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3" r:id="rId3"/>
    <p:sldMasterId id="2147483695" r:id="rId4"/>
  </p:sldMasterIdLst>
  <p:sldIdLst>
    <p:sldId id="259" r:id="rId5"/>
    <p:sldId id="262" r:id="rId6"/>
    <p:sldId id="265" r:id="rId7"/>
    <p:sldId id="268" r:id="rId8"/>
    <p:sldId id="271" r:id="rId9"/>
    <p:sldId id="274" r:id="rId10"/>
    <p:sldId id="277" r:id="rId11"/>
    <p:sldId id="280" r:id="rId12"/>
    <p:sldId id="283" r:id="rId13"/>
    <p:sldId id="286" r:id="rId14"/>
    <p:sldId id="289" r:id="rId15"/>
    <p:sldId id="292" r:id="rId16"/>
    <p:sldId id="295" r:id="rId17"/>
    <p:sldId id="298" r:id="rId18"/>
    <p:sldId id="301" r:id="rId19"/>
    <p:sldId id="304" r:id="rId20"/>
    <p:sldId id="307" r:id="rId21"/>
    <p:sldId id="310" r:id="rId22"/>
    <p:sldId id="313" r:id="rId23"/>
    <p:sldId id="316" r:id="rId24"/>
    <p:sldId id="319" r:id="rId25"/>
    <p:sldId id="322" r:id="rId26"/>
    <p:sldId id="325" r:id="rId27"/>
    <p:sldId id="328" r:id="rId28"/>
    <p:sldId id="331" r:id="rId29"/>
    <p:sldId id="334" r:id="rId30"/>
    <p:sldId id="337" r:id="rId31"/>
    <p:sldId id="340" r:id="rId32"/>
    <p:sldId id="343" r:id="rId33"/>
    <p:sldId id="346" r:id="rId34"/>
    <p:sldId id="349" r:id="rId35"/>
    <p:sldId id="358" r:id="rId36"/>
    <p:sldId id="361" r:id="rId37"/>
    <p:sldId id="364" r:id="rId38"/>
    <p:sldId id="367" r:id="rId39"/>
    <p:sldId id="370" r:id="rId40"/>
    <p:sldId id="373" r:id="rId41"/>
    <p:sldId id="376" r:id="rId42"/>
    <p:sldId id="379" r:id="rId43"/>
    <p:sldId id="382" r:id="rId44"/>
    <p:sldId id="385" r:id="rId45"/>
    <p:sldId id="388" r:id="rId46"/>
    <p:sldId id="391" r:id="rId47"/>
    <p:sldId id="394" r:id="rId48"/>
    <p:sldId id="397" r:id="rId49"/>
    <p:sldId id="400" r:id="rId50"/>
    <p:sldId id="403" r:id="rId51"/>
    <p:sldId id="406" r:id="rId52"/>
    <p:sldId id="409" r:id="rId53"/>
    <p:sldId id="412" r:id="rId54"/>
    <p:sldId id="415" r:id="rId55"/>
    <p:sldId id="418" r:id="rId56"/>
    <p:sldId id="421" r:id="rId57"/>
    <p:sldId id="424" r:id="rId58"/>
    <p:sldId id="427" r:id="rId59"/>
    <p:sldId id="430" r:id="rId60"/>
    <p:sldId id="433" r:id="rId61"/>
    <p:sldId id="436" r:id="rId62"/>
    <p:sldId id="439" r:id="rId63"/>
    <p:sldId id="524" r:id="rId64"/>
    <p:sldId id="443" r:id="rId65"/>
    <p:sldId id="444" r:id="rId66"/>
    <p:sldId id="445" r:id="rId67"/>
    <p:sldId id="446" r:id="rId68"/>
    <p:sldId id="447" r:id="rId69"/>
    <p:sldId id="448" r:id="rId70"/>
    <p:sldId id="449" r:id="rId71"/>
    <p:sldId id="450" r:id="rId72"/>
    <p:sldId id="451" r:id="rId73"/>
    <p:sldId id="452" r:id="rId74"/>
    <p:sldId id="453" r:id="rId75"/>
    <p:sldId id="454" r:id="rId76"/>
    <p:sldId id="455" r:id="rId77"/>
    <p:sldId id="456" r:id="rId78"/>
    <p:sldId id="457" r:id="rId79"/>
    <p:sldId id="458" r:id="rId80"/>
    <p:sldId id="459" r:id="rId81"/>
    <p:sldId id="460" r:id="rId82"/>
    <p:sldId id="461" r:id="rId83"/>
    <p:sldId id="462" r:id="rId84"/>
    <p:sldId id="463" r:id="rId85"/>
    <p:sldId id="464" r:id="rId86"/>
    <p:sldId id="465" r:id="rId87"/>
    <p:sldId id="466" r:id="rId88"/>
    <p:sldId id="467" r:id="rId89"/>
    <p:sldId id="468" r:id="rId90"/>
    <p:sldId id="469" r:id="rId91"/>
    <p:sldId id="470" r:id="rId92"/>
    <p:sldId id="471" r:id="rId93"/>
    <p:sldId id="472" r:id="rId94"/>
    <p:sldId id="473" r:id="rId95"/>
    <p:sldId id="474" r:id="rId96"/>
    <p:sldId id="525" r:id="rId97"/>
    <p:sldId id="479" r:id="rId98"/>
    <p:sldId id="480" r:id="rId99"/>
    <p:sldId id="481" r:id="rId100"/>
    <p:sldId id="482" r:id="rId101"/>
    <p:sldId id="485" r:id="rId102"/>
    <p:sldId id="483" r:id="rId103"/>
    <p:sldId id="484" r:id="rId104"/>
    <p:sldId id="486" r:id="rId105"/>
    <p:sldId id="487" r:id="rId106"/>
    <p:sldId id="488" r:id="rId107"/>
    <p:sldId id="489" r:id="rId108"/>
    <p:sldId id="490" r:id="rId109"/>
    <p:sldId id="491" r:id="rId110"/>
    <p:sldId id="492" r:id="rId111"/>
    <p:sldId id="493" r:id="rId112"/>
    <p:sldId id="494" r:id="rId113"/>
    <p:sldId id="495" r:id="rId114"/>
    <p:sldId id="496" r:id="rId115"/>
    <p:sldId id="497" r:id="rId116"/>
    <p:sldId id="498" r:id="rId117"/>
    <p:sldId id="500" r:id="rId118"/>
    <p:sldId id="501" r:id="rId119"/>
    <p:sldId id="502" r:id="rId120"/>
    <p:sldId id="503" r:id="rId121"/>
    <p:sldId id="504" r:id="rId122"/>
    <p:sldId id="505" r:id="rId123"/>
    <p:sldId id="506" r:id="rId124"/>
    <p:sldId id="507" r:id="rId125"/>
    <p:sldId id="508" r:id="rId126"/>
    <p:sldId id="509" r:id="rId127"/>
    <p:sldId id="510" r:id="rId128"/>
    <p:sldId id="511" r:id="rId129"/>
    <p:sldId id="512" r:id="rId130"/>
    <p:sldId id="513" r:id="rId131"/>
    <p:sldId id="514" r:id="rId132"/>
    <p:sldId id="515" r:id="rId133"/>
    <p:sldId id="516" r:id="rId134"/>
    <p:sldId id="517" r:id="rId135"/>
    <p:sldId id="518" r:id="rId136"/>
    <p:sldId id="519" r:id="rId137"/>
    <p:sldId id="520" r:id="rId138"/>
    <p:sldId id="521" r:id="rId139"/>
    <p:sldId id="522" r:id="rId140"/>
    <p:sldId id="523" r:id="rId141"/>
  </p:sldIdLst>
  <p:sldSz cx="12192000" cy="6858000"/>
  <p:notesSz cx="6858000" cy="9144000"/>
  <p:custDataLst>
    <p:tags r:id="rId1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varScale="1">
        <p:scale>
          <a:sx n="91" d="100"/>
          <a:sy n="91" d="100"/>
        </p:scale>
        <p:origin x="486" y="9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85C60-F8C6-4792-9809-EDF19618220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72179E7-DC84-4785-AA9D-CA94AB1355C9}">
      <dgm:prSet phldrT="[Text]" custT="1"/>
      <dgm:spPr/>
      <dgm: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p>
        <a:p>
          <a:pPr algn="ctr"/>
          <a:r>
            <a:rPr lang="en-US" sz="2800" b="1" err="1">
              <a:solidFill>
                <a:srgbClr val="FF0000"/>
              </a:solidFill>
              <a:latin typeface="Tahoma" panose="020B0604030504040204" pitchFamily="34" charset="0"/>
              <a:ea typeface="Tahoma" panose="020B0604030504040204" pitchFamily="34" charset="0"/>
              <a:cs typeface="Tahoma" panose="020B0604030504040204" pitchFamily="34" charset="0"/>
            </a:rPr>
            <a:t>Nội</a:t>
          </a:r>
          <a:r>
            <a:rPr lang="en-US" sz="28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smtClean="0">
              <a:solidFill>
                <a:srgbClr val="FF0000"/>
              </a:solidFill>
              <a:latin typeface="Tahoma" panose="020B0604030504040204" pitchFamily="34" charset="0"/>
              <a:ea typeface="Tahoma" panose="020B0604030504040204" pitchFamily="34" charset="0"/>
              <a:cs typeface="Tahoma" panose="020B0604030504040204" pitchFamily="34" charset="0"/>
            </a:rPr>
            <a:t>dung</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F6538F04-29FF-4F0F-B8C8-A8C3631DE5F7}" type="parTrans" cxnId="{4FB59EEC-4EB8-4E8D-AA9B-22EFEF831887}">
      <dgm:prSet/>
      <dgm:spPr/>
      <dgm:t>
        <a:bodyPr/>
        <a:lstStyle/>
        <a:p>
          <a:endParaRPr lang="en-US"/>
        </a:p>
      </dgm:t>
    </dgm:pt>
    <dgm:pt modelId="{8A95EBDB-29F3-4E18-8BFA-903B4311939E}" type="sibTrans" cxnId="{4FB59EEC-4EB8-4E8D-AA9B-22EFEF831887}">
      <dgm:prSet/>
      <dgm:spPr/>
      <dgm:t>
        <a:bodyPr/>
        <a:lstStyle/>
        <a:p>
          <a:endParaRPr lang="en-US"/>
        </a:p>
      </dgm:t>
    </dgm:pt>
    <dgm:pt modelId="{39771170-3BB5-45C4-9BFB-040FA55C4226}">
      <dgm:prSet phldrT="[Text]" custT="1"/>
      <dgm:spPr/>
      <dgm:t>
        <a:bodyPr/>
        <a:lstStyle/>
        <a:p>
          <a:pPr>
            <a:spcAft>
              <a:spcPct val="35000"/>
            </a:spcAft>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 </a:t>
          </a:r>
        </a:p>
        <a:p>
          <a:pPr>
            <a:spcAft>
              <a:spcPts val="0"/>
            </a:spcAft>
          </a:pP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Cấu</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trúc</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a:solidFill>
                <a:srgbClr val="FF0000"/>
              </a:solidFill>
              <a:latin typeface="Tahoma" panose="020B0604030504040204" pitchFamily="34" charset="0"/>
              <a:ea typeface="Tahoma" panose="020B0604030504040204" pitchFamily="34" charset="0"/>
              <a:cs typeface="Tahoma" panose="020B0604030504040204" pitchFamily="34" charset="0"/>
            </a:rPr>
            <a:t>học </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030E0879-BC64-4B4B-A79F-5009C515B8FB}" type="parTrans" cxnId="{AC09D999-85E0-4EFC-AB8F-887F6E85C6BF}">
      <dgm:prSet/>
      <dgm:spPr/>
      <dgm:t>
        <a:bodyPr/>
        <a:lstStyle/>
        <a:p>
          <a:endParaRPr lang="en-US"/>
        </a:p>
      </dgm:t>
    </dgm:pt>
    <dgm:pt modelId="{1CA65694-65A2-4B4D-8815-331DC99997CC}" type="sibTrans" cxnId="{AC09D999-85E0-4EFC-AB8F-887F6E85C6BF}">
      <dgm:prSet/>
      <dgm:spPr/>
      <dgm:t>
        <a:bodyPr/>
        <a:lstStyle/>
        <a:p>
          <a:endParaRPr lang="en-US"/>
        </a:p>
      </dgm:t>
    </dgm:pt>
    <dgm:pt modelId="{7BEF47D7-16AA-4F02-90CB-17A00CDF78E2}">
      <dgm:prSet phldrT="[Text]" custT="1"/>
      <dgm:spPr/>
      <dgm:t>
        <a:bodyPr/>
        <a:lstStyle/>
        <a:p>
          <a:pPr>
            <a:spcAft>
              <a:spcPts val="0"/>
            </a:spcAft>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 </a:t>
          </a:r>
        </a:p>
        <a:p>
          <a:pPr>
            <a:spcAft>
              <a:spcPct val="35000"/>
            </a:spcAft>
          </a:pP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Đổi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mới</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phương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err="1">
              <a:solidFill>
                <a:srgbClr val="FF0000"/>
              </a:solidFill>
              <a:latin typeface="Tahoma" panose="020B0604030504040204" pitchFamily="34" charset="0"/>
              <a:ea typeface="Tahoma" panose="020B0604030504040204" pitchFamily="34" charset="0"/>
              <a:cs typeface="Tahoma" panose="020B0604030504040204" pitchFamily="34" charset="0"/>
            </a:rPr>
            <a:t>pháp</a:t>
          </a:r>
          <a:r>
            <a:rPr lang="en-US" sz="28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800" b="1"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smtClean="0">
              <a:solidFill>
                <a:srgbClr val="FF0000"/>
              </a:solidFill>
              <a:latin typeface="Tahoma" panose="020B0604030504040204" pitchFamily="34" charset="0"/>
              <a:ea typeface="Tahoma" panose="020B0604030504040204" pitchFamily="34" charset="0"/>
              <a:cs typeface="Tahoma" panose="020B0604030504040204" pitchFamily="34" charset="0"/>
            </a:rPr>
            <a:t>dạy học</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89A0A78F-054B-4F27-8A00-5A21F5BA7C59}" type="parTrans" cxnId="{9E422458-2213-4C78-B01D-C972DF45BDFD}">
      <dgm:prSet/>
      <dgm:spPr/>
      <dgm:t>
        <a:bodyPr/>
        <a:lstStyle/>
        <a:p>
          <a:endParaRPr lang="en-US"/>
        </a:p>
      </dgm:t>
    </dgm:pt>
    <dgm:pt modelId="{71545EC7-355F-4141-A902-A2808A408D4C}" type="sibTrans" cxnId="{9E422458-2213-4C78-B01D-C972DF45BDFD}">
      <dgm:prSet/>
      <dgm:spPr/>
      <dgm:t>
        <a:bodyPr/>
        <a:lstStyle/>
        <a:p>
          <a:endParaRPr lang="en-US"/>
        </a:p>
      </dgm:t>
    </dgm:pt>
    <dgm:pt modelId="{1EA1D7C6-4E3C-4CE7-B8AF-68D73950D115}">
      <dgm:prSet custT="1"/>
      <dgm:spPr/>
      <dgm:t>
        <a:bodyPr/>
        <a:lstStyle/>
        <a:p>
          <a:pPr algn="ctr">
            <a:spcAft>
              <a:spcPts val="0"/>
            </a:spcAft>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4. </a:t>
          </a:r>
        </a:p>
        <a:p>
          <a:pPr algn="ctr">
            <a:spcAft>
              <a:spcPts val="0"/>
            </a:spcAft>
          </a:pP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Hướng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dẫn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sử</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dụng</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giáo</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viên</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413711DA-E08C-4B78-A224-6201BCFA2859}" type="parTrans" cxnId="{05447488-1B62-4868-8417-52FD4655B32D}">
      <dgm:prSet/>
      <dgm:spPr/>
      <dgm:t>
        <a:bodyPr/>
        <a:lstStyle/>
        <a:p>
          <a:endParaRPr lang="en-US"/>
        </a:p>
      </dgm:t>
    </dgm:pt>
    <dgm:pt modelId="{EE1EEB23-4723-4711-8963-A63F6D5946D9}" type="sibTrans" cxnId="{05447488-1B62-4868-8417-52FD4655B32D}">
      <dgm:prSet/>
      <dgm:spPr/>
      <dgm:t>
        <a:bodyPr/>
        <a:lstStyle/>
        <a:p>
          <a:endParaRPr lang="en-US"/>
        </a:p>
      </dgm:t>
    </dgm:pt>
    <dgm:pt modelId="{2AF5EEED-8217-4B98-84D0-1B020609A5D6}" type="pres">
      <dgm:prSet presAssocID="{FD185C60-F8C6-4792-9809-EDF196182205}" presName="Name0" presStyleCnt="0">
        <dgm:presLayoutVars>
          <dgm:dir/>
          <dgm:resizeHandles val="exact"/>
        </dgm:presLayoutVars>
      </dgm:prSet>
      <dgm:spPr/>
      <dgm:t>
        <a:bodyPr/>
        <a:lstStyle/>
        <a:p>
          <a:endParaRPr lang="en-US"/>
        </a:p>
      </dgm:t>
    </dgm:pt>
    <dgm:pt modelId="{63DBD674-B09D-42C6-BF4E-BC77DF40A9BE}" type="pres">
      <dgm:prSet presAssocID="{B72179E7-DC84-4785-AA9D-CA94AB1355C9}" presName="node" presStyleLbl="node1" presStyleIdx="0" presStyleCnt="4">
        <dgm:presLayoutVars>
          <dgm:bulletEnabled val="1"/>
        </dgm:presLayoutVars>
      </dgm:prSet>
      <dgm:spPr/>
      <dgm:t>
        <a:bodyPr/>
        <a:lstStyle/>
        <a:p>
          <a:endParaRPr lang="en-US"/>
        </a:p>
      </dgm:t>
    </dgm:pt>
    <dgm:pt modelId="{ED718006-3F3C-405E-A4D3-2FAEFA4D2836}" type="pres">
      <dgm:prSet presAssocID="{8A95EBDB-29F3-4E18-8BFA-903B4311939E}" presName="sibTrans" presStyleCnt="0"/>
      <dgm:spPr/>
    </dgm:pt>
    <dgm:pt modelId="{3421C71D-4FF7-473E-A2D5-F8CD4AAF1B95}" type="pres">
      <dgm:prSet presAssocID="{39771170-3BB5-45C4-9BFB-040FA55C4226}" presName="node" presStyleLbl="node1" presStyleIdx="1" presStyleCnt="4">
        <dgm:presLayoutVars>
          <dgm:bulletEnabled val="1"/>
        </dgm:presLayoutVars>
      </dgm:prSet>
      <dgm:spPr/>
      <dgm:t>
        <a:bodyPr/>
        <a:lstStyle/>
        <a:p>
          <a:endParaRPr lang="en-US"/>
        </a:p>
      </dgm:t>
    </dgm:pt>
    <dgm:pt modelId="{2B94BA0A-A403-43E6-BBB3-CE13A154DAD2}" type="pres">
      <dgm:prSet presAssocID="{1CA65694-65A2-4B4D-8815-331DC99997CC}" presName="sibTrans" presStyleCnt="0"/>
      <dgm:spPr/>
    </dgm:pt>
    <dgm:pt modelId="{BA756059-F53C-4BE7-97F5-C1352DFB0627}" type="pres">
      <dgm:prSet presAssocID="{7BEF47D7-16AA-4F02-90CB-17A00CDF78E2}" presName="node" presStyleLbl="node1" presStyleIdx="2" presStyleCnt="4">
        <dgm:presLayoutVars>
          <dgm:bulletEnabled val="1"/>
        </dgm:presLayoutVars>
      </dgm:prSet>
      <dgm:spPr/>
      <dgm:t>
        <a:bodyPr/>
        <a:lstStyle/>
        <a:p>
          <a:endParaRPr lang="en-US"/>
        </a:p>
      </dgm:t>
    </dgm:pt>
    <dgm:pt modelId="{8F663B71-372F-473E-AE25-C0592D726FAB}" type="pres">
      <dgm:prSet presAssocID="{71545EC7-355F-4141-A902-A2808A408D4C}" presName="sibTrans" presStyleCnt="0"/>
      <dgm:spPr/>
    </dgm:pt>
    <dgm:pt modelId="{665018CC-4C4E-42BA-A3D1-484F608EDD14}" type="pres">
      <dgm:prSet presAssocID="{1EA1D7C6-4E3C-4CE7-B8AF-68D73950D115}" presName="node" presStyleLbl="node1" presStyleIdx="3" presStyleCnt="4" custLinFactNeighborX="1537" custLinFactNeighborY="-695">
        <dgm:presLayoutVars>
          <dgm:bulletEnabled val="1"/>
        </dgm:presLayoutVars>
      </dgm:prSet>
      <dgm:spPr/>
      <dgm:t>
        <a:bodyPr/>
        <a:lstStyle/>
        <a:p>
          <a:endParaRPr lang="en-US"/>
        </a:p>
      </dgm:t>
    </dgm:pt>
  </dgm:ptLst>
  <dgm:cxnLst>
    <dgm:cxn modelId="{9E422458-2213-4C78-B01D-C972DF45BDFD}" srcId="{FD185C60-F8C6-4792-9809-EDF196182205}" destId="{7BEF47D7-16AA-4F02-90CB-17A00CDF78E2}" srcOrd="2" destOrd="0" parTransId="{89A0A78F-054B-4F27-8A00-5A21F5BA7C59}" sibTransId="{71545EC7-355F-4141-A902-A2808A408D4C}"/>
    <dgm:cxn modelId="{05447488-1B62-4868-8417-52FD4655B32D}" srcId="{FD185C60-F8C6-4792-9809-EDF196182205}" destId="{1EA1D7C6-4E3C-4CE7-B8AF-68D73950D115}" srcOrd="3" destOrd="0" parTransId="{413711DA-E08C-4B78-A224-6201BCFA2859}" sibTransId="{EE1EEB23-4723-4711-8963-A63F6D5946D9}"/>
    <dgm:cxn modelId="{4FB59EEC-4EB8-4E8D-AA9B-22EFEF831887}" srcId="{FD185C60-F8C6-4792-9809-EDF196182205}" destId="{B72179E7-DC84-4785-AA9D-CA94AB1355C9}" srcOrd="0" destOrd="0" parTransId="{F6538F04-29FF-4F0F-B8C8-A8C3631DE5F7}" sibTransId="{8A95EBDB-29F3-4E18-8BFA-903B4311939E}"/>
    <dgm:cxn modelId="{AC09D999-85E0-4EFC-AB8F-887F6E85C6BF}" srcId="{FD185C60-F8C6-4792-9809-EDF196182205}" destId="{39771170-3BB5-45C4-9BFB-040FA55C4226}" srcOrd="1" destOrd="0" parTransId="{030E0879-BC64-4B4B-A79F-5009C515B8FB}" sibTransId="{1CA65694-65A2-4B4D-8815-331DC99997CC}"/>
    <dgm:cxn modelId="{B1AAA98E-05BD-4008-BE83-293C10EFCD08}" type="presOf" srcId="{FD185C60-F8C6-4792-9809-EDF196182205}" destId="{2AF5EEED-8217-4B98-84D0-1B020609A5D6}" srcOrd="0" destOrd="0" presId="urn:microsoft.com/office/officeart/2005/8/layout/hList6"/>
    <dgm:cxn modelId="{B96E67E4-CE24-48DB-864B-C8F716B989C7}" type="presOf" srcId="{1EA1D7C6-4E3C-4CE7-B8AF-68D73950D115}" destId="{665018CC-4C4E-42BA-A3D1-484F608EDD14}" srcOrd="0" destOrd="0" presId="urn:microsoft.com/office/officeart/2005/8/layout/hList6"/>
    <dgm:cxn modelId="{AE419CAA-7E08-4DE3-A871-4EC312A99A7B}" type="presOf" srcId="{B72179E7-DC84-4785-AA9D-CA94AB1355C9}" destId="{63DBD674-B09D-42C6-BF4E-BC77DF40A9BE}" srcOrd="0" destOrd="0" presId="urn:microsoft.com/office/officeart/2005/8/layout/hList6"/>
    <dgm:cxn modelId="{AF4E681A-E919-4C6D-9F1A-D75BE300FF33}" type="presOf" srcId="{7BEF47D7-16AA-4F02-90CB-17A00CDF78E2}" destId="{BA756059-F53C-4BE7-97F5-C1352DFB0627}" srcOrd="0" destOrd="0" presId="urn:microsoft.com/office/officeart/2005/8/layout/hList6"/>
    <dgm:cxn modelId="{77C783E3-6D6D-4AC0-BA3A-6F4A141674B2}" type="presOf" srcId="{39771170-3BB5-45C4-9BFB-040FA55C4226}" destId="{3421C71D-4FF7-473E-A2D5-F8CD4AAF1B95}" srcOrd="0" destOrd="0" presId="urn:microsoft.com/office/officeart/2005/8/layout/hList6"/>
    <dgm:cxn modelId="{422D518F-CF91-4193-8DAC-382DEC76AE58}" type="presParOf" srcId="{2AF5EEED-8217-4B98-84D0-1B020609A5D6}" destId="{63DBD674-B09D-42C6-BF4E-BC77DF40A9BE}" srcOrd="0" destOrd="0" presId="urn:microsoft.com/office/officeart/2005/8/layout/hList6"/>
    <dgm:cxn modelId="{472E8DEF-7B49-44D4-B621-E8061895C86F}" type="presParOf" srcId="{2AF5EEED-8217-4B98-84D0-1B020609A5D6}" destId="{ED718006-3F3C-405E-A4D3-2FAEFA4D2836}" srcOrd="1" destOrd="0" presId="urn:microsoft.com/office/officeart/2005/8/layout/hList6"/>
    <dgm:cxn modelId="{340B0884-D860-4268-A040-651FC0307C2B}" type="presParOf" srcId="{2AF5EEED-8217-4B98-84D0-1B020609A5D6}" destId="{3421C71D-4FF7-473E-A2D5-F8CD4AAF1B95}" srcOrd="2" destOrd="0" presId="urn:microsoft.com/office/officeart/2005/8/layout/hList6"/>
    <dgm:cxn modelId="{D1E8D4F1-A715-445B-BCD9-E41DB6AF0994}" type="presParOf" srcId="{2AF5EEED-8217-4B98-84D0-1B020609A5D6}" destId="{2B94BA0A-A403-43E6-BBB3-CE13A154DAD2}" srcOrd="3" destOrd="0" presId="urn:microsoft.com/office/officeart/2005/8/layout/hList6"/>
    <dgm:cxn modelId="{D0F580DC-A31E-42FE-9E2A-E03427937170}" type="presParOf" srcId="{2AF5EEED-8217-4B98-84D0-1B020609A5D6}" destId="{BA756059-F53C-4BE7-97F5-C1352DFB0627}" srcOrd="4" destOrd="0" presId="urn:microsoft.com/office/officeart/2005/8/layout/hList6"/>
    <dgm:cxn modelId="{3CB5A6B1-175B-4B63-B15C-4A43B3B51AC0}" type="presParOf" srcId="{2AF5EEED-8217-4B98-84D0-1B020609A5D6}" destId="{8F663B71-372F-473E-AE25-C0592D726FAB}" srcOrd="5" destOrd="0" presId="urn:microsoft.com/office/officeart/2005/8/layout/hList6"/>
    <dgm:cxn modelId="{C46E740C-C0F5-4C77-AE3C-7527DAC1ECD0}" type="presParOf" srcId="{2AF5EEED-8217-4B98-84D0-1B020609A5D6}" destId="{665018CC-4C4E-42BA-A3D1-484F608EDD14}"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D22B07-A471-498E-B135-F4BE380FB3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C782E1-0038-4F7D-B49E-156CDB2C85B7}">
      <dgm:prSet/>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1.Yêu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cầu</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đạt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b="1">
              <a:solidFill>
                <a:schemeClr val="tx1"/>
              </a:solidFill>
              <a:latin typeface="Tahoma" panose="020B0604030504040204" pitchFamily="34" charset="0"/>
              <a:ea typeface="Tahoma" panose="020B0604030504040204" pitchFamily="34" charset="0"/>
              <a:cs typeface="Tahoma" panose="020B0604030504040204" pitchFamily="34" charset="0"/>
            </a:rPr>
            <a:t>CT </a:t>
          </a:r>
          <a:r>
            <a:rPr lang="en-US" b="1" smtClean="0">
              <a:solidFill>
                <a:schemeClr val="tx1"/>
              </a:solidFill>
              <a:latin typeface="Tahoma" panose="020B0604030504040204" pitchFamily="34" charset="0"/>
              <a:ea typeface="Tahoma" panose="020B0604030504040204" pitchFamily="34" charset="0"/>
              <a:cs typeface="Tahoma" panose="020B0604030504040204" pitchFamily="34" charset="0"/>
            </a:rPr>
            <a:t>2018 môn KHTN </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8 và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Chuẩn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kĩ</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năng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a:solidFill>
                <a:schemeClr val="tx1"/>
              </a:solidFill>
              <a:latin typeface="Tahoma" panose="020B0604030504040204" pitchFamily="34" charset="0"/>
              <a:ea typeface="Tahoma" panose="020B0604030504040204" pitchFamily="34" charset="0"/>
              <a:cs typeface="Tahoma" panose="020B0604030504040204" pitchFamily="34" charset="0"/>
            </a:rPr>
            <a:t>ở </a:t>
          </a:r>
          <a:r>
            <a:rPr lang="en-US" b="1" smtClean="0">
              <a:solidFill>
                <a:schemeClr val="tx1"/>
              </a:solidFill>
              <a:latin typeface="Tahoma" panose="020B0604030504040204" pitchFamily="34" charset="0"/>
              <a:ea typeface="Tahoma" panose="020B0604030504040204" pitchFamily="34" charset="0"/>
              <a:cs typeface="Tahoma" panose="020B0604030504040204" pitchFamily="34" charset="0"/>
            </a:rPr>
            <a:t>CT 2006 môn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lí</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THCS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về</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cơ</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khác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biệt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đáng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dgm:t>
    </dgm:pt>
    <dgm:pt modelId="{C8A64C21-3221-4DBF-9A8D-E05E09DAC3D0}" type="parTrans" cxnId="{EA6D33C2-4ED7-4F37-99BA-9E70966698C2}">
      <dgm:prSet/>
      <dgm:spPr/>
      <dgm:t>
        <a:bodyPr/>
        <a:lstStyle/>
        <a:p>
          <a:endParaRPr lang="en-US"/>
        </a:p>
      </dgm:t>
    </dgm:pt>
    <dgm:pt modelId="{44ED99BA-86F8-4CB6-B4C9-F340A067AF94}" type="sibTrans" cxnId="{EA6D33C2-4ED7-4F37-99BA-9E70966698C2}">
      <dgm:prSet/>
      <dgm:spPr/>
      <dgm:t>
        <a:bodyPr/>
        <a:lstStyle/>
        <a:p>
          <a:endParaRPr lang="en-US"/>
        </a:p>
      </dgm:t>
    </dgm:pt>
    <dgm:pt modelId="{577F0263-AA83-4C3E-9BDD-8E88E05B2800}">
      <dgm:prSet/>
      <dgm:spPr>
        <a:solidFill>
          <a:schemeClr val="accent6">
            <a:lumMod val="60000"/>
            <a:lumOff val="40000"/>
          </a:schemeClr>
        </a:solidFill>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Khối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lượng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và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mức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kĩ</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năng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a:solidFill>
                <a:schemeClr val="tx1"/>
              </a:solidFill>
              <a:latin typeface="Tahoma" panose="020B0604030504040204" pitchFamily="34" charset="0"/>
              <a:ea typeface="Tahoma" panose="020B0604030504040204" pitchFamily="34" charset="0"/>
              <a:cs typeface="Tahoma" panose="020B0604030504040204" pitchFamily="34" charset="0"/>
            </a:rPr>
            <a:t>CT </a:t>
          </a:r>
          <a:r>
            <a:rPr lang="en-US" b="1" smtClean="0">
              <a:solidFill>
                <a:schemeClr val="tx1"/>
              </a:solidFill>
              <a:latin typeface="Tahoma" panose="020B0604030504040204" pitchFamily="34" charset="0"/>
              <a:ea typeface="Tahoma" panose="020B0604030504040204" pitchFamily="34" charset="0"/>
              <a:cs typeface="Tahoma" panose="020B0604030504040204" pitchFamily="34" charset="0"/>
            </a:rPr>
            <a:t>2018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giảm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so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CT 2006.</a:t>
          </a:r>
        </a:p>
      </dgm:t>
    </dgm:pt>
    <dgm:pt modelId="{6850E3E9-C507-4EEC-97BC-F34FECCE2B6F}" type="parTrans" cxnId="{762426CF-5449-4380-AC61-3BB553233035}">
      <dgm:prSet/>
      <dgm:spPr/>
      <dgm:t>
        <a:bodyPr/>
        <a:lstStyle/>
        <a:p>
          <a:endParaRPr lang="en-US"/>
        </a:p>
      </dgm:t>
    </dgm:pt>
    <dgm:pt modelId="{C1380283-3FB9-457D-80AC-D2C7020DF419}" type="sibTrans" cxnId="{762426CF-5449-4380-AC61-3BB553233035}">
      <dgm:prSet/>
      <dgm:spPr/>
      <dgm:t>
        <a:bodyPr/>
        <a:lstStyle/>
        <a:p>
          <a:endParaRPr lang="en-US"/>
        </a:p>
      </dgm:t>
    </dgm:pt>
    <dgm:pt modelId="{EABA9F53-DA26-4AFB-AA49-9654EBAFEAEE}">
      <dgm:prSet/>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3. CT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mới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yêu</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cầu</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gắn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tiễn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nhiều</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hơn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CT 2006.</a:t>
          </a:r>
        </a:p>
      </dgm:t>
    </dgm:pt>
    <dgm:pt modelId="{B3E6A962-2EF3-418B-AD57-5A148F42F8BA}" type="parTrans" cxnId="{17AB7FCE-6E05-4F5D-9D11-D7EA5C0D6917}">
      <dgm:prSet/>
      <dgm:spPr/>
      <dgm:t>
        <a:bodyPr/>
        <a:lstStyle/>
        <a:p>
          <a:endParaRPr lang="en-US"/>
        </a:p>
      </dgm:t>
    </dgm:pt>
    <dgm:pt modelId="{13623C5C-7EEA-4938-A2E6-C5FEEB1BFF42}" type="sibTrans" cxnId="{17AB7FCE-6E05-4F5D-9D11-D7EA5C0D6917}">
      <dgm:prSet/>
      <dgm:spPr/>
      <dgm:t>
        <a:bodyPr/>
        <a:lstStyle/>
        <a:p>
          <a:endParaRPr lang="en-US"/>
        </a:p>
      </dgm:t>
    </dgm:pt>
    <dgm:pt modelId="{1073D8A1-B210-4C07-AE03-7FA2FDFD020F}">
      <dgm:prSet/>
      <dgm:spPr>
        <a:solidFill>
          <a:schemeClr val="accent3">
            <a:lumMod val="60000"/>
            <a:lumOff val="40000"/>
          </a:schemeClr>
        </a:solidFill>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lượng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dành</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chủ</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đề</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ở KHTN 8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ít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hơn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ở CT 2006.</a:t>
          </a:r>
        </a:p>
      </dgm:t>
    </dgm:pt>
    <dgm:pt modelId="{BAD606B8-041C-4D04-8C35-B017FF1E666F}" type="parTrans" cxnId="{6F413F87-214A-450B-8AA7-00E97173C704}">
      <dgm:prSet/>
      <dgm:spPr/>
      <dgm:t>
        <a:bodyPr/>
        <a:lstStyle/>
        <a:p>
          <a:endParaRPr lang="en-US"/>
        </a:p>
      </dgm:t>
    </dgm:pt>
    <dgm:pt modelId="{44C107EB-9697-41E3-8A3E-7B47CDE85BF0}" type="sibTrans" cxnId="{6F413F87-214A-450B-8AA7-00E97173C704}">
      <dgm:prSet/>
      <dgm:spPr/>
      <dgm:t>
        <a:bodyPr/>
        <a:lstStyle/>
        <a:p>
          <a:endParaRPr lang="en-US"/>
        </a:p>
      </dgm:t>
    </dgm:pt>
    <dgm:pt modelId="{951A98E8-6D4F-493A-BAFB-CEB3C9DAC9DF}" type="pres">
      <dgm:prSet presAssocID="{1DD22B07-A471-498E-B135-F4BE380FB36A}" presName="linear" presStyleCnt="0">
        <dgm:presLayoutVars>
          <dgm:animLvl val="lvl"/>
          <dgm:resizeHandles val="exact"/>
        </dgm:presLayoutVars>
      </dgm:prSet>
      <dgm:spPr/>
      <dgm:t>
        <a:bodyPr/>
        <a:lstStyle/>
        <a:p>
          <a:endParaRPr lang="en-US"/>
        </a:p>
      </dgm:t>
    </dgm:pt>
    <dgm:pt modelId="{55C1A610-7380-4E66-B59A-D2B51571B003}" type="pres">
      <dgm:prSet presAssocID="{13C782E1-0038-4F7D-B49E-156CDB2C85B7}" presName="parentText" presStyleLbl="node1" presStyleIdx="0" presStyleCnt="4">
        <dgm:presLayoutVars>
          <dgm:chMax val="0"/>
          <dgm:bulletEnabled val="1"/>
        </dgm:presLayoutVars>
      </dgm:prSet>
      <dgm:spPr/>
      <dgm:t>
        <a:bodyPr/>
        <a:lstStyle/>
        <a:p>
          <a:endParaRPr lang="en-US"/>
        </a:p>
      </dgm:t>
    </dgm:pt>
    <dgm:pt modelId="{A7318E9B-4006-4EC8-94DA-17FB1B620A3C}" type="pres">
      <dgm:prSet presAssocID="{44ED99BA-86F8-4CB6-B4C9-F340A067AF94}" presName="spacer" presStyleCnt="0"/>
      <dgm:spPr/>
    </dgm:pt>
    <dgm:pt modelId="{475BA31F-37A2-489B-94BB-F493EBB03B11}" type="pres">
      <dgm:prSet presAssocID="{577F0263-AA83-4C3E-9BDD-8E88E05B2800}" presName="parentText" presStyleLbl="node1" presStyleIdx="1" presStyleCnt="4">
        <dgm:presLayoutVars>
          <dgm:chMax val="0"/>
          <dgm:bulletEnabled val="1"/>
        </dgm:presLayoutVars>
      </dgm:prSet>
      <dgm:spPr/>
      <dgm:t>
        <a:bodyPr/>
        <a:lstStyle/>
        <a:p>
          <a:endParaRPr lang="en-US"/>
        </a:p>
      </dgm:t>
    </dgm:pt>
    <dgm:pt modelId="{DD4479E4-57B9-4D8C-8F2E-5DB72E5AABE3}" type="pres">
      <dgm:prSet presAssocID="{C1380283-3FB9-457D-80AC-D2C7020DF419}" presName="spacer" presStyleCnt="0"/>
      <dgm:spPr/>
    </dgm:pt>
    <dgm:pt modelId="{22624CDE-6FC3-43C7-8883-3BE4FF4D58B5}" type="pres">
      <dgm:prSet presAssocID="{EABA9F53-DA26-4AFB-AA49-9654EBAFEAEE}" presName="parentText" presStyleLbl="node1" presStyleIdx="2" presStyleCnt="4">
        <dgm:presLayoutVars>
          <dgm:chMax val="0"/>
          <dgm:bulletEnabled val="1"/>
        </dgm:presLayoutVars>
      </dgm:prSet>
      <dgm:spPr/>
      <dgm:t>
        <a:bodyPr/>
        <a:lstStyle/>
        <a:p>
          <a:endParaRPr lang="en-US"/>
        </a:p>
      </dgm:t>
    </dgm:pt>
    <dgm:pt modelId="{C1F9ACCE-5D71-4C4F-AE4C-E19A6C01D302}" type="pres">
      <dgm:prSet presAssocID="{13623C5C-7EEA-4938-A2E6-C5FEEB1BFF42}" presName="spacer" presStyleCnt="0"/>
      <dgm:spPr/>
    </dgm:pt>
    <dgm:pt modelId="{509B29B1-6A06-4532-A2F9-055188C80D53}" type="pres">
      <dgm:prSet presAssocID="{1073D8A1-B210-4C07-AE03-7FA2FDFD020F}" presName="parentText" presStyleLbl="node1" presStyleIdx="3" presStyleCnt="4">
        <dgm:presLayoutVars>
          <dgm:chMax val="0"/>
          <dgm:bulletEnabled val="1"/>
        </dgm:presLayoutVars>
      </dgm:prSet>
      <dgm:spPr/>
      <dgm:t>
        <a:bodyPr/>
        <a:lstStyle/>
        <a:p>
          <a:endParaRPr lang="en-US"/>
        </a:p>
      </dgm:t>
    </dgm:pt>
  </dgm:ptLst>
  <dgm:cxnLst>
    <dgm:cxn modelId="{762426CF-5449-4380-AC61-3BB553233035}" srcId="{1DD22B07-A471-498E-B135-F4BE380FB36A}" destId="{577F0263-AA83-4C3E-9BDD-8E88E05B2800}" srcOrd="1" destOrd="0" parTransId="{6850E3E9-C507-4EEC-97BC-F34FECCE2B6F}" sibTransId="{C1380283-3FB9-457D-80AC-D2C7020DF419}"/>
    <dgm:cxn modelId="{60A095A1-006E-4BAE-9F24-137831DC7A36}" type="presOf" srcId="{1DD22B07-A471-498E-B135-F4BE380FB36A}" destId="{951A98E8-6D4F-493A-BAFB-CEB3C9DAC9DF}" srcOrd="0" destOrd="0" presId="urn:microsoft.com/office/officeart/2005/8/layout/vList2"/>
    <dgm:cxn modelId="{F054B787-2D31-448A-A33E-0CEB46F9DE9A}" type="presOf" srcId="{1073D8A1-B210-4C07-AE03-7FA2FDFD020F}" destId="{509B29B1-6A06-4532-A2F9-055188C80D53}" srcOrd="0" destOrd="0" presId="urn:microsoft.com/office/officeart/2005/8/layout/vList2"/>
    <dgm:cxn modelId="{EA6D33C2-4ED7-4F37-99BA-9E70966698C2}" srcId="{1DD22B07-A471-498E-B135-F4BE380FB36A}" destId="{13C782E1-0038-4F7D-B49E-156CDB2C85B7}" srcOrd="0" destOrd="0" parTransId="{C8A64C21-3221-4DBF-9A8D-E05E09DAC3D0}" sibTransId="{44ED99BA-86F8-4CB6-B4C9-F340A067AF94}"/>
    <dgm:cxn modelId="{25AB6E43-83C5-4DC2-9148-571835923CB6}" type="presOf" srcId="{EABA9F53-DA26-4AFB-AA49-9654EBAFEAEE}" destId="{22624CDE-6FC3-43C7-8883-3BE4FF4D58B5}" srcOrd="0" destOrd="0" presId="urn:microsoft.com/office/officeart/2005/8/layout/vList2"/>
    <dgm:cxn modelId="{6F413F87-214A-450B-8AA7-00E97173C704}" srcId="{1DD22B07-A471-498E-B135-F4BE380FB36A}" destId="{1073D8A1-B210-4C07-AE03-7FA2FDFD020F}" srcOrd="3" destOrd="0" parTransId="{BAD606B8-041C-4D04-8C35-B017FF1E666F}" sibTransId="{44C107EB-9697-41E3-8A3E-7B47CDE85BF0}"/>
    <dgm:cxn modelId="{17AB7FCE-6E05-4F5D-9D11-D7EA5C0D6917}" srcId="{1DD22B07-A471-498E-B135-F4BE380FB36A}" destId="{EABA9F53-DA26-4AFB-AA49-9654EBAFEAEE}" srcOrd="2" destOrd="0" parTransId="{B3E6A962-2EF3-418B-AD57-5A148F42F8BA}" sibTransId="{13623C5C-7EEA-4938-A2E6-C5FEEB1BFF42}"/>
    <dgm:cxn modelId="{E88F5BE8-C9C0-4C36-89F4-5C0789619FBF}" type="presOf" srcId="{13C782E1-0038-4F7D-B49E-156CDB2C85B7}" destId="{55C1A610-7380-4E66-B59A-D2B51571B003}" srcOrd="0" destOrd="0" presId="urn:microsoft.com/office/officeart/2005/8/layout/vList2"/>
    <dgm:cxn modelId="{F534CB54-855E-47CB-9718-D54D9A3AE991}" type="presOf" srcId="{577F0263-AA83-4C3E-9BDD-8E88E05B2800}" destId="{475BA31F-37A2-489B-94BB-F493EBB03B11}" srcOrd="0" destOrd="0" presId="urn:microsoft.com/office/officeart/2005/8/layout/vList2"/>
    <dgm:cxn modelId="{A53FFF3F-D619-4127-AA58-7CF031517F8E}" type="presParOf" srcId="{951A98E8-6D4F-493A-BAFB-CEB3C9DAC9DF}" destId="{55C1A610-7380-4E66-B59A-D2B51571B003}" srcOrd="0" destOrd="0" presId="urn:microsoft.com/office/officeart/2005/8/layout/vList2"/>
    <dgm:cxn modelId="{A6B375A8-DFA2-412F-AAD4-5AB924CF1B7E}" type="presParOf" srcId="{951A98E8-6D4F-493A-BAFB-CEB3C9DAC9DF}" destId="{A7318E9B-4006-4EC8-94DA-17FB1B620A3C}" srcOrd="1" destOrd="0" presId="urn:microsoft.com/office/officeart/2005/8/layout/vList2"/>
    <dgm:cxn modelId="{76B54D48-9F2C-40A5-81D7-C5561363B2B9}" type="presParOf" srcId="{951A98E8-6D4F-493A-BAFB-CEB3C9DAC9DF}" destId="{475BA31F-37A2-489B-94BB-F493EBB03B11}" srcOrd="2" destOrd="0" presId="urn:microsoft.com/office/officeart/2005/8/layout/vList2"/>
    <dgm:cxn modelId="{11EDFC59-A77B-4C96-B649-144545D32E8C}" type="presParOf" srcId="{951A98E8-6D4F-493A-BAFB-CEB3C9DAC9DF}" destId="{DD4479E4-57B9-4D8C-8F2E-5DB72E5AABE3}" srcOrd="3" destOrd="0" presId="urn:microsoft.com/office/officeart/2005/8/layout/vList2"/>
    <dgm:cxn modelId="{AB848A74-A61F-4109-956D-35DFE8BC7091}" type="presParOf" srcId="{951A98E8-6D4F-493A-BAFB-CEB3C9DAC9DF}" destId="{22624CDE-6FC3-43C7-8883-3BE4FF4D58B5}" srcOrd="4" destOrd="0" presId="urn:microsoft.com/office/officeart/2005/8/layout/vList2"/>
    <dgm:cxn modelId="{1DD359B2-E481-469F-8E3F-5F2974E96A79}" type="presParOf" srcId="{951A98E8-6D4F-493A-BAFB-CEB3C9DAC9DF}" destId="{C1F9ACCE-5D71-4C4F-AE4C-E19A6C01D302}" srcOrd="5" destOrd="0" presId="urn:microsoft.com/office/officeart/2005/8/layout/vList2"/>
    <dgm:cxn modelId="{24B67FFA-DCEC-41BE-9CCC-B3D978AFB8DD}" type="presParOf" srcId="{951A98E8-6D4F-493A-BAFB-CEB3C9DAC9DF}" destId="{509B29B1-6A06-4532-A2F9-055188C80D5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BD674-B09D-42C6-BF4E-BC77DF40A9BE}">
      <dsp:nvSpPr>
        <dsp:cNvPr id="0" name=""/>
        <dsp:cNvSpPr/>
      </dsp:nvSpPr>
      <dsp:spPr>
        <a:xfrm rot="16200000">
          <a:off x="-673897" y="676291"/>
          <a:ext cx="3701143" cy="234856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1. </a:t>
          </a:r>
        </a:p>
        <a:p>
          <a:pPr lvl="0" algn="ctr" defTabSz="1244600">
            <a:lnSpc>
              <a:spcPct val="90000"/>
            </a:lnSpc>
            <a:spcBef>
              <a:spcPct val="0"/>
            </a:spcBef>
            <a:spcAft>
              <a:spcPct val="35000"/>
            </a:spcAft>
          </a:pPr>
          <a:r>
            <a:rPr lang="en-US" sz="2800" b="1" kern="1200" err="1">
              <a:solidFill>
                <a:srgbClr val="FF0000"/>
              </a:solidFill>
              <a:latin typeface="Tahoma" panose="020B0604030504040204" pitchFamily="34" charset="0"/>
              <a:ea typeface="Tahoma" panose="020B0604030504040204" pitchFamily="34" charset="0"/>
              <a:cs typeface="Tahoma" panose="020B0604030504040204" pitchFamily="34" charset="0"/>
            </a:rPr>
            <a:t>Nội</a:t>
          </a:r>
          <a:r>
            <a:rPr lang="en-US" sz="2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smtClean="0">
              <a:solidFill>
                <a:srgbClr val="FF0000"/>
              </a:solidFill>
              <a:latin typeface="Tahoma" panose="020B0604030504040204" pitchFamily="34" charset="0"/>
              <a:ea typeface="Tahoma" panose="020B0604030504040204" pitchFamily="34" charset="0"/>
              <a:cs typeface="Tahoma" panose="020B0604030504040204" pitchFamily="34" charset="0"/>
            </a:rPr>
            <a:t>dung</a:t>
          </a:r>
          <a:endPar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rot="5400000">
        <a:off x="2395" y="740228"/>
        <a:ext cx="2348560" cy="2220685"/>
      </dsp:txXfrm>
    </dsp:sp>
    <dsp:sp modelId="{3421C71D-4FF7-473E-A2D5-F8CD4AAF1B95}">
      <dsp:nvSpPr>
        <dsp:cNvPr id="0" name=""/>
        <dsp:cNvSpPr/>
      </dsp:nvSpPr>
      <dsp:spPr>
        <a:xfrm rot="16200000">
          <a:off x="1850804" y="676291"/>
          <a:ext cx="3701143" cy="234856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2. </a:t>
          </a:r>
        </a:p>
        <a:p>
          <a:pPr lvl="0" algn="ctr" defTabSz="1244600">
            <a:lnSpc>
              <a:spcPct val="90000"/>
            </a:lnSpc>
            <a:spcBef>
              <a:spcPct val="0"/>
            </a:spcBef>
            <a:spcAft>
              <a:spcPts val="0"/>
            </a:spcAft>
          </a:pP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Cấu</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trúc</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a:solidFill>
                <a:srgbClr val="FF0000"/>
              </a:solidFill>
              <a:latin typeface="Tahoma" panose="020B0604030504040204" pitchFamily="34" charset="0"/>
              <a:ea typeface="Tahoma" panose="020B0604030504040204" pitchFamily="34" charset="0"/>
              <a:cs typeface="Tahoma" panose="020B0604030504040204" pitchFamily="34" charset="0"/>
            </a:rPr>
            <a:t>học </a:t>
          </a:r>
          <a:endPar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rot="5400000">
        <a:off x="2527096" y="740228"/>
        <a:ext cx="2348560" cy="2220685"/>
      </dsp:txXfrm>
    </dsp:sp>
    <dsp:sp modelId="{BA756059-F53C-4BE7-97F5-C1352DFB0627}">
      <dsp:nvSpPr>
        <dsp:cNvPr id="0" name=""/>
        <dsp:cNvSpPr/>
      </dsp:nvSpPr>
      <dsp:spPr>
        <a:xfrm rot="16200000">
          <a:off x="4375506" y="676291"/>
          <a:ext cx="3701143" cy="234856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ts val="0"/>
            </a:spcAft>
          </a:pP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3. </a:t>
          </a:r>
        </a:p>
        <a:p>
          <a:pPr lvl="0" algn="ctr" defTabSz="1244600">
            <a:lnSpc>
              <a:spcPct val="90000"/>
            </a:lnSpc>
            <a:spcBef>
              <a:spcPct val="0"/>
            </a:spcBef>
            <a:spcAft>
              <a:spcPct val="35000"/>
            </a:spcAft>
          </a:pP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Đổi</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mới</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phương</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err="1">
              <a:solidFill>
                <a:srgbClr val="FF0000"/>
              </a:solidFill>
              <a:latin typeface="Tahoma" panose="020B0604030504040204" pitchFamily="34" charset="0"/>
              <a:ea typeface="Tahoma" panose="020B0604030504040204" pitchFamily="34" charset="0"/>
              <a:cs typeface="Tahoma" panose="020B0604030504040204" pitchFamily="34" charset="0"/>
            </a:rPr>
            <a:t>pháp</a:t>
          </a:r>
          <a:r>
            <a:rPr lang="en-US" sz="2800" b="1" kern="12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800" b="1" kern="120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kern="1200" smtClean="0">
              <a:solidFill>
                <a:srgbClr val="FF0000"/>
              </a:solidFill>
              <a:latin typeface="Tahoma" panose="020B0604030504040204" pitchFamily="34" charset="0"/>
              <a:ea typeface="Tahoma" panose="020B0604030504040204" pitchFamily="34" charset="0"/>
              <a:cs typeface="Tahoma" panose="020B0604030504040204" pitchFamily="34" charset="0"/>
            </a:rPr>
            <a:t>dạy học</a:t>
          </a:r>
          <a:endPar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rot="5400000">
        <a:off x="5051798" y="740228"/>
        <a:ext cx="2348560" cy="2220685"/>
      </dsp:txXfrm>
    </dsp:sp>
    <dsp:sp modelId="{665018CC-4C4E-42BA-A3D1-484F608EDD14}">
      <dsp:nvSpPr>
        <dsp:cNvPr id="0" name=""/>
        <dsp:cNvSpPr/>
      </dsp:nvSpPr>
      <dsp:spPr>
        <a:xfrm rot="16200000">
          <a:off x="6902602" y="676291"/>
          <a:ext cx="3701143" cy="234856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ts val="0"/>
            </a:spcAft>
          </a:pP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4. </a:t>
          </a:r>
        </a:p>
        <a:p>
          <a:pPr lvl="0" algn="ctr" defTabSz="1244600">
            <a:lnSpc>
              <a:spcPct val="90000"/>
            </a:lnSpc>
            <a:spcBef>
              <a:spcPct val="0"/>
            </a:spcBef>
            <a:spcAft>
              <a:spcPts val="0"/>
            </a:spcAft>
          </a:pP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Hướng</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dẫn</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sử</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dụng</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Sách</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giáo</a:t>
          </a:r>
          <a:r>
            <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viên</a:t>
          </a:r>
          <a:endParaRPr lang="en-US" sz="28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rot="5400000">
        <a:off x="7578894" y="740228"/>
        <a:ext cx="2348560" cy="2220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A610-7380-4E66-B59A-D2B51571B003}">
      <dsp:nvSpPr>
        <dsp:cNvPr id="0" name=""/>
        <dsp:cNvSpPr/>
      </dsp:nvSpPr>
      <dsp:spPr>
        <a:xfrm>
          <a:off x="0" y="118965"/>
          <a:ext cx="974852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1.Yêu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cầu</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đạt</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sz="2100" b="1" kern="1200">
              <a:solidFill>
                <a:schemeClr val="tx1"/>
              </a:solidFill>
              <a:latin typeface="Tahoma" panose="020B0604030504040204" pitchFamily="34" charset="0"/>
              <a:ea typeface="Tahoma" panose="020B0604030504040204" pitchFamily="34" charset="0"/>
              <a:cs typeface="Tahoma" panose="020B0604030504040204" pitchFamily="34" charset="0"/>
            </a:rPr>
            <a:t>CT </a:t>
          </a:r>
          <a:r>
            <a:rPr lang="en-US" sz="2100" b="1" kern="1200" smtClean="0">
              <a:solidFill>
                <a:schemeClr val="tx1"/>
              </a:solidFill>
              <a:latin typeface="Tahoma" panose="020B0604030504040204" pitchFamily="34" charset="0"/>
              <a:ea typeface="Tahoma" panose="020B0604030504040204" pitchFamily="34" charset="0"/>
              <a:cs typeface="Tahoma" panose="020B0604030504040204" pitchFamily="34" charset="0"/>
            </a:rPr>
            <a:t>2018 môn KHTN </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8 và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Chuẩn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kĩ</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năng</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a:solidFill>
                <a:schemeClr val="tx1"/>
              </a:solidFill>
              <a:latin typeface="Tahoma" panose="020B0604030504040204" pitchFamily="34" charset="0"/>
              <a:ea typeface="Tahoma" panose="020B0604030504040204" pitchFamily="34" charset="0"/>
              <a:cs typeface="Tahoma" panose="020B0604030504040204" pitchFamily="34" charset="0"/>
            </a:rPr>
            <a:t>ở </a:t>
          </a:r>
          <a:r>
            <a:rPr lang="en-US" sz="2100" b="1" kern="1200" smtClean="0">
              <a:solidFill>
                <a:schemeClr val="tx1"/>
              </a:solidFill>
              <a:latin typeface="Tahoma" panose="020B0604030504040204" pitchFamily="34" charset="0"/>
              <a:ea typeface="Tahoma" panose="020B0604030504040204" pitchFamily="34" charset="0"/>
              <a:cs typeface="Tahoma" panose="020B0604030504040204" pitchFamily="34" charset="0"/>
            </a:rPr>
            <a:t>CT 2006 môn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lí</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THCS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về</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cơ</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bản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khác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biệt</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đáng</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kể</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dsp:txBody>
      <dsp:txXfrm>
        <a:off x="40780" y="159745"/>
        <a:ext cx="9666960" cy="753819"/>
      </dsp:txXfrm>
    </dsp:sp>
    <dsp:sp modelId="{475BA31F-37A2-489B-94BB-F493EBB03B11}">
      <dsp:nvSpPr>
        <dsp:cNvPr id="0" name=""/>
        <dsp:cNvSpPr/>
      </dsp:nvSpPr>
      <dsp:spPr>
        <a:xfrm>
          <a:off x="0" y="1014825"/>
          <a:ext cx="9748520" cy="83537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Khối</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lượng</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và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mức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kĩ</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năng</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a:solidFill>
                <a:schemeClr val="tx1"/>
              </a:solidFill>
              <a:latin typeface="Tahoma" panose="020B0604030504040204" pitchFamily="34" charset="0"/>
              <a:ea typeface="Tahoma" panose="020B0604030504040204" pitchFamily="34" charset="0"/>
              <a:cs typeface="Tahoma" panose="020B0604030504040204" pitchFamily="34" charset="0"/>
            </a:rPr>
            <a:t>CT </a:t>
          </a:r>
          <a:r>
            <a:rPr lang="en-US" sz="2100" b="1" kern="1200" smtClean="0">
              <a:solidFill>
                <a:schemeClr val="tx1"/>
              </a:solidFill>
              <a:latin typeface="Tahoma" panose="020B0604030504040204" pitchFamily="34" charset="0"/>
              <a:ea typeface="Tahoma" panose="020B0604030504040204" pitchFamily="34" charset="0"/>
              <a:cs typeface="Tahoma" panose="020B0604030504040204" pitchFamily="34" charset="0"/>
            </a:rPr>
            <a:t>2018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giảm</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so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CT 2006.</a:t>
          </a:r>
        </a:p>
      </dsp:txBody>
      <dsp:txXfrm>
        <a:off x="40780" y="1055605"/>
        <a:ext cx="9666960" cy="753819"/>
      </dsp:txXfrm>
    </dsp:sp>
    <dsp:sp modelId="{22624CDE-6FC3-43C7-8883-3BE4FF4D58B5}">
      <dsp:nvSpPr>
        <dsp:cNvPr id="0" name=""/>
        <dsp:cNvSpPr/>
      </dsp:nvSpPr>
      <dsp:spPr>
        <a:xfrm>
          <a:off x="0" y="1910685"/>
          <a:ext cx="9748520"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3. CT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mới</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yêu</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cầu</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kiến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gắn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tiễn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nhiều</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hơn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CT 2006.</a:t>
          </a:r>
        </a:p>
      </dsp:txBody>
      <dsp:txXfrm>
        <a:off x="40780" y="1951465"/>
        <a:ext cx="9666960" cy="753819"/>
      </dsp:txXfrm>
    </dsp:sp>
    <dsp:sp modelId="{509B29B1-6A06-4532-A2F9-055188C80D53}">
      <dsp:nvSpPr>
        <dsp:cNvPr id="0" name=""/>
        <dsp:cNvSpPr/>
      </dsp:nvSpPr>
      <dsp:spPr>
        <a:xfrm>
          <a:off x="0" y="2806545"/>
          <a:ext cx="9748520" cy="835379"/>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4.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lượng</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dành</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chủ</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đề</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ở KHTN 8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ít</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hơn</a:t>
          </a:r>
          <a:r>
            <a:rPr lang="en-US" sz="2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ở CT 2006.</a:t>
          </a:r>
        </a:p>
      </dsp:txBody>
      <dsp:txXfrm>
        <a:off x="40780" y="2847325"/>
        <a:ext cx="9666960" cy="75381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2"/>
          </p:nvPr>
        </p:nvSpPr>
        <p:spPr/>
        <p:txBody>
          <a:bodyPr/>
          <a:lstStyle/>
          <a:p>
            <a:fld id="{66263FF1-9DEE-499A-9D1C-773BACA2EA25}" type="datetimeFigureOut">
              <a:rPr lang="en-US" smtClean="0"/>
              <a:t>4/13/2023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029753DF-4E8E-4DCF-8E43-7E1D22638186}" type="datetimeFigureOut">
              <a:rPr lang="en-US" smtClean="0"/>
              <a:t>4/13/2023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B4AE2CA6-3412-4259-A48D-F54F5CCBC962}" type="datetimeFigureOut">
              <a:rPr lang="en-US" smtClean="0"/>
              <a:t>4/13/2023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612057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28565217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9515447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6591058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5174364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52257696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572494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C038896D-F2ED-47D7-A198-A46DCDE8C332}" type="datetimeFigureOut">
              <a:rPr lang="en-US" smtClean="0"/>
              <a:t>4/13/2023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158243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0991178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95873832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7EF44A-2D30-4651-8D44-8392491A8A93}"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28486244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65891996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7EF44A-2D30-4651-8D44-8392491A8A93}"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9565164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7EF44A-2D30-4651-8D44-8392491A8A93}"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390208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EF44A-2D30-4651-8D44-8392491A8A93}"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74900836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7EF44A-2D30-4651-8D44-8392491A8A93}"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1078578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EF44A-2D30-4651-8D44-8392491A8A93}"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40780534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mtClean="0"/>
              <a:t>Click to edit Master text styles</a:t>
            </a:r>
          </a:p>
        </p:txBody>
      </p:sp>
      <p:sp>
        <p:nvSpPr>
          <p:cNvPr id="4" name="Date Placeholder 3"/>
          <p:cNvSpPr>
            <a:spLocks noGrp="1"/>
          </p:cNvSpPr>
          <p:nvPr>
            <p:ph type="dt" sz="half" idx="2"/>
          </p:nvPr>
        </p:nvSpPr>
        <p:spPr/>
        <p:txBody>
          <a:bodyPr/>
          <a:lstStyle/>
          <a:p>
            <a:fld id="{2A6740CF-02D5-401F-AADE-1008FEA69520}" type="datetimeFigureOut">
              <a:rPr lang="en-US" smtClean="0"/>
              <a:t>4/13/2023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7EF44A-2D30-4651-8D44-8392491A8A93}"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33590890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7EF44A-2D30-4651-8D44-8392491A8A93}"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203116649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12926588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F44A-2D30-4651-8D44-8392491A8A93}"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EC803-CD88-41AE-A614-60CD86AF2604}" type="slidenum">
              <a:rPr lang="en-US" smtClean="0"/>
              <a:t>‹#›</a:t>
            </a:fld>
            <a:endParaRPr lang="en-US"/>
          </a:p>
        </p:txBody>
      </p:sp>
    </p:spTree>
    <p:extLst>
      <p:ext uri="{BB962C8B-B14F-4D97-AF65-F5344CB8AC3E}">
        <p14:creationId xmlns:p14="http://schemas.microsoft.com/office/powerpoint/2010/main" val="39268945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EFD3CC-E74C-454E-AEC8-ADE3669C89A5}"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32228303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EFD3CC-E74C-454E-AEC8-ADE3669C89A5}"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376940059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42388476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EFD3CC-E74C-454E-AEC8-ADE3669C89A5}"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107641737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EFD3CC-E74C-454E-AEC8-ADE3669C89A5}"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225342878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EFD3CC-E74C-454E-AEC8-ADE3669C89A5}"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69489788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3"/>
          </p:nvPr>
        </p:nvSpPr>
        <p:spPr/>
        <p:txBody>
          <a:bodyPr/>
          <a:lstStyle/>
          <a:p>
            <a:fld id="{C678ED5D-FF56-40BE-BE9B-3811B8B0964F}" type="datetimeFigureOut">
              <a:rPr lang="en-US" smtClean="0"/>
              <a:t>4/13/2023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28099660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131319004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429012456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EFD3CC-E74C-454E-AEC8-ADE3669C89A5}"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247915515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EFD3CC-E74C-454E-AEC8-ADE3669C89A5}"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t>‹#›</a:t>
            </a:fld>
            <a:endParaRPr lang="en-US"/>
          </a:p>
        </p:txBody>
      </p:sp>
    </p:spTree>
    <p:extLst>
      <p:ext uri="{BB962C8B-B14F-4D97-AF65-F5344CB8AC3E}">
        <p14:creationId xmlns:p14="http://schemas.microsoft.com/office/powerpoint/2010/main" val="423968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5"/>
          </p:nvPr>
        </p:nvSpPr>
        <p:spPr/>
        <p:txBody>
          <a:bodyPr/>
          <a:lstStyle/>
          <a:p>
            <a:fld id="{9BC91965-18F9-47C4-90D4-063445942960}" type="datetimeFigureOut">
              <a:rPr lang="en-US" smtClean="0"/>
              <a:t>4/13/2023</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
          </p:nvPr>
        </p:nvSpPr>
        <p:spPr/>
        <p:txBody>
          <a:bodyPr/>
          <a:lstStyle/>
          <a:p>
            <a:fld id="{CE353CB6-3614-452E-A540-390927427CBD}" type="datetimeFigureOut">
              <a:rPr lang="en-US" smtClean="0"/>
              <a:t>4/13/2023</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811F0FD9-77AC-48C3-BC93-1B14B47B1DE9}" type="datetimeFigureOut">
              <a:rPr lang="en-US" smtClean="0"/>
              <a:t>4/13/2023</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p:cNvSpPr>
            <a:spLocks noGrp="1"/>
          </p:cNvSpPr>
          <p:nvPr>
            <p:ph type="dt" sz="half" idx="3"/>
          </p:nvPr>
        </p:nvSpPr>
        <p:spPr/>
        <p:txBody>
          <a:bodyPr/>
          <a:lstStyle/>
          <a:p>
            <a:fld id="{FE94B167-A7C7-4930-A215-C3C8B9295897}" type="datetimeFigureOut">
              <a:rPr lang="en-US" smtClean="0"/>
              <a:t>4/13/2023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p:cNvSpPr>
            <a:spLocks noGrp="1"/>
          </p:cNvSpPr>
          <p:nvPr>
            <p:ph type="dt" sz="half" idx="3"/>
          </p:nvPr>
        </p:nvSpPr>
        <p:spPr/>
        <p:txBody>
          <a:bodyPr/>
          <a:lstStyle/>
          <a:p>
            <a:fld id="{2F5F7A89-F153-42AB-8D31-2E34D798976A}" type="datetimeFigureOut">
              <a:rPr lang="en-US" smtClean="0"/>
              <a:t>4/13/2023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4/13/2023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697277-7A13-41CB-BDD9-5E93DD44B657}" type="datetimeFigureOut">
              <a:rPr lang="en-US" smtClean="0"/>
              <a:t>4/13/2023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7EF44A-2D30-4651-8D44-8392491A8A93}" type="datetimeFigureOut">
              <a:rPr lang="en-US" smtClean="0"/>
              <a:t>4/13/2023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2EC803-CD88-41AE-A614-60CD86AF2604}" type="slidenum">
              <a:rPr lang="en-US" smtClean="0"/>
              <a:t>‹#›</a:t>
            </a:fld>
            <a:endParaRPr lang="en-US"/>
          </a:p>
        </p:txBody>
      </p:sp>
    </p:spTree>
    <p:extLst>
      <p:ext uri="{BB962C8B-B14F-4D97-AF65-F5344CB8AC3E}">
        <p14:creationId xmlns:p14="http://schemas.microsoft.com/office/powerpoint/2010/main" val="354834342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EFD3CC-E74C-454E-AEC8-ADE3669C89A5}" type="datetimeFigureOut">
              <a:rPr lang="en-US" smtClean="0"/>
              <a:t>4/13/2023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502AF4-5419-4C97-8941-6E8144AD9252}" type="slidenum">
              <a:rPr lang="en-US" smtClean="0"/>
              <a:t>‹#›</a:t>
            </a:fld>
            <a:endParaRPr lang="en-US"/>
          </a:p>
        </p:txBody>
      </p:sp>
    </p:spTree>
    <p:extLst>
      <p:ext uri="{BB962C8B-B14F-4D97-AF65-F5344CB8AC3E}">
        <p14:creationId xmlns:p14="http://schemas.microsoft.com/office/powerpoint/2010/main" val="180622272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tiff"/><Relationship Id="rId4" Type="http://schemas.openxmlformats.org/officeDocument/2006/relationships/image" Target="../media/image3.jpeg"/></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jpeg"/></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jpeg"/></Relationships>
</file>

<file path=ppt/slides/_rels/slide1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101.jpg"/></Relationships>
</file>

<file path=ppt/slides/_rels/slide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4.tiff"/><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1.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pic>
        <p:nvPicPr>
          <p:cNvPr id="13" name="Picture 12">
            <a:extLst>
              <a:ext uri="{FF2B5EF4-FFF2-40B4-BE49-F238E27FC236}">
                <a16:creationId xmlns:a16="http://schemas.microsoft.com/office/drawing/2014/main" id="{00C25626-14F4-4106-9218-31FA935923DA}"/>
              </a:ext>
            </a:extLst>
          </p:cNvPr>
          <p:cNvPicPr>
            <a:picLocks noChangeAspect="1"/>
          </p:cNvPicPr>
          <p:nvPr/>
        </p:nvPicPr>
        <p:blipFill>
          <a:blip r:embed="rId5">
            <a:extLst>
              <a:ext uri="{28A0092B-C50C-407E-A947-70E740481C1C}">
                <a14:useLocalDpi xmlns:a14="http://schemas.microsoft.com/office/drawing/2010/main" val="0"/>
              </a:ext>
            </a:extLst>
          </a:blip>
          <a:srcRect l="7693" t="26503" r="7846" b="26698"/>
          <a:stretch>
            <a:fillRect/>
          </a:stretch>
        </p:blipFill>
        <p:spPr>
          <a:xfrm>
            <a:off x="1030235" y="2112886"/>
            <a:ext cx="9813317" cy="3844032"/>
          </a:xfrm>
          <a:prstGeom prst="rect">
            <a:avLst/>
          </a:prstGeom>
        </p:spPr>
      </p:pic>
      <p:sp>
        <p:nvSpPr>
          <p:cNvPr id="22" name="TextBox 21"/>
          <p:cNvSpPr txBox="1"/>
          <p:nvPr/>
        </p:nvSpPr>
        <p:spPr>
          <a:xfrm>
            <a:off x="2256952" y="520434"/>
            <a:ext cx="6478676"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smtClean="0">
                <a:solidFill>
                  <a:srgbClr val="FF0000"/>
                </a:solidFill>
                <a:latin typeface="Arial" pitchFamily="34" charset="0"/>
                <a:cs typeface="Arial" pitchFamily="34" charset="0"/>
              </a:rPr>
              <a:t>BỘ SÁCH GIÁO KHOA </a:t>
            </a:r>
          </a:p>
          <a:p>
            <a:pPr algn="ctr"/>
            <a:r>
              <a:rPr lang="en-US" sz="2800" b="1" smtClean="0">
                <a:solidFill>
                  <a:srgbClr val="FF0000"/>
                </a:solidFill>
                <a:latin typeface="Arial" pitchFamily="34" charset="0"/>
                <a:cs typeface="Arial" pitchFamily="34" charset="0"/>
              </a:rPr>
              <a:t>KẾT NỐI TRI THỨC VỚI CUỘC SỐNG</a:t>
            </a:r>
            <a:endParaRPr lang="en-US" sz="2800" b="1">
              <a:solidFill>
                <a:srgbClr val="FF0000"/>
              </a:solidFill>
              <a:latin typeface="Arial" pitchFamily="34" charset="0"/>
              <a:cs typeface="Arial" pitchFamily="34" charset="0"/>
            </a:endParaRPr>
          </a:p>
        </p:txBody>
      </p:sp>
      <p:sp>
        <p:nvSpPr>
          <p:cNvPr id="23" name="TextBox 22"/>
          <p:cNvSpPr txBox="1"/>
          <p:nvPr/>
        </p:nvSpPr>
        <p:spPr>
          <a:xfrm>
            <a:off x="4128116" y="1434834"/>
            <a:ext cx="195308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smtClean="0">
                <a:solidFill>
                  <a:srgbClr val="0000FF"/>
                </a:solidFill>
                <a:latin typeface="Arial" pitchFamily="34" charset="0"/>
                <a:cs typeface="Arial" pitchFamily="34" charset="0"/>
              </a:rPr>
              <a:t>LỚP 8</a:t>
            </a:r>
            <a:endParaRPr lang="en-US" sz="2800" b="1">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32701068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24" name="Content Placeholder 5"/>
          <p:cNvSpPr txBox="1"/>
          <p:nvPr/>
        </p:nvSpPr>
        <p:spPr>
          <a:xfrm>
            <a:off x="1473692" y="2016944"/>
            <a:ext cx="10136707" cy="830997"/>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830" indent="0" algn="just">
              <a:lnSpc>
                <a:spcPct val="120000"/>
              </a:lnSpc>
              <a:spcBef>
                <a:spcPct val="0"/>
              </a:spcBef>
              <a:buNone/>
            </a:pPr>
            <a:r>
              <a:rPr lang="en-US" sz="2000" b="1" err="1">
                <a:solidFill>
                  <a:srgbClr val="0070C0"/>
                </a:solidFill>
                <a:ea typeface="Tahoma" panose="020B0604030504040204" pitchFamily="34" charset="0"/>
                <a:cs typeface="Tahoma" panose="020B0604030504040204" pitchFamily="34" charset="0"/>
              </a:rPr>
              <a:t>Phần này là hoạt động mở đầu bài học có sự tham gia của HS nhằm đạt các mục đích khác nhau sau đây</a:t>
            </a:r>
            <a:r>
              <a:rPr lang="en-US" sz="2000" b="1" smtClean="0">
                <a:solidFill>
                  <a:srgbClr val="0070C0"/>
                </a:solidFill>
                <a:ea typeface="Tahoma" panose="020B0604030504040204" pitchFamily="34" charset="0"/>
                <a:cs typeface="Tahoma" panose="020B0604030504040204" pitchFamily="34" charset="0"/>
              </a:rPr>
              <a:t>:</a:t>
            </a:r>
            <a:endParaRPr lang="en-US" sz="2000" b="1">
              <a:solidFill>
                <a:srgbClr val="0070C0"/>
              </a:solidFill>
              <a:ea typeface="Tahoma" panose="020B0604030504040204" pitchFamily="34" charset="0"/>
              <a:cs typeface="Tahoma" panose="020B0604030504040204" pitchFamily="34" charset="0"/>
            </a:endParaRPr>
          </a:p>
        </p:txBody>
      </p:sp>
      <p:sp>
        <p:nvSpPr>
          <p:cNvPr id="25" name="Content Placeholder 5"/>
          <p:cNvSpPr txBox="1"/>
          <p:nvPr/>
        </p:nvSpPr>
        <p:spPr>
          <a:xfrm>
            <a:off x="1385899" y="2783202"/>
            <a:ext cx="10109688" cy="400110"/>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r>
              <a:rPr lang="vi-VN" sz="2000" i="1" smtClean="0">
                <a:cs typeface="Arial" pitchFamily="34" charset="0"/>
              </a:rPr>
              <a:t>Phản </a:t>
            </a:r>
            <a:r>
              <a:rPr lang="vi-VN" sz="2000" i="1">
                <a:cs typeface="Arial" pitchFamily="34" charset="0"/>
              </a:rPr>
              <a:t>ánh vấn đề sẽ </a:t>
            </a:r>
            <a:r>
              <a:rPr lang="vi-VN" sz="2000" i="1" smtClean="0">
                <a:cs typeface="Arial" pitchFamily="34" charset="0"/>
              </a:rPr>
              <a:t>học </a:t>
            </a:r>
            <a:r>
              <a:rPr lang="vi-VN" sz="2000" i="1">
                <a:cs typeface="Arial" pitchFamily="34" charset="0"/>
              </a:rPr>
              <a:t>để định hướng sự suy nghĩ của HS khi học bài mới.</a:t>
            </a:r>
            <a:endParaRPr lang="en-US" sz="2000" i="1">
              <a:latin typeface="Arial" pitchFamily="34" charset="0"/>
              <a:cs typeface="Arial" pitchFamily="34" charset="0"/>
            </a:endParaRPr>
          </a:p>
        </p:txBody>
      </p:sp>
      <p:grpSp>
        <p:nvGrpSpPr>
          <p:cNvPr id="9" name="Group 8"/>
          <p:cNvGrpSpPr/>
          <p:nvPr/>
        </p:nvGrpSpPr>
        <p:grpSpPr>
          <a:xfrm>
            <a:off x="996164" y="1496903"/>
            <a:ext cx="10498109" cy="523220"/>
            <a:chOff x="1005042" y="1692209"/>
            <a:chExt cx="10498109" cy="523220"/>
          </a:xfrm>
        </p:grpSpPr>
        <p:sp>
          <p:nvSpPr>
            <p:cNvPr id="12" name="Rectangle 11"/>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khởi động</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3" name="Snip Diagonal Corner Rectangle 12"/>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1</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014" y="3376203"/>
            <a:ext cx="6257569" cy="174031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r="2007" b="10353"/>
          <a:stretch>
            <a:fillRect/>
          </a:stretch>
        </p:blipFill>
        <p:spPr>
          <a:xfrm>
            <a:off x="1851727" y="5003386"/>
            <a:ext cx="7567481" cy="1148839"/>
          </a:xfrm>
          <a:prstGeom prst="rect">
            <a:avLst/>
          </a:prstGeom>
        </p:spPr>
      </p:pic>
    </p:spTree>
    <p:extLst>
      <p:ext uri="{BB962C8B-B14F-4D97-AF65-F5344CB8AC3E}">
        <p14:creationId xmlns:p14="http://schemas.microsoft.com/office/powerpoint/2010/main" val="864916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dur="5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dur="50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dur="5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Content Placeholder 5">
            <a:extLst>
              <a:ext uri="{FF2B5EF4-FFF2-40B4-BE49-F238E27FC236}">
                <a16:creationId xmlns:a16="http://schemas.microsoft.com/office/drawing/2014/main" id="{ADB7ECAF-1396-10D8-358D-B0778825CB51}"/>
              </a:ext>
            </a:extLst>
          </p:cNvPr>
          <p:cNvSpPr txBox="1">
            <a:spLocks noChangeArrowheads="1"/>
          </p:cNvSpPr>
          <p:nvPr/>
        </p:nvSpPr>
        <p:spPr bwMode="auto">
          <a:xfrm>
            <a:off x="1874729" y="2763991"/>
            <a:ext cx="846759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19100" indent="-384175">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22313" indent="-2730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004888" indent="-255588">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279525" indent="-236538">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1489075" indent="-1825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19462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4034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28606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3178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nSpc>
                <a:spcPct val="120000"/>
              </a:lnSpc>
              <a:spcBef>
                <a:spcPts val="0"/>
              </a:spcBef>
              <a:buClr>
                <a:schemeClr val="accent1"/>
              </a:buClr>
              <a:buSzPct val="80000"/>
              <a:buFont typeface="Wingdings" panose="05000000000000000000" pitchFamily="2" charset="2"/>
              <a:buChar char="v"/>
            </a:pPr>
            <a:r>
              <a:rPr lang="en-US" altLang="en-US" sz="2100" b="1" dirty="0" err="1">
                <a:latin typeface="Arial" panose="020B0604020202020204" pitchFamily="34" charset="0"/>
              </a:rPr>
              <a:t>Giáo</a:t>
            </a:r>
            <a:r>
              <a:rPr lang="en-US" altLang="en-US" sz="2100" b="1" dirty="0">
                <a:latin typeface="Arial" panose="020B0604020202020204" pitchFamily="34" charset="0"/>
              </a:rPr>
              <a:t> </a:t>
            </a:r>
            <a:r>
              <a:rPr lang="en-US" altLang="en-US" sz="2100" b="1" dirty="0" err="1">
                <a:latin typeface="Arial" panose="020B0604020202020204" pitchFamily="34" charset="0"/>
              </a:rPr>
              <a:t>viên</a:t>
            </a:r>
            <a:r>
              <a:rPr lang="en-US" altLang="en-US" sz="2100" b="1" dirty="0">
                <a:latin typeface="Arial" panose="020B0604020202020204" pitchFamily="34" charset="0"/>
              </a:rPr>
              <a:t> </a:t>
            </a:r>
            <a:r>
              <a:rPr lang="en-US" altLang="en-US" sz="2100" b="1" dirty="0" err="1">
                <a:latin typeface="Arial" panose="020B0604020202020204" pitchFamily="34" charset="0"/>
              </a:rPr>
              <a:t>đánh</a:t>
            </a:r>
            <a:r>
              <a:rPr lang="en-US" altLang="en-US" sz="2100" b="1" dirty="0">
                <a:latin typeface="Arial" panose="020B0604020202020204" pitchFamily="34" charset="0"/>
              </a:rPr>
              <a:t> </a:t>
            </a:r>
            <a:r>
              <a:rPr lang="en-US" altLang="en-US" sz="2100" b="1" dirty="0" err="1">
                <a:latin typeface="Arial" panose="020B0604020202020204" pitchFamily="34" charset="0"/>
              </a:rPr>
              <a:t>giá</a:t>
            </a:r>
            <a:r>
              <a:rPr lang="en-US" altLang="en-US" sz="2100" b="1" dirty="0">
                <a:latin typeface="Arial" panose="020B0604020202020204" pitchFamily="34" charset="0"/>
              </a:rPr>
              <a:t> </a:t>
            </a:r>
            <a:r>
              <a:rPr lang="en-US" altLang="en-US" sz="2100" b="1" dirty="0" err="1">
                <a:latin typeface="Arial" panose="020B0604020202020204" pitchFamily="34" charset="0"/>
              </a:rPr>
              <a:t>học</a:t>
            </a:r>
            <a:r>
              <a:rPr lang="en-US" altLang="en-US" sz="2100" b="1" dirty="0">
                <a:latin typeface="Arial" panose="020B0604020202020204" pitchFamily="34" charset="0"/>
              </a:rPr>
              <a:t> </a:t>
            </a:r>
            <a:r>
              <a:rPr lang="en-US" altLang="en-US" sz="2100" b="1" dirty="0" err="1">
                <a:latin typeface="Arial" panose="020B0604020202020204" pitchFamily="34" charset="0"/>
              </a:rPr>
              <a:t>sinh</a:t>
            </a:r>
            <a:endParaRPr lang="en-US" altLang="en-US" sz="2100" b="1" dirty="0">
              <a:latin typeface="Arial" panose="020B0604020202020204" pitchFamily="34" charset="0"/>
            </a:endParaRPr>
          </a:p>
          <a:p>
            <a:pPr>
              <a:lnSpc>
                <a:spcPct val="120000"/>
              </a:lnSpc>
              <a:spcBef>
                <a:spcPts val="0"/>
              </a:spcBef>
              <a:buClr>
                <a:schemeClr val="accent1"/>
              </a:buClr>
              <a:buSzPct val="80000"/>
              <a:buFont typeface="Wingdings" panose="05000000000000000000" pitchFamily="2" charset="2"/>
              <a:buChar char="v"/>
            </a:pPr>
            <a:r>
              <a:rPr lang="en-US" altLang="en-US" sz="2100" b="1" dirty="0">
                <a:latin typeface="Arial" panose="020B0604020202020204" pitchFamily="34" charset="0"/>
              </a:rPr>
              <a:t>Cha </a:t>
            </a:r>
            <a:r>
              <a:rPr lang="en-US" altLang="en-US" sz="2100" b="1" dirty="0" err="1">
                <a:latin typeface="Arial" panose="020B0604020202020204" pitchFamily="34" charset="0"/>
              </a:rPr>
              <a:t>mẹ</a:t>
            </a:r>
            <a:r>
              <a:rPr lang="en-US" altLang="en-US" sz="2100" b="1" dirty="0">
                <a:latin typeface="Arial" panose="020B0604020202020204" pitchFamily="34" charset="0"/>
              </a:rPr>
              <a:t> </a:t>
            </a:r>
            <a:r>
              <a:rPr lang="en-US" altLang="en-US" sz="2100" b="1" dirty="0" err="1">
                <a:latin typeface="Arial" panose="020B0604020202020204" pitchFamily="34" charset="0"/>
              </a:rPr>
              <a:t>học</a:t>
            </a:r>
            <a:r>
              <a:rPr lang="en-US" altLang="en-US" sz="2100" b="1" dirty="0">
                <a:latin typeface="Arial" panose="020B0604020202020204" pitchFamily="34" charset="0"/>
              </a:rPr>
              <a:t> </a:t>
            </a:r>
            <a:r>
              <a:rPr lang="en-US" altLang="en-US" sz="2100" b="1" dirty="0" err="1">
                <a:latin typeface="Arial" panose="020B0604020202020204" pitchFamily="34" charset="0"/>
              </a:rPr>
              <a:t>sinh</a:t>
            </a:r>
            <a:r>
              <a:rPr lang="en-US" altLang="en-US" sz="2100" b="1" dirty="0">
                <a:latin typeface="Arial" panose="020B0604020202020204" pitchFamily="34" charset="0"/>
              </a:rPr>
              <a:t> </a:t>
            </a:r>
            <a:r>
              <a:rPr lang="en-US" altLang="en-US" sz="2100" b="1" dirty="0" err="1">
                <a:latin typeface="Arial" panose="020B0604020202020204" pitchFamily="34" charset="0"/>
              </a:rPr>
              <a:t>đánh</a:t>
            </a:r>
            <a:r>
              <a:rPr lang="en-US" altLang="en-US" sz="2100" b="1" dirty="0">
                <a:latin typeface="Arial" panose="020B0604020202020204" pitchFamily="34" charset="0"/>
              </a:rPr>
              <a:t> </a:t>
            </a:r>
            <a:r>
              <a:rPr lang="en-US" altLang="en-US" sz="2100" b="1" dirty="0" err="1">
                <a:latin typeface="Arial" panose="020B0604020202020204" pitchFamily="34" charset="0"/>
              </a:rPr>
              <a:t>giá</a:t>
            </a:r>
            <a:r>
              <a:rPr lang="en-US" altLang="en-US" sz="2100" b="1" dirty="0">
                <a:latin typeface="Arial" panose="020B0604020202020204" pitchFamily="34" charset="0"/>
              </a:rPr>
              <a:t> con </a:t>
            </a:r>
            <a:r>
              <a:rPr lang="en-US" altLang="en-US" sz="2100" b="1" dirty="0" err="1">
                <a:latin typeface="Arial" panose="020B0604020202020204" pitchFamily="34" charset="0"/>
              </a:rPr>
              <a:t>mình</a:t>
            </a:r>
            <a:endParaRPr lang="en-US" altLang="en-US" sz="2100" b="1" dirty="0">
              <a:latin typeface="Arial" panose="020B0604020202020204" pitchFamily="34" charset="0"/>
            </a:endParaRPr>
          </a:p>
          <a:p>
            <a:pPr>
              <a:lnSpc>
                <a:spcPct val="120000"/>
              </a:lnSpc>
              <a:spcBef>
                <a:spcPts val="0"/>
              </a:spcBef>
              <a:buClr>
                <a:schemeClr val="accent1"/>
              </a:buClr>
              <a:buSzPct val="80000"/>
              <a:buFont typeface="Wingdings" panose="05000000000000000000" pitchFamily="2" charset="2"/>
              <a:buChar char="v"/>
            </a:pPr>
            <a:r>
              <a:rPr lang="en-US" altLang="en-US" sz="2100" b="1" dirty="0" err="1">
                <a:latin typeface="Arial" panose="020B0604020202020204" pitchFamily="34" charset="0"/>
              </a:rPr>
              <a:t>Học</a:t>
            </a:r>
            <a:r>
              <a:rPr lang="en-US" altLang="en-US" sz="2100" b="1" dirty="0">
                <a:latin typeface="Arial" panose="020B0604020202020204" pitchFamily="34" charset="0"/>
              </a:rPr>
              <a:t> </a:t>
            </a:r>
            <a:r>
              <a:rPr lang="en-US" altLang="en-US" sz="2100" b="1" dirty="0" err="1">
                <a:latin typeface="Arial" panose="020B0604020202020204" pitchFamily="34" charset="0"/>
              </a:rPr>
              <a:t>sinh</a:t>
            </a:r>
            <a:r>
              <a:rPr lang="en-US" altLang="en-US" sz="2100" b="1" dirty="0">
                <a:latin typeface="Arial" panose="020B0604020202020204" pitchFamily="34" charset="0"/>
              </a:rPr>
              <a:t> </a:t>
            </a:r>
            <a:r>
              <a:rPr lang="en-US" altLang="en-US" sz="2100" b="1" dirty="0" err="1">
                <a:latin typeface="Arial" panose="020B0604020202020204" pitchFamily="34" charset="0"/>
              </a:rPr>
              <a:t>tự</a:t>
            </a:r>
            <a:r>
              <a:rPr lang="en-US" altLang="en-US" sz="2100" b="1" dirty="0">
                <a:latin typeface="Arial" panose="020B0604020202020204" pitchFamily="34" charset="0"/>
              </a:rPr>
              <a:t> </a:t>
            </a:r>
            <a:r>
              <a:rPr lang="en-US" altLang="en-US" sz="2100" b="1" dirty="0" err="1">
                <a:latin typeface="Arial" panose="020B0604020202020204" pitchFamily="34" charset="0"/>
              </a:rPr>
              <a:t>đánh</a:t>
            </a:r>
            <a:r>
              <a:rPr lang="en-US" altLang="en-US" sz="2100" b="1" dirty="0">
                <a:latin typeface="Arial" panose="020B0604020202020204" pitchFamily="34" charset="0"/>
              </a:rPr>
              <a:t> </a:t>
            </a:r>
            <a:r>
              <a:rPr lang="en-US" altLang="en-US" sz="2100" b="1" dirty="0" err="1">
                <a:latin typeface="Arial" panose="020B0604020202020204" pitchFamily="34" charset="0"/>
              </a:rPr>
              <a:t>giá</a:t>
            </a:r>
            <a:r>
              <a:rPr lang="en-US" altLang="en-US" sz="2100" b="1" dirty="0">
                <a:latin typeface="Arial" panose="020B0604020202020204" pitchFamily="34" charset="0"/>
              </a:rPr>
              <a:t> </a:t>
            </a:r>
            <a:r>
              <a:rPr lang="en-US" altLang="en-US" sz="2100" b="1" dirty="0" err="1">
                <a:latin typeface="Arial" panose="020B0604020202020204" pitchFamily="34" charset="0"/>
              </a:rPr>
              <a:t>chính</a:t>
            </a:r>
            <a:r>
              <a:rPr lang="en-US" altLang="en-US" sz="2100" b="1" dirty="0">
                <a:latin typeface="Arial" panose="020B0604020202020204" pitchFamily="34" charset="0"/>
              </a:rPr>
              <a:t> </a:t>
            </a:r>
            <a:r>
              <a:rPr lang="en-US" altLang="en-US" sz="2100" b="1" dirty="0" err="1">
                <a:latin typeface="Arial" panose="020B0604020202020204" pitchFamily="34" charset="0"/>
              </a:rPr>
              <a:t>bản</a:t>
            </a:r>
            <a:r>
              <a:rPr lang="en-US" altLang="en-US" sz="2100" b="1" dirty="0">
                <a:latin typeface="Arial" panose="020B0604020202020204" pitchFamily="34" charset="0"/>
              </a:rPr>
              <a:t> </a:t>
            </a:r>
            <a:r>
              <a:rPr lang="en-US" altLang="en-US" sz="2100" b="1" dirty="0" err="1">
                <a:latin typeface="Arial" panose="020B0604020202020204" pitchFamily="34" charset="0"/>
              </a:rPr>
              <a:t>thân</a:t>
            </a:r>
            <a:endParaRPr lang="en-US" altLang="en-US" sz="2100" b="1" dirty="0">
              <a:latin typeface="Arial" panose="020B0604020202020204" pitchFamily="34" charset="0"/>
            </a:endParaRPr>
          </a:p>
          <a:p>
            <a:pPr>
              <a:lnSpc>
                <a:spcPct val="120000"/>
              </a:lnSpc>
              <a:spcBef>
                <a:spcPts val="0"/>
              </a:spcBef>
              <a:buClr>
                <a:schemeClr val="accent1"/>
              </a:buClr>
              <a:buSzPct val="80000"/>
              <a:buFont typeface="Wingdings" panose="05000000000000000000" pitchFamily="2" charset="2"/>
              <a:buChar char="v"/>
            </a:pPr>
            <a:r>
              <a:rPr lang="en-US" altLang="en-US" sz="2100" b="1" dirty="0" err="1">
                <a:latin typeface="Arial" panose="020B0604020202020204" pitchFamily="34" charset="0"/>
              </a:rPr>
              <a:t>Đánh</a:t>
            </a:r>
            <a:r>
              <a:rPr lang="en-US" altLang="en-US" sz="2100" b="1" dirty="0">
                <a:latin typeface="Arial" panose="020B0604020202020204" pitchFamily="34" charset="0"/>
              </a:rPr>
              <a:t> </a:t>
            </a:r>
            <a:r>
              <a:rPr lang="en-US" altLang="en-US" sz="2100" b="1" dirty="0" err="1">
                <a:latin typeface="Arial" panose="020B0604020202020204" pitchFamily="34" charset="0"/>
              </a:rPr>
              <a:t>giá</a:t>
            </a:r>
            <a:r>
              <a:rPr lang="en-US" altLang="en-US" sz="2100" b="1" dirty="0">
                <a:latin typeface="Arial" panose="020B0604020202020204" pitchFamily="34" charset="0"/>
              </a:rPr>
              <a:t> </a:t>
            </a:r>
            <a:r>
              <a:rPr lang="en-US" altLang="en-US" sz="2100" b="1" dirty="0" err="1">
                <a:latin typeface="Arial" panose="020B0604020202020204" pitchFamily="34" charset="0"/>
              </a:rPr>
              <a:t>hoạt</a:t>
            </a:r>
            <a:r>
              <a:rPr lang="en-US" altLang="en-US" sz="2100" b="1" dirty="0">
                <a:latin typeface="Arial" panose="020B0604020202020204" pitchFamily="34" charset="0"/>
              </a:rPr>
              <a:t> </a:t>
            </a:r>
            <a:r>
              <a:rPr lang="en-US" altLang="en-US" sz="2100" b="1" dirty="0" err="1">
                <a:latin typeface="Arial" panose="020B0604020202020204" pitchFamily="34" charset="0"/>
              </a:rPr>
              <a:t>động</a:t>
            </a:r>
            <a:r>
              <a:rPr lang="en-US" altLang="en-US" sz="2100" b="1" dirty="0">
                <a:latin typeface="Arial" panose="020B0604020202020204" pitchFamily="34" charset="0"/>
              </a:rPr>
              <a:t> </a:t>
            </a:r>
            <a:r>
              <a:rPr lang="en-US" altLang="en-US" sz="2100" b="1" dirty="0" err="1">
                <a:latin typeface="Arial" panose="020B0604020202020204" pitchFamily="34" charset="0"/>
              </a:rPr>
              <a:t>cá</a:t>
            </a:r>
            <a:r>
              <a:rPr lang="en-US" altLang="en-US" sz="2100" b="1" dirty="0">
                <a:latin typeface="Arial" panose="020B0604020202020204" pitchFamily="34" charset="0"/>
              </a:rPr>
              <a:t> </a:t>
            </a:r>
            <a:r>
              <a:rPr lang="en-US" altLang="en-US" sz="2100" b="1" dirty="0" err="1">
                <a:latin typeface="Arial" panose="020B0604020202020204" pitchFamily="34" charset="0"/>
              </a:rPr>
              <a:t>nhân</a:t>
            </a:r>
            <a:r>
              <a:rPr lang="en-US" altLang="en-US" sz="2100" b="1" dirty="0">
                <a:latin typeface="Arial" panose="020B0604020202020204" pitchFamily="34" charset="0"/>
              </a:rPr>
              <a:t>, </a:t>
            </a:r>
            <a:r>
              <a:rPr lang="en-US" altLang="en-US" sz="2100" b="1" dirty="0" err="1">
                <a:latin typeface="Arial" panose="020B0604020202020204" pitchFamily="34" charset="0"/>
              </a:rPr>
              <a:t>hoạt</a:t>
            </a:r>
            <a:r>
              <a:rPr lang="en-US" altLang="en-US" sz="2100" b="1" dirty="0">
                <a:latin typeface="Arial" panose="020B0604020202020204" pitchFamily="34" charset="0"/>
              </a:rPr>
              <a:t> </a:t>
            </a:r>
            <a:r>
              <a:rPr lang="en-US" altLang="en-US" sz="2100" b="1" dirty="0" err="1">
                <a:latin typeface="Arial" panose="020B0604020202020204" pitchFamily="34" charset="0"/>
              </a:rPr>
              <a:t>động</a:t>
            </a:r>
            <a:r>
              <a:rPr lang="en-US" altLang="en-US" sz="2100" b="1" dirty="0">
                <a:latin typeface="Arial" panose="020B0604020202020204" pitchFamily="34" charset="0"/>
              </a:rPr>
              <a:t> </a:t>
            </a:r>
            <a:r>
              <a:rPr lang="en-US" altLang="en-US" sz="2100" b="1" dirty="0" err="1">
                <a:latin typeface="Arial" panose="020B0604020202020204" pitchFamily="34" charset="0"/>
              </a:rPr>
              <a:t>tập</a:t>
            </a:r>
            <a:r>
              <a:rPr lang="en-US" altLang="en-US" sz="2100" b="1" dirty="0">
                <a:latin typeface="Arial" panose="020B0604020202020204" pitchFamily="34" charset="0"/>
              </a:rPr>
              <a:t> </a:t>
            </a:r>
            <a:r>
              <a:rPr lang="en-US" altLang="en-US" sz="2100" b="1" dirty="0" err="1">
                <a:latin typeface="Arial" panose="020B0604020202020204" pitchFamily="34" charset="0"/>
              </a:rPr>
              <a:t>thể</a:t>
            </a:r>
            <a:endParaRPr lang="en-US" altLang="en-US" sz="2100" b="1" dirty="0">
              <a:latin typeface="Arial" panose="020B0604020202020204" pitchFamily="34" charset="0"/>
            </a:endParaRPr>
          </a:p>
          <a:p>
            <a:pPr>
              <a:lnSpc>
                <a:spcPct val="120000"/>
              </a:lnSpc>
              <a:spcBef>
                <a:spcPts val="0"/>
              </a:spcBef>
              <a:buClr>
                <a:schemeClr val="accent1"/>
              </a:buClr>
              <a:buSzPct val="80000"/>
              <a:buFont typeface="Wingdings" panose="05000000000000000000" pitchFamily="2" charset="2"/>
              <a:buChar char="v"/>
            </a:pPr>
            <a:r>
              <a:rPr lang="en-US" altLang="en-US" sz="2100" b="1" dirty="0" err="1">
                <a:latin typeface="Arial" panose="020B0604020202020204" pitchFamily="34" charset="0"/>
              </a:rPr>
              <a:t>Đánh</a:t>
            </a:r>
            <a:r>
              <a:rPr lang="en-US" altLang="en-US" sz="2100" b="1" dirty="0">
                <a:latin typeface="Arial" panose="020B0604020202020204" pitchFamily="34" charset="0"/>
              </a:rPr>
              <a:t> </a:t>
            </a:r>
            <a:r>
              <a:rPr lang="en-US" altLang="en-US" sz="2100" b="1" dirty="0" err="1">
                <a:latin typeface="Arial" panose="020B0604020202020204" pitchFamily="34" charset="0"/>
              </a:rPr>
              <a:t>giá</a:t>
            </a:r>
            <a:r>
              <a:rPr lang="en-US" altLang="en-US" sz="2100" b="1" dirty="0">
                <a:latin typeface="Arial" panose="020B0604020202020204" pitchFamily="34" charset="0"/>
              </a:rPr>
              <a:t> </a:t>
            </a:r>
            <a:r>
              <a:rPr lang="en-US" altLang="en-US" sz="2100" b="1" dirty="0" err="1">
                <a:latin typeface="Arial" panose="020B0604020202020204" pitchFamily="34" charset="0"/>
              </a:rPr>
              <a:t>kiến</a:t>
            </a:r>
            <a:r>
              <a:rPr lang="en-US" altLang="en-US" sz="2100" b="1" dirty="0">
                <a:latin typeface="Arial" panose="020B0604020202020204" pitchFamily="34" charset="0"/>
              </a:rPr>
              <a:t> </a:t>
            </a:r>
            <a:r>
              <a:rPr lang="en-US" altLang="en-US" sz="2100" b="1" dirty="0" err="1">
                <a:latin typeface="Arial" panose="020B0604020202020204" pitchFamily="34" charset="0"/>
              </a:rPr>
              <a:t>thức</a:t>
            </a:r>
            <a:r>
              <a:rPr lang="en-US" altLang="en-US" sz="2100" b="1" dirty="0">
                <a:latin typeface="Arial" panose="020B0604020202020204" pitchFamily="34" charset="0"/>
              </a:rPr>
              <a:t>, </a:t>
            </a:r>
            <a:r>
              <a:rPr lang="en-US" altLang="en-US" sz="2100" b="1" dirty="0" err="1">
                <a:latin typeface="Arial" panose="020B0604020202020204" pitchFamily="34" charset="0"/>
              </a:rPr>
              <a:t>kĩ</a:t>
            </a:r>
            <a:r>
              <a:rPr lang="en-US" altLang="en-US" sz="2100" b="1" dirty="0">
                <a:latin typeface="Arial" panose="020B0604020202020204" pitchFamily="34" charset="0"/>
              </a:rPr>
              <a:t> </a:t>
            </a:r>
            <a:r>
              <a:rPr lang="en-US" altLang="en-US" sz="2100" b="1" dirty="0" err="1">
                <a:latin typeface="Arial" panose="020B0604020202020204" pitchFamily="34" charset="0"/>
              </a:rPr>
              <a:t>năng</a:t>
            </a:r>
            <a:r>
              <a:rPr lang="en-US" altLang="en-US" sz="2100" b="1" dirty="0">
                <a:latin typeface="Arial" panose="020B0604020202020204" pitchFamily="34" charset="0"/>
              </a:rPr>
              <a:t>, </a:t>
            </a:r>
            <a:r>
              <a:rPr lang="en-US" altLang="en-US" sz="2100" b="1" dirty="0" err="1">
                <a:latin typeface="Arial" panose="020B0604020202020204" pitchFamily="34" charset="0"/>
              </a:rPr>
              <a:t>năng</a:t>
            </a:r>
            <a:r>
              <a:rPr lang="en-US" altLang="en-US" sz="2100" b="1" dirty="0">
                <a:latin typeface="Arial" panose="020B0604020202020204" pitchFamily="34" charset="0"/>
              </a:rPr>
              <a:t> </a:t>
            </a:r>
            <a:r>
              <a:rPr lang="en-US" altLang="en-US" sz="2100" b="1" dirty="0" err="1">
                <a:latin typeface="Arial" panose="020B0604020202020204" pitchFamily="34" charset="0"/>
              </a:rPr>
              <a:t>lực</a:t>
            </a:r>
            <a:r>
              <a:rPr lang="en-US" altLang="en-US" sz="2100" b="1" dirty="0">
                <a:latin typeface="Arial" panose="020B0604020202020204" pitchFamily="34" charset="0"/>
              </a:rPr>
              <a:t> </a:t>
            </a:r>
            <a:r>
              <a:rPr lang="en-US" altLang="en-US" sz="2100" b="1" dirty="0" err="1">
                <a:latin typeface="Arial" panose="020B0604020202020204" pitchFamily="34" charset="0"/>
              </a:rPr>
              <a:t>thực</a:t>
            </a:r>
            <a:r>
              <a:rPr lang="en-US" altLang="en-US" sz="2100" b="1" dirty="0">
                <a:latin typeface="Arial" panose="020B0604020202020204" pitchFamily="34" charset="0"/>
              </a:rPr>
              <a:t> </a:t>
            </a:r>
            <a:r>
              <a:rPr lang="en-US" altLang="en-US" sz="2100" b="1" dirty="0" err="1">
                <a:latin typeface="Arial" panose="020B0604020202020204" pitchFamily="34" charset="0"/>
              </a:rPr>
              <a:t>hành</a:t>
            </a:r>
            <a:r>
              <a:rPr lang="en-US" altLang="en-US" sz="2100" b="1" dirty="0">
                <a:latin typeface="Arial" panose="020B0604020202020204" pitchFamily="34" charset="0"/>
              </a:rPr>
              <a:t> </a:t>
            </a:r>
            <a:r>
              <a:rPr lang="en-US" altLang="en-US" sz="2100" b="1" dirty="0" err="1">
                <a:latin typeface="Arial" panose="020B0604020202020204" pitchFamily="34" charset="0"/>
              </a:rPr>
              <a:t>thí</a:t>
            </a:r>
            <a:r>
              <a:rPr lang="en-US" altLang="en-US" sz="2100" b="1" dirty="0">
                <a:latin typeface="Arial" panose="020B0604020202020204" pitchFamily="34" charset="0"/>
              </a:rPr>
              <a:t> </a:t>
            </a:r>
            <a:r>
              <a:rPr lang="en-US" altLang="en-US" sz="2100" b="1" dirty="0" err="1">
                <a:latin typeface="Arial" panose="020B0604020202020204" pitchFamily="34" charset="0"/>
              </a:rPr>
              <a:t>nghiệm</a:t>
            </a:r>
            <a:endParaRPr lang="en-US" altLang="en-US" sz="2100" b="1" dirty="0">
              <a:latin typeface="Arial" panose="020B0604020202020204" pitchFamily="34" charset="0"/>
            </a:endParaRPr>
          </a:p>
        </p:txBody>
      </p:sp>
      <p:sp>
        <p:nvSpPr>
          <p:cNvPr id="7" name="Rectangle 2">
            <a:extLst>
              <a:ext uri="{FF2B5EF4-FFF2-40B4-BE49-F238E27FC236}">
                <a16:creationId xmlns:a16="http://schemas.microsoft.com/office/drawing/2014/main" id="{A6D00B53-6F8F-BF7D-6BF8-6814E17290BD}"/>
              </a:ext>
            </a:extLst>
          </p:cNvPr>
          <p:cNvSpPr txBox="1">
            <a:spLocks noChangeArrowheads="1"/>
          </p:cNvSpPr>
          <p:nvPr/>
        </p:nvSpPr>
        <p:spPr bwMode="auto">
          <a:xfrm>
            <a:off x="3050381" y="1968143"/>
            <a:ext cx="6091238"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600" b="1" dirty="0" err="1">
                <a:solidFill>
                  <a:srgbClr val="0070C0"/>
                </a:solidFill>
                <a:latin typeface="Arial" panose="020B0604020202020204" pitchFamily="34" charset="0"/>
              </a:rPr>
              <a:t>Đa</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dạng</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hoá</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các</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hình</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thức</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đánh</a:t>
            </a:r>
            <a:r>
              <a:rPr lang="en-US" altLang="en-US" sz="2600" b="1" dirty="0">
                <a:solidFill>
                  <a:srgbClr val="0070C0"/>
                </a:solidFill>
                <a:latin typeface="Arial" panose="020B0604020202020204" pitchFamily="34" charset="0"/>
              </a:rPr>
              <a:t> </a:t>
            </a:r>
            <a:r>
              <a:rPr lang="en-US" altLang="en-US" sz="2600" b="1" dirty="0" err="1">
                <a:solidFill>
                  <a:srgbClr val="0070C0"/>
                </a:solidFill>
                <a:latin typeface="Arial" panose="020B0604020202020204" pitchFamily="34" charset="0"/>
              </a:rPr>
              <a:t>giá</a:t>
            </a:r>
            <a:r>
              <a:rPr lang="en-US" altLang="en-US" sz="2600" b="1" i="1" dirty="0">
                <a:solidFill>
                  <a:srgbClr val="0033CC"/>
                </a:solidFill>
                <a:latin typeface="Arial" panose="020B0604020202020204" pitchFamily="34" charset="0"/>
              </a:rPr>
              <a:t>	</a:t>
            </a:r>
            <a:endParaRPr lang="en-US" altLang="en-US" sz="26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67548284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Rectangle 2"/>
          <p:cNvSpPr txBox="1">
            <a:spLocks noChangeArrowheads="1"/>
          </p:cNvSpPr>
          <p:nvPr/>
        </p:nvSpPr>
        <p:spPr>
          <a:xfrm>
            <a:off x="1735975" y="1726241"/>
            <a:ext cx="8720051" cy="743569"/>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2800" b="1" dirty="0">
                <a:solidFill>
                  <a:srgbClr val="C00000"/>
                </a:solidFill>
                <a:latin typeface="Arial" panose="020B0604020202020204" pitchFamily="34" charset="0"/>
                <a:cs typeface="Arial" panose="020B0604020202020204" pitchFamily="34" charset="0"/>
              </a:rPr>
              <a:t>4. SO SÁNH </a:t>
            </a:r>
          </a:p>
          <a:p>
            <a:pPr algn="ctr"/>
            <a:endParaRPr lang="en-US" sz="2800" b="1" dirty="0">
              <a:solidFill>
                <a:srgbClr val="C00000"/>
              </a:solidFill>
              <a:latin typeface="Arial" panose="020B0604020202020204" pitchFamily="34" charset="0"/>
              <a:cs typeface="Arial" panose="020B0604020202020204" pitchFamily="34" charset="0"/>
            </a:endParaRPr>
          </a:p>
          <a:p>
            <a:pPr algn="ctr"/>
            <a:r>
              <a:rPr lang="en-US" sz="2800" b="1" dirty="0">
                <a:solidFill>
                  <a:srgbClr val="C00000"/>
                </a:solidFill>
                <a:latin typeface="Arial" panose="020B0604020202020204" pitchFamily="34" charset="0"/>
                <a:cs typeface="Arial" panose="020B0604020202020204" pitchFamily="34" charset="0"/>
              </a:rPr>
              <a:t>CHƯƠNG TRÌNH KHTN 2018 </a:t>
            </a:r>
            <a:r>
              <a:rPr lang="en-US" sz="2800" b="1" dirty="0">
                <a:solidFill>
                  <a:srgbClr val="00B050"/>
                </a:solidFill>
                <a:latin typeface="Arial" panose="020B0604020202020204" pitchFamily="34" charset="0"/>
                <a:cs typeface="Arial" panose="020B0604020202020204" pitchFamily="34" charset="0"/>
              </a:rPr>
              <a:t>(PHẦN VẬT SỐNG)</a:t>
            </a:r>
            <a:r>
              <a:rPr lang="en-US" sz="2800" b="1" dirty="0">
                <a:solidFill>
                  <a:srgbClr val="C00000"/>
                </a:solidFill>
                <a:latin typeface="Arial" panose="020B0604020202020204" pitchFamily="34" charset="0"/>
                <a:cs typeface="Arial" panose="020B0604020202020204" pitchFamily="34" charset="0"/>
              </a:rPr>
              <a:t> </a:t>
            </a:r>
          </a:p>
          <a:p>
            <a:pPr algn="ctr"/>
            <a:r>
              <a:rPr lang="en-US" sz="2800" b="1" dirty="0">
                <a:solidFill>
                  <a:srgbClr val="0070C0"/>
                </a:solidFill>
                <a:latin typeface="Arial" panose="020B0604020202020204" pitchFamily="34" charset="0"/>
                <a:cs typeface="Arial" panose="020B0604020202020204" pitchFamily="34" charset="0"/>
              </a:rPr>
              <a:t>VỚI NỘI DUNG TƯƠNG ỨNG TRONG </a:t>
            </a:r>
          </a:p>
          <a:p>
            <a:pPr algn="ctr"/>
            <a:r>
              <a:rPr lang="en-US" sz="2800" b="1" dirty="0">
                <a:solidFill>
                  <a:srgbClr val="C00000"/>
                </a:solidFill>
                <a:latin typeface="Arial" panose="020B0604020202020204" pitchFamily="34" charset="0"/>
                <a:cs typeface="Arial" panose="020B0604020202020204" pitchFamily="34" charset="0"/>
              </a:rPr>
              <a:t>CHƯƠNG TRÌNH 2006 MÔN </a:t>
            </a:r>
            <a:r>
              <a:rPr lang="en-US" sz="2800" b="1" dirty="0">
                <a:solidFill>
                  <a:srgbClr val="00B050"/>
                </a:solidFill>
                <a:latin typeface="Arial" panose="020B0604020202020204" pitchFamily="34" charset="0"/>
                <a:cs typeface="Arial" panose="020B0604020202020204" pitchFamily="34" charset="0"/>
              </a:rPr>
              <a:t>SINH HỌC</a:t>
            </a:r>
          </a:p>
          <a:p>
            <a:pPr algn="ctr"/>
            <a:endParaRPr lang="en-US" sz="2800" b="1" dirty="0">
              <a:solidFill>
                <a:srgbClr val="C00000"/>
              </a:solidFill>
              <a:latin typeface="Arial" panose="020B0604020202020204" pitchFamily="34" charset="0"/>
              <a:cs typeface="Arial" panose="020B0604020202020204" pitchFamily="34" charset="0"/>
            </a:endParaRPr>
          </a:p>
          <a:p>
            <a:pPr algn="ct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42965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1839310" y="1"/>
            <a:ext cx="8334705" cy="6879783"/>
          </a:xfrm>
          <a:prstGeom prst="rect">
            <a:avLst/>
          </a:prstGeom>
        </p:spPr>
      </p:pic>
    </p:spTree>
    <p:extLst>
      <p:ext uri="{BB962C8B-B14F-4D97-AF65-F5344CB8AC3E}">
        <p14:creationId xmlns:p14="http://schemas.microsoft.com/office/powerpoint/2010/main" val="280783822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p:cNvPicPr>
            <a:picLocks noChangeAspect="1"/>
          </p:cNvPicPr>
          <p:nvPr/>
        </p:nvPicPr>
        <p:blipFill>
          <a:blip r:embed="rId4"/>
          <a:stretch>
            <a:fillRect/>
          </a:stretch>
        </p:blipFill>
        <p:spPr>
          <a:xfrm>
            <a:off x="2082946" y="0"/>
            <a:ext cx="8612377" cy="3875292"/>
          </a:xfrm>
          <a:prstGeom prst="rect">
            <a:avLst/>
          </a:prstGeom>
        </p:spPr>
      </p:pic>
      <p:pic>
        <p:nvPicPr>
          <p:cNvPr id="3" name="Picture 2"/>
          <p:cNvPicPr>
            <a:picLocks noChangeAspect="1"/>
          </p:cNvPicPr>
          <p:nvPr/>
        </p:nvPicPr>
        <p:blipFill>
          <a:blip r:embed="rId5"/>
          <a:stretch>
            <a:fillRect/>
          </a:stretch>
        </p:blipFill>
        <p:spPr>
          <a:xfrm>
            <a:off x="2082945" y="3875293"/>
            <a:ext cx="8612378" cy="3064287"/>
          </a:xfrm>
          <a:prstGeom prst="rect">
            <a:avLst/>
          </a:prstGeom>
        </p:spPr>
      </p:pic>
    </p:spTree>
    <p:extLst>
      <p:ext uri="{BB962C8B-B14F-4D97-AF65-F5344CB8AC3E}">
        <p14:creationId xmlns:p14="http://schemas.microsoft.com/office/powerpoint/2010/main" val="10855663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3018367" y="171934"/>
            <a:ext cx="6155266" cy="5598970"/>
          </a:xfrm>
          <a:prstGeom prst="rect">
            <a:avLst/>
          </a:prstGeom>
        </p:spPr>
      </p:pic>
      <p:pic>
        <p:nvPicPr>
          <p:cNvPr id="4" name="Picture 3"/>
          <p:cNvPicPr>
            <a:picLocks noChangeAspect="1"/>
          </p:cNvPicPr>
          <p:nvPr/>
        </p:nvPicPr>
        <p:blipFill>
          <a:blip r:embed="rId4"/>
          <a:stretch>
            <a:fillRect/>
          </a:stretch>
        </p:blipFill>
        <p:spPr>
          <a:xfrm>
            <a:off x="3018368" y="5769181"/>
            <a:ext cx="6155266" cy="1078265"/>
          </a:xfrm>
          <a:prstGeom prst="rect">
            <a:avLst/>
          </a:prstGeom>
        </p:spPr>
      </p:pic>
    </p:spTree>
    <p:extLst>
      <p:ext uri="{BB962C8B-B14F-4D97-AF65-F5344CB8AC3E}">
        <p14:creationId xmlns:p14="http://schemas.microsoft.com/office/powerpoint/2010/main" val="40919165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3013424" y="330200"/>
            <a:ext cx="5948427" cy="6433855"/>
          </a:xfrm>
          <a:prstGeom prst="rect">
            <a:avLst/>
          </a:prstGeom>
        </p:spPr>
      </p:pic>
    </p:spTree>
    <p:extLst>
      <p:ext uri="{BB962C8B-B14F-4D97-AF65-F5344CB8AC3E}">
        <p14:creationId xmlns:p14="http://schemas.microsoft.com/office/powerpoint/2010/main" val="280841333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2540477" y="1202266"/>
            <a:ext cx="6973410" cy="5305954"/>
          </a:xfrm>
          <a:prstGeom prst="rect">
            <a:avLst/>
          </a:prstGeom>
        </p:spPr>
      </p:pic>
    </p:spTree>
    <p:extLst>
      <p:ext uri="{BB962C8B-B14F-4D97-AF65-F5344CB8AC3E}">
        <p14:creationId xmlns:p14="http://schemas.microsoft.com/office/powerpoint/2010/main" val="419461051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3020188" y="217095"/>
            <a:ext cx="5892447" cy="2663553"/>
          </a:xfrm>
          <a:prstGeom prst="rect">
            <a:avLst/>
          </a:prstGeom>
        </p:spPr>
      </p:pic>
      <p:pic>
        <p:nvPicPr>
          <p:cNvPr id="3" name="Picture 2"/>
          <p:cNvPicPr>
            <a:picLocks noChangeAspect="1"/>
          </p:cNvPicPr>
          <p:nvPr/>
        </p:nvPicPr>
        <p:blipFill>
          <a:blip r:embed="rId4"/>
          <a:stretch>
            <a:fillRect/>
          </a:stretch>
        </p:blipFill>
        <p:spPr>
          <a:xfrm>
            <a:off x="3029065" y="2989195"/>
            <a:ext cx="5874690" cy="3760259"/>
          </a:xfrm>
          <a:prstGeom prst="rect">
            <a:avLst/>
          </a:prstGeom>
        </p:spPr>
      </p:pic>
    </p:spTree>
    <p:extLst>
      <p:ext uri="{BB962C8B-B14F-4D97-AF65-F5344CB8AC3E}">
        <p14:creationId xmlns:p14="http://schemas.microsoft.com/office/powerpoint/2010/main" val="283937058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p:cNvPicPr>
            <a:picLocks noChangeAspect="1"/>
          </p:cNvPicPr>
          <p:nvPr/>
        </p:nvPicPr>
        <p:blipFill>
          <a:blip r:embed="rId3"/>
          <a:stretch>
            <a:fillRect/>
          </a:stretch>
        </p:blipFill>
        <p:spPr>
          <a:xfrm>
            <a:off x="3325897" y="3384540"/>
            <a:ext cx="5549337" cy="3446279"/>
          </a:xfrm>
          <a:prstGeom prst="rect">
            <a:avLst/>
          </a:prstGeom>
        </p:spPr>
      </p:pic>
      <p:pic>
        <p:nvPicPr>
          <p:cNvPr id="6" name="Picture 5"/>
          <p:cNvPicPr>
            <a:picLocks noChangeAspect="1"/>
          </p:cNvPicPr>
          <p:nvPr/>
        </p:nvPicPr>
        <p:blipFill>
          <a:blip r:embed="rId4"/>
          <a:stretch>
            <a:fillRect/>
          </a:stretch>
        </p:blipFill>
        <p:spPr>
          <a:xfrm>
            <a:off x="3333230" y="16930"/>
            <a:ext cx="5533536" cy="3398352"/>
          </a:xfrm>
          <a:prstGeom prst="rect">
            <a:avLst/>
          </a:prstGeom>
        </p:spPr>
      </p:pic>
    </p:spTree>
    <p:extLst>
      <p:ext uri="{BB962C8B-B14F-4D97-AF65-F5344CB8AC3E}">
        <p14:creationId xmlns:p14="http://schemas.microsoft.com/office/powerpoint/2010/main" val="148160298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p:cNvPicPr>
            <a:picLocks noChangeAspect="1"/>
          </p:cNvPicPr>
          <p:nvPr/>
        </p:nvPicPr>
        <p:blipFill>
          <a:blip r:embed="rId3"/>
          <a:stretch>
            <a:fillRect/>
          </a:stretch>
        </p:blipFill>
        <p:spPr>
          <a:xfrm>
            <a:off x="3475837" y="3606269"/>
            <a:ext cx="5462727" cy="3209396"/>
          </a:xfrm>
          <a:prstGeom prst="rect">
            <a:avLst/>
          </a:prstGeom>
        </p:spPr>
      </p:pic>
      <p:pic>
        <p:nvPicPr>
          <p:cNvPr id="6" name="Picture 5"/>
          <p:cNvPicPr>
            <a:picLocks noChangeAspect="1"/>
          </p:cNvPicPr>
          <p:nvPr/>
        </p:nvPicPr>
        <p:blipFill>
          <a:blip r:embed="rId4"/>
          <a:stretch>
            <a:fillRect/>
          </a:stretch>
        </p:blipFill>
        <p:spPr>
          <a:xfrm>
            <a:off x="3475836" y="368592"/>
            <a:ext cx="5475156" cy="3263079"/>
          </a:xfrm>
          <a:prstGeom prst="rect">
            <a:avLst/>
          </a:prstGeom>
        </p:spPr>
      </p:pic>
    </p:spTree>
    <p:extLst>
      <p:ext uri="{BB962C8B-B14F-4D97-AF65-F5344CB8AC3E}">
        <p14:creationId xmlns:p14="http://schemas.microsoft.com/office/powerpoint/2010/main" val="319913304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25" name="Content Placeholder 5"/>
          <p:cNvSpPr txBox="1"/>
          <p:nvPr/>
        </p:nvSpPr>
        <p:spPr>
          <a:xfrm>
            <a:off x="1412532" y="2081866"/>
            <a:ext cx="10109688" cy="400110"/>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r>
              <a:rPr lang="vi-VN" sz="2000" i="1">
                <a:cs typeface="Arial" pitchFamily="34" charset="0"/>
              </a:rPr>
              <a:t>Làm bộc lộ các ý niệm chưa đúng, chưa đầy đủ về nội dung sẽ học</a:t>
            </a:r>
            <a:r>
              <a:rPr lang="vi-VN" sz="2000" i="1" smtClean="0">
                <a:cs typeface="Arial" pitchFamily="34" charset="0"/>
              </a:rPr>
              <a:t>.</a:t>
            </a:r>
            <a:endParaRPr lang="en-US" sz="2000" i="1">
              <a:latin typeface="Arial" pitchFamily="34" charset="0"/>
              <a:cs typeface="Arial" pitchFamily="34" charset="0"/>
            </a:endParaRPr>
          </a:p>
        </p:txBody>
      </p:sp>
      <p:grpSp>
        <p:nvGrpSpPr>
          <p:cNvPr id="9" name="Group 8"/>
          <p:cNvGrpSpPr/>
          <p:nvPr/>
        </p:nvGrpSpPr>
        <p:grpSpPr>
          <a:xfrm>
            <a:off x="996164" y="1496903"/>
            <a:ext cx="10498109" cy="523220"/>
            <a:chOff x="1005042" y="1692209"/>
            <a:chExt cx="10498109" cy="523220"/>
          </a:xfrm>
        </p:grpSpPr>
        <p:sp>
          <p:nvSpPr>
            <p:cNvPr id="12" name="Rectangle 11"/>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khởi động</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3" name="Snip Diagonal Corner Rectangle 12"/>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1</a:t>
              </a:r>
            </a:p>
          </p:txBody>
        </p:sp>
      </p:grpSp>
      <p:pic>
        <p:nvPicPr>
          <p:cNvPr id="16" name="Picture 15"/>
          <p:cNvPicPr>
            <a:picLocks noChangeAspect="1"/>
          </p:cNvPicPr>
          <p:nvPr/>
        </p:nvPicPr>
        <p:blipFill>
          <a:blip r:embed="rId5"/>
          <a:stretch>
            <a:fillRect/>
          </a:stretch>
        </p:blipFill>
        <p:spPr>
          <a:xfrm>
            <a:off x="1766656" y="2891363"/>
            <a:ext cx="6111247" cy="60412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3592" y="3614960"/>
            <a:ext cx="9019713" cy="2110997"/>
          </a:xfrm>
          <a:prstGeom prst="rect">
            <a:avLst/>
          </a:prstGeom>
        </p:spPr>
      </p:pic>
    </p:spTree>
    <p:extLst>
      <p:ext uri="{BB962C8B-B14F-4D97-AF65-F5344CB8AC3E}">
        <p14:creationId xmlns:p14="http://schemas.microsoft.com/office/powerpoint/2010/main" val="39356358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dur="50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dur="50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2013242" y="1290022"/>
            <a:ext cx="7942475" cy="4947940"/>
          </a:xfrm>
          <a:prstGeom prst="rect">
            <a:avLst/>
          </a:prstGeom>
        </p:spPr>
      </p:pic>
    </p:spTree>
    <p:extLst>
      <p:ext uri="{BB962C8B-B14F-4D97-AF65-F5344CB8AC3E}">
        <p14:creationId xmlns:p14="http://schemas.microsoft.com/office/powerpoint/2010/main" val="428790677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3462866" y="0"/>
            <a:ext cx="5122764" cy="6858000"/>
          </a:xfrm>
          <a:prstGeom prst="rect">
            <a:avLst/>
          </a:prstGeom>
        </p:spPr>
      </p:pic>
    </p:spTree>
    <p:extLst>
      <p:ext uri="{BB962C8B-B14F-4D97-AF65-F5344CB8AC3E}">
        <p14:creationId xmlns:p14="http://schemas.microsoft.com/office/powerpoint/2010/main" val="352829435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p:cNvPicPr>
            <a:picLocks noChangeAspect="1"/>
          </p:cNvPicPr>
          <p:nvPr/>
        </p:nvPicPr>
        <p:blipFill>
          <a:blip r:embed="rId3"/>
          <a:stretch>
            <a:fillRect/>
          </a:stretch>
        </p:blipFill>
        <p:spPr>
          <a:xfrm>
            <a:off x="3379129" y="60644"/>
            <a:ext cx="5433743" cy="6736713"/>
          </a:xfrm>
          <a:prstGeom prst="rect">
            <a:avLst/>
          </a:prstGeom>
        </p:spPr>
      </p:pic>
    </p:spTree>
    <p:extLst>
      <p:ext uri="{BB962C8B-B14F-4D97-AF65-F5344CB8AC3E}">
        <p14:creationId xmlns:p14="http://schemas.microsoft.com/office/powerpoint/2010/main" val="69619188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Rectangle 2"/>
          <p:cNvSpPr txBox="1">
            <a:spLocks noChangeArrowheads="1"/>
          </p:cNvSpPr>
          <p:nvPr/>
        </p:nvSpPr>
        <p:spPr>
          <a:xfrm>
            <a:off x="2186708" y="2619146"/>
            <a:ext cx="7818585" cy="369003"/>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685800">
              <a:defRPr/>
            </a:pP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5. PHÂN TÍCH MỘT SỐ BÀI </a:t>
            </a:r>
          </a:p>
          <a:p>
            <a:pPr algn="ctr" defTabSz="685800">
              <a:defRPr/>
            </a:pP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VỀ CHỦ ĐỀ </a:t>
            </a:r>
            <a:r>
              <a:rPr lang="en-US" sz="2800" b="1" dirty="0">
                <a:solidFill>
                  <a:srgbClr val="00B050"/>
                </a:solidFill>
                <a:latin typeface="Arial" panose="020B0604020202020204" pitchFamily="34" charset="0"/>
                <a:ea typeface="Tahoma" panose="020B0604030504040204" pitchFamily="34" charset="0"/>
                <a:cs typeface="Arial" panose="020B0604020202020204" pitchFamily="34" charset="0"/>
              </a:rPr>
              <a:t>VẬT SỐNG</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 TRONG SGK MÔN KHTN8</a:t>
            </a:r>
          </a:p>
        </p:txBody>
      </p:sp>
    </p:spTree>
    <p:extLst>
      <p:ext uri="{BB962C8B-B14F-4D97-AF65-F5344CB8AC3E}">
        <p14:creationId xmlns:p14="http://schemas.microsoft.com/office/powerpoint/2010/main" val="164227524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2" name="Group 1"/>
          <p:cNvGrpSpPr/>
          <p:nvPr/>
        </p:nvGrpSpPr>
        <p:grpSpPr>
          <a:xfrm>
            <a:off x="2794039" y="2208059"/>
            <a:ext cx="6603920" cy="3809758"/>
            <a:chOff x="1870169" y="2909468"/>
            <a:chExt cx="5220285" cy="3809758"/>
          </a:xfrm>
        </p:grpSpPr>
        <p:sp>
          <p:nvSpPr>
            <p:cNvPr id="6" name="Oval 5"/>
            <p:cNvSpPr/>
            <p:nvPr/>
          </p:nvSpPr>
          <p:spPr>
            <a:xfrm>
              <a:off x="1870169" y="2909468"/>
              <a:ext cx="1201517" cy="123489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MỞ BÀI</a:t>
              </a:r>
            </a:p>
          </p:txBody>
        </p:sp>
        <p:sp>
          <p:nvSpPr>
            <p:cNvPr id="7" name="Rectangle 6"/>
            <p:cNvSpPr/>
            <p:nvPr/>
          </p:nvSpPr>
          <p:spPr>
            <a:xfrm>
              <a:off x="3728689" y="3236884"/>
              <a:ext cx="3361761" cy="5800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Times New Roman" panose="02020603050405020304" pitchFamily="18" charset="0"/>
                  <a:cs typeface="Times New Roman" panose="02020603050405020304" pitchFamily="18" charset="0"/>
                </a:rPr>
                <a:t>Hoạt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động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khởi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động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728689" y="4520209"/>
              <a:ext cx="3361765" cy="5727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Times New Roman" panose="02020603050405020304" pitchFamily="18" charset="0"/>
                  <a:cs typeface="Times New Roman" panose="02020603050405020304" pitchFamily="18" charset="0"/>
                </a:rPr>
                <a:t>Các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đơn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kiến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thức</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728689" y="5754696"/>
              <a:ext cx="3361765" cy="6738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Times New Roman" panose="02020603050405020304" pitchFamily="18" charset="0"/>
                  <a:cs typeface="Times New Roman" panose="02020603050405020304" pitchFamily="18" charset="0"/>
                </a:rPr>
                <a:t>Hoạt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động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tổng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kết</a:t>
              </a:r>
              <a:r>
                <a:rPr lang="en-US" sz="2400" b="1" dirty="0">
                  <a:solidFill>
                    <a:srgbClr val="C00000"/>
                  </a:solidFill>
                  <a:latin typeface="Times New Roman" panose="02020603050405020304" pitchFamily="18" charset="0"/>
                  <a:cs typeface="Times New Roman" panose="02020603050405020304" pitchFamily="18" charset="0"/>
                </a:rPr>
                <a:t> – </a:t>
              </a:r>
              <a:r>
                <a:rPr lang="en-US" sz="2400" b="1" dirty="0" err="1">
                  <a:solidFill>
                    <a:srgbClr val="C00000"/>
                  </a:solidFill>
                  <a:latin typeface="Times New Roman" panose="02020603050405020304" pitchFamily="18" charset="0"/>
                  <a:cs typeface="Times New Roman" panose="02020603050405020304" pitchFamily="18" charset="0"/>
                </a:rPr>
                <a:t>ghi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nhớ</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4" name="Right Arrow 23"/>
            <p:cNvSpPr/>
            <p:nvPr/>
          </p:nvSpPr>
          <p:spPr>
            <a:xfrm>
              <a:off x="3203822" y="3307972"/>
              <a:ext cx="392731" cy="4378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870169" y="4189159"/>
              <a:ext cx="1201517" cy="123489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THÂN BÀI</a:t>
              </a:r>
            </a:p>
          </p:txBody>
        </p:sp>
        <p:sp>
          <p:nvSpPr>
            <p:cNvPr id="26" name="Oval 25"/>
            <p:cNvSpPr/>
            <p:nvPr/>
          </p:nvSpPr>
          <p:spPr>
            <a:xfrm>
              <a:off x="1870169" y="5484334"/>
              <a:ext cx="1201517" cy="123489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KẾT THÚC BÀI</a:t>
              </a:r>
            </a:p>
          </p:txBody>
        </p:sp>
        <p:sp>
          <p:nvSpPr>
            <p:cNvPr id="27" name="Right Arrow 26"/>
            <p:cNvSpPr/>
            <p:nvPr/>
          </p:nvSpPr>
          <p:spPr>
            <a:xfrm>
              <a:off x="3203822" y="5900086"/>
              <a:ext cx="392731" cy="4378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3203822" y="4587659"/>
              <a:ext cx="392731" cy="4378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2">
            <a:extLst>
              <a:ext uri="{FF2B5EF4-FFF2-40B4-BE49-F238E27FC236}">
                <a16:creationId xmlns:a16="http://schemas.microsoft.com/office/drawing/2014/main" id="{CBA07312-9583-D792-34BB-D80E09BFCE58}"/>
              </a:ext>
            </a:extLst>
          </p:cNvPr>
          <p:cNvSpPr txBox="1">
            <a:spLocks noChangeArrowheads="1"/>
          </p:cNvSpPr>
          <p:nvPr/>
        </p:nvSpPr>
        <p:spPr>
          <a:xfrm>
            <a:off x="1735975" y="1464491"/>
            <a:ext cx="8720051" cy="743569"/>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3600" b="1" dirty="0">
                <a:solidFill>
                  <a:srgbClr val="C00000"/>
                </a:solidFill>
                <a:latin typeface="+mn-lt"/>
              </a:rPr>
              <a:t> CẤU TRÚC BÀI HỌC</a:t>
            </a:r>
            <a:endParaRPr lang="en-US" sz="3600" b="1" dirty="0">
              <a:solidFill>
                <a:srgbClr val="C00000"/>
              </a:solidFill>
              <a:latin typeface="+mn-lt"/>
              <a:cs typeface="Arial" panose="020B0604020202020204" pitchFamily="34" charset="0"/>
            </a:endParaRPr>
          </a:p>
        </p:txBody>
      </p:sp>
    </p:spTree>
    <p:extLst>
      <p:ext uri="{BB962C8B-B14F-4D97-AF65-F5344CB8AC3E}">
        <p14:creationId xmlns:p14="http://schemas.microsoft.com/office/powerpoint/2010/main" val="285977559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413" y="12879"/>
            <a:ext cx="9144000" cy="6858000"/>
          </a:xfrm>
          <a:prstGeom prst="rect">
            <a:avLst/>
          </a:prstGeom>
        </p:spPr>
      </p:pic>
      <p:sp>
        <p:nvSpPr>
          <p:cNvPr id="2" name="Rectangle 1"/>
          <p:cNvSpPr/>
          <p:nvPr/>
        </p:nvSpPr>
        <p:spPr>
          <a:xfrm>
            <a:off x="2108346" y="1856315"/>
            <a:ext cx="8084128" cy="1411669"/>
          </a:xfrm>
          <a:prstGeom prst="rect">
            <a:avLst/>
          </a:prstGeom>
        </p:spPr>
        <p:txBody>
          <a:bodyPr wrap="square">
            <a:spAutoFit/>
          </a:bodyPr>
          <a:lstStyle/>
          <a:p>
            <a:pPr algn="just">
              <a:lnSpc>
                <a:spcPct val="115000"/>
              </a:lnSpc>
              <a:spcAft>
                <a:spcPts val="1000"/>
              </a:spcAft>
            </a:pP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sự</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tham</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gia</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nhằm</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nhau</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2060"/>
                </a:solidFill>
                <a:latin typeface="Arial" panose="020B0604020202020204" pitchFamily="34" charset="0"/>
                <a:ea typeface="Calibri" panose="020F0502020204030204" pitchFamily="34" charset="0"/>
                <a:cs typeface="Arial" panose="020B0604020202020204" pitchFamily="34" charset="0"/>
              </a:rPr>
              <a:t>đây</a:t>
            </a:r>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r>
              <a:rPr lang="en-US" b="1" i="1" dirty="0">
                <a:solidFill>
                  <a:srgbClr val="C00000"/>
                </a:solidFill>
                <a:latin typeface="Arial" panose="020B0604020202020204" pitchFamily="34" charset="0"/>
                <a:cs typeface="Arial" panose="020B0604020202020204" pitchFamily="34" charset="0"/>
              </a:rPr>
              <a:t>(1</a:t>
            </a:r>
            <a:r>
              <a:rPr lang="vi-VN" b="1" i="1" dirty="0">
                <a:solidFill>
                  <a:srgbClr val="C00000"/>
                </a:solidFill>
                <a:latin typeface="Arial" panose="020B0604020202020204" pitchFamily="34" charset="0"/>
                <a:cs typeface="Arial" panose="020B0604020202020204" pitchFamily="34" charset="0"/>
              </a:rPr>
              <a:t>) Phản ánh vấn đề sẽ học trong bài để định hướng sự suy nghĩ của HS khi học bài mới.</a:t>
            </a:r>
            <a:endParaRPr lang="en-US" b="1" i="1"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3629406" y="1115717"/>
            <a:ext cx="5042011"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MỞ BÀI </a:t>
            </a:r>
            <a:r>
              <a:rPr lang="en-US" sz="2400" b="1" dirty="0">
                <a:solidFill>
                  <a:srgbClr val="0070C0"/>
                </a:solidFill>
                <a:latin typeface="Arial" panose="020B0604020202020204" pitchFamily="34" charset="0"/>
                <a:cs typeface="Arial" panose="020B0604020202020204" pitchFamily="34" charset="0"/>
              </a:rPr>
              <a:t>- Hoạt động khởi động</a:t>
            </a:r>
          </a:p>
        </p:txBody>
      </p:sp>
      <p:pic>
        <p:nvPicPr>
          <p:cNvPr id="3" name="Picture 2"/>
          <p:cNvPicPr>
            <a:picLocks noChangeAspect="1"/>
          </p:cNvPicPr>
          <p:nvPr/>
        </p:nvPicPr>
        <p:blipFill>
          <a:blip r:embed="rId3"/>
          <a:stretch>
            <a:fillRect/>
          </a:stretch>
        </p:blipFill>
        <p:spPr>
          <a:xfrm>
            <a:off x="2391784" y="3546916"/>
            <a:ext cx="7432101" cy="3112988"/>
          </a:xfrm>
          <a:prstGeom prst="rect">
            <a:avLst/>
          </a:prstGeom>
        </p:spPr>
      </p:pic>
    </p:spTree>
    <p:extLst>
      <p:ext uri="{BB962C8B-B14F-4D97-AF65-F5344CB8AC3E}">
        <p14:creationId xmlns:p14="http://schemas.microsoft.com/office/powerpoint/2010/main" val="415179026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Rectangle 7"/>
          <p:cNvSpPr/>
          <p:nvPr/>
        </p:nvSpPr>
        <p:spPr>
          <a:xfrm>
            <a:off x="1946037" y="2074192"/>
            <a:ext cx="8478980" cy="369332"/>
          </a:xfrm>
          <a:prstGeom prst="rect">
            <a:avLst/>
          </a:prstGeom>
        </p:spPr>
        <p:txBody>
          <a:bodyPr wrap="square">
            <a:spAutoFit/>
          </a:bodyPr>
          <a:lstStyle/>
          <a:p>
            <a:pPr algn="just"/>
            <a:r>
              <a:rPr lang="en-US" b="1" i="1" dirty="0">
                <a:solidFill>
                  <a:srgbClr val="C00000"/>
                </a:solidFill>
                <a:latin typeface="Arial" panose="020B0604020202020204" pitchFamily="34" charset="0"/>
                <a:cs typeface="Arial" panose="020B0604020202020204" pitchFamily="34" charset="0"/>
              </a:rPr>
              <a:t>(2</a:t>
            </a:r>
            <a:r>
              <a:rPr lang="vi-VN" b="1" i="1" dirty="0">
                <a:solidFill>
                  <a:srgbClr val="C00000"/>
                </a:solidFill>
                <a:latin typeface="Arial" panose="020B0604020202020204" pitchFamily="34" charset="0"/>
                <a:cs typeface="Arial" panose="020B0604020202020204" pitchFamily="34" charset="0"/>
              </a:rPr>
              <a:t>) Làm bộc lộ các ý niệm chưa đúng, chưa đầy đủ về nội dung sẽ học</a:t>
            </a:r>
            <a:r>
              <a:rPr lang="en-US" b="1" i="1" dirty="0">
                <a:solidFill>
                  <a:srgbClr val="C00000"/>
                </a:solidFill>
                <a:latin typeface="Arial" panose="020B0604020202020204" pitchFamily="34" charset="0"/>
                <a:cs typeface="Arial" panose="020B0604020202020204" pitchFamily="34" charset="0"/>
              </a:rPr>
              <a:t>.</a:t>
            </a:r>
            <a:r>
              <a:rPr lang="vi-VN" b="1" i="1" dirty="0">
                <a:solidFill>
                  <a:srgbClr val="C00000"/>
                </a:solidFill>
                <a:latin typeface="Arial" panose="020B0604020202020204" pitchFamily="34" charset="0"/>
                <a:cs typeface="Arial" panose="020B0604020202020204" pitchFamily="34" charset="0"/>
              </a:rPr>
              <a:t> </a:t>
            </a:r>
            <a:endParaRPr lang="en-US" b="1" i="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A8CA9A1-F1B7-D0C6-02F3-E78204F60EF6}"/>
              </a:ext>
            </a:extLst>
          </p:cNvPr>
          <p:cNvSpPr txBox="1"/>
          <p:nvPr/>
        </p:nvSpPr>
        <p:spPr>
          <a:xfrm>
            <a:off x="3574993" y="1183534"/>
            <a:ext cx="5042011"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MỞ BÀI </a:t>
            </a:r>
            <a:r>
              <a:rPr lang="en-US" sz="2400" b="1" dirty="0">
                <a:solidFill>
                  <a:srgbClr val="0070C0"/>
                </a:solidFill>
                <a:latin typeface="Arial" panose="020B0604020202020204" pitchFamily="34" charset="0"/>
                <a:cs typeface="Arial" panose="020B0604020202020204" pitchFamily="34" charset="0"/>
              </a:rPr>
              <a:t>- Hoạt động khởi động</a:t>
            </a:r>
          </a:p>
        </p:txBody>
      </p:sp>
      <p:pic>
        <p:nvPicPr>
          <p:cNvPr id="3" name="Picture 2"/>
          <p:cNvPicPr>
            <a:picLocks noChangeAspect="1"/>
          </p:cNvPicPr>
          <p:nvPr/>
        </p:nvPicPr>
        <p:blipFill rotWithShape="1">
          <a:blip r:embed="rId3"/>
          <a:srcRect b="11714"/>
          <a:stretch/>
        </p:blipFill>
        <p:spPr>
          <a:xfrm>
            <a:off x="2492157" y="3051449"/>
            <a:ext cx="7509460" cy="1363213"/>
          </a:xfrm>
          <a:prstGeom prst="rect">
            <a:avLst/>
          </a:prstGeom>
        </p:spPr>
      </p:pic>
      <p:pic>
        <p:nvPicPr>
          <p:cNvPr id="6" name="Picture 5"/>
          <p:cNvPicPr>
            <a:picLocks noChangeAspect="1"/>
          </p:cNvPicPr>
          <p:nvPr/>
        </p:nvPicPr>
        <p:blipFill>
          <a:blip r:embed="rId4"/>
          <a:stretch>
            <a:fillRect/>
          </a:stretch>
        </p:blipFill>
        <p:spPr>
          <a:xfrm>
            <a:off x="1856507" y="4517716"/>
            <a:ext cx="8478980" cy="1591904"/>
          </a:xfrm>
          <a:prstGeom prst="rect">
            <a:avLst/>
          </a:prstGeom>
        </p:spPr>
      </p:pic>
    </p:spTree>
    <p:extLst>
      <p:ext uri="{BB962C8B-B14F-4D97-AF65-F5344CB8AC3E}">
        <p14:creationId xmlns:p14="http://schemas.microsoft.com/office/powerpoint/2010/main" val="260424226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Rectangle 1"/>
          <p:cNvSpPr/>
          <p:nvPr/>
        </p:nvSpPr>
        <p:spPr>
          <a:xfrm>
            <a:off x="1983293" y="3674483"/>
            <a:ext cx="5226722" cy="369332"/>
          </a:xfrm>
          <a:prstGeom prst="rect">
            <a:avLst/>
          </a:prstGeom>
        </p:spPr>
        <p:txBody>
          <a:bodyPr wrap="square">
            <a:spAutoFit/>
          </a:bodyPr>
          <a:lstStyle/>
          <a:p>
            <a:pPr algn="just"/>
            <a:r>
              <a:rPr lang="en-US" i="1" dirty="0">
                <a:solidFill>
                  <a:srgbClr val="C00000"/>
                </a:solidFill>
                <a:latin typeface="Arial" panose="020B0604020202020204" pitchFamily="34" charset="0"/>
                <a:cs typeface="Arial" panose="020B0604020202020204" pitchFamily="34" charset="0"/>
              </a:rPr>
              <a:t>(</a:t>
            </a:r>
            <a:r>
              <a:rPr lang="en-US" b="1" i="1" dirty="0">
                <a:solidFill>
                  <a:srgbClr val="C00000"/>
                </a:solidFill>
                <a:latin typeface="Arial" panose="020B0604020202020204" pitchFamily="34" charset="0"/>
                <a:cs typeface="Arial" panose="020B0604020202020204" pitchFamily="34" charset="0"/>
              </a:rPr>
              <a:t>3</a:t>
            </a:r>
            <a:r>
              <a:rPr lang="vi-VN" b="1" i="1" dirty="0">
                <a:solidFill>
                  <a:srgbClr val="C00000"/>
                </a:solidFill>
                <a:latin typeface="Arial" panose="020B0604020202020204" pitchFamily="34" charset="0"/>
                <a:cs typeface="Arial" panose="020B0604020202020204" pitchFamily="34" charset="0"/>
              </a:rPr>
              <a:t>) Nêu tình huống có vấn đề của bài học mới.</a:t>
            </a:r>
            <a:endParaRPr lang="en-US" b="1" i="1" dirty="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650ACD6-8B0D-D6B8-49C0-3138D4485E0A}"/>
              </a:ext>
            </a:extLst>
          </p:cNvPr>
          <p:cNvPicPr>
            <a:picLocks noChangeAspect="1"/>
          </p:cNvPicPr>
          <p:nvPr/>
        </p:nvPicPr>
        <p:blipFill>
          <a:blip r:embed="rId3"/>
          <a:stretch>
            <a:fillRect/>
          </a:stretch>
        </p:blipFill>
        <p:spPr>
          <a:xfrm>
            <a:off x="1848821" y="2139217"/>
            <a:ext cx="7407398" cy="1484605"/>
          </a:xfrm>
          <a:prstGeom prst="rect">
            <a:avLst/>
          </a:prstGeom>
        </p:spPr>
      </p:pic>
      <p:sp>
        <p:nvSpPr>
          <p:cNvPr id="14" name="TextBox 13">
            <a:extLst>
              <a:ext uri="{FF2B5EF4-FFF2-40B4-BE49-F238E27FC236}">
                <a16:creationId xmlns:a16="http://schemas.microsoft.com/office/drawing/2014/main" id="{355AC261-56B6-2147-5B65-94B23305CABD}"/>
              </a:ext>
            </a:extLst>
          </p:cNvPr>
          <p:cNvSpPr txBox="1"/>
          <p:nvPr/>
        </p:nvSpPr>
        <p:spPr>
          <a:xfrm>
            <a:off x="3538986" y="1258269"/>
            <a:ext cx="5042011"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MỞ BÀI </a:t>
            </a:r>
            <a:r>
              <a:rPr lang="en-US" sz="2400" b="1" dirty="0">
                <a:solidFill>
                  <a:srgbClr val="0070C0"/>
                </a:solidFill>
                <a:latin typeface="Arial" panose="020B0604020202020204" pitchFamily="34" charset="0"/>
                <a:cs typeface="Arial" panose="020B0604020202020204" pitchFamily="34" charset="0"/>
              </a:rPr>
              <a:t>- Hoạt động khởi động</a:t>
            </a:r>
          </a:p>
        </p:txBody>
      </p:sp>
      <p:pic>
        <p:nvPicPr>
          <p:cNvPr id="4" name="Picture 3">
            <a:extLst>
              <a:ext uri="{FF2B5EF4-FFF2-40B4-BE49-F238E27FC236}">
                <a16:creationId xmlns:a16="http://schemas.microsoft.com/office/drawing/2014/main" id="{C7988538-B5D7-65AC-53C7-78F576BECB8A}"/>
              </a:ext>
            </a:extLst>
          </p:cNvPr>
          <p:cNvPicPr>
            <a:picLocks noChangeAspect="1"/>
          </p:cNvPicPr>
          <p:nvPr/>
        </p:nvPicPr>
        <p:blipFill>
          <a:blip r:embed="rId4"/>
          <a:stretch>
            <a:fillRect/>
          </a:stretch>
        </p:blipFill>
        <p:spPr>
          <a:xfrm>
            <a:off x="1524001" y="4043105"/>
            <a:ext cx="8444753" cy="2145103"/>
          </a:xfrm>
          <a:prstGeom prst="rect">
            <a:avLst/>
          </a:prstGeom>
        </p:spPr>
      </p:pic>
    </p:spTree>
    <p:extLst>
      <p:ext uri="{BB962C8B-B14F-4D97-AF65-F5344CB8AC3E}">
        <p14:creationId xmlns:p14="http://schemas.microsoft.com/office/powerpoint/2010/main" val="400589051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Rectangle 1"/>
          <p:cNvSpPr/>
          <p:nvPr/>
        </p:nvSpPr>
        <p:spPr>
          <a:xfrm>
            <a:off x="2086761" y="1897295"/>
            <a:ext cx="4520181" cy="369332"/>
          </a:xfrm>
          <a:prstGeom prst="rect">
            <a:avLst/>
          </a:prstGeom>
        </p:spPr>
        <p:txBody>
          <a:bodyPr wrap="square">
            <a:spAutoFit/>
          </a:bodyPr>
          <a:lstStyle/>
          <a:p>
            <a:pPr algn="just"/>
            <a:r>
              <a:rPr lang="en-US" b="1" i="1" dirty="0">
                <a:solidFill>
                  <a:srgbClr val="C00000"/>
                </a:solidFill>
                <a:latin typeface="Arial" panose="020B0604020202020204" pitchFamily="34" charset="0"/>
                <a:cs typeface="Arial" panose="020B0604020202020204" pitchFamily="34" charset="0"/>
              </a:rPr>
              <a:t>(4</a:t>
            </a:r>
            <a:r>
              <a:rPr lang="vi-VN" b="1" i="1" dirty="0">
                <a:solidFill>
                  <a:srgbClr val="C00000"/>
                </a:solidFill>
                <a:latin typeface="Arial" panose="020B0604020202020204" pitchFamily="34" charset="0"/>
                <a:cs typeface="Arial" panose="020B0604020202020204" pitchFamily="34" charset="0"/>
              </a:rPr>
              <a:t>) Khởi động trí tò mò của HS</a:t>
            </a:r>
            <a:r>
              <a:rPr lang="en-US" b="1" i="1" dirty="0">
                <a:solidFill>
                  <a:srgbClr val="C0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C2A5E931-698E-AC9A-0D21-904A4CAED364}"/>
              </a:ext>
            </a:extLst>
          </p:cNvPr>
          <p:cNvSpPr txBox="1"/>
          <p:nvPr/>
        </p:nvSpPr>
        <p:spPr>
          <a:xfrm>
            <a:off x="3629406" y="1115717"/>
            <a:ext cx="5042011" cy="461665"/>
          </a:xfrm>
          <a:prstGeom prst="rect">
            <a:avLst/>
          </a:prstGeom>
          <a:no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MỞ BÀI </a:t>
            </a:r>
            <a:r>
              <a:rPr lang="en-US" sz="2400" b="1" dirty="0">
                <a:solidFill>
                  <a:srgbClr val="0070C0"/>
                </a:solidFill>
                <a:latin typeface="Arial" panose="020B0604020202020204" pitchFamily="34" charset="0"/>
                <a:cs typeface="Arial" panose="020B0604020202020204" pitchFamily="34" charset="0"/>
              </a:rPr>
              <a:t>- Hoạt động khởi động</a:t>
            </a:r>
          </a:p>
        </p:txBody>
      </p:sp>
      <p:pic>
        <p:nvPicPr>
          <p:cNvPr id="3" name="Picture 2"/>
          <p:cNvPicPr>
            <a:picLocks noChangeAspect="1"/>
          </p:cNvPicPr>
          <p:nvPr/>
        </p:nvPicPr>
        <p:blipFill>
          <a:blip r:embed="rId3"/>
          <a:stretch>
            <a:fillRect/>
          </a:stretch>
        </p:blipFill>
        <p:spPr>
          <a:xfrm>
            <a:off x="2375771" y="2773538"/>
            <a:ext cx="7695997" cy="1432928"/>
          </a:xfrm>
          <a:prstGeom prst="rect">
            <a:avLst/>
          </a:prstGeom>
        </p:spPr>
      </p:pic>
      <p:pic>
        <p:nvPicPr>
          <p:cNvPr id="6" name="Picture 5"/>
          <p:cNvPicPr>
            <a:picLocks noChangeAspect="1"/>
          </p:cNvPicPr>
          <p:nvPr/>
        </p:nvPicPr>
        <p:blipFill>
          <a:blip r:embed="rId4"/>
          <a:stretch>
            <a:fillRect/>
          </a:stretch>
        </p:blipFill>
        <p:spPr>
          <a:xfrm>
            <a:off x="1656767" y="4350920"/>
            <a:ext cx="8898501" cy="1579337"/>
          </a:xfrm>
          <a:prstGeom prst="rect">
            <a:avLst/>
          </a:prstGeom>
        </p:spPr>
      </p:pic>
    </p:spTree>
    <p:extLst>
      <p:ext uri="{BB962C8B-B14F-4D97-AF65-F5344CB8AC3E}">
        <p14:creationId xmlns:p14="http://schemas.microsoft.com/office/powerpoint/2010/main" val="339843111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TextBox 9"/>
          <p:cNvSpPr txBox="1"/>
          <p:nvPr/>
        </p:nvSpPr>
        <p:spPr>
          <a:xfrm>
            <a:off x="3463982" y="1360952"/>
            <a:ext cx="5264036"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THÂN BÀI </a:t>
            </a:r>
            <a:r>
              <a:rPr lang="en-US" sz="2400" b="1" dirty="0">
                <a:solidFill>
                  <a:srgbClr val="0070C0"/>
                </a:solidFill>
                <a:latin typeface="Arial" panose="020B0604020202020204" pitchFamily="34" charset="0"/>
                <a:cs typeface="Arial" panose="020B0604020202020204" pitchFamily="34" charset="0"/>
              </a:rPr>
              <a:t>- Các đơn vị kiến thức</a:t>
            </a:r>
          </a:p>
        </p:txBody>
      </p:sp>
      <p:sp>
        <p:nvSpPr>
          <p:cNvPr id="13" name="Rounded Rectangle 12"/>
          <p:cNvSpPr/>
          <p:nvPr/>
        </p:nvSpPr>
        <p:spPr>
          <a:xfrm>
            <a:off x="2606003" y="2516812"/>
            <a:ext cx="2978729" cy="6234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Nội</a:t>
            </a:r>
            <a:r>
              <a:rPr lang="en-US" sz="2000" b="1" dirty="0">
                <a:solidFill>
                  <a:schemeClr val="tx1"/>
                </a:solidFill>
                <a:latin typeface="Arial" panose="020B0604020202020204" pitchFamily="34" charset="0"/>
                <a:cs typeface="Arial" panose="020B0604020202020204" pitchFamily="34" charset="0"/>
              </a:rPr>
              <a:t> dung </a:t>
            </a:r>
            <a:r>
              <a:rPr lang="en-US" sz="2000" b="1" dirty="0" err="1">
                <a:solidFill>
                  <a:schemeClr val="tx1"/>
                </a:solidFill>
                <a:latin typeface="Arial" panose="020B0604020202020204" pitchFamily="34" charset="0"/>
                <a:cs typeface="Arial" panose="020B0604020202020204" pitchFamily="34" charset="0"/>
              </a:rPr>
              <a:t>đọc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hiểu</a:t>
            </a:r>
            <a:endParaRPr lang="en-US" sz="2000" b="1"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6620512" y="2551420"/>
            <a:ext cx="2978729" cy="62345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Hoạt</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động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học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tập</a:t>
            </a:r>
            <a:endParaRPr lang="en-US" sz="2000" b="1"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6270464" y="3723639"/>
            <a:ext cx="1650593" cy="161301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tìm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tòi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khám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mới</a:t>
            </a:r>
            <a:r>
              <a:rPr lang="en-US" sz="2000" dirty="0">
                <a:solidFill>
                  <a:schemeClr val="tx1"/>
                </a:solidFill>
                <a:latin typeface="Arial" panose="020B0604020202020204" pitchFamily="34" charset="0"/>
                <a:cs typeface="Arial" panose="020B0604020202020204" pitchFamily="34" charset="0"/>
              </a:rPr>
              <a:t>.</a:t>
            </a:r>
          </a:p>
        </p:txBody>
      </p:sp>
      <p:sp>
        <p:nvSpPr>
          <p:cNvPr id="16" name="Rounded Rectangle 15"/>
          <p:cNvSpPr/>
          <p:nvPr/>
        </p:nvSpPr>
        <p:spPr>
          <a:xfrm>
            <a:off x="8427888" y="3653549"/>
            <a:ext cx="1733281" cy="161301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cuộc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sống</a:t>
            </a:r>
            <a:r>
              <a:rPr lang="en-US" sz="2000" dirty="0">
                <a:solidFill>
                  <a:schemeClr val="tx1"/>
                </a:solidFill>
                <a:latin typeface="Arial" panose="020B0604020202020204" pitchFamily="34" charset="0"/>
                <a:cs typeface="Arial" panose="020B0604020202020204" pitchFamily="34" charset="0"/>
              </a:rPr>
              <a:t>.</a:t>
            </a:r>
          </a:p>
        </p:txBody>
      </p:sp>
      <p:cxnSp>
        <p:nvCxnSpPr>
          <p:cNvPr id="6" name="Straight Arrow Connector 5"/>
          <p:cNvCxnSpPr>
            <a:cxnSpLocks/>
          </p:cNvCxnSpPr>
          <p:nvPr/>
        </p:nvCxnSpPr>
        <p:spPr>
          <a:xfrm flipH="1">
            <a:off x="4028852" y="1740664"/>
            <a:ext cx="2571222" cy="776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6600074" y="1740665"/>
            <a:ext cx="1939982" cy="795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858136" y="3163035"/>
            <a:ext cx="1251740" cy="490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2"/>
          </p:cNvCxnSpPr>
          <p:nvPr/>
        </p:nvCxnSpPr>
        <p:spPr>
          <a:xfrm>
            <a:off x="8109877" y="3174874"/>
            <a:ext cx="1207127" cy="395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5850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25" name="Content Placeholder 5"/>
          <p:cNvSpPr txBox="1"/>
          <p:nvPr/>
        </p:nvSpPr>
        <p:spPr>
          <a:xfrm>
            <a:off x="1412532" y="2081866"/>
            <a:ext cx="10109688" cy="400110"/>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r>
              <a:rPr lang="vi-VN" sz="2000" i="1" smtClean="0">
                <a:cs typeface="Arial" pitchFamily="34" charset="0"/>
              </a:rPr>
              <a:t>Nêu </a:t>
            </a:r>
            <a:r>
              <a:rPr lang="vi-VN" sz="2000" i="1">
                <a:cs typeface="Arial" pitchFamily="34" charset="0"/>
              </a:rPr>
              <a:t>tình huống có vấn đề của bài học mới</a:t>
            </a:r>
            <a:r>
              <a:rPr lang="vi-VN" sz="2000" i="1" smtClean="0">
                <a:cs typeface="Arial" pitchFamily="34" charset="0"/>
              </a:rPr>
              <a:t>.</a:t>
            </a:r>
            <a:endParaRPr lang="en-US" sz="2000" i="1">
              <a:latin typeface="Arial" pitchFamily="34" charset="0"/>
              <a:cs typeface="Arial" pitchFamily="34" charset="0"/>
            </a:endParaRPr>
          </a:p>
        </p:txBody>
      </p:sp>
      <p:grpSp>
        <p:nvGrpSpPr>
          <p:cNvPr id="9" name="Group 8"/>
          <p:cNvGrpSpPr/>
          <p:nvPr/>
        </p:nvGrpSpPr>
        <p:grpSpPr>
          <a:xfrm>
            <a:off x="996164" y="1496903"/>
            <a:ext cx="10498109" cy="523220"/>
            <a:chOff x="1005042" y="1692209"/>
            <a:chExt cx="10498109" cy="523220"/>
          </a:xfrm>
        </p:grpSpPr>
        <p:sp>
          <p:nvSpPr>
            <p:cNvPr id="12" name="Rectangle 11"/>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khởi động</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3" name="Snip Diagonal Corner Rectangle 12"/>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1</a:t>
              </a: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734" y="2808148"/>
            <a:ext cx="7091258" cy="105363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r="1462" b="2920"/>
          <a:stretch>
            <a:fillRect/>
          </a:stretch>
        </p:blipFill>
        <p:spPr>
          <a:xfrm>
            <a:off x="1239979" y="3977197"/>
            <a:ext cx="9626289" cy="1811044"/>
          </a:xfrm>
          <a:prstGeom prst="rect">
            <a:avLst/>
          </a:prstGeom>
        </p:spPr>
      </p:pic>
    </p:spTree>
    <p:extLst>
      <p:ext uri="{BB962C8B-B14F-4D97-AF65-F5344CB8AC3E}">
        <p14:creationId xmlns:p14="http://schemas.microsoft.com/office/powerpoint/2010/main" val="3217866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dur="5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dur="5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0510"/>
            <a:ext cx="9144000" cy="6858000"/>
          </a:xfrm>
          <a:prstGeom prst="rect">
            <a:avLst/>
          </a:prstGeom>
        </p:spPr>
      </p:pic>
      <p:sp>
        <p:nvSpPr>
          <p:cNvPr id="13" name="Rounded Rectangle 12"/>
          <p:cNvSpPr/>
          <p:nvPr/>
        </p:nvSpPr>
        <p:spPr>
          <a:xfrm>
            <a:off x="3275525" y="1635940"/>
            <a:ext cx="5640946" cy="4384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 panose="020B0604020202020204" pitchFamily="34" charset="0"/>
                <a:cs typeface="Arial" panose="020B0604020202020204" pitchFamily="34" charset="0"/>
              </a:rPr>
              <a:t>Đọc hiểu </a:t>
            </a:r>
            <a:r>
              <a:rPr lang="en-US" b="1" dirty="0">
                <a:solidFill>
                  <a:srgbClr val="C00000"/>
                </a:solidFill>
                <a:latin typeface="Arial" panose="020B0604020202020204" pitchFamily="34" charset="0"/>
                <a:cs typeface="Arial" panose="020B0604020202020204" pitchFamily="34" charset="0"/>
                <a:sym typeface="Wingdings"/>
              </a:rPr>
              <a:t> Trả lời câu hỏi</a:t>
            </a:r>
            <a:endParaRPr lang="en-US" b="1"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6F03BCE-F6B0-3C83-DBF1-2EA5142A4CCF}"/>
              </a:ext>
            </a:extLst>
          </p:cNvPr>
          <p:cNvSpPr txBox="1"/>
          <p:nvPr/>
        </p:nvSpPr>
        <p:spPr>
          <a:xfrm>
            <a:off x="3706029" y="989777"/>
            <a:ext cx="5264036"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THÂN BÀI </a:t>
            </a:r>
            <a:r>
              <a:rPr lang="en-US" sz="2400" b="1" dirty="0">
                <a:solidFill>
                  <a:srgbClr val="0070C0"/>
                </a:solidFill>
                <a:latin typeface="Arial" panose="020B0604020202020204" pitchFamily="34" charset="0"/>
                <a:cs typeface="Arial" panose="020B0604020202020204" pitchFamily="34" charset="0"/>
              </a:rPr>
              <a:t>- Các đơn vị kiến thức</a:t>
            </a:r>
          </a:p>
        </p:txBody>
      </p:sp>
      <p:pic>
        <p:nvPicPr>
          <p:cNvPr id="4" name="Picture 3">
            <a:extLst>
              <a:ext uri="{FF2B5EF4-FFF2-40B4-BE49-F238E27FC236}">
                <a16:creationId xmlns:a16="http://schemas.microsoft.com/office/drawing/2014/main" id="{4BF15A93-DA35-9B53-2F8C-0C417F7B0474}"/>
              </a:ext>
            </a:extLst>
          </p:cNvPr>
          <p:cNvPicPr>
            <a:picLocks noChangeAspect="1"/>
          </p:cNvPicPr>
          <p:nvPr/>
        </p:nvPicPr>
        <p:blipFill>
          <a:blip r:embed="rId3"/>
          <a:stretch>
            <a:fillRect/>
          </a:stretch>
        </p:blipFill>
        <p:spPr>
          <a:xfrm>
            <a:off x="2556222" y="2074439"/>
            <a:ext cx="7079557" cy="4573417"/>
          </a:xfrm>
          <a:prstGeom prst="rect">
            <a:avLst/>
          </a:prstGeom>
        </p:spPr>
      </p:pic>
    </p:spTree>
    <p:extLst>
      <p:ext uri="{BB962C8B-B14F-4D97-AF65-F5344CB8AC3E}">
        <p14:creationId xmlns:p14="http://schemas.microsoft.com/office/powerpoint/2010/main" val="190133379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4" name="Rounded Rectangle 13"/>
          <p:cNvSpPr/>
          <p:nvPr/>
        </p:nvSpPr>
        <p:spPr>
          <a:xfrm>
            <a:off x="1685365" y="1669962"/>
            <a:ext cx="8727141" cy="77204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altLang="vi-VN" b="1" dirty="0">
                <a:solidFill>
                  <a:srgbClr val="C00000"/>
                </a:solidFill>
                <a:latin typeface="Calibri (Body)"/>
                <a:cs typeface="Calibri" panose="020F0502020204030204" pitchFamily="34" charset="0"/>
              </a:rPr>
              <a:t>T</a:t>
            </a:r>
            <a:r>
              <a:rPr lang="vi-VN" altLang="vi-VN" b="1" dirty="0">
                <a:solidFill>
                  <a:srgbClr val="C00000"/>
                </a:solidFill>
                <a:latin typeface="Calibri (Body)"/>
                <a:cs typeface="Calibri" panose="020F0502020204030204" pitchFamily="34" charset="0"/>
              </a:rPr>
              <a:t>rải nghiệm, thí nghiệm, thực hành và cơ sở các kiến thức </a:t>
            </a:r>
            <a:r>
              <a:rPr lang="en-US" altLang="vi-VN" b="1" dirty="0" err="1">
                <a:solidFill>
                  <a:srgbClr val="C00000"/>
                </a:solidFill>
                <a:latin typeface="Calibri (Body)"/>
                <a:cs typeface="Calibri" panose="020F0502020204030204" pitchFamily="34" charset="0"/>
              </a:rPr>
              <a:t>cũ</a:t>
            </a:r>
            <a:r>
              <a:rPr lang="en-US" altLang="vi-VN" b="1" dirty="0">
                <a:solidFill>
                  <a:srgbClr val="C00000"/>
                </a:solidFill>
                <a:latin typeface="Calibri (Body)"/>
                <a:cs typeface="Calibri" panose="020F0502020204030204" pitchFamily="34" charset="0"/>
              </a:rPr>
              <a:t> </a:t>
            </a:r>
            <a:r>
              <a:rPr lang="en-US" b="1" dirty="0">
                <a:solidFill>
                  <a:srgbClr val="C00000"/>
                </a:solidFill>
                <a:latin typeface="Arial" panose="020B0604020202020204" pitchFamily="34" charset="0"/>
                <a:cs typeface="Arial" panose="020B0604020202020204" pitchFamily="34" charset="0"/>
                <a:sym typeface="Wingdings"/>
              </a:rPr>
              <a:t> </a:t>
            </a:r>
            <a:r>
              <a:rPr lang="en-US" altLang="vi-VN" b="1" dirty="0">
                <a:solidFill>
                  <a:srgbClr val="C00000"/>
                </a:solidFill>
                <a:latin typeface="Calibri (Body)"/>
                <a:cs typeface="Calibri" panose="020F0502020204030204" pitchFamily="34" charset="0"/>
              </a:rPr>
              <a:t>xây dựng kiến thức mới</a:t>
            </a:r>
            <a:endParaRPr lang="en-US" b="1" dirty="0">
              <a:solidFill>
                <a:srgbClr val="C00000"/>
              </a:solidFill>
              <a:latin typeface="Calibri (Body)"/>
            </a:endParaRPr>
          </a:p>
        </p:txBody>
      </p:sp>
      <p:sp>
        <p:nvSpPr>
          <p:cNvPr id="2" name="TextBox 1">
            <a:extLst>
              <a:ext uri="{FF2B5EF4-FFF2-40B4-BE49-F238E27FC236}">
                <a16:creationId xmlns:a16="http://schemas.microsoft.com/office/drawing/2014/main" id="{D6599A6E-682A-C352-A18C-C35D3ABE95AD}"/>
              </a:ext>
            </a:extLst>
          </p:cNvPr>
          <p:cNvSpPr txBox="1"/>
          <p:nvPr/>
        </p:nvSpPr>
        <p:spPr>
          <a:xfrm>
            <a:off x="3460344" y="1214168"/>
            <a:ext cx="5264036"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THÂN BÀI </a:t>
            </a:r>
            <a:r>
              <a:rPr lang="en-US" sz="2400" b="1" dirty="0">
                <a:solidFill>
                  <a:srgbClr val="0070C0"/>
                </a:solidFill>
                <a:latin typeface="Arial" panose="020B0604020202020204" pitchFamily="34" charset="0"/>
                <a:cs typeface="Arial" panose="020B0604020202020204" pitchFamily="34" charset="0"/>
              </a:rPr>
              <a:t>- Các đơn vị kiến thức</a:t>
            </a:r>
          </a:p>
        </p:txBody>
      </p:sp>
      <p:pic>
        <p:nvPicPr>
          <p:cNvPr id="3" name="Picture 2"/>
          <p:cNvPicPr>
            <a:picLocks noChangeAspect="1"/>
          </p:cNvPicPr>
          <p:nvPr/>
        </p:nvPicPr>
        <p:blipFill>
          <a:blip r:embed="rId3"/>
          <a:stretch>
            <a:fillRect/>
          </a:stretch>
        </p:blipFill>
        <p:spPr>
          <a:xfrm>
            <a:off x="2319289" y="2645068"/>
            <a:ext cx="7660955" cy="1401792"/>
          </a:xfrm>
          <a:prstGeom prst="rect">
            <a:avLst/>
          </a:prstGeom>
        </p:spPr>
      </p:pic>
      <p:pic>
        <p:nvPicPr>
          <p:cNvPr id="7" name="Picture 6"/>
          <p:cNvPicPr>
            <a:picLocks noChangeAspect="1"/>
          </p:cNvPicPr>
          <p:nvPr/>
        </p:nvPicPr>
        <p:blipFill>
          <a:blip r:embed="rId4"/>
          <a:stretch>
            <a:fillRect/>
          </a:stretch>
        </p:blipFill>
        <p:spPr>
          <a:xfrm>
            <a:off x="2801426" y="4112142"/>
            <a:ext cx="6085162" cy="2437272"/>
          </a:xfrm>
          <a:prstGeom prst="rect">
            <a:avLst/>
          </a:prstGeom>
        </p:spPr>
      </p:pic>
    </p:spTree>
    <p:extLst>
      <p:ext uri="{BB962C8B-B14F-4D97-AF65-F5344CB8AC3E}">
        <p14:creationId xmlns:p14="http://schemas.microsoft.com/office/powerpoint/2010/main" val="406997210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Rounded Rectangle 8"/>
          <p:cNvSpPr/>
          <p:nvPr/>
        </p:nvSpPr>
        <p:spPr>
          <a:xfrm>
            <a:off x="1881794" y="2086636"/>
            <a:ext cx="8428412" cy="8661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2000" b="1" dirty="0">
                <a:solidFill>
                  <a:srgbClr val="002060"/>
                </a:solidFill>
                <a:latin typeface="Calibri (Body)"/>
              </a:rPr>
              <a:t>Luyện tập và vận dụng: </a:t>
            </a:r>
            <a:r>
              <a:rPr lang="vi-VN" b="1" dirty="0">
                <a:solidFill>
                  <a:srgbClr val="C00000"/>
                </a:solidFill>
                <a:latin typeface="Calibri (Body)"/>
              </a:rPr>
              <a:t>Huy động các kiến thức, kĩ năng đã có,</a:t>
            </a:r>
            <a:r>
              <a:rPr lang="en-US" b="1" dirty="0">
                <a:solidFill>
                  <a:srgbClr val="C00000"/>
                </a:solidFill>
                <a:latin typeface="Calibri (Body)"/>
              </a:rPr>
              <a:t> </a:t>
            </a:r>
            <a:r>
              <a:rPr lang="vi-VN" b="1" dirty="0">
                <a:solidFill>
                  <a:srgbClr val="C00000"/>
                </a:solidFill>
                <a:latin typeface="Calibri (Body)"/>
              </a:rPr>
              <a:t>áp dụng linh hoạt vào </a:t>
            </a:r>
            <a:r>
              <a:rPr lang="en-US" b="1" dirty="0" err="1">
                <a:solidFill>
                  <a:srgbClr val="C00000"/>
                </a:solidFill>
                <a:latin typeface="Calibri (Body)"/>
              </a:rPr>
              <a:t>giải</a:t>
            </a:r>
            <a:r>
              <a:rPr lang="en-US" b="1" dirty="0">
                <a:solidFill>
                  <a:srgbClr val="C00000"/>
                </a:solidFill>
                <a:latin typeface="Calibri (Body)"/>
              </a:rPr>
              <a:t> </a:t>
            </a:r>
            <a:r>
              <a:rPr lang="en-US" b="1" dirty="0" err="1">
                <a:solidFill>
                  <a:srgbClr val="C00000"/>
                </a:solidFill>
                <a:latin typeface="Calibri (Body)"/>
              </a:rPr>
              <a:t>quyết</a:t>
            </a:r>
            <a:r>
              <a:rPr lang="en-US" b="1" dirty="0">
                <a:solidFill>
                  <a:srgbClr val="C00000"/>
                </a:solidFill>
                <a:latin typeface="Calibri (Body)"/>
              </a:rPr>
              <a:t> </a:t>
            </a:r>
            <a:r>
              <a:rPr lang="vi-VN" b="1" dirty="0">
                <a:solidFill>
                  <a:srgbClr val="C00000"/>
                </a:solidFill>
                <a:latin typeface="Calibri (Body)"/>
              </a:rPr>
              <a:t>các tình huống trong thực tế cuộc sống. </a:t>
            </a:r>
            <a:endParaRPr lang="en-US" b="1" dirty="0">
              <a:solidFill>
                <a:srgbClr val="C00000"/>
              </a:solidFill>
              <a:latin typeface="Calibri (Body)"/>
            </a:endParaRPr>
          </a:p>
        </p:txBody>
      </p:sp>
      <p:sp>
        <p:nvSpPr>
          <p:cNvPr id="2" name="TextBox 1">
            <a:extLst>
              <a:ext uri="{FF2B5EF4-FFF2-40B4-BE49-F238E27FC236}">
                <a16:creationId xmlns:a16="http://schemas.microsoft.com/office/drawing/2014/main" id="{57127D81-4B12-30A1-DACD-96F41155816F}"/>
              </a:ext>
            </a:extLst>
          </p:cNvPr>
          <p:cNvSpPr txBox="1"/>
          <p:nvPr/>
        </p:nvSpPr>
        <p:spPr>
          <a:xfrm>
            <a:off x="3463982" y="1360952"/>
            <a:ext cx="5264036"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THÂN BÀI </a:t>
            </a:r>
            <a:r>
              <a:rPr lang="en-US" sz="2400" b="1" dirty="0">
                <a:solidFill>
                  <a:srgbClr val="0070C0"/>
                </a:solidFill>
                <a:latin typeface="Arial" panose="020B0604020202020204" pitchFamily="34" charset="0"/>
                <a:cs typeface="Arial" panose="020B0604020202020204" pitchFamily="34" charset="0"/>
              </a:rPr>
              <a:t>- Các đơn vị kiến thức</a:t>
            </a:r>
          </a:p>
        </p:txBody>
      </p:sp>
      <p:pic>
        <p:nvPicPr>
          <p:cNvPr id="4" name="Picture 3"/>
          <p:cNvPicPr>
            <a:picLocks noChangeAspect="1"/>
          </p:cNvPicPr>
          <p:nvPr/>
        </p:nvPicPr>
        <p:blipFill>
          <a:blip r:embed="rId3"/>
          <a:stretch>
            <a:fillRect/>
          </a:stretch>
        </p:blipFill>
        <p:spPr>
          <a:xfrm>
            <a:off x="1881795" y="3429001"/>
            <a:ext cx="7985125" cy="2773617"/>
          </a:xfrm>
          <a:prstGeom prst="rect">
            <a:avLst/>
          </a:prstGeom>
        </p:spPr>
      </p:pic>
    </p:spTree>
    <p:extLst>
      <p:ext uri="{BB962C8B-B14F-4D97-AF65-F5344CB8AC3E}">
        <p14:creationId xmlns:p14="http://schemas.microsoft.com/office/powerpoint/2010/main" val="365344640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5466"/>
            <a:ext cx="9144000" cy="6858000"/>
          </a:xfrm>
          <a:prstGeom prst="rect">
            <a:avLst/>
          </a:prstGeom>
        </p:spPr>
      </p:pic>
      <p:sp>
        <p:nvSpPr>
          <p:cNvPr id="2" name="Rectangle 1"/>
          <p:cNvSpPr/>
          <p:nvPr/>
        </p:nvSpPr>
        <p:spPr>
          <a:xfrm>
            <a:off x="1698813" y="1645752"/>
            <a:ext cx="8646458" cy="1176219"/>
          </a:xfrm>
          <a:prstGeom prst="rect">
            <a:avLst/>
          </a:prstGeom>
        </p:spPr>
        <p:txBody>
          <a:bodyPr wrap="square">
            <a:spAutoFit/>
          </a:bodyPr>
          <a:lstStyle/>
          <a:p>
            <a:pPr algn="just">
              <a:lnSpc>
                <a:spcPct val="115000"/>
              </a:lnSpc>
              <a:spcAft>
                <a:spcPts val="1000"/>
              </a:spcAft>
            </a:pPr>
            <a:r>
              <a:rPr lang="en-US" b="1" dirty="0" err="1">
                <a:solidFill>
                  <a:srgbClr val="C00000"/>
                </a:solidFill>
                <a:latin typeface="Arial" panose="020B0604020202020204" pitchFamily="34" charset="0"/>
                <a:ea typeface="Calibri" panose="020F0502020204030204" pitchFamily="34" charset="0"/>
                <a:cs typeface="Arial" panose="020B0604020202020204" pitchFamily="34" charset="0"/>
              </a:rPr>
              <a:t>Em</a:t>
            </a:r>
            <a:r>
              <a:rPr lang="en-US"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C00000"/>
                </a:solidFill>
                <a:latin typeface="Arial" panose="020B0604020202020204" pitchFamily="34" charset="0"/>
                <a:ea typeface="Calibri" panose="020F0502020204030204" pitchFamily="34" charset="0"/>
                <a:cs typeface="Arial" panose="020B0604020202020204" pitchFamily="34" charset="0"/>
              </a:rPr>
              <a:t>đã</a:t>
            </a:r>
            <a:r>
              <a:rPr lang="en-US"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C00000"/>
                </a:solidFill>
                <a:latin typeface="Arial" panose="020B0604020202020204" pitchFamily="34" charset="0"/>
                <a:ea typeface="Calibri" panose="020F0502020204030204" pitchFamily="34" charset="0"/>
                <a:cs typeface="Arial" panose="020B0604020202020204" pitchFamily="34" charset="0"/>
              </a:rPr>
              <a:t>học</a:t>
            </a:r>
            <a:r>
              <a:rPr lang="en-US" b="1" dirty="0">
                <a:solidFill>
                  <a:srgbClr val="0000FF"/>
                </a:solidFill>
                <a:latin typeface="Arial" panose="020B0604020202020204" pitchFamily="34" charset="0"/>
                <a:ea typeface="Calibri" panose="020F0502020204030204" pitchFamily="34" charset="0"/>
                <a:cs typeface="Arial" panose="020B0604020202020204" pitchFamily="34" charset="0"/>
              </a:rPr>
              <a:t>:</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Tổng</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hợp</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kiến</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thức</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kĩ</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năng</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cơ</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bản</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của</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bài</a:t>
            </a:r>
            <a:r>
              <a:rPr lang="es-ES" b="1" dirty="0">
                <a:latin typeface="Arial" panose="020B0604020202020204" pitchFamily="34" charset="0"/>
                <a:ea typeface="MS Mincho" charset="-128"/>
                <a:cs typeface="Arial" panose="020B0604020202020204" pitchFamily="34" charset="0"/>
              </a:rPr>
              <a:t> </a:t>
            </a:r>
            <a:r>
              <a:rPr lang="es-ES" b="1" dirty="0" err="1">
                <a:latin typeface="Arial" panose="020B0604020202020204" pitchFamily="34" charset="0"/>
                <a:ea typeface="MS Mincho" charset="-128"/>
                <a:cs typeface="Arial" panose="020B0604020202020204" pitchFamily="34" charset="0"/>
              </a:rPr>
              <a:t>học</a:t>
            </a:r>
            <a:endParaRPr lang="en-US" b="1"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n-US" b="1" dirty="0">
                <a:solidFill>
                  <a:srgbClr val="C00000"/>
                </a:solidFill>
                <a:latin typeface="Arial" panose="020B0604020202020204" pitchFamily="34" charset="0"/>
                <a:ea typeface="Calibri" panose="020F0502020204030204" pitchFamily="34" charset="0"/>
                <a:cs typeface="Arial" panose="020B0604020202020204" pitchFamily="34" charset="0"/>
              </a:rPr>
              <a:t>Em có thể</a:t>
            </a:r>
            <a:r>
              <a:rPr lang="en-US" b="1"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b="1" dirty="0" err="1">
                <a:solidFill>
                  <a:srgbClr val="000000"/>
                </a:solidFill>
                <a:latin typeface="Arial" panose="020B0604020202020204" pitchFamily="34" charset="0"/>
                <a:ea typeface="Arial" charset="0"/>
                <a:cs typeface="Arial" panose="020B0604020202020204" pitchFamily="34" charset="0"/>
              </a:rPr>
              <a:t>Yêu</a:t>
            </a:r>
            <a:r>
              <a:rPr lang="en-US" b="1" dirty="0">
                <a:solidFill>
                  <a:srgbClr val="000000"/>
                </a:solidFill>
                <a:latin typeface="Arial" panose="020B0604020202020204" pitchFamily="34" charset="0"/>
                <a:ea typeface="Arial" charset="0"/>
                <a:cs typeface="Arial" panose="020B0604020202020204" pitchFamily="34" charset="0"/>
              </a:rPr>
              <a:t> cầu tối thiểu</a:t>
            </a:r>
            <a:r>
              <a:rPr lang="en-US" b="1" i="1" dirty="0">
                <a:solidFill>
                  <a:srgbClr val="222222"/>
                </a:solidFill>
                <a:latin typeface="Arial" panose="020B0604020202020204" pitchFamily="34" charset="0"/>
                <a:ea typeface="Arial" charset="0"/>
                <a:cs typeface="Arial" panose="020B0604020202020204" pitchFamily="34" charset="0"/>
              </a:rPr>
              <a:t> </a:t>
            </a:r>
            <a:r>
              <a:rPr lang="en-US" b="1" dirty="0">
                <a:solidFill>
                  <a:srgbClr val="000000"/>
                </a:solidFill>
                <a:latin typeface="Arial" panose="020B0604020202020204" pitchFamily="34" charset="0"/>
                <a:ea typeface="Arial" charset="0"/>
                <a:cs typeface="Arial" panose="020B0604020202020204" pitchFamily="34" charset="0"/>
              </a:rPr>
              <a:t>về năng </a:t>
            </a:r>
            <a:r>
              <a:rPr lang="en-US" b="1" dirty="0" err="1">
                <a:solidFill>
                  <a:srgbClr val="000000"/>
                </a:solidFill>
                <a:latin typeface="Arial" panose="020B0604020202020204" pitchFamily="34" charset="0"/>
                <a:ea typeface="Arial" charset="0"/>
                <a:cs typeface="Arial" panose="020B0604020202020204" pitchFamily="34" charset="0"/>
              </a:rPr>
              <a:t>lực</a:t>
            </a:r>
            <a:r>
              <a:rPr lang="en-US" b="1" dirty="0">
                <a:solidFill>
                  <a:srgbClr val="000000"/>
                </a:solidFill>
                <a:latin typeface="Arial" panose="020B0604020202020204" pitchFamily="34" charset="0"/>
                <a:ea typeface="Arial" charset="0"/>
                <a:cs typeface="Arial" panose="020B0604020202020204" pitchFamily="34" charset="0"/>
              </a:rPr>
              <a:t> </a:t>
            </a:r>
            <a:r>
              <a:rPr lang="en-US" b="1" dirty="0" err="1">
                <a:solidFill>
                  <a:srgbClr val="000000"/>
                </a:solidFill>
                <a:latin typeface="Arial" panose="020B0604020202020204" pitchFamily="34" charset="0"/>
                <a:ea typeface="Arial" charset="0"/>
                <a:cs typeface="Arial" panose="020B0604020202020204" pitchFamily="34" charset="0"/>
              </a:rPr>
              <a:t>vận</a:t>
            </a:r>
            <a:r>
              <a:rPr lang="en-US" b="1" dirty="0">
                <a:solidFill>
                  <a:srgbClr val="000000"/>
                </a:solidFill>
                <a:latin typeface="Arial" panose="020B0604020202020204" pitchFamily="34" charset="0"/>
                <a:ea typeface="Arial" charset="0"/>
                <a:cs typeface="Arial" panose="020B0604020202020204" pitchFamily="34" charset="0"/>
              </a:rPr>
              <a:t> dụng kiến thức đã học để giải quyết tình huống thực </a:t>
            </a:r>
            <a:r>
              <a:rPr lang="en-US" b="1" dirty="0" err="1">
                <a:solidFill>
                  <a:srgbClr val="000000"/>
                </a:solidFill>
                <a:latin typeface="Arial" panose="020B0604020202020204" pitchFamily="34" charset="0"/>
                <a:ea typeface="Arial" charset="0"/>
                <a:cs typeface="Arial" panose="020B0604020202020204" pitchFamily="34" charset="0"/>
              </a:rPr>
              <a:t>tiễn</a:t>
            </a:r>
            <a:r>
              <a:rPr lang="en-US" b="1" dirty="0">
                <a:solidFill>
                  <a:srgbClr val="000000"/>
                </a:solidFill>
                <a:latin typeface="Arial" panose="020B0604020202020204" pitchFamily="34" charset="0"/>
                <a:ea typeface="Arial" charset="0"/>
                <a:cs typeface="Arial" panose="020B0604020202020204" pitchFamily="34" charset="0"/>
              </a:rPr>
              <a:t> </a:t>
            </a:r>
            <a:r>
              <a:rPr lang="en-US" b="1" dirty="0" err="1">
                <a:solidFill>
                  <a:srgbClr val="000000"/>
                </a:solidFill>
                <a:latin typeface="Arial" panose="020B0604020202020204" pitchFamily="34" charset="0"/>
                <a:ea typeface="Arial" charset="0"/>
                <a:cs typeface="Arial" panose="020B0604020202020204" pitchFamily="34" charset="0"/>
              </a:rPr>
              <a:t>liên</a:t>
            </a:r>
            <a:r>
              <a:rPr lang="en-US" b="1" dirty="0">
                <a:solidFill>
                  <a:srgbClr val="000000"/>
                </a:solidFill>
                <a:latin typeface="Arial" panose="020B0604020202020204" pitchFamily="34" charset="0"/>
                <a:ea typeface="Arial" charset="0"/>
                <a:cs typeface="Arial" panose="020B0604020202020204" pitchFamily="34" charset="0"/>
              </a:rPr>
              <a:t> </a:t>
            </a:r>
            <a:r>
              <a:rPr lang="en-US" b="1" dirty="0" err="1">
                <a:solidFill>
                  <a:srgbClr val="000000"/>
                </a:solidFill>
                <a:latin typeface="Arial" panose="020B0604020202020204" pitchFamily="34" charset="0"/>
                <a:ea typeface="Arial" charset="0"/>
                <a:cs typeface="Arial" panose="020B0604020202020204" pitchFamily="34" charset="0"/>
              </a:rPr>
              <a:t>quan</a:t>
            </a:r>
            <a:r>
              <a:rPr lang="en-US" b="1" dirty="0">
                <a:solidFill>
                  <a:srgbClr val="000000"/>
                </a:solidFill>
                <a:latin typeface="Arial" panose="020B0604020202020204" pitchFamily="34" charset="0"/>
                <a:ea typeface="Arial" charset="0"/>
                <a:cs typeface="Arial" panose="020B0604020202020204" pitchFamily="34" charset="0"/>
              </a:rPr>
              <a:t>.</a:t>
            </a:r>
            <a:endParaRPr lang="en-US" b="1" dirty="0">
              <a:latin typeface="Arial" panose="020B0604020202020204" pitchFamily="34" charset="0"/>
              <a:ea typeface="Calibri" charset="0"/>
              <a:cs typeface="Arial" panose="020B0604020202020204" pitchFamily="34" charset="0"/>
            </a:endParaRPr>
          </a:p>
        </p:txBody>
      </p:sp>
      <p:sp>
        <p:nvSpPr>
          <p:cNvPr id="13" name="TextBox 12"/>
          <p:cNvSpPr txBox="1"/>
          <p:nvPr/>
        </p:nvSpPr>
        <p:spPr>
          <a:xfrm>
            <a:off x="3520221" y="1170469"/>
            <a:ext cx="5858910" cy="461665"/>
          </a:xfrm>
          <a:prstGeom prst="rect">
            <a:avLst/>
          </a:prstGeom>
          <a:noFill/>
        </p:spPr>
        <p:txBody>
          <a:bodyPr wrap="square" rtlCol="0">
            <a:spAutoFit/>
          </a:bodyPr>
          <a:lstStyle/>
          <a:p>
            <a:pPr algn="ctr"/>
            <a:r>
              <a:rPr lang="en-US" sz="2400" b="1" dirty="0">
                <a:solidFill>
                  <a:srgbClr val="C00000"/>
                </a:solidFill>
                <a:latin typeface="Arial" panose="020B0604020202020204" pitchFamily="34" charset="0"/>
                <a:cs typeface="Arial" panose="020B0604020202020204" pitchFamily="34" charset="0"/>
              </a:rPr>
              <a:t>KẾT BÀI </a:t>
            </a:r>
            <a:r>
              <a:rPr lang="en-US" sz="2400" b="1" dirty="0">
                <a:solidFill>
                  <a:srgbClr val="0070C0"/>
                </a:solidFill>
                <a:latin typeface="Arial" panose="020B0604020202020204" pitchFamily="34" charset="0"/>
                <a:cs typeface="Arial" panose="020B0604020202020204" pitchFamily="34" charset="0"/>
              </a:rPr>
              <a:t>- </a:t>
            </a:r>
            <a:r>
              <a:rPr lang="vi-VN" sz="2400" b="1" dirty="0">
                <a:solidFill>
                  <a:srgbClr val="0070C0"/>
                </a:solidFill>
                <a:latin typeface="Calibri (Body)"/>
              </a:rPr>
              <a:t>Hoạt động tổng kết, ghi nhớ</a:t>
            </a:r>
            <a:endParaRPr lang="en-US" sz="2400" b="1" dirty="0">
              <a:solidFill>
                <a:srgbClr val="0070C0"/>
              </a:solidFill>
              <a:latin typeface="Calibri (Body)"/>
            </a:endParaRPr>
          </a:p>
        </p:txBody>
      </p:sp>
      <p:pic>
        <p:nvPicPr>
          <p:cNvPr id="3" name="Picture 2"/>
          <p:cNvPicPr>
            <a:picLocks noChangeAspect="1"/>
          </p:cNvPicPr>
          <p:nvPr/>
        </p:nvPicPr>
        <p:blipFill>
          <a:blip r:embed="rId3"/>
          <a:stretch>
            <a:fillRect/>
          </a:stretch>
        </p:blipFill>
        <p:spPr>
          <a:xfrm>
            <a:off x="2108761" y="3414968"/>
            <a:ext cx="7826562" cy="2276251"/>
          </a:xfrm>
          <a:prstGeom prst="rect">
            <a:avLst/>
          </a:prstGeom>
        </p:spPr>
      </p:pic>
    </p:spTree>
    <p:extLst>
      <p:ext uri="{BB962C8B-B14F-4D97-AF65-F5344CB8AC3E}">
        <p14:creationId xmlns:p14="http://schemas.microsoft.com/office/powerpoint/2010/main" val="346728618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1" name="Content Placeholder 5"/>
          <p:cNvSpPr txBox="1"/>
          <p:nvPr/>
        </p:nvSpPr>
        <p:spPr>
          <a:xfrm>
            <a:off x="1872410" y="2055987"/>
            <a:ext cx="8564857" cy="76944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195" indent="0" algn="just">
              <a:lnSpc>
                <a:spcPct val="110000"/>
              </a:lnSpc>
              <a:buNone/>
            </a:pPr>
            <a:r>
              <a:rPr lang="en-US" sz="2000" b="1" dirty="0">
                <a:solidFill>
                  <a:srgbClr val="C00000"/>
                </a:solidFill>
                <a:latin typeface="Calibri (Body)"/>
              </a:rPr>
              <a:t>M</a:t>
            </a:r>
            <a:r>
              <a:rPr lang="vi-VN" sz="2000" b="1" dirty="0">
                <a:solidFill>
                  <a:srgbClr val="C00000"/>
                </a:solidFill>
                <a:latin typeface="Calibri (Body)"/>
              </a:rPr>
              <a:t>ục </a:t>
            </a:r>
            <a:r>
              <a:rPr lang="vi-VN" sz="2000" b="1" i="1" dirty="0">
                <a:solidFill>
                  <a:srgbClr val="C00000"/>
                </a:solidFill>
                <a:latin typeface="Calibri (Body)"/>
              </a:rPr>
              <a:t>Em có biết </a:t>
            </a:r>
            <a:r>
              <a:rPr lang="vi-VN" sz="2000" b="1" dirty="0">
                <a:solidFill>
                  <a:srgbClr val="C00000"/>
                </a:solidFill>
                <a:latin typeface="Calibri (Body)"/>
              </a:rPr>
              <a:t>nhằm mở rộng kiến thức, tạo niềm say mê khám phá khoa học</a:t>
            </a:r>
            <a:endParaRPr lang="en-US" sz="2000" b="1" dirty="0">
              <a:solidFill>
                <a:srgbClr val="C00000"/>
              </a:solidFill>
              <a:latin typeface="Calibri (Body)"/>
            </a:endParaRPr>
          </a:p>
        </p:txBody>
      </p:sp>
      <p:sp>
        <p:nvSpPr>
          <p:cNvPr id="2" name="TextBox 1">
            <a:extLst>
              <a:ext uri="{FF2B5EF4-FFF2-40B4-BE49-F238E27FC236}">
                <a16:creationId xmlns:a16="http://schemas.microsoft.com/office/drawing/2014/main" id="{4B6C748C-FF2C-00B3-ECF3-D87E36C33090}"/>
              </a:ext>
            </a:extLst>
          </p:cNvPr>
          <p:cNvSpPr txBox="1"/>
          <p:nvPr/>
        </p:nvSpPr>
        <p:spPr>
          <a:xfrm>
            <a:off x="2512535" y="1465127"/>
            <a:ext cx="6448585" cy="461665"/>
          </a:xfrm>
          <a:prstGeom prst="rect">
            <a:avLst/>
          </a:prstGeom>
          <a:noFill/>
        </p:spPr>
        <p:txBody>
          <a:bodyPr wrap="square" rtlCol="0">
            <a:spAutoFit/>
          </a:bodyPr>
          <a:lstStyle/>
          <a:p>
            <a:pPr algn="ctr"/>
            <a:r>
              <a:rPr lang="en-US" sz="2400" b="1" dirty="0">
                <a:solidFill>
                  <a:srgbClr val="C00000"/>
                </a:solidFill>
                <a:latin typeface="Arial" panose="020B0604020202020204" pitchFamily="34" charset="0"/>
                <a:cs typeface="Arial" panose="020B0604020202020204" pitchFamily="34" charset="0"/>
              </a:rPr>
              <a:t>MỞ RỘNG </a:t>
            </a:r>
            <a:r>
              <a:rPr lang="en-US" sz="2400" b="1" dirty="0">
                <a:solidFill>
                  <a:srgbClr val="0070C0"/>
                </a:solidFill>
                <a:latin typeface="Arial" panose="020B0604020202020204" pitchFamily="34" charset="0"/>
                <a:cs typeface="Arial" panose="020B0604020202020204" pitchFamily="34" charset="0"/>
              </a:rPr>
              <a:t>- </a:t>
            </a:r>
            <a:r>
              <a:rPr lang="vi-VN" sz="2400" b="1" dirty="0">
                <a:solidFill>
                  <a:srgbClr val="0070C0"/>
                </a:solidFill>
                <a:latin typeface="Calibri (Body)"/>
              </a:rPr>
              <a:t>Hoạt động </a:t>
            </a:r>
            <a:r>
              <a:rPr lang="en-US" sz="2400" b="1" dirty="0" err="1">
                <a:solidFill>
                  <a:srgbClr val="0070C0"/>
                </a:solidFill>
                <a:latin typeface="Calibri (Body)"/>
              </a:rPr>
              <a:t>mở</a:t>
            </a:r>
            <a:r>
              <a:rPr lang="en-US" sz="2400" b="1" dirty="0">
                <a:solidFill>
                  <a:srgbClr val="0070C0"/>
                </a:solidFill>
                <a:latin typeface="Calibri (Body)"/>
              </a:rPr>
              <a:t> </a:t>
            </a:r>
            <a:r>
              <a:rPr lang="en-US" sz="2400" b="1" dirty="0" err="1">
                <a:solidFill>
                  <a:srgbClr val="0070C0"/>
                </a:solidFill>
                <a:latin typeface="Calibri (Body)"/>
              </a:rPr>
              <a:t>rộng</a:t>
            </a:r>
            <a:r>
              <a:rPr lang="en-US" sz="2400" b="1" dirty="0">
                <a:solidFill>
                  <a:srgbClr val="0070C0"/>
                </a:solidFill>
                <a:latin typeface="Calibri (Body)"/>
              </a:rPr>
              <a:t> </a:t>
            </a:r>
            <a:r>
              <a:rPr lang="en-US" sz="2400" b="1" dirty="0" err="1">
                <a:solidFill>
                  <a:srgbClr val="0070C0"/>
                </a:solidFill>
                <a:latin typeface="Calibri (Body)"/>
              </a:rPr>
              <a:t>kiến</a:t>
            </a:r>
            <a:r>
              <a:rPr lang="en-US" sz="2400" b="1" dirty="0">
                <a:solidFill>
                  <a:srgbClr val="0070C0"/>
                </a:solidFill>
                <a:latin typeface="Calibri (Body)"/>
              </a:rPr>
              <a:t> </a:t>
            </a:r>
            <a:r>
              <a:rPr lang="en-US" sz="2400" b="1" dirty="0" err="1">
                <a:solidFill>
                  <a:srgbClr val="0070C0"/>
                </a:solidFill>
                <a:latin typeface="Calibri (Body)"/>
              </a:rPr>
              <a:t>thức</a:t>
            </a:r>
            <a:endParaRPr lang="en-US" sz="2400" b="1" dirty="0">
              <a:solidFill>
                <a:srgbClr val="0070C0"/>
              </a:solidFill>
              <a:latin typeface="Calibri (Body)"/>
            </a:endParaRPr>
          </a:p>
        </p:txBody>
      </p:sp>
      <p:pic>
        <p:nvPicPr>
          <p:cNvPr id="6" name="Picture 5">
            <a:extLst>
              <a:ext uri="{FF2B5EF4-FFF2-40B4-BE49-F238E27FC236}">
                <a16:creationId xmlns:a16="http://schemas.microsoft.com/office/drawing/2014/main" id="{6B324324-1263-F8ED-B49F-26D1A5993DAF}"/>
              </a:ext>
            </a:extLst>
          </p:cNvPr>
          <p:cNvPicPr>
            <a:picLocks noChangeAspect="1"/>
          </p:cNvPicPr>
          <p:nvPr/>
        </p:nvPicPr>
        <p:blipFill>
          <a:blip r:embed="rId3"/>
          <a:stretch>
            <a:fillRect/>
          </a:stretch>
        </p:blipFill>
        <p:spPr>
          <a:xfrm>
            <a:off x="1808858" y="2469945"/>
            <a:ext cx="8397675" cy="2470400"/>
          </a:xfrm>
          <a:prstGeom prst="rect">
            <a:avLst/>
          </a:prstGeom>
        </p:spPr>
      </p:pic>
      <p:pic>
        <p:nvPicPr>
          <p:cNvPr id="9" name="Picture 8">
            <a:extLst>
              <a:ext uri="{FF2B5EF4-FFF2-40B4-BE49-F238E27FC236}">
                <a16:creationId xmlns:a16="http://schemas.microsoft.com/office/drawing/2014/main" id="{DB92143D-6C4B-E994-CB8B-995E439F3E7A}"/>
              </a:ext>
            </a:extLst>
          </p:cNvPr>
          <p:cNvPicPr>
            <a:picLocks noChangeAspect="1"/>
          </p:cNvPicPr>
          <p:nvPr/>
        </p:nvPicPr>
        <p:blipFill>
          <a:blip r:embed="rId4"/>
          <a:stretch>
            <a:fillRect/>
          </a:stretch>
        </p:blipFill>
        <p:spPr>
          <a:xfrm>
            <a:off x="1808857" y="4728603"/>
            <a:ext cx="7197004" cy="1675416"/>
          </a:xfrm>
          <a:prstGeom prst="rect">
            <a:avLst/>
          </a:prstGeom>
        </p:spPr>
      </p:pic>
    </p:spTree>
    <p:extLst>
      <p:ext uri="{BB962C8B-B14F-4D97-AF65-F5344CB8AC3E}">
        <p14:creationId xmlns:p14="http://schemas.microsoft.com/office/powerpoint/2010/main" val="391829088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Rectangle 2">
            <a:extLst>
              <a:ext uri="{FF2B5EF4-FFF2-40B4-BE49-F238E27FC236}">
                <a16:creationId xmlns:a16="http://schemas.microsoft.com/office/drawing/2014/main" id="{76548749-A428-A6BE-AA6D-AB26514DFD40}"/>
              </a:ext>
            </a:extLst>
          </p:cNvPr>
          <p:cNvSpPr/>
          <p:nvPr/>
        </p:nvSpPr>
        <p:spPr>
          <a:xfrm>
            <a:off x="3065976" y="1791076"/>
            <a:ext cx="6745757" cy="523220"/>
          </a:xfrm>
          <a:prstGeom prst="rect">
            <a:avLst/>
          </a:prstGeom>
        </p:spPr>
        <p:txBody>
          <a:bodyPr wrap="none">
            <a:spAutoFit/>
          </a:bodyPr>
          <a:lstStyle/>
          <a:p>
            <a:pPr fontAlgn="ctr">
              <a:lnSpc>
                <a:spcPct val="100000"/>
              </a:lnSpc>
              <a:buNone/>
              <a:defRPr/>
            </a:pPr>
            <a:r>
              <a:rPr lang="en-US" altLang="en-US" sz="2800" b="1" dirty="0">
                <a:solidFill>
                  <a:srgbClr val="C00000"/>
                </a:solidFill>
                <a:latin typeface="Arial" pitchFamily="34" charset="0"/>
                <a:cs typeface="Arial" pitchFamily="34" charset="0"/>
              </a:rPr>
              <a:t>6. ĐIỂM NỔI BẬT VỀ NỘI DUNG SÁCH </a:t>
            </a:r>
            <a:endParaRPr lang="en-US" altLang="en-US" sz="2800" dirty="0">
              <a:solidFill>
                <a:srgbClr val="C00000"/>
              </a:solidFill>
              <a:latin typeface="Arial" pitchFamily="34" charset="0"/>
              <a:cs typeface="Arial" pitchFamily="34" charset="0"/>
            </a:endParaRPr>
          </a:p>
        </p:txBody>
      </p:sp>
      <p:sp>
        <p:nvSpPr>
          <p:cNvPr id="4" name="Rounded Rectangle 8">
            <a:extLst>
              <a:ext uri="{FF2B5EF4-FFF2-40B4-BE49-F238E27FC236}">
                <a16:creationId xmlns:a16="http://schemas.microsoft.com/office/drawing/2014/main" id="{547B56F5-1B08-0E78-46E4-268BC9CB8391}"/>
              </a:ext>
            </a:extLst>
          </p:cNvPr>
          <p:cNvSpPr/>
          <p:nvPr/>
        </p:nvSpPr>
        <p:spPr>
          <a:xfrm>
            <a:off x="2152651" y="3133165"/>
            <a:ext cx="7323561" cy="202560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HOẠT ĐỘNG HỌC ĐA DẠNG, PHONG PHÚ DƯỚI NHIỀU HÌNH THỨC KHÁC NHAU</a:t>
            </a:r>
          </a:p>
        </p:txBody>
      </p:sp>
    </p:spTree>
    <p:extLst>
      <p:ext uri="{BB962C8B-B14F-4D97-AF65-F5344CB8AC3E}">
        <p14:creationId xmlns:p14="http://schemas.microsoft.com/office/powerpoint/2010/main" val="343087416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extBox 1">
            <a:extLst>
              <a:ext uri="{FF2B5EF4-FFF2-40B4-BE49-F238E27FC236}">
                <a16:creationId xmlns:a16="http://schemas.microsoft.com/office/drawing/2014/main" id="{3DBC132D-CCA1-7376-2394-50E6DF39B88A}"/>
              </a:ext>
            </a:extLst>
          </p:cNvPr>
          <p:cNvSpPr txBox="1"/>
          <p:nvPr/>
        </p:nvSpPr>
        <p:spPr>
          <a:xfrm>
            <a:off x="1813017" y="1146861"/>
            <a:ext cx="7705439" cy="461665"/>
          </a:xfrm>
          <a:prstGeom prst="rect">
            <a:avLst/>
          </a:prstGeom>
          <a:noFill/>
        </p:spPr>
        <p:txBody>
          <a:bodyPr wrap="square" rtlCol="0">
            <a:spAutoFit/>
          </a:bodyPr>
          <a:lstStyle/>
          <a:p>
            <a:pPr algn="ctr"/>
            <a:r>
              <a:rPr lang="en-US" sz="2400" b="1" dirty="0" err="1">
                <a:solidFill>
                  <a:srgbClr val="C00000"/>
                </a:solidFill>
                <a:latin typeface="Arial" panose="020B0604020202020204" pitchFamily="34" charset="0"/>
                <a:cs typeface="Arial" panose="020B0604020202020204" pitchFamily="34" charset="0"/>
              </a:rPr>
              <a:t>Hoạt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động</a:t>
            </a:r>
            <a:r>
              <a:rPr lang="en-US" sz="2400" b="1" dirty="0">
                <a:solidFill>
                  <a:srgbClr val="C00000"/>
                </a:solidFill>
                <a:latin typeface="Arial" panose="020B0604020202020204" pitchFamily="34" charset="0"/>
                <a:cs typeface="Arial" panose="020B0604020202020204" pitchFamily="34" charset="0"/>
              </a:rPr>
              <a:t> nghiên cứu, </a:t>
            </a:r>
            <a:r>
              <a:rPr lang="en-US" sz="2400" b="1" dirty="0" err="1">
                <a:solidFill>
                  <a:srgbClr val="C00000"/>
                </a:solidFill>
                <a:latin typeface="Arial" panose="020B0604020202020204" pitchFamily="34" charset="0"/>
                <a:cs typeface="Arial" panose="020B0604020202020204" pitchFamily="34" charset="0"/>
              </a:rPr>
              <a:t>xử</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lí</a:t>
            </a:r>
            <a:r>
              <a:rPr lang="en-US" sz="2400" b="1" dirty="0">
                <a:solidFill>
                  <a:srgbClr val="C00000"/>
                </a:solidFill>
                <a:latin typeface="Arial" panose="020B0604020202020204" pitchFamily="34" charset="0"/>
                <a:cs typeface="Arial" panose="020B0604020202020204" pitchFamily="34" charset="0"/>
              </a:rPr>
              <a:t> kết </a:t>
            </a:r>
            <a:r>
              <a:rPr lang="en-US" sz="2400" b="1" dirty="0" err="1">
                <a:solidFill>
                  <a:srgbClr val="C00000"/>
                </a:solidFill>
                <a:latin typeface="Arial" panose="020B0604020202020204" pitchFamily="34" charset="0"/>
                <a:cs typeface="Arial" panose="020B0604020202020204" pitchFamily="34" charset="0"/>
              </a:rPr>
              <a:t>quả</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thí</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nghiệm</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813016" y="2662342"/>
            <a:ext cx="8515350" cy="2520849"/>
          </a:xfrm>
          <a:prstGeom prst="rect">
            <a:avLst/>
          </a:prstGeom>
        </p:spPr>
      </p:pic>
    </p:spTree>
    <p:extLst>
      <p:ext uri="{BB962C8B-B14F-4D97-AF65-F5344CB8AC3E}">
        <p14:creationId xmlns:p14="http://schemas.microsoft.com/office/powerpoint/2010/main" val="236029817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extBox 1">
            <a:extLst>
              <a:ext uri="{FF2B5EF4-FFF2-40B4-BE49-F238E27FC236}">
                <a16:creationId xmlns:a16="http://schemas.microsoft.com/office/drawing/2014/main" id="{3BBE82E0-0C44-6813-C47A-0E0A2154A327}"/>
              </a:ext>
            </a:extLst>
          </p:cNvPr>
          <p:cNvSpPr txBox="1"/>
          <p:nvPr/>
        </p:nvSpPr>
        <p:spPr>
          <a:xfrm>
            <a:off x="2002711" y="1092924"/>
            <a:ext cx="7597587" cy="461665"/>
          </a:xfrm>
          <a:prstGeom prst="rect">
            <a:avLst/>
          </a:prstGeom>
          <a:noFill/>
        </p:spPr>
        <p:txBody>
          <a:bodyPr wrap="square" rtlCol="0">
            <a:spAutoFit/>
          </a:bodyPr>
          <a:lstStyle/>
          <a:p>
            <a:pPr algn="ctr"/>
            <a:r>
              <a:rPr lang="en-US" sz="2400" b="1" dirty="0" err="1">
                <a:solidFill>
                  <a:srgbClr val="C00000"/>
                </a:solidFill>
                <a:latin typeface="Arial" panose="020B0604020202020204" pitchFamily="34" charset="0"/>
                <a:cs typeface="Arial" panose="020B0604020202020204" pitchFamily="34" charset="0"/>
              </a:rPr>
              <a:t>Hoạt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động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thực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hành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vận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dụng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vào</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thực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tiễn</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476427" y="2150131"/>
            <a:ext cx="6650152" cy="3932376"/>
          </a:xfrm>
          <a:prstGeom prst="rect">
            <a:avLst/>
          </a:prstGeom>
        </p:spPr>
      </p:pic>
    </p:spTree>
    <p:extLst>
      <p:ext uri="{BB962C8B-B14F-4D97-AF65-F5344CB8AC3E}">
        <p14:creationId xmlns:p14="http://schemas.microsoft.com/office/powerpoint/2010/main" val="411622210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extBox 1">
            <a:extLst>
              <a:ext uri="{FF2B5EF4-FFF2-40B4-BE49-F238E27FC236}">
                <a16:creationId xmlns:a16="http://schemas.microsoft.com/office/drawing/2014/main" id="{11E32642-D313-0524-F7ED-A020E4103FCD}"/>
              </a:ext>
            </a:extLst>
          </p:cNvPr>
          <p:cNvSpPr txBox="1"/>
          <p:nvPr/>
        </p:nvSpPr>
        <p:spPr>
          <a:xfrm>
            <a:off x="2133600" y="603883"/>
            <a:ext cx="7688687" cy="461665"/>
          </a:xfrm>
          <a:prstGeom prst="rect">
            <a:avLst/>
          </a:prstGeom>
          <a:noFill/>
        </p:spPr>
        <p:txBody>
          <a:bodyPr wrap="square" rtlCol="0">
            <a:spAutoFit/>
          </a:bodyPr>
          <a:lstStyle/>
          <a:p>
            <a:pPr algn="ctr"/>
            <a:r>
              <a:rPr lang="en-US" sz="2400" b="1" dirty="0" err="1">
                <a:solidFill>
                  <a:srgbClr val="C00000"/>
                </a:solidFill>
                <a:latin typeface="Arial" panose="020B0604020202020204" pitchFamily="34" charset="0"/>
                <a:cs typeface="Arial" panose="020B0604020202020204" pitchFamily="34" charset="0"/>
              </a:rPr>
              <a:t>Hoạt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động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tìm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tòi</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khám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phá</a:t>
            </a:r>
            <a:endParaRPr lang="en-US" sz="2400" b="1" dirty="0">
              <a:solidFill>
                <a:srgbClr val="C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42D6965-65C5-25A4-7C8D-91B80C848FE3}"/>
              </a:ext>
            </a:extLst>
          </p:cNvPr>
          <p:cNvPicPr>
            <a:picLocks noChangeAspect="1"/>
          </p:cNvPicPr>
          <p:nvPr/>
        </p:nvPicPr>
        <p:blipFill>
          <a:blip r:embed="rId3"/>
          <a:stretch>
            <a:fillRect/>
          </a:stretch>
        </p:blipFill>
        <p:spPr>
          <a:xfrm>
            <a:off x="2698512" y="1143000"/>
            <a:ext cx="6801260" cy="5406716"/>
          </a:xfrm>
          <a:prstGeom prst="rect">
            <a:avLst/>
          </a:prstGeom>
        </p:spPr>
      </p:pic>
    </p:spTree>
    <p:extLst>
      <p:ext uri="{BB962C8B-B14F-4D97-AF65-F5344CB8AC3E}">
        <p14:creationId xmlns:p14="http://schemas.microsoft.com/office/powerpoint/2010/main" val="225313215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Content Placeholder 4">
            <a:extLst>
              <a:ext uri="{FF2B5EF4-FFF2-40B4-BE49-F238E27FC236}">
                <a16:creationId xmlns:a16="http://schemas.microsoft.com/office/drawing/2014/main" id="{42BB4C39-3D86-68CF-6D8E-5024769F857E}"/>
              </a:ext>
            </a:extLst>
          </p:cNvPr>
          <p:cNvSpPr txBox="1">
            <a:spLocks noGrp="1"/>
          </p:cNvSpPr>
          <p:nvPr>
            <p:ph idx="1"/>
          </p:nvPr>
        </p:nvSpPr>
        <p:spPr>
          <a:xfrm>
            <a:off x="2286000" y="573621"/>
            <a:ext cx="7886700" cy="424732"/>
          </a:xfrm>
          <a:prstGeom prst="rect">
            <a:avLst/>
          </a:prstGeom>
          <a:noFill/>
        </p:spPr>
        <p:txBody>
          <a:bodyPr wrap="square" rtlCol="0">
            <a:spAutoFit/>
          </a:bodyPr>
          <a:lstStyle/>
          <a:p>
            <a:pPr marL="0" indent="0" algn="ctr">
              <a:buNone/>
            </a:pPr>
            <a:r>
              <a:rPr lang="en-US" sz="2400" b="1" dirty="0" err="1">
                <a:solidFill>
                  <a:srgbClr val="C00000"/>
                </a:solidFill>
                <a:latin typeface="Arial" panose="020B0604020202020204" pitchFamily="34" charset="0"/>
                <a:cs typeface="Arial" panose="020B0604020202020204" pitchFamily="34" charset="0"/>
              </a:rPr>
              <a:t>Hoạt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động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làm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dự</a:t>
            </a:r>
            <a:r>
              <a:rPr lang="en-US" sz="2400" b="1" dirty="0">
                <a:solidFill>
                  <a:srgbClr val="C00000"/>
                </a:solidFill>
                <a:latin typeface="Arial" panose="020B0604020202020204" pitchFamily="34" charset="0"/>
                <a:cs typeface="Arial" panose="020B0604020202020204" pitchFamily="34" charset="0"/>
              </a:rPr>
              <a:t> án, điều tra, nghiên cứu</a:t>
            </a:r>
          </a:p>
        </p:txBody>
      </p:sp>
      <p:pic>
        <p:nvPicPr>
          <p:cNvPr id="3" name="Picture 2">
            <a:extLst>
              <a:ext uri="{FF2B5EF4-FFF2-40B4-BE49-F238E27FC236}">
                <a16:creationId xmlns:a16="http://schemas.microsoft.com/office/drawing/2014/main" id="{35165790-5723-5C08-24AC-444CBA24A166}"/>
              </a:ext>
            </a:extLst>
          </p:cNvPr>
          <p:cNvPicPr>
            <a:picLocks noChangeAspect="1"/>
          </p:cNvPicPr>
          <p:nvPr/>
        </p:nvPicPr>
        <p:blipFill>
          <a:blip r:embed="rId3"/>
          <a:stretch>
            <a:fillRect/>
          </a:stretch>
        </p:blipFill>
        <p:spPr>
          <a:xfrm>
            <a:off x="3189254" y="1014796"/>
            <a:ext cx="5819775" cy="5210175"/>
          </a:xfrm>
          <a:prstGeom prst="rect">
            <a:avLst/>
          </a:prstGeom>
        </p:spPr>
      </p:pic>
    </p:spTree>
    <p:extLst>
      <p:ext uri="{BB962C8B-B14F-4D97-AF65-F5344CB8AC3E}">
        <p14:creationId xmlns:p14="http://schemas.microsoft.com/office/powerpoint/2010/main" val="16505433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en-US" altLang="en-US" sz="2800" b="1" smtClean="0">
                <a:solidFill>
                  <a:srgbClr val="C00000"/>
                </a:solidFill>
                <a:latin typeface="Arial" pitchFamily="34" charset="0"/>
                <a:cs typeface="Arial" pitchFamily="34" charset="0"/>
              </a:rPr>
              <a:t>II</a:t>
            </a:r>
            <a:r>
              <a:rPr lang="en-US" altLang="en-US" sz="2800" b="1">
                <a:solidFill>
                  <a:srgbClr val="C00000"/>
                </a:solidFill>
                <a:latin typeface="Arial" pitchFamily="34" charset="0"/>
                <a:cs typeface="Arial" pitchFamily="34" charset="0"/>
              </a:rPr>
              <a:t>. THIẾT KẾ SGK KHOA HỌC TỰ NHIÊN 8</a:t>
            </a:r>
          </a:p>
        </p:txBody>
      </p:sp>
      <p:sp>
        <p:nvSpPr>
          <p:cNvPr id="25" name="Content Placeholder 5"/>
          <p:cNvSpPr txBox="1"/>
          <p:nvPr/>
        </p:nvSpPr>
        <p:spPr>
          <a:xfrm>
            <a:off x="1412532" y="2081866"/>
            <a:ext cx="10109688" cy="400110"/>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r>
              <a:rPr lang="vi-VN" sz="2000" i="1">
                <a:cs typeface="Arial" pitchFamily="34" charset="0"/>
              </a:rPr>
              <a:t>Khởi động trí tò mò của HS</a:t>
            </a:r>
            <a:r>
              <a:rPr lang="vi-VN" sz="2000" i="1" smtClean="0">
                <a:cs typeface="Arial" pitchFamily="34" charset="0"/>
              </a:rPr>
              <a:t>.</a:t>
            </a:r>
            <a:endParaRPr lang="en-US" sz="2000" i="1">
              <a:latin typeface="Arial" pitchFamily="34" charset="0"/>
              <a:cs typeface="Arial" pitchFamily="34" charset="0"/>
            </a:endParaRPr>
          </a:p>
        </p:txBody>
      </p:sp>
      <p:grpSp>
        <p:nvGrpSpPr>
          <p:cNvPr id="9" name="Group 8"/>
          <p:cNvGrpSpPr/>
          <p:nvPr/>
        </p:nvGrpSpPr>
        <p:grpSpPr>
          <a:xfrm>
            <a:off x="996164" y="1496903"/>
            <a:ext cx="10498109" cy="523220"/>
            <a:chOff x="1005042" y="1692209"/>
            <a:chExt cx="10498109" cy="523220"/>
          </a:xfrm>
        </p:grpSpPr>
        <p:sp>
          <p:nvSpPr>
            <p:cNvPr id="12" name="Rectangle 11"/>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khởi động</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3" name="Snip Diagonal Corner Rectangle 12"/>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1</a:t>
              </a:r>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225" y="2701934"/>
            <a:ext cx="6948114" cy="126640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l="1367" t="4169" r="4754" b="6542"/>
          <a:stretch>
            <a:fillRect/>
          </a:stretch>
        </p:blipFill>
        <p:spPr>
          <a:xfrm>
            <a:off x="1358283" y="3915051"/>
            <a:ext cx="8185212" cy="2281563"/>
          </a:xfrm>
          <a:prstGeom prst="rect">
            <a:avLst/>
          </a:prstGeom>
        </p:spPr>
      </p:pic>
    </p:spTree>
    <p:extLst>
      <p:ext uri="{BB962C8B-B14F-4D97-AF65-F5344CB8AC3E}">
        <p14:creationId xmlns:p14="http://schemas.microsoft.com/office/powerpoint/2010/main" val="23940075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dur="50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dur="50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Content Placeholder 5"/>
          <p:cNvSpPr txBox="1"/>
          <p:nvPr/>
        </p:nvSpPr>
        <p:spPr>
          <a:xfrm>
            <a:off x="3817049" y="430899"/>
            <a:ext cx="4470550" cy="64633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830" indent="0" algn="ctr">
              <a:lnSpc>
                <a:spcPct val="150000"/>
              </a:lnSpc>
              <a:spcBef>
                <a:spcPts val="500"/>
              </a:spcBef>
              <a:spcAft>
                <a:spcPts val="500"/>
              </a:spcAft>
              <a:buNone/>
            </a:pPr>
            <a:r>
              <a:rPr lang="en-US" sz="2400" b="1" dirty="0">
                <a:solidFill>
                  <a:srgbClr val="C00000"/>
                </a:solidFill>
                <a:latin typeface="Calibri (Body)"/>
                <a:cs typeface="Calibri" panose="020F0502020204030204" pitchFamily="34" charset="0"/>
              </a:rPr>
              <a:t>TÍCH HỢP NỘI MÔN</a:t>
            </a:r>
            <a:endParaRPr sz="2400" b="1" dirty="0">
              <a:solidFill>
                <a:srgbClr val="C00000"/>
              </a:solidFill>
              <a:latin typeface="Calibri (Body)"/>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219200"/>
            <a:ext cx="197167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441" y="3717110"/>
            <a:ext cx="3175592" cy="1245979"/>
          </a:xfrm>
          <a:prstGeom prst="rect">
            <a:avLst/>
          </a:prstGeom>
        </p:spPr>
      </p:pic>
      <p:pic>
        <p:nvPicPr>
          <p:cNvPr id="10" name="Picture 9">
            <a:extLst>
              <a:ext uri="{FF2B5EF4-FFF2-40B4-BE49-F238E27FC236}">
                <a16:creationId xmlns:a16="http://schemas.microsoft.com/office/drawing/2014/main" id="{4FDB3FCE-0CA8-3014-7233-53BE38B5705F}"/>
              </a:ext>
            </a:extLst>
          </p:cNvPr>
          <p:cNvPicPr>
            <a:picLocks noChangeAspect="1"/>
          </p:cNvPicPr>
          <p:nvPr/>
        </p:nvPicPr>
        <p:blipFill>
          <a:blip r:embed="rId5"/>
          <a:stretch>
            <a:fillRect/>
          </a:stretch>
        </p:blipFill>
        <p:spPr>
          <a:xfrm>
            <a:off x="2430725" y="1754685"/>
            <a:ext cx="3622705" cy="2164963"/>
          </a:xfrm>
          <a:prstGeom prst="rect">
            <a:avLst/>
          </a:prstGeom>
        </p:spPr>
      </p:pic>
      <p:pic>
        <p:nvPicPr>
          <p:cNvPr id="13" name="Picture 12">
            <a:extLst>
              <a:ext uri="{FF2B5EF4-FFF2-40B4-BE49-F238E27FC236}">
                <a16:creationId xmlns:a16="http://schemas.microsoft.com/office/drawing/2014/main" id="{98F9FC5D-6E15-E24D-7594-C49054E10ABA}"/>
              </a:ext>
            </a:extLst>
          </p:cNvPr>
          <p:cNvPicPr>
            <a:picLocks noChangeAspect="1"/>
          </p:cNvPicPr>
          <p:nvPr/>
        </p:nvPicPr>
        <p:blipFill>
          <a:blip r:embed="rId6"/>
          <a:stretch>
            <a:fillRect/>
          </a:stretch>
        </p:blipFill>
        <p:spPr>
          <a:xfrm>
            <a:off x="1542037" y="4899163"/>
            <a:ext cx="8053498" cy="758463"/>
          </a:xfrm>
          <a:prstGeom prst="rect">
            <a:avLst/>
          </a:prstGeom>
        </p:spPr>
      </p:pic>
    </p:spTree>
    <p:extLst>
      <p:ext uri="{BB962C8B-B14F-4D97-AF65-F5344CB8AC3E}">
        <p14:creationId xmlns:p14="http://schemas.microsoft.com/office/powerpoint/2010/main" val="175575105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9" name="Picture 8">
            <a:extLst>
              <a:ext uri="{FF2B5EF4-FFF2-40B4-BE49-F238E27FC236}">
                <a16:creationId xmlns:a16="http://schemas.microsoft.com/office/drawing/2014/main" id="{F2103147-D7E0-1CA7-97B4-CECE0A7EC9D7}"/>
              </a:ext>
            </a:extLst>
          </p:cNvPr>
          <p:cNvPicPr>
            <a:picLocks noChangeAspect="1"/>
          </p:cNvPicPr>
          <p:nvPr/>
        </p:nvPicPr>
        <p:blipFill>
          <a:blip r:embed="rId3"/>
          <a:stretch>
            <a:fillRect/>
          </a:stretch>
        </p:blipFill>
        <p:spPr>
          <a:xfrm>
            <a:off x="1876611" y="4416588"/>
            <a:ext cx="8390531" cy="1325563"/>
          </a:xfrm>
          <a:prstGeom prst="rect">
            <a:avLst/>
          </a:prstGeom>
        </p:spPr>
      </p:pic>
      <p:pic>
        <p:nvPicPr>
          <p:cNvPr id="12" name="Picture 11">
            <a:extLst>
              <a:ext uri="{FF2B5EF4-FFF2-40B4-BE49-F238E27FC236}">
                <a16:creationId xmlns:a16="http://schemas.microsoft.com/office/drawing/2014/main" id="{934E6489-AECD-9D1C-F370-1E8C569B056E}"/>
              </a:ext>
            </a:extLst>
          </p:cNvPr>
          <p:cNvPicPr>
            <a:picLocks noChangeAspect="1"/>
          </p:cNvPicPr>
          <p:nvPr/>
        </p:nvPicPr>
        <p:blipFill>
          <a:blip r:embed="rId4"/>
          <a:stretch>
            <a:fillRect/>
          </a:stretch>
        </p:blipFill>
        <p:spPr>
          <a:xfrm>
            <a:off x="3276600" y="1066800"/>
            <a:ext cx="5294068" cy="3259832"/>
          </a:xfrm>
          <a:prstGeom prst="rect">
            <a:avLst/>
          </a:prstGeom>
        </p:spPr>
      </p:pic>
      <p:sp>
        <p:nvSpPr>
          <p:cNvPr id="6" name="Content Placeholder 5">
            <a:extLst>
              <a:ext uri="{FF2B5EF4-FFF2-40B4-BE49-F238E27FC236}">
                <a16:creationId xmlns:a16="http://schemas.microsoft.com/office/drawing/2014/main" id="{01F8E0E0-28AC-F43A-30FA-DCAAAB0B3D18}"/>
              </a:ext>
            </a:extLst>
          </p:cNvPr>
          <p:cNvSpPr txBox="1"/>
          <p:nvPr/>
        </p:nvSpPr>
        <p:spPr>
          <a:xfrm>
            <a:off x="3792924" y="423296"/>
            <a:ext cx="4470550" cy="53553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830" indent="0" algn="ctr">
              <a:lnSpc>
                <a:spcPct val="120000"/>
              </a:lnSpc>
              <a:spcBef>
                <a:spcPts val="0"/>
              </a:spcBef>
              <a:buNone/>
            </a:pPr>
            <a:r>
              <a:rPr lang="en-US" sz="2400" b="1" dirty="0">
                <a:solidFill>
                  <a:srgbClr val="C00000"/>
                </a:solidFill>
                <a:latin typeface="Calibri (Body)"/>
                <a:cs typeface="Calibri" panose="020F0502020204030204" pitchFamily="34" charset="0"/>
              </a:rPr>
              <a:t>TÍCH HỢP NỘI MÔN</a:t>
            </a:r>
            <a:endParaRPr sz="2400" b="1" dirty="0">
              <a:solidFill>
                <a:srgbClr val="C00000"/>
              </a:solidFill>
              <a:latin typeface="Calibri (Body)"/>
              <a:cs typeface="Calibri" panose="020F0502020204030204" pitchFamily="34" charset="0"/>
            </a:endParaRPr>
          </a:p>
        </p:txBody>
      </p:sp>
    </p:spTree>
    <p:extLst>
      <p:ext uri="{BB962C8B-B14F-4D97-AF65-F5344CB8AC3E}">
        <p14:creationId xmlns:p14="http://schemas.microsoft.com/office/powerpoint/2010/main" val="359306132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9" name="Picture 8">
            <a:extLst>
              <a:ext uri="{FF2B5EF4-FFF2-40B4-BE49-F238E27FC236}">
                <a16:creationId xmlns:a16="http://schemas.microsoft.com/office/drawing/2014/main" id="{B83C7078-FD7B-9063-866A-5AA7B3A04C3A}"/>
              </a:ext>
            </a:extLst>
          </p:cNvPr>
          <p:cNvPicPr>
            <a:picLocks noChangeAspect="1"/>
          </p:cNvPicPr>
          <p:nvPr/>
        </p:nvPicPr>
        <p:blipFill>
          <a:blip r:embed="rId3"/>
          <a:stretch>
            <a:fillRect/>
          </a:stretch>
        </p:blipFill>
        <p:spPr>
          <a:xfrm>
            <a:off x="2286000" y="1143000"/>
            <a:ext cx="7258112" cy="4659240"/>
          </a:xfrm>
          <a:prstGeom prst="rect">
            <a:avLst/>
          </a:prstGeom>
        </p:spPr>
      </p:pic>
      <p:sp>
        <p:nvSpPr>
          <p:cNvPr id="4" name="Content Placeholder 5">
            <a:extLst>
              <a:ext uri="{FF2B5EF4-FFF2-40B4-BE49-F238E27FC236}">
                <a16:creationId xmlns:a16="http://schemas.microsoft.com/office/drawing/2014/main" id="{A16F8CBD-63F9-B3FB-3FB6-D184FA368D60}"/>
              </a:ext>
            </a:extLst>
          </p:cNvPr>
          <p:cNvSpPr txBox="1"/>
          <p:nvPr/>
        </p:nvSpPr>
        <p:spPr>
          <a:xfrm>
            <a:off x="3863054" y="567042"/>
            <a:ext cx="4470550" cy="53553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830" indent="0" algn="ctr">
              <a:lnSpc>
                <a:spcPct val="120000"/>
              </a:lnSpc>
              <a:spcBef>
                <a:spcPts val="0"/>
              </a:spcBef>
              <a:buNone/>
            </a:pPr>
            <a:r>
              <a:rPr lang="en-US" sz="2400" b="1" dirty="0">
                <a:solidFill>
                  <a:srgbClr val="C00000"/>
                </a:solidFill>
                <a:latin typeface="Calibri (Body)"/>
                <a:cs typeface="Calibri" panose="020F0502020204030204" pitchFamily="34" charset="0"/>
              </a:rPr>
              <a:t>TÍCH HỢP NỘI MÔN</a:t>
            </a:r>
            <a:endParaRPr sz="2400" b="1" dirty="0">
              <a:solidFill>
                <a:srgbClr val="C00000"/>
              </a:solidFill>
              <a:latin typeface="Calibri (Body)"/>
              <a:cs typeface="Calibri" panose="020F0502020204030204" pitchFamily="34" charset="0"/>
            </a:endParaRPr>
          </a:p>
        </p:txBody>
      </p:sp>
    </p:spTree>
    <p:extLst>
      <p:ext uri="{BB962C8B-B14F-4D97-AF65-F5344CB8AC3E}">
        <p14:creationId xmlns:p14="http://schemas.microsoft.com/office/powerpoint/2010/main" val="242961803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0" name="Content Placeholder 5">
            <a:extLst>
              <a:ext uri="{FF2B5EF4-FFF2-40B4-BE49-F238E27FC236}">
                <a16:creationId xmlns:a16="http://schemas.microsoft.com/office/drawing/2014/main" id="{A83D2D5F-99E8-C67E-C056-BCBADF61C4D3}"/>
              </a:ext>
            </a:extLst>
          </p:cNvPr>
          <p:cNvSpPr txBox="1"/>
          <p:nvPr/>
        </p:nvSpPr>
        <p:spPr>
          <a:xfrm>
            <a:off x="1947949" y="1198767"/>
            <a:ext cx="8201742" cy="53553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36830" indent="0" algn="ctr">
              <a:lnSpc>
                <a:spcPct val="120000"/>
              </a:lnSpc>
              <a:spcBef>
                <a:spcPts val="0"/>
              </a:spcBef>
              <a:buNone/>
            </a:pPr>
            <a:r>
              <a:rPr lang="en-US" sz="2400" b="1" dirty="0">
                <a:solidFill>
                  <a:srgbClr val="C00000"/>
                </a:solidFill>
                <a:latin typeface="Calibri (Body)"/>
                <a:cs typeface="Calibri" panose="020F0502020204030204" pitchFamily="34" charset="0"/>
              </a:rPr>
              <a:t>TÍCH HỢP LIÊN MÔN</a:t>
            </a:r>
            <a:endParaRPr sz="2400" b="1" dirty="0">
              <a:solidFill>
                <a:srgbClr val="C00000"/>
              </a:solidFill>
              <a:latin typeface="Calibri (Body)"/>
              <a:cs typeface="Calibri" panose="020F0502020204030204" pitchFamily="34" charset="0"/>
            </a:endParaRPr>
          </a:p>
        </p:txBody>
      </p:sp>
      <p:sp>
        <p:nvSpPr>
          <p:cNvPr id="2" name="Content Placeholder 5">
            <a:extLst>
              <a:ext uri="{FF2B5EF4-FFF2-40B4-BE49-F238E27FC236}">
                <a16:creationId xmlns:a16="http://schemas.microsoft.com/office/drawing/2014/main" id="{4C25BD13-A107-CD5B-516B-8E3F9E281575}"/>
              </a:ext>
            </a:extLst>
          </p:cNvPr>
          <p:cNvSpPr txBox="1"/>
          <p:nvPr/>
        </p:nvSpPr>
        <p:spPr>
          <a:xfrm>
            <a:off x="1947949" y="1791077"/>
            <a:ext cx="8045770" cy="1661993"/>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gn="just">
              <a:lnSpc>
                <a:spcPct val="110000"/>
              </a:lnSpc>
              <a:buFont typeface="Wingdings" panose="05000000000000000000" charset="0"/>
              <a:buChar char="v"/>
            </a:pPr>
            <a:r>
              <a:rPr lang="vi-VN" sz="1500" b="1" dirty="0"/>
              <a:t>Sự tích hợp giữa </a:t>
            </a:r>
            <a:r>
              <a:rPr lang="en-US" sz="1500" b="1" dirty="0" err="1"/>
              <a:t>chủ</a:t>
            </a:r>
            <a:r>
              <a:rPr lang="en-US" sz="1500" b="1" dirty="0"/>
              <a:t> </a:t>
            </a:r>
            <a:r>
              <a:rPr lang="en-US" sz="1500" b="1" dirty="0" err="1"/>
              <a:t>đề</a:t>
            </a:r>
            <a:r>
              <a:rPr lang="en-US" sz="1500" b="1" dirty="0"/>
              <a:t> </a:t>
            </a:r>
            <a:r>
              <a:rPr lang="en-US" sz="1500" b="1" dirty="0" err="1"/>
              <a:t>vật</a:t>
            </a:r>
            <a:r>
              <a:rPr lang="en-US" sz="1500" b="1" dirty="0"/>
              <a:t> </a:t>
            </a:r>
            <a:r>
              <a:rPr lang="en-US" sz="1500" b="1" dirty="0" err="1"/>
              <a:t>sống</a:t>
            </a:r>
            <a:r>
              <a:rPr lang="en-US" sz="1500" b="1" dirty="0"/>
              <a:t> </a:t>
            </a:r>
            <a:r>
              <a:rPr lang="en-US" sz="1500" b="1" dirty="0" err="1"/>
              <a:t>với</a:t>
            </a:r>
            <a:r>
              <a:rPr lang="en-US" sz="1500" b="1" dirty="0"/>
              <a:t> </a:t>
            </a:r>
            <a:r>
              <a:rPr lang="en-US" sz="1500" b="1" dirty="0" err="1"/>
              <a:t>các</a:t>
            </a:r>
            <a:r>
              <a:rPr lang="en-US" sz="1500" b="1" dirty="0"/>
              <a:t> </a:t>
            </a:r>
            <a:r>
              <a:rPr lang="en-US" sz="1500" b="1" dirty="0" err="1"/>
              <a:t>chủ</a:t>
            </a:r>
            <a:r>
              <a:rPr lang="en-US" sz="1500" b="1" dirty="0"/>
              <a:t> </a:t>
            </a:r>
            <a:r>
              <a:rPr lang="en-US" sz="1500" b="1" dirty="0" err="1"/>
              <a:t>đề</a:t>
            </a:r>
            <a:r>
              <a:rPr lang="en-US" sz="1500" b="1" dirty="0"/>
              <a:t> </a:t>
            </a:r>
            <a:r>
              <a:rPr lang="en-US" sz="1500" b="1" dirty="0" err="1"/>
              <a:t>khác</a:t>
            </a:r>
            <a:r>
              <a:rPr lang="en-US" sz="1500" b="1" dirty="0"/>
              <a:t> </a:t>
            </a:r>
            <a:r>
              <a:rPr lang="en-US" sz="1500" b="1" dirty="0" err="1"/>
              <a:t>trong</a:t>
            </a:r>
            <a:r>
              <a:rPr lang="en-US" sz="1500" b="1" dirty="0"/>
              <a:t> KHTN 8 </a:t>
            </a:r>
            <a:r>
              <a:rPr lang="vi-VN" sz="1500" b="1" dirty="0"/>
              <a:t>để giải quyết các vấn đề thực tiễn. Thông qua phương thức giáo dục STEM và từ đó HS sẽ tìm thấy ý tưởng cho các dự án, đề tài sáng tạo khoa học kĩ thuật.</a:t>
            </a:r>
            <a:endParaRPr lang="en-US" sz="1500" b="1" dirty="0"/>
          </a:p>
          <a:p>
            <a:pPr algn="just">
              <a:lnSpc>
                <a:spcPct val="110000"/>
              </a:lnSpc>
              <a:buFont typeface="Wingdings" panose="05000000000000000000" charset="0"/>
              <a:buChar char="v"/>
            </a:pPr>
            <a:r>
              <a:rPr lang="vi-VN" sz="1500" b="1" dirty="0"/>
              <a:t>Ngoài ra trong cuốn sách còn có sự tích hợp, lồng ghép với một số nội dung giáo dục như: giáo dục kĩ thuật, giáo dục sức khoẻ, giáo dục bảo vệ môi trường, phát triển bền vững. </a:t>
            </a:r>
            <a:endParaRPr lang="vi-VN" altLang="en-US" sz="1500" b="1" dirty="0"/>
          </a:p>
        </p:txBody>
      </p:sp>
      <p:pic>
        <p:nvPicPr>
          <p:cNvPr id="6" name="Picture 5">
            <a:extLst>
              <a:ext uri="{FF2B5EF4-FFF2-40B4-BE49-F238E27FC236}">
                <a16:creationId xmlns:a16="http://schemas.microsoft.com/office/drawing/2014/main" id="{E57FC529-1DB1-4B2B-1D1A-A00BFFDE70AE}"/>
              </a:ext>
            </a:extLst>
          </p:cNvPr>
          <p:cNvPicPr>
            <a:picLocks noChangeAspect="1"/>
          </p:cNvPicPr>
          <p:nvPr/>
        </p:nvPicPr>
        <p:blipFill>
          <a:blip r:embed="rId3"/>
          <a:stretch>
            <a:fillRect/>
          </a:stretch>
        </p:blipFill>
        <p:spPr>
          <a:xfrm>
            <a:off x="3190875" y="3889699"/>
            <a:ext cx="5810250" cy="2028825"/>
          </a:xfrm>
          <a:prstGeom prst="rect">
            <a:avLst/>
          </a:prstGeom>
        </p:spPr>
      </p:pic>
    </p:spTree>
    <p:extLst>
      <p:ext uri="{BB962C8B-B14F-4D97-AF65-F5344CB8AC3E}">
        <p14:creationId xmlns:p14="http://schemas.microsoft.com/office/powerpoint/2010/main" val="3951232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Content Placeholder 5"/>
          <p:cNvSpPr txBox="1"/>
          <p:nvPr/>
        </p:nvSpPr>
        <p:spPr>
          <a:xfrm>
            <a:off x="1678516" y="2876894"/>
            <a:ext cx="4659533" cy="3259354"/>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a:lnSpc>
                <a:spcPct val="120000"/>
              </a:lnSpc>
              <a:buFont typeface="Wingdings" panose="05000000000000000000" charset="0"/>
              <a:buChar char="v"/>
            </a:pPr>
            <a:r>
              <a:rPr lang="en-US" sz="2100" b="1" dirty="0" err="1">
                <a:solidFill>
                  <a:srgbClr val="002060"/>
                </a:solidFill>
                <a:latin typeface="Arial" panose="020B0604020202020204" pitchFamily="34" charset="0"/>
                <a:cs typeface="Arial" panose="020B0604020202020204" pitchFamily="34" charset="0"/>
              </a:rPr>
              <a:t>Sách</a:t>
            </a:r>
            <a:r>
              <a:rPr lang="en-US" sz="2100" b="1" dirty="0">
                <a:solidFill>
                  <a:srgbClr val="002060"/>
                </a:solidFill>
                <a:latin typeface="Arial" panose="020B0604020202020204" pitchFamily="34" charset="0"/>
                <a:cs typeface="Arial" panose="020B0604020202020204" pitchFamily="34" charset="0"/>
              </a:rPr>
              <a:t> in </a:t>
            </a:r>
            <a:r>
              <a:rPr lang="en-US" sz="2100" b="1" dirty="0" err="1">
                <a:solidFill>
                  <a:srgbClr val="002060"/>
                </a:solidFill>
                <a:latin typeface="Arial" panose="020B0604020202020204" pitchFamily="34" charset="0"/>
                <a:cs typeface="Arial" panose="020B0604020202020204" pitchFamily="34" charset="0"/>
              </a:rPr>
              <a:t>màu</a:t>
            </a:r>
            <a:endParaRPr lang="en-US" sz="2100" b="1" dirty="0">
              <a:solidFill>
                <a:srgbClr val="002060"/>
              </a:solidFill>
              <a:latin typeface="Arial" panose="020B0604020202020204" pitchFamily="34" charset="0"/>
              <a:cs typeface="Arial" panose="020B0604020202020204" pitchFamily="34" charset="0"/>
            </a:endParaRPr>
          </a:p>
          <a:p>
            <a:pPr>
              <a:lnSpc>
                <a:spcPct val="120000"/>
              </a:lnSpc>
              <a:buFont typeface="Wingdings" panose="05000000000000000000" charset="0"/>
              <a:buChar char="v"/>
            </a:pPr>
            <a:r>
              <a:rPr lang="en-US" sz="2100" b="1" dirty="0">
                <a:solidFill>
                  <a:srgbClr val="002060"/>
                </a:solidFill>
                <a:latin typeface="Arial" panose="020B0604020202020204" pitchFamily="34" charset="0"/>
                <a:cs typeface="Arial" panose="020B0604020202020204" pitchFamily="34" charset="0"/>
              </a:rPr>
              <a:t>Thiết kế, trình bày sách hấp dẫn nhằm kích thích sự ham học, </a:t>
            </a:r>
            <a:br>
              <a:rPr lang="en-US" sz="2100" b="1" dirty="0">
                <a:solidFill>
                  <a:srgbClr val="002060"/>
                </a:solidFill>
                <a:latin typeface="Arial" panose="020B0604020202020204" pitchFamily="34" charset="0"/>
                <a:cs typeface="Arial" panose="020B0604020202020204" pitchFamily="34" charset="0"/>
              </a:rPr>
            </a:br>
            <a:r>
              <a:rPr lang="en-US" sz="2100" b="1" dirty="0">
                <a:solidFill>
                  <a:srgbClr val="002060"/>
                </a:solidFill>
                <a:latin typeface="Arial" panose="020B0604020202020204" pitchFamily="34" charset="0"/>
                <a:cs typeface="Arial" panose="020B0604020202020204" pitchFamily="34" charset="0"/>
              </a:rPr>
              <a:t>trí tò mò và tư duy sáng tạo của HS, nhờ đó việc học sẽ trở thành một hành trình khám phá thú vị.</a:t>
            </a:r>
          </a:p>
        </p:txBody>
      </p:sp>
      <p:sp>
        <p:nvSpPr>
          <p:cNvPr id="6" name="Rectangle 5"/>
          <p:cNvSpPr/>
          <p:nvPr/>
        </p:nvSpPr>
        <p:spPr>
          <a:xfrm>
            <a:off x="2808722" y="1496291"/>
            <a:ext cx="6486071" cy="523220"/>
          </a:xfrm>
          <a:prstGeom prst="rect">
            <a:avLst/>
          </a:prstGeom>
        </p:spPr>
        <p:txBody>
          <a:bodyPr wrap="none">
            <a:spAutoFit/>
          </a:bodyPr>
          <a:lstStyle/>
          <a:p>
            <a:pPr fontAlgn="ctr">
              <a:lnSpc>
                <a:spcPct val="100000"/>
              </a:lnSpc>
              <a:buNone/>
              <a:defRPr/>
            </a:pPr>
            <a:r>
              <a:rPr lang="en-US" altLang="en-US" sz="2800" b="1" dirty="0">
                <a:solidFill>
                  <a:srgbClr val="C00000"/>
                </a:solidFill>
                <a:latin typeface="Arial" pitchFamily="34" charset="0"/>
                <a:cs typeface="Arial" pitchFamily="34" charset="0"/>
              </a:rPr>
              <a:t>7. ĐIỂM NỔI BẬT VỀ THIẾT KẾ SÁCH</a:t>
            </a:r>
            <a:endParaRPr lang="en-US" altLang="en-US" sz="2800" dirty="0">
              <a:solidFill>
                <a:srgbClr val="C00000"/>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19F02A9F-3D39-3607-CCEB-A604F1B42C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96" t="25764" r="20201" b="50403"/>
          <a:stretch/>
        </p:blipFill>
        <p:spPr>
          <a:xfrm>
            <a:off x="6932364" y="1988734"/>
            <a:ext cx="2998695" cy="4509610"/>
          </a:xfrm>
          <a:prstGeom prst="rect">
            <a:avLst/>
          </a:prstGeom>
        </p:spPr>
      </p:pic>
    </p:spTree>
    <p:extLst>
      <p:ext uri="{BB962C8B-B14F-4D97-AF65-F5344CB8AC3E}">
        <p14:creationId xmlns:p14="http://schemas.microsoft.com/office/powerpoint/2010/main" val="428857253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Rectangle 3">
            <a:extLst>
              <a:ext uri="{FF2B5EF4-FFF2-40B4-BE49-F238E27FC236}">
                <a16:creationId xmlns:a16="http://schemas.microsoft.com/office/drawing/2014/main" id="{F2A4DE6F-5BDA-F201-C2F1-A6468889D97E}"/>
              </a:ext>
            </a:extLst>
          </p:cNvPr>
          <p:cNvSpPr/>
          <p:nvPr/>
        </p:nvSpPr>
        <p:spPr>
          <a:xfrm>
            <a:off x="5202436" y="1027907"/>
            <a:ext cx="1471878" cy="415498"/>
          </a:xfrm>
          <a:prstGeom prst="rect">
            <a:avLst/>
          </a:prstGeom>
        </p:spPr>
        <p:txBody>
          <a:bodyPr wrap="none">
            <a:spAutoFit/>
          </a:bodyPr>
          <a:lstStyle/>
          <a:p>
            <a:pPr fontAlgn="ctr">
              <a:lnSpc>
                <a:spcPct val="100000"/>
              </a:lnSpc>
              <a:buNone/>
              <a:defRPr/>
            </a:pPr>
            <a:r>
              <a:rPr lang="en-US" altLang="en-US" sz="2100" b="1" dirty="0">
                <a:solidFill>
                  <a:srgbClr val="C00000"/>
                </a:solidFill>
                <a:latin typeface="Arial" pitchFamily="34" charset="0"/>
                <a:cs typeface="Arial" pitchFamily="34" charset="0"/>
              </a:rPr>
              <a:t>HỌC LIỆU</a:t>
            </a:r>
            <a:endParaRPr lang="en-US" altLang="en-US" sz="2100" dirty="0">
              <a:solidFill>
                <a:srgbClr val="C00000"/>
              </a:solidFill>
              <a:latin typeface="Arial" pitchFamily="34" charset="0"/>
              <a:cs typeface="Arial" pitchFamily="34" charset="0"/>
            </a:endParaRPr>
          </a:p>
        </p:txBody>
      </p:sp>
      <p:sp>
        <p:nvSpPr>
          <p:cNvPr id="7" name="TextBox 6">
            <a:extLst>
              <a:ext uri="{FF2B5EF4-FFF2-40B4-BE49-F238E27FC236}">
                <a16:creationId xmlns:a16="http://schemas.microsoft.com/office/drawing/2014/main" id="{3D140AA8-071E-3F59-8918-3B469928EAC5}"/>
              </a:ext>
            </a:extLst>
          </p:cNvPr>
          <p:cNvSpPr txBox="1"/>
          <p:nvPr/>
        </p:nvSpPr>
        <p:spPr>
          <a:xfrm>
            <a:off x="2005204" y="2013709"/>
            <a:ext cx="8181593" cy="1165704"/>
          </a:xfrm>
          <a:prstGeom prst="rect">
            <a:avLst/>
          </a:prstGeom>
          <a:noFill/>
        </p:spPr>
        <p:txBody>
          <a:bodyPr wrap="square" rtlCol="0">
            <a:spAutoFit/>
          </a:bodyPr>
          <a:lstStyle/>
          <a:p>
            <a:pPr marL="257175" indent="-257175">
              <a:lnSpc>
                <a:spcPct val="150000"/>
              </a:lnSpc>
              <a:buAutoNum type="arabicPeriod"/>
            </a:pPr>
            <a:r>
              <a:rPr lang="en-US" sz="1650" b="1" dirty="0">
                <a:solidFill>
                  <a:srgbClr val="FF0000"/>
                </a:solidFill>
                <a:latin typeface="Arial" panose="020B0604020202020204" pitchFamily="34" charset="0"/>
                <a:cs typeface="Arial" panose="020B0604020202020204" pitchFamily="34" charset="0"/>
              </a:rPr>
              <a:t>SÁCH</a:t>
            </a:r>
          </a:p>
          <a:p>
            <a:pPr>
              <a:lnSpc>
                <a:spcPct val="150000"/>
              </a:lnSpc>
            </a:pPr>
            <a:r>
              <a:rPr lang="en-US" sz="1500" b="1" dirty="0">
                <a:solidFill>
                  <a:srgbClr val="0070C0"/>
                </a:solidFill>
                <a:latin typeface="Arial" panose="020B0604020202020204" pitchFamily="34" charset="0"/>
                <a:cs typeface="Arial" panose="020B0604020202020204" pitchFamily="34" charset="0"/>
              </a:rPr>
              <a:t>- </a:t>
            </a:r>
            <a:r>
              <a:rPr lang="en-US" sz="1500" b="1" dirty="0" err="1">
                <a:solidFill>
                  <a:srgbClr val="002060"/>
                </a:solidFill>
                <a:latin typeface="Arial" panose="020B0604020202020204" pitchFamily="34" charset="0"/>
                <a:cs typeface="Arial" panose="020B0604020202020204" pitchFamily="34" charset="0"/>
              </a:rPr>
              <a:t>Sách</a:t>
            </a:r>
            <a:r>
              <a:rPr lang="en-US" sz="1500" b="1" dirty="0">
                <a:solidFill>
                  <a:srgbClr val="002060"/>
                </a:solidFill>
                <a:latin typeface="Arial" panose="020B0604020202020204" pitchFamily="34" charset="0"/>
                <a:cs typeface="Arial" panose="020B0604020202020204" pitchFamily="34" charset="0"/>
              </a:rPr>
              <a:t> </a:t>
            </a:r>
            <a:r>
              <a:rPr lang="en-US" sz="1500" b="1" dirty="0" err="1">
                <a:solidFill>
                  <a:srgbClr val="002060"/>
                </a:solidFill>
                <a:latin typeface="Arial" panose="020B0604020202020204" pitchFamily="34" charset="0"/>
                <a:cs typeface="Arial" panose="020B0604020202020204" pitchFamily="34" charset="0"/>
              </a:rPr>
              <a:t>giáo</a:t>
            </a:r>
            <a:r>
              <a:rPr lang="en-US" sz="1500" b="1" dirty="0">
                <a:solidFill>
                  <a:srgbClr val="002060"/>
                </a:solidFill>
                <a:latin typeface="Arial" panose="020B0604020202020204" pitchFamily="34" charset="0"/>
                <a:cs typeface="Arial" panose="020B0604020202020204" pitchFamily="34" charset="0"/>
              </a:rPr>
              <a:t> </a:t>
            </a:r>
            <a:r>
              <a:rPr lang="en-US" sz="1500" b="1" dirty="0" err="1">
                <a:solidFill>
                  <a:srgbClr val="002060"/>
                </a:solidFill>
                <a:latin typeface="Arial" panose="020B0604020202020204" pitchFamily="34" charset="0"/>
                <a:cs typeface="Arial" panose="020B0604020202020204" pitchFamily="34" charset="0"/>
              </a:rPr>
              <a:t>viên</a:t>
            </a:r>
            <a:endParaRPr lang="en-US" sz="1500"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a:solidFill>
                  <a:srgbClr val="002060"/>
                </a:solidFill>
                <a:latin typeface="Arial" panose="020B0604020202020204" pitchFamily="34" charset="0"/>
                <a:cs typeface="Arial" panose="020B0604020202020204" pitchFamily="34" charset="0"/>
              </a:rPr>
              <a:t>- </a:t>
            </a:r>
            <a:r>
              <a:rPr lang="en-US" sz="1500" b="1" dirty="0" err="1">
                <a:solidFill>
                  <a:srgbClr val="002060"/>
                </a:solidFill>
                <a:latin typeface="Arial" panose="020B0604020202020204" pitchFamily="34" charset="0"/>
                <a:cs typeface="Arial" panose="020B0604020202020204" pitchFamily="34" charset="0"/>
              </a:rPr>
              <a:t>Sách</a:t>
            </a:r>
            <a:r>
              <a:rPr lang="en-US" sz="1500" b="1" dirty="0">
                <a:solidFill>
                  <a:srgbClr val="002060"/>
                </a:solidFill>
                <a:latin typeface="Arial" panose="020B0604020202020204" pitchFamily="34" charset="0"/>
                <a:cs typeface="Arial" panose="020B0604020202020204" pitchFamily="34" charset="0"/>
              </a:rPr>
              <a:t> </a:t>
            </a:r>
            <a:r>
              <a:rPr lang="en-US" sz="1500" b="1" dirty="0" err="1">
                <a:solidFill>
                  <a:srgbClr val="002060"/>
                </a:solidFill>
                <a:latin typeface="Arial" panose="020B0604020202020204" pitchFamily="34" charset="0"/>
                <a:cs typeface="Arial" panose="020B0604020202020204" pitchFamily="34" charset="0"/>
              </a:rPr>
              <a:t>bài</a:t>
            </a:r>
            <a:r>
              <a:rPr lang="en-US" sz="1500" b="1" dirty="0">
                <a:solidFill>
                  <a:srgbClr val="002060"/>
                </a:solidFill>
                <a:latin typeface="Arial" panose="020B0604020202020204" pitchFamily="34" charset="0"/>
                <a:cs typeface="Arial" panose="020B0604020202020204" pitchFamily="34" charset="0"/>
              </a:rPr>
              <a:t> </a:t>
            </a:r>
            <a:r>
              <a:rPr lang="en-US" sz="1500" b="1" dirty="0" err="1">
                <a:solidFill>
                  <a:srgbClr val="002060"/>
                </a:solidFill>
                <a:latin typeface="Arial" panose="020B0604020202020204" pitchFamily="34" charset="0"/>
                <a:cs typeface="Arial" panose="020B0604020202020204" pitchFamily="34" charset="0"/>
              </a:rPr>
              <a:t>tập</a:t>
            </a:r>
            <a:endParaRPr lang="en-US" sz="1500" b="1"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6BD747-C041-3374-743F-7C6DFC58582E}"/>
              </a:ext>
            </a:extLst>
          </p:cNvPr>
          <p:cNvSpPr/>
          <p:nvPr/>
        </p:nvSpPr>
        <p:spPr>
          <a:xfrm>
            <a:off x="1900102" y="4279611"/>
            <a:ext cx="8215884" cy="830997"/>
          </a:xfrm>
          <a:prstGeom prst="rect">
            <a:avLst/>
          </a:prstGeom>
        </p:spPr>
        <p:txBody>
          <a:bodyPr wrap="square">
            <a:spAutoFit/>
          </a:bodyPr>
          <a:lstStyle/>
          <a:p>
            <a:pPr marL="129779" indent="-129779" algn="just">
              <a:lnSpc>
                <a:spcPct val="150000"/>
              </a:lnSpc>
            </a:pP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Hành</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trang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số</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cung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cấp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các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phiên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SGK, SGV </a:t>
            </a:r>
            <a:r>
              <a:rPr lang="en-US" sz="1600" b="1" dirty="0" err="1">
                <a:solidFill>
                  <a:srgbClr val="002060"/>
                </a:solidFill>
                <a:latin typeface="Arial" panose="020B0604020202020204" pitchFamily="34" charset="0"/>
                <a:cs typeface="Arial" panose="020B0604020202020204" pitchFamily="34" charset="0"/>
              </a:rPr>
              <a:t>và</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công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cụ</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hỗ</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trợ</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việc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giảng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dạy</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và</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học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tập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của</a:t>
            </a:r>
            <a:r>
              <a:rPr lang="en-US" sz="1600" b="1" dirty="0">
                <a:solidFill>
                  <a:srgbClr val="002060"/>
                </a:solidFill>
                <a:latin typeface="Arial" panose="020B0604020202020204" pitchFamily="34" charset="0"/>
                <a:cs typeface="Arial" panose="020B0604020202020204" pitchFamily="34" charset="0"/>
              </a:rPr>
              <a:t> GV </a:t>
            </a:r>
            <a:r>
              <a:rPr lang="en-US" sz="1600" b="1" dirty="0" err="1">
                <a:solidFill>
                  <a:srgbClr val="002060"/>
                </a:solidFill>
                <a:latin typeface="Arial" panose="020B0604020202020204" pitchFamily="34" charset="0"/>
                <a:cs typeface="Arial" panose="020B0604020202020204" pitchFamily="34" charset="0"/>
              </a:rPr>
              <a:t>và</a:t>
            </a:r>
            <a:r>
              <a:rPr lang="en-US" sz="1600" b="1" dirty="0">
                <a:solidFill>
                  <a:srgbClr val="002060"/>
                </a:solidFill>
                <a:latin typeface="Arial" panose="020B0604020202020204" pitchFamily="34" charset="0"/>
                <a:cs typeface="Arial" panose="020B0604020202020204" pitchFamily="34" charset="0"/>
              </a:rPr>
              <a:t> HS (hanhtrangso.nxbgd.vn).</a:t>
            </a:r>
          </a:p>
        </p:txBody>
      </p:sp>
      <p:sp>
        <p:nvSpPr>
          <p:cNvPr id="12" name="Rectangle 11">
            <a:extLst>
              <a:ext uri="{FF2B5EF4-FFF2-40B4-BE49-F238E27FC236}">
                <a16:creationId xmlns:a16="http://schemas.microsoft.com/office/drawing/2014/main" id="{CFECE220-F6BE-053F-3959-593905648AAB}"/>
              </a:ext>
            </a:extLst>
          </p:cNvPr>
          <p:cNvSpPr/>
          <p:nvPr/>
        </p:nvSpPr>
        <p:spPr>
          <a:xfrm>
            <a:off x="1900103" y="5110608"/>
            <a:ext cx="7078435" cy="1200329"/>
          </a:xfrm>
          <a:prstGeom prst="rect">
            <a:avLst/>
          </a:prstGeom>
        </p:spPr>
        <p:txBody>
          <a:bodyPr wrap="square">
            <a:spAutoFit/>
          </a:bodyPr>
          <a:lstStyle/>
          <a:p>
            <a:pPr marL="129779" indent="-129779" algn="just">
              <a:lnSpc>
                <a:spcPct val="150000"/>
              </a:lnSpc>
            </a:pP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Tập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huấn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trực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tuyến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cung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cấp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tài</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liệu</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tập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huấn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các</a:t>
            </a:r>
            <a:r>
              <a:rPr lang="en-US" sz="1600" b="1" dirty="0">
                <a:solidFill>
                  <a:srgbClr val="002060"/>
                </a:solidFill>
                <a:latin typeface="Arial" panose="020B0604020202020204" pitchFamily="34" charset="0"/>
                <a:cs typeface="Arial" panose="020B0604020202020204" pitchFamily="34" charset="0"/>
              </a:rPr>
              <a:t> video minh </a:t>
            </a:r>
            <a:r>
              <a:rPr lang="en-US" sz="1600" b="1" dirty="0" err="1">
                <a:solidFill>
                  <a:srgbClr val="002060"/>
                </a:solidFill>
                <a:latin typeface="Arial" panose="020B0604020202020204" pitchFamily="34" charset="0"/>
                <a:cs typeface="Arial" panose="020B0604020202020204" pitchFamily="34" charset="0"/>
              </a:rPr>
              <a:t>họa</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bài</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giảng</a:t>
            </a:r>
            <a:r>
              <a:rPr lang="en-US" sz="1600" b="1" dirty="0">
                <a:solidFill>
                  <a:srgbClr val="002060"/>
                </a:solidFill>
                <a:latin typeface="Arial" panose="020B0604020202020204" pitchFamily="34" charset="0"/>
                <a:cs typeface="Arial" panose="020B0604020202020204" pitchFamily="34" charset="0"/>
              </a:rPr>
              <a:t>, video </a:t>
            </a:r>
            <a:r>
              <a:rPr lang="en-US" sz="1600" b="1" dirty="0" err="1">
                <a:solidFill>
                  <a:srgbClr val="002060"/>
                </a:solidFill>
                <a:latin typeface="Arial" panose="020B0604020202020204" pitchFamily="34" charset="0"/>
                <a:cs typeface="Arial" panose="020B0604020202020204" pitchFamily="34" charset="0"/>
              </a:rPr>
              <a:t>hướng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dẫn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sử</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dụng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thiết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bị</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đồ</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dùng</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dạy</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học</a:t>
            </a:r>
            <a:r>
              <a:rPr lang="en-US" sz="1600" b="1" dirty="0">
                <a:solidFill>
                  <a:srgbClr val="002060"/>
                </a:solidFill>
                <a:latin typeface="Arial" panose="020B0604020202020204" pitchFamily="34" charset="0"/>
                <a:cs typeface="Arial" panose="020B0604020202020204" pitchFamily="34" charset="0"/>
              </a:rPr>
              <a:t>,… (taphuan.nxbgd.vn)</a:t>
            </a:r>
          </a:p>
        </p:txBody>
      </p:sp>
      <p:sp>
        <p:nvSpPr>
          <p:cNvPr id="13" name="Rectangle 12">
            <a:extLst>
              <a:ext uri="{FF2B5EF4-FFF2-40B4-BE49-F238E27FC236}">
                <a16:creationId xmlns:a16="http://schemas.microsoft.com/office/drawing/2014/main" id="{208FD1C2-41F9-9528-66AC-CDEDD3557989}"/>
              </a:ext>
            </a:extLst>
          </p:cNvPr>
          <p:cNvSpPr/>
          <p:nvPr/>
        </p:nvSpPr>
        <p:spPr>
          <a:xfrm>
            <a:off x="1969770" y="4029524"/>
            <a:ext cx="8215884" cy="473206"/>
          </a:xfrm>
          <a:prstGeom prst="rect">
            <a:avLst/>
          </a:prstGeom>
        </p:spPr>
        <p:txBody>
          <a:bodyPr wrap="square">
            <a:spAutoFit/>
          </a:bodyPr>
          <a:lstStyle/>
          <a:p>
            <a:pPr algn="just">
              <a:lnSpc>
                <a:spcPct val="150000"/>
              </a:lnSpc>
            </a:pPr>
            <a:r>
              <a:rPr lang="en-US" sz="1650" b="1" dirty="0">
                <a:solidFill>
                  <a:srgbClr val="FF0000"/>
                </a:solidFill>
                <a:latin typeface="Arial" panose="020B0604020202020204" pitchFamily="34" charset="0"/>
                <a:cs typeface="Arial" panose="020B0604020202020204" pitchFamily="34" charset="0"/>
              </a:rPr>
              <a:t>2. HỌC LIỆU ĐIỆN TỬ</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252" y="1490846"/>
            <a:ext cx="2050063" cy="27350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595" y="1453461"/>
            <a:ext cx="1934201" cy="2765332"/>
          </a:xfrm>
          <a:prstGeom prst="rect">
            <a:avLst/>
          </a:prstGeom>
        </p:spPr>
      </p:pic>
    </p:spTree>
    <p:extLst>
      <p:ext uri="{BB962C8B-B14F-4D97-AF65-F5344CB8AC3E}">
        <p14:creationId xmlns:p14="http://schemas.microsoft.com/office/powerpoint/2010/main" val="2341022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Rectangle 2"/>
          <p:cNvSpPr txBox="1">
            <a:spLocks noChangeArrowheads="1"/>
          </p:cNvSpPr>
          <p:nvPr/>
        </p:nvSpPr>
        <p:spPr>
          <a:xfrm>
            <a:off x="2635371" y="1453841"/>
            <a:ext cx="6426558" cy="743569"/>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2400" b="1" dirty="0">
                <a:solidFill>
                  <a:srgbClr val="C00000"/>
                </a:solidFill>
                <a:latin typeface="Myriad Pro" panose="020B0503030403020204" pitchFamily="34" charset="0"/>
                <a:cs typeface="Myriad Arabic" panose="01010101010101010101" pitchFamily="50" charset="-78"/>
              </a:rPr>
              <a:t>KẾT LUẬN	</a:t>
            </a:r>
          </a:p>
        </p:txBody>
      </p:sp>
      <p:sp>
        <p:nvSpPr>
          <p:cNvPr id="6" name="Rectangle 5"/>
          <p:cNvSpPr/>
          <p:nvPr/>
        </p:nvSpPr>
        <p:spPr>
          <a:xfrm>
            <a:off x="2097774" y="2237423"/>
            <a:ext cx="7620993" cy="3016210"/>
          </a:xfrm>
          <a:prstGeom prst="rect">
            <a:avLst/>
          </a:prstGeom>
        </p:spPr>
        <p:txBody>
          <a:bodyPr wrap="square">
            <a:spAutoFit/>
          </a:bodyPr>
          <a:lstStyle/>
          <a:p>
            <a:pPr algn="just">
              <a:lnSpc>
                <a:spcPts val="2400"/>
              </a:lnSpc>
              <a:spcBef>
                <a:spcPts val="300"/>
              </a:spcBef>
              <a:spcAft>
                <a:spcPts val="300"/>
              </a:spcAft>
            </a:pPr>
            <a:r>
              <a:rPr lang="en-US" sz="2000" b="1" dirty="0">
                <a:solidFill>
                  <a:srgbClr val="002060"/>
                </a:solidFill>
                <a:ea typeface="Times New Roman" panose="02020603050405020304" pitchFamily="18" charset="0"/>
                <a:cs typeface="Times New Roman" panose="02020603050405020304" pitchFamily="18" charset="0"/>
              </a:rPr>
              <a:t>- Nội dung được lựa chọn đưa vào </a:t>
            </a:r>
            <a:r>
              <a:rPr lang="en-US" sz="2000" b="1" dirty="0" err="1">
                <a:solidFill>
                  <a:srgbClr val="002060"/>
                </a:solidFill>
                <a:ea typeface="Times New Roman" panose="02020603050405020304" pitchFamily="18" charset="0"/>
                <a:cs typeface="Times New Roman" panose="02020603050405020304" pitchFamily="18" charset="0"/>
              </a:rPr>
              <a:t>sách</a:t>
            </a:r>
            <a:r>
              <a:rPr lang="en-US" sz="2000" b="1" dirty="0">
                <a:solidFill>
                  <a:srgbClr val="002060"/>
                </a:solidFill>
                <a:ea typeface="Times New Roman" panose="02020603050405020304" pitchFamily="18" charset="0"/>
                <a:cs typeface="Times New Roman" panose="02020603050405020304" pitchFamily="18" charset="0"/>
              </a:rPr>
              <a:t> KHTN 8 đều thiết thực và gần gũi với cuộc sống, bám sát mức độ, yêu cầu của Chương trình giáo dục phổ thông 2018. </a:t>
            </a:r>
          </a:p>
          <a:p>
            <a:pPr algn="just">
              <a:lnSpc>
                <a:spcPts val="2400"/>
              </a:lnSpc>
              <a:spcBef>
                <a:spcPts val="300"/>
              </a:spcBef>
              <a:spcAft>
                <a:spcPts val="300"/>
              </a:spcAft>
            </a:pPr>
            <a:r>
              <a:rPr lang="en-US" sz="2000" b="1" dirty="0">
                <a:solidFill>
                  <a:srgbClr val="002060"/>
                </a:solidFill>
                <a:ea typeface="Times New Roman" panose="02020603050405020304" pitchFamily="18" charset="0"/>
                <a:cs typeface="Times New Roman" panose="02020603050405020304" pitchFamily="18" charset="0"/>
              </a:rPr>
              <a:t>- Sách được thiết kế nhằm cung </a:t>
            </a:r>
            <a:r>
              <a:rPr lang="en-US" sz="2000" b="1" dirty="0" err="1">
                <a:solidFill>
                  <a:srgbClr val="002060"/>
                </a:solidFill>
                <a:ea typeface="Times New Roman" panose="02020603050405020304" pitchFamily="18" charset="0"/>
                <a:cs typeface="Times New Roman" panose="02020603050405020304" pitchFamily="18" charset="0"/>
              </a:rPr>
              <a:t>cấp</a:t>
            </a:r>
            <a:r>
              <a:rPr lang="en-US" sz="2000" b="1" dirty="0">
                <a:solidFill>
                  <a:srgbClr val="002060"/>
                </a:solidFill>
                <a:ea typeface="Times New Roman" panose="02020603050405020304" pitchFamily="18" charset="0"/>
                <a:cs typeface="Times New Roman" panose="02020603050405020304" pitchFamily="18" charset="0"/>
              </a:rPr>
              <a:t> </a:t>
            </a:r>
            <a:r>
              <a:rPr lang="en-US" sz="2000" b="1" dirty="0" err="1">
                <a:solidFill>
                  <a:srgbClr val="002060"/>
                </a:solidFill>
                <a:ea typeface="Times New Roman" panose="02020603050405020304" pitchFamily="18" charset="0"/>
                <a:cs typeface="Times New Roman" panose="02020603050405020304" pitchFamily="18" charset="0"/>
              </a:rPr>
              <a:t>thông</a:t>
            </a:r>
            <a:r>
              <a:rPr lang="en-US" sz="2000" b="1" dirty="0">
                <a:solidFill>
                  <a:srgbClr val="002060"/>
                </a:solidFill>
                <a:ea typeface="Times New Roman" panose="02020603050405020304" pitchFamily="18" charset="0"/>
                <a:cs typeface="Times New Roman" panose="02020603050405020304" pitchFamily="18" charset="0"/>
              </a:rPr>
              <a:t> tin, sự kiện, tình huống thực tế,... </a:t>
            </a:r>
            <a:r>
              <a:rPr lang="en-US" sz="2000" b="1" dirty="0" err="1">
                <a:solidFill>
                  <a:srgbClr val="002060"/>
                </a:solidFill>
                <a:ea typeface="Times New Roman" panose="02020603050405020304" pitchFamily="18" charset="0"/>
                <a:cs typeface="Times New Roman" panose="02020603050405020304" pitchFamily="18" charset="0"/>
              </a:rPr>
              <a:t>để</a:t>
            </a:r>
            <a:r>
              <a:rPr lang="en-US" sz="2000" b="1" dirty="0">
                <a:solidFill>
                  <a:srgbClr val="002060"/>
                </a:solidFill>
                <a:ea typeface="Times New Roman" panose="02020603050405020304" pitchFamily="18" charset="0"/>
                <a:cs typeface="Times New Roman" panose="02020603050405020304" pitchFamily="18" charset="0"/>
              </a:rPr>
              <a:t> </a:t>
            </a:r>
            <a:r>
              <a:rPr lang="en-US" sz="2000" b="1" dirty="0" err="1">
                <a:solidFill>
                  <a:srgbClr val="002060"/>
                </a:solidFill>
                <a:ea typeface="Times New Roman" panose="02020603050405020304" pitchFamily="18" charset="0"/>
                <a:cs typeface="Times New Roman" panose="02020603050405020304" pitchFamily="18" charset="0"/>
              </a:rPr>
              <a:t>khám</a:t>
            </a:r>
            <a:r>
              <a:rPr lang="en-US" sz="2000" b="1" dirty="0">
                <a:solidFill>
                  <a:srgbClr val="002060"/>
                </a:solidFill>
                <a:ea typeface="Times New Roman" panose="02020603050405020304" pitchFamily="18" charset="0"/>
                <a:cs typeface="Times New Roman" panose="02020603050405020304" pitchFamily="18" charset="0"/>
              </a:rPr>
              <a:t> phá </a:t>
            </a:r>
            <a:r>
              <a:rPr lang="en-US" sz="2000" b="1" dirty="0" err="1">
                <a:solidFill>
                  <a:srgbClr val="002060"/>
                </a:solidFill>
                <a:ea typeface="Times New Roman" panose="02020603050405020304" pitchFamily="18" charset="0"/>
                <a:cs typeface="Times New Roman" panose="02020603050405020304" pitchFamily="18" charset="0"/>
              </a:rPr>
              <a:t>kiến</a:t>
            </a:r>
            <a:r>
              <a:rPr lang="en-US" sz="2000" b="1" dirty="0">
                <a:solidFill>
                  <a:srgbClr val="002060"/>
                </a:solidFill>
                <a:ea typeface="Times New Roman" panose="02020603050405020304" pitchFamily="18" charset="0"/>
                <a:cs typeface="Times New Roman" panose="02020603050405020304" pitchFamily="18" charset="0"/>
              </a:rPr>
              <a:t> </a:t>
            </a:r>
            <a:r>
              <a:rPr lang="en-US" sz="2000" b="1" dirty="0" err="1">
                <a:solidFill>
                  <a:srgbClr val="002060"/>
                </a:solidFill>
                <a:ea typeface="Times New Roman" panose="02020603050405020304" pitchFamily="18" charset="0"/>
                <a:cs typeface="Times New Roman" panose="02020603050405020304" pitchFamily="18" charset="0"/>
              </a:rPr>
              <a:t>thức</a:t>
            </a:r>
            <a:r>
              <a:rPr lang="en-US" sz="2000" b="1" dirty="0">
                <a:solidFill>
                  <a:srgbClr val="002060"/>
                </a:solidFill>
                <a:ea typeface="Times New Roman" panose="02020603050405020304" pitchFamily="18" charset="0"/>
                <a:cs typeface="Times New Roman" panose="02020603050405020304" pitchFamily="18" charset="0"/>
              </a:rPr>
              <a:t>, </a:t>
            </a:r>
            <a:r>
              <a:rPr lang="en-US" sz="2000" b="1" dirty="0" err="1">
                <a:solidFill>
                  <a:srgbClr val="002060"/>
                </a:solidFill>
                <a:ea typeface="Times New Roman" panose="02020603050405020304" pitchFamily="18" charset="0"/>
                <a:cs typeface="Times New Roman" panose="02020603050405020304" pitchFamily="18" charset="0"/>
              </a:rPr>
              <a:t>từ</a:t>
            </a:r>
            <a:r>
              <a:rPr lang="en-US" sz="2000" b="1" dirty="0">
                <a:solidFill>
                  <a:srgbClr val="002060"/>
                </a:solidFill>
                <a:ea typeface="Times New Roman" panose="02020603050405020304" pitchFamily="18" charset="0"/>
                <a:cs typeface="Times New Roman" panose="02020603050405020304" pitchFamily="18" charset="0"/>
              </a:rPr>
              <a:t> đó rèn luyện, tăng cường các phẩm chất và năng lực của người học. </a:t>
            </a:r>
          </a:p>
          <a:p>
            <a:pPr algn="just">
              <a:lnSpc>
                <a:spcPts val="2400"/>
              </a:lnSpc>
              <a:spcBef>
                <a:spcPts val="300"/>
              </a:spcBef>
              <a:spcAft>
                <a:spcPts val="300"/>
              </a:spcAft>
            </a:pPr>
            <a:r>
              <a:rPr lang="en-US" sz="2000" b="1" dirty="0">
                <a:solidFill>
                  <a:srgbClr val="002060"/>
                </a:solidFill>
                <a:ea typeface="Times New Roman" panose="02020603050405020304" pitchFamily="18" charset="0"/>
              </a:rPr>
              <a:t>- Sách được biên soạn để giáo viên có thể sử dụng phối hợp nhiều phương pháp và hình thức tổ chức dạy học tích cực </a:t>
            </a:r>
            <a:r>
              <a:rPr lang="en-US" sz="2000" b="1" dirty="0" err="1">
                <a:solidFill>
                  <a:srgbClr val="002060"/>
                </a:solidFill>
                <a:ea typeface="Times New Roman" panose="02020603050405020304" pitchFamily="18" charset="0"/>
              </a:rPr>
              <a:t>khác</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nhau</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phù</a:t>
            </a:r>
            <a:r>
              <a:rPr lang="en-US" sz="2000" b="1" dirty="0">
                <a:solidFill>
                  <a:srgbClr val="002060"/>
                </a:solidFill>
                <a:ea typeface="Times New Roman" panose="02020603050405020304" pitchFamily="18" charset="0"/>
              </a:rPr>
              <a:t> hợp với HS, với điều kiện </a:t>
            </a:r>
            <a:r>
              <a:rPr lang="en-US" sz="2000" b="1" dirty="0" err="1">
                <a:solidFill>
                  <a:srgbClr val="002060"/>
                </a:solidFill>
                <a:ea typeface="Times New Roman" panose="02020603050405020304" pitchFamily="18" charset="0"/>
              </a:rPr>
              <a:t>của</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các</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vùng</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miền</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khác</a:t>
            </a:r>
            <a:r>
              <a:rPr lang="en-US" sz="2000" b="1" dirty="0">
                <a:solidFill>
                  <a:srgbClr val="002060"/>
                </a:solidFill>
                <a:ea typeface="Times New Roman" panose="02020603050405020304" pitchFamily="18" charset="0"/>
              </a:rPr>
              <a:t> </a:t>
            </a:r>
            <a:r>
              <a:rPr lang="en-US" sz="2000" b="1" dirty="0" err="1">
                <a:solidFill>
                  <a:srgbClr val="002060"/>
                </a:solidFill>
                <a:ea typeface="Times New Roman" panose="02020603050405020304" pitchFamily="18" charset="0"/>
              </a:rPr>
              <a:t>nhau</a:t>
            </a:r>
            <a:r>
              <a:rPr lang="en-US" sz="2000" b="1" dirty="0">
                <a:solidFill>
                  <a:srgbClr val="002060"/>
                </a:solidFill>
                <a:ea typeface="Times New Roman" panose="02020603050405020304" pitchFamily="18" charset="0"/>
              </a:rPr>
              <a:t>.</a:t>
            </a:r>
            <a:endParaRPr lang="en-US" sz="2000" b="1" dirty="0">
              <a:solidFill>
                <a:srgbClr val="002060"/>
              </a:solidFill>
            </a:endParaRPr>
          </a:p>
        </p:txBody>
      </p:sp>
    </p:spTree>
    <p:extLst>
      <p:ext uri="{BB962C8B-B14F-4D97-AF65-F5344CB8AC3E}">
        <p14:creationId xmlns:p14="http://schemas.microsoft.com/office/powerpoint/2010/main" val="224435103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482897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en-US" altLang="en-US" sz="2800" b="1" smtClean="0">
                <a:solidFill>
                  <a:srgbClr val="C00000"/>
                </a:solidFill>
                <a:latin typeface="Arial" pitchFamily="34" charset="0"/>
                <a:cs typeface="Arial" pitchFamily="34" charset="0"/>
              </a:rPr>
              <a:t>II</a:t>
            </a:r>
            <a:r>
              <a:rPr lang="en-US" altLang="en-US" sz="2800" b="1">
                <a:solidFill>
                  <a:srgbClr val="C00000"/>
                </a:solidFill>
                <a:latin typeface="Arial" pitchFamily="34" charset="0"/>
                <a:cs typeface="Arial" pitchFamily="34" charset="0"/>
              </a:rPr>
              <a:t>. THIẾT KẾ SGK KHOA HỌC TỰ NHIÊN 8</a:t>
            </a:r>
          </a:p>
        </p:txBody>
      </p:sp>
      <p:sp>
        <p:nvSpPr>
          <p:cNvPr id="9" name="Hộp Văn bản 5">
            <a:extLst>
              <a:ext uri="{FF2B5EF4-FFF2-40B4-BE49-F238E27FC236}">
                <a16:creationId xmlns:a16="http://schemas.microsoft.com/office/drawing/2014/main" id="{01A1AB97-8D7A-4385-A5EA-03FDE10D7F3F}"/>
              </a:ext>
            </a:extLst>
          </p:cNvPr>
          <p:cNvSpPr txBox="1"/>
          <p:nvPr/>
        </p:nvSpPr>
        <p:spPr>
          <a:xfrm>
            <a:off x="972257" y="2301300"/>
            <a:ext cx="956553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lgn="just">
              <a:buFont typeface="Arial" pitchFamily="34" charset="0"/>
              <a:buChar char="•"/>
            </a:pPr>
            <a:r>
              <a:rPr lang="en-US" sz="2400" b="1" err="1" smtClean="0">
                <a:latin typeface="Arial" pitchFamily="34" charset="0"/>
                <a:cs typeface="Arial" pitchFamily="34" charset="0"/>
              </a:rPr>
              <a:t>Mỗi </a:t>
            </a:r>
            <a:r>
              <a:rPr lang="en-US" sz="2400" b="1" err="1">
                <a:latin typeface="Arial" pitchFamily="34" charset="0"/>
                <a:cs typeface="Arial" pitchFamily="34" charset="0"/>
              </a:rPr>
              <a:t>bài có từ 2 đến </a:t>
            </a:r>
            <a:r>
              <a:rPr lang="en-US" sz="2400" b="1" smtClean="0">
                <a:latin typeface="Arial" pitchFamily="34" charset="0"/>
                <a:cs typeface="Arial" pitchFamily="34" charset="0"/>
              </a:rPr>
              <a:t>3 </a:t>
            </a:r>
            <a:r>
              <a:rPr lang="en-US" sz="2400" b="1" err="1">
                <a:latin typeface="Arial" pitchFamily="34" charset="0"/>
                <a:cs typeface="Arial" pitchFamily="34" charset="0"/>
              </a:rPr>
              <a:t>đơn vị kiến thức. </a:t>
            </a:r>
          </a:p>
        </p:txBody>
      </p:sp>
      <p:pic>
        <p:nvPicPr>
          <p:cNvPr id="12" name="Picture 11"/>
          <p:cNvPicPr>
            <a:picLocks noChangeAspect="1"/>
          </p:cNvPicPr>
          <p:nvPr/>
        </p:nvPicPr>
        <p:blipFill>
          <a:blip r:embed="rId5"/>
          <a:stretch>
            <a:fillRect/>
          </a:stretch>
        </p:blipFill>
        <p:spPr>
          <a:xfrm>
            <a:off x="1060381" y="5198730"/>
            <a:ext cx="8687301" cy="1055621"/>
          </a:xfrm>
          <a:prstGeom prst="rect">
            <a:avLst/>
          </a:prstGeom>
        </p:spPr>
      </p:pic>
      <p:grpSp>
        <p:nvGrpSpPr>
          <p:cNvPr id="14" name="Group 13"/>
          <p:cNvGrpSpPr/>
          <p:nvPr/>
        </p:nvGrpSpPr>
        <p:grpSpPr>
          <a:xfrm>
            <a:off x="987287" y="1523535"/>
            <a:ext cx="10498109" cy="523220"/>
            <a:chOff x="1005042" y="1692209"/>
            <a:chExt cx="10498109" cy="523220"/>
          </a:xfrm>
        </p:grpSpPr>
        <p:sp>
          <p:nvSpPr>
            <p:cNvPr id="15" name="Rectangle 14"/>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Thân bài – các hoạt động học</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6" name="Snip Diagonal Corner Rectangle 15"/>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2</a:t>
              </a:r>
            </a:p>
          </p:txBody>
        </p:sp>
      </p:grpSp>
      <p:sp>
        <p:nvSpPr>
          <p:cNvPr id="17" name="Hộp Văn bản 5">
            <a:extLst>
              <a:ext uri="{FF2B5EF4-FFF2-40B4-BE49-F238E27FC236}">
                <a16:creationId xmlns:a16="http://schemas.microsoft.com/office/drawing/2014/main" id="{01A1AB97-8D7A-4385-A5EA-03FDE10D7F3F}"/>
              </a:ext>
            </a:extLst>
          </p:cNvPr>
          <p:cNvSpPr txBox="1"/>
          <p:nvPr/>
        </p:nvSpPr>
        <p:spPr>
          <a:xfrm>
            <a:off x="981136" y="2798448"/>
            <a:ext cx="9565535" cy="22436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lgn="just">
              <a:lnSpc>
                <a:spcPct val="130000"/>
              </a:lnSpc>
              <a:spcBef>
                <a:spcPts val="300"/>
              </a:spcBef>
              <a:spcAft>
                <a:spcPts val="300"/>
              </a:spcAft>
              <a:buFont typeface="Arial" pitchFamily="34" charset="0"/>
              <a:buChar char="•"/>
            </a:pPr>
            <a:r>
              <a:rPr lang="en-US" sz="2400" b="1" err="1" smtClean="0">
                <a:latin typeface="Arial" pitchFamily="34" charset="0"/>
                <a:cs typeface="Arial" pitchFamily="34" charset="0"/>
              </a:rPr>
              <a:t>Một </a:t>
            </a:r>
            <a:r>
              <a:rPr lang="en-US" sz="2400" b="1" err="1">
                <a:latin typeface="Arial" pitchFamily="34" charset="0"/>
                <a:cs typeface="Arial" pitchFamily="34" charset="0"/>
              </a:rPr>
              <a:t>đơn vị kiến thức có cấu trúc sau</a:t>
            </a:r>
            <a:r>
              <a:rPr lang="en-US" sz="2400" b="1" smtClean="0">
                <a:latin typeface="Arial" pitchFamily="34" charset="0"/>
                <a:cs typeface="Arial" pitchFamily="34" charset="0"/>
              </a:rPr>
              <a:t>:</a:t>
            </a:r>
            <a:r>
              <a:rPr lang="en-US" sz="2400" b="1">
                <a:latin typeface="Arial" pitchFamily="34" charset="0"/>
                <a:cs typeface="Arial" pitchFamily="34" charset="0"/>
              </a:rPr>
              <a:t> </a:t>
            </a:r>
            <a:r>
              <a:rPr lang="en-US" sz="2400" b="1" smtClean="0">
                <a:latin typeface="Arial" pitchFamily="34" charset="0"/>
                <a:cs typeface="Arial" pitchFamily="34" charset="0"/>
              </a:rPr>
              <a:t>  </a:t>
            </a:r>
          </a:p>
          <a:p>
            <a:pPr marL="230188" algn="just">
              <a:lnSpc>
                <a:spcPct val="130000"/>
              </a:lnSpc>
              <a:spcBef>
                <a:spcPts val="300"/>
              </a:spcBef>
              <a:spcAft>
                <a:spcPts val="300"/>
              </a:spcAft>
            </a:pPr>
            <a:r>
              <a:rPr lang="en-US" sz="2400" b="1" smtClean="0">
                <a:solidFill>
                  <a:srgbClr val="0070C0"/>
                </a:solidFill>
                <a:latin typeface="Arial" pitchFamily="34" charset="0"/>
                <a:cs typeface="Arial" pitchFamily="34" charset="0"/>
              </a:rPr>
              <a:t>- Hoạt </a:t>
            </a:r>
            <a:r>
              <a:rPr lang="en-US" sz="2400" b="1" err="1">
                <a:solidFill>
                  <a:srgbClr val="0070C0"/>
                </a:solidFill>
                <a:latin typeface="Arial" pitchFamily="34" charset="0"/>
                <a:cs typeface="Arial" pitchFamily="34" charset="0"/>
              </a:rPr>
              <a:t>động đọc hiểu.</a:t>
            </a:r>
          </a:p>
          <a:p>
            <a:pPr marL="230188" algn="just">
              <a:lnSpc>
                <a:spcPct val="130000"/>
              </a:lnSpc>
              <a:spcBef>
                <a:spcPts val="300"/>
              </a:spcBef>
              <a:spcAft>
                <a:spcPts val="300"/>
              </a:spcAft>
            </a:pPr>
            <a:r>
              <a:rPr lang="en-US" sz="2400" b="1" smtClean="0">
                <a:solidFill>
                  <a:srgbClr val="0070C0"/>
                </a:solidFill>
                <a:latin typeface="Arial" pitchFamily="34" charset="0"/>
                <a:cs typeface="Arial" pitchFamily="34" charset="0"/>
              </a:rPr>
              <a:t>- Hoạt </a:t>
            </a:r>
            <a:r>
              <a:rPr lang="en-US" sz="2400" b="1" err="1">
                <a:solidFill>
                  <a:srgbClr val="0070C0"/>
                </a:solidFill>
                <a:latin typeface="Arial" pitchFamily="34" charset="0"/>
                <a:cs typeface="Arial" pitchFamily="34" charset="0"/>
              </a:rPr>
              <a:t>động tìm tòi khám phá.</a:t>
            </a:r>
          </a:p>
          <a:p>
            <a:pPr marL="230188" algn="just">
              <a:lnSpc>
                <a:spcPct val="130000"/>
              </a:lnSpc>
              <a:spcBef>
                <a:spcPts val="300"/>
              </a:spcBef>
              <a:spcAft>
                <a:spcPts val="300"/>
              </a:spcAft>
            </a:pPr>
            <a:r>
              <a:rPr lang="en-US" sz="2400" b="1" smtClean="0">
                <a:solidFill>
                  <a:srgbClr val="0070C0"/>
                </a:solidFill>
                <a:latin typeface="Arial" pitchFamily="34" charset="0"/>
                <a:cs typeface="Arial" pitchFamily="34" charset="0"/>
              </a:rPr>
              <a:t>- Hoạt động thực hành hoặc </a:t>
            </a:r>
            <a:r>
              <a:rPr lang="en-US" sz="2400" b="1" err="1">
                <a:solidFill>
                  <a:srgbClr val="0070C0"/>
                </a:solidFill>
                <a:latin typeface="Arial" pitchFamily="34" charset="0"/>
                <a:cs typeface="Arial" pitchFamily="34" charset="0"/>
              </a:rPr>
              <a:t>vận dụng</a:t>
            </a:r>
            <a:r>
              <a:rPr lang="en-US" sz="2400" b="1" smtClean="0">
                <a:solidFill>
                  <a:srgbClr val="0070C0"/>
                </a:solidFill>
                <a:latin typeface="Arial" pitchFamily="34" charset="0"/>
                <a:cs typeface="Arial" pitchFamily="34" charset="0"/>
              </a:rPr>
              <a:t>.</a:t>
            </a:r>
            <a:endParaRPr lang="en-US" sz="2400" b="1">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644626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dur="5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dur="50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2663508" y="454671"/>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grpSp>
        <p:nvGrpSpPr>
          <p:cNvPr id="16" name="Group 15"/>
          <p:cNvGrpSpPr/>
          <p:nvPr/>
        </p:nvGrpSpPr>
        <p:grpSpPr>
          <a:xfrm>
            <a:off x="1001658" y="1007610"/>
            <a:ext cx="10444676" cy="523220"/>
            <a:chOff x="1019413" y="1220674"/>
            <a:chExt cx="10444676" cy="523220"/>
          </a:xfrm>
        </p:grpSpPr>
        <p:sp>
          <p:nvSpPr>
            <p:cNvPr id="17" name="Rectangle 16"/>
            <p:cNvSpPr/>
            <p:nvPr/>
          </p:nvSpPr>
          <p:spPr>
            <a:xfrm>
              <a:off x="1277674" y="1220674"/>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đọc hiểu</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8" name="Snip Diagonal Corner Rectangle 17"/>
            <p:cNvSpPr/>
            <p:nvPr/>
          </p:nvSpPr>
          <p:spPr>
            <a:xfrm>
              <a:off x="1019413" y="131769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a</a:t>
              </a:r>
              <a:endParaRPr lang="en-US" sz="2400" b="1">
                <a:latin typeface="Arial" pitchFamily="34" charset="0"/>
                <a:cs typeface="Arial" pitchFamily="34" charset="0"/>
              </a:endParaRPr>
            </a:p>
          </p:txBody>
        </p:sp>
      </p:grpSp>
      <p:sp>
        <p:nvSpPr>
          <p:cNvPr id="19" name="Rectangle 18"/>
          <p:cNvSpPr/>
          <p:nvPr/>
        </p:nvSpPr>
        <p:spPr>
          <a:xfrm>
            <a:off x="1456299" y="1474028"/>
            <a:ext cx="9729215"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000" b="1">
                <a:solidFill>
                  <a:srgbClr val="0070C0"/>
                </a:solidFill>
              </a:rPr>
              <a:t>Mục đích cung cấp thông tin, định hướng, tìm tòi khám phá kiến thức mới</a:t>
            </a:r>
            <a:endParaRPr lang="en-US" sz="2000" b="1">
              <a:solidFill>
                <a:srgbClr val="0070C0"/>
              </a:solidFill>
            </a:endParaRPr>
          </a:p>
        </p:txBody>
      </p:sp>
      <p:pic>
        <p:nvPicPr>
          <p:cNvPr id="3" name="Picture 2"/>
          <p:cNvPicPr>
            <a:picLocks noChangeAspect="1"/>
          </p:cNvPicPr>
          <p:nvPr/>
        </p:nvPicPr>
        <p:blipFill>
          <a:blip r:embed="rId5"/>
          <a:stretch>
            <a:fillRect/>
          </a:stretch>
        </p:blipFill>
        <p:spPr>
          <a:xfrm>
            <a:off x="2631977" y="1874139"/>
            <a:ext cx="6170854" cy="4679062"/>
          </a:xfrm>
          <a:prstGeom prst="rect">
            <a:avLst/>
          </a:prstGeom>
        </p:spPr>
      </p:pic>
    </p:spTree>
    <p:extLst>
      <p:ext uri="{BB962C8B-B14F-4D97-AF65-F5344CB8AC3E}">
        <p14:creationId xmlns:p14="http://schemas.microsoft.com/office/powerpoint/2010/main" val="941406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dur="5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664974" y="925020"/>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8" name="Content Placeholder 5"/>
          <p:cNvSpPr txBox="1"/>
          <p:nvPr/>
        </p:nvSpPr>
        <p:spPr>
          <a:xfrm>
            <a:off x="593875" y="2229598"/>
            <a:ext cx="3983290" cy="1107996"/>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lgn="just">
              <a:lnSpc>
                <a:spcPct val="110000"/>
              </a:lnSpc>
              <a:buNone/>
            </a:pPr>
            <a:r>
              <a:rPr lang="en-US" sz="2000" b="1">
                <a:solidFill>
                  <a:srgbClr val="0070C0"/>
                </a:solidFill>
                <a:latin typeface="Arial" pitchFamily="34" charset="0"/>
                <a:ea typeface="Tahoma" panose="020B0604030504040204" pitchFamily="34" charset="0"/>
                <a:cs typeface="Arial" pitchFamily="34" charset="0"/>
              </a:rPr>
              <a:t>X</a:t>
            </a:r>
            <a:r>
              <a:rPr lang="vi-VN" sz="2000" b="1" smtClean="0">
                <a:solidFill>
                  <a:srgbClr val="0070C0"/>
                </a:solidFill>
                <a:latin typeface="Arial" pitchFamily="34" charset="0"/>
                <a:ea typeface="Tahoma" panose="020B0604030504040204" pitchFamily="34" charset="0"/>
                <a:cs typeface="Arial" pitchFamily="34" charset="0"/>
              </a:rPr>
              <a:t>ây </a:t>
            </a:r>
            <a:r>
              <a:rPr lang="vi-VN" sz="2000" b="1">
                <a:solidFill>
                  <a:srgbClr val="0070C0"/>
                </a:solidFill>
                <a:latin typeface="Arial" pitchFamily="34" charset="0"/>
                <a:ea typeface="Tahoma" panose="020B0604030504040204" pitchFamily="34" charset="0"/>
                <a:cs typeface="Arial" pitchFamily="34" charset="0"/>
              </a:rPr>
              <a:t>dựng tri thức mới dựa trên trải nghiệm</a:t>
            </a:r>
            <a:r>
              <a:rPr lang="en-US" sz="2000" b="1">
                <a:solidFill>
                  <a:srgbClr val="0070C0"/>
                </a:solidFill>
                <a:latin typeface="Arial" pitchFamily="34" charset="0"/>
                <a:ea typeface="Tahoma" panose="020B0604030504040204" pitchFamily="34" charset="0"/>
                <a:cs typeface="Arial" pitchFamily="34" charset="0"/>
              </a:rPr>
              <a:t>, tìm tòi khám phá</a:t>
            </a:r>
            <a:r>
              <a:rPr lang="vi-VN" sz="2000" b="1">
                <a:solidFill>
                  <a:srgbClr val="0070C0"/>
                </a:solidFill>
                <a:latin typeface="Arial" pitchFamily="34" charset="0"/>
                <a:ea typeface="Tahoma" panose="020B0604030504040204" pitchFamily="34" charset="0"/>
                <a:cs typeface="Arial" pitchFamily="34" charset="0"/>
              </a:rPr>
              <a:t> của HS. </a:t>
            </a:r>
            <a:endParaRPr lang="en-US" sz="2000" b="1">
              <a:solidFill>
                <a:srgbClr val="0070C0"/>
              </a:solidFill>
              <a:latin typeface="Arial" pitchFamily="34" charset="0"/>
              <a:ea typeface="Tahoma" panose="020B0604030504040204" pitchFamily="34" charset="0"/>
              <a:cs typeface="Arial" pitchFamily="34" charset="0"/>
            </a:endParaRPr>
          </a:p>
        </p:txBody>
      </p:sp>
      <p:grpSp>
        <p:nvGrpSpPr>
          <p:cNvPr id="12" name="Group 11"/>
          <p:cNvGrpSpPr/>
          <p:nvPr/>
        </p:nvGrpSpPr>
        <p:grpSpPr>
          <a:xfrm>
            <a:off x="588620" y="1543490"/>
            <a:ext cx="10498109" cy="523220"/>
            <a:chOff x="606375" y="1756554"/>
            <a:chExt cx="10498109" cy="523220"/>
          </a:xfrm>
        </p:grpSpPr>
        <p:sp>
          <p:nvSpPr>
            <p:cNvPr id="13" name="Rectangle 12"/>
            <p:cNvSpPr/>
            <p:nvPr/>
          </p:nvSpPr>
          <p:spPr>
            <a:xfrm>
              <a:off x="918069" y="1756554"/>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khám phá</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6" name="Snip Diagonal Corner Rectangle 15"/>
            <p:cNvSpPr/>
            <p:nvPr/>
          </p:nvSpPr>
          <p:spPr>
            <a:xfrm>
              <a:off x="606375" y="1888262"/>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b</a:t>
              </a:r>
              <a:endParaRPr lang="en-US" sz="2400" b="1">
                <a:latin typeface="Arial" pitchFamily="34" charset="0"/>
                <a:cs typeface="Arial" pitchFamily="34" charset="0"/>
              </a:endParaRPr>
            </a:p>
          </p:txBody>
        </p:sp>
      </p:grpSp>
      <p:pic>
        <p:nvPicPr>
          <p:cNvPr id="3" name="Picture 2"/>
          <p:cNvPicPr>
            <a:picLocks noChangeAspect="1"/>
          </p:cNvPicPr>
          <p:nvPr/>
        </p:nvPicPr>
        <p:blipFill>
          <a:blip r:embed="rId5"/>
          <a:stretch>
            <a:fillRect/>
          </a:stretch>
        </p:blipFill>
        <p:spPr>
          <a:xfrm>
            <a:off x="4953000" y="1434016"/>
            <a:ext cx="7218506" cy="5423984"/>
          </a:xfrm>
          <a:prstGeom prst="rect">
            <a:avLst/>
          </a:prstGeom>
        </p:spPr>
      </p:pic>
    </p:spTree>
    <p:extLst>
      <p:ext uri="{BB962C8B-B14F-4D97-AF65-F5344CB8AC3E}">
        <p14:creationId xmlns:p14="http://schemas.microsoft.com/office/powerpoint/2010/main" val="12943534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dur="5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dur="5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14" name="Content Placeholder 5"/>
          <p:cNvSpPr txBox="1"/>
          <p:nvPr/>
        </p:nvSpPr>
        <p:spPr>
          <a:xfrm>
            <a:off x="887768" y="2150274"/>
            <a:ext cx="10466772" cy="1107996"/>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lgn="just">
              <a:lnSpc>
                <a:spcPct val="110000"/>
              </a:lnSpc>
              <a:buNone/>
            </a:pPr>
            <a:r>
              <a:rPr lang="vi-VN" sz="2000" b="1" smtClean="0">
                <a:solidFill>
                  <a:srgbClr val="0070C0"/>
                </a:solidFill>
                <a:ea typeface="Tahoma" panose="020B0604030504040204" pitchFamily="34" charset="0"/>
                <a:cs typeface="Tahoma" panose="020B0604030504040204" pitchFamily="34" charset="0"/>
              </a:rPr>
              <a:t>CÂU HỎI: </a:t>
            </a:r>
            <a:r>
              <a:rPr lang="vi-VN" sz="2000" b="1">
                <a:solidFill>
                  <a:srgbClr val="0070C0"/>
                </a:solidFill>
                <a:ea typeface="Tahoma" panose="020B0604030504040204" pitchFamily="34" charset="0"/>
                <a:cs typeface="Tahoma" panose="020B0604030504040204" pitchFamily="34" charset="0"/>
              </a:rPr>
              <a:t>HS tự trả lời câu hỏi, giải bài tập vận dụng giúp HS </a:t>
            </a:r>
            <a:r>
              <a:rPr lang="vi-VN" sz="2000" b="1" smtClean="0">
                <a:solidFill>
                  <a:srgbClr val="0070C0"/>
                </a:solidFill>
                <a:ea typeface="Tahoma" panose="020B0604030504040204" pitchFamily="34" charset="0"/>
                <a:cs typeface="Tahoma" panose="020B0604030504040204" pitchFamily="34" charset="0"/>
              </a:rPr>
              <a:t>hiểu </a:t>
            </a:r>
            <a:r>
              <a:rPr lang="vi-VN" sz="2000" b="1">
                <a:solidFill>
                  <a:srgbClr val="0070C0"/>
                </a:solidFill>
                <a:ea typeface="Tahoma" panose="020B0604030504040204" pitchFamily="34" charset="0"/>
                <a:cs typeface="Tahoma" panose="020B0604030504040204" pitchFamily="34" charset="0"/>
              </a:rPr>
              <a:t>rõ</a:t>
            </a:r>
            <a:r>
              <a:rPr lang="en-US" sz="2000" b="1">
                <a:solidFill>
                  <a:srgbClr val="0070C0"/>
                </a:solidFill>
                <a:ea typeface="Tahoma" panose="020B0604030504040204" pitchFamily="34" charset="0"/>
                <a:cs typeface="Tahoma" panose="020B0604030504040204" pitchFamily="34" charset="0"/>
              </a:rPr>
              <a:t> </a:t>
            </a:r>
            <a:r>
              <a:rPr lang="vi-VN" sz="2000" b="1">
                <a:solidFill>
                  <a:srgbClr val="0070C0"/>
                </a:solidFill>
                <a:ea typeface="Tahoma" panose="020B0604030504040204" pitchFamily="34" charset="0"/>
                <a:cs typeface="Tahoma" panose="020B0604030504040204" pitchFamily="34" charset="0"/>
              </a:rPr>
              <a:t>vấn đề </a:t>
            </a:r>
            <a:r>
              <a:rPr lang="vi-VN" sz="2000" b="1" smtClean="0">
                <a:solidFill>
                  <a:srgbClr val="0070C0"/>
                </a:solidFill>
                <a:ea typeface="Tahoma" panose="020B0604030504040204" pitchFamily="34" charset="0"/>
                <a:cs typeface="Tahoma" panose="020B0604030504040204" pitchFamily="34" charset="0"/>
              </a:rPr>
              <a:t>nghiên </a:t>
            </a:r>
            <a:r>
              <a:rPr lang="vi-VN" sz="2000" b="1">
                <a:solidFill>
                  <a:srgbClr val="0070C0"/>
                </a:solidFill>
                <a:ea typeface="Tahoma" panose="020B0604030504040204" pitchFamily="34" charset="0"/>
                <a:cs typeface="Tahoma" panose="020B0604030504040204" pitchFamily="34" charset="0"/>
              </a:rPr>
              <a:t>cứu, phát triển năng lực tư duy, </a:t>
            </a:r>
            <a:r>
              <a:rPr lang="vi-VN" sz="2000" b="1" smtClean="0">
                <a:solidFill>
                  <a:srgbClr val="0070C0"/>
                </a:solidFill>
                <a:ea typeface="Tahoma" panose="020B0604030504040204" pitchFamily="34" charset="0"/>
                <a:cs typeface="Tahoma" panose="020B0604030504040204" pitchFamily="34" charset="0"/>
              </a:rPr>
              <a:t>năng </a:t>
            </a:r>
            <a:r>
              <a:rPr lang="vi-VN" sz="2000" b="1">
                <a:solidFill>
                  <a:srgbClr val="0070C0"/>
                </a:solidFill>
                <a:ea typeface="Tahoma" panose="020B0604030504040204" pitchFamily="34" charset="0"/>
                <a:cs typeface="Tahoma" panose="020B0604030504040204" pitchFamily="34" charset="0"/>
              </a:rPr>
              <a:t>lực vận dụng</a:t>
            </a:r>
            <a:r>
              <a:rPr lang="en-US" sz="2000" b="1">
                <a:solidFill>
                  <a:srgbClr val="0070C0"/>
                </a:solidFill>
                <a:ea typeface="Tahoma" panose="020B0604030504040204" pitchFamily="34" charset="0"/>
                <a:cs typeface="Tahoma" panose="020B0604030504040204" pitchFamily="34" charset="0"/>
              </a:rPr>
              <a:t> </a:t>
            </a:r>
            <a:r>
              <a:rPr lang="vi-VN" sz="2000" b="1">
                <a:solidFill>
                  <a:srgbClr val="0070C0"/>
                </a:solidFill>
                <a:ea typeface="Tahoma" panose="020B0604030504040204" pitchFamily="34" charset="0"/>
                <a:cs typeface="Tahoma" panose="020B0604030504040204" pitchFamily="34" charset="0"/>
              </a:rPr>
              <a:t>kiến thức đã học, giúp GV đánh giá đúng việc học tập của HS.</a:t>
            </a:r>
            <a:endParaRPr lang="en-US" sz="2000" b="1">
              <a:solidFill>
                <a:srgbClr val="0070C0"/>
              </a:solidFill>
              <a:ea typeface="Tahoma" panose="020B0604030504040204" pitchFamily="34" charset="0"/>
              <a:cs typeface="Tahoma" panose="020B0604030504040204" pitchFamily="34" charset="0"/>
            </a:endParaRPr>
          </a:p>
        </p:txBody>
      </p:sp>
      <p:grpSp>
        <p:nvGrpSpPr>
          <p:cNvPr id="15" name="Group 14"/>
          <p:cNvGrpSpPr/>
          <p:nvPr/>
        </p:nvGrpSpPr>
        <p:grpSpPr>
          <a:xfrm>
            <a:off x="996165" y="1425881"/>
            <a:ext cx="10498109" cy="523220"/>
            <a:chOff x="1005042" y="1692209"/>
            <a:chExt cx="10498109" cy="523220"/>
          </a:xfrm>
        </p:grpSpPr>
        <p:sp>
          <p:nvSpPr>
            <p:cNvPr id="16" name="Rectangle 15"/>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thực hành, vận dụng</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7" name="Snip Diagonal Corner Rectangle 16"/>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c</a:t>
              </a:r>
            </a:p>
          </p:txBody>
        </p:sp>
      </p:gr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96491" y="3388904"/>
            <a:ext cx="8313111" cy="275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6207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dur="5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grpSp>
        <p:nvGrpSpPr>
          <p:cNvPr id="17" name="Group 16"/>
          <p:cNvGrpSpPr/>
          <p:nvPr/>
        </p:nvGrpSpPr>
        <p:grpSpPr>
          <a:xfrm>
            <a:off x="996165" y="1425881"/>
            <a:ext cx="10498109" cy="523220"/>
            <a:chOff x="1005042" y="1692209"/>
            <a:chExt cx="10498109" cy="523220"/>
          </a:xfrm>
        </p:grpSpPr>
        <p:sp>
          <p:nvSpPr>
            <p:cNvPr id="18" name="Rectangle 17"/>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Hoạt động thí nghiệm hoặc thực hành</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9" name="Snip Diagonal Corner Rectangle 18"/>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d</a:t>
              </a:r>
              <a:endParaRPr lang="en-US" sz="2400" b="1">
                <a:latin typeface="Arial" pitchFamily="34" charset="0"/>
                <a:cs typeface="Arial" pitchFamily="34" charset="0"/>
              </a:endParaRPr>
            </a:p>
          </p:txBody>
        </p:sp>
      </p:grpSp>
      <p:pic>
        <p:nvPicPr>
          <p:cNvPr id="3" name="Picture 2"/>
          <p:cNvPicPr>
            <a:picLocks noChangeAspect="1"/>
          </p:cNvPicPr>
          <p:nvPr/>
        </p:nvPicPr>
        <p:blipFill>
          <a:blip r:embed="rId5"/>
          <a:stretch>
            <a:fillRect/>
          </a:stretch>
        </p:blipFill>
        <p:spPr>
          <a:xfrm>
            <a:off x="1448559" y="2307051"/>
            <a:ext cx="7847842" cy="3565631"/>
          </a:xfrm>
          <a:prstGeom prst="rect">
            <a:avLst/>
          </a:prstGeom>
        </p:spPr>
      </p:pic>
    </p:spTree>
    <p:extLst>
      <p:ext uri="{BB962C8B-B14F-4D97-AF65-F5344CB8AC3E}">
        <p14:creationId xmlns:p14="http://schemas.microsoft.com/office/powerpoint/2010/main" val="12520375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12" name="Content Placeholder 5"/>
          <p:cNvSpPr txBox="1"/>
          <p:nvPr/>
        </p:nvSpPr>
        <p:spPr>
          <a:xfrm>
            <a:off x="1086997" y="1989157"/>
            <a:ext cx="9450797" cy="404663"/>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lgn="just">
              <a:lnSpc>
                <a:spcPct val="110000"/>
              </a:lnSpc>
              <a:buNone/>
            </a:pPr>
            <a:r>
              <a:rPr lang="en-US" sz="2000" b="1" err="1">
                <a:solidFill>
                  <a:srgbClr val="0070C0"/>
                </a:solidFill>
                <a:latin typeface="Arial" pitchFamily="34" charset="0"/>
                <a:ea typeface="Tahoma" panose="020B0604030504040204" pitchFamily="34" charset="0"/>
                <a:cs typeface="Arial" pitchFamily="34" charset="0"/>
              </a:rPr>
              <a:t>T</a:t>
            </a:r>
            <a:r>
              <a:rPr lang="en-US" sz="2000" b="1" err="1" smtClean="0">
                <a:solidFill>
                  <a:srgbClr val="0070C0"/>
                </a:solidFill>
                <a:latin typeface="Arial" pitchFamily="34" charset="0"/>
                <a:ea typeface="Tahoma" panose="020B0604030504040204" pitchFamily="34" charset="0"/>
                <a:cs typeface="Arial" pitchFamily="34" charset="0"/>
              </a:rPr>
              <a:t>óm </a:t>
            </a:r>
            <a:r>
              <a:rPr lang="en-US" sz="2000" b="1" err="1">
                <a:solidFill>
                  <a:srgbClr val="0070C0"/>
                </a:solidFill>
                <a:latin typeface="Arial" pitchFamily="34" charset="0"/>
                <a:ea typeface="Tahoma" panose="020B0604030504040204" pitchFamily="34" charset="0"/>
                <a:cs typeface="Arial" pitchFamily="34" charset="0"/>
              </a:rPr>
              <a:t>tắt </a:t>
            </a:r>
            <a:r>
              <a:rPr lang="vi-VN" sz="2000" b="1">
                <a:solidFill>
                  <a:srgbClr val="0070C0"/>
                </a:solidFill>
                <a:latin typeface="Arial" pitchFamily="34" charset="0"/>
                <a:ea typeface="Tahoma" panose="020B0604030504040204" pitchFamily="34" charset="0"/>
                <a:cs typeface="Arial" pitchFamily="34" charset="0"/>
              </a:rPr>
              <a:t>kiến thức, kĩ năng cơ bản của</a:t>
            </a:r>
            <a:r>
              <a:rPr lang="en-US" sz="2000" b="1">
                <a:solidFill>
                  <a:srgbClr val="0070C0"/>
                </a:solidFill>
                <a:latin typeface="Arial" pitchFamily="34" charset="0"/>
                <a:ea typeface="Tahoma" panose="020B0604030504040204" pitchFamily="34" charset="0"/>
                <a:cs typeface="Arial" pitchFamily="34" charset="0"/>
              </a:rPr>
              <a:t> </a:t>
            </a:r>
            <a:r>
              <a:rPr lang="vi-VN" sz="2000" b="1">
                <a:solidFill>
                  <a:srgbClr val="0070C0"/>
                </a:solidFill>
                <a:latin typeface="Arial" pitchFamily="34" charset="0"/>
                <a:ea typeface="Tahoma" panose="020B0604030504040204" pitchFamily="34" charset="0"/>
                <a:cs typeface="Arial" pitchFamily="34" charset="0"/>
              </a:rPr>
              <a:t>bài học</a:t>
            </a:r>
            <a:r>
              <a:rPr lang="en-US" sz="2000" b="1">
                <a:solidFill>
                  <a:srgbClr val="0070C0"/>
                </a:solidFill>
                <a:latin typeface="Arial" pitchFamily="34" charset="0"/>
                <a:ea typeface="Tahoma" panose="020B0604030504040204" pitchFamily="34" charset="0"/>
                <a:cs typeface="Arial" pitchFamily="34" charset="0"/>
              </a:rPr>
              <a:t>, yêu cầu</a:t>
            </a:r>
            <a:r>
              <a:rPr lang="vi-VN" sz="2000" b="1">
                <a:solidFill>
                  <a:srgbClr val="0070C0"/>
                </a:solidFill>
                <a:latin typeface="Arial" pitchFamily="34" charset="0"/>
                <a:ea typeface="Tahoma" panose="020B0604030504040204" pitchFamily="34" charset="0"/>
                <a:cs typeface="Arial" pitchFamily="34" charset="0"/>
              </a:rPr>
              <a:t> HS </a:t>
            </a:r>
            <a:r>
              <a:rPr lang="en-US" sz="2000" b="1" err="1">
                <a:solidFill>
                  <a:srgbClr val="0070C0"/>
                </a:solidFill>
                <a:latin typeface="Arial" pitchFamily="34" charset="0"/>
                <a:ea typeface="Tahoma" panose="020B0604030504040204" pitchFamily="34" charset="0"/>
                <a:cs typeface="Arial" pitchFamily="34" charset="0"/>
              </a:rPr>
              <a:t>phải ghi nhớ</a:t>
            </a:r>
            <a:r>
              <a:rPr lang="vi-VN" sz="2000" b="1">
                <a:solidFill>
                  <a:srgbClr val="0070C0"/>
                </a:solidFill>
                <a:latin typeface="Arial" pitchFamily="34" charset="0"/>
                <a:ea typeface="Tahoma" panose="020B0604030504040204" pitchFamily="34" charset="0"/>
                <a:cs typeface="Arial" pitchFamily="34" charset="0"/>
              </a:rPr>
              <a:t>.</a:t>
            </a:r>
            <a:endParaRPr lang="en-US" sz="2000" b="1">
              <a:solidFill>
                <a:srgbClr val="0070C0"/>
              </a:solidFill>
              <a:latin typeface="Arial" pitchFamily="34" charset="0"/>
              <a:ea typeface="Tahoma" panose="020B0604030504040204" pitchFamily="34" charset="0"/>
              <a:cs typeface="Arial" pitchFamily="34" charset="0"/>
            </a:endParaRPr>
          </a:p>
        </p:txBody>
      </p:sp>
      <p:grpSp>
        <p:nvGrpSpPr>
          <p:cNvPr id="17" name="Group 16"/>
          <p:cNvGrpSpPr/>
          <p:nvPr/>
        </p:nvGrpSpPr>
        <p:grpSpPr>
          <a:xfrm>
            <a:off x="996165" y="1425881"/>
            <a:ext cx="10498109" cy="523220"/>
            <a:chOff x="1005042" y="1692209"/>
            <a:chExt cx="10498109" cy="523220"/>
          </a:xfrm>
        </p:grpSpPr>
        <p:sp>
          <p:nvSpPr>
            <p:cNvPr id="18" name="Rectangle 17"/>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Em đã học</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9" name="Snip Diagonal Corner Rectangle 18"/>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3</a:t>
              </a:r>
              <a:endParaRPr lang="en-US" sz="2400" b="1">
                <a:latin typeface="Arial" pitchFamily="34" charset="0"/>
                <a:cs typeface="Arial" pitchFamily="34" charset="0"/>
              </a:endParaRPr>
            </a:p>
          </p:txBody>
        </p:sp>
      </p:grpSp>
      <p:pic>
        <p:nvPicPr>
          <p:cNvPr id="2" name="Picture 1"/>
          <p:cNvPicPr>
            <a:picLocks noChangeAspect="1"/>
          </p:cNvPicPr>
          <p:nvPr/>
        </p:nvPicPr>
        <p:blipFill>
          <a:blip r:embed="rId5"/>
          <a:srcRect l="10502" t="22794" r="53139" b="23010"/>
          <a:stretch>
            <a:fillRect/>
          </a:stretch>
        </p:blipFill>
        <p:spPr>
          <a:xfrm>
            <a:off x="6826928" y="2759828"/>
            <a:ext cx="3643677" cy="3055045"/>
          </a:xfrm>
          <a:prstGeom prst="rect">
            <a:avLst/>
          </a:prstGeom>
        </p:spPr>
      </p:pic>
      <p:pic>
        <p:nvPicPr>
          <p:cNvPr id="3" name="Picture 2"/>
          <p:cNvPicPr>
            <a:picLocks noChangeAspect="1"/>
          </p:cNvPicPr>
          <p:nvPr/>
        </p:nvPicPr>
        <p:blipFill>
          <a:blip r:embed="rId6"/>
          <a:srcRect l="1230" t="12955" r="30275" b="13258"/>
          <a:stretch>
            <a:fillRect/>
          </a:stretch>
        </p:blipFill>
        <p:spPr>
          <a:xfrm>
            <a:off x="1012054" y="2684032"/>
            <a:ext cx="5166806" cy="3130842"/>
          </a:xfrm>
          <a:prstGeom prst="rect">
            <a:avLst/>
          </a:prstGeom>
        </p:spPr>
      </p:pic>
    </p:spTree>
    <p:extLst>
      <p:ext uri="{BB962C8B-B14F-4D97-AF65-F5344CB8AC3E}">
        <p14:creationId xmlns:p14="http://schemas.microsoft.com/office/powerpoint/2010/main" val="1626059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dur="5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dur="50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5" name="TextBox 14"/>
          <p:cNvSpPr txBox="1"/>
          <p:nvPr/>
        </p:nvSpPr>
        <p:spPr>
          <a:xfrm>
            <a:off x="355108" y="1061971"/>
            <a:ext cx="624100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solidFill>
                  <a:srgbClr val="FF0000"/>
                </a:solidFill>
                <a:latin typeface="Arial" pitchFamily="34" charset="0"/>
                <a:cs typeface="Arial" pitchFamily="34" charset="0"/>
              </a:rPr>
              <a:t>KHOA HỌC TỰ NHIÊN 8</a:t>
            </a:r>
            <a:endParaRPr lang="en-US" sz="3600" b="1">
              <a:solidFill>
                <a:srgbClr val="FF0000"/>
              </a:solidFill>
              <a:latin typeface="Arial" pitchFamily="34" charset="0"/>
              <a:cs typeface="Arial" pitchFamily="34" charset="0"/>
            </a:endParaRPr>
          </a:p>
        </p:txBody>
      </p:sp>
      <p:sp>
        <p:nvSpPr>
          <p:cNvPr id="16" name="TextBox 15"/>
          <p:cNvSpPr txBox="1"/>
          <p:nvPr/>
        </p:nvSpPr>
        <p:spPr>
          <a:xfrm>
            <a:off x="390649" y="1965178"/>
            <a:ext cx="352224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1" err="1">
                <a:solidFill>
                  <a:srgbClr val="0000FF"/>
                </a:solidFill>
                <a:latin typeface="Arial" pitchFamily="34" charset="0"/>
                <a:cs typeface="Arial" pitchFamily="34" charset="0"/>
              </a:rPr>
              <a:t>Nhóm tác giả:</a:t>
            </a:r>
          </a:p>
        </p:txBody>
      </p:sp>
      <p:sp>
        <p:nvSpPr>
          <p:cNvPr id="17" name="TextBox 16"/>
          <p:cNvSpPr txBox="1"/>
          <p:nvPr/>
        </p:nvSpPr>
        <p:spPr>
          <a:xfrm>
            <a:off x="390649" y="3119079"/>
            <a:ext cx="5726066" cy="19795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300"/>
              </a:spcBef>
              <a:spcAft>
                <a:spcPts val="300"/>
              </a:spcAft>
            </a:pPr>
            <a:r>
              <a:rPr lang="en-US" sz="1600" b="1" smtClean="0">
                <a:solidFill>
                  <a:srgbClr val="00B0F0"/>
                </a:solidFill>
                <a:latin typeface="Arial" pitchFamily="34" charset="0"/>
                <a:cs typeface="Arial" pitchFamily="34" charset="0"/>
              </a:rPr>
              <a:t>PGS.TS </a:t>
            </a:r>
            <a:r>
              <a:rPr lang="en-US" sz="1600" b="1" err="1">
                <a:solidFill>
                  <a:srgbClr val="00B0F0"/>
                </a:solidFill>
                <a:latin typeface="Arial" pitchFamily="34" charset="0"/>
                <a:cs typeface="Arial" pitchFamily="34" charset="0"/>
              </a:rPr>
              <a:t>Nguyễn </a:t>
            </a:r>
            <a:r>
              <a:rPr lang="en-US" sz="1600" b="1" err="1" smtClean="0">
                <a:solidFill>
                  <a:srgbClr val="00B0F0"/>
                </a:solidFill>
                <a:latin typeface="Arial" pitchFamily="34" charset="0"/>
                <a:cs typeface="Arial" pitchFamily="34" charset="0"/>
              </a:rPr>
              <a:t>Văn Biên, TS </a:t>
            </a:r>
            <a:r>
              <a:rPr lang="en-US" sz="1600" b="1" noProof="1">
                <a:solidFill>
                  <a:srgbClr val="00B0F0"/>
                </a:solidFill>
                <a:latin typeface="Arial" pitchFamily="34" charset="0"/>
                <a:cs typeface="Arial" pitchFamily="34" charset="0"/>
              </a:rPr>
              <a:t>Nguyễn Hữu Chung PGS.TS Nguyễn Thu </a:t>
            </a:r>
            <a:r>
              <a:rPr lang="en-US" sz="1600" b="1" noProof="1" smtClean="0">
                <a:solidFill>
                  <a:srgbClr val="00B0F0"/>
                </a:solidFill>
                <a:latin typeface="Arial" pitchFamily="34" charset="0"/>
                <a:cs typeface="Arial" pitchFamily="34" charset="0"/>
              </a:rPr>
              <a:t>Hà, TS </a:t>
            </a:r>
            <a:r>
              <a:rPr lang="en-US" sz="1600" b="1" noProof="1">
                <a:solidFill>
                  <a:srgbClr val="00B0F0"/>
                </a:solidFill>
                <a:latin typeface="Arial" pitchFamily="34" charset="0"/>
                <a:cs typeface="Arial" pitchFamily="34" charset="0"/>
              </a:rPr>
              <a:t>Lê Trọng Huyền  </a:t>
            </a:r>
            <a:br>
              <a:rPr lang="en-US" sz="1600" b="1" noProof="1">
                <a:solidFill>
                  <a:srgbClr val="00B0F0"/>
                </a:solidFill>
                <a:latin typeface="Arial" pitchFamily="34" charset="0"/>
                <a:cs typeface="Arial" pitchFamily="34" charset="0"/>
              </a:rPr>
            </a:br>
            <a:r>
              <a:rPr lang="en-US" sz="1600" b="1" noProof="1">
                <a:solidFill>
                  <a:srgbClr val="00B0F0"/>
                </a:solidFill>
                <a:latin typeface="Arial" pitchFamily="34" charset="0"/>
                <a:cs typeface="Arial" pitchFamily="34" charset="0"/>
              </a:rPr>
              <a:t>PGS.TS Nguyễn Thế </a:t>
            </a:r>
            <a:r>
              <a:rPr lang="en-US" sz="1600" b="1" noProof="1" smtClean="0">
                <a:solidFill>
                  <a:srgbClr val="00B0F0"/>
                </a:solidFill>
                <a:latin typeface="Arial" pitchFamily="34" charset="0"/>
                <a:cs typeface="Arial" pitchFamily="34" charset="0"/>
              </a:rPr>
              <a:t>Hưng, </a:t>
            </a:r>
            <a:r>
              <a:rPr lang="en-US" sz="1600" b="1" noProof="1">
                <a:solidFill>
                  <a:srgbClr val="00B0F0"/>
                </a:solidFill>
                <a:latin typeface="Arial" pitchFamily="34" charset="0"/>
                <a:cs typeface="Arial" pitchFamily="34" charset="0"/>
              </a:rPr>
              <a:t>PGS.TS Nguyễn Xuân </a:t>
            </a:r>
            <a:r>
              <a:rPr lang="en-US" sz="1600" b="1" noProof="1" smtClean="0">
                <a:solidFill>
                  <a:srgbClr val="00B0F0"/>
                </a:solidFill>
                <a:latin typeface="Arial" pitchFamily="34" charset="0"/>
                <a:cs typeface="Arial" pitchFamily="34" charset="0"/>
              </a:rPr>
              <a:t>Thành, Nhà </a:t>
            </a:r>
            <a:r>
              <a:rPr lang="en-US" sz="1600" b="1" noProof="1">
                <a:solidFill>
                  <a:srgbClr val="00B0F0"/>
                </a:solidFill>
                <a:latin typeface="Arial" pitchFamily="34" charset="0"/>
                <a:cs typeface="Arial" pitchFamily="34" charset="0"/>
              </a:rPr>
              <a:t>giáo Bùi Gia </a:t>
            </a:r>
            <a:r>
              <a:rPr lang="en-US" sz="1600" b="1" noProof="1" smtClean="0">
                <a:solidFill>
                  <a:srgbClr val="00B0F0"/>
                </a:solidFill>
                <a:latin typeface="Arial" pitchFamily="34" charset="0"/>
                <a:cs typeface="Arial" pitchFamily="34" charset="0"/>
              </a:rPr>
              <a:t>Thịnh, TS </a:t>
            </a:r>
            <a:r>
              <a:rPr lang="en-US" sz="1600" b="1" noProof="1">
                <a:solidFill>
                  <a:srgbClr val="00B0F0"/>
                </a:solidFill>
                <a:latin typeface="Arial" pitchFamily="34" charset="0"/>
                <a:cs typeface="Arial" pitchFamily="34" charset="0"/>
              </a:rPr>
              <a:t>Nguyễn Thị Thuần </a:t>
            </a:r>
            <a:br>
              <a:rPr lang="en-US" sz="1600" b="1" noProof="1">
                <a:solidFill>
                  <a:srgbClr val="00B0F0"/>
                </a:solidFill>
                <a:latin typeface="Arial" pitchFamily="34" charset="0"/>
                <a:cs typeface="Arial" pitchFamily="34" charset="0"/>
              </a:rPr>
            </a:br>
            <a:r>
              <a:rPr lang="en-US" sz="1600" b="1" noProof="1" smtClean="0">
                <a:solidFill>
                  <a:srgbClr val="00B0F0"/>
                </a:solidFill>
                <a:latin typeface="Arial" pitchFamily="34" charset="0"/>
                <a:cs typeface="Arial" pitchFamily="34" charset="0"/>
              </a:rPr>
              <a:t>ThS </a:t>
            </a:r>
            <a:r>
              <a:rPr lang="en-US" sz="1600" b="1" noProof="1">
                <a:solidFill>
                  <a:srgbClr val="00B0F0"/>
                </a:solidFill>
                <a:latin typeface="Arial" pitchFamily="34" charset="0"/>
                <a:cs typeface="Arial" pitchFamily="34" charset="0"/>
              </a:rPr>
              <a:t>Mai Thị </a:t>
            </a:r>
            <a:r>
              <a:rPr lang="en-US" sz="1600" b="1" noProof="1" smtClean="0">
                <a:solidFill>
                  <a:srgbClr val="00B0F0"/>
                </a:solidFill>
                <a:latin typeface="Arial" pitchFamily="34" charset="0"/>
                <a:cs typeface="Arial" pitchFamily="34" charset="0"/>
              </a:rPr>
              <a:t>Tình, ThS </a:t>
            </a:r>
            <a:r>
              <a:rPr lang="en-US" sz="1600" b="1" noProof="1">
                <a:solidFill>
                  <a:srgbClr val="00B0F0"/>
                </a:solidFill>
                <a:latin typeface="Arial" pitchFamily="34" charset="0"/>
                <a:cs typeface="Arial" pitchFamily="34" charset="0"/>
              </a:rPr>
              <a:t>Vũ Thị Minh Tuyến </a:t>
            </a:r>
            <a:br>
              <a:rPr lang="en-US" sz="1600" b="1" noProof="1">
                <a:solidFill>
                  <a:srgbClr val="00B0F0"/>
                </a:solidFill>
                <a:latin typeface="Arial" pitchFamily="34" charset="0"/>
                <a:cs typeface="Arial" pitchFamily="34" charset="0"/>
              </a:rPr>
            </a:br>
            <a:r>
              <a:rPr lang="en-US" sz="1600" b="1" noProof="1">
                <a:solidFill>
                  <a:srgbClr val="00B0F0"/>
                </a:solidFill>
                <a:latin typeface="Arial" pitchFamily="34" charset="0"/>
                <a:cs typeface="Arial" pitchFamily="34" charset="0"/>
              </a:rPr>
              <a:t>PGS.TS Nguyễn Văn Vịnh</a:t>
            </a:r>
          </a:p>
        </p:txBody>
      </p:sp>
      <p:sp>
        <p:nvSpPr>
          <p:cNvPr id="18" name="TextBox 17"/>
          <p:cNvSpPr txBox="1"/>
          <p:nvPr/>
        </p:nvSpPr>
        <p:spPr>
          <a:xfrm>
            <a:off x="390650" y="2372851"/>
            <a:ext cx="548636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FF0000"/>
                </a:solidFill>
                <a:latin typeface="Arial" pitchFamily="34" charset="0"/>
                <a:cs typeface="Arial" pitchFamily="34" charset="0"/>
              </a:rPr>
              <a:t>GS.TS Vũ Văn Hùng </a:t>
            </a:r>
            <a:r>
              <a:rPr lang="en-US" sz="1600" b="1">
                <a:solidFill>
                  <a:srgbClr val="0000FF"/>
                </a:solidFill>
                <a:latin typeface="Arial" pitchFamily="34" charset="0"/>
                <a:cs typeface="Arial" pitchFamily="34" charset="0"/>
              </a:rPr>
              <a:t>(Tổng Chủ </a:t>
            </a:r>
            <a:r>
              <a:rPr lang="en-US" sz="1600" b="1" err="1" smtClean="0">
                <a:solidFill>
                  <a:srgbClr val="0000FF"/>
                </a:solidFill>
                <a:latin typeface="Arial" pitchFamily="34" charset="0"/>
                <a:cs typeface="Arial" pitchFamily="34" charset="0"/>
              </a:rPr>
              <a:t>biên)</a:t>
            </a:r>
            <a:endParaRPr lang="en-US" sz="1600" b="1">
              <a:solidFill>
                <a:srgbClr val="0000FF"/>
              </a:solidFill>
              <a:latin typeface="Arial" pitchFamily="34" charset="0"/>
              <a:cs typeface="Arial" pitchFamily="34" charset="0"/>
            </a:endParaRPr>
          </a:p>
        </p:txBody>
      </p:sp>
      <p:sp>
        <p:nvSpPr>
          <p:cNvPr id="19" name="TextBox 18"/>
          <p:cNvSpPr txBox="1"/>
          <p:nvPr/>
        </p:nvSpPr>
        <p:spPr>
          <a:xfrm>
            <a:off x="390649" y="2716361"/>
            <a:ext cx="898417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mtClean="0">
                <a:solidFill>
                  <a:srgbClr val="FF0000"/>
                </a:solidFill>
                <a:latin typeface="Arial" pitchFamily="34" charset="0"/>
                <a:cs typeface="Arial" pitchFamily="34" charset="0"/>
              </a:rPr>
              <a:t>PGS.TS Mai Văn Hưng, PGS.TS Lê Kim Long, PGS.TS Vũ Trọng Rỹ </a:t>
            </a:r>
            <a:r>
              <a:rPr lang="en-US" sz="1600" b="1" smtClean="0">
                <a:solidFill>
                  <a:srgbClr val="0000FF"/>
                </a:solidFill>
                <a:latin typeface="Arial" pitchFamily="34" charset="0"/>
                <a:cs typeface="Arial" pitchFamily="34" charset="0"/>
              </a:rPr>
              <a:t>(Đồng Chủ </a:t>
            </a:r>
            <a:r>
              <a:rPr lang="en-US" sz="1600" b="1" err="1">
                <a:solidFill>
                  <a:srgbClr val="0000FF"/>
                </a:solidFill>
                <a:latin typeface="Arial" pitchFamily="34" charset="0"/>
                <a:cs typeface="Arial" pitchFamily="34" charset="0"/>
              </a:rPr>
              <a:t>biên)</a:t>
            </a:r>
          </a:p>
        </p:txBody>
      </p:sp>
      <p:pic>
        <p:nvPicPr>
          <p:cNvPr id="11" name="Picture 10">
            <a:extLst>
              <a:ext uri="{FF2B5EF4-FFF2-40B4-BE49-F238E27FC236}">
                <a16:creationId xmlns:a16="http://schemas.microsoft.com/office/drawing/2014/main" id="{85FFB59D-E9FE-4C4F-9FC4-E48F4D252835}"/>
              </a:ext>
            </a:extLst>
          </p:cNvPr>
          <p:cNvPicPr>
            <a:picLocks noChangeAspect="1"/>
          </p:cNvPicPr>
          <p:nvPr/>
        </p:nvPicPr>
        <p:blipFill>
          <a:blip r:embed="rId5">
            <a:extLst>
              <a:ext uri="{28A0092B-C50C-407E-A947-70E740481C1C}">
                <a14:useLocalDpi xmlns:a14="http://schemas.microsoft.com/office/drawing/2010/main" val="0"/>
              </a:ext>
            </a:extLst>
          </a:blip>
          <a:srcRect l="1548" t="2831" r="23906" b="4396"/>
          <a:stretch>
            <a:fillRect/>
          </a:stretch>
        </p:blipFill>
        <p:spPr>
          <a:xfrm>
            <a:off x="8735627" y="1695634"/>
            <a:ext cx="2795757" cy="3169328"/>
          </a:xfrm>
          <a:prstGeom prst="rect">
            <a:avLst/>
          </a:prstGeom>
        </p:spPr>
      </p:pic>
    </p:spTree>
    <p:extLst>
      <p:ext uri="{BB962C8B-B14F-4D97-AF65-F5344CB8AC3E}">
        <p14:creationId xmlns:p14="http://schemas.microsoft.com/office/powerpoint/2010/main" val="6600160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9" name="Content Placeholder 5"/>
          <p:cNvSpPr txBox="1"/>
          <p:nvPr/>
        </p:nvSpPr>
        <p:spPr>
          <a:xfrm>
            <a:off x="1464816" y="1940521"/>
            <a:ext cx="8407153" cy="743217"/>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lgn="just">
              <a:lnSpc>
                <a:spcPct val="110000"/>
              </a:lnSpc>
              <a:buNone/>
            </a:pPr>
            <a:r>
              <a:rPr lang="en-US" sz="2000" b="1" smtClean="0">
                <a:solidFill>
                  <a:srgbClr val="0070C0"/>
                </a:solidFill>
                <a:latin typeface="Arial" pitchFamily="34" charset="0"/>
                <a:ea typeface="Tahoma" panose="020B0604030504040204" pitchFamily="34" charset="0"/>
                <a:cs typeface="Arial" pitchFamily="34" charset="0"/>
              </a:rPr>
              <a:t>HS </a:t>
            </a:r>
            <a:r>
              <a:rPr lang="en-US" sz="2000" b="1" err="1">
                <a:solidFill>
                  <a:srgbClr val="0070C0"/>
                </a:solidFill>
                <a:latin typeface="Arial" pitchFamily="34" charset="0"/>
                <a:ea typeface="Tahoma" panose="020B0604030504040204" pitchFamily="34" charset="0"/>
                <a:cs typeface="Arial" pitchFamily="34" charset="0"/>
              </a:rPr>
              <a:t>vận dụng kiến thức, kĩ năng để giải quyết các tình huống thực tiễn của cuộc sống liên quan đến nội dung bài học.</a:t>
            </a: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Em có thể</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4</a:t>
              </a:r>
              <a:endParaRPr lang="en-US" sz="2400" b="1">
                <a:latin typeface="Arial" pitchFamily="34" charset="0"/>
                <a:cs typeface="Arial" pitchFamily="34" charset="0"/>
              </a:endParaRPr>
            </a:p>
          </p:txBody>
        </p:sp>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l="57537" t="5224" r="2255" b="7746"/>
          <a:stretch>
            <a:fillRect/>
          </a:stretch>
        </p:blipFill>
        <p:spPr>
          <a:xfrm>
            <a:off x="1748902" y="2716566"/>
            <a:ext cx="3329726" cy="3231473"/>
          </a:xfrm>
          <a:prstGeom prst="rect">
            <a:avLst/>
          </a:prstGeom>
        </p:spPr>
      </p:pic>
      <p:pic>
        <p:nvPicPr>
          <p:cNvPr id="2" name="Picture 1"/>
          <p:cNvPicPr>
            <a:picLocks noChangeAspect="1"/>
          </p:cNvPicPr>
          <p:nvPr/>
        </p:nvPicPr>
        <p:blipFill>
          <a:blip r:embed="rId6"/>
          <a:srcRect l="48754" t="23053" r="14984" b="22923"/>
          <a:stretch>
            <a:fillRect/>
          </a:stretch>
        </p:blipFill>
        <p:spPr>
          <a:xfrm>
            <a:off x="5779364" y="2848955"/>
            <a:ext cx="3639844" cy="3050257"/>
          </a:xfrm>
          <a:prstGeom prst="rect">
            <a:avLst/>
          </a:prstGeom>
        </p:spPr>
      </p:pic>
    </p:spTree>
    <p:extLst>
      <p:ext uri="{BB962C8B-B14F-4D97-AF65-F5344CB8AC3E}">
        <p14:creationId xmlns:p14="http://schemas.microsoft.com/office/powerpoint/2010/main" val="2882439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dur="5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dur="50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9" name="Content Placeholder 5"/>
          <p:cNvSpPr txBox="1"/>
          <p:nvPr/>
        </p:nvSpPr>
        <p:spPr>
          <a:xfrm>
            <a:off x="1464816" y="1940521"/>
            <a:ext cx="9561250" cy="1107996"/>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lgn="just">
              <a:lnSpc>
                <a:spcPct val="110000"/>
              </a:lnSpc>
              <a:buNone/>
            </a:pPr>
            <a:r>
              <a:rPr lang="vi-VN" sz="2000">
                <a:solidFill>
                  <a:srgbClr val="0070C0"/>
                </a:solidFill>
                <a:latin typeface="Arial" pitchFamily="34" charset="0"/>
                <a:ea typeface="Tahoma" panose="020B0604030504040204" pitchFamily="34" charset="0"/>
                <a:cs typeface="Arial" pitchFamily="34" charset="0"/>
              </a:rPr>
              <a:t>Ngoài ra, trong sách còn có các nội dung liên kết bài học với đời sống qua mục </a:t>
            </a:r>
            <a:r>
              <a:rPr lang="vi-VN" sz="2000" b="1">
                <a:solidFill>
                  <a:srgbClr val="0070C0"/>
                </a:solidFill>
                <a:latin typeface="Arial" pitchFamily="34" charset="0"/>
                <a:ea typeface="Tahoma" panose="020B0604030504040204" pitchFamily="34" charset="0"/>
                <a:cs typeface="Arial" pitchFamily="34" charset="0"/>
              </a:rPr>
              <a:t>Em có biết </a:t>
            </a:r>
            <a:r>
              <a:rPr lang="vi-VN" sz="2000">
                <a:solidFill>
                  <a:srgbClr val="0070C0"/>
                </a:solidFill>
                <a:latin typeface="Arial" pitchFamily="34" charset="0"/>
                <a:ea typeface="Tahoma" panose="020B0604030504040204" pitchFamily="34" charset="0"/>
                <a:cs typeface="Arial" pitchFamily="34" charset="0"/>
              </a:rPr>
              <a:t>nhằm mở rộng kiến thức, tạo niềm say mê khám phá khoa học và mở ra định hướng học tập, nghiên cứu khoa học cho hôm nay và mai </a:t>
            </a:r>
            <a:r>
              <a:rPr lang="vi-VN" sz="2000" smtClean="0">
                <a:solidFill>
                  <a:srgbClr val="0070C0"/>
                </a:solidFill>
                <a:latin typeface="Arial" pitchFamily="34" charset="0"/>
                <a:ea typeface="Tahoma" panose="020B0604030504040204" pitchFamily="34" charset="0"/>
                <a:cs typeface="Arial" pitchFamily="34" charset="0"/>
              </a:rPr>
              <a:t>sau</a:t>
            </a:r>
            <a:r>
              <a:rPr lang="en-US" sz="2000" smtClean="0">
                <a:solidFill>
                  <a:srgbClr val="0070C0"/>
                </a:solidFill>
                <a:latin typeface="Arial" pitchFamily="34" charset="0"/>
                <a:ea typeface="Tahoma" panose="020B0604030504040204" pitchFamily="34" charset="0"/>
                <a:cs typeface="Arial" pitchFamily="34" charset="0"/>
              </a:rPr>
              <a:t>.</a:t>
            </a:r>
            <a:endParaRPr lang="en-US" sz="2000" b="1">
              <a:solidFill>
                <a:srgbClr val="0070C0"/>
              </a:solidFill>
              <a:latin typeface="Arial" pitchFamily="34" charset="0"/>
              <a:ea typeface="Tahoma" panose="020B0604030504040204" pitchFamily="34" charset="0"/>
              <a:cs typeface="Arial" pitchFamily="34" charset="0"/>
            </a:endParaRP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Em có biết?</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5</a:t>
              </a:r>
              <a:endParaRPr lang="en-US" sz="2400" b="1">
                <a:latin typeface="Arial" pitchFamily="34" charset="0"/>
                <a:cs typeface="Arial" pitchFamily="34" charset="0"/>
              </a:endParaRPr>
            </a:p>
          </p:txBody>
        </p:sp>
      </p:grpSp>
      <p:pic>
        <p:nvPicPr>
          <p:cNvPr id="2" name="Picture 1"/>
          <p:cNvPicPr>
            <a:picLocks noChangeAspect="1"/>
          </p:cNvPicPr>
          <p:nvPr/>
        </p:nvPicPr>
        <p:blipFill>
          <a:blip r:embed="rId5"/>
          <a:srcRect l="40502" t="26751" r="15566" b="12308"/>
          <a:stretch>
            <a:fillRect/>
          </a:stretch>
        </p:blipFill>
        <p:spPr>
          <a:xfrm>
            <a:off x="46078" y="3810000"/>
            <a:ext cx="3576011" cy="2790257"/>
          </a:xfrm>
          <a:prstGeom prst="rect">
            <a:avLst/>
          </a:prstGeom>
        </p:spPr>
      </p:pic>
      <p:pic>
        <p:nvPicPr>
          <p:cNvPr id="6" name="Picture 5"/>
          <p:cNvPicPr>
            <a:picLocks noChangeAspect="1"/>
          </p:cNvPicPr>
          <p:nvPr/>
        </p:nvPicPr>
        <p:blipFill>
          <a:blip r:embed="rId6"/>
          <a:stretch>
            <a:fillRect/>
          </a:stretch>
        </p:blipFill>
        <p:spPr>
          <a:xfrm>
            <a:off x="3622089" y="3120693"/>
            <a:ext cx="8265111" cy="1858263"/>
          </a:xfrm>
          <a:prstGeom prst="rect">
            <a:avLst/>
          </a:prstGeom>
        </p:spPr>
      </p:pic>
    </p:spTree>
    <p:extLst>
      <p:ext uri="{BB962C8B-B14F-4D97-AF65-F5344CB8AC3E}">
        <p14:creationId xmlns:p14="http://schemas.microsoft.com/office/powerpoint/2010/main" val="3980693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dur="5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3352800" y="300252"/>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504759" y="2015210"/>
            <a:ext cx="10668943" cy="830997"/>
            <a:chOff x="522514" y="1811018"/>
            <a:chExt cx="10668943" cy="830997"/>
          </a:xfrm>
        </p:grpSpPr>
        <p:sp>
          <p:nvSpPr>
            <p:cNvPr id="17" name="Rectangle 16"/>
            <p:cNvSpPr/>
            <p:nvPr/>
          </p:nvSpPr>
          <p:spPr>
            <a:xfrm>
              <a:off x="1005042" y="1811018"/>
              <a:ext cx="10186415"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smtClean="0">
                  <a:solidFill>
                    <a:srgbClr val="0070C0"/>
                  </a:solidFill>
                  <a:latin typeface="Arial" pitchFamily="34" charset="0"/>
                  <a:cs typeface="Arial" pitchFamily="34" charset="0"/>
                </a:rPr>
                <a:t>Hoạt </a:t>
              </a:r>
              <a:r>
                <a:rPr lang="en-US" sz="2400" b="1" err="1">
                  <a:solidFill>
                    <a:srgbClr val="0070C0"/>
                  </a:solidFill>
                  <a:latin typeface="Arial" pitchFamily="34" charset="0"/>
                  <a:cs typeface="Arial" pitchFamily="34" charset="0"/>
                </a:rPr>
                <a:t>động nghiên cứu, </a:t>
              </a:r>
              <a:endParaRPr lang="en-US" sz="2400" b="1" smtClean="0">
                <a:solidFill>
                  <a:srgbClr val="0070C0"/>
                </a:solidFill>
                <a:latin typeface="Arial" pitchFamily="34" charset="0"/>
                <a:cs typeface="Arial" pitchFamily="34" charset="0"/>
              </a:endParaRPr>
            </a:p>
            <a:p>
              <a:r>
                <a:rPr lang="en-US" sz="2400" b="1" smtClean="0">
                  <a:solidFill>
                    <a:srgbClr val="0070C0"/>
                  </a:solidFill>
                  <a:latin typeface="Arial" pitchFamily="34" charset="0"/>
                  <a:cs typeface="Arial" pitchFamily="34" charset="0"/>
                </a:rPr>
                <a:t>xử </a:t>
              </a:r>
              <a:r>
                <a:rPr lang="en-US" sz="2400" b="1" err="1">
                  <a:solidFill>
                    <a:srgbClr val="0070C0"/>
                  </a:solidFill>
                  <a:latin typeface="Arial" pitchFamily="34" charset="0"/>
                  <a:cs typeface="Arial" pitchFamily="34" charset="0"/>
                </a:rPr>
                <a:t>lí kết quả thực </a:t>
              </a:r>
              <a:r>
                <a:rPr lang="en-US" sz="2400" b="1" err="1" smtClean="0">
                  <a:solidFill>
                    <a:srgbClr val="0070C0"/>
                  </a:solidFill>
                  <a:latin typeface="Arial" pitchFamily="34" charset="0"/>
                  <a:cs typeface="Arial" pitchFamily="34" charset="0"/>
                </a:rPr>
                <a:t>hành</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522514" y="1905066"/>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1</a:t>
              </a:r>
            </a:p>
          </p:txBody>
        </p:sp>
      </p:grpSp>
      <p:sp>
        <p:nvSpPr>
          <p:cNvPr id="20" name="Rectangle 19"/>
          <p:cNvSpPr/>
          <p:nvPr/>
        </p:nvSpPr>
        <p:spPr>
          <a:xfrm>
            <a:off x="457200" y="1007605"/>
            <a:ext cx="10186415"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smtClean="0">
                <a:solidFill>
                  <a:srgbClr val="0000FF"/>
                </a:solidFill>
                <a:latin typeface="Arial" pitchFamily="34" charset="0"/>
                <a:ea typeface="Tahoma" panose="020B0604030504040204" pitchFamily="34" charset="0"/>
                <a:cs typeface="Arial" pitchFamily="34" charset="0"/>
              </a:rPr>
              <a:t>Hoạt động học đa dạng, </a:t>
            </a:r>
            <a:endParaRPr lang="en-US" sz="2400" b="1" smtClean="0">
              <a:solidFill>
                <a:srgbClr val="0000FF"/>
              </a:solidFill>
              <a:latin typeface="Arial" pitchFamily="34" charset="0"/>
              <a:ea typeface="Tahoma" panose="020B0604030504040204" pitchFamily="34" charset="0"/>
              <a:cs typeface="Arial" pitchFamily="34" charset="0"/>
            </a:endParaRPr>
          </a:p>
          <a:p>
            <a:r>
              <a:rPr lang="en-US" sz="2400" b="1" smtClean="0">
                <a:solidFill>
                  <a:srgbClr val="0000FF"/>
                </a:solidFill>
                <a:latin typeface="Arial" pitchFamily="34" charset="0"/>
                <a:ea typeface="Tahoma" panose="020B0604030504040204" pitchFamily="34" charset="0"/>
                <a:cs typeface="Arial" pitchFamily="34" charset="0"/>
              </a:rPr>
              <a:t>phong </a:t>
            </a:r>
            <a:r>
              <a:rPr lang="en-US" sz="2400" b="1" err="1" smtClean="0">
                <a:solidFill>
                  <a:srgbClr val="0000FF"/>
                </a:solidFill>
                <a:latin typeface="Arial" pitchFamily="34" charset="0"/>
                <a:ea typeface="Tahoma" panose="020B0604030504040204" pitchFamily="34" charset="0"/>
                <a:cs typeface="Arial" pitchFamily="34" charset="0"/>
              </a:rPr>
              <a:t>phú dưới nhiều hình thức</a:t>
            </a:r>
            <a:endParaRPr lang="en-US" sz="2400" b="1">
              <a:solidFill>
                <a:srgbClr val="0000FF"/>
              </a:solidFill>
              <a:latin typeface="Arial" pitchFamily="34" charset="0"/>
              <a:ea typeface="Tahoma" panose="020B0604030504040204" pitchFamily="34" charset="0"/>
              <a:cs typeface="Arial" pitchFamily="34" charset="0"/>
            </a:endParaRPr>
          </a:p>
        </p:txBody>
      </p:sp>
      <p:pic>
        <p:nvPicPr>
          <p:cNvPr id="3" name="Picture 2"/>
          <p:cNvPicPr>
            <a:picLocks noChangeAspect="1"/>
          </p:cNvPicPr>
          <p:nvPr/>
        </p:nvPicPr>
        <p:blipFill>
          <a:blip r:embed="rId5"/>
          <a:stretch>
            <a:fillRect/>
          </a:stretch>
        </p:blipFill>
        <p:spPr>
          <a:xfrm>
            <a:off x="5389329" y="1371600"/>
            <a:ext cx="6694627" cy="5433950"/>
          </a:xfrm>
          <a:prstGeom prst="rect">
            <a:avLst/>
          </a:prstGeom>
        </p:spPr>
      </p:pic>
    </p:spTree>
    <p:extLst>
      <p:ext uri="{BB962C8B-B14F-4D97-AF65-F5344CB8AC3E}">
        <p14:creationId xmlns:p14="http://schemas.microsoft.com/office/powerpoint/2010/main" val="3189049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dur="5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a:solidFill>
                    <a:srgbClr val="0070C0"/>
                  </a:solidFill>
                  <a:latin typeface="Arial" pitchFamily="34" charset="0"/>
                  <a:cs typeface="Arial" pitchFamily="34" charset="0"/>
                </a:rPr>
                <a:t>Thực hiện thí nghiệm nghiên </a:t>
              </a:r>
              <a:r>
                <a:rPr lang="en-US" sz="2400" b="1" err="1" smtClean="0">
                  <a:solidFill>
                    <a:srgbClr val="0070C0"/>
                  </a:solidFill>
                  <a:latin typeface="Arial" pitchFamily="34" charset="0"/>
                  <a:cs typeface="Arial" pitchFamily="34" charset="0"/>
                </a:rPr>
                <a:t>cứu</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2</a:t>
              </a:r>
              <a:endParaRPr lang="en-US" sz="2400" b="1">
                <a:latin typeface="Arial" pitchFamily="34" charset="0"/>
                <a:cs typeface="Arial" pitchFamily="34" charset="0"/>
              </a:endParaRPr>
            </a:p>
          </p:txBody>
        </p:sp>
      </p:grpSp>
      <p:pic>
        <p:nvPicPr>
          <p:cNvPr id="2" name="Picture 1"/>
          <p:cNvPicPr>
            <a:picLocks noChangeAspect="1"/>
          </p:cNvPicPr>
          <p:nvPr/>
        </p:nvPicPr>
        <p:blipFill>
          <a:blip r:embed="rId5"/>
          <a:srcRect l="15798" t="14509" r="21392" b="9029"/>
          <a:stretch>
            <a:fillRect/>
          </a:stretch>
        </p:blipFill>
        <p:spPr>
          <a:xfrm>
            <a:off x="1331651" y="1949064"/>
            <a:ext cx="7168811" cy="4908936"/>
          </a:xfrm>
          <a:prstGeom prst="rect">
            <a:avLst/>
          </a:prstGeom>
        </p:spPr>
      </p:pic>
    </p:spTree>
    <p:extLst>
      <p:ext uri="{BB962C8B-B14F-4D97-AF65-F5344CB8AC3E}">
        <p14:creationId xmlns:p14="http://schemas.microsoft.com/office/powerpoint/2010/main" val="7585558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dur="5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476867" y="1444828"/>
            <a:ext cx="10439325" cy="523220"/>
            <a:chOff x="485744" y="1711156"/>
            <a:chExt cx="10439325" cy="523220"/>
          </a:xfrm>
        </p:grpSpPr>
        <p:sp>
          <p:nvSpPr>
            <p:cNvPr id="17" name="Rectangle 16"/>
            <p:cNvSpPr/>
            <p:nvPr/>
          </p:nvSpPr>
          <p:spPr>
            <a:xfrm>
              <a:off x="738654" y="1711156"/>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a:solidFill>
                    <a:srgbClr val="0070C0"/>
                  </a:solidFill>
                  <a:latin typeface="Arial" pitchFamily="34" charset="0"/>
                  <a:cs typeface="Arial" pitchFamily="34" charset="0"/>
                </a:rPr>
                <a:t>Đọc hiểu </a:t>
              </a:r>
              <a:r>
                <a:rPr lang="en-US" sz="2400" b="1" smtClean="0">
                  <a:solidFill>
                    <a:srgbClr val="0070C0"/>
                  </a:solidFill>
                  <a:latin typeface="Arial" pitchFamily="34" charset="0"/>
                  <a:cs typeface="Arial" pitchFamily="34" charset="0"/>
                </a:rPr>
                <a:t>– Trả </a:t>
              </a:r>
              <a:r>
                <a:rPr lang="en-US" sz="2400" b="1" err="1">
                  <a:solidFill>
                    <a:srgbClr val="0070C0"/>
                  </a:solidFill>
                  <a:latin typeface="Arial" pitchFamily="34" charset="0"/>
                  <a:cs typeface="Arial" pitchFamily="34" charset="0"/>
                </a:rPr>
                <a:t>lời câu </a:t>
              </a:r>
              <a:r>
                <a:rPr lang="en-US" sz="2400" b="1" err="1" smtClean="0">
                  <a:solidFill>
                    <a:srgbClr val="0070C0"/>
                  </a:solidFill>
                  <a:latin typeface="Arial" pitchFamily="34" charset="0"/>
                  <a:cs typeface="Arial" pitchFamily="34" charset="0"/>
                </a:rPr>
                <a:t>hỏi</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485744" y="1808174"/>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3</a:t>
              </a:r>
            </a:p>
          </p:txBody>
        </p:sp>
      </p:grpSp>
      <p:pic>
        <p:nvPicPr>
          <p:cNvPr id="3" name="Picture 2"/>
          <p:cNvPicPr>
            <a:picLocks noChangeAspect="1"/>
          </p:cNvPicPr>
          <p:nvPr/>
        </p:nvPicPr>
        <p:blipFill>
          <a:blip r:embed="rId5"/>
          <a:stretch>
            <a:fillRect/>
          </a:stretch>
        </p:blipFill>
        <p:spPr>
          <a:xfrm>
            <a:off x="5035604" y="1791576"/>
            <a:ext cx="7148513" cy="5017328"/>
          </a:xfrm>
          <a:prstGeom prst="rect">
            <a:avLst/>
          </a:prstGeom>
        </p:spPr>
      </p:pic>
    </p:spTree>
    <p:extLst>
      <p:ext uri="{BB962C8B-B14F-4D97-AF65-F5344CB8AC3E}">
        <p14:creationId xmlns:p14="http://schemas.microsoft.com/office/powerpoint/2010/main" val="2646186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dur="5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2743200" y="156674"/>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415587" y="1164271"/>
            <a:ext cx="10508648" cy="892552"/>
            <a:chOff x="424464" y="1430599"/>
            <a:chExt cx="10508648" cy="892552"/>
          </a:xfrm>
        </p:grpSpPr>
        <p:sp>
          <p:nvSpPr>
            <p:cNvPr id="17" name="Rectangle 16"/>
            <p:cNvSpPr/>
            <p:nvPr/>
          </p:nvSpPr>
          <p:spPr>
            <a:xfrm>
              <a:off x="746697" y="1430599"/>
              <a:ext cx="10186415" cy="8925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a:solidFill>
                    <a:srgbClr val="0070C0"/>
                  </a:solidFill>
                  <a:latin typeface="Arial" pitchFamily="34" charset="0"/>
                  <a:cs typeface="Arial" pitchFamily="34" charset="0"/>
                </a:rPr>
                <a:t>Sử dụng kiến thức khoa học </a:t>
              </a:r>
              <a:endParaRPr lang="en-US" sz="2400" b="1" smtClean="0">
                <a:solidFill>
                  <a:srgbClr val="0070C0"/>
                </a:solidFill>
                <a:latin typeface="Arial" pitchFamily="34" charset="0"/>
                <a:cs typeface="Arial" pitchFamily="34" charset="0"/>
              </a:endParaRPr>
            </a:p>
            <a:p>
              <a:r>
                <a:rPr lang="en-US" sz="2400" b="1" smtClean="0">
                  <a:solidFill>
                    <a:srgbClr val="0070C0"/>
                  </a:solidFill>
                  <a:latin typeface="Arial" pitchFamily="34" charset="0"/>
                  <a:cs typeface="Arial" pitchFamily="34" charset="0"/>
                </a:rPr>
                <a:t>vào </a:t>
              </a:r>
              <a:r>
                <a:rPr lang="en-US" sz="2400" b="1" err="1">
                  <a:solidFill>
                    <a:srgbClr val="0070C0"/>
                  </a:solidFill>
                  <a:latin typeface="Arial" pitchFamily="34" charset="0"/>
                  <a:cs typeface="Arial" pitchFamily="34" charset="0"/>
                </a:rPr>
                <a:t>thực tiễn cuộc </a:t>
              </a:r>
              <a:r>
                <a:rPr lang="en-US" sz="2400" b="1" err="1" smtClean="0">
                  <a:solidFill>
                    <a:srgbClr val="0070C0"/>
                  </a:solidFill>
                  <a:latin typeface="Arial" pitchFamily="34" charset="0"/>
                  <a:cs typeface="Arial" pitchFamily="34" charset="0"/>
                </a:rPr>
                <a:t>sống</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424464" y="15276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4</a:t>
              </a:r>
              <a:endParaRPr lang="en-US" sz="2400" b="1">
                <a:latin typeface="Arial" pitchFamily="34" charset="0"/>
                <a:cs typeface="Arial" pitchFamily="34" charset="0"/>
              </a:endParaRPr>
            </a:p>
          </p:txBody>
        </p:sp>
      </p:grpSp>
      <p:pic>
        <p:nvPicPr>
          <p:cNvPr id="3" name="Picture 2"/>
          <p:cNvPicPr>
            <a:picLocks noChangeAspect="1"/>
          </p:cNvPicPr>
          <p:nvPr/>
        </p:nvPicPr>
        <p:blipFill>
          <a:blip r:embed="rId5"/>
          <a:stretch>
            <a:fillRect/>
          </a:stretch>
        </p:blipFill>
        <p:spPr>
          <a:xfrm>
            <a:off x="5658021" y="753158"/>
            <a:ext cx="6004034" cy="6063138"/>
          </a:xfrm>
          <a:prstGeom prst="rect">
            <a:avLst/>
          </a:prstGeom>
        </p:spPr>
      </p:pic>
    </p:spTree>
    <p:extLst>
      <p:ext uri="{BB962C8B-B14F-4D97-AF65-F5344CB8AC3E}">
        <p14:creationId xmlns:p14="http://schemas.microsoft.com/office/powerpoint/2010/main" val="1785000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dur="5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3429000" y="262683"/>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246888" y="1023724"/>
            <a:ext cx="10396727" cy="892552"/>
            <a:chOff x="255765" y="1290052"/>
            <a:chExt cx="10396727" cy="892552"/>
          </a:xfrm>
        </p:grpSpPr>
        <p:sp>
          <p:nvSpPr>
            <p:cNvPr id="17" name="Rectangle 16"/>
            <p:cNvSpPr/>
            <p:nvPr/>
          </p:nvSpPr>
          <p:spPr>
            <a:xfrm>
              <a:off x="466077" y="1290052"/>
              <a:ext cx="10186415" cy="8925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a:solidFill>
                    <a:srgbClr val="0070C0"/>
                  </a:solidFill>
                  <a:latin typeface="Arial" pitchFamily="34" charset="0"/>
                  <a:cs typeface="Arial" pitchFamily="34" charset="0"/>
                </a:rPr>
                <a:t>Thực hiện dự án, điều tra, </a:t>
              </a:r>
              <a:endParaRPr lang="en-US" sz="2400" b="1" smtClean="0">
                <a:solidFill>
                  <a:srgbClr val="0070C0"/>
                </a:solidFill>
                <a:latin typeface="Arial" pitchFamily="34" charset="0"/>
                <a:cs typeface="Arial" pitchFamily="34" charset="0"/>
              </a:endParaRPr>
            </a:p>
            <a:p>
              <a:r>
                <a:rPr lang="en-US" sz="2400" b="1" smtClean="0">
                  <a:solidFill>
                    <a:srgbClr val="0070C0"/>
                  </a:solidFill>
                  <a:latin typeface="Arial" pitchFamily="34" charset="0"/>
                  <a:cs typeface="Arial" pitchFamily="34" charset="0"/>
                </a:rPr>
                <a:t>nghiên </a:t>
              </a:r>
              <a:r>
                <a:rPr lang="en-US" sz="2400" b="1" err="1" smtClean="0">
                  <a:solidFill>
                    <a:srgbClr val="0070C0"/>
                  </a:solidFill>
                  <a:latin typeface="Arial" pitchFamily="34" charset="0"/>
                  <a:cs typeface="Arial" pitchFamily="34" charset="0"/>
                </a:rPr>
                <a:t>cứu</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255765" y="140158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5</a:t>
              </a:r>
            </a:p>
          </p:txBody>
        </p:sp>
      </p:grpSp>
      <p:pic>
        <p:nvPicPr>
          <p:cNvPr id="3" name="Picture 2"/>
          <p:cNvPicPr>
            <a:picLocks noChangeAspect="1"/>
          </p:cNvPicPr>
          <p:nvPr/>
        </p:nvPicPr>
        <p:blipFill>
          <a:blip r:embed="rId5"/>
          <a:stretch>
            <a:fillRect/>
          </a:stretch>
        </p:blipFill>
        <p:spPr>
          <a:xfrm>
            <a:off x="5486400" y="1224872"/>
            <a:ext cx="6519863" cy="5473665"/>
          </a:xfrm>
          <a:prstGeom prst="rect">
            <a:avLst/>
          </a:prstGeom>
        </p:spPr>
      </p:pic>
    </p:spTree>
    <p:extLst>
      <p:ext uri="{BB962C8B-B14F-4D97-AF65-F5344CB8AC3E}">
        <p14:creationId xmlns:p14="http://schemas.microsoft.com/office/powerpoint/2010/main" val="26511488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cs typeface="Arial" pitchFamily="34" charset="0"/>
                </a:rPr>
                <a:t>Tích hợp mạch kiến thức vật lí, </a:t>
              </a:r>
              <a:r>
                <a:rPr lang="en-US" sz="2400" b="1" smtClean="0">
                  <a:solidFill>
                    <a:srgbClr val="0070C0"/>
                  </a:solidFill>
                  <a:latin typeface="Arial" pitchFamily="34" charset="0"/>
                  <a:cs typeface="Arial" pitchFamily="34" charset="0"/>
                </a:rPr>
                <a:t>hoá </a:t>
              </a:r>
              <a:r>
                <a:rPr lang="en-US" sz="2400" b="1" err="1" smtClean="0">
                  <a:solidFill>
                    <a:srgbClr val="0070C0"/>
                  </a:solidFill>
                  <a:latin typeface="Arial" pitchFamily="34" charset="0"/>
                  <a:cs typeface="Arial" pitchFamily="34" charset="0"/>
                </a:rPr>
                <a:t>học, sinh học</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6</a:t>
              </a:r>
              <a:endParaRPr lang="en-US" sz="2400" b="1">
                <a:latin typeface="Arial" pitchFamily="34" charset="0"/>
                <a:cs typeface="Arial" pitchFamily="34" charset="0"/>
              </a:endParaRPr>
            </a:p>
          </p:txBody>
        </p:sp>
      </p:grpSp>
      <p:sp>
        <p:nvSpPr>
          <p:cNvPr id="12" name="Content Placeholder 5"/>
          <p:cNvSpPr txBox="1"/>
          <p:nvPr/>
        </p:nvSpPr>
        <p:spPr>
          <a:xfrm>
            <a:off x="510410" y="2251607"/>
            <a:ext cx="4194754" cy="3790205"/>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195" indent="0" algn="just">
              <a:lnSpc>
                <a:spcPct val="110000"/>
              </a:lnSpc>
              <a:buNone/>
            </a:pPr>
            <a:r>
              <a:rPr lang="vi-VN" sz="2000" b="1" smtClean="0"/>
              <a:t>HS </a:t>
            </a:r>
            <a:r>
              <a:rPr lang="vi-VN" sz="2000" b="1"/>
              <a:t>có thể dùng kiến thức về đòn bẩy học trong Chương IV để giải thích cho hoạt động của hệ vận động ở người trong Chương VII: đó là mối liên kết giữa các cơ quan, bộ phận với nhau. Đồng thời hạn chế được các động tác làm ảnh hưởng xấu đến các cơ quan như cổ, các đốt sống lưng, các khớp,… ; giúp bảo vệ cơ thể an toàn và phát triển khoẻ mạnh.</a:t>
            </a:r>
            <a:endParaRPr lang="en-US" sz="2000" b="1"/>
          </a:p>
        </p:txBody>
      </p:sp>
      <p:pic>
        <p:nvPicPr>
          <p:cNvPr id="3" name="Picture 2"/>
          <p:cNvPicPr>
            <a:picLocks noChangeAspect="1"/>
          </p:cNvPicPr>
          <p:nvPr/>
        </p:nvPicPr>
        <p:blipFill>
          <a:blip r:embed="rId5"/>
          <a:stretch>
            <a:fillRect/>
          </a:stretch>
        </p:blipFill>
        <p:spPr>
          <a:xfrm>
            <a:off x="4684143" y="2617974"/>
            <a:ext cx="7420303" cy="3742110"/>
          </a:xfrm>
          <a:prstGeom prst="rect">
            <a:avLst/>
          </a:prstGeom>
        </p:spPr>
      </p:pic>
    </p:spTree>
    <p:extLst>
      <p:ext uri="{BB962C8B-B14F-4D97-AF65-F5344CB8AC3E}">
        <p14:creationId xmlns:p14="http://schemas.microsoft.com/office/powerpoint/2010/main" val="2722907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dur="5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cs typeface="Arial" pitchFamily="34" charset="0"/>
                </a:rPr>
                <a:t>Tích hợp mạch kiến thức vật lí, </a:t>
              </a:r>
              <a:r>
                <a:rPr lang="en-US" sz="2400" b="1" smtClean="0">
                  <a:solidFill>
                    <a:srgbClr val="0070C0"/>
                  </a:solidFill>
                  <a:latin typeface="Arial" pitchFamily="34" charset="0"/>
                  <a:cs typeface="Arial" pitchFamily="34" charset="0"/>
                </a:rPr>
                <a:t>hoá </a:t>
              </a:r>
              <a:r>
                <a:rPr lang="en-US" sz="2400" b="1" err="1" smtClean="0">
                  <a:solidFill>
                    <a:srgbClr val="0070C0"/>
                  </a:solidFill>
                  <a:latin typeface="Arial" pitchFamily="34" charset="0"/>
                  <a:cs typeface="Arial" pitchFamily="34" charset="0"/>
                </a:rPr>
                <a:t>học, sinh học</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6</a:t>
              </a:r>
              <a:endParaRPr lang="en-US" sz="2400" b="1">
                <a:latin typeface="Arial" pitchFamily="34" charset="0"/>
                <a:cs typeface="Arial" pitchFamily="34" charset="0"/>
              </a:endParaRPr>
            </a:p>
          </p:txBody>
        </p:sp>
      </p:grpSp>
      <p:sp>
        <p:nvSpPr>
          <p:cNvPr id="13" name="Content Placeholder 5"/>
          <p:cNvSpPr txBox="1"/>
          <p:nvPr/>
        </p:nvSpPr>
        <p:spPr>
          <a:xfrm>
            <a:off x="1112487" y="2182431"/>
            <a:ext cx="9824802" cy="3262432"/>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lnSpc>
                <a:spcPct val="110000"/>
              </a:lnSpc>
              <a:buFont typeface="Wingdings" pitchFamily="2" charset="2"/>
              <a:buChar char="v"/>
            </a:pPr>
            <a:r>
              <a:rPr lang="en-US" sz="2000" b="1">
                <a:latin typeface="Arial" pitchFamily="34" charset="0"/>
                <a:cs typeface="Arial" pitchFamily="34" charset="0"/>
              </a:rPr>
              <a:t>S</a:t>
            </a:r>
            <a:r>
              <a:rPr lang="vi-VN" sz="2000" b="1" smtClean="0">
                <a:latin typeface="Arial" pitchFamily="34" charset="0"/>
                <a:cs typeface="Arial" pitchFamily="34" charset="0"/>
              </a:rPr>
              <a:t>ử </a:t>
            </a:r>
            <a:r>
              <a:rPr lang="vi-VN" sz="2000" b="1">
                <a:latin typeface="Arial" pitchFamily="34" charset="0"/>
                <a:cs typeface="Arial" pitchFamily="34" charset="0"/>
              </a:rPr>
              <a:t>dụng kiến thức về một số chất thông dụng ở Chương II để giải thích cho kiến thức về điều hoà môi trường trong của cơ thể trong chương VII</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pPr algn="just">
              <a:lnSpc>
                <a:spcPct val="110000"/>
              </a:lnSpc>
              <a:buFont typeface="Wingdings" pitchFamily="2" charset="2"/>
              <a:buChar char="v"/>
            </a:pPr>
            <a:r>
              <a:rPr lang="vi-VN" sz="2000" b="1">
                <a:latin typeface="Arial" pitchFamily="34" charset="0"/>
                <a:cs typeface="Arial" pitchFamily="34" charset="0"/>
              </a:rPr>
              <a:t>Các kiến thức về khí quyển sẽ được sử dụng để làm rõ hơn về môi trường sống và cân bằng tự nhiên trong Chương VIII</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pPr algn="just">
              <a:lnSpc>
                <a:spcPct val="110000"/>
              </a:lnSpc>
              <a:buFont typeface="Wingdings" pitchFamily="2" charset="2"/>
              <a:buChar char="v"/>
            </a:pPr>
            <a:r>
              <a:rPr lang="vi-VN" sz="2000" b="1">
                <a:latin typeface="Arial" pitchFamily="34" charset="0"/>
                <a:cs typeface="Arial" pitchFamily="34" charset="0"/>
              </a:rPr>
              <a:t>Sự sự kết nối và tích hợp giữa Chương V. Điện và Chương VII. Sinh học cơ thể người nhằm ứng dụng tác dụng sinh lí của dòng điện, giúp HS giải thích được tại sao dòng điện có thể chạy qua được cơ thể sống, hiểu sự nguy hiểm khi sơ ý để cho dòng điện chạy qua; đồng thời cũng nhận biết được dòng điện thích hợp sẽ giúp con người chữa được một số bệnh. </a:t>
            </a:r>
            <a:endParaRPr sz="2000" b="1">
              <a:latin typeface="Arial" pitchFamily="34" charset="0"/>
              <a:cs typeface="Arial" pitchFamily="34" charset="0"/>
            </a:endParaRPr>
          </a:p>
        </p:txBody>
      </p:sp>
    </p:spTree>
    <p:extLst>
      <p:ext uri="{BB962C8B-B14F-4D97-AF65-F5344CB8AC3E}">
        <p14:creationId xmlns:p14="http://schemas.microsoft.com/office/powerpoint/2010/main" val="23920298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dur="50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cs typeface="Arial" pitchFamily="34" charset="0"/>
                </a:rPr>
                <a:t>Tích hợp mạch kiến thức vật lí, </a:t>
              </a:r>
              <a:r>
                <a:rPr lang="en-US" sz="2400" b="1" smtClean="0">
                  <a:solidFill>
                    <a:srgbClr val="0070C0"/>
                  </a:solidFill>
                  <a:latin typeface="Arial" pitchFamily="34" charset="0"/>
                  <a:cs typeface="Arial" pitchFamily="34" charset="0"/>
                </a:rPr>
                <a:t>hoá </a:t>
              </a:r>
              <a:r>
                <a:rPr lang="en-US" sz="2400" b="1" err="1" smtClean="0">
                  <a:solidFill>
                    <a:srgbClr val="0070C0"/>
                  </a:solidFill>
                  <a:latin typeface="Arial" pitchFamily="34" charset="0"/>
                  <a:cs typeface="Arial" pitchFamily="34" charset="0"/>
                </a:rPr>
                <a:t>học, sinh học</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6</a:t>
              </a:r>
              <a:endParaRPr lang="en-US" sz="2400" b="1">
                <a:latin typeface="Arial" pitchFamily="34" charset="0"/>
                <a:cs typeface="Arial" pitchFamily="34" charset="0"/>
              </a:endParaRPr>
            </a:p>
          </p:txBody>
        </p:sp>
      </p:grpSp>
      <p:sp>
        <p:nvSpPr>
          <p:cNvPr id="12" name="Content Placeholder 5"/>
          <p:cNvSpPr txBox="1"/>
          <p:nvPr/>
        </p:nvSpPr>
        <p:spPr>
          <a:xfrm>
            <a:off x="1008587" y="2020073"/>
            <a:ext cx="10017479" cy="1089081"/>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lnSpc>
                <a:spcPct val="110000"/>
              </a:lnSpc>
              <a:buFont typeface="Wingdings" panose="05000000000000000000" charset="0"/>
              <a:buChar char="v"/>
            </a:pPr>
            <a:r>
              <a:rPr lang="vi-VN" sz="2000" b="1"/>
              <a:t>Ứng dụng kiến thức sự tăng giảm nội năng (Chương VI. Nhiệt): khi được làm nóng, các phân tử chuyển động nhanh hơn, số va chạm giữa các phân tử tăng dẫn đến tốc độ phản ứng tăng</a:t>
            </a:r>
            <a:r>
              <a:rPr lang="en-US" sz="2000" b="1" smtClean="0"/>
              <a:t>.</a:t>
            </a:r>
            <a:endParaRPr lang="vi-VN" altLang="en-US" sz="2000" b="1"/>
          </a:p>
        </p:txBody>
      </p:sp>
      <p:pic>
        <p:nvPicPr>
          <p:cNvPr id="3" name="Picture 2"/>
          <p:cNvPicPr>
            <a:picLocks noChangeAspect="1"/>
          </p:cNvPicPr>
          <p:nvPr/>
        </p:nvPicPr>
        <p:blipFill>
          <a:blip r:embed="rId5"/>
          <a:srcRect l="15453" t="32373" r="41149" b="23528"/>
          <a:stretch>
            <a:fillRect/>
          </a:stretch>
        </p:blipFill>
        <p:spPr>
          <a:xfrm>
            <a:off x="6218921" y="3169328"/>
            <a:ext cx="4814790" cy="2752078"/>
          </a:xfrm>
          <a:prstGeom prst="rect">
            <a:avLst/>
          </a:prstGeom>
        </p:spPr>
      </p:pic>
      <p:pic>
        <p:nvPicPr>
          <p:cNvPr id="6" name="Picture 5"/>
          <p:cNvPicPr>
            <a:picLocks noChangeAspect="1"/>
          </p:cNvPicPr>
          <p:nvPr/>
        </p:nvPicPr>
        <p:blipFill>
          <a:blip r:embed="rId6"/>
          <a:stretch>
            <a:fillRect/>
          </a:stretch>
        </p:blipFill>
        <p:spPr>
          <a:xfrm>
            <a:off x="1467609" y="3122323"/>
            <a:ext cx="4018792" cy="3747163"/>
          </a:xfrm>
          <a:prstGeom prst="rect">
            <a:avLst/>
          </a:prstGeom>
        </p:spPr>
      </p:pic>
    </p:spTree>
    <p:extLst>
      <p:ext uri="{BB962C8B-B14F-4D97-AF65-F5344CB8AC3E}">
        <p14:creationId xmlns:p14="http://schemas.microsoft.com/office/powerpoint/2010/main" val="1886534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dur="5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dur="5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4" name="AutoShape 36"/>
          <p:cNvSpPr>
            <a:spLocks noChangeArrowheads="1"/>
          </p:cNvSpPr>
          <p:nvPr/>
        </p:nvSpPr>
        <p:spPr bwMode="auto">
          <a:xfrm>
            <a:off x="1569282" y="1486653"/>
            <a:ext cx="634688" cy="625957"/>
          </a:xfrm>
          <a:prstGeom prst="diamond">
            <a:avLst/>
          </a:prstGeom>
          <a:solidFill>
            <a:srgbClr val="FFC000"/>
          </a:solidFill>
          <a:ln w="25400" algn="ctr">
            <a:solidFill>
              <a:srgbClr val="FFFFFF"/>
            </a:solid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0100"/>
            <a:r>
              <a:rPr lang="en-US" altLang="zh-CN" sz="2800" b="1">
                <a:solidFill>
                  <a:srgbClr val="FFFFFF"/>
                </a:solidFill>
                <a:latin typeface="+mj-lt"/>
                <a:ea typeface="华康俪金黑W8(P)" panose="020B0800000000000000" pitchFamily="34" charset="-122"/>
                <a:cs typeface="Calibri" panose="020F0502020204030204" pitchFamily="34" charset="0"/>
              </a:rPr>
              <a:t>I</a:t>
            </a:r>
          </a:p>
        </p:txBody>
      </p:sp>
      <p:sp>
        <p:nvSpPr>
          <p:cNvPr id="15" name="Rectangle 37"/>
          <p:cNvSpPr>
            <a:spLocks noChangeArrowheads="1"/>
          </p:cNvSpPr>
          <p:nvPr/>
        </p:nvSpPr>
        <p:spPr bwMode="auto">
          <a:xfrm>
            <a:off x="2225996" y="1530709"/>
            <a:ext cx="8399597" cy="586936"/>
          </a:xfrm>
          <a:prstGeom prst="rect">
            <a:avLst/>
          </a:prstGeom>
          <a:solidFill>
            <a:schemeClr val="bg1"/>
          </a:solidFill>
          <a:ln>
            <a:solidFill>
              <a:schemeClr val="bg1"/>
            </a:solid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en-US" sz="2800" b="1" smtClean="0">
                <a:solidFill>
                  <a:schemeClr val="accent1">
                    <a:lumMod val="75000"/>
                  </a:schemeClr>
                </a:solidFill>
                <a:latin typeface="Arial" pitchFamily="34" charset="0"/>
                <a:cs typeface="Arial" pitchFamily="34" charset="0"/>
              </a:rPr>
              <a:t>QUAN ĐIỂM BIÊN SOẠN</a:t>
            </a:r>
            <a:endParaRPr lang="en-US" sz="2800" b="1" kern="0">
              <a:solidFill>
                <a:srgbClr val="0070C0"/>
              </a:solidFill>
              <a:cs typeface="Times New Roman" panose="02020603050405020304" pitchFamily="18" charset="0"/>
            </a:endParaRPr>
          </a:p>
        </p:txBody>
      </p:sp>
      <p:sp>
        <p:nvSpPr>
          <p:cNvPr id="16" name="Rectangle 37"/>
          <p:cNvSpPr>
            <a:spLocks noChangeArrowheads="1"/>
          </p:cNvSpPr>
          <p:nvPr/>
        </p:nvSpPr>
        <p:spPr bwMode="auto">
          <a:xfrm>
            <a:off x="2247494" y="3095321"/>
            <a:ext cx="8734184" cy="586936"/>
          </a:xfrm>
          <a:prstGeom prst="rect">
            <a:avLst/>
          </a:prstGeom>
          <a:solidFill>
            <a:schemeClr val="bg1"/>
          </a:solidFill>
          <a:ln>
            <a:solidFill>
              <a:schemeClr val="bg1"/>
            </a:solid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200" b="1" kern="0" smtClean="0">
                <a:solidFill>
                  <a:srgbClr val="0070C0"/>
                </a:solidFill>
                <a:cs typeface="Times New Roman" panose="02020603050405020304" pitchFamily="18" charset="0"/>
              </a:rPr>
              <a:t>ĐIỂM MỚI CỦA SGK KHOA HỌC TỰ NHIÊN 8</a:t>
            </a:r>
            <a:endParaRPr lang="en-US" sz="3200" b="1" kern="0">
              <a:solidFill>
                <a:srgbClr val="0070C0"/>
              </a:solidFill>
              <a:cs typeface="Times New Roman" panose="02020603050405020304" pitchFamily="18" charset="0"/>
            </a:endParaRPr>
          </a:p>
        </p:txBody>
      </p:sp>
      <p:sp>
        <p:nvSpPr>
          <p:cNvPr id="17" name="Rectangle 37"/>
          <p:cNvSpPr>
            <a:spLocks noChangeArrowheads="1"/>
          </p:cNvSpPr>
          <p:nvPr/>
        </p:nvSpPr>
        <p:spPr bwMode="auto">
          <a:xfrm>
            <a:off x="2247760" y="2269280"/>
            <a:ext cx="7986633" cy="586936"/>
          </a:xfrm>
          <a:prstGeom prst="rect">
            <a:avLst/>
          </a:prstGeom>
          <a:solidFill>
            <a:schemeClr val="bg1"/>
          </a:solidFill>
          <a:ln>
            <a:solidFill>
              <a:schemeClr val="bg1"/>
            </a:solid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200" b="1" kern="0">
                <a:solidFill>
                  <a:srgbClr val="0070C0"/>
                </a:solidFill>
                <a:cs typeface="Times New Roman" panose="02020603050405020304" pitchFamily="18" charset="0"/>
              </a:rPr>
              <a:t>THIẾT KẾ SGK </a:t>
            </a:r>
            <a:r>
              <a:rPr lang="en-US" sz="3200" b="1" kern="0" smtClean="0">
                <a:solidFill>
                  <a:srgbClr val="0070C0"/>
                </a:solidFill>
                <a:cs typeface="Times New Roman" panose="02020603050405020304" pitchFamily="18" charset="0"/>
              </a:rPr>
              <a:t>KHOA HỌC TỰ NHIÊN 8</a:t>
            </a:r>
            <a:endParaRPr lang="en-US" sz="3200" b="1" kern="0">
              <a:solidFill>
                <a:srgbClr val="0070C0"/>
              </a:solidFill>
              <a:cs typeface="Times New Roman" panose="02020603050405020304" pitchFamily="18" charset="0"/>
            </a:endParaRPr>
          </a:p>
        </p:txBody>
      </p:sp>
      <p:sp>
        <p:nvSpPr>
          <p:cNvPr id="18" name="AutoShape 36"/>
          <p:cNvSpPr>
            <a:spLocks noChangeArrowheads="1"/>
          </p:cNvSpPr>
          <p:nvPr/>
        </p:nvSpPr>
        <p:spPr bwMode="auto">
          <a:xfrm>
            <a:off x="1569815" y="3054538"/>
            <a:ext cx="634688" cy="625957"/>
          </a:xfrm>
          <a:prstGeom prst="diamond">
            <a:avLst/>
          </a:prstGeom>
          <a:solidFill>
            <a:srgbClr val="FFC000"/>
          </a:solidFill>
          <a:ln w="25400" algn="ctr">
            <a:solidFill>
              <a:srgbClr val="FFFFFF"/>
            </a:solid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0100"/>
            <a:r>
              <a:rPr lang="en-US" altLang="zh-CN" sz="2800" b="1" smtClean="0">
                <a:solidFill>
                  <a:srgbClr val="FFFFFF"/>
                </a:solidFill>
                <a:latin typeface="+mj-lt"/>
                <a:ea typeface="华康俪金黑W8(P)" panose="020B0800000000000000" pitchFamily="34" charset="-122"/>
                <a:cs typeface="Calibri" panose="020F0502020204030204" pitchFamily="34" charset="0"/>
              </a:rPr>
              <a:t>III</a:t>
            </a:r>
            <a:endParaRPr lang="en-US" altLang="zh-CN" sz="2800" b="1">
              <a:solidFill>
                <a:srgbClr val="FFFFFF"/>
              </a:solidFill>
              <a:latin typeface="+mj-lt"/>
              <a:ea typeface="华康俪金黑W8(P)" panose="020B0800000000000000" pitchFamily="34" charset="-122"/>
              <a:cs typeface="Calibri" panose="020F0502020204030204" pitchFamily="34" charset="0"/>
            </a:endParaRPr>
          </a:p>
        </p:txBody>
      </p:sp>
      <p:sp>
        <p:nvSpPr>
          <p:cNvPr id="19" name="AutoShape 36"/>
          <p:cNvSpPr>
            <a:spLocks noChangeArrowheads="1"/>
          </p:cNvSpPr>
          <p:nvPr/>
        </p:nvSpPr>
        <p:spPr bwMode="auto">
          <a:xfrm>
            <a:off x="1570081" y="2234864"/>
            <a:ext cx="634688" cy="625957"/>
          </a:xfrm>
          <a:prstGeom prst="diamond">
            <a:avLst/>
          </a:prstGeom>
          <a:solidFill>
            <a:srgbClr val="FFC000"/>
          </a:solidFill>
          <a:ln w="25400" algn="ctr">
            <a:solidFill>
              <a:srgbClr val="FFFFFF"/>
            </a:solid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0100"/>
            <a:r>
              <a:rPr lang="en-US" altLang="zh-CN" sz="2800" b="1" smtClean="0">
                <a:solidFill>
                  <a:srgbClr val="FFFFFF"/>
                </a:solidFill>
                <a:latin typeface="+mj-lt"/>
                <a:ea typeface="华康俪金黑W8(P)" panose="020B0800000000000000" pitchFamily="34" charset="-122"/>
                <a:cs typeface="Calibri" panose="020F0502020204030204" pitchFamily="34" charset="0"/>
              </a:rPr>
              <a:t>II</a:t>
            </a:r>
            <a:endParaRPr lang="en-US" altLang="zh-CN" sz="2800" b="1">
              <a:solidFill>
                <a:srgbClr val="FFFFFF"/>
              </a:solidFill>
              <a:latin typeface="+mj-lt"/>
              <a:ea typeface="华康俪金黑W8(P)" panose="020B0800000000000000" pitchFamily="34" charset="-122"/>
              <a:cs typeface="Calibri" panose="020F0502020204030204" pitchFamily="34" charset="0"/>
            </a:endParaRPr>
          </a:p>
        </p:txBody>
      </p:sp>
      <p:sp>
        <p:nvSpPr>
          <p:cNvPr id="20" name="AutoShape 36"/>
          <p:cNvSpPr>
            <a:spLocks noChangeArrowheads="1"/>
          </p:cNvSpPr>
          <p:nvPr/>
        </p:nvSpPr>
        <p:spPr bwMode="auto">
          <a:xfrm>
            <a:off x="1570612" y="3864093"/>
            <a:ext cx="634688" cy="625957"/>
          </a:xfrm>
          <a:prstGeom prst="diamond">
            <a:avLst/>
          </a:prstGeom>
          <a:solidFill>
            <a:srgbClr val="FFC000"/>
          </a:solidFill>
          <a:ln w="25400" algn="ctr">
            <a:solidFill>
              <a:srgbClr val="FFFFFF"/>
            </a:solid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0100"/>
            <a:r>
              <a:rPr lang="en-US" altLang="zh-CN" sz="2800" b="1">
                <a:solidFill>
                  <a:srgbClr val="FFFFFF"/>
                </a:solidFill>
                <a:latin typeface="+mj-lt"/>
                <a:ea typeface="华康俪金黑W8(P)" panose="020B0800000000000000" pitchFamily="34" charset="-122"/>
                <a:cs typeface="Calibri" panose="020F0502020204030204" pitchFamily="34" charset="0"/>
              </a:rPr>
              <a:t>IV</a:t>
            </a:r>
          </a:p>
        </p:txBody>
      </p:sp>
      <p:sp>
        <p:nvSpPr>
          <p:cNvPr id="21" name="Rectangle 37"/>
          <p:cNvSpPr>
            <a:spLocks noChangeArrowheads="1"/>
          </p:cNvSpPr>
          <p:nvPr/>
        </p:nvSpPr>
        <p:spPr bwMode="auto">
          <a:xfrm>
            <a:off x="2257435" y="3898509"/>
            <a:ext cx="7986633" cy="586936"/>
          </a:xfrm>
          <a:prstGeom prst="rect">
            <a:avLst/>
          </a:prstGeom>
          <a:solidFill>
            <a:schemeClr val="bg1"/>
          </a:solidFill>
          <a:ln>
            <a:solidFill>
              <a:schemeClr val="bg1"/>
            </a:solid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200" b="1" kern="0" smtClean="0">
                <a:solidFill>
                  <a:srgbClr val="0070C0"/>
                </a:solidFill>
                <a:cs typeface="Times New Roman" panose="02020603050405020304" pitchFamily="18" charset="0"/>
              </a:rPr>
              <a:t>HỌC LIỆU</a:t>
            </a:r>
            <a:endParaRPr lang="en-US" sz="3200" b="1" kern="0">
              <a:solidFill>
                <a:srgbClr val="0070C0"/>
              </a:solidFill>
              <a:cs typeface="Times New Roman" panose="02020603050405020304" pitchFamily="18" charset="0"/>
            </a:endParaRPr>
          </a:p>
        </p:txBody>
      </p:sp>
      <p:sp>
        <p:nvSpPr>
          <p:cNvPr id="13" name="Rectangle 37"/>
          <p:cNvSpPr>
            <a:spLocks noChangeArrowheads="1"/>
          </p:cNvSpPr>
          <p:nvPr/>
        </p:nvSpPr>
        <p:spPr bwMode="auto">
          <a:xfrm>
            <a:off x="2819400" y="777667"/>
            <a:ext cx="5374048" cy="586936"/>
          </a:xfrm>
          <a:prstGeom prst="rect">
            <a:avLst/>
          </a:prstGeom>
          <a:solidFill>
            <a:schemeClr val="bg1"/>
          </a:solidFill>
          <a:ln>
            <a:solidFill>
              <a:schemeClr val="bg1"/>
            </a:solidFill>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en-US" sz="4000" b="1" smtClean="0">
                <a:solidFill>
                  <a:srgbClr val="FF0000"/>
                </a:solidFill>
                <a:latin typeface="Arial" pitchFamily="34" charset="0"/>
                <a:cs typeface="Arial" pitchFamily="34" charset="0"/>
              </a:rPr>
              <a:t>TỔNG QUAN CHUNG</a:t>
            </a:r>
            <a:endParaRPr lang="en-US" sz="4000" b="1" kern="0">
              <a:solidFill>
                <a:srgbClr val="FF0000"/>
              </a:solidFill>
              <a:cs typeface="Times New Roman" panose="02020603050405020304" pitchFamily="18" charset="0"/>
            </a:endParaRPr>
          </a:p>
        </p:txBody>
      </p:sp>
    </p:spTree>
    <p:extLst>
      <p:ext uri="{BB962C8B-B14F-4D97-AF65-F5344CB8AC3E}">
        <p14:creationId xmlns:p14="http://schemas.microsoft.com/office/powerpoint/2010/main" val="626511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dur="50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6" presetClass="entr" presetSubtype="21" dur="5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dur="50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16" presetClass="entr" presetSubtype="21" dur="50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dur="50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16" presetClass="entr" presetSubtype="21" dur="50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dur="50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dur="5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II. ĐIỂM NỔI BẬT VỀ NỘI DUNG</a:t>
            </a:r>
            <a:endParaRPr lang="en-US" altLang="en-US" sz="2800" b="1">
              <a:solidFill>
                <a:srgbClr val="C00000"/>
              </a:solidFill>
              <a:latin typeface="Arial" pitchFamily="34" charset="0"/>
              <a:cs typeface="Arial" pitchFamily="34" charset="0"/>
            </a:endParaRPr>
          </a:p>
        </p:txBody>
      </p:sp>
      <p:grpSp>
        <p:nvGrpSpPr>
          <p:cNvPr id="16" name="Group 15"/>
          <p:cNvGrpSpPr/>
          <p:nvPr/>
        </p:nvGrpSpPr>
        <p:grpSpPr>
          <a:xfrm>
            <a:off x="996165" y="1425881"/>
            <a:ext cx="10498109" cy="523220"/>
            <a:chOff x="1005042" y="1692209"/>
            <a:chExt cx="10498109" cy="523220"/>
          </a:xfrm>
        </p:grpSpPr>
        <p:sp>
          <p:nvSpPr>
            <p:cNvPr id="17" name="Rectangle 16"/>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cs typeface="Arial" pitchFamily="34" charset="0"/>
                </a:rPr>
                <a:t>Tích hợp mạch kiến thức vật lí, </a:t>
              </a:r>
              <a:r>
                <a:rPr lang="en-US" sz="2400" b="1" smtClean="0">
                  <a:solidFill>
                    <a:srgbClr val="0070C0"/>
                  </a:solidFill>
                  <a:latin typeface="Arial" pitchFamily="34" charset="0"/>
                  <a:cs typeface="Arial" pitchFamily="34" charset="0"/>
                </a:rPr>
                <a:t>hoá </a:t>
              </a:r>
              <a:r>
                <a:rPr lang="en-US" sz="2400" b="1" err="1" smtClean="0">
                  <a:solidFill>
                    <a:srgbClr val="0070C0"/>
                  </a:solidFill>
                  <a:latin typeface="Arial" pitchFamily="34" charset="0"/>
                  <a:cs typeface="Arial" pitchFamily="34" charset="0"/>
                </a:rPr>
                <a:t>học, sinh học</a:t>
              </a:r>
              <a:endParaRPr lang="en-US" sz="2400" b="1">
                <a:solidFill>
                  <a:srgbClr val="0070C0"/>
                </a:solidFill>
                <a:latin typeface="Arial" pitchFamily="34" charset="0"/>
                <a:cs typeface="Arial" pitchFamily="34" charset="0"/>
              </a:endParaRPr>
            </a:p>
          </p:txBody>
        </p:sp>
        <p:sp>
          <p:nvSpPr>
            <p:cNvPr id="18" name="Snip Diagonal Corner Rectangle 17"/>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smtClean="0">
                  <a:latin typeface="Arial" pitchFamily="34" charset="0"/>
                  <a:cs typeface="Arial" pitchFamily="34" charset="0"/>
                </a:rPr>
                <a:t>6</a:t>
              </a:r>
              <a:endParaRPr lang="en-US" sz="2400" b="1">
                <a:latin typeface="Arial" pitchFamily="34" charset="0"/>
                <a:cs typeface="Arial" pitchFamily="34" charset="0"/>
              </a:endParaRPr>
            </a:p>
          </p:txBody>
        </p:sp>
      </p:grpSp>
      <p:sp>
        <p:nvSpPr>
          <p:cNvPr id="13" name="Content Placeholder 5"/>
          <p:cNvSpPr txBox="1"/>
          <p:nvPr/>
        </p:nvSpPr>
        <p:spPr>
          <a:xfrm>
            <a:off x="822155" y="2166902"/>
            <a:ext cx="10727693" cy="2862322"/>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lnSpc>
                <a:spcPct val="110000"/>
              </a:lnSpc>
              <a:buFont typeface="Wingdings" panose="05000000000000000000" charset="0"/>
              <a:buChar char="v"/>
            </a:pPr>
            <a:r>
              <a:rPr lang="vi-VN" sz="2000" b="1"/>
              <a:t>Sự tích hợp giữa các mạch kiến thức còn được thể hiện trong các hoạt động vận dụng kiến thức trong bài học để giải quyết các vấn đề thực tiễn. Thông qua các hoạt động vận dụng này, GV sẽ có điều kiện thuận lợi khi dạy học theo phương thức giáo dục STEM và từ đó HS sẽ tìm thấy ý tưởng cho các dự án, đề tài sáng tạo khoa học kĩ thuật</a:t>
            </a:r>
            <a:r>
              <a:rPr lang="vi-VN" sz="2000" b="1" smtClean="0"/>
              <a:t>.</a:t>
            </a:r>
            <a:endParaRPr lang="en-US" sz="2000" b="1" smtClean="0"/>
          </a:p>
          <a:p>
            <a:pPr algn="just">
              <a:lnSpc>
                <a:spcPct val="110000"/>
              </a:lnSpc>
              <a:buFont typeface="Wingdings" panose="05000000000000000000" charset="0"/>
              <a:buChar char="v"/>
            </a:pPr>
            <a:r>
              <a:rPr lang="vi-VN" sz="2000" b="1"/>
              <a:t>Ngoài ra trong cuốn sách còn có sự tích hợp, lồng ghép với một số nội dung giáo dục như: giáo dục kĩ thuật, giáo dục sức khoẻ, giáo dục bảo vệ môi trường, phát triển bền vững. </a:t>
            </a:r>
            <a:endParaRPr lang="vi-VN" altLang="en-US" sz="2000" b="1"/>
          </a:p>
        </p:txBody>
      </p:sp>
    </p:spTree>
    <p:extLst>
      <p:ext uri="{BB962C8B-B14F-4D97-AF65-F5344CB8AC3E}">
        <p14:creationId xmlns:p14="http://schemas.microsoft.com/office/powerpoint/2010/main" val="855934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dur="50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5" name="Rectangle 14"/>
          <p:cNvSpPr/>
          <p:nvPr/>
        </p:nvSpPr>
        <p:spPr>
          <a:xfrm>
            <a:off x="594360" y="3000715"/>
            <a:ext cx="10954512" cy="53739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2200" b="1">
                <a:solidFill>
                  <a:srgbClr val="0000FF"/>
                </a:solidFill>
                <a:latin typeface="Arial" pitchFamily="34" charset="0"/>
                <a:cs typeface="Arial" pitchFamily="34" charset="0"/>
              </a:rPr>
              <a:t>2. HỌC LIỆU ĐIỆN TỬ</a:t>
            </a:r>
          </a:p>
        </p:txBody>
      </p:sp>
      <p:sp>
        <p:nvSpPr>
          <p:cNvPr id="16" name="Rectangle 15"/>
          <p:cNvSpPr/>
          <p:nvPr/>
        </p:nvSpPr>
        <p:spPr>
          <a:xfrm>
            <a:off x="659198" y="817804"/>
            <a:ext cx="2403928"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buNone/>
              <a:defRPr/>
            </a:pPr>
            <a:r>
              <a:rPr lang="en-US" altLang="en-US" sz="2800" b="1" smtClean="0">
                <a:solidFill>
                  <a:srgbClr val="C00000"/>
                </a:solidFill>
                <a:latin typeface="Arial" pitchFamily="34" charset="0"/>
                <a:cs typeface="Arial" pitchFamily="34" charset="0"/>
              </a:rPr>
              <a:t>IV</a:t>
            </a:r>
            <a:r>
              <a:rPr lang="en-US" altLang="en-US" sz="2800" b="1">
                <a:solidFill>
                  <a:srgbClr val="C00000"/>
                </a:solidFill>
                <a:latin typeface="Arial" pitchFamily="34" charset="0"/>
                <a:cs typeface="Arial" pitchFamily="34" charset="0"/>
              </a:rPr>
              <a:t>. HỌC LIỆU</a:t>
            </a:r>
            <a:endParaRPr lang="en-US" altLang="en-US" sz="2800">
              <a:solidFill>
                <a:srgbClr val="C00000"/>
              </a:solidFill>
              <a:latin typeface="Arial" pitchFamily="34" charset="0"/>
              <a:cs typeface="Arial" pitchFamily="34" charset="0"/>
            </a:endParaRPr>
          </a:p>
        </p:txBody>
      </p:sp>
      <p:sp>
        <p:nvSpPr>
          <p:cNvPr id="17" name="TextBox 16"/>
          <p:cNvSpPr txBox="1"/>
          <p:nvPr/>
        </p:nvSpPr>
        <p:spPr>
          <a:xfrm>
            <a:off x="676656" y="1474693"/>
            <a:ext cx="10908791" cy="15234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AutoNum type="arabicPeriod"/>
            </a:pPr>
            <a:r>
              <a:rPr lang="en-US" sz="2200" b="1">
                <a:solidFill>
                  <a:srgbClr val="0000FF"/>
                </a:solidFill>
                <a:latin typeface="Arial" pitchFamily="34" charset="0"/>
                <a:cs typeface="Arial" pitchFamily="34" charset="0"/>
              </a:rPr>
              <a:t>SÁCH</a:t>
            </a:r>
          </a:p>
          <a:p>
            <a:pPr>
              <a:lnSpc>
                <a:spcPct val="150000"/>
              </a:lnSpc>
            </a:pPr>
            <a:r>
              <a:rPr lang="en-US" sz="2000" b="1">
                <a:solidFill>
                  <a:srgbClr val="0070C0"/>
                </a:solidFill>
                <a:latin typeface="Arial" pitchFamily="34" charset="0"/>
                <a:cs typeface="Arial" pitchFamily="34" charset="0"/>
              </a:rPr>
              <a:t>- Sách giáo viên</a:t>
            </a:r>
          </a:p>
          <a:p>
            <a:pPr>
              <a:lnSpc>
                <a:spcPct val="150000"/>
              </a:lnSpc>
            </a:pPr>
            <a:r>
              <a:rPr lang="en-US" sz="2000" b="1">
                <a:solidFill>
                  <a:srgbClr val="0070C0"/>
                </a:solidFill>
                <a:latin typeface="Arial" pitchFamily="34" charset="0"/>
                <a:cs typeface="Arial" pitchFamily="34" charset="0"/>
              </a:rPr>
              <a:t>- Sách bài tập</a:t>
            </a:r>
          </a:p>
        </p:txBody>
      </p:sp>
      <p:sp>
        <p:nvSpPr>
          <p:cNvPr id="18" name="Rectangle 17"/>
          <p:cNvSpPr/>
          <p:nvPr/>
        </p:nvSpPr>
        <p:spPr>
          <a:xfrm>
            <a:off x="621792" y="3686515"/>
            <a:ext cx="10954512"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indent="-173038" algn="just">
              <a:lnSpc>
                <a:spcPct val="150000"/>
              </a:lnSpc>
            </a:pPr>
            <a:r>
              <a:rPr lang="en-US" sz="2000" b="1">
                <a:solidFill>
                  <a:srgbClr val="0070C0"/>
                </a:solidFill>
                <a:latin typeface="Arial" pitchFamily="34" charset="0"/>
                <a:cs typeface="Arial" pitchFamily="34" charset="0"/>
              </a:rPr>
              <a:t>- Hành trang số: cung cấp các phiên bản SGK, SGV và công cụ hỗ trợ việc giảng dạy và học tập của GV và HS (</a:t>
            </a:r>
            <a:r>
              <a:rPr lang="en-US" sz="2000" b="1">
                <a:solidFill>
                  <a:srgbClr val="0000FF"/>
                </a:solidFill>
                <a:latin typeface="Arial" pitchFamily="34" charset="0"/>
                <a:cs typeface="Arial" pitchFamily="34" charset="0"/>
              </a:rPr>
              <a:t>hanhtrangso.nxbgd.vn</a:t>
            </a:r>
            <a:r>
              <a:rPr lang="en-US" sz="2000" b="1">
                <a:solidFill>
                  <a:srgbClr val="0070C0"/>
                </a:solidFill>
                <a:latin typeface="Arial" pitchFamily="34" charset="0"/>
                <a:cs typeface="Arial" pitchFamily="34" charset="0"/>
              </a:rPr>
              <a:t>)</a:t>
            </a:r>
          </a:p>
        </p:txBody>
      </p:sp>
      <p:sp>
        <p:nvSpPr>
          <p:cNvPr id="19" name="Rectangle 18"/>
          <p:cNvSpPr/>
          <p:nvPr/>
        </p:nvSpPr>
        <p:spPr>
          <a:xfrm>
            <a:off x="612648" y="4719787"/>
            <a:ext cx="10954512"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3038" indent="-173038" algn="just">
              <a:lnSpc>
                <a:spcPct val="150000"/>
              </a:lnSpc>
            </a:pPr>
            <a:r>
              <a:rPr lang="en-US" sz="2000" b="1">
                <a:solidFill>
                  <a:srgbClr val="0070C0"/>
                </a:solidFill>
                <a:latin typeface="Arial" pitchFamily="34" charset="0"/>
                <a:cs typeface="Arial" pitchFamily="34" charset="0"/>
              </a:rPr>
              <a:t>- Tập huấn trực tuyến: cung cấp tài liệu tập huấn, các video minh họa bài giảng, video hướng dẫn sử dụng thiết bị, đồ dùng dạy học,… (</a:t>
            </a:r>
            <a:r>
              <a:rPr lang="en-US" sz="2000" b="1">
                <a:solidFill>
                  <a:srgbClr val="0000FF"/>
                </a:solidFill>
                <a:latin typeface="Arial" pitchFamily="34" charset="0"/>
                <a:cs typeface="Arial" pitchFamily="34" charset="0"/>
              </a:rPr>
              <a:t>taphuan.nxbgd.vn</a:t>
            </a:r>
            <a:r>
              <a:rPr lang="en-US" sz="2000" b="1">
                <a:solidFill>
                  <a:srgbClr val="0070C0"/>
                </a:solidFill>
                <a:latin typeface="Arial" pitchFamily="34" charset="0"/>
                <a:cs typeface="Arial" pitchFamily="34" charset="0"/>
              </a:rPr>
              <a:t>)</a:t>
            </a:r>
          </a:p>
        </p:txBody>
      </p:sp>
    </p:spTree>
    <p:extLst>
      <p:ext uri="{BB962C8B-B14F-4D97-AF65-F5344CB8AC3E}">
        <p14:creationId xmlns:p14="http://schemas.microsoft.com/office/powerpoint/2010/main" val="1196735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dur="50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dur="50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42" y="-122663"/>
            <a:ext cx="12200180" cy="6858000"/>
          </a:xfrm>
          <a:prstGeom prst="rect">
            <a:avLst/>
          </a:prstGeom>
        </p:spPr>
      </p:pic>
      <p:sp>
        <p:nvSpPr>
          <p:cNvPr id="6" name="TextBox 5"/>
          <p:cNvSpPr txBox="1"/>
          <p:nvPr/>
        </p:nvSpPr>
        <p:spPr>
          <a:xfrm>
            <a:off x="443753" y="1510087"/>
            <a:ext cx="6401184" cy="32624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KHOA HỌC TỰ NHIÊN 8</a:t>
            </a:r>
          </a:p>
          <a:p>
            <a:pPr marL="0" marR="0" lvl="0" indent="0" algn="ctr" defTabSz="914400" rtl="0" eaLnBrk="1" fontAlgn="auto" latinLnBrk="0" hangingPunct="1">
              <a:lnSpc>
                <a:spcPct val="100000"/>
              </a:lnSpc>
              <a:spcBef>
                <a:spcPts val="1200"/>
              </a:spcBef>
              <a:spcAft>
                <a:spcPct val="0"/>
              </a:spcAft>
              <a:buClrTx/>
              <a:buSzTx/>
              <a:buFontTx/>
              <a:buNone/>
              <a:defRPr/>
            </a:pPr>
            <a:r>
              <a:rPr lang="en-US" sz="2800" b="1">
                <a:solidFill>
                  <a:srgbClr val="002060"/>
                </a:solidFill>
                <a:latin typeface="Times New Roman" pitchFamily="18" charset="0"/>
                <a:cs typeface="Times New Roman" panose="02020603050405020304" pitchFamily="18" charset="0"/>
              </a:rPr>
              <a:t>MẠCH NỘI DUNG</a:t>
            </a:r>
          </a:p>
          <a:p>
            <a:pPr marL="0" marR="0" lvl="0" indent="0" algn="ctr" defTabSz="914400" rtl="0" eaLnBrk="1" fontAlgn="auto" latinLnBrk="0" hangingPunct="1">
              <a:lnSpc>
                <a:spcPct val="100000"/>
              </a:lnSpc>
              <a:spcBef>
                <a:spcPts val="1200"/>
              </a:spcBef>
              <a:spcAft>
                <a:spcPct val="0"/>
              </a:spcAft>
              <a:buClrTx/>
              <a:buSzTx/>
              <a:buFontTx/>
              <a:buNone/>
              <a:defRPr/>
            </a:pPr>
            <a:r>
              <a:rPr kumimoji="0" lang="en-US" sz="28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rPr>
              <a:t>CHẤT</a:t>
            </a:r>
            <a:r>
              <a:rPr kumimoji="0" lang="en-US" sz="2800" b="1" u="none" strike="noStrike" kern="1200" cap="none" spc="0" normalizeH="0" noProof="0">
                <a:ln>
                  <a:noFill/>
                </a:ln>
                <a:solidFill>
                  <a:srgbClr val="002060"/>
                </a:solidFill>
                <a:effectLst/>
                <a:uLnTx/>
                <a:uFillTx/>
                <a:latin typeface="Times New Roman" pitchFamily="18" charset="0"/>
                <a:cs typeface="Times New Roman" panose="02020603050405020304" pitchFamily="18" charset="0"/>
              </a:rPr>
              <a:t> VÀ SỰ BIẾN ĐỔI CỦA CHẤT</a:t>
            </a:r>
          </a:p>
          <a:p>
            <a:pPr marL="0" marR="0" lvl="0" indent="0" algn="ctr" defTabSz="914400" rtl="0" eaLnBrk="1" fontAlgn="auto" latinLnBrk="0" hangingPunct="1">
              <a:lnSpc>
                <a:spcPct val="100000"/>
              </a:lnSpc>
              <a:spcBef>
                <a:spcPts val="1200"/>
              </a:spcBef>
              <a:spcAft>
                <a:spcPct val="0"/>
              </a:spcAft>
              <a:buClrTx/>
              <a:buSzTx/>
              <a:buFontTx/>
              <a:buNone/>
              <a:defRPr/>
            </a:pPr>
            <a:r>
              <a:rPr lang="en-US" sz="2800" b="1" err="1">
                <a:solidFill>
                  <a:srgbClr val="0000FF"/>
                </a:solidFill>
                <a:latin typeface="Times New Roman" pitchFamily="18" charset="0"/>
                <a:cs typeface="Times New Roman" panose="02020603050405020304" pitchFamily="18" charset="0"/>
              </a:rPr>
              <a:t>Chuyển hoá hoá học</a:t>
            </a:r>
            <a:endParaRPr kumimoji="0" lang="en-US" sz="2800" b="1" u="none" strike="noStrike" kern="1200" cap="none" spc="0" normalizeH="0" baseline="0" noProof="0">
              <a:ln>
                <a:noFill/>
              </a:ln>
              <a:solidFill>
                <a:srgbClr val="0000FF"/>
              </a:solidFill>
              <a:effectLst/>
              <a:uLnTx/>
              <a:uFillTx/>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endPar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r>
              <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rPr>
              <a:t>Ch</a:t>
            </a:r>
            <a:r>
              <a:rPr lang="en-US" sz="2000" b="1" err="1">
                <a:solidFill>
                  <a:srgbClr val="002060"/>
                </a:solidFill>
                <a:latin typeface="Times New Roman" pitchFamily="18" charset="0"/>
                <a:cs typeface="Times New Roman" panose="02020603050405020304" pitchFamily="18" charset="0"/>
              </a:rPr>
              <a:t>ương I. Phản ứng hoá học</a:t>
            </a:r>
            <a:endParaRPr lang="en-US" sz="2000" b="1">
              <a:solidFill>
                <a:srgbClr val="002060"/>
              </a:solidFill>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r>
              <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rPr>
              <a:t>Ch</a:t>
            </a:r>
            <a:r>
              <a:rPr lang="en-US" sz="2000" b="1" err="1">
                <a:solidFill>
                  <a:srgbClr val="002060"/>
                </a:solidFill>
                <a:latin typeface="Times New Roman" pitchFamily="18" charset="0"/>
                <a:cs typeface="Times New Roman" panose="02020603050405020304" pitchFamily="18" charset="0"/>
              </a:rPr>
              <a:t>ương II. Một số hợp chất thông dụng</a:t>
            </a:r>
            <a:endPar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707" y="901274"/>
            <a:ext cx="3495675" cy="4810125"/>
          </a:xfrm>
          <a:prstGeom prst="rect">
            <a:avLst/>
          </a:prstGeom>
        </p:spPr>
      </p:pic>
    </p:spTree>
    <p:extLst>
      <p:ext uri="{BB962C8B-B14F-4D97-AF65-F5344CB8AC3E}">
        <p14:creationId xmlns:p14="http://schemas.microsoft.com/office/powerpoint/2010/main" val="19747590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6" name="Oval 5"/>
          <p:cNvSpPr/>
          <p:nvPr/>
        </p:nvSpPr>
        <p:spPr>
          <a:xfrm>
            <a:off x="4350762" y="2485046"/>
            <a:ext cx="2660074" cy="257099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400" b="1" i="0" u="none" strike="noStrike" kern="1200" cap="none" spc="0" normalizeH="0" baseline="0" noProof="0">
              <a:ln>
                <a:noFill/>
              </a:ln>
              <a:solidFill>
                <a:srgbClr val="4472C4">
                  <a:lumMod val="60000"/>
                  <a:lumOff val="40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NỘI DUNG TRÌNH BÀY</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400" b="1" i="1" u="none" strike="noStrike" kern="1200" cap="none" spc="0" normalizeH="0" baseline="0" noProof="0">
              <a:ln>
                <a:noFill/>
              </a:ln>
              <a:solidFill>
                <a:srgbClr val="4472C4">
                  <a:lumMod val="60000"/>
                  <a:lumOff val="40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4472C4">
                  <a:lumMod val="60000"/>
                  <a:lumOff val="40000"/>
                </a:srgbClr>
              </a:solidFill>
              <a:effectLst/>
              <a:uLnTx/>
              <a:uFillTx/>
              <a:latin typeface="Calibri" panose="020F0502020204030204" pitchFamily="34" charset="0"/>
              <a:cs typeface="Calibri" panose="020F0502020204030204" pitchFamily="34" charset="0"/>
            </a:endParaRPr>
          </a:p>
        </p:txBody>
      </p:sp>
      <p:sp>
        <p:nvSpPr>
          <p:cNvPr id="12" name="Oval 11"/>
          <p:cNvSpPr/>
          <p:nvPr/>
        </p:nvSpPr>
        <p:spPr>
          <a:xfrm>
            <a:off x="2025883" y="1366723"/>
            <a:ext cx="2954607" cy="257099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I. NỘI DUNG HOÁ HỌC TRONG KHTN 8</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1"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4554185" y="450792"/>
            <a:ext cx="2954607" cy="257099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II. TÍCH HỢP HOÁ HỌC TRONG KHTN 8</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1"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6414775" y="1649718"/>
            <a:ext cx="3221538" cy="274414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III. CẤU TRÚC CÁC CHƯƠNG </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NỘI DUNG HOÁ HỌC  - KHTN 8</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1"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4982853" y="3922784"/>
            <a:ext cx="3221538" cy="257099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IV. CẤU TRÚC BÀI HỌC </a:t>
            </a:r>
            <a:r>
              <a:rPr lang="en-US" sz="2400" b="1">
                <a:solidFill>
                  <a:srgbClr val="C00000"/>
                </a:solidFill>
                <a:latin typeface="Times New Roman" pitchFamily="18" charset="0"/>
                <a:cs typeface="Times New Roman" panose="02020603050405020304" pitchFamily="18" charset="0"/>
              </a:rPr>
              <a:t>NỘI DUNG</a:t>
            </a: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 HOÁ HỌC-KHTN 8</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1"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2655704" y="3588434"/>
            <a:ext cx="2660074" cy="257099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V. SÁCH GV-KHTN 8</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1" u="none" strike="noStrike" kern="1200" cap="none" spc="0" normalizeH="0" baseline="0" noProof="0">
              <a:ln>
                <a:noFill/>
              </a:ln>
              <a:solidFill>
                <a:prstClr val="black"/>
              </a:solidFill>
              <a:effectLst/>
              <a:uLnTx/>
              <a:uFillTx/>
              <a:latin typeface="Myriad Pro" panose="020B0503030403020204" pitchFamily="34" charset="0"/>
              <a:ea typeface="+mn-ea"/>
              <a:cs typeface="Myriad Arabic" panose="01010101010101010101" pitchFamily="50" charset="-78"/>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5011171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954065" y="2312252"/>
            <a:ext cx="2240280" cy="2157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HOÁ HỌC</a:t>
            </a:r>
          </a:p>
        </p:txBody>
      </p:sp>
      <p:sp>
        <p:nvSpPr>
          <p:cNvPr id="13" name="Oval 12"/>
          <p:cNvSpPr/>
          <p:nvPr/>
        </p:nvSpPr>
        <p:spPr>
          <a:xfrm>
            <a:off x="5914884" y="2430322"/>
            <a:ext cx="2240280" cy="2157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SINH HỌC</a:t>
            </a:r>
          </a:p>
        </p:txBody>
      </p:sp>
      <p:sp>
        <p:nvSpPr>
          <p:cNvPr id="14" name="Oval 13"/>
          <p:cNvSpPr/>
          <p:nvPr/>
        </p:nvSpPr>
        <p:spPr>
          <a:xfrm>
            <a:off x="4899693" y="3862078"/>
            <a:ext cx="2240280" cy="2157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rPr>
              <a:t>VẬT LÍ</a:t>
            </a:r>
          </a:p>
        </p:txBody>
      </p:sp>
      <p:sp>
        <p:nvSpPr>
          <p:cNvPr id="2" name="TextBox 1"/>
          <p:cNvSpPr txBox="1"/>
          <p:nvPr/>
        </p:nvSpPr>
        <p:spPr>
          <a:xfrm>
            <a:off x="2504635" y="1302623"/>
            <a:ext cx="7379420"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KHOA HỌC TỰ NHIÊN</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err="1">
                <a:ln>
                  <a:noFill/>
                </a:ln>
                <a:solidFill>
                  <a:srgbClr val="C00000"/>
                </a:solidFill>
                <a:effectLst/>
                <a:uLnTx/>
                <a:uFillTx/>
                <a:latin typeface="Times New Roman" pitchFamily="18" charset="0"/>
                <a:cs typeface="Times New Roman" panose="02020603050405020304" pitchFamily="18" charset="0"/>
              </a:rPr>
              <a:t>Chương trình cũ</a:t>
            </a: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anose="02020603050405020304" pitchFamily="18" charset="0"/>
            </a:endParaRPr>
          </a:p>
        </p:txBody>
      </p:sp>
      <p:sp>
        <p:nvSpPr>
          <p:cNvPr id="8" name="Rounded Rectangle 7"/>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800046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76200"/>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176989" y="2190600"/>
            <a:ext cx="5341896"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KHOA HỌC TỰ NHIÊN</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(Chương trình GDPT 2018)</a:t>
            </a:r>
            <a:endParaRPr kumimoji="0" lang="en-US" sz="3200" b="0" i="0" u="none" strike="noStrike" kern="1200" cap="none" spc="0" normalizeH="0" baseline="0" noProof="0">
              <a:ln>
                <a:noFill/>
              </a:ln>
              <a:solidFill>
                <a:prstClr val="black"/>
              </a:solidFill>
              <a:effectLst/>
              <a:uLnTx/>
              <a:uFillTx/>
              <a:latin typeface="Times New Roman" pitchFamily="18" charset="0"/>
              <a:cs typeface="Times New Roman" panose="02020603050405020304" pitchFamily="18" charset="0"/>
            </a:endParaRPr>
          </a:p>
        </p:txBody>
      </p:sp>
      <p:sp>
        <p:nvSpPr>
          <p:cNvPr id="8" name="Oval 7"/>
          <p:cNvSpPr/>
          <p:nvPr/>
        </p:nvSpPr>
        <p:spPr>
          <a:xfrm>
            <a:off x="8268124" y="3415697"/>
            <a:ext cx="3092322" cy="31723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a:ln>
                  <a:noFill/>
                </a:ln>
                <a:solidFill>
                  <a:srgbClr val="C00000"/>
                </a:solidFill>
                <a:effectLst/>
                <a:uLnTx/>
                <a:uFillTx/>
                <a:latin typeface="Arial" pitchFamily="34" charset="0"/>
                <a:ea typeface="+mn-ea"/>
                <a:cs typeface="Arial" pitchFamily="34" charset="0"/>
              </a:rPr>
              <a:t>NĂNG LƯỢNG VÀ SỰ BIẾN ĐỔI</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err="1">
                <a:ln>
                  <a:noFill/>
                </a:ln>
                <a:solidFill>
                  <a:srgbClr val="C00000"/>
                </a:solidFill>
                <a:effectLst/>
                <a:uLnTx/>
                <a:uFillTx/>
                <a:latin typeface="Arial" pitchFamily="34" charset="0"/>
                <a:ea typeface="+mn-ea"/>
                <a:cs typeface="Arial" pitchFamily="34" charset="0"/>
              </a:rPr>
              <a:t>Các lớp 6,7,8,9</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9" name="Oval 8"/>
          <p:cNvSpPr/>
          <p:nvPr/>
        </p:nvSpPr>
        <p:spPr>
          <a:xfrm>
            <a:off x="8264181" y="1134097"/>
            <a:ext cx="2612710" cy="2609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a:ln>
                  <a:noFill/>
                </a:ln>
                <a:solidFill>
                  <a:srgbClr val="C00000"/>
                </a:solidFill>
                <a:effectLst/>
                <a:uLnTx/>
                <a:uFillTx/>
                <a:latin typeface="Arial" pitchFamily="34" charset="0"/>
                <a:ea typeface="+mn-ea"/>
                <a:cs typeface="Arial" pitchFamily="34" charset="0"/>
              </a:rPr>
              <a:t>TRÁI ĐẤT VÀ BẦU TRỜI</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err="1">
                <a:ln>
                  <a:noFill/>
                </a:ln>
                <a:solidFill>
                  <a:srgbClr val="C00000"/>
                </a:solidFill>
                <a:effectLst/>
                <a:uLnTx/>
                <a:uFillTx/>
                <a:latin typeface="Arial" pitchFamily="34" charset="0"/>
                <a:ea typeface="+mn-ea"/>
                <a:cs typeface="Arial" pitchFamily="34" charset="0"/>
              </a:rPr>
              <a:t>Các lớp 6,8,9</a:t>
            </a:r>
          </a:p>
        </p:txBody>
      </p:sp>
      <p:sp>
        <p:nvSpPr>
          <p:cNvPr id="10" name="Oval 9"/>
          <p:cNvSpPr/>
          <p:nvPr/>
        </p:nvSpPr>
        <p:spPr>
          <a:xfrm>
            <a:off x="5288389" y="1268618"/>
            <a:ext cx="3226347" cy="3120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a:ln>
                  <a:noFill/>
                </a:ln>
                <a:solidFill>
                  <a:srgbClr val="C00000"/>
                </a:solidFill>
                <a:effectLst/>
                <a:uLnTx/>
                <a:uFillTx/>
                <a:latin typeface="Arial" pitchFamily="34" charset="0"/>
                <a:ea typeface="+mn-ea"/>
                <a:cs typeface="Arial" pitchFamily="34" charset="0"/>
              </a:rPr>
              <a:t>VẬT SỐNG</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err="1">
                <a:ln>
                  <a:noFill/>
                </a:ln>
                <a:solidFill>
                  <a:srgbClr val="C00000"/>
                </a:solidFill>
                <a:effectLst/>
                <a:uLnTx/>
                <a:uFillTx/>
                <a:latin typeface="Arial" pitchFamily="34" charset="0"/>
                <a:ea typeface="+mn-ea"/>
                <a:cs typeface="Arial" pitchFamily="34" charset="0"/>
              </a:rPr>
              <a:t>Các lớp 6,7,8,9</a:t>
            </a:r>
          </a:p>
        </p:txBody>
      </p:sp>
      <p:sp>
        <p:nvSpPr>
          <p:cNvPr id="11" name="Oval 10"/>
          <p:cNvSpPr/>
          <p:nvPr/>
        </p:nvSpPr>
        <p:spPr>
          <a:xfrm>
            <a:off x="5522828" y="3558632"/>
            <a:ext cx="3240154" cy="3182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a:ln>
                  <a:noFill/>
                </a:ln>
                <a:solidFill>
                  <a:srgbClr val="C00000"/>
                </a:solidFill>
                <a:effectLst/>
                <a:uLnTx/>
                <a:uFillTx/>
                <a:latin typeface="Arial" pitchFamily="34" charset="0"/>
                <a:ea typeface="+mn-ea"/>
                <a:cs typeface="Arial" pitchFamily="34" charset="0"/>
              </a:rPr>
              <a:t>CHẤT VÀ SỰ BIẾN ĐỔI CỦA CHẤT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2400" b="0" i="0" u="none" strike="noStrike" kern="1200" cap="none" spc="0" normalizeH="0" baseline="0" noProof="0" err="1">
                <a:ln>
                  <a:noFill/>
                </a:ln>
                <a:solidFill>
                  <a:srgbClr val="C00000"/>
                </a:solidFill>
                <a:effectLst/>
                <a:uLnTx/>
                <a:uFillTx/>
                <a:latin typeface="Arial" pitchFamily="34" charset="0"/>
                <a:ea typeface="+mn-ea"/>
                <a:cs typeface="Arial" pitchFamily="34" charset="0"/>
              </a:rPr>
              <a:t>Các lớp 6,7,8,9</a:t>
            </a:r>
          </a:p>
        </p:txBody>
      </p:sp>
      <p:sp>
        <p:nvSpPr>
          <p:cNvPr id="14" name="Rounded Rectangle 13">
            <a:extLst>
              <a:ext uri="{FF2B5EF4-FFF2-40B4-BE49-F238E27FC236}">
                <a16:creationId xmlns:a16="http://schemas.microsoft.com/office/drawing/2014/main" id="{3C8DFA98-2FD3-8F42-B607-67669BD9C73F}"/>
              </a:ext>
            </a:extLst>
          </p:cNvPr>
          <p:cNvSpPr/>
          <p:nvPr/>
        </p:nvSpPr>
        <p:spPr>
          <a:xfrm>
            <a:off x="300012" y="57495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658151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0"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1912873043"/>
              </p:ext>
            </p:extLst>
          </p:nvPr>
        </p:nvGraphicFramePr>
        <p:xfrm>
          <a:off x="360242" y="1890671"/>
          <a:ext cx="11165980" cy="3388360"/>
        </p:xfrm>
        <a:graphic>
          <a:graphicData uri="http://schemas.openxmlformats.org/drawingml/2006/table">
            <a:tbl>
              <a:tblPr firstRow="1" bandRow="1">
                <a:tableStyleId>{5C22544A-7EE6-4342-B048-85BDC9FD1C3A}</a:tableStyleId>
              </a:tblPr>
              <a:tblGrid>
                <a:gridCol w="2233196">
                  <a:extLst>
                    <a:ext uri="{9D8B030D-6E8A-4147-A177-3AD203B41FA5}">
                      <a16:colId xmlns:a16="http://schemas.microsoft.com/office/drawing/2014/main" val="20000"/>
                    </a:ext>
                  </a:extLst>
                </a:gridCol>
                <a:gridCol w="2233196">
                  <a:extLst>
                    <a:ext uri="{9D8B030D-6E8A-4147-A177-3AD203B41FA5}">
                      <a16:colId xmlns:a16="http://schemas.microsoft.com/office/drawing/2014/main" val="20001"/>
                    </a:ext>
                  </a:extLst>
                </a:gridCol>
                <a:gridCol w="3196538">
                  <a:extLst>
                    <a:ext uri="{9D8B030D-6E8A-4147-A177-3AD203B41FA5}">
                      <a16:colId xmlns:a16="http://schemas.microsoft.com/office/drawing/2014/main" val="20002"/>
                    </a:ext>
                  </a:extLst>
                </a:gridCol>
                <a:gridCol w="1269854">
                  <a:extLst>
                    <a:ext uri="{9D8B030D-6E8A-4147-A177-3AD203B41FA5}">
                      <a16:colId xmlns:a16="http://schemas.microsoft.com/office/drawing/2014/main" val="20003"/>
                    </a:ext>
                  </a:extLst>
                </a:gridCol>
                <a:gridCol w="2233196">
                  <a:extLst>
                    <a:ext uri="{9D8B030D-6E8A-4147-A177-3AD203B41FA5}">
                      <a16:colId xmlns:a16="http://schemas.microsoft.com/office/drawing/2014/main" val="20004"/>
                    </a:ext>
                  </a:extLst>
                </a:gridCol>
              </a:tblGrid>
              <a:tr h="370840">
                <a:tc gridSpan="5">
                  <a:txBody>
                    <a:bodyPr/>
                    <a:lstStyle/>
                    <a:p>
                      <a:r>
                        <a:rPr lang="en-US" sz="1600">
                          <a:latin typeface="Arial" pitchFamily="34" charset="0"/>
                          <a:cs typeface="Arial" pitchFamily="34" charset="0"/>
                        </a:rPr>
                        <a:t>CHẤT</a:t>
                      </a:r>
                      <a:r>
                        <a:rPr lang="en-US" sz="1600" baseline="0">
                          <a:latin typeface="Arial" pitchFamily="34" charset="0"/>
                          <a:cs typeface="Arial" pitchFamily="34" charset="0"/>
                        </a:rPr>
                        <a:t> VÀ SỰ BIẾN ĐỔI CỦA CHẤT                                   </a:t>
                      </a:r>
                      <a:r>
                        <a:rPr lang="en-US" sz="1600" baseline="0" err="1">
                          <a:solidFill>
                            <a:srgbClr val="FF0000"/>
                          </a:solidFill>
                          <a:latin typeface="Arial" pitchFamily="34" charset="0"/>
                          <a:cs typeface="Arial" pitchFamily="34" charset="0"/>
                        </a:rPr>
                        <a:t>Các lớp 6, 7, 8, 9</a:t>
                      </a:r>
                      <a:endParaRPr lang="en-US" sz="1600">
                        <a:solidFill>
                          <a:srgbClr val="FF0000"/>
                        </a:solidFill>
                        <a:latin typeface="Arial" pitchFamily="34" charset="0"/>
                        <a:cs typeface="Arial"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r>
                        <a:rPr lang="en-US" sz="1600">
                          <a:latin typeface="Arial" pitchFamily="34" charset="0"/>
                          <a:cs typeface="Arial" pitchFamily="34" charset="0"/>
                        </a:rPr>
                        <a:t>CHẤT</a:t>
                      </a:r>
                      <a:r>
                        <a:rPr lang="en-US" sz="1600" baseline="0">
                          <a:latin typeface="Arial" pitchFamily="34" charset="0"/>
                          <a:cs typeface="Arial" pitchFamily="34" charset="0"/>
                        </a:rPr>
                        <a:t> CÓ Ở XUNG QUANH TA</a:t>
                      </a:r>
                      <a:endParaRPr lang="en-US" sz="1600">
                        <a:latin typeface="Arial" pitchFamily="34" charset="0"/>
                        <a:cs typeface="Arial" pitchFamily="34" charset="0"/>
                      </a:endParaRPr>
                    </a:p>
                  </a:txBody>
                  <a:tcPr/>
                </a:tc>
                <a:tc>
                  <a:txBody>
                    <a:bodyPr/>
                    <a:lstStyle/>
                    <a:p>
                      <a:pPr algn="just"/>
                      <a:r>
                        <a:rPr lang="en-US" sz="1600" b="0" i="0" u="none" strike="noStrike" kern="1200" baseline="0">
                          <a:solidFill>
                            <a:schemeClr val="dk1"/>
                          </a:solidFill>
                          <a:latin typeface="Arial" pitchFamily="34" charset="0"/>
                          <a:ea typeface="+mn-ea"/>
                          <a:cs typeface="Arial" pitchFamily="34" charset="0"/>
                        </a:rPr>
                        <a:t>– Các thể (trạng thái) của chất</a:t>
                      </a:r>
                    </a:p>
                    <a:p>
                      <a:pPr algn="just"/>
                      <a:r>
                        <a:rPr lang="en-US" sz="1600" b="0" i="0" u="none" strike="noStrike" kern="1200" baseline="0">
                          <a:solidFill>
                            <a:schemeClr val="dk1"/>
                          </a:solidFill>
                          <a:latin typeface="Arial" pitchFamily="34" charset="0"/>
                          <a:ea typeface="+mn-ea"/>
                          <a:cs typeface="Arial" pitchFamily="34" charset="0"/>
                        </a:rPr>
                        <a:t>– Oxygen và không khí</a:t>
                      </a:r>
                    </a:p>
                    <a:p>
                      <a:pPr algn="just"/>
                      <a:r>
                        <a:rPr lang="en-US" sz="1600" b="0" i="0" u="none" strike="noStrike" kern="1200" baseline="0">
                          <a:solidFill>
                            <a:schemeClr val="dk1"/>
                          </a:solidFill>
                          <a:latin typeface="Arial" pitchFamily="34" charset="0"/>
                          <a:ea typeface="+mn-ea"/>
                          <a:cs typeface="Arial" pitchFamily="34" charset="0"/>
                        </a:rPr>
                        <a:t>– Một số vật liệu, nhiên liệu,</a:t>
                      </a:r>
                    </a:p>
                    <a:p>
                      <a:pPr algn="just"/>
                      <a:r>
                        <a:rPr lang="vi-VN" sz="1600" b="0" i="0" u="none" strike="noStrike" kern="1200" baseline="0">
                          <a:solidFill>
                            <a:schemeClr val="dk1"/>
                          </a:solidFill>
                          <a:latin typeface="Arial" pitchFamily="34" charset="0"/>
                          <a:ea typeface="+mn-ea"/>
                          <a:cs typeface="Arial" pitchFamily="34" charset="0"/>
                        </a:rPr>
                        <a:t>nguyên liệu, lương thực,</a:t>
                      </a:r>
                    </a:p>
                    <a:p>
                      <a:pPr algn="just"/>
                      <a:r>
                        <a:rPr lang="en-US" sz="1600" b="0" i="0" u="none" strike="noStrike" kern="1200" baseline="0" err="1">
                          <a:solidFill>
                            <a:schemeClr val="dk1"/>
                          </a:solidFill>
                          <a:latin typeface="Arial" pitchFamily="34" charset="0"/>
                          <a:ea typeface="+mn-ea"/>
                          <a:cs typeface="Arial" pitchFamily="34" charset="0"/>
                        </a:rPr>
                        <a:t>thực phẩm thông dụng</a:t>
                      </a:r>
                      <a:endParaRPr lang="en-US" sz="1600" b="0" i="0" u="none" strike="noStrike" kern="1200" baseline="0">
                        <a:solidFill>
                          <a:schemeClr val="dk1"/>
                        </a:solidFill>
                        <a:latin typeface="Arial" pitchFamily="34" charset="0"/>
                        <a:ea typeface="+mn-ea"/>
                        <a:cs typeface="Arial" pitchFamily="34" charset="0"/>
                      </a:endParaRPr>
                    </a:p>
                    <a:p>
                      <a:pPr algn="just"/>
                      <a:r>
                        <a:rPr lang="en-US" sz="1600" b="0" i="0" u="none" strike="noStrike" kern="1200" baseline="0">
                          <a:solidFill>
                            <a:schemeClr val="dk1"/>
                          </a:solidFill>
                          <a:latin typeface="Arial" pitchFamily="34" charset="0"/>
                          <a:ea typeface="+mn-ea"/>
                          <a:cs typeface="Arial" pitchFamily="34" charset="0"/>
                        </a:rPr>
                        <a:t>– Dung dịch</a:t>
                      </a:r>
                    </a:p>
                    <a:p>
                      <a:pPr algn="just"/>
                      <a:r>
                        <a:rPr lang="en-US" sz="1600" b="0" i="0" u="none" strike="noStrike" kern="1200" baseline="0">
                          <a:solidFill>
                            <a:schemeClr val="dk1"/>
                          </a:solidFill>
                          <a:latin typeface="Arial" pitchFamily="34" charset="0"/>
                          <a:ea typeface="+mn-ea"/>
                          <a:cs typeface="Arial" pitchFamily="34" charset="0"/>
                        </a:rPr>
                        <a:t>– Tách chất ra khỏi hỗn hợp</a:t>
                      </a:r>
                      <a:endParaRPr lang="en-US" sz="1600" i="0">
                        <a:latin typeface="Arial" pitchFamily="34" charset="0"/>
                        <a:cs typeface="Arial" pitchFamily="34" charset="0"/>
                      </a:endParaRPr>
                    </a:p>
                  </a:txBody>
                  <a:tcPr/>
                </a:tc>
                <a:tc>
                  <a:txBody>
                    <a:bodyPr/>
                    <a:lstStyle/>
                    <a:p>
                      <a:pPr algn="just"/>
                      <a:r>
                        <a:rPr lang="en-US" sz="1600" b="0" i="0" u="none" strike="noStrike" kern="1200" baseline="0" err="1">
                          <a:solidFill>
                            <a:schemeClr val="dk1"/>
                          </a:solidFill>
                          <a:latin typeface="Arial" pitchFamily="34" charset="0"/>
                          <a:ea typeface="+mn-ea"/>
                          <a:cs typeface="Arial" pitchFamily="34" charset="0"/>
                        </a:rPr>
                        <a:t>Thành phần hoá học, cấu trúc và tính chất </a:t>
                      </a:r>
                      <a:r>
                        <a:rPr lang="vi-VN" sz="1600" b="0" i="0" u="none" strike="noStrike" kern="1200" baseline="0">
                          <a:solidFill>
                            <a:schemeClr val="dk1"/>
                          </a:solidFill>
                          <a:latin typeface="Arial" pitchFamily="34" charset="0"/>
                          <a:ea typeface="+mn-ea"/>
                          <a:cs typeface="Arial" pitchFamily="34" charset="0"/>
                        </a:rPr>
                        <a:t>của nước. Trao đổi</a:t>
                      </a:r>
                      <a:r>
                        <a:rPr lang="en-US" sz="1600" b="0" i="0" u="none" strike="noStrike" kern="1200" baseline="0">
                          <a:solidFill>
                            <a:schemeClr val="dk1"/>
                          </a:solidFill>
                          <a:latin typeface="Arial" pitchFamily="34" charset="0"/>
                          <a:ea typeface="+mn-ea"/>
                          <a:cs typeface="Arial" pitchFamily="34" charset="0"/>
                        </a:rPr>
                        <a:t> </a:t>
                      </a:r>
                      <a:r>
                        <a:rPr lang="vi-VN" sz="1600" b="0" i="0" u="none" strike="noStrike" kern="1200" baseline="0">
                          <a:solidFill>
                            <a:schemeClr val="dk1"/>
                          </a:solidFill>
                          <a:latin typeface="Arial" pitchFamily="34" charset="0"/>
                          <a:ea typeface="+mn-ea"/>
                          <a:cs typeface="Arial" pitchFamily="34" charset="0"/>
                        </a:rPr>
                        <a:t>nước ở sinh vật</a:t>
                      </a:r>
                      <a:endParaRPr lang="en-US" sz="1600">
                        <a:latin typeface="Arial" pitchFamily="34" charset="0"/>
                        <a:cs typeface="Arial" pitchFamily="34" charset="0"/>
                      </a:endParaRPr>
                    </a:p>
                  </a:txBody>
                  <a:tcPr/>
                </a:tc>
                <a:tc>
                  <a:txBody>
                    <a:bodyPr/>
                    <a:lstStyle/>
                    <a:p>
                      <a:endParaRPr lang="en-US" sz="1600">
                        <a:latin typeface="Arial" pitchFamily="34" charset="0"/>
                        <a:cs typeface="Arial" pitchFamily="34" charset="0"/>
                      </a:endParaRPr>
                    </a:p>
                  </a:txBody>
                  <a:tcPr/>
                </a:tc>
                <a:tc>
                  <a:txBody>
                    <a:bodyPr/>
                    <a:lstStyle/>
                    <a:p>
                      <a:pPr algn="just"/>
                      <a:r>
                        <a:rPr lang="en-US" sz="1600" b="0" i="0" u="none" strike="noStrike" kern="1200" baseline="0">
                          <a:solidFill>
                            <a:schemeClr val="dk1"/>
                          </a:solidFill>
                          <a:latin typeface="Arial" pitchFamily="34" charset="0"/>
                          <a:ea typeface="+mn-ea"/>
                          <a:cs typeface="Arial" pitchFamily="34" charset="0"/>
                        </a:rPr>
                        <a:t>– DNA</a:t>
                      </a:r>
                    </a:p>
                    <a:p>
                      <a:pPr algn="just"/>
                      <a:r>
                        <a:rPr lang="en-US" sz="1600" b="0" i="0" u="none" strike="noStrike" kern="1200" baseline="0">
                          <a:solidFill>
                            <a:schemeClr val="dk1"/>
                          </a:solidFill>
                          <a:latin typeface="Arial" pitchFamily="34" charset="0"/>
                          <a:ea typeface="+mn-ea"/>
                          <a:cs typeface="Arial" pitchFamily="34" charset="0"/>
                        </a:rPr>
                        <a:t>(Deoxyribonucleic acid) và RNA</a:t>
                      </a:r>
                    </a:p>
                    <a:p>
                      <a:pPr algn="just"/>
                      <a:r>
                        <a:rPr lang="en-US" sz="1600" b="0" i="0" u="none" strike="noStrike" kern="1200" baseline="0">
                          <a:solidFill>
                            <a:schemeClr val="dk1"/>
                          </a:solidFill>
                          <a:latin typeface="Arial" pitchFamily="34" charset="0"/>
                          <a:ea typeface="+mn-ea"/>
                          <a:cs typeface="Arial" pitchFamily="34" charset="0"/>
                        </a:rPr>
                        <a:t>(Ribonucleic acid) và</a:t>
                      </a:r>
                    </a:p>
                    <a:p>
                      <a:pPr algn="just"/>
                      <a:r>
                        <a:rPr lang="en-US" sz="1600" b="0" i="0" u="none" strike="noStrike" kern="1200" baseline="0">
                          <a:solidFill>
                            <a:schemeClr val="dk1"/>
                          </a:solidFill>
                          <a:latin typeface="Arial" pitchFamily="34" charset="0"/>
                          <a:ea typeface="+mn-ea"/>
                          <a:cs typeface="Arial" pitchFamily="34" charset="0"/>
                        </a:rPr>
                        <a:t>gene</a:t>
                      </a:r>
                      <a:endParaRPr lang="en-US" sz="160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3433924" y="3794054"/>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6</a:t>
            </a:r>
          </a:p>
        </p:txBody>
      </p:sp>
      <p:sp>
        <p:nvSpPr>
          <p:cNvPr id="14" name="TextBox 13"/>
          <p:cNvSpPr txBox="1"/>
          <p:nvPr/>
        </p:nvSpPr>
        <p:spPr>
          <a:xfrm>
            <a:off x="5975019" y="3764751"/>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7</a:t>
            </a:r>
          </a:p>
        </p:txBody>
      </p:sp>
      <p:sp>
        <p:nvSpPr>
          <p:cNvPr id="15" name="TextBox 14"/>
          <p:cNvSpPr txBox="1"/>
          <p:nvPr/>
        </p:nvSpPr>
        <p:spPr>
          <a:xfrm>
            <a:off x="8241016" y="3764751"/>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8</a:t>
            </a:r>
          </a:p>
        </p:txBody>
      </p:sp>
      <p:sp>
        <p:nvSpPr>
          <p:cNvPr id="16" name="TextBox 15"/>
          <p:cNvSpPr txBox="1"/>
          <p:nvPr/>
        </p:nvSpPr>
        <p:spPr>
          <a:xfrm>
            <a:off x="9975979" y="3764750"/>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9</a:t>
            </a:r>
          </a:p>
        </p:txBody>
      </p:sp>
      <p:sp>
        <p:nvSpPr>
          <p:cNvPr id="10" name="Rounded Rectangle 9">
            <a:extLst>
              <a:ext uri="{FF2B5EF4-FFF2-40B4-BE49-F238E27FC236}">
                <a16:creationId xmlns:a16="http://schemas.microsoft.com/office/drawing/2014/main" id="{1ED79C36-F444-A14F-8934-BD91DA803B0A}"/>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3727692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33115971"/>
              </p:ext>
            </p:extLst>
          </p:nvPr>
        </p:nvGraphicFramePr>
        <p:xfrm>
          <a:off x="605307" y="2294447"/>
          <a:ext cx="11157396" cy="2227587"/>
        </p:xfrm>
        <a:graphic>
          <a:graphicData uri="http://schemas.openxmlformats.org/drawingml/2006/table">
            <a:tbl>
              <a:tblPr firstRow="1" bandRow="1">
                <a:tableStyleId>{5C22544A-7EE6-4342-B048-85BDC9FD1C3A}</a:tableStyleId>
              </a:tblPr>
              <a:tblGrid>
                <a:gridCol w="2231479">
                  <a:extLst>
                    <a:ext uri="{9D8B030D-6E8A-4147-A177-3AD203B41FA5}">
                      <a16:colId xmlns:a16="http://schemas.microsoft.com/office/drawing/2014/main" val="20000"/>
                    </a:ext>
                  </a:extLst>
                </a:gridCol>
                <a:gridCol w="2231479">
                  <a:extLst>
                    <a:ext uri="{9D8B030D-6E8A-4147-A177-3AD203B41FA5}">
                      <a16:colId xmlns:a16="http://schemas.microsoft.com/office/drawing/2014/main" val="20001"/>
                    </a:ext>
                  </a:extLst>
                </a:gridCol>
                <a:gridCol w="3194081">
                  <a:extLst>
                    <a:ext uri="{9D8B030D-6E8A-4147-A177-3AD203B41FA5}">
                      <a16:colId xmlns:a16="http://schemas.microsoft.com/office/drawing/2014/main" val="20002"/>
                    </a:ext>
                  </a:extLst>
                </a:gridCol>
                <a:gridCol w="1268878">
                  <a:extLst>
                    <a:ext uri="{9D8B030D-6E8A-4147-A177-3AD203B41FA5}">
                      <a16:colId xmlns:a16="http://schemas.microsoft.com/office/drawing/2014/main" val="20003"/>
                    </a:ext>
                  </a:extLst>
                </a:gridCol>
                <a:gridCol w="2231479">
                  <a:extLst>
                    <a:ext uri="{9D8B030D-6E8A-4147-A177-3AD203B41FA5}">
                      <a16:colId xmlns:a16="http://schemas.microsoft.com/office/drawing/2014/main" val="20004"/>
                    </a:ext>
                  </a:extLst>
                </a:gridCol>
              </a:tblGrid>
              <a:tr h="380829">
                <a:tc gridSpan="5">
                  <a:txBody>
                    <a:bodyPr/>
                    <a:lstStyle/>
                    <a:p>
                      <a:r>
                        <a:rPr lang="en-US" sz="1600">
                          <a:solidFill>
                            <a:srgbClr val="FF0000"/>
                          </a:solidFill>
                          <a:latin typeface="Arial" pitchFamily="34" charset="0"/>
                          <a:cs typeface="Arial" pitchFamily="34" charset="0"/>
                        </a:rPr>
                        <a:t>CHẤT</a:t>
                      </a:r>
                      <a:r>
                        <a:rPr lang="en-US" sz="1600" baseline="0">
                          <a:solidFill>
                            <a:srgbClr val="FF0000"/>
                          </a:solidFill>
                          <a:latin typeface="Arial" pitchFamily="34" charset="0"/>
                          <a:cs typeface="Arial" pitchFamily="34" charset="0"/>
                        </a:rPr>
                        <a:t> VÀ SỰ BIẾN ĐỔI CỦA CHẤT                                                     Các lớp 6, 7, 8, 9</a:t>
                      </a:r>
                      <a:endParaRPr lang="en-US" sz="1600">
                        <a:solidFill>
                          <a:srgbClr val="FF0000"/>
                        </a:solidFill>
                        <a:latin typeface="Arial" pitchFamily="34" charset="0"/>
                        <a:cs typeface="Arial"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46758">
                <a:tc>
                  <a:txBody>
                    <a:bodyPr/>
                    <a:lstStyle/>
                    <a:p>
                      <a:r>
                        <a:rPr lang="en-US" sz="1600">
                          <a:latin typeface="Arial" pitchFamily="34" charset="0"/>
                          <a:cs typeface="Arial" pitchFamily="34" charset="0"/>
                        </a:rPr>
                        <a:t>CẤU</a:t>
                      </a:r>
                      <a:r>
                        <a:rPr lang="en-US" sz="1600" baseline="0">
                          <a:latin typeface="Arial" pitchFamily="34" charset="0"/>
                          <a:cs typeface="Arial" pitchFamily="34" charset="0"/>
                        </a:rPr>
                        <a:t> TRÚC CỦA CHẤT</a:t>
                      </a:r>
                      <a:endParaRPr lang="en-US" sz="1600">
                        <a:latin typeface="Arial" pitchFamily="34" charset="0"/>
                        <a:cs typeface="Arial" pitchFamily="34" charset="0"/>
                      </a:endParaRPr>
                    </a:p>
                  </a:txBody>
                  <a:tcPr/>
                </a:tc>
                <a:tc>
                  <a:txBody>
                    <a:bodyPr/>
                    <a:lstStyle/>
                    <a:p>
                      <a:endParaRPr lang="en-US" sz="1600">
                        <a:latin typeface="Arial" pitchFamily="34" charset="0"/>
                        <a:cs typeface="Arial" pitchFamily="34" charset="0"/>
                      </a:endParaRPr>
                    </a:p>
                  </a:txBody>
                  <a:tcPr/>
                </a:tc>
                <a:tc>
                  <a:txBody>
                    <a:bodyPr/>
                    <a:lstStyle/>
                    <a:p>
                      <a:r>
                        <a:rPr lang="en-US" sz="1600" b="0" i="0" u="none" strike="noStrike" kern="1200" baseline="0">
                          <a:solidFill>
                            <a:schemeClr val="dk1"/>
                          </a:solidFill>
                          <a:latin typeface="Arial" pitchFamily="34" charset="0"/>
                          <a:ea typeface="+mn-ea"/>
                          <a:cs typeface="Arial" pitchFamily="34" charset="0"/>
                        </a:rPr>
                        <a:t>– Nguyên tử</a:t>
                      </a:r>
                    </a:p>
                    <a:p>
                      <a:r>
                        <a:rPr lang="en-US" sz="1600" b="0" i="0" u="none" strike="noStrike" kern="1200" baseline="0">
                          <a:solidFill>
                            <a:schemeClr val="dk1"/>
                          </a:solidFill>
                          <a:latin typeface="Arial" pitchFamily="34" charset="0"/>
                          <a:ea typeface="+mn-ea"/>
                          <a:cs typeface="Arial" pitchFamily="34" charset="0"/>
                        </a:rPr>
                        <a:t>– Nguyên tố hoá học</a:t>
                      </a:r>
                    </a:p>
                    <a:p>
                      <a:r>
                        <a:rPr lang="vi-VN" sz="1600" b="0" i="0" u="none" strike="noStrike" kern="1200" baseline="0">
                          <a:solidFill>
                            <a:schemeClr val="dk1"/>
                          </a:solidFill>
                          <a:latin typeface="Arial" pitchFamily="34" charset="0"/>
                          <a:ea typeface="+mn-ea"/>
                          <a:cs typeface="Arial" pitchFamily="34" charset="0"/>
                        </a:rPr>
                        <a:t>– Sơ lược về bảng tuần</a:t>
                      </a:r>
                      <a:r>
                        <a:rPr lang="en-US" sz="1600" b="0" i="0" u="none" strike="noStrike" kern="1200" baseline="0">
                          <a:solidFill>
                            <a:schemeClr val="dk1"/>
                          </a:solidFill>
                          <a:latin typeface="Arial" pitchFamily="34" charset="0"/>
                          <a:ea typeface="+mn-ea"/>
                          <a:cs typeface="Arial" pitchFamily="34" charset="0"/>
                        </a:rPr>
                        <a:t> hoàn các nguyên tố hoá học</a:t>
                      </a:r>
                    </a:p>
                    <a:p>
                      <a:r>
                        <a:rPr lang="vi-VN" sz="1600" b="0" i="0" u="none" strike="noStrike" kern="1200" baseline="0">
                          <a:solidFill>
                            <a:schemeClr val="dk1"/>
                          </a:solidFill>
                          <a:latin typeface="Arial" pitchFamily="34" charset="0"/>
                          <a:ea typeface="+mn-ea"/>
                          <a:cs typeface="Arial" pitchFamily="34" charset="0"/>
                        </a:rPr>
                        <a:t>– Phân tử; đơn chất;</a:t>
                      </a:r>
                      <a:r>
                        <a:rPr lang="en-US" sz="1600" b="0" i="0" u="none" strike="noStrike" kern="1200" baseline="0">
                          <a:solidFill>
                            <a:schemeClr val="dk1"/>
                          </a:solidFill>
                          <a:latin typeface="Arial" pitchFamily="34" charset="0"/>
                          <a:ea typeface="+mn-ea"/>
                          <a:cs typeface="Arial" pitchFamily="34" charset="0"/>
                        </a:rPr>
                        <a:t> hợp chất</a:t>
                      </a:r>
                    </a:p>
                    <a:p>
                      <a:r>
                        <a:rPr lang="vi-VN" sz="1600" b="0" i="0" u="none" strike="noStrike" kern="1200" baseline="0">
                          <a:solidFill>
                            <a:schemeClr val="dk1"/>
                          </a:solidFill>
                          <a:latin typeface="Arial" pitchFamily="34" charset="0"/>
                          <a:ea typeface="+mn-ea"/>
                          <a:cs typeface="Arial" pitchFamily="34" charset="0"/>
                        </a:rPr>
                        <a:t>– Sơ lược về liên kết</a:t>
                      </a:r>
                      <a:r>
                        <a:rPr lang="en-US" sz="1600" b="0" i="0" u="none" strike="noStrike" kern="1200" baseline="0">
                          <a:solidFill>
                            <a:schemeClr val="dk1"/>
                          </a:solidFill>
                          <a:latin typeface="Arial" pitchFamily="34" charset="0"/>
                          <a:ea typeface="+mn-ea"/>
                          <a:cs typeface="Arial" pitchFamily="34" charset="0"/>
                        </a:rPr>
                        <a:t> hoá học</a:t>
                      </a:r>
                    </a:p>
                    <a:p>
                      <a:r>
                        <a:rPr lang="en-US" sz="1600" b="0" i="0" u="none" strike="noStrike" kern="1200" baseline="0">
                          <a:solidFill>
                            <a:schemeClr val="dk1"/>
                          </a:solidFill>
                          <a:latin typeface="Arial" pitchFamily="34" charset="0"/>
                          <a:ea typeface="+mn-ea"/>
                          <a:cs typeface="Arial" pitchFamily="34" charset="0"/>
                        </a:rPr>
                        <a:t>– Hoá trị; công thức hoá học</a:t>
                      </a:r>
                      <a:endParaRPr lang="en-US" sz="1600">
                        <a:latin typeface="Arial" pitchFamily="34" charset="0"/>
                        <a:cs typeface="Arial" pitchFamily="34" charset="0"/>
                      </a:endParaRPr>
                    </a:p>
                  </a:txBody>
                  <a:tcPr/>
                </a:tc>
                <a:tc>
                  <a:txBody>
                    <a:bodyPr/>
                    <a:lstStyle/>
                    <a:p>
                      <a:endParaRPr lang="en-US" sz="1600">
                        <a:latin typeface="Arial" pitchFamily="34" charset="0"/>
                        <a:cs typeface="Arial" pitchFamily="34" charset="0"/>
                      </a:endParaRPr>
                    </a:p>
                  </a:txBody>
                  <a:tcPr/>
                </a:tc>
                <a:tc>
                  <a:txBody>
                    <a:bodyPr/>
                    <a:lstStyle/>
                    <a:p>
                      <a:endParaRPr lang="en-US" sz="160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3431651" y="3262303"/>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6</a:t>
            </a:r>
          </a:p>
        </p:txBody>
      </p:sp>
      <p:sp>
        <p:nvSpPr>
          <p:cNvPr id="14" name="TextBox 13"/>
          <p:cNvSpPr txBox="1"/>
          <p:nvPr/>
        </p:nvSpPr>
        <p:spPr>
          <a:xfrm>
            <a:off x="6280059" y="3120707"/>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7</a:t>
            </a:r>
          </a:p>
        </p:txBody>
      </p:sp>
      <p:sp>
        <p:nvSpPr>
          <p:cNvPr id="15" name="TextBox 14"/>
          <p:cNvSpPr txBox="1"/>
          <p:nvPr/>
        </p:nvSpPr>
        <p:spPr>
          <a:xfrm>
            <a:off x="8419294" y="3105834"/>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8</a:t>
            </a:r>
          </a:p>
        </p:txBody>
      </p:sp>
      <p:sp>
        <p:nvSpPr>
          <p:cNvPr id="16" name="TextBox 15"/>
          <p:cNvSpPr txBox="1"/>
          <p:nvPr/>
        </p:nvSpPr>
        <p:spPr>
          <a:xfrm>
            <a:off x="10208905" y="3145739"/>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9</a:t>
            </a:r>
          </a:p>
        </p:txBody>
      </p:sp>
      <p:sp>
        <p:nvSpPr>
          <p:cNvPr id="11" name="Rounded Rectangle 10">
            <a:extLst>
              <a:ext uri="{FF2B5EF4-FFF2-40B4-BE49-F238E27FC236}">
                <a16:creationId xmlns:a16="http://schemas.microsoft.com/office/drawing/2014/main" id="{732C12E9-6002-B74E-A2B4-24F6C9E88AB9}"/>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433212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525613322"/>
              </p:ext>
            </p:extLst>
          </p:nvPr>
        </p:nvGraphicFramePr>
        <p:xfrm>
          <a:off x="605307" y="2294447"/>
          <a:ext cx="11157396" cy="3642189"/>
        </p:xfrm>
        <a:graphic>
          <a:graphicData uri="http://schemas.openxmlformats.org/drawingml/2006/table">
            <a:tbl>
              <a:tblPr firstRow="1" bandRow="1">
                <a:tableStyleId>{5C22544A-7EE6-4342-B048-85BDC9FD1C3A}</a:tableStyleId>
              </a:tblPr>
              <a:tblGrid>
                <a:gridCol w="2231479">
                  <a:extLst>
                    <a:ext uri="{9D8B030D-6E8A-4147-A177-3AD203B41FA5}">
                      <a16:colId xmlns:a16="http://schemas.microsoft.com/office/drawing/2014/main" val="20000"/>
                    </a:ext>
                  </a:extLst>
                </a:gridCol>
                <a:gridCol w="1142786">
                  <a:extLst>
                    <a:ext uri="{9D8B030D-6E8A-4147-A177-3AD203B41FA5}">
                      <a16:colId xmlns:a16="http://schemas.microsoft.com/office/drawing/2014/main" val="20001"/>
                    </a:ext>
                  </a:extLst>
                </a:gridCol>
                <a:gridCol w="1068946">
                  <a:extLst>
                    <a:ext uri="{9D8B030D-6E8A-4147-A177-3AD203B41FA5}">
                      <a16:colId xmlns:a16="http://schemas.microsoft.com/office/drawing/2014/main" val="20002"/>
                    </a:ext>
                  </a:extLst>
                </a:gridCol>
                <a:gridCol w="3606085">
                  <a:extLst>
                    <a:ext uri="{9D8B030D-6E8A-4147-A177-3AD203B41FA5}">
                      <a16:colId xmlns:a16="http://schemas.microsoft.com/office/drawing/2014/main" val="20003"/>
                    </a:ext>
                  </a:extLst>
                </a:gridCol>
                <a:gridCol w="3108100">
                  <a:extLst>
                    <a:ext uri="{9D8B030D-6E8A-4147-A177-3AD203B41FA5}">
                      <a16:colId xmlns:a16="http://schemas.microsoft.com/office/drawing/2014/main" val="20004"/>
                    </a:ext>
                  </a:extLst>
                </a:gridCol>
              </a:tblGrid>
              <a:tr h="380829">
                <a:tc gridSpan="5">
                  <a:txBody>
                    <a:bodyPr/>
                    <a:lstStyle/>
                    <a:p>
                      <a:r>
                        <a:rPr lang="en-US" sz="1600">
                          <a:solidFill>
                            <a:srgbClr val="FF0000"/>
                          </a:solidFill>
                          <a:latin typeface="Arial" pitchFamily="34" charset="0"/>
                          <a:cs typeface="Arial" pitchFamily="34" charset="0"/>
                        </a:rPr>
                        <a:t>CHẤT</a:t>
                      </a:r>
                      <a:r>
                        <a:rPr lang="en-US" sz="1600" baseline="0">
                          <a:solidFill>
                            <a:srgbClr val="FF0000"/>
                          </a:solidFill>
                          <a:latin typeface="Arial" pitchFamily="34" charset="0"/>
                          <a:cs typeface="Arial" pitchFamily="34" charset="0"/>
                        </a:rPr>
                        <a:t> VÀ SỰ BIẾN ĐỔI CỦA CHẤT                                                     Các lớp 6, 7, 8, 9</a:t>
                      </a:r>
                      <a:endParaRPr lang="en-US" sz="1600">
                        <a:solidFill>
                          <a:srgbClr val="FF0000"/>
                        </a:solidFill>
                        <a:latin typeface="Arial" pitchFamily="34" charset="0"/>
                        <a:cs typeface="Arial"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46758">
                <a:tc>
                  <a:txBody>
                    <a:bodyPr/>
                    <a:lstStyle/>
                    <a:p>
                      <a:r>
                        <a:rPr lang="en-US" sz="1600">
                          <a:latin typeface="Arial" pitchFamily="34" charset="0"/>
                          <a:cs typeface="Arial" pitchFamily="34" charset="0"/>
                        </a:rPr>
                        <a:t>CHUYỂN</a:t>
                      </a:r>
                      <a:r>
                        <a:rPr lang="en-US" sz="1600" baseline="0">
                          <a:latin typeface="Arial" pitchFamily="34" charset="0"/>
                          <a:cs typeface="Arial" pitchFamily="34" charset="0"/>
                        </a:rPr>
                        <a:t> HOÁ </a:t>
                      </a:r>
                      <a:br>
                        <a:rPr lang="en-US" sz="1600" baseline="0">
                          <a:latin typeface="Arial" pitchFamily="34" charset="0"/>
                          <a:cs typeface="Arial" pitchFamily="34" charset="0"/>
                        </a:rPr>
                      </a:br>
                      <a:r>
                        <a:rPr lang="en-US" sz="1600" baseline="0">
                          <a:latin typeface="Arial" pitchFamily="34" charset="0"/>
                          <a:cs typeface="Arial" pitchFamily="34" charset="0"/>
                        </a:rPr>
                        <a:t>HOÁ HỌC</a:t>
                      </a:r>
                      <a:endParaRPr lang="en-US" sz="1600">
                        <a:latin typeface="Arial" pitchFamily="34" charset="0"/>
                        <a:cs typeface="Arial" pitchFamily="34" charset="0"/>
                      </a:endParaRPr>
                    </a:p>
                  </a:txBody>
                  <a:tcPr/>
                </a:tc>
                <a:tc>
                  <a:txBody>
                    <a:bodyPr/>
                    <a:lstStyle/>
                    <a:p>
                      <a:endParaRPr lang="en-US" sz="1600">
                        <a:latin typeface="Arial" pitchFamily="34" charset="0"/>
                        <a:cs typeface="Arial" pitchFamily="34" charset="0"/>
                      </a:endParaRPr>
                    </a:p>
                  </a:txBody>
                  <a:tcPr/>
                </a:tc>
                <a:tc>
                  <a:txBody>
                    <a:bodyPr/>
                    <a:lstStyle/>
                    <a:p>
                      <a:endParaRPr lang="en-US" sz="1600">
                        <a:latin typeface="Arial" pitchFamily="34" charset="0"/>
                        <a:cs typeface="Arial" pitchFamily="34" charset="0"/>
                      </a:endParaRPr>
                    </a:p>
                  </a:txBody>
                  <a:tcPr/>
                </a:tc>
                <a:tc>
                  <a:txBody>
                    <a:bodyPr/>
                    <a:lstStyle/>
                    <a:p>
                      <a:r>
                        <a:rPr lang="en-US" sz="1600" b="0" i="0" u="none" strike="noStrike" kern="1200" baseline="0">
                          <a:solidFill>
                            <a:schemeClr val="dk1"/>
                          </a:solidFill>
                          <a:latin typeface="Arial" pitchFamily="34" charset="0"/>
                          <a:ea typeface="+mn-ea"/>
                          <a:cs typeface="Arial" pitchFamily="34" charset="0"/>
                        </a:rPr>
                        <a:t>– Biến đổi vật lí và biến đổi hoá học</a:t>
                      </a:r>
                    </a:p>
                    <a:p>
                      <a:r>
                        <a:rPr lang="en-US" sz="1600" b="0" i="0" u="none" strike="noStrike" kern="1200" baseline="0">
                          <a:solidFill>
                            <a:schemeClr val="dk1"/>
                          </a:solidFill>
                          <a:latin typeface="Arial" pitchFamily="34" charset="0"/>
                          <a:ea typeface="+mn-ea"/>
                          <a:cs typeface="Arial" pitchFamily="34" charset="0"/>
                        </a:rPr>
                        <a:t>– Phản ứng hoá học</a:t>
                      </a:r>
                    </a:p>
                    <a:p>
                      <a:r>
                        <a:rPr lang="vi-VN" sz="1600" b="0" i="0" u="none" strike="noStrike" kern="1200" baseline="0">
                          <a:solidFill>
                            <a:schemeClr val="dk1"/>
                          </a:solidFill>
                          <a:latin typeface="+mn-lt"/>
                          <a:ea typeface="+mn-ea"/>
                          <a:cs typeface="Arial" pitchFamily="34" charset="0"/>
                        </a:rPr>
                        <a:t>– Năng lượng trong</a:t>
                      </a:r>
                      <a:r>
                        <a:rPr lang="en-US" sz="1600" b="0" i="0" u="none" strike="noStrike" kern="1200" baseline="0">
                          <a:solidFill>
                            <a:schemeClr val="dk1"/>
                          </a:solidFill>
                          <a:latin typeface="Arial" pitchFamily="34" charset="0"/>
                          <a:ea typeface="+mn-ea"/>
                          <a:cs typeface="Arial" pitchFamily="34" charset="0"/>
                        </a:rPr>
                        <a:t> các phản ứng hoá học</a:t>
                      </a:r>
                    </a:p>
                    <a:p>
                      <a:r>
                        <a:rPr lang="en-US" sz="1600" b="0" i="0" u="none" strike="noStrike" kern="1200" baseline="0">
                          <a:solidFill>
                            <a:schemeClr val="dk1"/>
                          </a:solidFill>
                          <a:latin typeface="Arial" pitchFamily="34" charset="0"/>
                          <a:ea typeface="+mn-ea"/>
                          <a:cs typeface="Arial" pitchFamily="34" charset="0"/>
                        </a:rPr>
                        <a:t>– Định luật bảo toàn </a:t>
                      </a:r>
                      <a:r>
                        <a:rPr lang="vi-VN" sz="1600" b="0" i="0" u="none" strike="noStrike" kern="1200" baseline="0">
                          <a:solidFill>
                            <a:schemeClr val="dk1"/>
                          </a:solidFill>
                          <a:latin typeface="+mn-lt"/>
                          <a:ea typeface="+mn-ea"/>
                          <a:cs typeface="Arial" pitchFamily="34" charset="0"/>
                        </a:rPr>
                        <a:t>khối lượng</a:t>
                      </a:r>
                    </a:p>
                    <a:p>
                      <a:r>
                        <a:rPr lang="vi-VN" sz="1600" b="0" i="0" u="none" strike="noStrike" kern="1200" baseline="0">
                          <a:solidFill>
                            <a:schemeClr val="dk1"/>
                          </a:solidFill>
                          <a:latin typeface="+mn-lt"/>
                          <a:ea typeface="+mn-ea"/>
                          <a:cs typeface="Arial" pitchFamily="34" charset="0"/>
                        </a:rPr>
                        <a:t>– Phương trình hoá học</a:t>
                      </a:r>
                    </a:p>
                    <a:p>
                      <a:r>
                        <a:rPr lang="vi-VN" sz="1600" b="0" i="0" u="none" strike="noStrike" kern="1200" baseline="0">
                          <a:solidFill>
                            <a:schemeClr val="dk1"/>
                          </a:solidFill>
                          <a:latin typeface="+mn-lt"/>
                          <a:ea typeface="+mn-ea"/>
                          <a:cs typeface="Arial" pitchFamily="34" charset="0"/>
                        </a:rPr>
                        <a:t>– Tính theo phương</a:t>
                      </a:r>
                      <a:r>
                        <a:rPr lang="en-US" sz="1600" b="0" i="0" u="none" strike="noStrike" kern="1200" baseline="0">
                          <a:solidFill>
                            <a:schemeClr val="dk1"/>
                          </a:solidFill>
                          <a:latin typeface="Arial" pitchFamily="34" charset="0"/>
                          <a:ea typeface="+mn-ea"/>
                          <a:cs typeface="Arial" pitchFamily="34" charset="0"/>
                        </a:rPr>
                        <a:t> trình hoá học</a:t>
                      </a:r>
                    </a:p>
                    <a:p>
                      <a:r>
                        <a:rPr lang="en-US" sz="1600" b="0" i="0" u="none" strike="noStrike" kern="1200" baseline="0">
                          <a:solidFill>
                            <a:schemeClr val="dk1"/>
                          </a:solidFill>
                          <a:latin typeface="Arial" pitchFamily="34" charset="0"/>
                          <a:ea typeface="+mn-ea"/>
                          <a:cs typeface="Arial" pitchFamily="34" charset="0"/>
                        </a:rPr>
                        <a:t>– Mol và tỉ khối của chất khí</a:t>
                      </a:r>
                    </a:p>
                    <a:p>
                      <a:r>
                        <a:rPr lang="en-US" sz="1600" b="0" i="0" u="none" strike="noStrike" kern="1200" baseline="0">
                          <a:solidFill>
                            <a:schemeClr val="dk1"/>
                          </a:solidFill>
                          <a:latin typeface="Arial" pitchFamily="34" charset="0"/>
                          <a:ea typeface="+mn-ea"/>
                          <a:cs typeface="Arial" pitchFamily="34" charset="0"/>
                        </a:rPr>
                        <a:t>– Nồng độ dung dịch</a:t>
                      </a:r>
                    </a:p>
                    <a:p>
                      <a:r>
                        <a:rPr lang="en-US" sz="1600" b="0" i="0" u="none" strike="noStrike" kern="1200" baseline="0">
                          <a:solidFill>
                            <a:schemeClr val="dk1"/>
                          </a:solidFill>
                          <a:latin typeface="Arial" pitchFamily="34" charset="0"/>
                          <a:ea typeface="+mn-ea"/>
                          <a:cs typeface="Arial" pitchFamily="34" charset="0"/>
                        </a:rPr>
                        <a:t>– Tốc độ phản ứng và chất xúc tác</a:t>
                      </a:r>
                    </a:p>
                    <a:p>
                      <a:r>
                        <a:rPr lang="en-US" sz="1600" b="0" i="0" u="none" strike="noStrike" kern="1200" baseline="0">
                          <a:solidFill>
                            <a:schemeClr val="dk1"/>
                          </a:solidFill>
                          <a:latin typeface="Arial" pitchFamily="34" charset="0"/>
                          <a:ea typeface="+mn-ea"/>
                          <a:cs typeface="Arial" pitchFamily="34" charset="0"/>
                        </a:rPr>
                        <a:t>– Acid – Base – pH – Oxide – Muối</a:t>
                      </a:r>
                    </a:p>
                    <a:p>
                      <a:r>
                        <a:rPr lang="en-US" sz="1600" b="0" i="0" u="none" strike="noStrike" kern="1200" baseline="0">
                          <a:solidFill>
                            <a:schemeClr val="dk1"/>
                          </a:solidFill>
                          <a:latin typeface="Arial" pitchFamily="34" charset="0"/>
                          <a:ea typeface="+mn-ea"/>
                          <a:cs typeface="Arial" pitchFamily="34" charset="0"/>
                        </a:rPr>
                        <a:t>– Phân bón hoá học</a:t>
                      </a:r>
                      <a:endParaRPr lang="en-US" sz="1600">
                        <a:latin typeface="Arial" pitchFamily="34" charset="0"/>
                        <a:cs typeface="Arial" pitchFamily="34" charset="0"/>
                      </a:endParaRPr>
                    </a:p>
                  </a:txBody>
                  <a:tcPr/>
                </a:tc>
                <a:tc>
                  <a:txBody>
                    <a:bodyPr/>
                    <a:lstStyle/>
                    <a:p>
                      <a:r>
                        <a:rPr lang="en-US" sz="1600" b="0" i="0" u="none" strike="noStrike" kern="1200" baseline="0">
                          <a:solidFill>
                            <a:schemeClr val="dk1"/>
                          </a:solidFill>
                          <a:latin typeface="Arial" pitchFamily="34" charset="0"/>
                          <a:ea typeface="+mn-ea"/>
                          <a:cs typeface="Arial" pitchFamily="34" charset="0"/>
                        </a:rPr>
                        <a:t>– Tính chất chung của kim loại</a:t>
                      </a:r>
                    </a:p>
                    <a:p>
                      <a:r>
                        <a:rPr lang="en-US" sz="1600" b="0" i="0" u="none" strike="noStrike" kern="1200" baseline="0">
                          <a:solidFill>
                            <a:schemeClr val="dk1"/>
                          </a:solidFill>
                          <a:latin typeface="Arial" pitchFamily="34" charset="0"/>
                          <a:ea typeface="+mn-ea"/>
                          <a:cs typeface="Arial" pitchFamily="34" charset="0"/>
                        </a:rPr>
                        <a:t>– Dãy hoạt động hoá học của kim loại</a:t>
                      </a:r>
                    </a:p>
                    <a:p>
                      <a:r>
                        <a:rPr lang="en-US" sz="1600" b="0" i="0" u="none" strike="noStrike" kern="1200" baseline="0">
                          <a:solidFill>
                            <a:schemeClr val="dk1"/>
                          </a:solidFill>
                          <a:latin typeface="Arial" pitchFamily="34" charset="0"/>
                          <a:ea typeface="+mn-ea"/>
                          <a:cs typeface="Arial" pitchFamily="34" charset="0"/>
                        </a:rPr>
                        <a:t>– Tách kim loại và việc sử dụng hợp kim</a:t>
                      </a:r>
                    </a:p>
                    <a:p>
                      <a:r>
                        <a:rPr lang="vi-VN" sz="1600" b="0" i="0" u="none" strike="noStrike" kern="1200" baseline="0">
                          <a:solidFill>
                            <a:schemeClr val="dk1"/>
                          </a:solidFill>
                          <a:latin typeface="+mn-lt"/>
                          <a:ea typeface="+mn-ea"/>
                          <a:cs typeface="Arial" pitchFamily="34" charset="0"/>
                        </a:rPr>
                        <a:t>– Sự khác nhau cơ bản</a:t>
                      </a:r>
                      <a:r>
                        <a:rPr lang="en-US" sz="1600" b="0" i="0" u="none" strike="noStrike" kern="1200" baseline="0">
                          <a:solidFill>
                            <a:schemeClr val="dk1"/>
                          </a:solidFill>
                          <a:latin typeface="Arial" pitchFamily="34" charset="0"/>
                          <a:ea typeface="+mn-ea"/>
                          <a:cs typeface="Arial" pitchFamily="34" charset="0"/>
                        </a:rPr>
                        <a:t> giữa phi kim và kim loại</a:t>
                      </a:r>
                    </a:p>
                    <a:p>
                      <a:r>
                        <a:rPr lang="en-US" sz="1600" b="0" i="0" u="none" strike="noStrike" kern="1200" baseline="0">
                          <a:solidFill>
                            <a:schemeClr val="dk1"/>
                          </a:solidFill>
                          <a:latin typeface="Arial" pitchFamily="34" charset="0"/>
                          <a:ea typeface="+mn-ea"/>
                          <a:cs typeface="Arial" pitchFamily="34" charset="0"/>
                        </a:rPr>
                        <a:t>– Giới thiệu về chất </a:t>
                      </a:r>
                      <a:r>
                        <a:rPr lang="vi-VN" sz="1600" b="0" i="0" u="none" strike="noStrike" kern="1200" baseline="0">
                          <a:solidFill>
                            <a:schemeClr val="dk1"/>
                          </a:solidFill>
                          <a:latin typeface="+mn-lt"/>
                          <a:ea typeface="+mn-ea"/>
                          <a:cs typeface="Arial" pitchFamily="34" charset="0"/>
                        </a:rPr>
                        <a:t>hữu cơ</a:t>
                      </a:r>
                    </a:p>
                    <a:p>
                      <a:r>
                        <a:rPr lang="en-US" sz="1600" b="0" i="0" u="none" strike="noStrike" kern="1200" baseline="0">
                          <a:solidFill>
                            <a:schemeClr val="dk1"/>
                          </a:solidFill>
                          <a:latin typeface="Arial" pitchFamily="34" charset="0"/>
                          <a:ea typeface="+mn-ea"/>
                          <a:cs typeface="Arial" pitchFamily="34" charset="0"/>
                        </a:rPr>
                        <a:t>– Alkane và alkene</a:t>
                      </a:r>
                    </a:p>
                    <a:p>
                      <a:r>
                        <a:rPr lang="en-US" sz="1600" b="0" i="0" u="none" strike="noStrike" kern="1200" baseline="0">
                          <a:solidFill>
                            <a:schemeClr val="dk1"/>
                          </a:solidFill>
                          <a:latin typeface="Arial" pitchFamily="34" charset="0"/>
                          <a:ea typeface="+mn-ea"/>
                          <a:cs typeface="Arial" pitchFamily="34" charset="0"/>
                        </a:rPr>
                        <a:t>– Ethylic alcohol và acetic acid</a:t>
                      </a:r>
                    </a:p>
                    <a:p>
                      <a:r>
                        <a:rPr lang="en-US" sz="1600" b="0" i="0" u="none" strike="noStrike" kern="1200" baseline="0">
                          <a:solidFill>
                            <a:schemeClr val="dk1"/>
                          </a:solidFill>
                          <a:latin typeface="Arial" pitchFamily="34" charset="0"/>
                          <a:ea typeface="+mn-ea"/>
                          <a:cs typeface="Arial" pitchFamily="34" charset="0"/>
                        </a:rPr>
                        <a:t>– Lipid –Carbohydrate –</a:t>
                      </a:r>
                    </a:p>
                    <a:p>
                      <a:r>
                        <a:rPr lang="en-US" sz="1600" b="0" i="0" u="none" strike="noStrike" kern="1200" baseline="0">
                          <a:solidFill>
                            <a:schemeClr val="dk1"/>
                          </a:solidFill>
                          <a:latin typeface="Arial" pitchFamily="34" charset="0"/>
                          <a:ea typeface="+mn-ea"/>
                          <a:cs typeface="Arial" pitchFamily="34" charset="0"/>
                        </a:rPr>
                        <a:t>Protein</a:t>
                      </a:r>
                    </a:p>
                    <a:p>
                      <a:r>
                        <a:rPr lang="en-US" sz="1600" b="0" i="0" u="none" strike="noStrike" kern="1200" baseline="0">
                          <a:solidFill>
                            <a:schemeClr val="dk1"/>
                          </a:solidFill>
                          <a:latin typeface="Arial" pitchFamily="34" charset="0"/>
                          <a:ea typeface="+mn-ea"/>
                          <a:cs typeface="Arial" pitchFamily="34" charset="0"/>
                        </a:rPr>
                        <a:t>– Polymer</a:t>
                      </a:r>
                      <a:endParaRPr lang="en-US" sz="160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sp>
        <p:nvSpPr>
          <p:cNvPr id="13" name="TextBox 12"/>
          <p:cNvSpPr txBox="1"/>
          <p:nvPr/>
        </p:nvSpPr>
        <p:spPr>
          <a:xfrm>
            <a:off x="2860180" y="3792375"/>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6</a:t>
            </a:r>
          </a:p>
        </p:txBody>
      </p:sp>
      <p:sp>
        <p:nvSpPr>
          <p:cNvPr id="14" name="TextBox 13"/>
          <p:cNvSpPr txBox="1"/>
          <p:nvPr/>
        </p:nvSpPr>
        <p:spPr>
          <a:xfrm>
            <a:off x="4106798" y="3821899"/>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7</a:t>
            </a:r>
          </a:p>
        </p:txBody>
      </p:sp>
      <p:sp>
        <p:nvSpPr>
          <p:cNvPr id="15" name="TextBox 14"/>
          <p:cNvSpPr txBox="1"/>
          <p:nvPr/>
        </p:nvSpPr>
        <p:spPr>
          <a:xfrm>
            <a:off x="6510837" y="3792374"/>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8</a:t>
            </a:r>
          </a:p>
        </p:txBody>
      </p:sp>
      <p:sp>
        <p:nvSpPr>
          <p:cNvPr id="16" name="TextBox 15"/>
          <p:cNvSpPr txBox="1"/>
          <p:nvPr/>
        </p:nvSpPr>
        <p:spPr>
          <a:xfrm>
            <a:off x="9818940" y="3792373"/>
            <a:ext cx="92727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00B050"/>
                </a:solidFill>
                <a:effectLst/>
                <a:uLnTx/>
                <a:uFillTx/>
                <a:latin typeface="Arial" pitchFamily="34" charset="0"/>
                <a:ea typeface="+mn-ea"/>
                <a:cs typeface="Arial" pitchFamily="34" charset="0"/>
              </a:rPr>
              <a:t>9</a:t>
            </a: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520424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
        <p:nvSpPr>
          <p:cNvPr id="17" name="TextBox 16">
            <a:extLst>
              <a:ext uri="{FF2B5EF4-FFF2-40B4-BE49-F238E27FC236}">
                <a16:creationId xmlns:a16="http://schemas.microsoft.com/office/drawing/2014/main" id="{A0FBD369-504B-2F4A-803C-97AE3F19B993}"/>
              </a:ext>
            </a:extLst>
          </p:cNvPr>
          <p:cNvSpPr txBox="1"/>
          <p:nvPr/>
        </p:nvSpPr>
        <p:spPr>
          <a:xfrm>
            <a:off x="1323175" y="1365912"/>
            <a:ext cx="9170786"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000">
                <a:effectLst/>
                <a:latin typeface="Arial" pitchFamily="34" charset="0"/>
                <a:cs typeface="Arial" pitchFamily="34" charset="0"/>
              </a:rPr>
              <a:t>So sánh chương trình GDPT 2018 KHTN 8 (phần hoá học) </a:t>
            </a:r>
          </a:p>
          <a:p>
            <a:pPr algn="ctr"/>
            <a:r>
              <a:rPr lang="vi-VN" sz="2000">
                <a:effectLst/>
                <a:latin typeface="Arial" pitchFamily="34" charset="0"/>
                <a:cs typeface="Arial" pitchFamily="34" charset="0"/>
              </a:rPr>
              <a:t>với chương trình GDPT 2006 môn Hoá học cấp THCS </a:t>
            </a:r>
            <a:endParaRPr lang="vi-VN" sz="2000">
              <a:latin typeface="Arial" pitchFamily="34" charset="0"/>
              <a:cs typeface="Arial" pitchFamily="34" charset="0"/>
            </a:endParaRPr>
          </a:p>
        </p:txBody>
      </p:sp>
      <p:pic>
        <p:nvPicPr>
          <p:cNvPr id="7" name="Picture 6" descr="Table&#10;&#10;Description automatically generated">
            <a:extLst>
              <a:ext uri="{FF2B5EF4-FFF2-40B4-BE49-F238E27FC236}">
                <a16:creationId xmlns:a16="http://schemas.microsoft.com/office/drawing/2014/main" id="{2073DF60-19C9-B64F-A24B-6651CD76F761}"/>
              </a:ext>
            </a:extLst>
          </p:cNvPr>
          <p:cNvPicPr>
            <a:picLocks noChangeAspect="1"/>
          </p:cNvPicPr>
          <p:nvPr/>
        </p:nvPicPr>
        <p:blipFill>
          <a:blip r:embed="rId3">
            <a:extLst>
              <a:ext uri="{28A0092B-C50C-407E-A947-70E740481C1C}">
                <a14:useLocalDpi xmlns:a14="http://schemas.microsoft.com/office/drawing/2010/main" val="0"/>
              </a:ext>
            </a:extLst>
          </a:blip>
          <a:srcRect t="1899"/>
          <a:stretch>
            <a:fillRect/>
          </a:stretch>
        </p:blipFill>
        <p:spPr>
          <a:xfrm>
            <a:off x="1859673" y="2135625"/>
            <a:ext cx="8630990" cy="4228142"/>
          </a:xfrm>
          <a:prstGeom prst="rect">
            <a:avLst/>
          </a:prstGeom>
        </p:spPr>
      </p:pic>
    </p:spTree>
    <p:extLst>
      <p:ext uri="{BB962C8B-B14F-4D97-AF65-F5344CB8AC3E}">
        <p14:creationId xmlns:p14="http://schemas.microsoft.com/office/powerpoint/2010/main" val="28597105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5"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2" name="Rectangle 11"/>
          <p:cNvSpPr/>
          <p:nvPr/>
        </p:nvSpPr>
        <p:spPr>
          <a:xfrm>
            <a:off x="931612" y="961537"/>
            <a:ext cx="473078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2800" b="1" smtClean="0">
                <a:solidFill>
                  <a:srgbClr val="C00000"/>
                </a:solidFill>
                <a:latin typeface="Arial" pitchFamily="34" charset="0"/>
                <a:cs typeface="Arial" pitchFamily="34" charset="0"/>
              </a:rPr>
              <a:t>I. </a:t>
            </a:r>
            <a:r>
              <a:rPr lang="en-US" altLang="en-US" sz="2800" b="1">
                <a:solidFill>
                  <a:srgbClr val="C00000"/>
                </a:solidFill>
                <a:latin typeface="Arial" pitchFamily="34" charset="0"/>
                <a:cs typeface="Arial" pitchFamily="34" charset="0"/>
              </a:rPr>
              <a:t>QUAN ĐIỂM BIÊN SOẠN</a:t>
            </a:r>
          </a:p>
        </p:txBody>
      </p:sp>
      <p:sp>
        <p:nvSpPr>
          <p:cNvPr id="14" name="Subtitle 2"/>
          <p:cNvSpPr txBox="1"/>
          <p:nvPr/>
        </p:nvSpPr>
        <p:spPr bwMode="auto">
          <a:xfrm>
            <a:off x="949901" y="2169526"/>
            <a:ext cx="10224067" cy="838850"/>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n-US"/>
            </a:defPPr>
            <a:lvl1pPr marL="273050" indent="-273050" algn="l" defTabSz="914400" rtl="0" eaLnBrk="0" fontAlgn="base" latinLnBrk="0" hangingPunct="0">
              <a:spcBef>
                <a:spcPct val="20000"/>
              </a:spcBef>
              <a:spcAft>
                <a:spcPct val="0"/>
              </a:spcAft>
              <a:buClr>
                <a:schemeClr val="accent1"/>
              </a:buClr>
              <a:buSzTx/>
              <a:buFont typeface="Symbol" pitchFamily="18" charset="2"/>
              <a:buChar char=""/>
              <a:defRPr sz="2400" kern="1200">
                <a:solidFill>
                  <a:schemeClr val="tx2"/>
                </a:solidFill>
                <a:latin typeface="+mn-lt"/>
                <a:ea typeface="+mn-ea"/>
                <a:cs typeface="+mn-cs"/>
              </a:defRPr>
            </a:lvl1pPr>
            <a:lvl2pPr marL="576263" indent="-273050" algn="l" defTabSz="914400" rtl="0" eaLnBrk="0" fontAlgn="base" latinLnBrk="0" hangingPunct="0">
              <a:spcBef>
                <a:spcPct val="20000"/>
              </a:spcBef>
              <a:spcAft>
                <a:spcPct val="0"/>
              </a:spcAft>
              <a:buClr>
                <a:schemeClr val="accent1"/>
              </a:buClr>
              <a:buSzTx/>
              <a:buFont typeface="Symbol" pitchFamily="18" charset="2"/>
              <a:buChar char=""/>
              <a:defRPr sz="2200" kern="1200">
                <a:solidFill>
                  <a:schemeClr val="tx2"/>
                </a:solidFill>
                <a:latin typeface="+mn-lt"/>
                <a:ea typeface="+mn-ea"/>
                <a:cs typeface="+mn-cs"/>
              </a:defRPr>
            </a:lvl2pPr>
            <a:lvl3pPr marL="855663" indent="-228600" algn="l" defTabSz="914400" rtl="0" eaLnBrk="0" fontAlgn="base" latinLnBrk="0" hangingPunct="0">
              <a:spcBef>
                <a:spcPct val="20000"/>
              </a:spcBef>
              <a:spcAft>
                <a:spcPct val="0"/>
              </a:spcAft>
              <a:buClr>
                <a:schemeClr val="accent1"/>
              </a:buClr>
              <a:buSzTx/>
              <a:buFont typeface="Symbol" pitchFamily="18" charset="2"/>
              <a:buChar char=""/>
              <a:defRPr sz="2000" kern="1200">
                <a:solidFill>
                  <a:schemeClr val="tx2"/>
                </a:solidFill>
                <a:latin typeface="+mn-lt"/>
                <a:ea typeface="+mn-ea"/>
                <a:cs typeface="+mn-cs"/>
              </a:defRPr>
            </a:lvl3pPr>
            <a:lvl4pPr marL="1143000" indent="-228600" algn="l" defTabSz="914400" rtl="0" eaLnBrk="0" fontAlgn="base" latinLnBrk="0" hangingPunct="0">
              <a:spcBef>
                <a:spcPct val="20000"/>
              </a:spcBef>
              <a:spcAft>
                <a:spcPct val="0"/>
              </a:spcAft>
              <a:buClr>
                <a:schemeClr val="accent1"/>
              </a:buClr>
              <a:buSzTx/>
              <a:buFont typeface="Symbol" pitchFamily="18" charset="2"/>
              <a:buChar char=""/>
              <a:defRPr sz="1800" kern="1200">
                <a:solidFill>
                  <a:schemeClr val="tx2"/>
                </a:solidFill>
                <a:latin typeface="+mn-lt"/>
                <a:ea typeface="+mn-ea"/>
                <a:cs typeface="+mn-cs"/>
              </a:defRPr>
            </a:lvl4pPr>
            <a:lvl5pPr marL="1462088" indent="-228600" algn="l" defTabSz="914400" rtl="0" eaLnBrk="0" fontAlgn="base" latinLnBrk="0" hangingPunct="0">
              <a:spcBef>
                <a:spcPct val="20000"/>
              </a:spcBef>
              <a:spcAft>
                <a:spcPct val="0"/>
              </a:spcAft>
              <a:buClr>
                <a:schemeClr val="accent1"/>
              </a:buClr>
              <a:buSzTx/>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eaLnBrk="1" fontAlgn="ctr" hangingPunct="1">
              <a:lnSpc>
                <a:spcPct val="170000"/>
              </a:lnSpc>
              <a:buNone/>
              <a:defRPr/>
            </a:pPr>
            <a:r>
              <a:rPr lang="en-US" altLang="en-US" b="1">
                <a:solidFill>
                  <a:schemeClr val="tx1"/>
                </a:solidFill>
                <a:latin typeface="Arial" pitchFamily="34" charset="0"/>
                <a:cs typeface="Arial" pitchFamily="34" charset="0"/>
              </a:rPr>
              <a:t>- Tuân thủ định hướng đổi mới giáo dục phổ thông.</a:t>
            </a:r>
          </a:p>
        </p:txBody>
      </p:sp>
      <p:sp>
        <p:nvSpPr>
          <p:cNvPr id="17" name="Subtitle 2"/>
          <p:cNvSpPr txBox="1"/>
          <p:nvPr/>
        </p:nvSpPr>
        <p:spPr bwMode="auto">
          <a:xfrm>
            <a:off x="968190" y="2992486"/>
            <a:ext cx="9656268" cy="1414922"/>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n-US"/>
            </a:defPPr>
            <a:lvl1pPr marL="273050" indent="-273050" algn="l" defTabSz="914400" rtl="0" eaLnBrk="0" fontAlgn="base" latinLnBrk="0" hangingPunct="0">
              <a:spcBef>
                <a:spcPct val="20000"/>
              </a:spcBef>
              <a:spcAft>
                <a:spcPct val="0"/>
              </a:spcAft>
              <a:buClr>
                <a:schemeClr val="accent1"/>
              </a:buClr>
              <a:buSzTx/>
              <a:buFont typeface="Symbol" pitchFamily="18" charset="2"/>
              <a:buChar char=""/>
              <a:defRPr sz="2400" kern="1200">
                <a:solidFill>
                  <a:schemeClr val="tx2"/>
                </a:solidFill>
                <a:latin typeface="+mn-lt"/>
                <a:ea typeface="+mn-ea"/>
                <a:cs typeface="+mn-cs"/>
              </a:defRPr>
            </a:lvl1pPr>
            <a:lvl2pPr marL="576263" indent="-273050" algn="l" defTabSz="914400" rtl="0" eaLnBrk="0" fontAlgn="base" latinLnBrk="0" hangingPunct="0">
              <a:spcBef>
                <a:spcPct val="20000"/>
              </a:spcBef>
              <a:spcAft>
                <a:spcPct val="0"/>
              </a:spcAft>
              <a:buClr>
                <a:schemeClr val="accent1"/>
              </a:buClr>
              <a:buSzTx/>
              <a:buFont typeface="Symbol" pitchFamily="18" charset="2"/>
              <a:buChar char=""/>
              <a:defRPr sz="2200" kern="1200">
                <a:solidFill>
                  <a:schemeClr val="tx2"/>
                </a:solidFill>
                <a:latin typeface="+mn-lt"/>
                <a:ea typeface="+mn-ea"/>
                <a:cs typeface="+mn-cs"/>
              </a:defRPr>
            </a:lvl2pPr>
            <a:lvl3pPr marL="855663" indent="-228600" algn="l" defTabSz="914400" rtl="0" eaLnBrk="0" fontAlgn="base" latinLnBrk="0" hangingPunct="0">
              <a:spcBef>
                <a:spcPct val="20000"/>
              </a:spcBef>
              <a:spcAft>
                <a:spcPct val="0"/>
              </a:spcAft>
              <a:buClr>
                <a:schemeClr val="accent1"/>
              </a:buClr>
              <a:buSzTx/>
              <a:buFont typeface="Symbol" pitchFamily="18" charset="2"/>
              <a:buChar char=""/>
              <a:defRPr sz="2000" kern="1200">
                <a:solidFill>
                  <a:schemeClr val="tx2"/>
                </a:solidFill>
                <a:latin typeface="+mn-lt"/>
                <a:ea typeface="+mn-ea"/>
                <a:cs typeface="+mn-cs"/>
              </a:defRPr>
            </a:lvl3pPr>
            <a:lvl4pPr marL="1143000" indent="-228600" algn="l" defTabSz="914400" rtl="0" eaLnBrk="0" fontAlgn="base" latinLnBrk="0" hangingPunct="0">
              <a:spcBef>
                <a:spcPct val="20000"/>
              </a:spcBef>
              <a:spcAft>
                <a:spcPct val="0"/>
              </a:spcAft>
              <a:buClr>
                <a:schemeClr val="accent1"/>
              </a:buClr>
              <a:buSzTx/>
              <a:buFont typeface="Symbol" pitchFamily="18" charset="2"/>
              <a:buChar char=""/>
              <a:defRPr sz="1800" kern="1200">
                <a:solidFill>
                  <a:schemeClr val="tx2"/>
                </a:solidFill>
                <a:latin typeface="+mn-lt"/>
                <a:ea typeface="+mn-ea"/>
                <a:cs typeface="+mn-cs"/>
              </a:defRPr>
            </a:lvl4pPr>
            <a:lvl5pPr marL="1462088" indent="-228600" algn="l" defTabSz="914400" rtl="0" eaLnBrk="0" fontAlgn="base" latinLnBrk="0" hangingPunct="0">
              <a:spcBef>
                <a:spcPct val="20000"/>
              </a:spcBef>
              <a:spcAft>
                <a:spcPct val="0"/>
              </a:spcAft>
              <a:buClr>
                <a:schemeClr val="accent1"/>
              </a:buClr>
              <a:buSzTx/>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28600" indent="-228600" algn="just" eaLnBrk="1" fontAlgn="ctr" hangingPunct="1">
              <a:lnSpc>
                <a:spcPct val="170000"/>
              </a:lnSpc>
              <a:buNone/>
              <a:defRPr/>
            </a:pPr>
            <a:r>
              <a:rPr lang="en-US" altLang="en-US" b="1">
                <a:solidFill>
                  <a:schemeClr val="tx1"/>
                </a:solidFill>
                <a:latin typeface="Arial" pitchFamily="34" charset="0"/>
                <a:cs typeface="Arial" pitchFamily="34" charset="0"/>
              </a:rPr>
              <a:t>- Bám sát các tiêu chuẩn SGK theo Thông tư số 33/2017/TT </a:t>
            </a:r>
            <a:r>
              <a:rPr lang="en-US" altLang="en-US" b="1" err="1" smtClean="0">
                <a:solidFill>
                  <a:schemeClr val="tx1"/>
                </a:solidFill>
                <a:latin typeface="Arial" pitchFamily="34" charset="0"/>
                <a:cs typeface="Arial" pitchFamily="34" charset="0"/>
              </a:rPr>
              <a:t>của </a:t>
            </a:r>
            <a:r>
              <a:rPr lang="en-US" altLang="en-US" b="1" err="1">
                <a:solidFill>
                  <a:schemeClr val="tx1"/>
                </a:solidFill>
                <a:latin typeface="Arial" pitchFamily="34" charset="0"/>
                <a:cs typeface="Arial" pitchFamily="34" charset="0"/>
              </a:rPr>
              <a:t>Bộ Giáo dục và Đào tạo. </a:t>
            </a:r>
            <a:r>
              <a:rPr lang="en-US" altLang="en-US" b="1" err="1">
                <a:solidFill>
                  <a:srgbClr val="FF0000"/>
                </a:solidFill>
                <a:latin typeface="Arial" pitchFamily="34" charset="0"/>
                <a:cs typeface="Arial" pitchFamily="34" charset="0"/>
              </a:rPr>
              <a:t>Cụ thể qua 13 tiêu chuẩn, 40 chỉ báo.</a:t>
            </a:r>
          </a:p>
        </p:txBody>
      </p:sp>
      <p:grpSp>
        <p:nvGrpSpPr>
          <p:cNvPr id="2" name="Group 1"/>
          <p:cNvGrpSpPr/>
          <p:nvPr/>
        </p:nvGrpSpPr>
        <p:grpSpPr>
          <a:xfrm>
            <a:off x="904181" y="1645920"/>
            <a:ext cx="10059910" cy="758952"/>
            <a:chOff x="904181" y="1645920"/>
            <a:chExt cx="9227371" cy="758952"/>
          </a:xfrm>
        </p:grpSpPr>
        <p:sp>
          <p:nvSpPr>
            <p:cNvPr id="13" name="Subtitle 2"/>
            <p:cNvSpPr txBox="1"/>
            <p:nvPr/>
          </p:nvSpPr>
          <p:spPr bwMode="auto">
            <a:xfrm>
              <a:off x="904181" y="1645920"/>
              <a:ext cx="9227371" cy="758952"/>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en-US"/>
              </a:defPPr>
              <a:lvl1pPr marL="273050" indent="-273050" algn="l" defTabSz="914400" rtl="0" eaLnBrk="0" fontAlgn="base" latinLnBrk="0" hangingPunct="0">
                <a:spcBef>
                  <a:spcPct val="20000"/>
                </a:spcBef>
                <a:spcAft>
                  <a:spcPct val="0"/>
                </a:spcAft>
                <a:buClr>
                  <a:schemeClr val="accent1"/>
                </a:buClr>
                <a:buSzTx/>
                <a:buFont typeface="Symbol" pitchFamily="18" charset="2"/>
                <a:buChar char=""/>
                <a:defRPr sz="2400" kern="1200">
                  <a:solidFill>
                    <a:schemeClr val="tx2"/>
                  </a:solidFill>
                  <a:latin typeface="+mn-lt"/>
                  <a:ea typeface="+mn-ea"/>
                  <a:cs typeface="+mn-cs"/>
                </a:defRPr>
              </a:lvl1pPr>
              <a:lvl2pPr marL="576263" indent="-273050" algn="l" defTabSz="914400" rtl="0" eaLnBrk="0" fontAlgn="base" latinLnBrk="0" hangingPunct="0">
                <a:spcBef>
                  <a:spcPct val="20000"/>
                </a:spcBef>
                <a:spcAft>
                  <a:spcPct val="0"/>
                </a:spcAft>
                <a:buClr>
                  <a:schemeClr val="accent1"/>
                </a:buClr>
                <a:buSzTx/>
                <a:buFont typeface="Symbol" pitchFamily="18" charset="2"/>
                <a:buChar char=""/>
                <a:defRPr sz="2200" kern="1200">
                  <a:solidFill>
                    <a:schemeClr val="tx2"/>
                  </a:solidFill>
                  <a:latin typeface="+mn-lt"/>
                  <a:ea typeface="+mn-ea"/>
                  <a:cs typeface="+mn-cs"/>
                </a:defRPr>
              </a:lvl2pPr>
              <a:lvl3pPr marL="855663" indent="-228600" algn="l" defTabSz="914400" rtl="0" eaLnBrk="0" fontAlgn="base" latinLnBrk="0" hangingPunct="0">
                <a:spcBef>
                  <a:spcPct val="20000"/>
                </a:spcBef>
                <a:spcAft>
                  <a:spcPct val="0"/>
                </a:spcAft>
                <a:buClr>
                  <a:schemeClr val="accent1"/>
                </a:buClr>
                <a:buSzTx/>
                <a:buFont typeface="Symbol" pitchFamily="18" charset="2"/>
                <a:buChar char=""/>
                <a:defRPr sz="2000" kern="1200">
                  <a:solidFill>
                    <a:schemeClr val="tx2"/>
                  </a:solidFill>
                  <a:latin typeface="+mn-lt"/>
                  <a:ea typeface="+mn-ea"/>
                  <a:cs typeface="+mn-cs"/>
                </a:defRPr>
              </a:lvl3pPr>
              <a:lvl4pPr marL="1143000" indent="-228600" algn="l" defTabSz="914400" rtl="0" eaLnBrk="0" fontAlgn="base" latinLnBrk="0" hangingPunct="0">
                <a:spcBef>
                  <a:spcPct val="20000"/>
                </a:spcBef>
                <a:spcAft>
                  <a:spcPct val="0"/>
                </a:spcAft>
                <a:buClr>
                  <a:schemeClr val="accent1"/>
                </a:buClr>
                <a:buSzTx/>
                <a:buFont typeface="Symbol" pitchFamily="18" charset="2"/>
                <a:buChar char=""/>
                <a:defRPr sz="1800" kern="1200">
                  <a:solidFill>
                    <a:schemeClr val="tx2"/>
                  </a:solidFill>
                  <a:latin typeface="+mn-lt"/>
                  <a:ea typeface="+mn-ea"/>
                  <a:cs typeface="+mn-cs"/>
                </a:defRPr>
              </a:lvl4pPr>
              <a:lvl5pPr marL="1462088" indent="-228600" algn="l" defTabSz="914400" rtl="0" eaLnBrk="0" fontAlgn="base" latinLnBrk="0" hangingPunct="0">
                <a:spcBef>
                  <a:spcPct val="20000"/>
                </a:spcBef>
                <a:spcAft>
                  <a:spcPct val="0"/>
                </a:spcAft>
                <a:buClr>
                  <a:schemeClr val="accent1"/>
                </a:buClr>
                <a:buSzTx/>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spcBef>
                  <a:spcPts val="600"/>
                </a:spcBef>
                <a:buNone/>
                <a:defRPr/>
              </a:pPr>
              <a:r>
                <a:rPr lang="en-US" altLang="en-US" b="1">
                  <a:solidFill>
                    <a:srgbClr val="0000FF"/>
                  </a:solidFill>
                  <a:latin typeface="Arial" pitchFamily="34" charset="0"/>
                  <a:cs typeface="Arial" pitchFamily="34" charset="0"/>
                </a:rPr>
                <a:t>      </a:t>
              </a:r>
              <a:r>
                <a:rPr lang="en-US" altLang="en-US" b="1">
                  <a:solidFill>
                    <a:srgbClr val="0070C0"/>
                  </a:solidFill>
                  <a:latin typeface="Arial" pitchFamily="34" charset="0"/>
                  <a:cs typeface="Arial" pitchFamily="34" charset="0"/>
                </a:rPr>
                <a:t>SGK </a:t>
              </a:r>
              <a:r>
                <a:rPr lang="en-US" altLang="en-US" b="1" err="1" smtClean="0">
                  <a:solidFill>
                    <a:srgbClr val="0070C0"/>
                  </a:solidFill>
                  <a:latin typeface="Arial" pitchFamily="34" charset="0"/>
                  <a:cs typeface="Arial" pitchFamily="34" charset="0"/>
                </a:rPr>
                <a:t>khoa học tự nhiên 8 được </a:t>
              </a:r>
              <a:r>
                <a:rPr lang="en-US" altLang="en-US" b="1" err="1">
                  <a:solidFill>
                    <a:srgbClr val="0070C0"/>
                  </a:solidFill>
                  <a:latin typeface="Arial" pitchFamily="34" charset="0"/>
                  <a:cs typeface="Arial" pitchFamily="34" charset="0"/>
                </a:rPr>
                <a:t>biên soạn đáp ứng các yêu cầu:</a:t>
              </a:r>
            </a:p>
          </p:txBody>
        </p:sp>
        <p:sp>
          <p:nvSpPr>
            <p:cNvPr id="9" name="Snip Diagonal Corner Rectangle 8"/>
            <p:cNvSpPr/>
            <p:nvPr/>
          </p:nvSpPr>
          <p:spPr>
            <a:xfrm>
              <a:off x="923544" y="169164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1</a:t>
              </a:r>
            </a:p>
          </p:txBody>
        </p:sp>
      </p:grpSp>
    </p:spTree>
    <p:extLst>
      <p:ext uri="{BB962C8B-B14F-4D97-AF65-F5344CB8AC3E}">
        <p14:creationId xmlns:p14="http://schemas.microsoft.com/office/powerpoint/2010/main" val="462643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pic>
        <p:nvPicPr>
          <p:cNvPr id="5" name="Picture 4" descr="Table&#10;&#10;Description automatically generated">
            <a:extLst>
              <a:ext uri="{FF2B5EF4-FFF2-40B4-BE49-F238E27FC236}">
                <a16:creationId xmlns:a16="http://schemas.microsoft.com/office/drawing/2014/main" id="{62279991-2DE4-6846-AC25-0DEAFFD1357B}"/>
              </a:ext>
            </a:extLst>
          </p:cNvPr>
          <p:cNvPicPr>
            <a:picLocks noChangeAspect="1"/>
          </p:cNvPicPr>
          <p:nvPr/>
        </p:nvPicPr>
        <p:blipFill>
          <a:blip r:embed="rId3">
            <a:extLst>
              <a:ext uri="{28A0092B-C50C-407E-A947-70E740481C1C}">
                <a14:useLocalDpi xmlns:a14="http://schemas.microsoft.com/office/drawing/2010/main" val="0"/>
              </a:ext>
            </a:extLst>
          </a:blip>
          <a:srcRect l="920" b="76021"/>
          <a:stretch>
            <a:fillRect/>
          </a:stretch>
        </p:blipFill>
        <p:spPr>
          <a:xfrm>
            <a:off x="2510137" y="1349783"/>
            <a:ext cx="6437963" cy="1151631"/>
          </a:xfrm>
          <a:prstGeom prst="rect">
            <a:avLst/>
          </a:prstGeom>
        </p:spPr>
      </p:pic>
      <p:pic>
        <p:nvPicPr>
          <p:cNvPr id="7" name="Picture 6" descr="A picture containing text, newspaper, screenshot&#10;&#10;Description automatically generated">
            <a:extLst>
              <a:ext uri="{FF2B5EF4-FFF2-40B4-BE49-F238E27FC236}">
                <a16:creationId xmlns:a16="http://schemas.microsoft.com/office/drawing/2014/main" id="{903DF8C9-0125-8F48-A506-A0188FAF2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023" y="2458038"/>
            <a:ext cx="6437961" cy="4121666"/>
          </a:xfrm>
          <a:prstGeom prst="rect">
            <a:avLst/>
          </a:prstGeom>
        </p:spPr>
      </p:pic>
    </p:spTree>
    <p:extLst>
      <p:ext uri="{BB962C8B-B14F-4D97-AF65-F5344CB8AC3E}">
        <p14:creationId xmlns:p14="http://schemas.microsoft.com/office/powerpoint/2010/main" val="39162297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pic>
        <p:nvPicPr>
          <p:cNvPr id="5" name="Picture 4" descr="Table&#10;&#10;Description automatically generated">
            <a:extLst>
              <a:ext uri="{FF2B5EF4-FFF2-40B4-BE49-F238E27FC236}">
                <a16:creationId xmlns:a16="http://schemas.microsoft.com/office/drawing/2014/main" id="{62279991-2DE4-6846-AC25-0DEAFFD1357B}"/>
              </a:ext>
            </a:extLst>
          </p:cNvPr>
          <p:cNvPicPr>
            <a:picLocks noChangeAspect="1"/>
          </p:cNvPicPr>
          <p:nvPr/>
        </p:nvPicPr>
        <p:blipFill>
          <a:blip r:embed="rId3">
            <a:extLst>
              <a:ext uri="{28A0092B-C50C-407E-A947-70E740481C1C}">
                <a14:useLocalDpi xmlns:a14="http://schemas.microsoft.com/office/drawing/2010/main" val="0"/>
              </a:ext>
            </a:extLst>
          </a:blip>
          <a:srcRect l="836" r="1" b="76021"/>
          <a:stretch>
            <a:fillRect/>
          </a:stretch>
        </p:blipFill>
        <p:spPr>
          <a:xfrm>
            <a:off x="2539102" y="1374425"/>
            <a:ext cx="6347724" cy="1151631"/>
          </a:xfrm>
          <a:prstGeom prst="rect">
            <a:avLst/>
          </a:prstGeom>
        </p:spPr>
      </p:pic>
      <p:pic>
        <p:nvPicPr>
          <p:cNvPr id="6" name="Picture 5" descr="Table&#10;&#10;Description automatically generated">
            <a:extLst>
              <a:ext uri="{FF2B5EF4-FFF2-40B4-BE49-F238E27FC236}">
                <a16:creationId xmlns:a16="http://schemas.microsoft.com/office/drawing/2014/main" id="{BE35AFB7-2809-0A43-ADA9-6B3E93A8286F}"/>
              </a:ext>
            </a:extLst>
          </p:cNvPr>
          <p:cNvPicPr>
            <a:picLocks noChangeAspect="1"/>
          </p:cNvPicPr>
          <p:nvPr/>
        </p:nvPicPr>
        <p:blipFill>
          <a:blip r:embed="rId4">
            <a:extLst>
              <a:ext uri="{28A0092B-C50C-407E-A947-70E740481C1C}">
                <a14:useLocalDpi xmlns:a14="http://schemas.microsoft.com/office/drawing/2010/main" val="0"/>
              </a:ext>
            </a:extLst>
          </a:blip>
          <a:srcRect l="593" r="1"/>
          <a:stretch>
            <a:fillRect/>
          </a:stretch>
        </p:blipFill>
        <p:spPr>
          <a:xfrm>
            <a:off x="2509906" y="2454612"/>
            <a:ext cx="6425994" cy="3546327"/>
          </a:xfrm>
          <a:prstGeom prst="rect">
            <a:avLst/>
          </a:prstGeom>
        </p:spPr>
      </p:pic>
    </p:spTree>
    <p:extLst>
      <p:ext uri="{BB962C8B-B14F-4D97-AF65-F5344CB8AC3E}">
        <p14:creationId xmlns:p14="http://schemas.microsoft.com/office/powerpoint/2010/main" val="200892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pic>
        <p:nvPicPr>
          <p:cNvPr id="9" name="Picture 8" descr="Table&#10;&#10;Description automatically generated">
            <a:extLst>
              <a:ext uri="{FF2B5EF4-FFF2-40B4-BE49-F238E27FC236}">
                <a16:creationId xmlns:a16="http://schemas.microsoft.com/office/drawing/2014/main" id="{577E91CF-E8CC-3242-86E6-6291AB0A9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392" y="1304085"/>
            <a:ext cx="6858226" cy="5002988"/>
          </a:xfrm>
          <a:prstGeom prst="rect">
            <a:avLst/>
          </a:prstGeom>
        </p:spPr>
      </p:pic>
    </p:spTree>
    <p:extLst>
      <p:ext uri="{BB962C8B-B14F-4D97-AF65-F5344CB8AC3E}">
        <p14:creationId xmlns:p14="http://schemas.microsoft.com/office/powerpoint/2010/main" val="5172650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pic>
        <p:nvPicPr>
          <p:cNvPr id="11" name="Picture 10" descr="Table&#10;&#10;Description automatically generated">
            <a:extLst>
              <a:ext uri="{FF2B5EF4-FFF2-40B4-BE49-F238E27FC236}">
                <a16:creationId xmlns:a16="http://schemas.microsoft.com/office/drawing/2014/main" id="{347432E3-649A-F244-87E7-D3203AE40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39" y="2482286"/>
            <a:ext cx="6347724" cy="3928383"/>
          </a:xfrm>
          <a:prstGeom prst="rect">
            <a:avLst/>
          </a:prstGeom>
        </p:spPr>
      </p:pic>
      <p:pic>
        <p:nvPicPr>
          <p:cNvPr id="7" name="Picture 6" descr="Table&#10;&#10;Description automatically generated">
            <a:extLst>
              <a:ext uri="{FF2B5EF4-FFF2-40B4-BE49-F238E27FC236}">
                <a16:creationId xmlns:a16="http://schemas.microsoft.com/office/drawing/2014/main" id="{C790432A-C673-B042-9211-6BB269C9FF8C}"/>
              </a:ext>
            </a:extLst>
          </p:cNvPr>
          <p:cNvPicPr>
            <a:picLocks noChangeAspect="1"/>
          </p:cNvPicPr>
          <p:nvPr/>
        </p:nvPicPr>
        <p:blipFill>
          <a:blip r:embed="rId4">
            <a:extLst>
              <a:ext uri="{28A0092B-C50C-407E-A947-70E740481C1C}">
                <a14:useLocalDpi xmlns:a14="http://schemas.microsoft.com/office/drawing/2010/main" val="0"/>
              </a:ext>
            </a:extLst>
          </a:blip>
          <a:srcRect l="836" r="1" b="76021"/>
          <a:stretch>
            <a:fillRect/>
          </a:stretch>
        </p:blipFill>
        <p:spPr>
          <a:xfrm>
            <a:off x="2506139" y="1330655"/>
            <a:ext cx="6347724" cy="1151631"/>
          </a:xfrm>
          <a:prstGeom prst="rect">
            <a:avLst/>
          </a:prstGeom>
        </p:spPr>
      </p:pic>
    </p:spTree>
    <p:extLst>
      <p:ext uri="{BB962C8B-B14F-4D97-AF65-F5344CB8AC3E}">
        <p14:creationId xmlns:p14="http://schemas.microsoft.com/office/powerpoint/2010/main" val="34855450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 y="13063"/>
            <a:ext cx="12198284" cy="6858000"/>
          </a:xfrm>
          <a:prstGeom prst="rect">
            <a:avLst/>
          </a:prstGeom>
        </p:spPr>
      </p:pic>
      <p:sp>
        <p:nvSpPr>
          <p:cNvPr id="3" name="TextBox 2"/>
          <p:cNvSpPr txBox="1"/>
          <p:nvPr/>
        </p:nvSpPr>
        <p:spPr>
          <a:xfrm>
            <a:off x="486888" y="1235034"/>
            <a:ext cx="1137656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a:extLst>
              <a:ext uri="{FF2B5EF4-FFF2-40B4-BE49-F238E27FC236}">
                <a16:creationId xmlns:a16="http://schemas.microsoft.com/office/drawing/2014/main" id="{2E8A5051-57C4-5E43-A542-EC90FC27F48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 Nội dung chất</a:t>
            </a:r>
            <a:r>
              <a:rPr kumimoji="0" lang="en-US" sz="2400" b="1" i="0" u="none" strike="noStrike" kern="1200" cap="none" spc="0" normalizeH="0" noProof="0">
                <a:ln>
                  <a:noFill/>
                </a:ln>
                <a:solidFill>
                  <a:srgbClr val="0070C0"/>
                </a:solidFill>
                <a:effectLst/>
                <a:uLnTx/>
                <a:uFillTx/>
                <a:latin typeface="Arial" pitchFamily="34" charset="0"/>
                <a:ea typeface="+mn-ea"/>
                <a:cs typeface="Arial" pitchFamily="34" charset="0"/>
              </a:rPr>
              <a:t> và sự biến đổi của chất</a:t>
            </a:r>
            <a:endPar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7F870E2F-4E4E-514C-8385-8E925067FFFA}"/>
              </a:ext>
            </a:extLst>
          </p:cNvPr>
          <p:cNvSpPr txBox="1"/>
          <p:nvPr/>
        </p:nvSpPr>
        <p:spPr>
          <a:xfrm>
            <a:off x="360242" y="1499123"/>
            <a:ext cx="11141947" cy="415498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itchFamily="2" charset="2"/>
              <a:buChar char="v"/>
            </a:pPr>
            <a:r>
              <a:rPr lang="vi-VN" sz="2200" b="1">
                <a:effectLst/>
                <a:latin typeface="Calibri" panose="020F0502020204030204" pitchFamily="34" charset="0"/>
                <a:cs typeface="Calibri" panose="020F0502020204030204" pitchFamily="34" charset="0"/>
              </a:rPr>
              <a:t>Nhận xét:</a:t>
            </a:r>
          </a:p>
          <a:p>
            <a:pPr marL="342900" indent="-342900">
              <a:buFont typeface="Wingdings" pitchFamily="2" charset="2"/>
              <a:buChar char="ü"/>
            </a:pPr>
            <a:r>
              <a:rPr lang="vi-VN" sz="2200">
                <a:effectLst/>
                <a:latin typeface="Calibri" panose="020F0502020204030204" pitchFamily="34" charset="0"/>
                <a:cs typeface="Calibri" panose="020F0502020204030204" pitchFamily="34" charset="0"/>
              </a:rPr>
              <a:t>Yêu cầu cần đạt về phẩm chất và năng lực của CT GDPT 2018 môn KHTN lớp 8 và yêu cầu cần đạt về chuẩn kiến thức, kĩ năng của CT Hoá học 2006 cấp THCS có nhiều khác biệt. </a:t>
            </a:r>
            <a:endParaRPr lang="vi-VN" sz="2200">
              <a:latin typeface="Calibri" panose="020F0502020204030204" pitchFamily="34" charset="0"/>
              <a:cs typeface="Calibri" panose="020F0502020204030204" pitchFamily="34" charset="0"/>
            </a:endParaRPr>
          </a:p>
          <a:p>
            <a:pPr marL="342900" indent="-342900">
              <a:buFont typeface="Wingdings" pitchFamily="2" charset="2"/>
              <a:buChar char="ü"/>
            </a:pPr>
            <a:r>
              <a:rPr lang="vi-VN" sz="2200">
                <a:effectLst/>
                <a:latin typeface="Calibri" panose="020F0502020204030204" pitchFamily="34" charset="0"/>
                <a:cs typeface="Calibri" panose="020F0502020204030204" pitchFamily="34" charset="0"/>
              </a:rPr>
              <a:t>Một số yêu cầu cần đạt của môn KHTN lớp 8 không có trong CT Hoá học 2006 cấp THCS: Tốc độ phản ứng và chất xúc tác; Năng lượng của phản ứng hoá học; Khái niệm về acid (tạo ra ion H</a:t>
            </a:r>
            <a:r>
              <a:rPr lang="vi-VN" sz="2200" baseline="30000">
                <a:effectLst/>
                <a:latin typeface="Calibri" panose="020F0502020204030204" pitchFamily="34" charset="0"/>
                <a:cs typeface="Calibri" panose="020F0502020204030204" pitchFamily="34" charset="0"/>
              </a:rPr>
              <a:t>+</a:t>
            </a:r>
            <a:r>
              <a:rPr lang="vi-VN" sz="2200">
                <a:effectLst/>
                <a:latin typeface="Calibri" panose="020F0502020204030204" pitchFamily="34" charset="0"/>
                <a:cs typeface="Calibri" panose="020F0502020204030204" pitchFamily="34" charset="0"/>
              </a:rPr>
              <a:t>), base (tạo ra ion OH</a:t>
            </a:r>
            <a:r>
              <a:rPr lang="vi-VN" sz="2200" baseline="30000">
                <a:effectLst/>
                <a:latin typeface="Calibri" panose="020F0502020204030204" pitchFamily="34" charset="0"/>
                <a:cs typeface="Calibri" panose="020F0502020204030204" pitchFamily="34" charset="0"/>
              </a:rPr>
              <a:t>–</a:t>
            </a:r>
            <a:r>
              <a:rPr lang="vi-VN" sz="2200">
                <a:effectLst/>
                <a:latin typeface="Calibri" panose="020F0502020204030204" pitchFamily="34" charset="0"/>
                <a:cs typeface="Calibri" panose="020F0502020204030204" pitchFamily="34" charset="0"/>
              </a:rPr>
              <a:t>); </a:t>
            </a:r>
            <a:endParaRPr lang="vi-VN" sz="2200">
              <a:latin typeface="Calibri" panose="020F0502020204030204" pitchFamily="34" charset="0"/>
              <a:cs typeface="Calibri" panose="020F0502020204030204" pitchFamily="34" charset="0"/>
            </a:endParaRPr>
          </a:p>
          <a:p>
            <a:pPr marL="342900" indent="-342900">
              <a:buFont typeface="Wingdings" pitchFamily="2" charset="2"/>
              <a:buChar char="ü"/>
            </a:pPr>
            <a:r>
              <a:rPr lang="vi-VN" sz="2200">
                <a:effectLst/>
                <a:latin typeface="Calibri" panose="020F0502020204030204" pitchFamily="34" charset="0"/>
                <a:cs typeface="Calibri" panose="020F0502020204030204" pitchFamily="34" charset="0"/>
              </a:rPr>
              <a:t>Một số nội dung có trong CT 2006 nhưng không có trong CT 2018: Khái niệm về các phản ứng hoá học (phản ứng hoá hợp; phản ứng phân huỷ; phản ứng oxi hoá – khử; phản ứng cháy; phản ứng thế; phản ứng nhiệt phân; phản ứng trao đổi và điều kiện của phản ứng trao đổi); Một số tính chất của oxide như tác dụng với nước, một số oxide acid tác dụng được với một số oxide base; tính chất dễ bị nhiệt phân của một số hydroxide, muối. Tính chất, ứng dụng, điều chế CaO, SO2;... </a:t>
            </a:r>
            <a:endParaRPr lang="vi-VN" sz="2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82226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extBox 4">
            <a:extLst>
              <a:ext uri="{FF2B5EF4-FFF2-40B4-BE49-F238E27FC236}">
                <a16:creationId xmlns:a16="http://schemas.microsoft.com/office/drawing/2014/main" id="{938EE368-56C5-0839-43FA-DAC6F12FBC15}"/>
              </a:ext>
            </a:extLst>
          </p:cNvPr>
          <p:cNvSpPr txBox="1"/>
          <p:nvPr/>
        </p:nvSpPr>
        <p:spPr>
          <a:xfrm>
            <a:off x="514288" y="1455949"/>
            <a:ext cx="10835030" cy="43704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ct val="0"/>
              </a:spcBef>
              <a:spcAft>
                <a:spcPct val="0"/>
              </a:spcAft>
              <a:buClrTx/>
              <a:buSzTx/>
              <a:defRPr/>
            </a:pPr>
            <a:r>
              <a:rPr kumimoji="0" lang="en-US" sz="2200" b="1" i="0" u="none" strike="noStrike" kern="1200" cap="none" spc="0" normalizeH="0" baseline="0" noProof="0">
                <a:ln>
                  <a:noFill/>
                </a:ln>
                <a:solidFill>
                  <a:srgbClr val="002060"/>
                </a:solidFill>
                <a:effectLst/>
                <a:uLnTx/>
                <a:uFillTx/>
                <a:latin typeface="Arial" pitchFamily="34" charset="0"/>
                <a:ea typeface="+mn-ea"/>
                <a:cs typeface="Arial" pitchFamily="34" charset="0"/>
              </a:rPr>
              <a:t>1. Quan điểm tích hợp trong KHTN 8</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342900" marR="0" lvl="0" indent="-342900" algn="just" defTabSz="914400" rtl="0" eaLnBrk="1" fontAlgn="auto" latinLnBrk="0" hangingPunct="1">
              <a:lnSpc>
                <a:spcPct val="10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Tích hợp theo chương trình: Xóa bỏ ranh giới truyền thống giữa các lĩnh vực khác nhau của KHTN; trình bày các nội dung của KHTN như là một chủ thể thống nhất, có cấu trúc chặt chẽ, gắn kết với nhau một cách logic.</a:t>
            </a:r>
          </a:p>
          <a:p>
            <a:pPr marL="342900" marR="0" lvl="0" indent="-342900" algn="just" defTabSz="914400" rtl="0" eaLnBrk="1" fontAlgn="auto" latinLnBrk="0" hangingPunct="1">
              <a:lnSpc>
                <a:spcPct val="100000"/>
              </a:lnSpc>
              <a:spcBef>
                <a:spcPct val="0"/>
              </a:spcBef>
              <a:spcAft>
                <a:spcPct val="0"/>
              </a:spcAft>
              <a:buClrTx/>
              <a:buSzTx/>
              <a:buFontTx/>
              <a:buChar char="-"/>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342900" marR="0" lvl="0" indent="-342900" algn="just" defTabSz="914400" rtl="0" eaLnBrk="1" fontAlgn="auto" latinLnBrk="0" hangingPunct="1">
              <a:lnSpc>
                <a:spcPct val="100000"/>
              </a:lnSpc>
              <a:spcBef>
                <a:spcPct val="0"/>
              </a:spcBef>
              <a:spcAft>
                <a:spcPct val="0"/>
              </a:spcAft>
              <a:buClrTx/>
              <a:buSzTx/>
              <a:buFontTx/>
              <a:buChar char="-"/>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4 mạch nội dung:</a:t>
            </a: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   Chất và sự biến đổi của chất</a:t>
            </a: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	+   Vật sống</a:t>
            </a: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	+   Năng lượng và sự biến đổi</a:t>
            </a: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	+   Trái Đất và bầu trời</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342900" marR="0" lvl="0" indent="-342900" algn="just" defTabSz="914400" rtl="0" eaLnBrk="1" fontAlgn="auto" latinLnBrk="0" hangingPunct="1">
              <a:lnSpc>
                <a:spcPct val="10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Các nội dung của các lĩnh vực khác nhau được trình bày theo những khái niệm, nguyên lí, định luật, phương pháp chung và hướng tới mục tiêu chung là phát triển hệ thống các năng lực chung của KHTN.</a:t>
            </a:r>
            <a:endParaRPr kumimoji="0" lang="en-US" sz="2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Rounded Rectangle 5">
            <a:extLst>
              <a:ext uri="{FF2B5EF4-FFF2-40B4-BE49-F238E27FC236}">
                <a16:creationId xmlns:a16="http://schemas.microsoft.com/office/drawing/2014/main" id="{0D02C559-6C4F-DE47-81F8-A03A1D94661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II. Tích hợp hoá học trong KHTN 8</a:t>
            </a:r>
          </a:p>
        </p:txBody>
      </p:sp>
    </p:spTree>
    <p:extLst>
      <p:ext uri="{BB962C8B-B14F-4D97-AF65-F5344CB8AC3E}">
        <p14:creationId xmlns:p14="http://schemas.microsoft.com/office/powerpoint/2010/main" val="381836847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Rectangle 4"/>
          <p:cNvSpPr/>
          <p:nvPr/>
        </p:nvSpPr>
        <p:spPr>
          <a:xfrm>
            <a:off x="460105" y="1407893"/>
            <a:ext cx="10491861" cy="492442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ct val="0"/>
              </a:spcBef>
              <a:spcAft>
                <a:spcPct val="0"/>
              </a:spcAft>
              <a:buClrTx/>
              <a:buSzTx/>
              <a:defRPr/>
            </a:pPr>
            <a:r>
              <a:rPr kumimoji="0" lang="en-US" sz="2200" b="1" i="0" u="none" strike="noStrike" kern="1200" cap="none" spc="0" normalizeH="0" baseline="0" noProof="0">
                <a:ln>
                  <a:noFill/>
                </a:ln>
                <a:solidFill>
                  <a:srgbClr val="002060"/>
                </a:solidFill>
                <a:effectLst/>
                <a:uLnTx/>
                <a:uFillTx/>
                <a:latin typeface="Arial" pitchFamily="34" charset="0"/>
                <a:ea typeface="+mn-ea"/>
                <a:cs typeface="Arial" pitchFamily="34" charset="0"/>
              </a:rPr>
              <a:t>2. Vai trò của các nội dung Hoá học trong KHTN 8</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2200" b="1" i="0" u="none" strike="noStrike" kern="1200" cap="none" spc="0" normalizeH="0" baseline="0" noProof="0">
              <a:ln>
                <a:noFill/>
              </a:ln>
              <a:solidFill>
                <a:srgbClr val="002060"/>
              </a:solidFill>
              <a:effectLst/>
              <a:uLnTx/>
              <a:uFillTx/>
              <a:latin typeface="Arial" pitchFamily="34" charset="0"/>
              <a:ea typeface="+mn-ea"/>
              <a:cs typeface="Arial" pitchFamily="34" charset="0"/>
            </a:endParaRPr>
          </a:p>
          <a:p>
            <a:pPr marL="285750" indent="-285750" algn="just">
              <a:buFont typeface="Wingdings" pitchFamily="2" charset="2"/>
              <a:buChar char="Ø"/>
              <a:defRPr/>
            </a:pPr>
            <a:r>
              <a:rPr kumimoji="0" 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Các nội dung Hoá học trong KHTN 8 đều là các nội dung cốt lõi của Hoá học,</a:t>
            </a: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 bao gồm:</a:t>
            </a:r>
            <a:r>
              <a:rPr lang="en-US">
                <a:solidFill>
                  <a:prstClr val="black"/>
                </a:solidFill>
                <a:latin typeface="Arial" pitchFamily="34" charset="0"/>
                <a:cs typeface="Arial" pitchFamily="34" charset="0"/>
              </a:rPr>
              <a:t> </a:t>
            </a:r>
          </a:p>
          <a:p>
            <a:pPr marL="285750" indent="-285750" algn="just">
              <a:buFont typeface="Wingdings" pitchFamily="2" charset="2"/>
              <a:buChar char="ü"/>
              <a:defRPr/>
            </a:pPr>
            <a:r>
              <a:rPr lang="en-US" err="1">
                <a:solidFill>
                  <a:prstClr val="black"/>
                </a:solidFill>
                <a:latin typeface="Arial" pitchFamily="34" charset="0"/>
                <a:cs typeface="Arial" pitchFamily="34" charset="0"/>
              </a:rPr>
              <a:t>Các vấn đề liên quan đến </a:t>
            </a:r>
            <a:r>
              <a:rPr lang="vi-VN">
                <a:solidFill>
                  <a:prstClr val="black"/>
                </a:solidFill>
                <a:latin typeface="Arial" pitchFamily="34" charset="0"/>
                <a:cs typeface="Arial" pitchFamily="34" charset="0"/>
              </a:rPr>
              <a:t>p</a:t>
            </a: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hản ứng hoá học:</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Năng lượng trong các phản ứng hoá học</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Định luật bảo toàn khối lượng</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Phương trình hoá học</a:t>
            </a:r>
            <a:endParaRPr lang="vi-VN">
              <a:solidFill>
                <a:prstClr val="black"/>
              </a:solidFill>
              <a:latin typeface="Arial" pitchFamily="34" charset="0"/>
              <a:cs typeface="Arial" pitchFamily="34" charset="0"/>
            </a:endParaRPr>
          </a:p>
          <a:p>
            <a:pPr marL="285750" indent="-285750" algn="just">
              <a:buFont typeface="Wingdings" pitchFamily="2" charset="2"/>
              <a:buChar char="ü"/>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Tính toán định lượng trong hoá học:</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Mol và tính toán theo mol</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Nồng độ dung dịch</a:t>
            </a:r>
          </a:p>
          <a:p>
            <a:pPr marL="285750" indent="-285750" algn="just">
              <a:buFont typeface="Wingdings" pitchFamily="2" charset="2"/>
              <a:buChar char="ü"/>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Tốc độ phản ứng và chất xúc tác</a:t>
            </a:r>
          </a:p>
          <a:p>
            <a:pPr marL="285750" indent="-285750" algn="just">
              <a:buFont typeface="Wingdings" pitchFamily="2" charset="2"/>
              <a:buChar char="ü"/>
              <a:defRPr/>
            </a:pPr>
            <a:r>
              <a:rPr lang="vi-VN">
                <a:solidFill>
                  <a:prstClr val="black"/>
                </a:solidFill>
                <a:latin typeface="Arial" pitchFamily="34" charset="0"/>
                <a:cs typeface="Arial" pitchFamily="34" charset="0"/>
              </a:rPr>
              <a:t>Các chất và sự biến đổi chất:</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Acid</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Base</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Oxide</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Muối</a:t>
            </a:r>
          </a:p>
          <a:p>
            <a:pPr marL="285750" indent="-285750" algn="just">
              <a:buFontTx/>
              <a:buChar char="-"/>
              <a:defRPr/>
            </a:pPr>
            <a:r>
              <a:rPr kumimoji="0" lang="vi-VN"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Phân bón hoá học</a:t>
            </a:r>
          </a:p>
        </p:txBody>
      </p:sp>
      <p:sp>
        <p:nvSpPr>
          <p:cNvPr id="6" name="Rounded Rectangle 5">
            <a:extLst>
              <a:ext uri="{FF2B5EF4-FFF2-40B4-BE49-F238E27FC236}">
                <a16:creationId xmlns:a16="http://schemas.microsoft.com/office/drawing/2014/main" id="{497A1BD1-2744-FD4C-A06C-B3C70773C117}"/>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II. Tích hợp hoá học trong KHTN 8</a:t>
            </a:r>
          </a:p>
        </p:txBody>
      </p:sp>
    </p:spTree>
    <p:extLst>
      <p:ext uri="{BB962C8B-B14F-4D97-AF65-F5344CB8AC3E}">
        <p14:creationId xmlns:p14="http://schemas.microsoft.com/office/powerpoint/2010/main" val="230423582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Rectangle 4"/>
          <p:cNvSpPr/>
          <p:nvPr/>
        </p:nvSpPr>
        <p:spPr>
          <a:xfrm>
            <a:off x="486999" y="1470601"/>
            <a:ext cx="10491861" cy="18774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ct val="0"/>
              </a:spcBef>
              <a:spcAft>
                <a:spcPct val="0"/>
              </a:spcAft>
              <a:buClrTx/>
              <a:buSzTx/>
              <a:defRPr/>
            </a:pPr>
            <a:r>
              <a:rPr kumimoji="0" lang="en-US" sz="2200" b="1" i="0" u="none" strike="noStrike" kern="1200" cap="none" spc="0" normalizeH="0" baseline="0" noProof="0">
                <a:ln>
                  <a:noFill/>
                </a:ln>
                <a:solidFill>
                  <a:srgbClr val="002060"/>
                </a:solidFill>
                <a:effectLst/>
                <a:uLnTx/>
                <a:uFillTx/>
                <a:latin typeface="Arial" pitchFamily="34" charset="0"/>
                <a:ea typeface="+mn-ea"/>
                <a:cs typeface="Arial" pitchFamily="34" charset="0"/>
              </a:rPr>
              <a:t>2. Vai trò của các nội dung Hoá học trong KHTN 8</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2200" b="1" i="0" u="none" strike="noStrike" kern="1200" cap="none" spc="0" normalizeH="0" baseline="0" noProof="0">
              <a:ln>
                <a:noFill/>
              </a:ln>
              <a:solidFill>
                <a:srgbClr val="002060"/>
              </a:solidFill>
              <a:effectLst/>
              <a:uLnTx/>
              <a:uFillTx/>
              <a:latin typeface="Arial" pitchFamily="34" charset="0"/>
              <a:ea typeface="+mn-ea"/>
              <a:cs typeface="Arial" pitchFamily="34" charset="0"/>
            </a:endParaRPr>
          </a:p>
          <a:p>
            <a:pPr marL="285750" indent="-285750" algn="just">
              <a:buFont typeface="Wingdings" pitchFamily="2" charset="2"/>
              <a:buChar char="Ø"/>
              <a:defRPr/>
            </a:pPr>
            <a:r>
              <a:rPr kumimoji="0" 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Các nội dung Hoá học </a:t>
            </a:r>
            <a:r>
              <a:rPr lang="en-US" b="1" err="1">
                <a:solidFill>
                  <a:prstClr val="black"/>
                </a:solidFill>
                <a:latin typeface="Arial" pitchFamily="34" charset="0"/>
                <a:cs typeface="Arial" pitchFamily="34" charset="0"/>
              </a:rPr>
              <a:t>giúp </a:t>
            </a:r>
            <a:r>
              <a:rPr kumimoji="0" 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hình thành các kiến thức nền tảng và phát triển các kĩ năng cốt lõi của môn Hoá học.</a:t>
            </a:r>
          </a:p>
          <a:p>
            <a:pPr marL="285750" indent="-285750" algn="just">
              <a:buFont typeface="Wingdings" pitchFamily="2" charset="2"/>
              <a:buChar char="Ø"/>
              <a:defRPr/>
            </a:pPr>
            <a:r>
              <a:rPr kumimoji="0" 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Các nội dung Hoá học là cơ sở để hình thành và phát triển kiến thức và kĩ năng của các môn học khác thuộc KHTN.</a:t>
            </a:r>
          </a:p>
        </p:txBody>
      </p:sp>
      <p:sp>
        <p:nvSpPr>
          <p:cNvPr id="6" name="Rounded Rectangle 5">
            <a:extLst>
              <a:ext uri="{FF2B5EF4-FFF2-40B4-BE49-F238E27FC236}">
                <a16:creationId xmlns:a16="http://schemas.microsoft.com/office/drawing/2014/main" id="{497A1BD1-2744-FD4C-A06C-B3C70773C117}"/>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II. Tích hợp hoá học trong KHTN 8</a:t>
            </a:r>
          </a:p>
        </p:txBody>
      </p:sp>
    </p:spTree>
    <p:extLst>
      <p:ext uri="{BB962C8B-B14F-4D97-AF65-F5344CB8AC3E}">
        <p14:creationId xmlns:p14="http://schemas.microsoft.com/office/powerpoint/2010/main" val="40142695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ounded Rectangle 6">
            <a:extLst>
              <a:ext uri="{FF2B5EF4-FFF2-40B4-BE49-F238E27FC236}">
                <a16:creationId xmlns:a16="http://schemas.microsoft.com/office/drawing/2014/main" id="{7EEBB5A0-FBE1-1E48-8E89-CA4C89A31AF8}"/>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III. Cấu trúc nội dung Chất và sự biến đổi của chất trong KHTN 8</a:t>
            </a:r>
          </a:p>
        </p:txBody>
      </p:sp>
      <p:pic>
        <p:nvPicPr>
          <p:cNvPr id="9" name="Picture 8" descr="Table&#10;&#10;Description automatically generated">
            <a:extLst>
              <a:ext uri="{FF2B5EF4-FFF2-40B4-BE49-F238E27FC236}">
                <a16:creationId xmlns:a16="http://schemas.microsoft.com/office/drawing/2014/main" id="{3AAC7C69-E366-3D46-8270-19F66F8DE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17" y="1304085"/>
            <a:ext cx="8619565" cy="4936559"/>
          </a:xfrm>
          <a:prstGeom prst="rect">
            <a:avLst/>
          </a:prstGeom>
        </p:spPr>
      </p:pic>
    </p:spTree>
    <p:extLst>
      <p:ext uri="{BB962C8B-B14F-4D97-AF65-F5344CB8AC3E}">
        <p14:creationId xmlns:p14="http://schemas.microsoft.com/office/powerpoint/2010/main" val="10994501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23" name="Group 22"/>
          <p:cNvGrpSpPr/>
          <p:nvPr/>
        </p:nvGrpSpPr>
        <p:grpSpPr>
          <a:xfrm>
            <a:off x="1404320" y="2180062"/>
            <a:ext cx="9595374" cy="3995428"/>
            <a:chOff x="3707673" y="1940410"/>
            <a:chExt cx="6544755" cy="4072731"/>
          </a:xfrm>
        </p:grpSpPr>
        <p:sp>
          <p:nvSpPr>
            <p:cNvPr id="14" name="Mũi tên: Phải 3">
              <a:extLst>
                <a:ext uri="{FF2B5EF4-FFF2-40B4-BE49-F238E27FC236}">
                  <a16:creationId xmlns:a16="http://schemas.microsoft.com/office/drawing/2014/main" id="{9F58A2DA-BFC1-4123-9255-B34783D2B413}"/>
                </a:ext>
              </a:extLst>
            </p:cNvPr>
            <p:cNvSpPr/>
            <p:nvPr/>
          </p:nvSpPr>
          <p:spPr>
            <a:xfrm>
              <a:off x="5160913" y="2231182"/>
              <a:ext cx="505571" cy="676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15" name="Hình Bầu dục 5">
              <a:extLst>
                <a:ext uri="{FF2B5EF4-FFF2-40B4-BE49-F238E27FC236}">
                  <a16:creationId xmlns:a16="http://schemas.microsoft.com/office/drawing/2014/main" id="{2FECD6D5-2F15-4EA0-AD08-B3CD5E80F505}"/>
                </a:ext>
              </a:extLst>
            </p:cNvPr>
            <p:cNvSpPr/>
            <p:nvPr/>
          </p:nvSpPr>
          <p:spPr>
            <a:xfrm>
              <a:off x="3707673" y="1940410"/>
              <a:ext cx="1246909" cy="1237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err="1">
                  <a:ln>
                    <a:noFill/>
                  </a:ln>
                  <a:solidFill>
                    <a:prstClr val="white"/>
                  </a:solidFill>
                  <a:effectLst/>
                  <a:uLnTx/>
                  <a:uFillTx/>
                  <a:latin typeface="Arial" pitchFamily="34" charset="0"/>
                  <a:ea typeface="+mn-ea"/>
                  <a:cs typeface="Arial" pitchFamily="34" charset="0"/>
                </a:rPr>
                <a:t>Mở bài</a:t>
              </a:r>
              <a:endParaRPr kumimoji="0" lang="en-US"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6" name="Hình Bầu dục 11">
              <a:extLst>
                <a:ext uri="{FF2B5EF4-FFF2-40B4-BE49-F238E27FC236}">
                  <a16:creationId xmlns:a16="http://schemas.microsoft.com/office/drawing/2014/main" id="{16B98D48-E512-4442-AFFC-3CED62F53CAD}"/>
                </a:ext>
              </a:extLst>
            </p:cNvPr>
            <p:cNvSpPr/>
            <p:nvPr/>
          </p:nvSpPr>
          <p:spPr>
            <a:xfrm>
              <a:off x="3707673" y="3373674"/>
              <a:ext cx="1246909" cy="1237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err="1">
                  <a:ln>
                    <a:noFill/>
                  </a:ln>
                  <a:solidFill>
                    <a:prstClr val="white"/>
                  </a:solidFill>
                  <a:effectLst/>
                  <a:uLnTx/>
                  <a:uFillTx/>
                  <a:latin typeface="Arial" pitchFamily="34" charset="0"/>
                  <a:ea typeface="+mn-ea"/>
                  <a:cs typeface="Arial" pitchFamily="34" charset="0"/>
                </a:rPr>
                <a:t>Thân bài</a:t>
              </a:r>
              <a:endParaRPr kumimoji="0" lang="en-US" altLang="en-US"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7" name="Hình Bầu dục 12">
              <a:extLst>
                <a:ext uri="{FF2B5EF4-FFF2-40B4-BE49-F238E27FC236}">
                  <a16:creationId xmlns:a16="http://schemas.microsoft.com/office/drawing/2014/main" id="{FC9D2274-BB45-4A6F-8B93-EEB956A2BAF9}"/>
                </a:ext>
              </a:extLst>
            </p:cNvPr>
            <p:cNvSpPr/>
            <p:nvPr/>
          </p:nvSpPr>
          <p:spPr>
            <a:xfrm>
              <a:off x="3707673" y="4776110"/>
              <a:ext cx="1246909" cy="1237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err="1">
                  <a:ln>
                    <a:noFill/>
                  </a:ln>
                  <a:solidFill>
                    <a:prstClr val="white"/>
                  </a:solidFill>
                  <a:effectLst/>
                  <a:uLnTx/>
                  <a:uFillTx/>
                  <a:latin typeface="Arial" pitchFamily="34" charset="0"/>
                  <a:ea typeface="+mn-ea"/>
                  <a:cs typeface="Arial" pitchFamily="34" charset="0"/>
                </a:rPr>
                <a:t>Kết thúc bài</a:t>
              </a:r>
              <a:endParaRPr kumimoji="0" lang="en-US" altLang="en-US" sz="1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8" name="Hình chữ nhật 13">
              <a:extLst>
                <a:ext uri="{FF2B5EF4-FFF2-40B4-BE49-F238E27FC236}">
                  <a16:creationId xmlns:a16="http://schemas.microsoft.com/office/drawing/2014/main" id="{57CFFBF6-130F-4EF7-AA94-854A29DC5173}"/>
                </a:ext>
              </a:extLst>
            </p:cNvPr>
            <p:cNvSpPr/>
            <p:nvPr/>
          </p:nvSpPr>
          <p:spPr>
            <a:xfrm>
              <a:off x="5739859" y="2017618"/>
              <a:ext cx="4512569" cy="10933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Hoạt động khởi động</a:t>
              </a:r>
              <a:endParaRPr kumimoji="0" lang="vi-VN" sz="18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19" name="Hình chữ nhật 14">
              <a:extLst>
                <a:ext uri="{FF2B5EF4-FFF2-40B4-BE49-F238E27FC236}">
                  <a16:creationId xmlns:a16="http://schemas.microsoft.com/office/drawing/2014/main" id="{1985AE6F-3B6C-4B42-A91A-1FF7E4AD5FDA}"/>
                </a:ext>
              </a:extLst>
            </p:cNvPr>
            <p:cNvSpPr/>
            <p:nvPr/>
          </p:nvSpPr>
          <p:spPr>
            <a:xfrm>
              <a:off x="5739859" y="3409619"/>
              <a:ext cx="4512568" cy="10933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Các hoạt động học tập đa dạng: thực hành, thí nghiệm, đọc hiểu, vận dụng…</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20" name="Hình chữ nhật 15">
              <a:extLst>
                <a:ext uri="{FF2B5EF4-FFF2-40B4-BE49-F238E27FC236}">
                  <a16:creationId xmlns:a16="http://schemas.microsoft.com/office/drawing/2014/main" id="{22025631-6BDA-4551-B69C-65AC02E99B77}"/>
                </a:ext>
              </a:extLst>
            </p:cNvPr>
            <p:cNvSpPr/>
            <p:nvPr/>
          </p:nvSpPr>
          <p:spPr>
            <a:xfrm>
              <a:off x="5739859" y="4804817"/>
              <a:ext cx="4512568" cy="10933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18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en-US" sz="1800" b="1" i="0" u="none" strike="noStrike" kern="1200" cap="none" spc="0" normalizeH="0" baseline="0" noProof="0" err="1">
                  <a:ln>
                    <a:noFill/>
                  </a:ln>
                  <a:solidFill>
                    <a:prstClr val="black"/>
                  </a:solidFill>
                  <a:effectLst/>
                  <a:uLnTx/>
                  <a:uFillTx/>
                  <a:latin typeface="Arial" pitchFamily="34" charset="0"/>
                  <a:ea typeface="+mn-ea"/>
                  <a:cs typeface="Arial" pitchFamily="34" charset="0"/>
                </a:rPr>
                <a:t>Chốt về kiến thức và phát triển năng lực</a:t>
              </a:r>
              <a:endParaRPr kumimoji="0" lang="en-US" altLang="en-US" sz="18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21" name="Mũi tên: Phải 16">
              <a:extLst>
                <a:ext uri="{FF2B5EF4-FFF2-40B4-BE49-F238E27FC236}">
                  <a16:creationId xmlns:a16="http://schemas.microsoft.com/office/drawing/2014/main" id="{15A7EB8E-BA42-4BB4-8140-C368EFE794FE}"/>
                </a:ext>
              </a:extLst>
            </p:cNvPr>
            <p:cNvSpPr/>
            <p:nvPr/>
          </p:nvSpPr>
          <p:spPr>
            <a:xfrm>
              <a:off x="5160913" y="5013420"/>
              <a:ext cx="504320" cy="676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22" name="Mũi tên: Phải 17">
              <a:extLst>
                <a:ext uri="{FF2B5EF4-FFF2-40B4-BE49-F238E27FC236}">
                  <a16:creationId xmlns:a16="http://schemas.microsoft.com/office/drawing/2014/main" id="{C1E53996-35D9-4AEA-841C-2A27B48D31E3}"/>
                </a:ext>
              </a:extLst>
            </p:cNvPr>
            <p:cNvSpPr/>
            <p:nvPr/>
          </p:nvSpPr>
          <p:spPr>
            <a:xfrm>
              <a:off x="5162164" y="3618222"/>
              <a:ext cx="504320" cy="676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itchFamily="34" charset="0"/>
                <a:ea typeface="+mn-ea"/>
                <a:cs typeface="+mn-cs"/>
              </a:endParaRPr>
            </a:p>
          </p:txBody>
        </p:sp>
      </p:grpSp>
      <p:sp>
        <p:nvSpPr>
          <p:cNvPr id="2" name="Rectangle 1"/>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1. Cấu trúc chung của bài học trong KHTN 7</a:t>
            </a:r>
          </a:p>
        </p:txBody>
      </p:sp>
      <p:sp>
        <p:nvSpPr>
          <p:cNvPr id="25" name="Rounded Rectangle 24">
            <a:extLst>
              <a:ext uri="{FF2B5EF4-FFF2-40B4-BE49-F238E27FC236}">
                <a16:creationId xmlns:a16="http://schemas.microsoft.com/office/drawing/2014/main" id="{898B0FB3-2720-0E45-9A4D-C4F4FC88E08D}"/>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Tree>
    <p:extLst>
      <p:ext uri="{BB962C8B-B14F-4D97-AF65-F5344CB8AC3E}">
        <p14:creationId xmlns:p14="http://schemas.microsoft.com/office/powerpoint/2010/main" val="28700989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8" name="Rectangle 7"/>
          <p:cNvSpPr/>
          <p:nvPr/>
        </p:nvSpPr>
        <p:spPr>
          <a:xfrm>
            <a:off x="931612" y="961537"/>
            <a:ext cx="473078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2800" b="1" smtClean="0">
                <a:solidFill>
                  <a:srgbClr val="C00000"/>
                </a:solidFill>
                <a:latin typeface="Arial" pitchFamily="34" charset="0"/>
                <a:cs typeface="Arial" pitchFamily="34" charset="0"/>
              </a:rPr>
              <a:t>I. </a:t>
            </a:r>
            <a:r>
              <a:rPr lang="en-US" altLang="en-US" sz="2800" b="1">
                <a:solidFill>
                  <a:srgbClr val="C00000"/>
                </a:solidFill>
                <a:latin typeface="Arial" pitchFamily="34" charset="0"/>
                <a:cs typeface="Arial" pitchFamily="34" charset="0"/>
              </a:rPr>
              <a:t>QUAN ĐIỂM BIÊN SOẠN</a:t>
            </a:r>
          </a:p>
        </p:txBody>
      </p:sp>
      <p:grpSp>
        <p:nvGrpSpPr>
          <p:cNvPr id="2" name="Group 1"/>
          <p:cNvGrpSpPr/>
          <p:nvPr/>
        </p:nvGrpSpPr>
        <p:grpSpPr>
          <a:xfrm>
            <a:off x="949407" y="1463932"/>
            <a:ext cx="10233706" cy="922652"/>
            <a:chOff x="949407" y="1463932"/>
            <a:chExt cx="10233706" cy="922652"/>
          </a:xfrm>
        </p:grpSpPr>
        <p:sp>
          <p:nvSpPr>
            <p:cNvPr id="7" name="Subtitle 2"/>
            <p:cNvSpPr txBox="1"/>
            <p:nvPr/>
          </p:nvSpPr>
          <p:spPr bwMode="auto">
            <a:xfrm>
              <a:off x="949407" y="1463932"/>
              <a:ext cx="10233706" cy="922652"/>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en-US"/>
              </a:defPPr>
              <a:lvl1pPr marL="273050" indent="-273050" algn="l" defTabSz="914400" rtl="0" eaLnBrk="0" fontAlgn="base" latinLnBrk="0" hangingPunct="0">
                <a:spcBef>
                  <a:spcPct val="20000"/>
                </a:spcBef>
                <a:spcAft>
                  <a:spcPct val="0"/>
                </a:spcAft>
                <a:buClr>
                  <a:schemeClr val="accent1"/>
                </a:buClr>
                <a:buSzTx/>
                <a:buFont typeface="Symbol" pitchFamily="18" charset="2"/>
                <a:buChar char=""/>
                <a:defRPr sz="2400" kern="1200">
                  <a:solidFill>
                    <a:schemeClr val="tx2"/>
                  </a:solidFill>
                  <a:latin typeface="+mn-lt"/>
                  <a:ea typeface="+mn-ea"/>
                  <a:cs typeface="+mn-cs"/>
                </a:defRPr>
              </a:lvl1pPr>
              <a:lvl2pPr marL="576263" indent="-273050" algn="l" defTabSz="914400" rtl="0" eaLnBrk="0" fontAlgn="base" latinLnBrk="0" hangingPunct="0">
                <a:spcBef>
                  <a:spcPct val="20000"/>
                </a:spcBef>
                <a:spcAft>
                  <a:spcPct val="0"/>
                </a:spcAft>
                <a:buClr>
                  <a:schemeClr val="accent1"/>
                </a:buClr>
                <a:buSzTx/>
                <a:buFont typeface="Symbol" pitchFamily="18" charset="2"/>
                <a:buChar char=""/>
                <a:defRPr sz="2200" kern="1200">
                  <a:solidFill>
                    <a:schemeClr val="tx2"/>
                  </a:solidFill>
                  <a:latin typeface="+mn-lt"/>
                  <a:ea typeface="+mn-ea"/>
                  <a:cs typeface="+mn-cs"/>
                </a:defRPr>
              </a:lvl2pPr>
              <a:lvl3pPr marL="855663" indent="-228600" algn="l" defTabSz="914400" rtl="0" eaLnBrk="0" fontAlgn="base" latinLnBrk="0" hangingPunct="0">
                <a:spcBef>
                  <a:spcPct val="20000"/>
                </a:spcBef>
                <a:spcAft>
                  <a:spcPct val="0"/>
                </a:spcAft>
                <a:buClr>
                  <a:schemeClr val="accent1"/>
                </a:buClr>
                <a:buSzTx/>
                <a:buFont typeface="Symbol" pitchFamily="18" charset="2"/>
                <a:buChar char=""/>
                <a:defRPr sz="2000" kern="1200">
                  <a:solidFill>
                    <a:schemeClr val="tx2"/>
                  </a:solidFill>
                  <a:latin typeface="+mn-lt"/>
                  <a:ea typeface="+mn-ea"/>
                  <a:cs typeface="+mn-cs"/>
                </a:defRPr>
              </a:lvl3pPr>
              <a:lvl4pPr marL="1143000" indent="-228600" algn="l" defTabSz="914400" rtl="0" eaLnBrk="0" fontAlgn="base" latinLnBrk="0" hangingPunct="0">
                <a:spcBef>
                  <a:spcPct val="20000"/>
                </a:spcBef>
                <a:spcAft>
                  <a:spcPct val="0"/>
                </a:spcAft>
                <a:buClr>
                  <a:schemeClr val="accent1"/>
                </a:buClr>
                <a:buSzTx/>
                <a:buFont typeface="Symbol" pitchFamily="18" charset="2"/>
                <a:buChar char=""/>
                <a:defRPr sz="1800" kern="1200">
                  <a:solidFill>
                    <a:schemeClr val="tx2"/>
                  </a:solidFill>
                  <a:latin typeface="+mn-lt"/>
                  <a:ea typeface="+mn-ea"/>
                  <a:cs typeface="+mn-cs"/>
                </a:defRPr>
              </a:lvl4pPr>
              <a:lvl5pPr marL="1462088" indent="-228600" algn="l" defTabSz="914400" rtl="0" eaLnBrk="0" fontAlgn="base" latinLnBrk="0" hangingPunct="0">
                <a:spcBef>
                  <a:spcPct val="20000"/>
                </a:spcBef>
                <a:spcAft>
                  <a:spcPct val="0"/>
                </a:spcAft>
                <a:buClr>
                  <a:schemeClr val="accent1"/>
                </a:buClr>
                <a:buSzTx/>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lnSpc>
                  <a:spcPct val="170000"/>
                </a:lnSpc>
                <a:buNone/>
                <a:defRPr/>
              </a:pPr>
              <a:r>
                <a:rPr lang="en-US" altLang="en-US" b="1">
                  <a:solidFill>
                    <a:srgbClr val="0000FF"/>
                  </a:solidFill>
                  <a:latin typeface="Arial" pitchFamily="34" charset="0"/>
                  <a:cs typeface="Arial" pitchFamily="34" charset="0"/>
                </a:rPr>
                <a:t>      </a:t>
              </a:r>
              <a:r>
                <a:rPr lang="en-US" altLang="en-US" b="1" err="1">
                  <a:solidFill>
                    <a:srgbClr val="0070C0"/>
                  </a:solidFill>
                  <a:latin typeface="Arial" pitchFamily="34" charset="0"/>
                  <a:cs typeface="Arial" pitchFamily="34" charset="0"/>
                </a:rPr>
                <a:t>Thể hiện qua thông điệp </a:t>
              </a:r>
              <a:r>
                <a:rPr lang="en-US" altLang="en-US">
                  <a:latin typeface="Arial" pitchFamily="34" charset="0"/>
                  <a:cs typeface="Arial" pitchFamily="34" charset="0"/>
                </a:rPr>
                <a:t>“</a:t>
              </a:r>
              <a:r>
                <a:rPr lang="en-US" altLang="en-US" b="1" err="1">
                  <a:solidFill>
                    <a:srgbClr val="FF0000"/>
                  </a:solidFill>
                  <a:latin typeface="Arial" pitchFamily="34" charset="0"/>
                  <a:cs typeface="Arial" pitchFamily="34" charset="0"/>
                </a:rPr>
                <a:t>Kết nối tri thức với cuộc sống</a:t>
              </a:r>
              <a:r>
                <a:rPr lang="en-US" altLang="en-US">
                  <a:latin typeface="Arial" pitchFamily="34" charset="0"/>
                  <a:cs typeface="Arial" pitchFamily="34" charset="0"/>
                </a:rPr>
                <a:t>”</a:t>
              </a:r>
              <a:r>
                <a:rPr lang="en-US" altLang="en-US" b="1">
                  <a:latin typeface="Arial" pitchFamily="34" charset="0"/>
                  <a:cs typeface="Arial" pitchFamily="34" charset="0"/>
                </a:rPr>
                <a:t>.</a:t>
              </a:r>
              <a:r>
                <a:rPr lang="en-US" altLang="en-US">
                  <a:latin typeface="Arial" pitchFamily="34" charset="0"/>
                  <a:cs typeface="Arial" pitchFamily="34" charset="0"/>
                </a:rPr>
                <a:t> </a:t>
              </a:r>
            </a:p>
            <a:p>
              <a:pPr marL="0" indent="0" algn="just" eaLnBrk="1" fontAlgn="ctr" hangingPunct="1">
                <a:lnSpc>
                  <a:spcPct val="170000"/>
                </a:lnSpc>
                <a:buNone/>
                <a:defRPr/>
              </a:pPr>
              <a:endParaRPr lang="en-US" altLang="en-US" sz="2000">
                <a:latin typeface="Arial" pitchFamily="34" charset="0"/>
                <a:cs typeface="Arial" pitchFamily="34" charset="0"/>
              </a:endParaRPr>
            </a:p>
          </p:txBody>
        </p:sp>
        <p:sp>
          <p:nvSpPr>
            <p:cNvPr id="10" name="Snip Diagonal Corner Rectangle 9"/>
            <p:cNvSpPr/>
            <p:nvPr/>
          </p:nvSpPr>
          <p:spPr>
            <a:xfrm>
              <a:off x="983366" y="177710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2</a:t>
              </a:r>
            </a:p>
          </p:txBody>
        </p:sp>
      </p:grpSp>
      <p:sp>
        <p:nvSpPr>
          <p:cNvPr id="11" name="Content Placeholder 5"/>
          <p:cNvSpPr txBox="1"/>
          <p:nvPr/>
        </p:nvSpPr>
        <p:spPr>
          <a:xfrm>
            <a:off x="853004" y="2403821"/>
            <a:ext cx="10853159" cy="478272"/>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en-US" sz="2400" b="1" err="1">
                <a:latin typeface="Arial" pitchFamily="34" charset="0"/>
                <a:cs typeface="Arial" pitchFamily="34" charset="0"/>
              </a:rPr>
              <a:t>Tạo cơ hội cho HS tự học. </a:t>
            </a:r>
          </a:p>
        </p:txBody>
      </p:sp>
      <p:sp>
        <p:nvSpPr>
          <p:cNvPr id="12" name="Content Placeholder 5"/>
          <p:cNvSpPr txBox="1"/>
          <p:nvPr/>
        </p:nvSpPr>
        <p:spPr>
          <a:xfrm>
            <a:off x="870761" y="3575674"/>
            <a:ext cx="10853159" cy="2324932"/>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en-US" sz="2400" b="1" err="1">
                <a:latin typeface="Arial" pitchFamily="34" charset="0"/>
                <a:cs typeface="Arial" pitchFamily="34" charset="0"/>
              </a:rPr>
              <a:t>Hình thành và phát triển các năng lực: </a:t>
            </a:r>
          </a:p>
          <a:p>
            <a:pPr marL="800100" lvl="1" indent="-342900">
              <a:lnSpc>
                <a:spcPct val="110000"/>
              </a:lnSpc>
              <a:buFont typeface="Wingdings" panose="05000000000000000000" charset="0"/>
              <a:buChar char="Ø"/>
            </a:pPr>
            <a:r>
              <a:rPr lang="en-US" sz="2400" b="1" err="1">
                <a:solidFill>
                  <a:srgbClr val="0070C0"/>
                </a:solidFill>
              </a:rPr>
              <a:t>Nhận thức khoa tự nhiên. </a:t>
            </a:r>
          </a:p>
          <a:p>
            <a:pPr marL="800100" lvl="1" indent="-342900">
              <a:lnSpc>
                <a:spcPct val="110000"/>
              </a:lnSpc>
              <a:buFont typeface="Wingdings" panose="05000000000000000000" charset="0"/>
              <a:buChar char="Ø"/>
            </a:pPr>
            <a:r>
              <a:rPr lang="en-US" sz="2400" b="1" err="1">
                <a:solidFill>
                  <a:srgbClr val="0070C0"/>
                </a:solidFill>
              </a:rPr>
              <a:t>Tìm hiểu tự nhiên.</a:t>
            </a:r>
          </a:p>
          <a:p>
            <a:pPr marL="800100" lvl="1" indent="-342900">
              <a:lnSpc>
                <a:spcPct val="110000"/>
              </a:lnSpc>
              <a:buFont typeface="Wingdings" panose="05000000000000000000" charset="0"/>
              <a:buChar char="Ø"/>
            </a:pPr>
            <a:r>
              <a:rPr lang="en-US" sz="2400" b="1" err="1">
                <a:solidFill>
                  <a:srgbClr val="0070C0"/>
                </a:solidFill>
              </a:rPr>
              <a:t>Vận dụng kiến thức và kĩ năng vào giải quyết các vấn đề </a:t>
            </a:r>
            <a:r>
              <a:rPr lang="en-US" sz="2400" b="1" err="1" smtClean="0">
                <a:solidFill>
                  <a:srgbClr val="0070C0"/>
                </a:solidFill>
              </a:rPr>
              <a:t>trong </a:t>
            </a:r>
            <a:r>
              <a:rPr lang="en-US" sz="2400" b="1" err="1">
                <a:solidFill>
                  <a:srgbClr val="0070C0"/>
                </a:solidFill>
              </a:rPr>
              <a:t>học tập và thực tiễn cuộc sống</a:t>
            </a:r>
            <a:r>
              <a:rPr lang="en-US" sz="2400" b="1" smtClean="0">
                <a:solidFill>
                  <a:srgbClr val="0070C0"/>
                </a:solidFill>
              </a:rPr>
              <a:t>.</a:t>
            </a:r>
            <a:endParaRPr lang="en-US" sz="2400" b="1">
              <a:solidFill>
                <a:srgbClr val="0070C0"/>
              </a:solidFill>
            </a:endParaRPr>
          </a:p>
        </p:txBody>
      </p:sp>
      <p:sp>
        <p:nvSpPr>
          <p:cNvPr id="13" name="Content Placeholder 5"/>
          <p:cNvSpPr txBox="1"/>
          <p:nvPr/>
        </p:nvSpPr>
        <p:spPr>
          <a:xfrm>
            <a:off x="870760" y="2954236"/>
            <a:ext cx="10853159" cy="478272"/>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10000"/>
              </a:lnSpc>
              <a:buFont typeface="Wingdings" panose="05000000000000000000" charset="0"/>
              <a:buChar char="v"/>
            </a:pPr>
            <a:r>
              <a:rPr lang="en-US" sz="2400" b="1" err="1">
                <a:latin typeface="Arial" pitchFamily="34" charset="0"/>
                <a:cs typeface="Arial" pitchFamily="34" charset="0"/>
              </a:rPr>
              <a:t>Bồi dưỡng khả năng giao tiếp và hợp tác.</a:t>
            </a:r>
          </a:p>
        </p:txBody>
      </p:sp>
    </p:spTree>
    <p:extLst>
      <p:ext uri="{BB962C8B-B14F-4D97-AF65-F5344CB8AC3E}">
        <p14:creationId xmlns:p14="http://schemas.microsoft.com/office/powerpoint/2010/main" val="16915352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dur="50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dur="5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Hộp Văn bản 5">
            <a:extLst>
              <a:ext uri="{FF2B5EF4-FFF2-40B4-BE49-F238E27FC236}">
                <a16:creationId xmlns:a16="http://schemas.microsoft.com/office/drawing/2014/main" id="{D87FB2A8-F837-4DDA-A5D3-02B29F62373F}"/>
              </a:ext>
            </a:extLst>
          </p:cNvPr>
          <p:cNvSpPr txBox="1"/>
          <p:nvPr/>
        </p:nvSpPr>
        <p:spPr>
          <a:xfrm>
            <a:off x="1187966" y="2057152"/>
            <a:ext cx="9610021"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rPr>
              <a:t>MỞ BÀI: Hoạt động khởi động</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1" u="none" strike="noStrike" kern="1200" cap="none" spc="0" normalizeH="0" baseline="0" noProof="0" err="1">
                <a:ln>
                  <a:noFill/>
                </a:ln>
                <a:solidFill>
                  <a:prstClr val="black"/>
                </a:solidFill>
                <a:effectLst/>
                <a:uLnTx/>
                <a:uFillTx/>
                <a:latin typeface="Arial" pitchFamily="34" charset="0"/>
                <a:ea typeface="+mn-ea"/>
                <a:cs typeface="Arial" pitchFamily="34" charset="0"/>
              </a:rPr>
              <a:t>Không chỉ còn là lời dẫn để vào bài mà là một hoạt động có sự tham gia của HS:</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Phản ánh vấn đề sẽ học để định hướng sự suy nghĩ của HS.</a:t>
            </a: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Nêu tình huống có vấn đề của bài.</a:t>
            </a: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Khơi dậy trí tò mò khoa học của HS.</a:t>
            </a: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Câu hỏi đủ sâu sắc để thúc đẩy sự tò mò, hung thú tìm tòi khám phá của HS trong suốt thời gian của bài học.</a:t>
            </a:r>
          </a:p>
        </p:txBody>
      </p:sp>
      <p:sp>
        <p:nvSpPr>
          <p:cNvPr id="8" name="Rounded Rectangle 7">
            <a:extLst>
              <a:ext uri="{FF2B5EF4-FFF2-40B4-BE49-F238E27FC236}">
                <a16:creationId xmlns:a16="http://schemas.microsoft.com/office/drawing/2014/main" id="{705A1A61-D88C-9649-A94A-E2EDEA3FAB95}"/>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9" name="Rectangle 8">
            <a:extLst>
              <a:ext uri="{FF2B5EF4-FFF2-40B4-BE49-F238E27FC236}">
                <a16:creationId xmlns:a16="http://schemas.microsoft.com/office/drawing/2014/main" id="{9F038294-619A-EE44-84A4-08AFCC6B7BA3}"/>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spTree>
    <p:extLst>
      <p:ext uri="{BB962C8B-B14F-4D97-AF65-F5344CB8AC3E}">
        <p14:creationId xmlns:p14="http://schemas.microsoft.com/office/powerpoint/2010/main" val="27699905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Hộp Văn bản 5">
            <a:extLst>
              <a:ext uri="{FF2B5EF4-FFF2-40B4-BE49-F238E27FC236}">
                <a16:creationId xmlns:a16="http://schemas.microsoft.com/office/drawing/2014/main" id="{01A1AB97-8D7A-4385-A5EA-03FDE10D7F3F}"/>
              </a:ext>
            </a:extLst>
          </p:cNvPr>
          <p:cNvSpPr txBox="1"/>
          <p:nvPr/>
        </p:nvSpPr>
        <p:spPr>
          <a:xfrm>
            <a:off x="712694" y="2057152"/>
            <a:ext cx="10766612" cy="42473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rPr>
              <a:t>THÂN BÀI: Các hoạt động học tập</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Mỗi bài có từ 2 đến 4 đơn vị kiến thức. Ví dụ:</a:t>
            </a: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Tx/>
              <a:buChar char="-"/>
              <a:defRPr/>
            </a:pPr>
            <a:r>
              <a:rPr kumimoji="0" lang="en-US" sz="1800" b="1" i="1" u="none" strike="noStrike" kern="1200" cap="none" spc="0" normalizeH="0" baseline="0" noProof="0" err="1">
                <a:ln>
                  <a:noFill/>
                </a:ln>
                <a:solidFill>
                  <a:prstClr val="black"/>
                </a:solidFill>
                <a:effectLst/>
                <a:uLnTx/>
                <a:uFillTx/>
                <a:latin typeface="Arial" pitchFamily="34" charset="0"/>
                <a:ea typeface="+mn-ea"/>
                <a:cs typeface="Arial" pitchFamily="34" charset="0"/>
              </a:rPr>
              <a:t>Bài 2.</a:t>
            </a: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 Phản ứng hoá học (</a:t>
            </a:r>
            <a:r>
              <a:rPr lang="en-US" i="1">
                <a:solidFill>
                  <a:prstClr val="black"/>
                </a:solidFill>
                <a:latin typeface="Arial" pitchFamily="34" charset="0"/>
                <a:cs typeface="Arial" pitchFamily="34" charset="0"/>
              </a:rPr>
              <a:t>3</a:t>
            </a: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 đơn vị kiến thức: Phân biệt biến đổi vật lí và biến đổi hoá học; Giới thiệu dấu hiệu phản ứng hoá học; Năng lượng của phản ứng hoá học)</a:t>
            </a:r>
          </a:p>
          <a:p>
            <a:pPr marL="285750" marR="0" lvl="0" indent="-285750" algn="just" defTabSz="914400" rtl="0" eaLnBrk="1" fontAlgn="auto" latinLnBrk="0" hangingPunct="1">
              <a:lnSpc>
                <a:spcPct val="100000"/>
              </a:lnSpc>
              <a:spcBef>
                <a:spcPct val="0"/>
              </a:spcBef>
              <a:spcAft>
                <a:spcPct val="0"/>
              </a:spcAft>
              <a:buClrTx/>
              <a:buSzTx/>
              <a:buFontTx/>
              <a:buChar char="-"/>
              <a:defRPr/>
            </a:pPr>
            <a:r>
              <a:rPr kumimoji="0" lang="en-US" sz="1800" b="1" i="1" u="none" strike="noStrike" kern="1200" cap="none" spc="0" normalizeH="0" baseline="0" noProof="0" err="1">
                <a:ln>
                  <a:noFill/>
                </a:ln>
                <a:solidFill>
                  <a:prstClr val="black"/>
                </a:solidFill>
                <a:effectLst/>
                <a:uLnTx/>
                <a:uFillTx/>
                <a:latin typeface="Arial" pitchFamily="34" charset="0"/>
                <a:ea typeface="+mn-ea"/>
                <a:cs typeface="Arial" pitchFamily="34" charset="0"/>
              </a:rPr>
              <a:t>Bài 3. </a:t>
            </a: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Mol và tỉ khối chất khí (2 đơn vị kiến thức: Khái niệm và tính toán về mol; Khái niệm và tính toán tỉ khối chất khí) </a:t>
            </a:r>
          </a:p>
          <a:p>
            <a:pPr marL="285750" marR="0" lvl="0" indent="-285750" algn="just" defTabSz="914400" rtl="0" eaLnBrk="1" fontAlgn="auto" latinLnBrk="0" hangingPunct="1">
              <a:lnSpc>
                <a:spcPct val="100000"/>
              </a:lnSpc>
              <a:spcBef>
                <a:spcPct val="0"/>
              </a:spcBef>
              <a:spcAft>
                <a:spcPct val="0"/>
              </a:spcAft>
              <a:buClrTx/>
              <a:buSzTx/>
              <a:buFontTx/>
              <a:buChar char="-"/>
              <a:defRPr/>
            </a:pPr>
            <a:r>
              <a:rPr kumimoji="0" lang="en-US" sz="1800" b="1" i="1" u="none" strike="noStrike" kern="1200" cap="none" spc="0" normalizeH="0" baseline="0" noProof="0" err="1">
                <a:ln>
                  <a:noFill/>
                </a:ln>
                <a:solidFill>
                  <a:prstClr val="black"/>
                </a:solidFill>
                <a:effectLst/>
                <a:uLnTx/>
                <a:uFillTx/>
                <a:latin typeface="Arial" pitchFamily="34" charset="0"/>
                <a:ea typeface="+mn-ea"/>
                <a:cs typeface="Arial" pitchFamily="34" charset="0"/>
              </a:rPr>
              <a:t>Bài 4. </a:t>
            </a: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Dung dịch và nồng độ (4 đơn vị kiến thức: Khái niệm dung dịch, chất tan và dung môi; Độ tan; Nồng độ dung dịch</a:t>
            </a:r>
            <a:r>
              <a:rPr lang="en-US" i="1">
                <a:solidFill>
                  <a:prstClr val="black"/>
                </a:solidFill>
                <a:latin typeface="Arial" pitchFamily="34" charset="0"/>
                <a:cs typeface="Arial" pitchFamily="34" charset="0"/>
              </a:rPr>
              <a:t>; Thực hành pha chế dung dịch theo nồng độ cho trước</a:t>
            </a:r>
            <a:r>
              <a:rPr kumimoji="0" lang="en-US" sz="1800" b="0" i="1" u="none" strike="noStrike" kern="1200" cap="none" spc="0" normalizeH="0" baseline="0" noProof="0">
                <a:ln>
                  <a:noFill/>
                </a:ln>
                <a:solidFill>
                  <a:prstClr val="black"/>
                </a:solidFill>
                <a:effectLst/>
                <a:uLnTx/>
                <a:uFillTx/>
                <a:latin typeface="Arial" pitchFamily="34" charset="0"/>
                <a:ea typeface="+mn-ea"/>
                <a:cs typeface="Arial" pitchFamily="34" charset="0"/>
              </a:rPr>
              <a:t>)</a:t>
            </a:r>
          </a:p>
          <a:p>
            <a:pPr marL="285750" marR="0" lvl="0" indent="-285750" algn="just" defTabSz="914400" rtl="0" eaLnBrk="1" fontAlgn="auto" latinLnBrk="0" hangingPunct="1">
              <a:lnSpc>
                <a:spcPct val="100000"/>
              </a:lnSpc>
              <a:spcBef>
                <a:spcPct val="0"/>
              </a:spcBef>
              <a:spcAft>
                <a:spcPct val="0"/>
              </a:spcAft>
              <a:buClrTx/>
              <a:buSzTx/>
              <a:buFontTx/>
              <a:buChar char="-"/>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285750" marR="0" lvl="0" indent="-285750" algn="just" defTabSz="914400" rtl="0" eaLnBrk="1" fontAlgn="auto" latinLnBrk="0" hangingPunct="1">
              <a:lnSpc>
                <a:spcPct val="100000"/>
              </a:lnSpc>
              <a:spcBef>
                <a:spcPct val="0"/>
              </a:spcBef>
              <a:spcAft>
                <a:spcPct val="0"/>
              </a:spcAft>
              <a:buClrTx/>
              <a:buSzTx/>
              <a:buFont typeface="Arial" pitchFamily="34" charset="0"/>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Một đơn vị kiến thức có cấu trúc sau:	-   Hoạt động đọc hiểu.</a:t>
            </a: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					-   Hoạt động khám phá.</a:t>
            </a:r>
          </a:p>
          <a:p>
            <a:pPr marL="0" marR="0" lvl="0" indent="0" algn="just"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					-   Hoạt động vận dụng.</a:t>
            </a:r>
          </a:p>
          <a:p>
            <a:pPr marL="0" marR="0" lvl="0" indent="0" algn="just"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Rounded Rectangle 7">
            <a:extLst>
              <a:ext uri="{FF2B5EF4-FFF2-40B4-BE49-F238E27FC236}">
                <a16:creationId xmlns:a16="http://schemas.microsoft.com/office/drawing/2014/main" id="{E61C3E63-535A-8B48-A5DF-6558CF4AA73B}"/>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9" name="Rectangle 8">
            <a:extLst>
              <a:ext uri="{FF2B5EF4-FFF2-40B4-BE49-F238E27FC236}">
                <a16:creationId xmlns:a16="http://schemas.microsoft.com/office/drawing/2014/main" id="{3620FC93-F117-B447-B268-DC3CF58C7490}"/>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spTree>
    <p:extLst>
      <p:ext uri="{BB962C8B-B14F-4D97-AF65-F5344CB8AC3E}">
        <p14:creationId xmlns:p14="http://schemas.microsoft.com/office/powerpoint/2010/main" val="18237847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extBox 1"/>
          <p:cNvSpPr txBox="1"/>
          <p:nvPr/>
        </p:nvSpPr>
        <p:spPr>
          <a:xfrm>
            <a:off x="1343314" y="2057152"/>
            <a:ext cx="8241477" cy="42473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err="1">
                <a:ln>
                  <a:noFill/>
                </a:ln>
                <a:solidFill>
                  <a:srgbClr val="FF0000"/>
                </a:solidFill>
                <a:effectLst/>
                <a:uLnTx/>
                <a:uFillTx/>
                <a:latin typeface="Arial" pitchFamily="34" charset="0"/>
                <a:ea typeface="+mn-ea"/>
                <a:cs typeface="Arial" pitchFamily="34" charset="0"/>
              </a:rPr>
              <a:t>Sự đa dạng về các hoạt động trong 1 đơn vị kiến thức</a:t>
            </a:r>
            <a:endPar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a:p>
            <a:pPr marL="285750" marR="0" lvl="0" indent="-285750" algn="l" defTabSz="914400" rtl="0" eaLnBrk="1" fontAlgn="auto" latinLnBrk="0" hangingPunct="1">
              <a:lnSpc>
                <a:spcPct val="15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Về hình thức tổ chức (cá nhân/nhóm, …)</a:t>
            </a:r>
          </a:p>
          <a:p>
            <a:pPr marL="285750" marR="0" lvl="0" indent="-285750" algn="l" defTabSz="914400" rtl="0" eaLnBrk="1" fontAlgn="auto" latinLnBrk="0" hangingPunct="1">
              <a:lnSpc>
                <a:spcPct val="15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Mục đích hoạt động (đọc hiểu/ khám phá/ vận dụng)</a:t>
            </a:r>
          </a:p>
          <a:p>
            <a:pPr marL="285750" marR="0" lvl="0" indent="-285750" algn="l" defTabSz="914400" rtl="0" eaLnBrk="1" fontAlgn="auto" latinLnBrk="0" hangingPunct="1">
              <a:lnSpc>
                <a:spcPct val="15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Tính chất hoạt động (lí thuyết/ thực hành)</a:t>
            </a:r>
          </a:p>
          <a:p>
            <a:pPr marL="285750" marR="0" lvl="0" indent="-285750" algn="l" defTabSz="914400" rtl="0" eaLnBrk="1" fontAlgn="auto" latinLnBrk="0" hangingPunct="1">
              <a:lnSpc>
                <a:spcPct val="15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Mức độ yêu cầu (mọi HS/ HS khá/ HS giỏi).</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rgbClr val="FF0000"/>
                </a:solidFill>
                <a:effectLst/>
                <a:uLnTx/>
                <a:uFillTx/>
                <a:latin typeface="Arial" pitchFamily="34" charset="0"/>
                <a:ea typeface="+mn-ea"/>
                <a:cs typeface="Arial" pitchFamily="34" charset="0"/>
              </a:rPr>
              <a:t>KẾT THÚC BÀI</a:t>
            </a:r>
          </a:p>
          <a:p>
            <a:pPr marL="285750" marR="0" lvl="0" indent="-285750" algn="l" defTabSz="914400" rtl="0" eaLnBrk="1" fontAlgn="auto" latinLnBrk="0" hangingPunct="1">
              <a:lnSpc>
                <a:spcPct val="15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Kiến thức – Em đã học.</a:t>
            </a:r>
          </a:p>
          <a:p>
            <a:pPr marL="285750" marR="0" lvl="0" indent="-285750" algn="l" defTabSz="914400" rtl="0" eaLnBrk="1" fontAlgn="auto" latinLnBrk="0" hangingPunct="1">
              <a:lnSpc>
                <a:spcPct val="150000"/>
              </a:lnSpc>
              <a:spcBef>
                <a:spcPct val="0"/>
              </a:spcBef>
              <a:spcAft>
                <a:spcPct val="0"/>
              </a:spcAft>
              <a:buClrTx/>
              <a:buSzTx/>
              <a:buFontTx/>
              <a:buChar char="-"/>
              <a:defRPr/>
            </a:pPr>
            <a:r>
              <a:rPr kumimoji="0" lang="en-US" sz="18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Kĩ năng - Em có thể.</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Rounded Rectangle 7">
            <a:extLst>
              <a:ext uri="{FF2B5EF4-FFF2-40B4-BE49-F238E27FC236}">
                <a16:creationId xmlns:a16="http://schemas.microsoft.com/office/drawing/2014/main" id="{F9F030FA-A0AE-E449-9B51-7673CA4FBC30}"/>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9" name="Rectangle 8">
            <a:extLst>
              <a:ext uri="{FF2B5EF4-FFF2-40B4-BE49-F238E27FC236}">
                <a16:creationId xmlns:a16="http://schemas.microsoft.com/office/drawing/2014/main" id="{DEAF3CEB-01D9-E14E-85E1-84227E3D641D}"/>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spTree>
    <p:extLst>
      <p:ext uri="{BB962C8B-B14F-4D97-AF65-F5344CB8AC3E}">
        <p14:creationId xmlns:p14="http://schemas.microsoft.com/office/powerpoint/2010/main" val="38138632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ounded Rectangle 6">
            <a:extLst>
              <a:ext uri="{FF2B5EF4-FFF2-40B4-BE49-F238E27FC236}">
                <a16:creationId xmlns:a16="http://schemas.microsoft.com/office/drawing/2014/main" id="{31FEAD28-F482-5D40-A226-360857C39F2B}"/>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8" name="Rectangle 7">
            <a:extLst>
              <a:ext uri="{FF2B5EF4-FFF2-40B4-BE49-F238E27FC236}">
                <a16:creationId xmlns:a16="http://schemas.microsoft.com/office/drawing/2014/main" id="{7139DE35-2DBA-FC4B-925C-5D2480AFD59C}"/>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pic>
        <p:nvPicPr>
          <p:cNvPr id="9" name="Picture 8" descr="Text&#10;&#10;Description automatically generated">
            <a:extLst>
              <a:ext uri="{FF2B5EF4-FFF2-40B4-BE49-F238E27FC236}">
                <a16:creationId xmlns:a16="http://schemas.microsoft.com/office/drawing/2014/main" id="{69D9F8FE-6D5C-E046-BAD8-366CD025CEAC}"/>
              </a:ext>
            </a:extLst>
          </p:cNvPr>
          <p:cNvPicPr>
            <a:picLocks noChangeAspect="1"/>
          </p:cNvPicPr>
          <p:nvPr/>
        </p:nvPicPr>
        <p:blipFill>
          <a:blip r:embed="rId3">
            <a:extLst>
              <a:ext uri="{28A0092B-C50C-407E-A947-70E740481C1C}">
                <a14:useLocalDpi xmlns:a14="http://schemas.microsoft.com/office/drawing/2010/main" val="0"/>
              </a:ext>
            </a:extLst>
          </a:blip>
          <a:srcRect r="1793"/>
          <a:stretch>
            <a:fillRect/>
          </a:stretch>
        </p:blipFill>
        <p:spPr>
          <a:xfrm>
            <a:off x="740812" y="1896062"/>
            <a:ext cx="7424716" cy="4469569"/>
          </a:xfrm>
          <a:prstGeom prst="rect">
            <a:avLst/>
          </a:prstGeom>
        </p:spPr>
      </p:pic>
      <p:sp>
        <p:nvSpPr>
          <p:cNvPr id="10" name="Left Arrow 9">
            <a:extLst>
              <a:ext uri="{FF2B5EF4-FFF2-40B4-BE49-F238E27FC236}">
                <a16:creationId xmlns:a16="http://schemas.microsoft.com/office/drawing/2014/main" id="{5A8D0FC4-7F71-0142-B1BD-49546EAF4864}"/>
              </a:ext>
            </a:extLst>
          </p:cNvPr>
          <p:cNvSpPr/>
          <p:nvPr/>
        </p:nvSpPr>
        <p:spPr>
          <a:xfrm flipH="1">
            <a:off x="8411308" y="2497014"/>
            <a:ext cx="720969" cy="5627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JP"/>
          </a:p>
        </p:txBody>
      </p:sp>
      <p:sp>
        <p:nvSpPr>
          <p:cNvPr id="11" name="Left Arrow 10">
            <a:extLst>
              <a:ext uri="{FF2B5EF4-FFF2-40B4-BE49-F238E27FC236}">
                <a16:creationId xmlns:a16="http://schemas.microsoft.com/office/drawing/2014/main" id="{FC0574CE-059B-9348-ADB5-329C243CB249}"/>
              </a:ext>
            </a:extLst>
          </p:cNvPr>
          <p:cNvSpPr/>
          <p:nvPr/>
        </p:nvSpPr>
        <p:spPr>
          <a:xfrm flipH="1">
            <a:off x="8411308" y="3971297"/>
            <a:ext cx="720969" cy="5627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JP"/>
          </a:p>
        </p:txBody>
      </p:sp>
      <p:sp>
        <p:nvSpPr>
          <p:cNvPr id="12" name="Left Arrow 11">
            <a:extLst>
              <a:ext uri="{FF2B5EF4-FFF2-40B4-BE49-F238E27FC236}">
                <a16:creationId xmlns:a16="http://schemas.microsoft.com/office/drawing/2014/main" id="{910BAD8F-891F-F04C-A6FF-283B3EAA3FF3}"/>
              </a:ext>
            </a:extLst>
          </p:cNvPr>
          <p:cNvSpPr/>
          <p:nvPr/>
        </p:nvSpPr>
        <p:spPr>
          <a:xfrm flipH="1">
            <a:off x="8411307" y="5414648"/>
            <a:ext cx="720969" cy="5627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JP"/>
          </a:p>
        </p:txBody>
      </p:sp>
      <p:sp>
        <p:nvSpPr>
          <p:cNvPr id="13" name="TextBox 12">
            <a:extLst>
              <a:ext uri="{FF2B5EF4-FFF2-40B4-BE49-F238E27FC236}">
                <a16:creationId xmlns:a16="http://schemas.microsoft.com/office/drawing/2014/main" id="{9FD955F6-C45F-F041-BBD1-66F5CF977EA3}"/>
              </a:ext>
            </a:extLst>
          </p:cNvPr>
          <p:cNvSpPr txBox="1"/>
          <p:nvPr/>
        </p:nvSpPr>
        <p:spPr>
          <a:xfrm>
            <a:off x="9366958" y="2547535"/>
            <a:ext cx="196947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Tên bài</a:t>
            </a:r>
          </a:p>
        </p:txBody>
      </p:sp>
      <p:sp>
        <p:nvSpPr>
          <p:cNvPr id="14" name="TextBox 13">
            <a:extLst>
              <a:ext uri="{FF2B5EF4-FFF2-40B4-BE49-F238E27FC236}">
                <a16:creationId xmlns:a16="http://schemas.microsoft.com/office/drawing/2014/main" id="{1D9C88D3-8B7A-7C4A-BC45-71D4B3E6078D}"/>
              </a:ext>
            </a:extLst>
          </p:cNvPr>
          <p:cNvSpPr txBox="1"/>
          <p:nvPr/>
        </p:nvSpPr>
        <p:spPr>
          <a:xfrm>
            <a:off x="9366957" y="3837151"/>
            <a:ext cx="282504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Mục tiêu và yêu cầu cần đạt</a:t>
            </a:r>
          </a:p>
        </p:txBody>
      </p:sp>
      <p:sp>
        <p:nvSpPr>
          <p:cNvPr id="15" name="TextBox 14">
            <a:extLst>
              <a:ext uri="{FF2B5EF4-FFF2-40B4-BE49-F238E27FC236}">
                <a16:creationId xmlns:a16="http://schemas.microsoft.com/office/drawing/2014/main" id="{23328615-CEB8-E148-8B84-0B2AF10414BE}"/>
              </a:ext>
            </a:extLst>
          </p:cNvPr>
          <p:cNvSpPr txBox="1"/>
          <p:nvPr/>
        </p:nvSpPr>
        <p:spPr>
          <a:xfrm>
            <a:off x="9378055" y="5496099"/>
            <a:ext cx="282504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Câu hỏi khởi động</a:t>
            </a:r>
          </a:p>
        </p:txBody>
      </p:sp>
    </p:spTree>
    <p:extLst>
      <p:ext uri="{BB962C8B-B14F-4D97-AF65-F5344CB8AC3E}">
        <p14:creationId xmlns:p14="http://schemas.microsoft.com/office/powerpoint/2010/main" val="124235401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ounded Rectangle 6">
            <a:extLst>
              <a:ext uri="{FF2B5EF4-FFF2-40B4-BE49-F238E27FC236}">
                <a16:creationId xmlns:a16="http://schemas.microsoft.com/office/drawing/2014/main" id="{31FEAD28-F482-5D40-A226-360857C39F2B}"/>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8" name="Rectangle 7">
            <a:extLst>
              <a:ext uri="{FF2B5EF4-FFF2-40B4-BE49-F238E27FC236}">
                <a16:creationId xmlns:a16="http://schemas.microsoft.com/office/drawing/2014/main" id="{7139DE35-2DBA-FC4B-925C-5D2480AFD59C}"/>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sp>
        <p:nvSpPr>
          <p:cNvPr id="12" name="Left Arrow 11">
            <a:extLst>
              <a:ext uri="{FF2B5EF4-FFF2-40B4-BE49-F238E27FC236}">
                <a16:creationId xmlns:a16="http://schemas.microsoft.com/office/drawing/2014/main" id="{910BAD8F-891F-F04C-A6FF-283B3EAA3FF3}"/>
              </a:ext>
            </a:extLst>
          </p:cNvPr>
          <p:cNvSpPr/>
          <p:nvPr/>
        </p:nvSpPr>
        <p:spPr>
          <a:xfrm flipH="1">
            <a:off x="7343932" y="3426755"/>
            <a:ext cx="1602059" cy="19005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JP"/>
          </a:p>
        </p:txBody>
      </p:sp>
      <p:pic>
        <p:nvPicPr>
          <p:cNvPr id="3" name="Picture 2">
            <a:extLst>
              <a:ext uri="{FF2B5EF4-FFF2-40B4-BE49-F238E27FC236}">
                <a16:creationId xmlns:a16="http://schemas.microsoft.com/office/drawing/2014/main" id="{DE343C13-5450-4E48-B552-FD5AB2EF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58" y="1867874"/>
            <a:ext cx="5488842" cy="49795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30098C98-E6E5-E948-A10A-06924DB87765}"/>
              </a:ext>
            </a:extLst>
          </p:cNvPr>
          <p:cNvPicPr>
            <a:picLocks noChangeAspect="1"/>
          </p:cNvPicPr>
          <p:nvPr/>
        </p:nvPicPr>
        <p:blipFill>
          <a:blip r:embed="rId4">
            <a:extLst>
              <a:ext uri="{28A0092B-C50C-407E-A947-70E740481C1C}">
                <a14:useLocalDpi xmlns:a14="http://schemas.microsoft.com/office/drawing/2010/main" val="0"/>
              </a:ext>
            </a:extLst>
          </a:blip>
          <a:srcRect t="-4559"/>
          <a:stretch>
            <a:fillRect/>
          </a:stretch>
        </p:blipFill>
        <p:spPr>
          <a:xfrm>
            <a:off x="556711" y="2116852"/>
            <a:ext cx="6739046" cy="3982681"/>
          </a:xfrm>
          <a:prstGeom prst="rect">
            <a:avLst/>
          </a:prstGeom>
        </p:spPr>
      </p:pic>
      <p:sp>
        <p:nvSpPr>
          <p:cNvPr id="16" name="TextBox 15">
            <a:extLst>
              <a:ext uri="{FF2B5EF4-FFF2-40B4-BE49-F238E27FC236}">
                <a16:creationId xmlns:a16="http://schemas.microsoft.com/office/drawing/2014/main" id="{BF1C5FEE-FDA9-4B4F-A93C-15FE9BEBF538}"/>
              </a:ext>
            </a:extLst>
          </p:cNvPr>
          <p:cNvSpPr txBox="1"/>
          <p:nvPr/>
        </p:nvSpPr>
        <p:spPr>
          <a:xfrm>
            <a:off x="9101087" y="4146198"/>
            <a:ext cx="29421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Hoạt động thực hành</a:t>
            </a:r>
          </a:p>
        </p:txBody>
      </p:sp>
      <p:cxnSp>
        <p:nvCxnSpPr>
          <p:cNvPr id="18" name="Straight Arrow Connector 17">
            <a:extLst>
              <a:ext uri="{FF2B5EF4-FFF2-40B4-BE49-F238E27FC236}">
                <a16:creationId xmlns:a16="http://schemas.microsoft.com/office/drawing/2014/main" id="{04F76BB5-8B76-9646-9AB7-6955D6422EC5}"/>
              </a:ext>
            </a:extLst>
          </p:cNvPr>
          <p:cNvCxnSpPr/>
          <p:nvPr/>
        </p:nvCxnSpPr>
        <p:spPr>
          <a:xfrm>
            <a:off x="7397392" y="5767754"/>
            <a:ext cx="10783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B3A34E-A4D2-1042-9699-DE9C5ACAC6F2}"/>
              </a:ext>
            </a:extLst>
          </p:cNvPr>
          <p:cNvSpPr txBox="1"/>
          <p:nvPr/>
        </p:nvSpPr>
        <p:spPr>
          <a:xfrm>
            <a:off x="8577421" y="5533054"/>
            <a:ext cx="250088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Câu hỏi kiểm tra đánh giá</a:t>
            </a:r>
          </a:p>
        </p:txBody>
      </p:sp>
    </p:spTree>
    <p:extLst>
      <p:ext uri="{BB962C8B-B14F-4D97-AF65-F5344CB8AC3E}">
        <p14:creationId xmlns:p14="http://schemas.microsoft.com/office/powerpoint/2010/main" val="185006524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ounded Rectangle 6">
            <a:extLst>
              <a:ext uri="{FF2B5EF4-FFF2-40B4-BE49-F238E27FC236}">
                <a16:creationId xmlns:a16="http://schemas.microsoft.com/office/drawing/2014/main" id="{31FEAD28-F482-5D40-A226-360857C39F2B}"/>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8" name="Rectangle 7">
            <a:extLst>
              <a:ext uri="{FF2B5EF4-FFF2-40B4-BE49-F238E27FC236}">
                <a16:creationId xmlns:a16="http://schemas.microsoft.com/office/drawing/2014/main" id="{7139DE35-2DBA-FC4B-925C-5D2480AFD59C}"/>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sp>
        <p:nvSpPr>
          <p:cNvPr id="12" name="Left Arrow 11">
            <a:extLst>
              <a:ext uri="{FF2B5EF4-FFF2-40B4-BE49-F238E27FC236}">
                <a16:creationId xmlns:a16="http://schemas.microsoft.com/office/drawing/2014/main" id="{910BAD8F-891F-F04C-A6FF-283B3EAA3FF3}"/>
              </a:ext>
            </a:extLst>
          </p:cNvPr>
          <p:cNvSpPr/>
          <p:nvPr/>
        </p:nvSpPr>
        <p:spPr>
          <a:xfrm flipH="1">
            <a:off x="9574993" y="2766892"/>
            <a:ext cx="755105" cy="10105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JP"/>
          </a:p>
        </p:txBody>
      </p:sp>
      <p:pic>
        <p:nvPicPr>
          <p:cNvPr id="3" name="Picture 2">
            <a:extLst>
              <a:ext uri="{FF2B5EF4-FFF2-40B4-BE49-F238E27FC236}">
                <a16:creationId xmlns:a16="http://schemas.microsoft.com/office/drawing/2014/main" id="{DE343C13-5450-4E48-B552-FD5AB2EF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58" y="1867874"/>
            <a:ext cx="5488842" cy="497957"/>
          </a:xfrm>
          <a:prstGeom prst="rect">
            <a:avLst/>
          </a:prstGeom>
        </p:spPr>
      </p:pic>
      <p:sp>
        <p:nvSpPr>
          <p:cNvPr id="16" name="TextBox 15">
            <a:extLst>
              <a:ext uri="{FF2B5EF4-FFF2-40B4-BE49-F238E27FC236}">
                <a16:creationId xmlns:a16="http://schemas.microsoft.com/office/drawing/2014/main" id="{BF1C5FEE-FDA9-4B4F-A93C-15FE9BEBF538}"/>
              </a:ext>
            </a:extLst>
          </p:cNvPr>
          <p:cNvSpPr txBox="1"/>
          <p:nvPr/>
        </p:nvSpPr>
        <p:spPr>
          <a:xfrm>
            <a:off x="10462846" y="2942654"/>
            <a:ext cx="172915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Hoạt động đọc hiểu</a:t>
            </a:r>
          </a:p>
        </p:txBody>
      </p:sp>
      <p:cxnSp>
        <p:nvCxnSpPr>
          <p:cNvPr id="18" name="Straight Arrow Connector 17">
            <a:extLst>
              <a:ext uri="{FF2B5EF4-FFF2-40B4-BE49-F238E27FC236}">
                <a16:creationId xmlns:a16="http://schemas.microsoft.com/office/drawing/2014/main" id="{04F76BB5-8B76-9646-9AB7-6955D6422EC5}"/>
              </a:ext>
            </a:extLst>
          </p:cNvPr>
          <p:cNvCxnSpPr/>
          <p:nvPr/>
        </p:nvCxnSpPr>
        <p:spPr>
          <a:xfrm>
            <a:off x="8577421" y="5363307"/>
            <a:ext cx="10783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B3A34E-A4D2-1042-9699-DE9C5ACAC6F2}"/>
              </a:ext>
            </a:extLst>
          </p:cNvPr>
          <p:cNvSpPr txBox="1"/>
          <p:nvPr/>
        </p:nvSpPr>
        <p:spPr>
          <a:xfrm>
            <a:off x="9865576" y="4996721"/>
            <a:ext cx="250088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Câu hỏi kiểm tra đánh giá</a:t>
            </a:r>
          </a:p>
        </p:txBody>
      </p:sp>
      <p:pic>
        <p:nvPicPr>
          <p:cNvPr id="5" name="Picture 4" descr="Text, letter&#10;&#10;Description automatically generated">
            <a:extLst>
              <a:ext uri="{FF2B5EF4-FFF2-40B4-BE49-F238E27FC236}">
                <a16:creationId xmlns:a16="http://schemas.microsoft.com/office/drawing/2014/main" id="{64715C78-0B42-5F40-B82A-E18FD5CD4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42" y="2365831"/>
            <a:ext cx="9240958" cy="2054881"/>
          </a:xfrm>
          <a:prstGeom prst="rect">
            <a:avLst/>
          </a:prstGeom>
        </p:spPr>
      </p:pic>
      <p:pic>
        <p:nvPicPr>
          <p:cNvPr id="10" name="Picture 9" descr="Text&#10;&#10;Description automatically generated">
            <a:extLst>
              <a:ext uri="{FF2B5EF4-FFF2-40B4-BE49-F238E27FC236}">
                <a16:creationId xmlns:a16="http://schemas.microsoft.com/office/drawing/2014/main" id="{28E1C3DF-187A-D648-8640-EDB3DD0CD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82" y="4143906"/>
            <a:ext cx="8452339" cy="2375292"/>
          </a:xfrm>
          <a:prstGeom prst="rect">
            <a:avLst/>
          </a:prstGeom>
        </p:spPr>
      </p:pic>
    </p:spTree>
    <p:extLst>
      <p:ext uri="{BB962C8B-B14F-4D97-AF65-F5344CB8AC3E}">
        <p14:creationId xmlns:p14="http://schemas.microsoft.com/office/powerpoint/2010/main" val="15872986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ounded Rectangle 6">
            <a:extLst>
              <a:ext uri="{FF2B5EF4-FFF2-40B4-BE49-F238E27FC236}">
                <a16:creationId xmlns:a16="http://schemas.microsoft.com/office/drawing/2014/main" id="{31FEAD28-F482-5D40-A226-360857C39F2B}"/>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8" name="Rectangle 7">
            <a:extLst>
              <a:ext uri="{FF2B5EF4-FFF2-40B4-BE49-F238E27FC236}">
                <a16:creationId xmlns:a16="http://schemas.microsoft.com/office/drawing/2014/main" id="{7139DE35-2DBA-FC4B-925C-5D2480AFD59C}"/>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sp>
        <p:nvSpPr>
          <p:cNvPr id="12" name="Left Arrow 11">
            <a:extLst>
              <a:ext uri="{FF2B5EF4-FFF2-40B4-BE49-F238E27FC236}">
                <a16:creationId xmlns:a16="http://schemas.microsoft.com/office/drawing/2014/main" id="{910BAD8F-891F-F04C-A6FF-283B3EAA3FF3}"/>
              </a:ext>
            </a:extLst>
          </p:cNvPr>
          <p:cNvSpPr/>
          <p:nvPr/>
        </p:nvSpPr>
        <p:spPr>
          <a:xfrm flipH="1">
            <a:off x="9605682" y="2565247"/>
            <a:ext cx="755105" cy="10105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JP"/>
          </a:p>
        </p:txBody>
      </p:sp>
      <p:pic>
        <p:nvPicPr>
          <p:cNvPr id="3" name="Picture 2">
            <a:extLst>
              <a:ext uri="{FF2B5EF4-FFF2-40B4-BE49-F238E27FC236}">
                <a16:creationId xmlns:a16="http://schemas.microsoft.com/office/drawing/2014/main" id="{DE343C13-5450-4E48-B552-FD5AB2EF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58" y="1867874"/>
            <a:ext cx="5488842" cy="497957"/>
          </a:xfrm>
          <a:prstGeom prst="rect">
            <a:avLst/>
          </a:prstGeom>
        </p:spPr>
      </p:pic>
      <p:sp>
        <p:nvSpPr>
          <p:cNvPr id="16" name="TextBox 15">
            <a:extLst>
              <a:ext uri="{FF2B5EF4-FFF2-40B4-BE49-F238E27FC236}">
                <a16:creationId xmlns:a16="http://schemas.microsoft.com/office/drawing/2014/main" id="{BF1C5FEE-FDA9-4B4F-A93C-15FE9BEBF538}"/>
              </a:ext>
            </a:extLst>
          </p:cNvPr>
          <p:cNvSpPr txBox="1"/>
          <p:nvPr/>
        </p:nvSpPr>
        <p:spPr>
          <a:xfrm>
            <a:off x="10541652" y="2421615"/>
            <a:ext cx="1331565"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sz="2400"/>
              <a:t>Em có biết: để mở rộng các kiển thức liên quan</a:t>
            </a:r>
          </a:p>
        </p:txBody>
      </p:sp>
      <p:pic>
        <p:nvPicPr>
          <p:cNvPr id="6" name="Picture 5" descr="Text&#10;&#10;Description automatically generated">
            <a:extLst>
              <a:ext uri="{FF2B5EF4-FFF2-40B4-BE49-F238E27FC236}">
                <a16:creationId xmlns:a16="http://schemas.microsoft.com/office/drawing/2014/main" id="{DAF675A4-A4CC-C042-BBD4-6E4AE89A4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91" y="2354662"/>
            <a:ext cx="9356032" cy="1294912"/>
          </a:xfrm>
          <a:prstGeom prst="rect">
            <a:avLst/>
          </a:prstGeom>
        </p:spPr>
      </p:pic>
    </p:spTree>
    <p:extLst>
      <p:ext uri="{BB962C8B-B14F-4D97-AF65-F5344CB8AC3E}">
        <p14:creationId xmlns:p14="http://schemas.microsoft.com/office/powerpoint/2010/main" val="11479913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ounded Rectangle 6">
            <a:extLst>
              <a:ext uri="{FF2B5EF4-FFF2-40B4-BE49-F238E27FC236}">
                <a16:creationId xmlns:a16="http://schemas.microsoft.com/office/drawing/2014/main" id="{31FEAD28-F482-5D40-A226-360857C39F2B}"/>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IV. Cấu trúc bài học của các chương I, II</a:t>
            </a:r>
          </a:p>
        </p:txBody>
      </p:sp>
      <p:sp>
        <p:nvSpPr>
          <p:cNvPr id="8" name="Rectangle 7">
            <a:extLst>
              <a:ext uri="{FF2B5EF4-FFF2-40B4-BE49-F238E27FC236}">
                <a16:creationId xmlns:a16="http://schemas.microsoft.com/office/drawing/2014/main" id="{7139DE35-2DBA-FC4B-925C-5D2480AFD59C}"/>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Cấu trúc bài học</a:t>
            </a:r>
          </a:p>
        </p:txBody>
      </p:sp>
      <p:pic>
        <p:nvPicPr>
          <p:cNvPr id="3" name="Picture 2">
            <a:extLst>
              <a:ext uri="{FF2B5EF4-FFF2-40B4-BE49-F238E27FC236}">
                <a16:creationId xmlns:a16="http://schemas.microsoft.com/office/drawing/2014/main" id="{DE343C13-5450-4E48-B552-FD5AB2EF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58" y="1867874"/>
            <a:ext cx="5488842" cy="497957"/>
          </a:xfrm>
          <a:prstGeom prst="rect">
            <a:avLst/>
          </a:prstGeom>
        </p:spPr>
      </p:pic>
      <p:pic>
        <p:nvPicPr>
          <p:cNvPr id="5" name="Picture 4" descr="Text&#10;&#10;Description automatically generated">
            <a:extLst>
              <a:ext uri="{FF2B5EF4-FFF2-40B4-BE49-F238E27FC236}">
                <a16:creationId xmlns:a16="http://schemas.microsoft.com/office/drawing/2014/main" id="{A7510B87-814E-8848-B2E3-3067214A7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495" y="2365831"/>
            <a:ext cx="8480613" cy="3793958"/>
          </a:xfrm>
          <a:prstGeom prst="rect">
            <a:avLst/>
          </a:prstGeom>
        </p:spPr>
      </p:pic>
    </p:spTree>
    <p:extLst>
      <p:ext uri="{BB962C8B-B14F-4D97-AF65-F5344CB8AC3E}">
        <p14:creationId xmlns:p14="http://schemas.microsoft.com/office/powerpoint/2010/main" val="213033792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0" name="Rectangle 9"/>
          <p:cNvSpPr/>
          <p:nvPr/>
        </p:nvSpPr>
        <p:spPr>
          <a:xfrm>
            <a:off x="1867386" y="2089702"/>
            <a:ext cx="6096000" cy="2462213"/>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err="1">
                <a:ln>
                  <a:noFill/>
                </a:ln>
                <a:solidFill>
                  <a:prstClr val="black"/>
                </a:solidFill>
                <a:effectLst/>
                <a:uLnTx/>
                <a:uFillTx/>
                <a:latin typeface="Arial" pitchFamily="34" charset="0"/>
                <a:cs typeface="Arial" pitchFamily="34" charset="0"/>
              </a:rPr>
              <a:t>Phần một. Hướng dẫn chung</a:t>
            </a:r>
            <a:endPar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err="1">
                <a:ln>
                  <a:noFill/>
                </a:ln>
                <a:solidFill>
                  <a:prstClr val="black"/>
                </a:solidFill>
                <a:effectLst/>
                <a:uLnTx/>
                <a:uFillTx/>
                <a:latin typeface="Arial" pitchFamily="34" charset="0"/>
                <a:cs typeface="Arial" pitchFamily="34" charset="0"/>
              </a:rPr>
              <a:t>Phần hai. Hướng dẫn dạy học các bài cụ thể</a:t>
            </a:r>
            <a:endPar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rPr>
              <a:t>	I.    Mục tiêu</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rPr>
              <a:t>	II.   Chuẩn bị</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rPr>
              <a:t>	III.  Thông tin bổ sung</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rPr>
              <a:t>	IV.  Gợi ý tổ chức hoạt động dạy, học</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2200" b="0" i="0" u="none" strike="noStrike" kern="1200" cap="none" spc="0" normalizeH="0" baseline="0" noProof="0">
                <a:ln>
                  <a:noFill/>
                </a:ln>
                <a:solidFill>
                  <a:prstClr val="black"/>
                </a:solidFill>
                <a:effectLst/>
                <a:uLnTx/>
                <a:uFillTx/>
                <a:latin typeface="Arial" pitchFamily="34" charset="0"/>
                <a:cs typeface="Arial" pitchFamily="34" charset="0"/>
              </a:rPr>
              <a:t>	V.   Gợi ý kiểm tra, đánh giá</a:t>
            </a:r>
          </a:p>
        </p:txBody>
      </p:sp>
      <p:sp>
        <p:nvSpPr>
          <p:cNvPr id="13" name="Rounded Rectangle 12">
            <a:extLst>
              <a:ext uri="{FF2B5EF4-FFF2-40B4-BE49-F238E27FC236}">
                <a16:creationId xmlns:a16="http://schemas.microsoft.com/office/drawing/2014/main" id="{195886C3-C89F-3E48-AEEE-3A246C4C93B7}"/>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V. Sách giáo viên KHTN 8</a:t>
            </a:r>
          </a:p>
        </p:txBody>
      </p:sp>
      <p:sp>
        <p:nvSpPr>
          <p:cNvPr id="14" name="Rectangle 13">
            <a:extLst>
              <a:ext uri="{FF2B5EF4-FFF2-40B4-BE49-F238E27FC236}">
                <a16:creationId xmlns:a16="http://schemas.microsoft.com/office/drawing/2014/main" id="{8DCCAA20-1097-8347-9145-F420FB0DCE51}"/>
              </a:ext>
            </a:extLst>
          </p:cNvPr>
          <p:cNvSpPr/>
          <p:nvPr/>
        </p:nvSpPr>
        <p:spPr>
          <a:xfrm>
            <a:off x="360242" y="1465175"/>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1. Cấu trúc của SGV KHTN 8</a:t>
            </a:r>
          </a:p>
        </p:txBody>
      </p:sp>
    </p:spTree>
    <p:extLst>
      <p:ext uri="{BB962C8B-B14F-4D97-AF65-F5344CB8AC3E}">
        <p14:creationId xmlns:p14="http://schemas.microsoft.com/office/powerpoint/2010/main" val="268058214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11" name="Group 10"/>
          <p:cNvGrpSpPr/>
          <p:nvPr/>
        </p:nvGrpSpPr>
        <p:grpSpPr>
          <a:xfrm>
            <a:off x="6574859" y="2011642"/>
            <a:ext cx="935628" cy="4015289"/>
            <a:chOff x="5093069" y="4532744"/>
            <a:chExt cx="354014" cy="168534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93071" y="4532744"/>
              <a:ext cx="354012"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5093071" y="4963061"/>
              <a:ext cx="353695" cy="370840"/>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bwMode="auto">
            <a:xfrm>
              <a:off x="5093069" y="5804064"/>
              <a:ext cx="353695" cy="414020"/>
            </a:xfrm>
            <a:prstGeom prst="rect">
              <a:avLst/>
            </a:prstGeom>
            <a:noFill/>
            <a:ln>
              <a:noFill/>
            </a:ln>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bwMode="auto">
            <a:xfrm>
              <a:off x="5093070" y="5411634"/>
              <a:ext cx="353695" cy="370840"/>
            </a:xfrm>
            <a:prstGeom prst="rect">
              <a:avLst/>
            </a:prstGeom>
            <a:noFill/>
            <a:ln>
              <a:noFill/>
            </a:ln>
          </p:spPr>
        </p:pic>
      </p:grpSp>
      <p:sp>
        <p:nvSpPr>
          <p:cNvPr id="5" name="Rectangle 4"/>
          <p:cNvSpPr/>
          <p:nvPr/>
        </p:nvSpPr>
        <p:spPr>
          <a:xfrm>
            <a:off x="2114161" y="2011642"/>
            <a:ext cx="3502982" cy="66434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ct val="0"/>
              </a:spcBef>
              <a:spcAft>
                <a:spcPct val="0"/>
              </a:spcAft>
              <a:buClrTx/>
              <a:buSzTx/>
              <a:buFont typeface="Arial" pitchFamily="34" charset="0"/>
              <a:buChar char="•"/>
              <a:defRPr/>
            </a:pPr>
            <a:r>
              <a:rPr kumimoji="0" lang="en-US" sz="22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Ý tưởng dạy học</a:t>
            </a:r>
            <a:endParaRPr kumimoji="0" lang="en-US" sz="2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Rounded Rectangle 12">
            <a:extLst>
              <a:ext uri="{FF2B5EF4-FFF2-40B4-BE49-F238E27FC236}">
                <a16:creationId xmlns:a16="http://schemas.microsoft.com/office/drawing/2014/main" id="{195886C3-C89F-3E48-AEEE-3A246C4C93B7}"/>
              </a:ext>
            </a:extLst>
          </p:cNvPr>
          <p:cNvSpPr/>
          <p:nvPr/>
        </p:nvSpPr>
        <p:spPr>
          <a:xfrm>
            <a:off x="360242" y="785617"/>
            <a:ext cx="10437745" cy="5184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en-US" sz="2400" b="1" i="0" u="none" strike="noStrike" kern="1200" cap="none" spc="0" normalizeH="0" baseline="0" noProof="0">
                <a:ln>
                  <a:noFill/>
                </a:ln>
                <a:solidFill>
                  <a:srgbClr val="0070C0"/>
                </a:solidFill>
                <a:effectLst/>
                <a:uLnTx/>
                <a:uFillTx/>
                <a:latin typeface="Arial" pitchFamily="34" charset="0"/>
                <a:ea typeface="+mn-ea"/>
                <a:cs typeface="Arial" pitchFamily="34" charset="0"/>
              </a:rPr>
              <a:t>V. Sách giáo viên KHTN 8</a:t>
            </a:r>
          </a:p>
        </p:txBody>
      </p:sp>
      <p:sp>
        <p:nvSpPr>
          <p:cNvPr id="15" name="Rectangle 14">
            <a:extLst>
              <a:ext uri="{FF2B5EF4-FFF2-40B4-BE49-F238E27FC236}">
                <a16:creationId xmlns:a16="http://schemas.microsoft.com/office/drawing/2014/main" id="{89820847-F390-A841-AFF0-A8BADAC3E017}"/>
              </a:ext>
            </a:extLst>
          </p:cNvPr>
          <p:cNvSpPr/>
          <p:nvPr/>
        </p:nvSpPr>
        <p:spPr>
          <a:xfrm>
            <a:off x="518504" y="1626207"/>
            <a:ext cx="7445044" cy="4308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ct val="0"/>
              </a:spcBef>
              <a:spcAft>
                <a:spcPct val="0"/>
              </a:spcAft>
              <a:buClrTx/>
              <a:buSzTx/>
              <a:defRPr/>
            </a:pPr>
            <a:r>
              <a:rPr lang="en-US" sz="2200" b="1">
                <a:solidFill>
                  <a:prstClr val="black"/>
                </a:solidFill>
                <a:latin typeface="Arial" pitchFamily="34" charset="0"/>
                <a:cs typeface="Arial" pitchFamily="34" charset="0"/>
              </a:rPr>
              <a:t>2</a:t>
            </a:r>
            <a:r>
              <a:rPr kumimoji="0" lang="en-US" sz="2200" b="1" i="0" u="none" strike="noStrike" kern="1200" cap="none" spc="0" normalizeH="0" baseline="0" noProof="0">
                <a:ln>
                  <a:noFill/>
                </a:ln>
                <a:solidFill>
                  <a:prstClr val="black"/>
                </a:solidFill>
                <a:effectLst/>
                <a:uLnTx/>
                <a:uFillTx/>
                <a:latin typeface="Arial" pitchFamily="34" charset="0"/>
                <a:ea typeface="+mn-ea"/>
                <a:cs typeface="Arial" pitchFamily="34" charset="0"/>
              </a:rPr>
              <a:t>. Một số đặc điểm của SGV KHTN 8</a:t>
            </a:r>
          </a:p>
        </p:txBody>
      </p:sp>
      <p:sp>
        <p:nvSpPr>
          <p:cNvPr id="16" name="Rectangle 15">
            <a:extLst>
              <a:ext uri="{FF2B5EF4-FFF2-40B4-BE49-F238E27FC236}">
                <a16:creationId xmlns:a16="http://schemas.microsoft.com/office/drawing/2014/main" id="{433EF5B4-7F0F-CB43-8CC8-078306971DA4}"/>
              </a:ext>
            </a:extLst>
          </p:cNvPr>
          <p:cNvSpPr/>
          <p:nvPr/>
        </p:nvSpPr>
        <p:spPr>
          <a:xfrm>
            <a:off x="2076132" y="2967795"/>
            <a:ext cx="3502982" cy="66434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200000"/>
              </a:lnSpc>
              <a:spcBef>
                <a:spcPct val="0"/>
              </a:spcBef>
              <a:spcAft>
                <a:spcPct val="0"/>
              </a:spcAft>
              <a:buClrTx/>
              <a:buSzTx/>
              <a:buFont typeface="Arial" pitchFamily="34" charset="0"/>
              <a:buChar char="•"/>
              <a:defRPr/>
            </a:pPr>
            <a:r>
              <a:rPr kumimoji="0" lang="en-US" sz="22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Phương pháp</a:t>
            </a:r>
            <a:endParaRPr kumimoji="0" lang="en-US" sz="2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Rectangle 16">
            <a:extLst>
              <a:ext uri="{FF2B5EF4-FFF2-40B4-BE49-F238E27FC236}">
                <a16:creationId xmlns:a16="http://schemas.microsoft.com/office/drawing/2014/main" id="{A051C6BA-8197-6047-BC31-C64D2BC7CFCB}"/>
              </a:ext>
            </a:extLst>
          </p:cNvPr>
          <p:cNvSpPr/>
          <p:nvPr/>
        </p:nvSpPr>
        <p:spPr>
          <a:xfrm>
            <a:off x="2076132" y="4129170"/>
            <a:ext cx="3502982" cy="66434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ct val="0"/>
              </a:spcBef>
              <a:spcAft>
                <a:spcPct val="0"/>
              </a:spcAft>
              <a:buClrTx/>
              <a:buSzTx/>
              <a:buFont typeface="Arial" pitchFamily="34" charset="0"/>
              <a:buChar char="•"/>
              <a:defRPr/>
            </a:pPr>
            <a:r>
              <a:rPr kumimoji="0" lang="en-US" sz="22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Lưu ý</a:t>
            </a:r>
            <a:endParaRPr kumimoji="0" lang="en-US" sz="2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Rectangle 17">
            <a:extLst>
              <a:ext uri="{FF2B5EF4-FFF2-40B4-BE49-F238E27FC236}">
                <a16:creationId xmlns:a16="http://schemas.microsoft.com/office/drawing/2014/main" id="{11EAEDBF-B998-6C44-A42C-8E79BB0332E5}"/>
              </a:ext>
            </a:extLst>
          </p:cNvPr>
          <p:cNvSpPr/>
          <p:nvPr/>
        </p:nvSpPr>
        <p:spPr>
          <a:xfrm>
            <a:off x="2076132" y="5085989"/>
            <a:ext cx="4500514" cy="66434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ct val="0"/>
              </a:spcBef>
              <a:spcAft>
                <a:spcPct val="0"/>
              </a:spcAft>
              <a:buClrTx/>
              <a:buSzTx/>
              <a:buFont typeface="Arial" pitchFamily="34" charset="0"/>
              <a:buChar char="•"/>
              <a:defRPr/>
            </a:pPr>
            <a:r>
              <a:rPr kumimoji="0" lang="en-US" sz="2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Trả</a:t>
            </a:r>
            <a:r>
              <a:rPr kumimoji="0" lang="en-US" sz="2200" b="0" i="0" u="none" strike="noStrike" kern="1200" cap="none" spc="0" normalizeH="0" noProof="0" smtClean="0">
                <a:ln>
                  <a:noFill/>
                </a:ln>
                <a:solidFill>
                  <a:prstClr val="black"/>
                </a:solidFill>
                <a:effectLst/>
                <a:uLnTx/>
                <a:uFillTx/>
                <a:latin typeface="Arial" pitchFamily="34" charset="0"/>
                <a:ea typeface="+mn-ea"/>
                <a:cs typeface="Arial" pitchFamily="34" charset="0"/>
              </a:rPr>
              <a:t> lời câu hỏi</a:t>
            </a:r>
            <a:endParaRPr kumimoji="0" lang="en-US" sz="2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06332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en-US" altLang="en-US" sz="2800" b="1" smtClean="0">
                <a:solidFill>
                  <a:srgbClr val="C00000"/>
                </a:solidFill>
                <a:latin typeface="Arial" pitchFamily="34" charset="0"/>
                <a:cs typeface="Arial" pitchFamily="34" charset="0"/>
              </a:rPr>
              <a:t>I. </a:t>
            </a:r>
            <a:r>
              <a:rPr lang="en-US" altLang="en-US" sz="2800" b="1">
                <a:solidFill>
                  <a:srgbClr val="C00000"/>
                </a:solidFill>
                <a:latin typeface="Arial" pitchFamily="34" charset="0"/>
                <a:cs typeface="Arial" pitchFamily="34" charset="0"/>
              </a:rPr>
              <a:t>QUAN ĐIỂM BIÊN SOẠN</a:t>
            </a:r>
          </a:p>
        </p:txBody>
      </p:sp>
      <p:grpSp>
        <p:nvGrpSpPr>
          <p:cNvPr id="12" name="Group 11"/>
          <p:cNvGrpSpPr/>
          <p:nvPr/>
        </p:nvGrpSpPr>
        <p:grpSpPr>
          <a:xfrm>
            <a:off x="1005042" y="1692209"/>
            <a:ext cx="10498109" cy="523220"/>
            <a:chOff x="1005042" y="1692209"/>
            <a:chExt cx="10498109" cy="523220"/>
          </a:xfrm>
        </p:grpSpPr>
        <p:sp>
          <p:nvSpPr>
            <p:cNvPr id="13" name="Rectangle 12"/>
            <p:cNvSpPr/>
            <p:nvPr/>
          </p:nvSpPr>
          <p:spPr>
            <a:xfrm>
              <a:off x="1316736" y="1692209"/>
              <a:ext cx="1018641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itchFamily="34" charset="0"/>
                  <a:ea typeface="Arial" pitchFamily="34" charset="0"/>
                  <a:cs typeface="Arial" pitchFamily="34" charset="0"/>
                </a:rPr>
                <a:t> </a:t>
              </a:r>
              <a:r>
                <a:rPr lang="vi-VN" sz="2800">
                  <a:latin typeface="Arial" pitchFamily="34" charset="0"/>
                  <a:ea typeface="Arial" pitchFamily="34" charset="0"/>
                  <a:cs typeface="Arial" pitchFamily="34" charset="0"/>
                </a:rPr>
                <a:t> </a:t>
              </a:r>
              <a:r>
                <a:rPr lang="en-US" sz="2400" b="1" err="1" smtClean="0">
                  <a:solidFill>
                    <a:srgbClr val="0070C0"/>
                  </a:solidFill>
                  <a:latin typeface="Arial" pitchFamily="34" charset="0"/>
                  <a:ea typeface="Tahoma" panose="020B0604030504040204" pitchFamily="34" charset="0"/>
                  <a:cs typeface="Arial" pitchFamily="34" charset="0"/>
                </a:rPr>
                <a:t>Kiến thức được lựa chọn</a:t>
              </a:r>
              <a:endParaRPr lang="en-US" sz="2400" b="1">
                <a:solidFill>
                  <a:srgbClr val="0070C0"/>
                </a:solidFill>
                <a:latin typeface="Arial" pitchFamily="34" charset="0"/>
                <a:ea typeface="Tahoma" panose="020B0604030504040204" pitchFamily="34" charset="0"/>
                <a:cs typeface="Arial" pitchFamily="34" charset="0"/>
              </a:endParaRPr>
            </a:p>
          </p:txBody>
        </p:sp>
        <p:sp>
          <p:nvSpPr>
            <p:cNvPr id="14" name="Snip Diagonal Corner Rectangle 13"/>
            <p:cNvSpPr/>
            <p:nvPr/>
          </p:nvSpPr>
          <p:spPr>
            <a:xfrm>
              <a:off x="1005042" y="1823917"/>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3</a:t>
              </a:r>
            </a:p>
          </p:txBody>
        </p:sp>
      </p:grpSp>
      <p:sp>
        <p:nvSpPr>
          <p:cNvPr id="16" name="Content Placeholder 2"/>
          <p:cNvSpPr txBox="1"/>
          <p:nvPr/>
        </p:nvSpPr>
        <p:spPr>
          <a:xfrm>
            <a:off x="1074546" y="2387091"/>
            <a:ext cx="9596501" cy="1933660"/>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90000"/>
              </a:lnSpc>
              <a:spcBef>
                <a:spcPts val="100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itchFamily="34" charset="0"/>
              <a:buNone/>
              <a:defRPr sz="1600" kern="1200">
                <a:solidFill>
                  <a:schemeClr val="tx1"/>
                </a:solidFill>
                <a:latin typeface="+mn-lt"/>
                <a:ea typeface="+mn-ea"/>
                <a:cs typeface="+mn-cs"/>
              </a:defRPr>
            </a:lvl9pPr>
          </a:lstStyle>
          <a:p>
            <a:pPr algn="just" fontAlgn="ctr">
              <a:lnSpc>
                <a:spcPct val="130000"/>
              </a:lnSpc>
              <a:spcBef>
                <a:spcPts val="600"/>
              </a:spcBef>
              <a:spcAft>
                <a:spcPts val="600"/>
              </a:spcAft>
              <a:defRPr/>
            </a:pPr>
            <a:r>
              <a:rPr lang="en-US" altLang="en-US" b="1">
                <a:latin typeface="Arial" pitchFamily="34" charset="0"/>
                <a:cs typeface="Arial" pitchFamily="34" charset="0"/>
              </a:rPr>
              <a:t>- Phù hợp với </a:t>
            </a:r>
            <a:r>
              <a:rPr lang="en-US" altLang="en-US" b="1" err="1">
                <a:solidFill>
                  <a:srgbClr val="FF0000"/>
                </a:solidFill>
                <a:latin typeface="Arial" pitchFamily="34" charset="0"/>
                <a:cs typeface="Arial" pitchFamily="34" charset="0"/>
              </a:rPr>
              <a:t>đặc điểm tâm sinh lí </a:t>
            </a:r>
            <a:r>
              <a:rPr lang="en-US" altLang="en-US" b="1" err="1">
                <a:latin typeface="Arial" pitchFamily="34" charset="0"/>
                <a:cs typeface="Arial" pitchFamily="34" charset="0"/>
              </a:rPr>
              <a:t>và </a:t>
            </a:r>
            <a:r>
              <a:rPr lang="en-US" altLang="en-US" b="1" err="1">
                <a:solidFill>
                  <a:srgbClr val="FF0000"/>
                </a:solidFill>
                <a:latin typeface="Arial" pitchFamily="34" charset="0"/>
                <a:cs typeface="Arial" pitchFamily="34" charset="0"/>
              </a:rPr>
              <a:t>trải nghiệm</a:t>
            </a:r>
            <a:r>
              <a:rPr lang="en-US" altLang="en-US" b="1">
                <a:latin typeface="Arial" pitchFamily="34" charset="0"/>
                <a:cs typeface="Arial" pitchFamily="34" charset="0"/>
              </a:rPr>
              <a:t> của HS.</a:t>
            </a:r>
          </a:p>
          <a:p>
            <a:pPr algn="just" fontAlgn="ctr">
              <a:lnSpc>
                <a:spcPct val="130000"/>
              </a:lnSpc>
              <a:spcBef>
                <a:spcPts val="600"/>
              </a:spcBef>
              <a:spcAft>
                <a:spcPts val="600"/>
              </a:spcAft>
              <a:defRPr/>
            </a:pPr>
            <a:r>
              <a:rPr lang="en-US" altLang="en-US" b="1">
                <a:latin typeface="Arial" pitchFamily="34" charset="0"/>
                <a:cs typeface="Arial" pitchFamily="34" charset="0"/>
              </a:rPr>
              <a:t>- Phản ánh những </a:t>
            </a:r>
            <a:r>
              <a:rPr lang="en-US" altLang="en-US" b="1" err="1">
                <a:solidFill>
                  <a:srgbClr val="FF0000"/>
                </a:solidFill>
                <a:latin typeface="Arial" pitchFamily="34" charset="0"/>
                <a:cs typeface="Arial" pitchFamily="34" charset="0"/>
              </a:rPr>
              <a:t>vấn đề </a:t>
            </a:r>
            <a:r>
              <a:rPr lang="en-US" altLang="en-US" b="1" err="1">
                <a:latin typeface="Arial" pitchFamily="34" charset="0"/>
                <a:cs typeface="Arial" pitchFamily="34" charset="0"/>
              </a:rPr>
              <a:t>của cuộc sống.</a:t>
            </a:r>
          </a:p>
          <a:p>
            <a:pPr algn="just" fontAlgn="ctr">
              <a:lnSpc>
                <a:spcPct val="130000"/>
              </a:lnSpc>
              <a:spcBef>
                <a:spcPts val="600"/>
              </a:spcBef>
              <a:spcAft>
                <a:spcPts val="600"/>
              </a:spcAft>
              <a:defRPr/>
            </a:pPr>
            <a:r>
              <a:rPr lang="en-US" altLang="en-US" b="1">
                <a:latin typeface="Arial" pitchFamily="34" charset="0"/>
                <a:cs typeface="Arial" pitchFamily="34" charset="0"/>
              </a:rPr>
              <a:t>- Vận dụng </a:t>
            </a:r>
            <a:r>
              <a:rPr lang="en-US" altLang="en-US" b="1" err="1">
                <a:solidFill>
                  <a:srgbClr val="FF0000"/>
                </a:solidFill>
                <a:latin typeface="Arial" pitchFamily="34" charset="0"/>
                <a:cs typeface="Arial" pitchFamily="34" charset="0"/>
              </a:rPr>
              <a:t>giải quyết những vấn đề </a:t>
            </a:r>
            <a:r>
              <a:rPr lang="en-US" altLang="en-US" b="1" err="1">
                <a:latin typeface="Arial" pitchFamily="34" charset="0"/>
                <a:cs typeface="Arial" pitchFamily="34" charset="0"/>
              </a:rPr>
              <a:t>của cuộc sống.</a:t>
            </a:r>
          </a:p>
        </p:txBody>
      </p:sp>
    </p:spTree>
    <p:extLst>
      <p:ext uri="{BB962C8B-B14F-4D97-AF65-F5344CB8AC3E}">
        <p14:creationId xmlns:p14="http://schemas.microsoft.com/office/powerpoint/2010/main" val="4084033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dur="50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dur="50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dur="500"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barn(inVertical)">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42" y="-122663"/>
            <a:ext cx="12200180" cy="6858000"/>
          </a:xfrm>
          <a:prstGeom prst="rect">
            <a:avLst/>
          </a:prstGeom>
        </p:spPr>
      </p:pic>
      <p:sp>
        <p:nvSpPr>
          <p:cNvPr id="6" name="TextBox 5"/>
          <p:cNvSpPr txBox="1"/>
          <p:nvPr/>
        </p:nvSpPr>
        <p:spPr>
          <a:xfrm>
            <a:off x="443753" y="1510087"/>
            <a:ext cx="6401184"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KHOA HỌC TỰ NHIÊN 8</a:t>
            </a:r>
          </a:p>
          <a:p>
            <a:pPr marL="0" marR="0" lvl="0" indent="0" algn="ctr" defTabSz="914400" rtl="0" eaLnBrk="1" fontAlgn="auto" latinLnBrk="0" hangingPunct="1">
              <a:lnSpc>
                <a:spcPct val="100000"/>
              </a:lnSpc>
              <a:spcBef>
                <a:spcPts val="1200"/>
              </a:spcBef>
              <a:spcAft>
                <a:spcPct val="0"/>
              </a:spcAft>
              <a:buClrTx/>
              <a:buSzTx/>
              <a:buFontTx/>
              <a:buNone/>
              <a:defRPr/>
            </a:pPr>
            <a:r>
              <a:rPr lang="en-US" sz="2800" b="1">
                <a:solidFill>
                  <a:srgbClr val="002060"/>
                </a:solidFill>
                <a:latin typeface="Times New Roman" pitchFamily="18" charset="0"/>
                <a:cs typeface="Times New Roman" panose="02020603050405020304" pitchFamily="18" charset="0"/>
              </a:rPr>
              <a:t>MẠCH NỘI DUNG</a:t>
            </a:r>
          </a:p>
          <a:p>
            <a:pPr marL="0" marR="0" lvl="0" indent="0" algn="ctr" defTabSz="914400" rtl="0" eaLnBrk="1" fontAlgn="auto" latinLnBrk="0" hangingPunct="1">
              <a:lnSpc>
                <a:spcPct val="100000"/>
              </a:lnSpc>
              <a:spcBef>
                <a:spcPts val="1200"/>
              </a:spcBef>
              <a:spcAft>
                <a:spcPct val="0"/>
              </a:spcAft>
              <a:buClrTx/>
              <a:buSzTx/>
              <a:buFontTx/>
              <a:buNone/>
              <a:defRPr/>
            </a:pPr>
            <a:r>
              <a:rPr lang="en-US" sz="2800" b="1" noProof="0" smtClean="0">
                <a:solidFill>
                  <a:srgbClr val="002060"/>
                </a:solidFill>
                <a:latin typeface="Times New Roman" pitchFamily="18" charset="0"/>
                <a:cs typeface="Times New Roman" panose="02020603050405020304" pitchFamily="18" charset="0"/>
              </a:rPr>
              <a:t>NĂNG LƯỢNG</a:t>
            </a:r>
            <a:r>
              <a:rPr lang="en-US" sz="2800" b="1">
                <a:solidFill>
                  <a:srgbClr val="002060"/>
                </a:solidFill>
                <a:latin typeface="Times New Roman" pitchFamily="18" charset="0"/>
                <a:cs typeface="Times New Roman" panose="02020603050405020304" pitchFamily="18" charset="0"/>
              </a:rPr>
              <a:t> </a:t>
            </a:r>
            <a:r>
              <a:rPr lang="en-US" sz="2800" b="1" smtClean="0">
                <a:solidFill>
                  <a:srgbClr val="002060"/>
                </a:solidFill>
                <a:latin typeface="Times New Roman" pitchFamily="18" charset="0"/>
                <a:cs typeface="Times New Roman" panose="02020603050405020304" pitchFamily="18" charset="0"/>
              </a:rPr>
              <a:t>VÀ </a:t>
            </a:r>
            <a:r>
              <a:rPr kumimoji="0" lang="en-US" sz="2800" b="1" u="none" strike="noStrike" kern="1200" cap="none" spc="0" normalizeH="0" noProof="0" smtClean="0">
                <a:ln>
                  <a:noFill/>
                </a:ln>
                <a:solidFill>
                  <a:srgbClr val="002060"/>
                </a:solidFill>
                <a:effectLst/>
                <a:uLnTx/>
                <a:uFillTx/>
                <a:latin typeface="Times New Roman" pitchFamily="18" charset="0"/>
                <a:cs typeface="Times New Roman" panose="02020603050405020304" pitchFamily="18" charset="0"/>
              </a:rPr>
              <a:t>SỰ </a:t>
            </a:r>
            <a:r>
              <a:rPr kumimoji="0" lang="en-US" sz="2800" b="1" u="none" strike="noStrike" kern="1200" cap="none" spc="0" normalizeH="0" noProof="0">
                <a:ln>
                  <a:noFill/>
                </a:ln>
                <a:solidFill>
                  <a:srgbClr val="002060"/>
                </a:solidFill>
                <a:effectLst/>
                <a:uLnTx/>
                <a:uFillTx/>
                <a:latin typeface="Times New Roman" pitchFamily="18" charset="0"/>
                <a:cs typeface="Times New Roman" panose="02020603050405020304" pitchFamily="18" charset="0"/>
              </a:rPr>
              <a:t>BIẾN </a:t>
            </a:r>
            <a:r>
              <a:rPr kumimoji="0" lang="en-US" sz="2800" b="1" u="none" strike="noStrike" kern="1200" cap="none" spc="0" normalizeH="0" noProof="0" smtClean="0">
                <a:ln>
                  <a:noFill/>
                </a:ln>
                <a:solidFill>
                  <a:srgbClr val="002060"/>
                </a:solidFill>
                <a:effectLst/>
                <a:uLnTx/>
                <a:uFillTx/>
                <a:latin typeface="Times New Roman" pitchFamily="18" charset="0"/>
                <a:cs typeface="Times New Roman" panose="02020603050405020304" pitchFamily="18" charset="0"/>
              </a:rPr>
              <a:t>ĐỔI</a:t>
            </a:r>
          </a:p>
          <a:p>
            <a:pPr marL="0" marR="0" lvl="0" indent="0" defTabSz="914400" rtl="0" eaLnBrk="1" fontAlgn="auto" latinLnBrk="0" hangingPunct="1">
              <a:lnSpc>
                <a:spcPct val="100000"/>
              </a:lnSpc>
              <a:spcBef>
                <a:spcPts val="1200"/>
              </a:spcBef>
              <a:spcAft>
                <a:spcPct val="0"/>
              </a:spcAft>
              <a:buClrTx/>
              <a:buSzTx/>
              <a:buFontTx/>
              <a:buNone/>
              <a:defRPr/>
            </a:pPr>
            <a:r>
              <a:rPr kumimoji="0" lang="en-US" sz="2000" b="1" u="none" strike="noStrike" kern="1200" cap="none" spc="0" normalizeH="0" baseline="0" noProof="0" smtClean="0">
                <a:ln>
                  <a:noFill/>
                </a:ln>
                <a:solidFill>
                  <a:srgbClr val="002060"/>
                </a:solidFill>
                <a:effectLst/>
                <a:uLnTx/>
                <a:uFillTx/>
                <a:latin typeface="Times New Roman" pitchFamily="18" charset="0"/>
                <a:cs typeface="Times New Roman" panose="02020603050405020304" pitchFamily="18" charset="0"/>
              </a:rPr>
              <a:t>Ch</a:t>
            </a:r>
            <a:r>
              <a:rPr lang="en-US" sz="2000" b="1" smtClean="0">
                <a:solidFill>
                  <a:srgbClr val="002060"/>
                </a:solidFill>
                <a:latin typeface="Times New Roman" pitchFamily="18" charset="0"/>
                <a:cs typeface="Times New Roman" panose="02020603050405020304" pitchFamily="18" charset="0"/>
              </a:rPr>
              <a:t>ương III. Khối lượng riêng và áp suất</a:t>
            </a:r>
            <a:endParaRPr lang="en-US" sz="2000" b="1">
              <a:solidFill>
                <a:srgbClr val="002060"/>
              </a:solidFill>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r>
              <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rPr>
              <a:t>Ch</a:t>
            </a:r>
            <a:r>
              <a:rPr lang="en-US" sz="2000" b="1" err="1">
                <a:solidFill>
                  <a:srgbClr val="002060"/>
                </a:solidFill>
                <a:latin typeface="Times New Roman" pitchFamily="18" charset="0"/>
                <a:cs typeface="Times New Roman" panose="02020603050405020304" pitchFamily="18" charset="0"/>
              </a:rPr>
              <a:t>ương </a:t>
            </a:r>
            <a:r>
              <a:rPr lang="en-US" sz="2000" b="1" smtClean="0">
                <a:solidFill>
                  <a:srgbClr val="002060"/>
                </a:solidFill>
                <a:latin typeface="Times New Roman" pitchFamily="18" charset="0"/>
                <a:cs typeface="Times New Roman" panose="02020603050405020304" pitchFamily="18" charset="0"/>
              </a:rPr>
              <a:t>IV. Tác dụng làm quay của lực</a:t>
            </a:r>
          </a:p>
          <a:p>
            <a:pPr marL="0" marR="0" lvl="0" indent="0" defTabSz="914400" rtl="0" eaLnBrk="1" fontAlgn="auto" latinLnBrk="0" hangingPunct="1">
              <a:lnSpc>
                <a:spcPct val="100000"/>
              </a:lnSpc>
              <a:spcBef>
                <a:spcPct val="0"/>
              </a:spcBef>
              <a:spcAft>
                <a:spcPct val="0"/>
              </a:spcAft>
              <a:buClrTx/>
              <a:buSzTx/>
              <a:buFontTx/>
              <a:buNone/>
              <a:defRPr/>
            </a:pPr>
            <a:r>
              <a:rPr kumimoji="0" lang="en-US" sz="2000" b="1" u="none" strike="noStrike" kern="1200" cap="none" spc="0" normalizeH="0" baseline="0" noProof="0" smtClean="0">
                <a:ln>
                  <a:noFill/>
                </a:ln>
                <a:solidFill>
                  <a:srgbClr val="002060"/>
                </a:solidFill>
                <a:effectLst/>
                <a:uLnTx/>
                <a:uFillTx/>
                <a:latin typeface="Times New Roman" pitchFamily="18" charset="0"/>
                <a:cs typeface="Times New Roman" panose="02020603050405020304" pitchFamily="18" charset="0"/>
              </a:rPr>
              <a:t>Chương V. Điện</a:t>
            </a:r>
          </a:p>
          <a:p>
            <a:pPr marL="0" marR="0" lvl="0" indent="0" defTabSz="914400" rtl="0" eaLnBrk="1" fontAlgn="auto" latinLnBrk="0" hangingPunct="1">
              <a:lnSpc>
                <a:spcPct val="100000"/>
              </a:lnSpc>
              <a:spcBef>
                <a:spcPct val="0"/>
              </a:spcBef>
              <a:spcAft>
                <a:spcPct val="0"/>
              </a:spcAft>
              <a:buClrTx/>
              <a:buSzTx/>
              <a:buFontTx/>
              <a:buNone/>
              <a:defRPr/>
            </a:pPr>
            <a:r>
              <a:rPr lang="en-US" sz="2000" b="1" smtClean="0">
                <a:solidFill>
                  <a:srgbClr val="002060"/>
                </a:solidFill>
                <a:latin typeface="Times New Roman" pitchFamily="18" charset="0"/>
                <a:cs typeface="Times New Roman" panose="02020603050405020304" pitchFamily="18" charset="0"/>
              </a:rPr>
              <a:t>Chương VI. Nhiệt</a:t>
            </a:r>
            <a:endPar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707" y="901274"/>
            <a:ext cx="3495675" cy="4810125"/>
          </a:xfrm>
          <a:prstGeom prst="rect">
            <a:avLst/>
          </a:prstGeom>
        </p:spPr>
      </p:pic>
    </p:spTree>
    <p:extLst>
      <p:ext uri="{BB962C8B-B14F-4D97-AF65-F5344CB8AC3E}">
        <p14:creationId xmlns:p14="http://schemas.microsoft.com/office/powerpoint/2010/main" val="251726816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2" name="Title 1">
            <a:extLst>
              <a:ext uri="{FF2B5EF4-FFF2-40B4-BE49-F238E27FC236}">
                <a16:creationId xmlns:a16="http://schemas.microsoft.com/office/drawing/2014/main" id="{F24B09CF-9422-1C63-1999-9406E75DC570}"/>
              </a:ext>
            </a:extLst>
          </p:cNvPr>
          <p:cNvSpPr>
            <a:spLocks noGrp="1"/>
          </p:cNvSpPr>
          <p:nvPr>
            <p:ph type="title"/>
          </p:nvPr>
        </p:nvSpPr>
        <p:spPr>
          <a:xfrm>
            <a:off x="1217854" y="904510"/>
            <a:ext cx="10058400" cy="889054"/>
          </a:xfrm>
        </p:spPr>
        <p:txBody>
          <a:bodyPr/>
          <a:lstStyle/>
          <a:p>
            <a:pPr algn="ctr"/>
            <a:r>
              <a:rPr lang="en-US" b="1" dirty="0"/>
              <a:t>NỘI DUNG</a:t>
            </a:r>
          </a:p>
        </p:txBody>
      </p:sp>
      <p:graphicFrame>
        <p:nvGraphicFramePr>
          <p:cNvPr id="14" name="Content Placeholder 3">
            <a:extLst>
              <a:ext uri="{FF2B5EF4-FFF2-40B4-BE49-F238E27FC236}">
                <a16:creationId xmlns:a16="http://schemas.microsoft.com/office/drawing/2014/main" id="{6E63E7EF-5FCB-51AC-5D69-79ADE06031D4}"/>
              </a:ext>
            </a:extLst>
          </p:cNvPr>
          <p:cNvGraphicFramePr>
            <a:graphicFrameLocks noGrp="1"/>
          </p:cNvGraphicFramePr>
          <p:nvPr>
            <p:ph idx="1"/>
            <p:extLst>
              <p:ext uri="{D42A27DB-BD31-4B8C-83A1-F6EECF244321}">
                <p14:modId xmlns:p14="http://schemas.microsoft.com/office/powerpoint/2010/main" val="634422502"/>
              </p:ext>
            </p:extLst>
          </p:nvPr>
        </p:nvGraphicFramePr>
        <p:xfrm>
          <a:off x="1127128" y="2252347"/>
          <a:ext cx="9927454" cy="3701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50988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6936B721-2BC0-8F66-C210-9715151FF9C9}"/>
              </a:ext>
            </a:extLst>
          </p:cNvPr>
          <p:cNvSpPr>
            <a:spLocks noGrp="1"/>
          </p:cNvSpPr>
          <p:nvPr>
            <p:ph type="title"/>
          </p:nvPr>
        </p:nvSpPr>
        <p:spPr>
          <a:xfrm>
            <a:off x="441147" y="657747"/>
            <a:ext cx="11492345" cy="687977"/>
          </a:xfrm>
        </p:spPr>
        <p:txBody>
          <a:bodyPr>
            <a:noAutofit/>
          </a:bodyPr>
          <a:lstStyle/>
          <a:p>
            <a:pPr algn="just"/>
            <a:r>
              <a:rPr lang="en-US" sz="3600">
                <a:latin typeface="Tahoma" panose="020B0604030504040204" pitchFamily="34" charset="0"/>
                <a:ea typeface="Tahoma" panose="020B0604030504040204" pitchFamily="34" charset="0"/>
                <a:cs typeface="Tahoma" panose="020B0604030504040204" pitchFamily="34" charset="0"/>
              </a:rPr>
              <a:t/>
            </a:r>
            <a:br>
              <a:rPr lang="en-US" sz="3600">
                <a:latin typeface="Tahoma" panose="020B0604030504040204" pitchFamily="34" charset="0"/>
                <a:ea typeface="Tahoma" panose="020B0604030504040204" pitchFamily="34" charset="0"/>
                <a:cs typeface="Tahoma" panose="020B0604030504040204" pitchFamily="34" charset="0"/>
              </a:rPr>
            </a:br>
            <a:r>
              <a:rPr lang="en-US" sz="3600" b="1" smtClean="0">
                <a:solidFill>
                  <a:srgbClr val="0000FF"/>
                </a:solidFill>
                <a:latin typeface="Tahoma" panose="020B0604030504040204" pitchFamily="34" charset="0"/>
                <a:ea typeface="Tahoma" panose="020B0604030504040204" pitchFamily="34" charset="0"/>
                <a:cs typeface="Tahoma" panose="020B0604030504040204" pitchFamily="34" charset="0"/>
              </a:rPr>
              <a:t>MẠCH NỘI DUNG NĂNG LƯỢNG VÀ SỰ BIẾN ĐỔI</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4">
            <a:extLst>
              <a:ext uri="{FF2B5EF4-FFF2-40B4-BE49-F238E27FC236}">
                <a16:creationId xmlns:a16="http://schemas.microsoft.com/office/drawing/2014/main" id="{0CDD5326-E87C-10D8-87B0-6CC9255B71F2}"/>
              </a:ext>
            </a:extLst>
          </p:cNvPr>
          <p:cNvGraphicFramePr>
            <a:graphicFrameLocks noGrp="1"/>
          </p:cNvGraphicFramePr>
          <p:nvPr>
            <p:ph idx="1"/>
            <p:extLst>
              <p:ext uri="{D42A27DB-BD31-4B8C-83A1-F6EECF244321}">
                <p14:modId xmlns:p14="http://schemas.microsoft.com/office/powerpoint/2010/main" val="3912645557"/>
              </p:ext>
            </p:extLst>
          </p:nvPr>
        </p:nvGraphicFramePr>
        <p:xfrm>
          <a:off x="1027770" y="2698063"/>
          <a:ext cx="10136460" cy="3334657"/>
        </p:xfrm>
        <a:graphic>
          <a:graphicData uri="http://schemas.openxmlformats.org/drawingml/2006/table">
            <a:tbl>
              <a:tblPr firstRow="1" bandRow="1">
                <a:tableStyleId>{5C22544A-7EE6-4342-B048-85BDC9FD1C3A}</a:tableStyleId>
              </a:tblPr>
              <a:tblGrid>
                <a:gridCol w="5068230">
                  <a:extLst>
                    <a:ext uri="{9D8B030D-6E8A-4147-A177-3AD203B41FA5}">
                      <a16:colId xmlns:a16="http://schemas.microsoft.com/office/drawing/2014/main" val="710702999"/>
                    </a:ext>
                  </a:extLst>
                </a:gridCol>
                <a:gridCol w="5068230">
                  <a:extLst>
                    <a:ext uri="{9D8B030D-6E8A-4147-A177-3AD203B41FA5}">
                      <a16:colId xmlns:a16="http://schemas.microsoft.com/office/drawing/2014/main" val="1359507822"/>
                    </a:ext>
                  </a:extLst>
                </a:gridCol>
              </a:tblGrid>
              <a:tr h="3334657">
                <a:tc>
                  <a:txBody>
                    <a:bodyPr/>
                    <a:lstStyle/>
                    <a:p>
                      <a:pPr marL="0" marR="0" algn="ctr">
                        <a:lnSpc>
                          <a:spcPct val="107000"/>
                        </a:lnSpc>
                        <a:spcBef>
                          <a:spcPts val="0"/>
                        </a:spcBef>
                        <a:spcAft>
                          <a:spcPts val="0"/>
                        </a:spcAft>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Khoa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học</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tự</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nhiên</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8 (2018)</a:t>
                      </a: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Chương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III.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riêng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Gồm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5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bài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 11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tiết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riêng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hành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xác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định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riêng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trên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một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bề</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mặt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lỏng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quyển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đẩy</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Archimedes.</a:t>
                      </a:r>
                    </a:p>
                  </a:txBody>
                  <a:tcPr marL="68580" marR="68580" marT="0" marB="0">
                    <a:solidFill>
                      <a:schemeClr val="tx2">
                        <a:lumMod val="40000"/>
                        <a:lumOff val="60000"/>
                      </a:schemeClr>
                    </a:solidFill>
                  </a:tcPr>
                </a:tc>
                <a:tc>
                  <a:txBody>
                    <a:bodyPr/>
                    <a:lstStyle/>
                    <a:p>
                      <a:pPr marL="0" marR="0" indent="0" algn="ctr">
                        <a:lnSpc>
                          <a:spcPct val="107000"/>
                        </a:lnSpc>
                        <a:spcBef>
                          <a:spcPts val="0"/>
                        </a:spcBef>
                        <a:spcAft>
                          <a:spcPts val="0"/>
                        </a:spcAft>
                        <a:buFont typeface="Wingdings" panose="05000000000000000000" pitchFamily="2" charset="2"/>
                        <a:buNone/>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07000"/>
                        </a:lnSpc>
                        <a:spcBef>
                          <a:spcPts val="0"/>
                        </a:spcBef>
                        <a:spcAft>
                          <a:spcPts val="0"/>
                        </a:spcAft>
                        <a:buFont typeface="Wingdings" panose="05000000000000000000" pitchFamily="2" charset="2"/>
                        <a:buNone/>
                      </a:pP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(2006)</a:t>
                      </a:r>
                    </a:p>
                    <a:p>
                      <a:pPr marL="0" marR="0" indent="0" algn="ctr">
                        <a:lnSpc>
                          <a:spcPct val="107000"/>
                        </a:lnSpc>
                        <a:spcBef>
                          <a:spcPts val="0"/>
                        </a:spcBef>
                        <a:spcAft>
                          <a:spcPts val="0"/>
                        </a:spcAft>
                        <a:buFont typeface="Wingdings" panose="05000000000000000000" pitchFamily="2" charset="2"/>
                        <a:buNone/>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6: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Khối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riêng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trọng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riêng</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indent="0" algn="just">
                        <a:lnSpc>
                          <a:spcPct val="107000"/>
                        </a:lnSpc>
                        <a:spcBef>
                          <a:spcPts val="0"/>
                        </a:spcBef>
                        <a:spcAft>
                          <a:spcPts val="0"/>
                        </a:spcAft>
                        <a:buFont typeface="Wingdings" panose="05000000000000000000" pitchFamily="2" charset="2"/>
                        <a:buNone/>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8: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lỏng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bình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thông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nhau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Áp</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quyển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đẩy</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Archimedes;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hành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nghiệm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lại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đẩy</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Archimedes;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Sự</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nổi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 </a:t>
                      </a:r>
                    </a:p>
                    <a:p>
                      <a:pPr marL="0" marR="0" algn="just">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solidFill>
                      <a:schemeClr val="tx2">
                        <a:lumMod val="40000"/>
                        <a:lumOff val="60000"/>
                      </a:schemeClr>
                    </a:solidFill>
                  </a:tcPr>
                </a:tc>
                <a:extLst>
                  <a:ext uri="{0D108BD9-81ED-4DB2-BD59-A6C34878D82A}">
                    <a16:rowId xmlns:a16="http://schemas.microsoft.com/office/drawing/2014/main" val="864358009"/>
                  </a:ext>
                </a:extLst>
              </a:tr>
            </a:tbl>
          </a:graphicData>
        </a:graphic>
      </p:graphicFrame>
      <p:sp>
        <p:nvSpPr>
          <p:cNvPr id="5" name="TextBox 4">
            <a:extLst>
              <a:ext uri="{FF2B5EF4-FFF2-40B4-BE49-F238E27FC236}">
                <a16:creationId xmlns:a16="http://schemas.microsoft.com/office/drawing/2014/main" id="{FF5A5A14-A63D-544D-5C40-A7A83F0FF1AB}"/>
              </a:ext>
            </a:extLst>
          </p:cNvPr>
          <p:cNvSpPr txBox="1"/>
          <p:nvPr/>
        </p:nvSpPr>
        <p:spPr>
          <a:xfrm>
            <a:off x="1027769" y="1784723"/>
            <a:ext cx="10554631" cy="707886"/>
          </a:xfrm>
          <a:prstGeom prst="rect">
            <a:avLst/>
          </a:prstGeom>
          <a:noFill/>
        </p:spPr>
        <p:txBody>
          <a:bodyPr wrap="square">
            <a:spAutoFit/>
          </a:bodyPr>
          <a:lstStyle/>
          <a:p>
            <a:pPr algn="just"/>
            <a:r>
              <a:rPr lang="en-US" sz="2000" dirty="0" err="1">
                <a:effectLst/>
                <a:latin typeface="Tahoma" panose="020B0604030504040204" pitchFamily="34" charset="0"/>
                <a:ea typeface="Tahoma" panose="020B0604030504040204" pitchFamily="34" charset="0"/>
                <a:cs typeface="Tahoma" panose="020B0604030504040204" pitchFamily="34" charset="0"/>
              </a:rPr>
              <a:t>Nội</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a:effectLst/>
                <a:latin typeface="Tahoma" panose="020B0604030504040204" pitchFamily="34" charset="0"/>
                <a:ea typeface="Tahoma" panose="020B0604030504040204" pitchFamily="34" charset="0"/>
                <a:cs typeface="Tahoma" panose="020B0604030504040204" pitchFamily="34" charset="0"/>
              </a:rPr>
              <a:t>dung </a:t>
            </a:r>
            <a:r>
              <a:rPr lang="en-US" sz="2000" smtClean="0">
                <a:latin typeface="Tahoma" panose="020B0604030504040204" pitchFamily="34" charset="0"/>
                <a:ea typeface="Tahoma" panose="020B0604030504040204" pitchFamily="34" charset="0"/>
                <a:cs typeface="Tahoma" panose="020B0604030504040204" pitchFamily="34" charset="0"/>
              </a:rPr>
              <a:t>năng lượng và sự biến đổi </a:t>
            </a:r>
            <a:r>
              <a:rPr lang="en-US" sz="2000" smtClean="0">
                <a:effectLst/>
                <a:latin typeface="Tahoma" panose="020B0604030504040204" pitchFamily="34" charset="0"/>
                <a:ea typeface="Tahoma" panose="020B0604030504040204" pitchFamily="34" charset="0"/>
                <a:cs typeface="Tahoma" panose="020B0604030504040204" pitchFamily="34" charset="0"/>
              </a:rPr>
              <a:t>trong SGK </a:t>
            </a:r>
            <a:r>
              <a:rPr lang="en-US" sz="2000" dirty="0">
                <a:effectLst/>
                <a:latin typeface="Tahoma" panose="020B0604030504040204" pitchFamily="34" charset="0"/>
                <a:ea typeface="Tahoma" panose="020B0604030504040204" pitchFamily="34" charset="0"/>
                <a:cs typeface="Tahoma" panose="020B0604030504040204" pitchFamily="34" charset="0"/>
              </a:rPr>
              <a:t>KHTN 8 </a:t>
            </a:r>
            <a:r>
              <a:rPr lang="en-US" sz="2000" dirty="0" err="1">
                <a:effectLst/>
                <a:latin typeface="Tahoma" panose="020B0604030504040204" pitchFamily="34" charset="0"/>
                <a:ea typeface="Tahoma" panose="020B0604030504040204" pitchFamily="34" charset="0"/>
                <a:cs typeface="Tahoma" panose="020B0604030504040204" pitchFamily="34" charset="0"/>
              </a:rPr>
              <a:t>được</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trình</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bày</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trong</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bốn</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chương</a:t>
            </a:r>
            <a:r>
              <a:rPr lang="en-US" sz="2000" dirty="0">
                <a:effectLst/>
                <a:latin typeface="Tahoma" panose="020B0604030504040204" pitchFamily="34" charset="0"/>
                <a:ea typeface="Tahoma" panose="020B0604030504040204" pitchFamily="34" charset="0"/>
                <a:cs typeface="Tahoma" panose="020B0604030504040204" pitchFamily="34" charset="0"/>
              </a:rPr>
              <a:t>, bao </a:t>
            </a:r>
            <a:r>
              <a:rPr lang="en-US" sz="2000" dirty="0" err="1">
                <a:effectLst/>
                <a:latin typeface="Tahoma" panose="020B0604030504040204" pitchFamily="34" charset="0"/>
                <a:ea typeface="Tahoma" panose="020B0604030504040204" pitchFamily="34" charset="0"/>
                <a:cs typeface="Tahoma" panose="020B0604030504040204" pitchFamily="34" charset="0"/>
              </a:rPr>
              <a:t>gồm</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những</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kiến</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thức</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có</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trong</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sách</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giáo</a:t>
            </a:r>
            <a:r>
              <a:rPr lang="en-US" sz="2000" dirty="0">
                <a:effectLst/>
                <a:latin typeface="Tahoma" panose="020B0604030504040204" pitchFamily="34" charset="0"/>
                <a:ea typeface="Tahoma" panose="020B0604030504040204" pitchFamily="34" charset="0"/>
                <a:cs typeface="Tahoma" panose="020B0604030504040204" pitchFamily="34" charset="0"/>
              </a:rPr>
              <a:t> khoa </a:t>
            </a:r>
            <a:r>
              <a:rPr lang="en-US" sz="2000" dirty="0" err="1">
                <a:effectLst/>
                <a:latin typeface="Tahoma" panose="020B0604030504040204" pitchFamily="34" charset="0"/>
                <a:ea typeface="Tahoma" panose="020B0604030504040204" pitchFamily="34" charset="0"/>
                <a:cs typeface="Tahoma" panose="020B0604030504040204" pitchFamily="34" charset="0"/>
              </a:rPr>
              <a:t>Vật</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lí</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của</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các</a:t>
            </a:r>
            <a:r>
              <a:rPr lang="en-US" sz="2000" dirty="0">
                <a:effectLst/>
                <a:latin typeface="Tahoma" panose="020B0604030504040204" pitchFamily="34" charset="0"/>
                <a:ea typeface="Tahoma" panose="020B0604030504040204" pitchFamily="34" charset="0"/>
                <a:cs typeface="Tahoma" panose="020B0604030504040204" pitchFamily="34" charset="0"/>
              </a:rPr>
              <a:t> </a:t>
            </a:r>
            <a:r>
              <a:rPr lang="en-US" sz="2000" dirty="0" err="1">
                <a:effectLst/>
                <a:latin typeface="Tahoma" panose="020B0604030504040204" pitchFamily="34" charset="0"/>
                <a:ea typeface="Tahoma" panose="020B0604030504040204" pitchFamily="34" charset="0"/>
                <a:cs typeface="Tahoma" panose="020B0604030504040204" pitchFamily="34" charset="0"/>
              </a:rPr>
              <a:t>lớp</a:t>
            </a:r>
            <a:r>
              <a:rPr lang="en-US" sz="2000" dirty="0">
                <a:effectLst/>
                <a:latin typeface="Tahoma" panose="020B0604030504040204" pitchFamily="34" charset="0"/>
                <a:ea typeface="Tahoma" panose="020B0604030504040204" pitchFamily="34" charset="0"/>
                <a:cs typeface="Tahoma" panose="020B0604030504040204" pitchFamily="34" charset="0"/>
              </a:rPr>
              <a:t> 6, 7, 8 </a:t>
            </a:r>
            <a:r>
              <a:rPr lang="en-US" sz="2000" dirty="0" err="1">
                <a:latin typeface="Tahoma" panose="020B0604030504040204" pitchFamily="34" charset="0"/>
                <a:ea typeface="Tahoma" panose="020B0604030504040204" pitchFamily="34" charset="0"/>
                <a:cs typeface="Tahoma" panose="020B0604030504040204" pitchFamily="34" charset="0"/>
              </a:rPr>
              <a:t>thuộc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a:effectLst/>
                <a:latin typeface="Tahoma" panose="020B0604030504040204" pitchFamily="34" charset="0"/>
                <a:ea typeface="Tahoma" panose="020B0604030504040204" pitchFamily="34" charset="0"/>
                <a:cs typeface="Tahoma" panose="020B0604030504040204" pitchFamily="34" charset="0"/>
              </a:rPr>
              <a:t>CT </a:t>
            </a:r>
            <a:r>
              <a:rPr lang="en-US" sz="2000" smtClean="0">
                <a:effectLst/>
                <a:latin typeface="Tahoma" panose="020B0604030504040204" pitchFamily="34" charset="0"/>
                <a:ea typeface="Tahoma" panose="020B0604030504040204" pitchFamily="34" charset="0"/>
                <a:cs typeface="Tahoma" panose="020B0604030504040204" pitchFamily="34" charset="0"/>
              </a:rPr>
              <a:t>2006</a:t>
            </a:r>
            <a:r>
              <a:rPr lang="en-US" sz="2000" dirty="0">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27598724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2" name="Table 4">
            <a:extLst>
              <a:ext uri="{FF2B5EF4-FFF2-40B4-BE49-F238E27FC236}">
                <a16:creationId xmlns:a16="http://schemas.microsoft.com/office/drawing/2014/main" id="{322F80AC-7A82-9847-6E7A-BFD5918BF5F2}"/>
              </a:ext>
            </a:extLst>
          </p:cNvPr>
          <p:cNvGraphicFramePr>
            <a:graphicFrameLocks noGrp="1"/>
          </p:cNvGraphicFramePr>
          <p:nvPr>
            <p:ph idx="1"/>
            <p:extLst>
              <p:ext uri="{D42A27DB-BD31-4B8C-83A1-F6EECF244321}">
                <p14:modId xmlns:p14="http://schemas.microsoft.com/office/powerpoint/2010/main" val="4213208200"/>
              </p:ext>
            </p:extLst>
          </p:nvPr>
        </p:nvGraphicFramePr>
        <p:xfrm>
          <a:off x="1096963" y="2108200"/>
          <a:ext cx="10063798" cy="2609215"/>
        </p:xfrm>
        <a:graphic>
          <a:graphicData uri="http://schemas.openxmlformats.org/drawingml/2006/table">
            <a:tbl>
              <a:tblPr firstRow="1" bandRow="1">
                <a:tableStyleId>{5C22544A-7EE6-4342-B048-85BDC9FD1C3A}</a:tableStyleId>
              </a:tblPr>
              <a:tblGrid>
                <a:gridCol w="5034598">
                  <a:extLst>
                    <a:ext uri="{9D8B030D-6E8A-4147-A177-3AD203B41FA5}">
                      <a16:colId xmlns:a16="http://schemas.microsoft.com/office/drawing/2014/main" val="2947803215"/>
                    </a:ext>
                  </a:extLst>
                </a:gridCol>
                <a:gridCol w="5029200">
                  <a:extLst>
                    <a:ext uri="{9D8B030D-6E8A-4147-A177-3AD203B41FA5}">
                      <a16:colId xmlns:a16="http://schemas.microsoft.com/office/drawing/2014/main" val="4175914408"/>
                    </a:ext>
                  </a:extLst>
                </a:gridCol>
              </a:tblGrid>
              <a:tr h="0">
                <a:tc>
                  <a:txBody>
                    <a:bodyPr/>
                    <a:lstStyle/>
                    <a:p>
                      <a:pPr marL="0" marR="0" algn="ctr">
                        <a:lnSpc>
                          <a:spcPct val="107000"/>
                        </a:lnSpc>
                        <a:spcBef>
                          <a:spcPts val="0"/>
                        </a:spcBef>
                        <a:spcAft>
                          <a:spcPts val="0"/>
                        </a:spcAft>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Khoa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học</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tự</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nhiên</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8 (2018)</a:t>
                      </a: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Chương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IV. Tác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quay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lực</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 </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Gồm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2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bài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8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tiết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Tác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làm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quay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Moment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Đòn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bẩy</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ứng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6">
                        <a:lumMod val="60000"/>
                        <a:lumOff val="4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(2006)</a:t>
                      </a: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6: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Máy</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cơ</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đơn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giản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mặt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phẳng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nghiêng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đòn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bẩy</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rọc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solidFill>
                      <a:schemeClr val="accent6">
                        <a:lumMod val="60000"/>
                        <a:lumOff val="40000"/>
                      </a:schemeClr>
                    </a:solidFill>
                  </a:tcPr>
                </a:tc>
                <a:extLst>
                  <a:ext uri="{0D108BD9-81ED-4DB2-BD59-A6C34878D82A}">
                    <a16:rowId xmlns:a16="http://schemas.microsoft.com/office/drawing/2014/main" val="1501326560"/>
                  </a:ext>
                </a:extLst>
              </a:tr>
            </a:tbl>
          </a:graphicData>
        </a:graphic>
      </p:graphicFrame>
      <p:sp>
        <p:nvSpPr>
          <p:cNvPr id="3" name="Title 1">
            <a:extLst>
              <a:ext uri="{FF2B5EF4-FFF2-40B4-BE49-F238E27FC236}">
                <a16:creationId xmlns:a16="http://schemas.microsoft.com/office/drawing/2014/main" id="{172B37BF-7516-1A57-380D-83109544E5A9}"/>
              </a:ext>
            </a:extLst>
          </p:cNvPr>
          <p:cNvSpPr>
            <a:spLocks noGrp="1"/>
          </p:cNvSpPr>
          <p:nvPr>
            <p:ph type="title"/>
          </p:nvPr>
        </p:nvSpPr>
        <p:spPr>
          <a:xfrm>
            <a:off x="1967345" y="556419"/>
            <a:ext cx="10058400" cy="687977"/>
          </a:xfrm>
        </p:spPr>
        <p:txBody>
          <a:bodyPr>
            <a:noAutofit/>
          </a:bodyPr>
          <a:lstStyle/>
          <a:p>
            <a:pPr algn="just"/>
            <a:r>
              <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rPr>
              <a:t/>
            </a:r>
            <a:br>
              <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NỘI DUNG VẬT LÍ TRONG KHTN 8 (</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tiếp</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662983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2" name="Table 4">
            <a:extLst>
              <a:ext uri="{FF2B5EF4-FFF2-40B4-BE49-F238E27FC236}">
                <a16:creationId xmlns:a16="http://schemas.microsoft.com/office/drawing/2014/main" id="{02979E71-2D08-EBD5-F604-F07107545E07}"/>
              </a:ext>
            </a:extLst>
          </p:cNvPr>
          <p:cNvGraphicFramePr>
            <a:graphicFrameLocks noGrp="1"/>
          </p:cNvGraphicFramePr>
          <p:nvPr>
            <p:ph idx="1"/>
            <p:extLst>
              <p:ext uri="{D42A27DB-BD31-4B8C-83A1-F6EECF244321}">
                <p14:modId xmlns:p14="http://schemas.microsoft.com/office/powerpoint/2010/main" val="1678599412"/>
              </p:ext>
            </p:extLst>
          </p:nvPr>
        </p:nvGraphicFramePr>
        <p:xfrm>
          <a:off x="1096963" y="2118924"/>
          <a:ext cx="10058400" cy="339198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947803215"/>
                    </a:ext>
                  </a:extLst>
                </a:gridCol>
                <a:gridCol w="5029200">
                  <a:extLst>
                    <a:ext uri="{9D8B030D-6E8A-4147-A177-3AD203B41FA5}">
                      <a16:colId xmlns:a16="http://schemas.microsoft.com/office/drawing/2014/main" val="4175914408"/>
                    </a:ext>
                  </a:extLst>
                </a:gridCol>
              </a:tblGrid>
              <a:tr h="0">
                <a:tc>
                  <a:txBody>
                    <a:bodyPr/>
                    <a:lstStyle/>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Khoa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học</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tự</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nhiên</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8 (2018)</a:t>
                      </a: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Chương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  </a:t>
                      </a: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Gồm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6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bài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11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tiết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nhiễm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do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cọ</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xát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nguồn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Mạch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đơn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giản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Tác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Cường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độ</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hiệu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thế</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hành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đo</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cường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độ</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hiệu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thế</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solidFill>
                      <a:schemeClr val="bg1">
                        <a:lumMod val="75000"/>
                      </a:schemeClr>
                    </a:solidFill>
                  </a:tcPr>
                </a:tc>
                <a:tc>
                  <a:txBody>
                    <a:bodyPr/>
                    <a:lstStyle/>
                    <a:p>
                      <a:pPr marL="0" marR="0" algn="just">
                        <a:lnSpc>
                          <a:spcPct val="107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(2006)</a:t>
                      </a:r>
                    </a:p>
                    <a:p>
                      <a:pPr marL="0" marR="0" algn="just">
                        <a:lnSpc>
                          <a:spcPct val="107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7: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nhiễm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nguồn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liệu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dẫn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liệu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Sơ</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đồ</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mạch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tác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Cường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độ</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dòng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Hiệu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thế</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solidFill>
                      <a:schemeClr val="bg1">
                        <a:lumMod val="75000"/>
                      </a:schemeClr>
                    </a:solidFill>
                  </a:tcPr>
                </a:tc>
                <a:extLst>
                  <a:ext uri="{0D108BD9-81ED-4DB2-BD59-A6C34878D82A}">
                    <a16:rowId xmlns:a16="http://schemas.microsoft.com/office/drawing/2014/main" val="1501326560"/>
                  </a:ext>
                </a:extLst>
              </a:tr>
            </a:tbl>
          </a:graphicData>
        </a:graphic>
      </p:graphicFrame>
      <p:sp>
        <p:nvSpPr>
          <p:cNvPr id="3" name="Title 1">
            <a:extLst>
              <a:ext uri="{FF2B5EF4-FFF2-40B4-BE49-F238E27FC236}">
                <a16:creationId xmlns:a16="http://schemas.microsoft.com/office/drawing/2014/main" id="{639AA449-8BC6-DCE8-36F6-92E50F7B7EA8}"/>
              </a:ext>
            </a:extLst>
          </p:cNvPr>
          <p:cNvSpPr>
            <a:spLocks noGrp="1"/>
          </p:cNvSpPr>
          <p:nvPr>
            <p:ph type="title"/>
          </p:nvPr>
        </p:nvSpPr>
        <p:spPr>
          <a:xfrm>
            <a:off x="1967345" y="556419"/>
            <a:ext cx="10058400" cy="687977"/>
          </a:xfrm>
        </p:spPr>
        <p:txBody>
          <a:bodyPr>
            <a:noAutofit/>
          </a:bodyPr>
          <a:lstStyle/>
          <a:p>
            <a:pPr algn="just"/>
            <a:r>
              <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rPr>
              <a:t/>
            </a:r>
            <a:br>
              <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NỘI DUNG VẬT LÍ TRONG KHTN 8 (</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tiếp</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88034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2" name="Table 4">
            <a:extLst>
              <a:ext uri="{FF2B5EF4-FFF2-40B4-BE49-F238E27FC236}">
                <a16:creationId xmlns:a16="http://schemas.microsoft.com/office/drawing/2014/main" id="{984B1E09-FE24-877B-C91A-461BA4A01AD1}"/>
              </a:ext>
            </a:extLst>
          </p:cNvPr>
          <p:cNvGraphicFramePr>
            <a:graphicFrameLocks noGrp="1"/>
          </p:cNvGraphicFramePr>
          <p:nvPr>
            <p:ph idx="1"/>
            <p:extLst>
              <p:ext uri="{D42A27DB-BD31-4B8C-83A1-F6EECF244321}">
                <p14:modId xmlns:p14="http://schemas.microsoft.com/office/powerpoint/2010/main" val="1259537267"/>
              </p:ext>
            </p:extLst>
          </p:nvPr>
        </p:nvGraphicFramePr>
        <p:xfrm>
          <a:off x="1096963" y="2108200"/>
          <a:ext cx="10058400" cy="339198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947803215"/>
                    </a:ext>
                  </a:extLst>
                </a:gridCol>
                <a:gridCol w="5029200">
                  <a:extLst>
                    <a:ext uri="{9D8B030D-6E8A-4147-A177-3AD203B41FA5}">
                      <a16:colId xmlns:a16="http://schemas.microsoft.com/office/drawing/2014/main" val="4175914408"/>
                    </a:ext>
                  </a:extLst>
                </a:gridCol>
              </a:tblGrid>
              <a:tr h="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Khoa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học</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tự</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nhiên</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8 (2018)</a:t>
                      </a:r>
                    </a:p>
                    <a:p>
                      <a:pPr marL="0" marR="0" algn="just">
                        <a:lnSpc>
                          <a:spcPct val="107000"/>
                        </a:lnSpc>
                        <a:spcBef>
                          <a:spcPts val="0"/>
                        </a:spcBef>
                        <a:spcAft>
                          <a:spcPts val="0"/>
                        </a:spcAft>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Chương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VI.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 </a:t>
                      </a:r>
                    </a:p>
                    <a:p>
                      <a:pPr marL="0" marR="0" algn="just">
                        <a:lnSpc>
                          <a:spcPct val="107000"/>
                        </a:lnSpc>
                        <a:spcBef>
                          <a:spcPts val="0"/>
                        </a:spcBef>
                        <a:spcAft>
                          <a:spcPts val="0"/>
                        </a:spcAft>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Gồm</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4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bài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 8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tiết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nội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Thực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hành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đo</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bằng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Joulmeter</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Sự</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truyền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Sự</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nở</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vì</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(2006)</a:t>
                      </a:r>
                    </a:p>
                    <a:p>
                      <a:pPr marL="0" marR="0" indent="0" algn="just">
                        <a:lnSpc>
                          <a:spcPct val="107000"/>
                        </a:lnSpc>
                        <a:spcBef>
                          <a:spcPts val="0"/>
                        </a:spcBef>
                        <a:spcAft>
                          <a:spcPts val="0"/>
                        </a:spcAft>
                        <a:buFont typeface="Wingdings" panose="05000000000000000000" pitchFamily="2" charset="2"/>
                        <a:buNone/>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6: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Sự</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nở</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vì</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độ</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kế</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Sự</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chuyển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thể</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marR="0" indent="0" algn="just">
                        <a:lnSpc>
                          <a:spcPct val="107000"/>
                        </a:lnSpc>
                        <a:spcBef>
                          <a:spcPts val="0"/>
                        </a:spcBef>
                        <a:spcAft>
                          <a:spcPts val="0"/>
                        </a:spcAft>
                        <a:buFont typeface="Wingdings" panose="05000000000000000000" pitchFamily="2" charset="2"/>
                        <a:buNone/>
                      </a:pPr>
                      <a:endPar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8: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Cấu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tạo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phân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tử</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chất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Dẫn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Đối</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lưu-Bức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xạ</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Công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tính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trình</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cân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bằng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suất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tỏa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nhiên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liệu</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Sự</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bảo</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toàn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trong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các</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tượng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cơ</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và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Động</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cơ</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nhiệt</a:t>
                      </a: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extLst>
                  <a:ext uri="{0D108BD9-81ED-4DB2-BD59-A6C34878D82A}">
                    <a16:rowId xmlns:a16="http://schemas.microsoft.com/office/drawing/2014/main" val="1501326560"/>
                  </a:ext>
                </a:extLst>
              </a:tr>
            </a:tbl>
          </a:graphicData>
        </a:graphic>
      </p:graphicFrame>
      <p:sp>
        <p:nvSpPr>
          <p:cNvPr id="3" name="Title 1">
            <a:extLst>
              <a:ext uri="{FF2B5EF4-FFF2-40B4-BE49-F238E27FC236}">
                <a16:creationId xmlns:a16="http://schemas.microsoft.com/office/drawing/2014/main" id="{B117E67A-291F-F0B1-BFD3-081F617F49B6}"/>
              </a:ext>
            </a:extLst>
          </p:cNvPr>
          <p:cNvSpPr>
            <a:spLocks noGrp="1"/>
          </p:cNvSpPr>
          <p:nvPr>
            <p:ph type="title"/>
          </p:nvPr>
        </p:nvSpPr>
        <p:spPr>
          <a:xfrm>
            <a:off x="1967345" y="556419"/>
            <a:ext cx="10058400" cy="687977"/>
          </a:xfrm>
        </p:spPr>
        <p:txBody>
          <a:bodyPr>
            <a:noAutofit/>
          </a:bodyPr>
          <a:lstStyle/>
          <a:p>
            <a:pPr algn="just"/>
            <a:r>
              <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rPr>
              <a:t/>
            </a:r>
            <a:br>
              <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NỘI DUNG VẬT LÍ TRONG KHTN 8 (</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tiếp</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US" sz="36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85722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2" name="Table 6">
            <a:extLst>
              <a:ext uri="{FF2B5EF4-FFF2-40B4-BE49-F238E27FC236}">
                <a16:creationId xmlns:a16="http://schemas.microsoft.com/office/drawing/2014/main" id="{C2BF9EAC-6D02-99F2-5D98-E251D17BCB10}"/>
              </a:ext>
            </a:extLst>
          </p:cNvPr>
          <p:cNvGraphicFramePr>
            <a:graphicFrameLocks noGrp="1"/>
          </p:cNvGraphicFramePr>
          <p:nvPr>
            <p:ph idx="1"/>
            <p:extLst>
              <p:ext uri="{D42A27DB-BD31-4B8C-83A1-F6EECF244321}">
                <p14:modId xmlns:p14="http://schemas.microsoft.com/office/powerpoint/2010/main" val="2581998228"/>
              </p:ext>
            </p:extLst>
          </p:nvPr>
        </p:nvGraphicFramePr>
        <p:xfrm>
          <a:off x="383177" y="1725022"/>
          <a:ext cx="11425646" cy="4927604"/>
        </p:xfrm>
        <a:graphic>
          <a:graphicData uri="http://schemas.openxmlformats.org/drawingml/2006/table">
            <a:tbl>
              <a:tblPr firstRow="1" bandRow="1">
                <a:tableStyleId>{5C22544A-7EE6-4342-B048-85BDC9FD1C3A}</a:tableStyleId>
              </a:tblPr>
              <a:tblGrid>
                <a:gridCol w="2151017">
                  <a:extLst>
                    <a:ext uri="{9D8B030D-6E8A-4147-A177-3AD203B41FA5}">
                      <a16:colId xmlns:a16="http://schemas.microsoft.com/office/drawing/2014/main" val="1516060558"/>
                    </a:ext>
                  </a:extLst>
                </a:gridCol>
                <a:gridCol w="3903452">
                  <a:extLst>
                    <a:ext uri="{9D8B030D-6E8A-4147-A177-3AD203B41FA5}">
                      <a16:colId xmlns:a16="http://schemas.microsoft.com/office/drawing/2014/main" val="3406891185"/>
                    </a:ext>
                  </a:extLst>
                </a:gridCol>
                <a:gridCol w="2514765">
                  <a:extLst>
                    <a:ext uri="{9D8B030D-6E8A-4147-A177-3AD203B41FA5}">
                      <a16:colId xmlns:a16="http://schemas.microsoft.com/office/drawing/2014/main" val="2280670423"/>
                    </a:ext>
                  </a:extLst>
                </a:gridCol>
                <a:gridCol w="2856412">
                  <a:extLst>
                    <a:ext uri="{9D8B030D-6E8A-4147-A177-3AD203B41FA5}">
                      <a16:colId xmlns:a16="http://schemas.microsoft.com/office/drawing/2014/main" val="813571061"/>
                    </a:ext>
                  </a:extLst>
                </a:gridCol>
              </a:tblGrid>
              <a:tr h="365760">
                <a:tc gridSpan="2">
                  <a:txBody>
                    <a:bodyPr/>
                    <a:lstStyle/>
                    <a:p>
                      <a:pPr algn="ctr"/>
                      <a:r>
                        <a:rPr lang="en-US" sz="1600" b="1" smtClean="0">
                          <a:solidFill>
                            <a:srgbClr val="FF0000"/>
                          </a:solidFill>
                          <a:latin typeface="Tahoma" panose="020B0604030504040204" pitchFamily="34" charset="0"/>
                          <a:ea typeface="Tahoma" panose="020B0604030504040204" pitchFamily="34" charset="0"/>
                          <a:cs typeface="Tahoma" panose="020B0604030504040204" pitchFamily="34" charset="0"/>
                        </a:rPr>
                        <a:t>CT 2018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Chương</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III.</a:t>
                      </a:r>
                      <a:endPar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endPar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(5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bài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11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tiết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Ø"/>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hành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xác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Ø"/>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trên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bề</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mặt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Ø"/>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lỏng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khí</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quyển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Ø"/>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Lực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đẩy</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Archimedes</a:t>
                      </a:r>
                      <a:endParaRPr lang="en-US"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85750" lvl="0" indent="-285750" algn="just"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nghĩa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qua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thể</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tích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tương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ứng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thể</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tích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algn="just"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Liệt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kê</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vị</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đo</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thường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dùng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algn="just"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để</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hộp</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chữ</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nhật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hình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dạng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bất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kì</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lỏng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lgn="just">
                        <a:buFont typeface="Wingdings" panose="05000000000000000000" pitchFamily="2" charset="2"/>
                        <a:buChar char="ü"/>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khảo</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sát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tác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lỏng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lên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đặt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lỏng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rút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ra</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Điều</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kiện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tính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nổi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chìm</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luật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Archimedes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Acsimet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85750" indent="-285750" algn="l">
                        <a:buFont typeface="Wingdings" panose="05000000000000000000" pitchFamily="2" charset="2"/>
                        <a:buChar char="Ø"/>
                      </a:pP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lí</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6: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trọng</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endPar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Wingdings" panose="05000000000000000000" pitchFamily="2" charset="2"/>
                        <a:buChar char="Ø"/>
                      </a:pP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lí</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8: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lỏng</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bình</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thông</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nhau</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khí</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quyển</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Lực</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đẩy</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Archimedes;Thực</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hành</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lại</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lực</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đẩy</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Archimedes;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nổi</a:t>
                      </a:r>
                      <a:endParaRPr lang="en-US" sz="1400" b="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a:lnSpc>
                          <a:spcPct val="107000"/>
                        </a:lnSpc>
                        <a:spcBef>
                          <a:spcPts val="0"/>
                        </a:spcBef>
                        <a:spcAft>
                          <a:spcPts val="170"/>
                        </a:spcAft>
                      </a:pP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4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2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Phát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biểu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định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nghĩa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khối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trọng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 và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viết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công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thức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tính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đại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này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vị</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khối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trọng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2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xác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định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khối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2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Tìm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khối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0" marR="0" indent="0" algn="l">
                        <a:lnSpc>
                          <a:spcPct val="107000"/>
                        </a:lnSpc>
                        <a:spcBef>
                          <a:spcPts val="0"/>
                        </a:spcBef>
                        <a:spcAft>
                          <a:spcPts val="170"/>
                        </a:spcAft>
                      </a:pP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Kĩ</a:t>
                      </a:r>
                      <a:r>
                        <a:rPr lang="en-US" sz="14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năng</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2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khối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riêng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công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thức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D=m/V và d= P/V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để</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bài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tập</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extLst>
                  <a:ext uri="{0D108BD9-81ED-4DB2-BD59-A6C34878D82A}">
                    <a16:rowId xmlns:a16="http://schemas.microsoft.com/office/drawing/2014/main" val="2889318802"/>
                  </a:ext>
                </a:extLst>
              </a:tr>
            </a:tbl>
          </a:graphicData>
        </a:graphic>
      </p:graphicFrame>
      <p:sp>
        <p:nvSpPr>
          <p:cNvPr id="3" name="Title 1">
            <a:extLst>
              <a:ext uri="{FF2B5EF4-FFF2-40B4-BE49-F238E27FC236}">
                <a16:creationId xmlns:a16="http://schemas.microsoft.com/office/drawing/2014/main" id="{BC8B4AEB-6184-B246-79AA-9D17B3EFC4CD}"/>
              </a:ext>
            </a:extLst>
          </p:cNvPr>
          <p:cNvSpPr>
            <a:spLocks noGrp="1"/>
          </p:cNvSpPr>
          <p:nvPr>
            <p:ph type="title"/>
          </p:nvPr>
        </p:nvSpPr>
        <p:spPr>
          <a:xfrm>
            <a:off x="383177" y="848308"/>
            <a:ext cx="11135723" cy="671340"/>
          </a:xfrm>
        </p:spPr>
        <p:txBody>
          <a:bodyPr>
            <a:noAutofit/>
          </a:bodyPr>
          <a:lstStyle/>
          <a:p>
            <a:pPr algn="ctr"/>
            <a:r>
              <a:rPr lang="en-US" sz="1400" b="1" dirty="0">
                <a:effectLst/>
                <a:latin typeface="Tahoma" panose="020B0604030504040204" pitchFamily="34" charset="0"/>
                <a:ea typeface="Tahoma" panose="020B0604030504040204" pitchFamily="34" charset="0"/>
                <a:cs typeface="Tahoma" panose="020B0604030504040204" pitchFamily="34" charset="0"/>
              </a:rPr>
              <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2000" b="1" dirty="0" err="1">
                <a:effectLst/>
                <a:latin typeface="Tahoma" panose="020B0604030504040204" pitchFamily="34" charset="0"/>
                <a:ea typeface="Tahoma" panose="020B0604030504040204" pitchFamily="34" charset="0"/>
                <a:cs typeface="Tahoma" panose="020B0604030504040204" pitchFamily="34" charset="0"/>
              </a:rPr>
              <a:t>Đối</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chiếu</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yêu</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cầu</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cần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đạt</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trong</a:t>
            </a:r>
            <a:r>
              <a:rPr lang="en-US" sz="2000" b="1" dirty="0">
                <a:effectLst/>
                <a:latin typeface="Tahoma" panose="020B0604030504040204" pitchFamily="34" charset="0"/>
                <a:ea typeface="Tahoma" panose="020B0604030504040204" pitchFamily="34" charset="0"/>
                <a:cs typeface="Tahoma" panose="020B0604030504040204" pitchFamily="34" charset="0"/>
              </a:rPr>
              <a:t> SGK </a:t>
            </a:r>
            <a:r>
              <a:rPr lang="en-US" sz="2000" b="1">
                <a:effectLst/>
                <a:latin typeface="Tahoma" panose="020B0604030504040204" pitchFamily="34" charset="0"/>
                <a:ea typeface="Tahoma" panose="020B0604030504040204" pitchFamily="34" charset="0"/>
                <a:cs typeface="Tahoma" panose="020B0604030504040204" pitchFamily="34" charset="0"/>
              </a:rPr>
              <a:t>KHTN </a:t>
            </a:r>
            <a:r>
              <a:rPr lang="en-US" sz="2000" b="1" smtClean="0">
                <a:effectLst/>
                <a:latin typeface="Tahoma" panose="020B0604030504040204" pitchFamily="34" charset="0"/>
                <a:ea typeface="Tahoma" panose="020B0604030504040204" pitchFamily="34" charset="0"/>
                <a:cs typeface="Tahoma" panose="020B0604030504040204" pitchFamily="34" charset="0"/>
              </a:rPr>
              <a:t>8 CT 2018 </a:t>
            </a:r>
            <a:r>
              <a:rPr lang="en-US" sz="2000" b="1" dirty="0" err="1">
                <a:effectLst/>
                <a:latin typeface="Tahoma" panose="020B0604030504040204" pitchFamily="34" charset="0"/>
                <a:ea typeface="Tahoma" panose="020B0604030504040204" pitchFamily="34" charset="0"/>
                <a:cs typeface="Tahoma" panose="020B0604030504040204" pitchFamily="34" charset="0"/>
              </a:rPr>
              <a:t>với</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chuẩn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kiến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thức</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kĩ</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năng</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err="1">
                <a:effectLst/>
                <a:latin typeface="Tahoma" panose="020B0604030504040204" pitchFamily="34" charset="0"/>
                <a:ea typeface="Tahoma" panose="020B0604030504040204" pitchFamily="34" charset="0"/>
                <a:cs typeface="Tahoma" panose="020B0604030504040204" pitchFamily="34" charset="0"/>
              </a:rPr>
              <a:t>trong</a:t>
            </a:r>
            <a:r>
              <a:rPr lang="en-US" sz="2000" b="1">
                <a:effectLst/>
                <a:latin typeface="Tahoma" panose="020B0604030504040204" pitchFamily="34" charset="0"/>
                <a:ea typeface="Tahoma" panose="020B0604030504040204" pitchFamily="34" charset="0"/>
                <a:cs typeface="Tahoma" panose="020B0604030504040204" pitchFamily="34" charset="0"/>
              </a:rPr>
              <a:t> </a:t>
            </a:r>
            <a:r>
              <a:rPr lang="en-US" sz="2000" b="1" smtClean="0">
                <a:effectLst/>
                <a:latin typeface="Tahoma" panose="020B0604030504040204" pitchFamily="34" charset="0"/>
                <a:ea typeface="Tahoma" panose="020B0604030504040204" pitchFamily="34" charset="0"/>
                <a:cs typeface="Tahoma" panose="020B0604030504040204" pitchFamily="34" charset="0"/>
              </a:rPr>
              <a:t>SGK </a:t>
            </a:r>
            <a:r>
              <a:rPr lang="en-US" sz="2000" b="1" dirty="0" err="1">
                <a:effectLst/>
                <a:latin typeface="Tahoma" panose="020B0604030504040204" pitchFamily="34" charset="0"/>
                <a:ea typeface="Tahoma" panose="020B0604030504040204" pitchFamily="34" charset="0"/>
                <a:cs typeface="Tahoma" panose="020B0604030504040204" pitchFamily="34" charset="0"/>
              </a:rPr>
              <a:t>Vật</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lí</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a:effectLst/>
                <a:latin typeface="Tahoma" panose="020B0604030504040204" pitchFamily="34" charset="0"/>
                <a:ea typeface="Tahoma" panose="020B0604030504040204" pitchFamily="34" charset="0"/>
                <a:cs typeface="Tahoma" panose="020B0604030504040204" pitchFamily="34" charset="0"/>
              </a:rPr>
              <a:t>THCS </a:t>
            </a:r>
            <a:r>
              <a:rPr lang="en-US" sz="2000" b="1" smtClean="0">
                <a:effectLst/>
                <a:latin typeface="Tahoma" panose="020B0604030504040204" pitchFamily="34" charset="0"/>
                <a:ea typeface="Tahoma" panose="020B0604030504040204" pitchFamily="34" charset="0"/>
                <a:cs typeface="Tahoma" panose="020B0604030504040204" pitchFamily="34" charset="0"/>
              </a:rPr>
              <a:t>CT 2006</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366681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D92B8536-F5F0-966F-BEED-5C43FF27F7BF}"/>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2006 </a:t>
            </a:r>
            <a:r>
              <a:rPr lang="en-US" sz="2000" b="1" dirty="0">
                <a:effectLst/>
                <a:latin typeface="Tahoma" panose="020B0604030504040204" pitchFamily="34" charset="0"/>
                <a:ea typeface="Tahoma" panose="020B0604030504040204" pitchFamily="34" charset="0"/>
                <a:cs typeface="Tahoma" panose="020B0604030504040204" pitchFamily="34" charset="0"/>
              </a:rPr>
              <a:t>(</a:t>
            </a:r>
            <a:r>
              <a:rPr lang="en-US" sz="2000" b="1" dirty="0" err="1">
                <a:effectLst/>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FACFBEE8-78A8-D9BC-BAD6-026B404D9A5A}"/>
              </a:ext>
            </a:extLst>
          </p:cNvPr>
          <p:cNvGraphicFramePr>
            <a:graphicFrameLocks noGrp="1"/>
          </p:cNvGraphicFramePr>
          <p:nvPr>
            <p:ph idx="1"/>
            <p:extLst>
              <p:ext uri="{D42A27DB-BD31-4B8C-83A1-F6EECF244321}">
                <p14:modId xmlns:p14="http://schemas.microsoft.com/office/powerpoint/2010/main" val="1381350490"/>
              </p:ext>
            </p:extLst>
          </p:nvPr>
        </p:nvGraphicFramePr>
        <p:xfrm>
          <a:off x="304800" y="1801222"/>
          <a:ext cx="11425646" cy="4927604"/>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516060558"/>
                    </a:ext>
                  </a:extLst>
                </a:gridCol>
                <a:gridCol w="4657469">
                  <a:extLst>
                    <a:ext uri="{9D8B030D-6E8A-4147-A177-3AD203B41FA5}">
                      <a16:colId xmlns:a16="http://schemas.microsoft.com/office/drawing/2014/main" val="3406891185"/>
                    </a:ext>
                  </a:extLst>
                </a:gridCol>
                <a:gridCol w="1349631">
                  <a:extLst>
                    <a:ext uri="{9D8B030D-6E8A-4147-A177-3AD203B41FA5}">
                      <a16:colId xmlns:a16="http://schemas.microsoft.com/office/drawing/2014/main" val="2280670423"/>
                    </a:ext>
                  </a:extLst>
                </a:gridCol>
                <a:gridCol w="4021546">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500" b="1" dirty="0" err="1">
                          <a:latin typeface="Tahoma" panose="020B0604030504040204" pitchFamily="34" charset="0"/>
                          <a:ea typeface="Tahoma" panose="020B0604030504040204" pitchFamily="34" charset="0"/>
                          <a:cs typeface="Tahoma" panose="020B0604030504040204" pitchFamily="34" charset="0"/>
                        </a:rPr>
                        <a:t>Tên</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dirty="0" err="1">
                          <a:latin typeface="Tahoma" panose="020B0604030504040204" pitchFamily="34" charset="0"/>
                          <a:ea typeface="Tahoma" panose="020B0604030504040204" pitchFamily="34" charset="0"/>
                          <a:cs typeface="Tahoma" panose="020B0604030504040204" pitchFamily="34" charset="0"/>
                        </a:rPr>
                        <a:t>chương</a:t>
                      </a:r>
                      <a:endParaRPr lang="en-US" sz="15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500" b="1" dirty="0" err="1">
                          <a:latin typeface="Tahoma" panose="020B0604030504040204" pitchFamily="34" charset="0"/>
                          <a:ea typeface="Tahoma" panose="020B0604030504040204" pitchFamily="34" charset="0"/>
                          <a:cs typeface="Tahoma" panose="020B0604030504040204" pitchFamily="34" charset="0"/>
                        </a:rPr>
                        <a:t>Yêu</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dirty="0" err="1">
                          <a:latin typeface="Tahoma" panose="020B0604030504040204" pitchFamily="34" charset="0"/>
                          <a:ea typeface="Tahoma" panose="020B0604030504040204" pitchFamily="34" charset="0"/>
                          <a:cs typeface="Tahoma" panose="020B0604030504040204" pitchFamily="34" charset="0"/>
                        </a:rPr>
                        <a:t>cầu</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dirty="0" err="1">
                          <a:latin typeface="Tahoma" panose="020B0604030504040204" pitchFamily="34" charset="0"/>
                          <a:ea typeface="Tahoma" panose="020B0604030504040204" pitchFamily="34" charset="0"/>
                          <a:cs typeface="Tahoma" panose="020B0604030504040204" pitchFamily="34" charset="0"/>
                        </a:rPr>
                        <a:t>cần</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dirty="0" err="1">
                          <a:latin typeface="Tahoma" panose="020B0604030504040204" pitchFamily="34" charset="0"/>
                          <a:ea typeface="Tahoma" panose="020B0604030504040204" pitchFamily="34" charset="0"/>
                          <a:cs typeface="Tahoma" panose="020B0604030504040204" pitchFamily="34" charset="0"/>
                        </a:rPr>
                        <a:t>đạt</a:t>
                      </a:r>
                      <a:endParaRPr lang="en-US" sz="15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500" b="1" dirty="0" err="1">
                          <a:latin typeface="Tahoma" panose="020B0604030504040204" pitchFamily="34" charset="0"/>
                          <a:ea typeface="Tahoma" panose="020B0604030504040204" pitchFamily="34" charset="0"/>
                          <a:cs typeface="Tahoma" panose="020B0604030504040204" pitchFamily="34" charset="0"/>
                        </a:rPr>
                        <a:t>Tên</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dirty="0" err="1">
                          <a:latin typeface="Tahoma" panose="020B0604030504040204" pitchFamily="34" charset="0"/>
                          <a:ea typeface="Tahoma" panose="020B0604030504040204" pitchFamily="34" charset="0"/>
                          <a:cs typeface="Tahoma" panose="020B0604030504040204" pitchFamily="34" charset="0"/>
                        </a:rPr>
                        <a:t>chương</a:t>
                      </a:r>
                      <a:endParaRPr lang="en-US" sz="15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500" b="1" dirty="0" err="1">
                          <a:latin typeface="Tahoma" panose="020B0604030504040204" pitchFamily="34" charset="0"/>
                          <a:ea typeface="Tahoma" panose="020B0604030504040204" pitchFamily="34" charset="0"/>
                          <a:cs typeface="Tahoma" panose="020B0604030504040204" pitchFamily="34" charset="0"/>
                        </a:rPr>
                        <a:t>Chuẩn</a:t>
                      </a:r>
                      <a:r>
                        <a:rPr lang="en-US" sz="15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Chương</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III.</a:t>
                      </a:r>
                      <a:endPar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Khối</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riêng</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và</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áp</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suất</a:t>
                      </a:r>
                      <a:endPar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Dùng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cụ</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thực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hành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khẳng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định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sinh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ra</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lên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bề</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mặt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bề</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mặt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kê</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vị</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thông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Thảo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luận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công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việc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tăng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giảm</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qua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tượng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thực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tế.</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vào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sẽ</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truyền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nguyên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vẹn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theo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mọi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hướng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lấy</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minh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hoạ</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Thực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nghiệm</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để</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chứng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tỏ</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tồn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tại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quyển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này</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theo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mọi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phương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Mô</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tả</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sự</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tạo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thành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tiếng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tai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tai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chịu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sự</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thay</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đổi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thích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ứng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không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đời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như</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mút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bình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xịt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tàu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đệm</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tc>
                  <a:txBody>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a:lnSpc>
                          <a:spcPct val="107000"/>
                        </a:lnSpc>
                        <a:spcBef>
                          <a:spcPts val="0"/>
                        </a:spcBef>
                        <a:spcAft>
                          <a:spcPts val="220"/>
                        </a:spcAft>
                      </a:pPr>
                      <a:r>
                        <a:rPr lang="en-US" sz="12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2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2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vị</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gì</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Mô</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tả</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tượng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chứng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tỏ</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sự</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tồn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tại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khí</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quyển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cùng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trị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tại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điểm</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ở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cùng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cao</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lòng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Mô</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tả</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cấu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tạo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máy</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nén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thuỷ</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nguyên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tắc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hoạt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máy</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này</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truyền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nguyên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vẹn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tăng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tới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mọi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nơi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tượng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sự</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tồn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tại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đẩy</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marL="0" marR="0" lvl="0" indent="0" algn="just" fontAlgn="base">
                        <a:lnSpc>
                          <a:spcPct val="96000"/>
                        </a:lnSpc>
                        <a:spcBef>
                          <a:spcPts val="0"/>
                        </a:spcBef>
                        <a:spcAft>
                          <a:spcPts val="370"/>
                        </a:spcAft>
                        <a:buClr>
                          <a:srgbClr val="181717"/>
                        </a:buClr>
                        <a:buSzPts val="1100"/>
                        <a:buFont typeface="Wingdings" panose="05000000000000000000" pitchFamily="2" charset="2"/>
                        <a:buNone/>
                      </a:pP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Ác-si-mét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điều</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kiện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nổi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0" marR="0" indent="0" algn="l">
                        <a:lnSpc>
                          <a:spcPct val="107000"/>
                        </a:lnSpc>
                        <a:spcBef>
                          <a:spcPts val="0"/>
                        </a:spcBef>
                        <a:spcAft>
                          <a:spcPts val="220"/>
                        </a:spcAft>
                      </a:pPr>
                      <a:r>
                        <a:rPr lang="en-US" sz="12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Kĩ</a:t>
                      </a:r>
                      <a:r>
                        <a:rPr lang="en-US" sz="12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2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năng</a:t>
                      </a:r>
                      <a:endParaRPr lang="en-US" sz="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công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thức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P=F/S.</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công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thức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p= dh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đối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với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áp</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suất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lòng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công</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thức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đẩy</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Ác-si-mét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F=</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Vd</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0" lvl="0" indent="-1714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Tiến</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hành</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thí</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nghiệm</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để</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nghiệm</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lại</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đẩy</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marL="0" marR="0" lvl="0" indent="0" algn="just" fontAlgn="base">
                        <a:lnSpc>
                          <a:spcPct val="107000"/>
                        </a:lnSpc>
                        <a:spcBef>
                          <a:spcPts val="0"/>
                        </a:spcBef>
                        <a:spcAft>
                          <a:spcPts val="0"/>
                        </a:spcAft>
                        <a:buClr>
                          <a:srgbClr val="181717"/>
                        </a:buClr>
                        <a:buSzPts val="1100"/>
                        <a:buFont typeface="Wingdings" panose="05000000000000000000" pitchFamily="2" charset="2"/>
                        <a:buNone/>
                      </a:pP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2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Ác-si-mét</a:t>
                      </a:r>
                      <a:r>
                        <a:rPr lang="en-US" sz="12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2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943101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12198284" cy="6858000"/>
          </a:xfrm>
          <a:prstGeom prst="rect">
            <a:avLst/>
          </a:prstGeom>
        </p:spPr>
      </p:pic>
      <p:sp>
        <p:nvSpPr>
          <p:cNvPr id="2" name="Title 1">
            <a:extLst>
              <a:ext uri="{FF2B5EF4-FFF2-40B4-BE49-F238E27FC236}">
                <a16:creationId xmlns:a16="http://schemas.microsoft.com/office/drawing/2014/main" id="{B5A1B6BD-F6FD-6B47-564B-13F7625B8DA5}"/>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a:t>
            </a:r>
            <a:r>
              <a:rPr lang="en-US" sz="2000" b="1" smtClean="0">
                <a:latin typeface="Tahoma" panose="020B0604030504040204" pitchFamily="34" charset="0"/>
                <a:ea typeface="Tahoma" panose="020B0604030504040204" pitchFamily="34" charset="0"/>
                <a:cs typeface="Tahoma" panose="020B0604030504040204" pitchFamily="34" charset="0"/>
              </a:rPr>
              <a:t>2006 (</a:t>
            </a:r>
            <a:r>
              <a:rPr lang="en-US" sz="2000" b="1">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CFADDED2-E0F7-5F5A-39E0-98E31301F943}"/>
              </a:ext>
            </a:extLst>
          </p:cNvPr>
          <p:cNvGraphicFramePr>
            <a:graphicFrameLocks noGrp="1"/>
          </p:cNvGraphicFramePr>
          <p:nvPr>
            <p:ph idx="1"/>
            <p:extLst>
              <p:ext uri="{D42A27DB-BD31-4B8C-83A1-F6EECF244321}">
                <p14:modId xmlns:p14="http://schemas.microsoft.com/office/powerpoint/2010/main" val="1356730272"/>
              </p:ext>
            </p:extLst>
          </p:nvPr>
        </p:nvGraphicFramePr>
        <p:xfrm>
          <a:off x="383177" y="1702268"/>
          <a:ext cx="11425646" cy="4927604"/>
        </p:xfrm>
        <a:graphic>
          <a:graphicData uri="http://schemas.openxmlformats.org/drawingml/2006/table">
            <a:tbl>
              <a:tblPr firstRow="1" bandRow="1">
                <a:tableStyleId>{5C22544A-7EE6-4342-B048-85BDC9FD1C3A}</a:tableStyleId>
              </a:tblPr>
              <a:tblGrid>
                <a:gridCol w="2151017">
                  <a:extLst>
                    <a:ext uri="{9D8B030D-6E8A-4147-A177-3AD203B41FA5}">
                      <a16:colId xmlns:a16="http://schemas.microsoft.com/office/drawing/2014/main" val="1516060558"/>
                    </a:ext>
                  </a:extLst>
                </a:gridCol>
                <a:gridCol w="3903452">
                  <a:extLst>
                    <a:ext uri="{9D8B030D-6E8A-4147-A177-3AD203B41FA5}">
                      <a16:colId xmlns:a16="http://schemas.microsoft.com/office/drawing/2014/main" val="3406891185"/>
                    </a:ext>
                  </a:extLst>
                </a:gridCol>
                <a:gridCol w="2514765">
                  <a:extLst>
                    <a:ext uri="{9D8B030D-6E8A-4147-A177-3AD203B41FA5}">
                      <a16:colId xmlns:a16="http://schemas.microsoft.com/office/drawing/2014/main" val="2280670423"/>
                    </a:ext>
                  </a:extLst>
                </a:gridCol>
                <a:gridCol w="2856412">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pPr marL="0" marR="0" algn="just">
                        <a:lnSpc>
                          <a:spcPct val="107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IV. Tác </a:t>
                      </a:r>
                      <a:r>
                        <a:rPr lang="en-US" sz="1400" b="1" dirty="0" err="1">
                          <a:effectLst/>
                          <a:latin typeface="Tahoma" panose="020B0604030504040204" pitchFamily="34" charset="0"/>
                          <a:ea typeface="Tahoma" panose="020B0604030504040204" pitchFamily="34" charset="0"/>
                          <a:cs typeface="Tahoma" panose="020B0604030504040204" pitchFamily="34" charset="0"/>
                        </a:rPr>
                        <a:t>dụng</a:t>
                      </a:r>
                      <a:r>
                        <a:rPr lang="en-US" sz="1400" b="1" dirty="0">
                          <a:effectLst/>
                          <a:latin typeface="Tahoma" panose="020B0604030504040204" pitchFamily="34" charset="0"/>
                          <a:ea typeface="Tahoma" panose="020B0604030504040204" pitchFamily="34" charset="0"/>
                          <a:cs typeface="Tahoma" panose="020B0604030504040204" pitchFamily="34" charset="0"/>
                        </a:rPr>
                        <a:t> </a:t>
                      </a:r>
                      <a:r>
                        <a:rPr lang="en-US" sz="1400" b="1" dirty="0" err="1">
                          <a:effectLst/>
                          <a:latin typeface="Tahoma" panose="020B0604030504040204" pitchFamily="34" charset="0"/>
                          <a:ea typeface="Tahoma" panose="020B0604030504040204" pitchFamily="34" charset="0"/>
                          <a:cs typeface="Tahoma" panose="020B0604030504040204" pitchFamily="34" charset="0"/>
                        </a:rPr>
                        <a:t>làm</a:t>
                      </a:r>
                      <a:r>
                        <a:rPr lang="en-US" sz="1400" b="1" dirty="0">
                          <a:effectLst/>
                          <a:latin typeface="Tahoma" panose="020B0604030504040204" pitchFamily="34" charset="0"/>
                          <a:ea typeface="Tahoma" panose="020B0604030504040204" pitchFamily="34" charset="0"/>
                          <a:cs typeface="Tahoma" panose="020B0604030504040204" pitchFamily="34" charset="0"/>
                        </a:rPr>
                        <a:t> quay </a:t>
                      </a:r>
                      <a:r>
                        <a:rPr lang="en-US" sz="1400" b="1" dirty="0" err="1">
                          <a:effectLst/>
                          <a:latin typeface="Tahoma" panose="020B0604030504040204" pitchFamily="34" charset="0"/>
                          <a:ea typeface="Tahoma" panose="020B0604030504040204" pitchFamily="34" charset="0"/>
                          <a:cs typeface="Tahoma" panose="020B0604030504040204" pitchFamily="34" charset="0"/>
                        </a:rPr>
                        <a:t>của</a:t>
                      </a:r>
                      <a:r>
                        <a:rPr lang="en-US" sz="1400" b="1" dirty="0">
                          <a:effectLst/>
                          <a:latin typeface="Tahoma" panose="020B0604030504040204" pitchFamily="34" charset="0"/>
                          <a:ea typeface="Tahoma" panose="020B0604030504040204" pitchFamily="34" charset="0"/>
                          <a:cs typeface="Tahoma" panose="020B0604030504040204" pitchFamily="34" charset="0"/>
                        </a:rPr>
                        <a:t> </a:t>
                      </a:r>
                      <a:r>
                        <a:rPr lang="en-US" sz="1400" b="1" dirty="0" err="1">
                          <a:effectLst/>
                          <a:latin typeface="Tahoma" panose="020B0604030504040204" pitchFamily="34" charset="0"/>
                          <a:ea typeface="Tahoma" panose="020B0604030504040204" pitchFamily="34" charset="0"/>
                          <a:cs typeface="Tahoma" panose="020B0604030504040204" pitchFamily="34" charset="0"/>
                        </a:rPr>
                        <a:t>lực</a:t>
                      </a:r>
                      <a:endParaRPr lang="en-US" sz="1400" b="1"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endParaRPr lang="en-US" sz="1400" b="1"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 2 </a:t>
                      </a:r>
                      <a:r>
                        <a:rPr lang="en-US" sz="1400" dirty="0" err="1">
                          <a:effectLst/>
                          <a:latin typeface="Tahoma" panose="020B0604030504040204" pitchFamily="34" charset="0"/>
                          <a:ea typeface="Tahoma" panose="020B0604030504040204" pitchFamily="34" charset="0"/>
                          <a:cs typeface="Tahoma" panose="020B0604030504040204" pitchFamily="34" charset="0"/>
                        </a:rPr>
                        <a:t>bài</a:t>
                      </a:r>
                      <a:r>
                        <a:rPr lang="en-US" sz="1400" dirty="0">
                          <a:effectLst/>
                          <a:latin typeface="Tahoma" panose="020B0604030504040204" pitchFamily="34" charset="0"/>
                          <a:ea typeface="Tahoma" panose="020B0604030504040204" pitchFamily="34" charset="0"/>
                          <a:cs typeface="Tahoma" panose="020B0604030504040204" pitchFamily="34" charset="0"/>
                        </a:rPr>
                        <a:t>, 8 </a:t>
                      </a:r>
                      <a:r>
                        <a:rPr lang="en-US" sz="1400" dirty="0" err="1">
                          <a:effectLst/>
                          <a:latin typeface="Tahoma" panose="020B0604030504040204" pitchFamily="34" charset="0"/>
                          <a:ea typeface="Tahoma" panose="020B0604030504040204" pitchFamily="34" charset="0"/>
                          <a:cs typeface="Tahoma" panose="020B0604030504040204" pitchFamily="34" charset="0"/>
                        </a:rPr>
                        <a:t>tiết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400" dirty="0">
                          <a:effectLst/>
                          <a:latin typeface="Tahoma" panose="020B0604030504040204" pitchFamily="34" charset="0"/>
                          <a:ea typeface="Tahoma" panose="020B0604030504040204" pitchFamily="34" charset="0"/>
                          <a:cs typeface="Tahoma" panose="020B0604030504040204" pitchFamily="34" charset="0"/>
                        </a:rPr>
                        <a:t>Tác </a:t>
                      </a:r>
                      <a:r>
                        <a:rPr lang="en-US" sz="1400" dirty="0" err="1">
                          <a:effectLst/>
                          <a:latin typeface="Tahoma" panose="020B0604030504040204" pitchFamily="34" charset="0"/>
                          <a:ea typeface="Tahoma" panose="020B0604030504040204" pitchFamily="34" charset="0"/>
                          <a:cs typeface="Tahoma" panose="020B0604030504040204" pitchFamily="34" charset="0"/>
                        </a:rPr>
                        <a:t>dụng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làm</a:t>
                      </a:r>
                      <a:r>
                        <a:rPr lang="en-US" sz="1400" dirty="0">
                          <a:effectLst/>
                          <a:latin typeface="Tahoma" panose="020B0604030504040204" pitchFamily="34" charset="0"/>
                          <a:ea typeface="Tahoma" panose="020B0604030504040204" pitchFamily="34" charset="0"/>
                          <a:cs typeface="Tahoma" panose="020B0604030504040204" pitchFamily="34" charset="0"/>
                        </a:rPr>
                        <a:t> quay </a:t>
                      </a:r>
                      <a:r>
                        <a:rPr lang="en-US" sz="1400" dirty="0" err="1">
                          <a:effectLst/>
                          <a:latin typeface="Tahoma" panose="020B0604030504040204" pitchFamily="34" charset="0"/>
                          <a:ea typeface="Tahoma" panose="020B0604030504040204" pitchFamily="34" charset="0"/>
                          <a:cs typeface="Tahoma" panose="020B0604030504040204" pitchFamily="34" charset="0"/>
                        </a:rPr>
                        <a:t>của</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lực</a:t>
                      </a:r>
                      <a:r>
                        <a:rPr lang="en-US" sz="1400" dirty="0">
                          <a:effectLst/>
                          <a:latin typeface="Tahoma" panose="020B0604030504040204" pitchFamily="34" charset="0"/>
                          <a:ea typeface="Tahoma" panose="020B0604030504040204" pitchFamily="34" charset="0"/>
                          <a:cs typeface="Tahoma" panose="020B0604030504040204" pitchFamily="34" charset="0"/>
                        </a:rPr>
                        <a:t>; Moment </a:t>
                      </a:r>
                      <a:r>
                        <a:rPr lang="en-US" sz="1400" dirty="0" err="1">
                          <a:effectLst/>
                          <a:latin typeface="Tahoma" panose="020B0604030504040204" pitchFamily="34" charset="0"/>
                          <a:ea typeface="Tahoma" panose="020B0604030504040204" pitchFamily="34" charset="0"/>
                          <a:cs typeface="Tahoma" panose="020B0604030504040204" pitchFamily="34" charset="0"/>
                        </a:rPr>
                        <a:t>lực</a:t>
                      </a:r>
                      <a:r>
                        <a:rPr lang="en-US" sz="14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400" dirty="0" err="1">
                          <a:effectLst/>
                          <a:latin typeface="Tahoma" panose="020B0604030504040204" pitchFamily="34" charset="0"/>
                          <a:ea typeface="Tahoma" panose="020B0604030504040204" pitchFamily="34" charset="0"/>
                          <a:cs typeface="Tahoma" panose="020B0604030504040204" pitchFamily="34" charset="0"/>
                        </a:rPr>
                        <a:t>Đòn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bẩy</a:t>
                      </a:r>
                      <a:r>
                        <a:rPr lang="en-US" sz="1400" dirty="0">
                          <a:effectLst/>
                          <a:latin typeface="Tahoma" panose="020B0604030504040204" pitchFamily="34" charset="0"/>
                          <a:ea typeface="Tahoma" panose="020B0604030504040204" pitchFamily="34" charset="0"/>
                          <a:cs typeface="Tahoma" panose="020B0604030504040204" pitchFamily="34" charset="0"/>
                        </a:rPr>
                        <a:t> và </a:t>
                      </a:r>
                      <a:r>
                        <a:rPr lang="en-US" sz="1400" dirty="0" err="1">
                          <a:effectLst/>
                          <a:latin typeface="Tahoma" panose="020B0604030504040204" pitchFamily="34" charset="0"/>
                          <a:ea typeface="Tahoma" panose="020B0604030504040204" pitchFamily="34" charset="0"/>
                          <a:cs typeface="Tahoma" panose="020B0604030504040204" pitchFamily="34" charset="0"/>
                        </a:rPr>
                        <a:t>ứng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dụng</a:t>
                      </a: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285750" marR="29845" lvl="0" indent="-285750" algn="just" fontAlgn="base">
                        <a:lnSpc>
                          <a:spcPct val="92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thí</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nghiệm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để</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mô</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tả</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quay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Dùng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cụ</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minh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hoạ</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đòn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bẩy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thể</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thay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đổi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hướng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vi-VN"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Lấy được ví dụ về một số loại đòn bẩy khác nhau trong thực tiễn. </a:t>
                      </a: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vi-VN"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 được: tác dụng làm quay của lực lên một vật quanh một điểm hoặc một trục được đặc trưng bằng moment lực.</a:t>
                      </a: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vi-VN"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Sử dụng kiến thức, kĩ năng về đòn bẩy để giải quyết được một số vấn đề thực tiễn.</a:t>
                      </a:r>
                    </a:p>
                    <a:p>
                      <a:pPr marL="0" marR="29845" lvl="0" indent="0" algn="just" fontAlgn="base">
                        <a:lnSpc>
                          <a:spcPct val="107000"/>
                        </a:lnSpc>
                        <a:spcBef>
                          <a:spcPts val="0"/>
                        </a:spcBef>
                        <a:spcAft>
                          <a:spcPts val="0"/>
                        </a:spcAft>
                        <a:buClr>
                          <a:srgbClr val="181717"/>
                        </a:buClr>
                        <a:buSzPts val="1100"/>
                        <a:buFont typeface="Arial" panose="020B0604020202020204" pitchFamily="34" charset="0"/>
                        <a:buNone/>
                      </a:pPr>
                      <a:endParaRPr lang="en-US" sz="16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342900" marR="29845" lvl="0" indent="-342900" algn="just" fontAlgn="base">
                        <a:lnSpc>
                          <a:spcPct val="107000"/>
                        </a:lnSpc>
                        <a:spcBef>
                          <a:spcPts val="0"/>
                        </a:spcBef>
                        <a:spcAft>
                          <a:spcPts val="0"/>
                        </a:spcAft>
                        <a:buClr>
                          <a:srgbClr val="181717"/>
                        </a:buClr>
                        <a:buSzPts val="1100"/>
                        <a:buFont typeface="Arial" panose="020B0604020202020204" pitchFamily="34" charset="0"/>
                        <a:buChar char="–"/>
                      </a:pPr>
                      <a:endParaRPr lang="en-US" sz="16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342900" marR="29845" lvl="0" indent="-342900" algn="just" fontAlgn="base">
                        <a:lnSpc>
                          <a:spcPct val="107000"/>
                        </a:lnSpc>
                        <a:spcBef>
                          <a:spcPts val="0"/>
                        </a:spcBef>
                        <a:spcAft>
                          <a:spcPts val="0"/>
                        </a:spcAft>
                        <a:buClr>
                          <a:srgbClr val="181717"/>
                        </a:buClr>
                        <a:buSzPts val="1100"/>
                        <a:buFont typeface="Arial" panose="020B0604020202020204" pitchFamily="34" charset="0"/>
                        <a:buChar char="–"/>
                      </a:pPr>
                      <a:endParaRPr lang="en-US" sz="16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tc>
                  <a:txBody>
                    <a:bodyPr/>
                    <a:lstStyle/>
                    <a:p>
                      <a:pPr marL="0" marR="0" algn="just">
                        <a:lnSpc>
                          <a:spcPct val="107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Vật</a:t>
                      </a:r>
                      <a:r>
                        <a:rPr lang="en-US" sz="1400" b="1" dirty="0">
                          <a:effectLst/>
                          <a:latin typeface="Tahoma" panose="020B0604030504040204" pitchFamily="34" charset="0"/>
                          <a:ea typeface="Tahoma" panose="020B0604030504040204" pitchFamily="34" charset="0"/>
                          <a:cs typeface="Tahoma" panose="020B0604030504040204" pitchFamily="34" charset="0"/>
                        </a:rPr>
                        <a:t> </a:t>
                      </a:r>
                      <a:r>
                        <a:rPr lang="en-US" sz="1400" b="1" dirty="0" err="1">
                          <a:effectLst/>
                          <a:latin typeface="Tahoma" panose="020B0604030504040204" pitchFamily="34" charset="0"/>
                          <a:ea typeface="Tahoma" panose="020B0604030504040204" pitchFamily="34" charset="0"/>
                          <a:cs typeface="Tahoma" panose="020B0604030504040204" pitchFamily="34" charset="0"/>
                        </a:rPr>
                        <a:t>lí</a:t>
                      </a:r>
                      <a:r>
                        <a:rPr lang="en-US" sz="1400" b="1" dirty="0">
                          <a:effectLst/>
                          <a:latin typeface="Tahoma" panose="020B0604030504040204" pitchFamily="34" charset="0"/>
                          <a:ea typeface="Tahoma" panose="020B0604030504040204" pitchFamily="34" charset="0"/>
                          <a:cs typeface="Tahoma" panose="020B0604030504040204" pitchFamily="34" charset="0"/>
                        </a:rPr>
                        <a:t> 6: </a:t>
                      </a:r>
                      <a:r>
                        <a:rPr lang="en-US" sz="1400" dirty="0" err="1">
                          <a:effectLst/>
                          <a:latin typeface="Tahoma" panose="020B0604030504040204" pitchFamily="34" charset="0"/>
                          <a:ea typeface="Tahoma" panose="020B0604030504040204" pitchFamily="34" charset="0"/>
                          <a:cs typeface="Tahoma" panose="020B0604030504040204" pitchFamily="34" charset="0"/>
                        </a:rPr>
                        <a:t>Máy</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cơ</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đơn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giản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mặt</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phẳng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nghiêng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đòn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bẩy</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ròng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rọc</a:t>
                      </a:r>
                      <a:r>
                        <a:rPr lang="en-US" sz="14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marL="0" marR="0" indent="0" algn="l">
                        <a:lnSpc>
                          <a:spcPct val="107000"/>
                        </a:lnSpc>
                        <a:spcBef>
                          <a:spcPts val="0"/>
                        </a:spcBef>
                        <a:spcAft>
                          <a:spcPts val="160"/>
                        </a:spcAft>
                      </a:pP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4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2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máy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cơ</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thiết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bị</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thông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thường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máy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cơ</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kéo</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hoặc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đẩy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đổi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hướng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này</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ví</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tế.</a:t>
                      </a:r>
                    </a:p>
                    <a:p>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Kĩ</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endPar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Sử</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máy</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cơ</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phù</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hợp</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những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trường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hợp</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tế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cụ</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thể</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chỉ</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rõ</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lợi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ích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nó</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17262735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2D3DF681-D834-5097-B6AA-3400FA45A07B}"/>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a:t>
            </a:r>
            <a:r>
              <a:rPr lang="en-US" sz="2000" b="1" smtClean="0">
                <a:latin typeface="Tahoma" panose="020B0604030504040204" pitchFamily="34" charset="0"/>
                <a:ea typeface="Tahoma" panose="020B0604030504040204" pitchFamily="34" charset="0"/>
                <a:cs typeface="Tahoma" panose="020B0604030504040204" pitchFamily="34" charset="0"/>
              </a:rPr>
              <a:t>2006 (</a:t>
            </a:r>
            <a:r>
              <a:rPr lang="en-US" sz="2000" b="1">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FC71D21E-C5DA-C1B9-D468-6822002D4682}"/>
              </a:ext>
            </a:extLst>
          </p:cNvPr>
          <p:cNvGraphicFramePr>
            <a:graphicFrameLocks noGrp="1"/>
          </p:cNvGraphicFramePr>
          <p:nvPr>
            <p:ph idx="1"/>
            <p:extLst>
              <p:ext uri="{D42A27DB-BD31-4B8C-83A1-F6EECF244321}">
                <p14:modId xmlns:p14="http://schemas.microsoft.com/office/powerpoint/2010/main" val="2682201779"/>
              </p:ext>
            </p:extLst>
          </p:nvPr>
        </p:nvGraphicFramePr>
        <p:xfrm>
          <a:off x="476431" y="1593746"/>
          <a:ext cx="11425646" cy="5190155"/>
        </p:xfrm>
        <a:graphic>
          <a:graphicData uri="http://schemas.openxmlformats.org/drawingml/2006/table">
            <a:tbl>
              <a:tblPr firstRow="1" bandRow="1">
                <a:tableStyleId>{5C22544A-7EE6-4342-B048-85BDC9FD1C3A}</a:tableStyleId>
              </a:tblPr>
              <a:tblGrid>
                <a:gridCol w="1994263">
                  <a:extLst>
                    <a:ext uri="{9D8B030D-6E8A-4147-A177-3AD203B41FA5}">
                      <a16:colId xmlns:a16="http://schemas.microsoft.com/office/drawing/2014/main" val="1516060558"/>
                    </a:ext>
                  </a:extLst>
                </a:gridCol>
                <a:gridCol w="4060206">
                  <a:extLst>
                    <a:ext uri="{9D8B030D-6E8A-4147-A177-3AD203B41FA5}">
                      <a16:colId xmlns:a16="http://schemas.microsoft.com/office/drawing/2014/main" val="3406891185"/>
                    </a:ext>
                  </a:extLst>
                </a:gridCol>
                <a:gridCol w="1852914">
                  <a:extLst>
                    <a:ext uri="{9D8B030D-6E8A-4147-A177-3AD203B41FA5}">
                      <a16:colId xmlns:a16="http://schemas.microsoft.com/office/drawing/2014/main" val="2280670423"/>
                    </a:ext>
                  </a:extLst>
                </a:gridCol>
                <a:gridCol w="3518263">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pPr marL="0" marR="0" algn="ctr">
                        <a:lnSpc>
                          <a:spcPct val="107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 </a:t>
                      </a:r>
                      <a:r>
                        <a:rPr lang="en-US" sz="1400" b="1" dirty="0" err="1">
                          <a:effectLst/>
                          <a:latin typeface="Tahoma" panose="020B0604030504040204" pitchFamily="34" charset="0"/>
                          <a:ea typeface="Tahoma" panose="020B0604030504040204" pitchFamily="34" charset="0"/>
                          <a:cs typeface="Tahoma" panose="020B0604030504040204" pitchFamily="34" charset="0"/>
                        </a:rPr>
                        <a:t>Điện</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  6 </a:t>
                      </a:r>
                      <a:r>
                        <a:rPr lang="en-US" sz="1400" dirty="0" err="1">
                          <a:effectLst/>
                          <a:latin typeface="Tahoma" panose="020B0604030504040204" pitchFamily="34" charset="0"/>
                          <a:ea typeface="Tahoma" panose="020B0604030504040204" pitchFamily="34" charset="0"/>
                          <a:cs typeface="Tahoma" panose="020B0604030504040204" pitchFamily="34" charset="0"/>
                        </a:rPr>
                        <a:t>bài</a:t>
                      </a:r>
                      <a:r>
                        <a:rPr lang="en-US" sz="1400" dirty="0">
                          <a:effectLst/>
                          <a:latin typeface="Tahoma" panose="020B0604030504040204" pitchFamily="34" charset="0"/>
                          <a:ea typeface="Tahoma" panose="020B0604030504040204" pitchFamily="34" charset="0"/>
                          <a:cs typeface="Tahoma" panose="020B0604030504040204" pitchFamily="34" charset="0"/>
                        </a:rPr>
                        <a:t>, 11 </a:t>
                      </a:r>
                      <a:r>
                        <a:rPr lang="en-US" sz="1400" dirty="0" err="1">
                          <a:effectLst/>
                          <a:latin typeface="Tahoma" panose="020B0604030504040204" pitchFamily="34" charset="0"/>
                          <a:ea typeface="Tahoma" panose="020B0604030504040204" pitchFamily="34" charset="0"/>
                          <a:cs typeface="Tahoma" panose="020B0604030504040204" pitchFamily="34" charset="0"/>
                        </a:rPr>
                        <a:t>tiết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400" dirty="0" err="1">
                          <a:effectLst/>
                          <a:latin typeface="Tahoma" panose="020B0604030504040204" pitchFamily="34" charset="0"/>
                          <a:ea typeface="Tahoma" panose="020B0604030504040204" pitchFamily="34" charset="0"/>
                          <a:cs typeface="Tahoma" panose="020B0604030504040204" pitchFamily="34" charset="0"/>
                        </a:rPr>
                        <a:t>Hiện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tượng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nhiễm</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do </a:t>
                      </a:r>
                      <a:r>
                        <a:rPr lang="en-US" sz="1400" dirty="0" err="1">
                          <a:effectLst/>
                          <a:latin typeface="Tahoma" panose="020B0604030504040204" pitchFamily="34" charset="0"/>
                          <a:ea typeface="Tahoma" panose="020B0604030504040204" pitchFamily="34" charset="0"/>
                          <a:cs typeface="Tahoma" panose="020B0604030504040204" pitchFamily="34" charset="0"/>
                        </a:rPr>
                        <a:t>cọ</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xát</a:t>
                      </a:r>
                      <a:r>
                        <a:rPr lang="en-US" sz="14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nguồn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400" dirty="0" err="1">
                          <a:effectLst/>
                          <a:latin typeface="Tahoma" panose="020B0604030504040204" pitchFamily="34" charset="0"/>
                          <a:ea typeface="Tahoma" panose="020B0604030504040204" pitchFamily="34" charset="0"/>
                          <a:cs typeface="Tahoma" panose="020B0604030504040204" pitchFamily="34" charset="0"/>
                        </a:rPr>
                        <a:t>Mạch</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đơn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giản</a:t>
                      </a:r>
                      <a:r>
                        <a:rPr lang="en-US" sz="1400" dirty="0">
                          <a:effectLst/>
                          <a:latin typeface="Tahoma" panose="020B0604030504040204" pitchFamily="34" charset="0"/>
                          <a:ea typeface="Tahoma" panose="020B0604030504040204" pitchFamily="34" charset="0"/>
                          <a:cs typeface="Tahoma" panose="020B0604030504040204" pitchFamily="34" charset="0"/>
                        </a:rPr>
                        <a:t>; Tác </a:t>
                      </a:r>
                      <a:r>
                        <a:rPr lang="en-US" sz="1400" dirty="0" err="1">
                          <a:effectLst/>
                          <a:latin typeface="Tahoma" panose="020B0604030504040204" pitchFamily="34" charset="0"/>
                          <a:ea typeface="Tahoma" panose="020B0604030504040204" pitchFamily="34" charset="0"/>
                          <a:cs typeface="Tahoma" panose="020B0604030504040204" pitchFamily="34" charset="0"/>
                        </a:rPr>
                        <a:t>dụng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của</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400" dirty="0" err="1">
                          <a:effectLst/>
                          <a:latin typeface="Tahoma" panose="020B0604030504040204" pitchFamily="34" charset="0"/>
                          <a:ea typeface="Tahoma" panose="020B0604030504040204" pitchFamily="34" charset="0"/>
                          <a:cs typeface="Tahoma" panose="020B0604030504040204" pitchFamily="34" charset="0"/>
                        </a:rPr>
                        <a:t>Cường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độ</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và </a:t>
                      </a:r>
                      <a:r>
                        <a:rPr lang="en-US" sz="1400" dirty="0" err="1">
                          <a:effectLst/>
                          <a:latin typeface="Tahoma" panose="020B0604030504040204" pitchFamily="34" charset="0"/>
                          <a:ea typeface="Tahoma" panose="020B0604030504040204" pitchFamily="34" charset="0"/>
                          <a:cs typeface="Tahoma" panose="020B0604030504040204" pitchFamily="34" charset="0"/>
                        </a:rPr>
                        <a:t>hiệu</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thế</a:t>
                      </a:r>
                      <a:r>
                        <a:rPr lang="en-US" sz="14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400" dirty="0" err="1">
                          <a:effectLst/>
                          <a:latin typeface="Tahoma" panose="020B0604030504040204" pitchFamily="34" charset="0"/>
                          <a:ea typeface="Tahoma" panose="020B0604030504040204" pitchFamily="34" charset="0"/>
                          <a:cs typeface="Tahoma" panose="020B0604030504040204" pitchFamily="34" charset="0"/>
                        </a:rPr>
                        <a:t>Thực</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hành</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đo</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cường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độ</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và </a:t>
                      </a:r>
                      <a:r>
                        <a:rPr lang="en-US" sz="1400" dirty="0" err="1">
                          <a:effectLst/>
                          <a:latin typeface="Tahoma" panose="020B0604030504040204" pitchFamily="34" charset="0"/>
                          <a:ea typeface="Tahoma" panose="020B0604030504040204" pitchFamily="34" charset="0"/>
                          <a:cs typeface="Tahoma" panose="020B0604030504040204" pitchFamily="34" charset="0"/>
                        </a:rPr>
                        <a:t>hiệu</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thế</a:t>
                      </a: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nguyên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nhân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nhiễm</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do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cọ</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xát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vài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tế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liên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quan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đến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nhiễm</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do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cọ</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xát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nghĩa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là</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chuyển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dời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hướng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hạt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mang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nguồn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khả</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cung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cấp</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liệt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kê</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nguồn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thông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đời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Phân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loại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dẫn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không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dẫn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để</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minh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hoạ</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tác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cơ</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bản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phát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sáng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hoá</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học,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sinh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lí</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Vẽ</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đồ</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với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kí</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hiệu</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mô</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tả</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trở</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biến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trở</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chuông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ampe</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(ammeter),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vôn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(voltmeter),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ốt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(diode) và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ốt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phát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quang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ü"/>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Mắc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với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pin,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công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tắc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dây</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nối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bóng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đèn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algn="just">
                        <a:lnSpc>
                          <a:spcPct val="107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Vật</a:t>
                      </a:r>
                      <a:r>
                        <a:rPr lang="en-US" sz="1400" b="1" dirty="0">
                          <a:effectLst/>
                          <a:latin typeface="Tahoma" panose="020B0604030504040204" pitchFamily="34" charset="0"/>
                          <a:ea typeface="Tahoma" panose="020B0604030504040204" pitchFamily="34" charset="0"/>
                          <a:cs typeface="Tahoma" panose="020B0604030504040204" pitchFamily="34" charset="0"/>
                        </a:rPr>
                        <a:t> </a:t>
                      </a:r>
                      <a:r>
                        <a:rPr lang="en-US" sz="1400" b="1" dirty="0" err="1">
                          <a:effectLst/>
                          <a:latin typeface="Tahoma" panose="020B0604030504040204" pitchFamily="34" charset="0"/>
                          <a:ea typeface="Tahoma" panose="020B0604030504040204" pitchFamily="34" charset="0"/>
                          <a:cs typeface="Tahoma" panose="020B0604030504040204" pitchFamily="34" charset="0"/>
                        </a:rPr>
                        <a:t>lí</a:t>
                      </a:r>
                      <a:r>
                        <a:rPr lang="en-US" sz="1400" b="1" dirty="0">
                          <a:effectLst/>
                          <a:latin typeface="Tahoma" panose="020B0604030504040204" pitchFamily="34" charset="0"/>
                          <a:ea typeface="Tahoma" panose="020B0604030504040204" pitchFamily="34" charset="0"/>
                          <a:cs typeface="Tahoma" panose="020B0604030504040204" pitchFamily="34" charset="0"/>
                        </a:rPr>
                        <a:t> 7: </a:t>
                      </a:r>
                      <a:r>
                        <a:rPr lang="en-US" sz="1400" dirty="0" err="1">
                          <a:effectLst/>
                          <a:latin typeface="Tahoma" panose="020B0604030504040204" pitchFamily="34" charset="0"/>
                          <a:ea typeface="Tahoma" panose="020B0604030504040204" pitchFamily="34" charset="0"/>
                          <a:cs typeface="Tahoma" panose="020B0604030504040204" pitchFamily="34" charset="0"/>
                        </a:rPr>
                        <a:t>Hiện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tượng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nhiễm</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nguồn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07000"/>
                        </a:lnSpc>
                        <a:spcBef>
                          <a:spcPts val="0"/>
                        </a:spcBef>
                        <a:spcAft>
                          <a:spcPts val="0"/>
                        </a:spcAft>
                      </a:pPr>
                      <a:r>
                        <a:rPr lang="en-US" sz="1400" dirty="0" err="1">
                          <a:effectLst/>
                          <a:latin typeface="Tahoma" panose="020B0604030504040204" pitchFamily="34" charset="0"/>
                          <a:ea typeface="Tahoma" panose="020B0604030504040204" pitchFamily="34" charset="0"/>
                          <a:cs typeface="Tahoma" panose="020B0604030504040204" pitchFamily="34" charset="0"/>
                        </a:rPr>
                        <a:t>Vật</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liệu</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dẫn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và </a:t>
                      </a:r>
                      <a:r>
                        <a:rPr lang="en-US" sz="1400" dirty="0" err="1">
                          <a:effectLst/>
                          <a:latin typeface="Tahoma" panose="020B0604030504040204" pitchFamily="34" charset="0"/>
                          <a:ea typeface="Tahoma" panose="020B0604030504040204" pitchFamily="34" charset="0"/>
                          <a:cs typeface="Tahoma" panose="020B0604030504040204" pitchFamily="34" charset="0"/>
                        </a:rPr>
                        <a:t>vật</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liệu</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cách</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p>
                    <a:p>
                      <a:pPr marL="0" marR="0" algn="just">
                        <a:lnSpc>
                          <a:spcPct val="107000"/>
                        </a:lnSpc>
                        <a:spcBef>
                          <a:spcPts val="0"/>
                        </a:spcBef>
                        <a:spcAft>
                          <a:spcPts val="0"/>
                        </a:spcAft>
                      </a:pPr>
                      <a:r>
                        <a:rPr lang="en-US" sz="1400" dirty="0" err="1">
                          <a:effectLst/>
                          <a:latin typeface="Tahoma" panose="020B0604030504040204" pitchFamily="34" charset="0"/>
                          <a:ea typeface="Tahoma" panose="020B0604030504040204" pitchFamily="34" charset="0"/>
                          <a:cs typeface="Tahoma" panose="020B0604030504040204" pitchFamily="34" charset="0"/>
                        </a:rPr>
                        <a:t>Sơ</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đồ</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mạch</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Các</a:t>
                      </a:r>
                      <a:r>
                        <a:rPr lang="en-US" sz="1400" dirty="0">
                          <a:effectLst/>
                          <a:latin typeface="Tahoma" panose="020B0604030504040204" pitchFamily="34" charset="0"/>
                          <a:ea typeface="Tahoma" panose="020B0604030504040204" pitchFamily="34" charset="0"/>
                          <a:cs typeface="Tahoma" panose="020B0604030504040204" pitchFamily="34" charset="0"/>
                        </a:rPr>
                        <a:t> tác </a:t>
                      </a:r>
                      <a:r>
                        <a:rPr lang="en-US" sz="1400" dirty="0" err="1">
                          <a:effectLst/>
                          <a:latin typeface="Tahoma" panose="020B0604030504040204" pitchFamily="34" charset="0"/>
                          <a:ea typeface="Tahoma" panose="020B0604030504040204" pitchFamily="34" charset="0"/>
                          <a:cs typeface="Tahoma" panose="020B0604030504040204" pitchFamily="34" charset="0"/>
                        </a:rPr>
                        <a:t>dụng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của</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07000"/>
                        </a:lnSpc>
                        <a:spcBef>
                          <a:spcPts val="0"/>
                        </a:spcBef>
                        <a:spcAft>
                          <a:spcPts val="0"/>
                        </a:spcAft>
                      </a:pPr>
                      <a:r>
                        <a:rPr lang="en-US" sz="1400" dirty="0" err="1">
                          <a:effectLst/>
                          <a:latin typeface="Tahoma" panose="020B0604030504040204" pitchFamily="34" charset="0"/>
                          <a:ea typeface="Tahoma" panose="020B0604030504040204" pitchFamily="34" charset="0"/>
                          <a:cs typeface="Tahoma" panose="020B0604030504040204" pitchFamily="34" charset="0"/>
                        </a:rPr>
                        <a:t>Cường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độ</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dòng</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a:t>
                      </a:r>
                    </a:p>
                    <a:p>
                      <a:pPr marL="0" marR="0" algn="just">
                        <a:lnSpc>
                          <a:spcPct val="107000"/>
                        </a:lnSpc>
                        <a:spcBef>
                          <a:spcPts val="0"/>
                        </a:spcBef>
                        <a:spcAft>
                          <a:spcPts val="0"/>
                        </a:spcAft>
                      </a:pPr>
                      <a:r>
                        <a:rPr lang="en-US" sz="1400" dirty="0" err="1">
                          <a:effectLst/>
                          <a:latin typeface="Tahoma" panose="020B0604030504040204" pitchFamily="34" charset="0"/>
                          <a:ea typeface="Tahoma" panose="020B0604030504040204" pitchFamily="34" charset="0"/>
                          <a:cs typeface="Tahoma" panose="020B0604030504040204" pitchFamily="34" charset="0"/>
                        </a:rPr>
                        <a:t>Hiệu</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điện</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thế</a:t>
                      </a: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indent="0" algn="l">
                        <a:lnSpc>
                          <a:spcPct val="107000"/>
                        </a:lnSpc>
                        <a:spcBef>
                          <a:spcPts val="0"/>
                        </a:spcBef>
                        <a:spcAft>
                          <a:spcPts val="270"/>
                        </a:spcAft>
                      </a:pP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4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0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Mô</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tả</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vài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chứng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tỏ</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bị</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nhiễm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do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cọ</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xát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0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biểu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đã</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nhiễm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hút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hoặc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sang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bút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thử</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0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dấu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chứng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tỏ</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loại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tích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đó</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loại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tích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gì</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0000"/>
                        </a:lnSpc>
                        <a:spcBef>
                          <a:spcPts val="0"/>
                        </a:spcBef>
                        <a:spcAft>
                          <a:spcPts val="37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đước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sơ</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cấu</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tạo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nguyên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tử</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hạt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nhân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mang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tích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dương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electron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mang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tích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âm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chuyển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xung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quanh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hạt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nhân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nguyên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tử</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trung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hoà</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0" marR="0" indent="0" algn="l">
                        <a:lnSpc>
                          <a:spcPct val="107000"/>
                        </a:lnSpc>
                        <a:spcBef>
                          <a:spcPts val="0"/>
                        </a:spcBef>
                        <a:spcAft>
                          <a:spcPts val="270"/>
                        </a:spcAft>
                      </a:pP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Kĩ</a:t>
                      </a:r>
                      <a:r>
                        <a:rPr lang="en-US" sz="14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năng</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Giải</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thích</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tượng</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thực</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tế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liên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quan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đến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sự</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nhiễm</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do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cọ</a:t>
                      </a:r>
                      <a:r>
                        <a:rPr lang="en-US" sz="14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xát</a:t>
                      </a:r>
                      <a:endParaRPr lang="en-US" sz="14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36111669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8" name="Rectangle 7"/>
          <p:cNvSpPr/>
          <p:nvPr/>
        </p:nvSpPr>
        <p:spPr>
          <a:xfrm>
            <a:off x="931612" y="961537"/>
            <a:ext cx="4730782"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2800" b="1" smtClean="0">
                <a:solidFill>
                  <a:srgbClr val="C00000"/>
                </a:solidFill>
                <a:latin typeface="Arial" pitchFamily="34" charset="0"/>
                <a:cs typeface="Arial" pitchFamily="34" charset="0"/>
              </a:rPr>
              <a:t>I. </a:t>
            </a:r>
            <a:r>
              <a:rPr lang="en-US" altLang="en-US" sz="2800" b="1">
                <a:solidFill>
                  <a:srgbClr val="C00000"/>
                </a:solidFill>
                <a:latin typeface="Arial" pitchFamily="34" charset="0"/>
                <a:cs typeface="Arial" pitchFamily="34" charset="0"/>
              </a:rPr>
              <a:t>QUAN ĐIỂM BIÊN SOẠN</a:t>
            </a:r>
          </a:p>
        </p:txBody>
      </p:sp>
      <p:sp>
        <p:nvSpPr>
          <p:cNvPr id="9" name="Subtitle 2"/>
          <p:cNvSpPr txBox="1"/>
          <p:nvPr/>
        </p:nvSpPr>
        <p:spPr bwMode="auto">
          <a:xfrm>
            <a:off x="1408176" y="2906258"/>
            <a:ext cx="8586216" cy="822068"/>
          </a:xfrm>
          <a:prstGeom prst="rect">
            <a:avLst/>
          </a:prstGeom>
          <a:solidFill>
            <a:schemeClr val="accent6">
              <a:lumMod val="60000"/>
              <a:lumOff val="40000"/>
            </a:schemeClr>
          </a:solidFill>
          <a:ln>
            <a:noFill/>
            <a:miter lim="800000"/>
          </a:ln>
        </p:spPr>
        <p:txBody>
          <a:bodyPr>
            <a:normAutofit fontScale="25000" lnSpcReduction="20000"/>
          </a:bodyPr>
          <a:lstStyle>
            <a:defPPr>
              <a:defRPr lang="en-US"/>
            </a:defPPr>
            <a:lvl1pPr marL="273050" indent="-273050" algn="l" defTabSz="914400" rtl="0" eaLnBrk="0" fontAlgn="base" latinLnBrk="0" hangingPunct="0">
              <a:spcBef>
                <a:spcPct val="20000"/>
              </a:spcBef>
              <a:spcAft>
                <a:spcPct val="0"/>
              </a:spcAft>
              <a:buClr>
                <a:schemeClr val="accent1"/>
              </a:buClr>
              <a:buSzTx/>
              <a:buFont typeface="Symbol" pitchFamily="18" charset="2"/>
              <a:buChar char=""/>
              <a:defRPr sz="2400" kern="1200">
                <a:solidFill>
                  <a:schemeClr val="tx2"/>
                </a:solidFill>
                <a:latin typeface="+mn-lt"/>
                <a:ea typeface="+mn-ea"/>
                <a:cs typeface="+mn-cs"/>
              </a:defRPr>
            </a:lvl1pPr>
            <a:lvl2pPr marL="576263" indent="-273050" algn="l" defTabSz="914400" rtl="0" eaLnBrk="0" fontAlgn="base" latinLnBrk="0" hangingPunct="0">
              <a:spcBef>
                <a:spcPct val="20000"/>
              </a:spcBef>
              <a:spcAft>
                <a:spcPct val="0"/>
              </a:spcAft>
              <a:buClr>
                <a:schemeClr val="accent1"/>
              </a:buClr>
              <a:buSzTx/>
              <a:buFont typeface="Symbol" pitchFamily="18" charset="2"/>
              <a:buChar char=""/>
              <a:defRPr sz="2200" kern="1200">
                <a:solidFill>
                  <a:schemeClr val="tx2"/>
                </a:solidFill>
                <a:latin typeface="+mn-lt"/>
                <a:ea typeface="+mn-ea"/>
                <a:cs typeface="+mn-cs"/>
              </a:defRPr>
            </a:lvl2pPr>
            <a:lvl3pPr marL="855663" indent="-228600" algn="l" defTabSz="914400" rtl="0" eaLnBrk="0" fontAlgn="base" latinLnBrk="0" hangingPunct="0">
              <a:spcBef>
                <a:spcPct val="20000"/>
              </a:spcBef>
              <a:spcAft>
                <a:spcPct val="0"/>
              </a:spcAft>
              <a:buClr>
                <a:schemeClr val="accent1"/>
              </a:buClr>
              <a:buSzTx/>
              <a:buFont typeface="Symbol" pitchFamily="18" charset="2"/>
              <a:buChar char=""/>
              <a:defRPr sz="2000" kern="1200">
                <a:solidFill>
                  <a:schemeClr val="tx2"/>
                </a:solidFill>
                <a:latin typeface="+mn-lt"/>
                <a:ea typeface="+mn-ea"/>
                <a:cs typeface="+mn-cs"/>
              </a:defRPr>
            </a:lvl3pPr>
            <a:lvl4pPr marL="1143000" indent="-228600" algn="l" defTabSz="914400" rtl="0" eaLnBrk="0" fontAlgn="base" latinLnBrk="0" hangingPunct="0">
              <a:spcBef>
                <a:spcPct val="20000"/>
              </a:spcBef>
              <a:spcAft>
                <a:spcPct val="0"/>
              </a:spcAft>
              <a:buClr>
                <a:schemeClr val="accent1"/>
              </a:buClr>
              <a:buSzTx/>
              <a:buFont typeface="Symbol" pitchFamily="18" charset="2"/>
              <a:buChar char=""/>
              <a:defRPr sz="1800" kern="1200">
                <a:solidFill>
                  <a:schemeClr val="tx2"/>
                </a:solidFill>
                <a:latin typeface="+mn-lt"/>
                <a:ea typeface="+mn-ea"/>
                <a:cs typeface="+mn-cs"/>
              </a:defRPr>
            </a:lvl4pPr>
            <a:lvl5pPr marL="1462088" indent="-228600" algn="l" defTabSz="914400" rtl="0" eaLnBrk="0" fontAlgn="base" latinLnBrk="0" hangingPunct="0">
              <a:spcBef>
                <a:spcPct val="20000"/>
              </a:spcBef>
              <a:spcAft>
                <a:spcPct val="0"/>
              </a:spcAft>
              <a:buClr>
                <a:schemeClr val="accent1"/>
              </a:buClr>
              <a:buSzTx/>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eaLnBrk="1" fontAlgn="ctr" hangingPunct="1">
              <a:lnSpc>
                <a:spcPct val="140000"/>
              </a:lnSpc>
              <a:spcBef>
                <a:spcPct val="0"/>
              </a:spcBef>
              <a:buNone/>
              <a:defRPr/>
            </a:pPr>
            <a:r>
              <a:rPr lang="en-US" altLang="en-US" sz="14400" b="1">
                <a:solidFill>
                  <a:schemeClr val="bg1"/>
                </a:solidFill>
                <a:latin typeface="Arial" pitchFamily="34" charset="0"/>
                <a:cs typeface="Arial" pitchFamily="34" charset="0"/>
              </a:rPr>
              <a:t>CHUẨN MỰC </a:t>
            </a:r>
            <a:r>
              <a:rPr lang="en-US" altLang="en-US" sz="6400" b="1">
                <a:solidFill>
                  <a:srgbClr val="00B0F0"/>
                </a:solidFill>
                <a:latin typeface="Arial" pitchFamily="34" charset="0"/>
                <a:cs typeface="Arial" pitchFamily="34" charset="0"/>
                <a:sym typeface="Symbol" pitchFamily="18" charset="2"/>
              </a:rPr>
              <a:t></a:t>
            </a:r>
            <a:r>
              <a:rPr lang="en-US" altLang="en-US" sz="14400" b="1">
                <a:solidFill>
                  <a:srgbClr val="FF0000"/>
                </a:solidFill>
                <a:latin typeface="Arial" pitchFamily="34" charset="0"/>
                <a:cs typeface="Arial" pitchFamily="34" charset="0"/>
              </a:rPr>
              <a:t> KHOA HỌC</a:t>
            </a:r>
            <a:r>
              <a:rPr lang="en-US" altLang="en-US" sz="9600" b="1">
                <a:solidFill>
                  <a:schemeClr val="bg1"/>
                </a:solidFill>
                <a:latin typeface="Arial" pitchFamily="34" charset="0"/>
                <a:cs typeface="Arial" pitchFamily="34" charset="0"/>
                <a:sym typeface="Symbol" pitchFamily="18" charset="2"/>
              </a:rPr>
              <a:t> </a:t>
            </a:r>
            <a:r>
              <a:rPr lang="en-US" altLang="en-US" sz="6400" b="1">
                <a:solidFill>
                  <a:srgbClr val="00B0F0"/>
                </a:solidFill>
                <a:latin typeface="Arial" pitchFamily="34" charset="0"/>
                <a:cs typeface="Arial" pitchFamily="34" charset="0"/>
                <a:sym typeface="Symbol" pitchFamily="18" charset="2"/>
              </a:rPr>
              <a:t></a:t>
            </a:r>
            <a:r>
              <a:rPr lang="en-US" altLang="en-US" sz="14400" b="1">
                <a:solidFill>
                  <a:srgbClr val="FF0000"/>
                </a:solidFill>
                <a:latin typeface="Arial" pitchFamily="34" charset="0"/>
                <a:cs typeface="Arial" pitchFamily="34" charset="0"/>
              </a:rPr>
              <a:t> </a:t>
            </a:r>
            <a:r>
              <a:rPr lang="en-US" altLang="en-US" sz="14400" b="1">
                <a:solidFill>
                  <a:srgbClr val="FFFF00"/>
                </a:solidFill>
                <a:latin typeface="Arial" pitchFamily="34" charset="0"/>
                <a:cs typeface="Arial" pitchFamily="34" charset="0"/>
              </a:rPr>
              <a:t>HIỆN ĐẠI</a:t>
            </a:r>
            <a:r>
              <a:rPr lang="en-US" altLang="en-US" sz="14400">
                <a:solidFill>
                  <a:srgbClr val="FFFF00"/>
                </a:solidFill>
                <a:latin typeface="Arial" pitchFamily="34" charset="0"/>
                <a:cs typeface="Arial" pitchFamily="34" charset="0"/>
              </a:rPr>
              <a:t> </a:t>
            </a:r>
          </a:p>
          <a:p>
            <a:pPr marL="0" indent="0" algn="just" eaLnBrk="1" fontAlgn="ctr" hangingPunct="1">
              <a:lnSpc>
                <a:spcPct val="170000"/>
              </a:lnSpc>
              <a:buNone/>
              <a:defRPr/>
            </a:pPr>
            <a:endParaRPr lang="en-US" altLang="en-US" sz="2000">
              <a:latin typeface="Arial" pitchFamily="34" charset="0"/>
              <a:cs typeface="Arial" pitchFamily="34" charset="0"/>
            </a:endParaRPr>
          </a:p>
        </p:txBody>
      </p:sp>
      <p:grpSp>
        <p:nvGrpSpPr>
          <p:cNvPr id="2" name="Group 1"/>
          <p:cNvGrpSpPr/>
          <p:nvPr/>
        </p:nvGrpSpPr>
        <p:grpSpPr>
          <a:xfrm>
            <a:off x="949407" y="1463932"/>
            <a:ext cx="10233706" cy="922652"/>
            <a:chOff x="949407" y="1463932"/>
            <a:chExt cx="10233706" cy="922652"/>
          </a:xfrm>
        </p:grpSpPr>
        <p:sp>
          <p:nvSpPr>
            <p:cNvPr id="7" name="Subtitle 2"/>
            <p:cNvSpPr txBox="1"/>
            <p:nvPr/>
          </p:nvSpPr>
          <p:spPr bwMode="auto">
            <a:xfrm>
              <a:off x="949407" y="1463932"/>
              <a:ext cx="10233706" cy="922652"/>
            </a:xfrm>
            <a:prstGeom prst="rect">
              <a:avLst/>
            </a:prstGeom>
            <a:noFill/>
            <a:ln>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a:defRPr lang="en-US"/>
              </a:defPPr>
              <a:lvl1pPr marL="273050" indent="-273050" algn="l" defTabSz="914400" rtl="0" eaLnBrk="0" fontAlgn="base" latinLnBrk="0" hangingPunct="0">
                <a:spcBef>
                  <a:spcPct val="20000"/>
                </a:spcBef>
                <a:spcAft>
                  <a:spcPct val="0"/>
                </a:spcAft>
                <a:buClr>
                  <a:schemeClr val="accent1"/>
                </a:buClr>
                <a:buSzTx/>
                <a:buFont typeface="Symbol" pitchFamily="18" charset="2"/>
                <a:buChar char=""/>
                <a:defRPr sz="2400" kern="1200">
                  <a:solidFill>
                    <a:schemeClr val="tx2"/>
                  </a:solidFill>
                  <a:latin typeface="+mn-lt"/>
                  <a:ea typeface="+mn-ea"/>
                  <a:cs typeface="+mn-cs"/>
                </a:defRPr>
              </a:lvl1pPr>
              <a:lvl2pPr marL="576263" indent="-273050" algn="l" defTabSz="914400" rtl="0" eaLnBrk="0" fontAlgn="base" latinLnBrk="0" hangingPunct="0">
                <a:spcBef>
                  <a:spcPct val="20000"/>
                </a:spcBef>
                <a:spcAft>
                  <a:spcPct val="0"/>
                </a:spcAft>
                <a:buClr>
                  <a:schemeClr val="accent1"/>
                </a:buClr>
                <a:buSzTx/>
                <a:buFont typeface="Symbol" pitchFamily="18" charset="2"/>
                <a:buChar char=""/>
                <a:defRPr sz="2200" kern="1200">
                  <a:solidFill>
                    <a:schemeClr val="tx2"/>
                  </a:solidFill>
                  <a:latin typeface="+mn-lt"/>
                  <a:ea typeface="+mn-ea"/>
                  <a:cs typeface="+mn-cs"/>
                </a:defRPr>
              </a:lvl2pPr>
              <a:lvl3pPr marL="855663" indent="-228600" algn="l" defTabSz="914400" rtl="0" eaLnBrk="0" fontAlgn="base" latinLnBrk="0" hangingPunct="0">
                <a:spcBef>
                  <a:spcPct val="20000"/>
                </a:spcBef>
                <a:spcAft>
                  <a:spcPct val="0"/>
                </a:spcAft>
                <a:buClr>
                  <a:schemeClr val="accent1"/>
                </a:buClr>
                <a:buSzTx/>
                <a:buFont typeface="Symbol" pitchFamily="18" charset="2"/>
                <a:buChar char=""/>
                <a:defRPr sz="2000" kern="1200">
                  <a:solidFill>
                    <a:schemeClr val="tx2"/>
                  </a:solidFill>
                  <a:latin typeface="+mn-lt"/>
                  <a:ea typeface="+mn-ea"/>
                  <a:cs typeface="+mn-cs"/>
                </a:defRPr>
              </a:lvl3pPr>
              <a:lvl4pPr marL="1143000" indent="-228600" algn="l" defTabSz="914400" rtl="0" eaLnBrk="0" fontAlgn="base" latinLnBrk="0" hangingPunct="0">
                <a:spcBef>
                  <a:spcPct val="20000"/>
                </a:spcBef>
                <a:spcAft>
                  <a:spcPct val="0"/>
                </a:spcAft>
                <a:buClr>
                  <a:schemeClr val="accent1"/>
                </a:buClr>
                <a:buSzTx/>
                <a:buFont typeface="Symbol" pitchFamily="18" charset="2"/>
                <a:buChar char=""/>
                <a:defRPr sz="1800" kern="1200">
                  <a:solidFill>
                    <a:schemeClr val="tx2"/>
                  </a:solidFill>
                  <a:latin typeface="+mn-lt"/>
                  <a:ea typeface="+mn-ea"/>
                  <a:cs typeface="+mn-cs"/>
                </a:defRPr>
              </a:lvl4pPr>
              <a:lvl5pPr marL="1462088" indent="-228600" algn="l" defTabSz="914400" rtl="0" eaLnBrk="0" fontAlgn="base" latinLnBrk="0" hangingPunct="0">
                <a:spcBef>
                  <a:spcPct val="20000"/>
                </a:spcBef>
                <a:spcAft>
                  <a:spcPct val="0"/>
                </a:spcAft>
                <a:buClr>
                  <a:schemeClr val="accent1"/>
                </a:buClr>
                <a:buSzTx/>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eaLnBrk="1" fontAlgn="ctr" hangingPunct="1">
                <a:lnSpc>
                  <a:spcPct val="170000"/>
                </a:lnSpc>
                <a:buNone/>
                <a:defRPr/>
              </a:pPr>
              <a:r>
                <a:rPr lang="en-US" altLang="en-US" b="1">
                  <a:solidFill>
                    <a:srgbClr val="0000FF"/>
                  </a:solidFill>
                  <a:latin typeface="Arial" pitchFamily="34" charset="0"/>
                  <a:cs typeface="Arial" pitchFamily="34" charset="0"/>
                </a:rPr>
                <a:t>      </a:t>
              </a:r>
              <a:r>
                <a:rPr lang="en-US" altLang="en-US" b="1" err="1" smtClean="0">
                  <a:solidFill>
                    <a:srgbClr val="0070C0"/>
                  </a:solidFill>
                  <a:latin typeface="Arial" pitchFamily="34" charset="0"/>
                  <a:cs typeface="Arial" pitchFamily="34" charset="0"/>
                </a:rPr>
                <a:t>Đáp ứng tiêu chí sách của NXBGD Việt Nam</a:t>
              </a:r>
              <a:r>
                <a:rPr lang="en-US" altLang="en-US" smtClean="0">
                  <a:solidFill>
                    <a:srgbClr val="0070C0"/>
                  </a:solidFill>
                  <a:latin typeface="Arial" pitchFamily="34" charset="0"/>
                  <a:cs typeface="Arial" pitchFamily="34" charset="0"/>
                </a:rPr>
                <a:t> </a:t>
              </a:r>
              <a:endParaRPr lang="en-US" altLang="en-US">
                <a:solidFill>
                  <a:srgbClr val="0070C0"/>
                </a:solidFill>
                <a:latin typeface="Arial" pitchFamily="34" charset="0"/>
                <a:cs typeface="Arial" pitchFamily="34" charset="0"/>
              </a:endParaRPr>
            </a:p>
            <a:p>
              <a:pPr marL="0" indent="0" algn="just" eaLnBrk="1" fontAlgn="ctr" hangingPunct="1">
                <a:lnSpc>
                  <a:spcPct val="170000"/>
                </a:lnSpc>
                <a:buNone/>
                <a:defRPr/>
              </a:pPr>
              <a:endParaRPr lang="en-US" altLang="en-US" sz="2000">
                <a:latin typeface="Arial" pitchFamily="34" charset="0"/>
                <a:cs typeface="Arial" pitchFamily="34" charset="0"/>
              </a:endParaRPr>
            </a:p>
          </p:txBody>
        </p:sp>
        <p:sp>
          <p:nvSpPr>
            <p:cNvPr id="10" name="Snip Diagonal Corner Rectangle 9"/>
            <p:cNvSpPr/>
            <p:nvPr/>
          </p:nvSpPr>
          <p:spPr>
            <a:xfrm>
              <a:off x="983366" y="1777100"/>
              <a:ext cx="420624" cy="32918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latin typeface="Arial" pitchFamily="34" charset="0"/>
                  <a:cs typeface="Arial" pitchFamily="34" charset="0"/>
                </a:rPr>
                <a:t>4</a:t>
              </a:r>
            </a:p>
          </p:txBody>
        </p:sp>
      </p:grpSp>
    </p:spTree>
    <p:extLst>
      <p:ext uri="{BB962C8B-B14F-4D97-AF65-F5344CB8AC3E}">
        <p14:creationId xmlns:p14="http://schemas.microsoft.com/office/powerpoint/2010/main" val="2448064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dur="5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4FC7224D-E8BF-6AFB-0016-FCFC081E5694}"/>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2006 </a:t>
            </a:r>
            <a:r>
              <a:rPr lang="en-US" sz="2000" b="1" dirty="0">
                <a:effectLst/>
                <a:latin typeface="Tahoma" panose="020B0604030504040204" pitchFamily="34" charset="0"/>
                <a:ea typeface="Tahoma" panose="020B0604030504040204" pitchFamily="34" charset="0"/>
                <a:cs typeface="Tahoma" panose="020B0604030504040204" pitchFamily="34" charset="0"/>
              </a:rPr>
              <a:t>(</a:t>
            </a:r>
            <a:r>
              <a:rPr lang="en-US" sz="2000" b="1" dirty="0" err="1">
                <a:effectLst/>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01E05FA5-663C-E7EF-BBAF-C7D94808FEDA}"/>
              </a:ext>
            </a:extLst>
          </p:cNvPr>
          <p:cNvGraphicFramePr>
            <a:graphicFrameLocks noGrp="1"/>
          </p:cNvGraphicFramePr>
          <p:nvPr>
            <p:ph idx="1"/>
            <p:extLst>
              <p:ext uri="{D42A27DB-BD31-4B8C-83A1-F6EECF244321}">
                <p14:modId xmlns:p14="http://schemas.microsoft.com/office/powerpoint/2010/main" val="1248628174"/>
              </p:ext>
            </p:extLst>
          </p:nvPr>
        </p:nvGraphicFramePr>
        <p:xfrm>
          <a:off x="497114" y="1725022"/>
          <a:ext cx="11425646" cy="4927604"/>
        </p:xfrm>
        <a:graphic>
          <a:graphicData uri="http://schemas.openxmlformats.org/drawingml/2006/table">
            <a:tbl>
              <a:tblPr firstRow="1" bandRow="1">
                <a:tableStyleId>{5C22544A-7EE6-4342-B048-85BDC9FD1C3A}</a:tableStyleId>
              </a:tblPr>
              <a:tblGrid>
                <a:gridCol w="1506583">
                  <a:extLst>
                    <a:ext uri="{9D8B030D-6E8A-4147-A177-3AD203B41FA5}">
                      <a16:colId xmlns:a16="http://schemas.microsoft.com/office/drawing/2014/main" val="1516060558"/>
                    </a:ext>
                  </a:extLst>
                </a:gridCol>
                <a:gridCol w="4547886">
                  <a:extLst>
                    <a:ext uri="{9D8B030D-6E8A-4147-A177-3AD203B41FA5}">
                      <a16:colId xmlns:a16="http://schemas.microsoft.com/office/drawing/2014/main" val="3406891185"/>
                    </a:ext>
                  </a:extLst>
                </a:gridCol>
                <a:gridCol w="1574240">
                  <a:extLst>
                    <a:ext uri="{9D8B030D-6E8A-4147-A177-3AD203B41FA5}">
                      <a16:colId xmlns:a16="http://schemas.microsoft.com/office/drawing/2014/main" val="2280670423"/>
                    </a:ext>
                  </a:extLst>
                </a:gridCol>
                <a:gridCol w="3796937">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 </a:t>
                      </a:r>
                      <a:r>
                        <a:rPr lang="en-US" sz="1400" b="1" dirty="0" err="1">
                          <a:effectLst/>
                          <a:latin typeface="Tahoma" panose="020B0604030504040204" pitchFamily="34" charset="0"/>
                          <a:ea typeface="Tahoma" panose="020B0604030504040204" pitchFamily="34" charset="0"/>
                          <a:cs typeface="Tahoma" panose="020B0604030504040204" pitchFamily="34" charset="0"/>
                        </a:rPr>
                        <a:t>Điện</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85750" lvl="0" indent="-285750" algn="just" fontAlgn="base">
                        <a:buFont typeface="Wingdings" panose="05000000000000000000" pitchFamily="2" charset="2"/>
                        <a:buChar char="ü"/>
                      </a:pPr>
                      <a:r>
                        <a:rPr lang="vi-VN" sz="1400" dirty="0">
                          <a:latin typeface="Tahoma" panose="020B0604030504040204" pitchFamily="34" charset="0"/>
                          <a:ea typeface="Tahoma" panose="020B0604030504040204" pitchFamily="34" charset="0"/>
                          <a:cs typeface="Tahoma" panose="020B0604030504040204" pitchFamily="34" charset="0"/>
                        </a:rPr>
                        <a:t>Mô tả được sơ lược công dụng của cầu chì, rơ le (relay), cầu dao tự động, chuông điện. 49 Nội dung Yêu cầu cần đạt </a:t>
                      </a:r>
                    </a:p>
                    <a:p>
                      <a:pPr marL="285750" lvl="0" indent="-285750" algn="just" fontAlgn="base">
                        <a:buFont typeface="Wingdings" panose="05000000000000000000" pitchFamily="2" charset="2"/>
                        <a:buChar char="ü"/>
                      </a:pPr>
                      <a:r>
                        <a:rPr lang="vi-VN" sz="1400" dirty="0">
                          <a:latin typeface="Tahoma" panose="020B0604030504040204" pitchFamily="34" charset="0"/>
                          <a:ea typeface="Tahoma" panose="020B0604030504040204" pitchFamily="34" charset="0"/>
                          <a:cs typeface="Tahoma" panose="020B0604030504040204" pitchFamily="34" charset="0"/>
                        </a:rPr>
                        <a:t>Thực hiện thí nghiệm để nêu được số chỉ của ampe kế là giá trị của cường độ dòng điện.</a:t>
                      </a:r>
                    </a:p>
                    <a:p>
                      <a:pPr marL="285750" lvl="0" indent="-285750" algn="just" fontAlgn="base">
                        <a:buFont typeface="Wingdings" panose="05000000000000000000" pitchFamily="2" charset="2"/>
                        <a:buChar char="ü"/>
                      </a:pPr>
                      <a:r>
                        <a:rPr lang="vi-VN" sz="1400" dirty="0">
                          <a:latin typeface="Tahoma" panose="020B0604030504040204" pitchFamily="34" charset="0"/>
                          <a:ea typeface="Tahoma" panose="020B0604030504040204" pitchFamily="34" charset="0"/>
                          <a:cs typeface="Tahoma" panose="020B0604030504040204" pitchFamily="34" charset="0"/>
                        </a:rPr>
                        <a:t>Thực hiện thí nghiệm để nêu được khả năng sinh ra dòng điện của pin (hay ắc quy) được đo bằng hiệu điện thế (còn gọi là điện áp) giữa hai cực của nó.</a:t>
                      </a:r>
                    </a:p>
                    <a:p>
                      <a:pPr marL="285750" lvl="0" indent="-285750" algn="just" fontAlgn="base">
                        <a:buFont typeface="Wingdings" panose="05000000000000000000" pitchFamily="2" charset="2"/>
                        <a:buChar char="ü"/>
                      </a:pPr>
                      <a:r>
                        <a:rPr lang="vi-VN" sz="1400" dirty="0">
                          <a:latin typeface="Tahoma" panose="020B0604030504040204" pitchFamily="34" charset="0"/>
                          <a:ea typeface="Tahoma" panose="020B0604030504040204" pitchFamily="34" charset="0"/>
                          <a:cs typeface="Tahoma" panose="020B0604030504040204" pitchFamily="34" charset="0"/>
                        </a:rPr>
                        <a:t>Nêu được đơn vị đo cường độ dòng điện và đơn vị đo hiệu điện thế. </a:t>
                      </a:r>
                    </a:p>
                    <a:p>
                      <a:pPr marL="285750" lvl="0" indent="-285750" algn="just" fontAlgn="base">
                        <a:buFont typeface="Wingdings" panose="05000000000000000000" pitchFamily="2" charset="2"/>
                        <a:buChar char="ü"/>
                      </a:pPr>
                      <a:r>
                        <a:rPr lang="vi-VN" sz="1400" dirty="0">
                          <a:latin typeface="Tahoma" panose="020B0604030504040204" pitchFamily="34" charset="0"/>
                          <a:ea typeface="Tahoma" panose="020B0604030504040204" pitchFamily="34" charset="0"/>
                          <a:cs typeface="Tahoma" panose="020B0604030504040204" pitchFamily="34" charset="0"/>
                        </a:rPr>
                        <a:t>Đo được cường độ dòng điện và hiệu điện thế bằng dụng cụ thực hành.</a:t>
                      </a:r>
                    </a:p>
                    <a:p>
                      <a:pPr marL="285750" lvl="0" indent="-285750" algn="just" fontAlgn="base">
                        <a:buFont typeface="Wingdings" panose="05000000000000000000" pitchFamily="2" charset="2"/>
                        <a:buChar char="ü"/>
                      </a:pPr>
                      <a:endParaRPr lang="en-US"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a:lnSpc>
                          <a:spcPct val="107000"/>
                        </a:lnSpc>
                        <a:spcBef>
                          <a:spcPts val="0"/>
                        </a:spcBef>
                        <a:spcAft>
                          <a:spcPts val="270"/>
                        </a:spcAft>
                      </a:pP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4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Mô</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tả</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được</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thí</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nghiệm</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dùng</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pin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hoặc</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ác</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quy</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tạo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ra</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dòng</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điện</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thông</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qua </a:t>
                      </a:r>
                      <a:r>
                        <a:rPr lang="en-US" sz="14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các</a:t>
                      </a:r>
                      <a:r>
                        <a:rPr lang="en-US" sz="14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biểu</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cụ</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thể</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như</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đèn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bút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thử</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sáng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đèn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pin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sáng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quạt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quay,…</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là</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tích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dịch</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chuyển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hướng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tác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chung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nguồn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là</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tạo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kể</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tên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nguồn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thông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là</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pin và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quy</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lvl="0" indent="-285750" fontAlgn="base">
                        <a:buFont typeface="Wingdings" panose="05000000000000000000" pitchFamily="2" charset="2"/>
                        <a:buChar char="ü"/>
                      </a:pP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Nhận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biết</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cực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dương</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cực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âm</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nguồn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qua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kí</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hiệu</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 (–) </a:t>
                      </a:r>
                      <a:r>
                        <a:rPr lang="en-US" sz="14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4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0" indent="0">
                        <a:buFont typeface="Wingdings" panose="05000000000000000000" pitchFamily="2" charset="2"/>
                        <a:buNone/>
                      </a:pP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ghi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trên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nguồn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endPar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Kĩ</a:t>
                      </a:r>
                      <a:r>
                        <a:rPr lang="en-US" sz="14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endPar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Mắc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kín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gồm</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pin,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bóng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đèn</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pin,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công</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tắc</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dây</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4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nối</a:t>
                      </a:r>
                      <a:r>
                        <a:rPr lang="en-US" sz="14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endParaRPr lang="en-US"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0800" marR="20955" marT="12700"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339477152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9C60D84E-426D-49E8-AAA3-928EC2B6B16E}"/>
              </a:ext>
            </a:extLst>
          </p:cNvPr>
          <p:cNvSpPr>
            <a:spLocks noGrp="1"/>
          </p:cNvSpPr>
          <p:nvPr>
            <p:ph type="title"/>
          </p:nvPr>
        </p:nvSpPr>
        <p:spPr>
          <a:xfrm>
            <a:off x="383177" y="848308"/>
            <a:ext cx="11135723" cy="671340"/>
          </a:xfrm>
        </p:spPr>
        <p:txBody>
          <a:bodyPr>
            <a:noAutofit/>
          </a:bodyPr>
          <a:lstStyle/>
          <a:p>
            <a:pPr algn="ctr"/>
            <a:r>
              <a:rPr lang="en-US" sz="1400" b="1" dirty="0">
                <a:effectLst/>
                <a:latin typeface="Tahoma" panose="020B0604030504040204" pitchFamily="34" charset="0"/>
                <a:ea typeface="Tahoma" panose="020B0604030504040204" pitchFamily="34" charset="0"/>
                <a:cs typeface="Tahoma" panose="020B0604030504040204" pitchFamily="34" charset="0"/>
              </a:rPr>
              <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2000" b="1" dirty="0" err="1">
                <a:effectLst/>
                <a:latin typeface="Tahoma" panose="020B0604030504040204" pitchFamily="34" charset="0"/>
                <a:ea typeface="Tahoma" panose="020B0604030504040204" pitchFamily="34" charset="0"/>
                <a:cs typeface="Tahoma" panose="020B0604030504040204" pitchFamily="34" charset="0"/>
              </a:rPr>
              <a:t>Đối</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chiếu</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yêu</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cầu</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cần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đạt</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trong</a:t>
            </a:r>
            <a:r>
              <a:rPr lang="en-US" sz="2000" b="1" dirty="0">
                <a:effectLst/>
                <a:latin typeface="Tahoma" panose="020B0604030504040204" pitchFamily="34" charset="0"/>
                <a:ea typeface="Tahoma" panose="020B0604030504040204" pitchFamily="34" charset="0"/>
                <a:cs typeface="Tahoma" panose="020B0604030504040204" pitchFamily="34" charset="0"/>
              </a:rPr>
              <a:t> SGK KHTN 8 </a:t>
            </a:r>
            <a:r>
              <a:rPr lang="en-US" sz="2000" b="1" dirty="0" err="1">
                <a:effectLst/>
                <a:latin typeface="Tahoma" panose="020B0604030504040204" pitchFamily="34" charset="0"/>
                <a:ea typeface="Tahoma" panose="020B0604030504040204" pitchFamily="34" charset="0"/>
                <a:cs typeface="Tahoma" panose="020B0604030504040204" pitchFamily="34" charset="0"/>
              </a:rPr>
              <a:t>với</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chuẩn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kiến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thức</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kĩ</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năng</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trong</a:t>
            </a:r>
            <a:r>
              <a:rPr lang="en-US" sz="2000" b="1" dirty="0">
                <a:effectLst/>
                <a:latin typeface="Tahoma" panose="020B0604030504040204" pitchFamily="34" charset="0"/>
                <a:ea typeface="Tahoma" panose="020B0604030504040204" pitchFamily="34" charset="0"/>
                <a:cs typeface="Tahoma" panose="020B0604030504040204" pitchFamily="34" charset="0"/>
              </a:rPr>
              <a:t> </a:t>
            </a:r>
            <a:br>
              <a:rPr lang="en-US" sz="2000" b="1" dirty="0">
                <a:effectLst/>
                <a:latin typeface="Tahoma" panose="020B0604030504040204" pitchFamily="34" charset="0"/>
                <a:ea typeface="Tahoma" panose="020B0604030504040204" pitchFamily="34" charset="0"/>
                <a:cs typeface="Tahoma" panose="020B0604030504040204" pitchFamily="34" charset="0"/>
              </a:rPr>
            </a:br>
            <a:r>
              <a:rPr lang="en-US" sz="2000" b="1" dirty="0">
                <a:effectLst/>
                <a:latin typeface="Tahoma" panose="020B0604030504040204" pitchFamily="34" charset="0"/>
                <a:ea typeface="Tahoma" panose="020B0604030504040204" pitchFamily="34" charset="0"/>
                <a:cs typeface="Tahoma" panose="020B0604030504040204" pitchFamily="34" charset="0"/>
              </a:rPr>
              <a:t>SGK </a:t>
            </a:r>
            <a:r>
              <a:rPr lang="en-US" sz="2000" b="1" dirty="0" err="1">
                <a:effectLst/>
                <a:latin typeface="Tahoma" panose="020B0604030504040204" pitchFamily="34" charset="0"/>
                <a:ea typeface="Tahoma" panose="020B0604030504040204" pitchFamily="34" charset="0"/>
                <a:cs typeface="Tahoma" panose="020B0604030504040204" pitchFamily="34" charset="0"/>
              </a:rPr>
              <a:t>Vật</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lí</a:t>
            </a:r>
            <a:r>
              <a:rPr lang="en-US" sz="2000" b="1" dirty="0">
                <a:effectLst/>
                <a:latin typeface="Tahoma" panose="020B0604030504040204" pitchFamily="34" charset="0"/>
                <a:ea typeface="Tahoma" panose="020B0604030504040204" pitchFamily="34" charset="0"/>
                <a:cs typeface="Tahoma" panose="020B0604030504040204" pitchFamily="34" charset="0"/>
              </a:rPr>
              <a:t> THCS </a:t>
            </a:r>
            <a:r>
              <a:rPr lang="en-US" sz="2000" b="1" dirty="0" err="1">
                <a:effectLst/>
                <a:latin typeface="Tahoma" panose="020B0604030504040204" pitchFamily="34" charset="0"/>
                <a:ea typeface="Tahoma" panose="020B0604030504040204" pitchFamily="34" charset="0"/>
                <a:cs typeface="Tahoma" panose="020B0604030504040204" pitchFamily="34" charset="0"/>
              </a:rPr>
              <a:t>hiện</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hành</a:t>
            </a:r>
            <a:r>
              <a:rPr lang="en-US" sz="2000" b="1" dirty="0">
                <a:effectLst/>
                <a:latin typeface="Tahoma" panose="020B0604030504040204" pitchFamily="34" charset="0"/>
                <a:ea typeface="Tahoma" panose="020B0604030504040204" pitchFamily="34" charset="0"/>
                <a:cs typeface="Tahoma" panose="020B0604030504040204" pitchFamily="34" charset="0"/>
              </a:rPr>
              <a:t> (</a:t>
            </a:r>
            <a:r>
              <a:rPr lang="en-US" sz="2000" b="1" dirty="0" err="1">
                <a:effectLst/>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883CF801-6B73-CF35-1122-B0E79DAF0E37}"/>
              </a:ext>
            </a:extLst>
          </p:cNvPr>
          <p:cNvGraphicFramePr>
            <a:graphicFrameLocks noGrp="1"/>
          </p:cNvGraphicFramePr>
          <p:nvPr>
            <p:ph idx="1"/>
            <p:extLst>
              <p:ext uri="{D42A27DB-BD31-4B8C-83A1-F6EECF244321}">
                <p14:modId xmlns:p14="http://schemas.microsoft.com/office/powerpoint/2010/main" val="827046916"/>
              </p:ext>
            </p:extLst>
          </p:nvPr>
        </p:nvGraphicFramePr>
        <p:xfrm>
          <a:off x="533400" y="1654629"/>
          <a:ext cx="11425646" cy="5086329"/>
        </p:xfrm>
        <a:graphic>
          <a:graphicData uri="http://schemas.openxmlformats.org/drawingml/2006/table">
            <a:tbl>
              <a:tblPr firstRow="1" bandRow="1">
                <a:tableStyleId>{5C22544A-7EE6-4342-B048-85BDC9FD1C3A}</a:tableStyleId>
              </a:tblPr>
              <a:tblGrid>
                <a:gridCol w="1506583">
                  <a:extLst>
                    <a:ext uri="{9D8B030D-6E8A-4147-A177-3AD203B41FA5}">
                      <a16:colId xmlns:a16="http://schemas.microsoft.com/office/drawing/2014/main" val="1516060558"/>
                    </a:ext>
                  </a:extLst>
                </a:gridCol>
                <a:gridCol w="3344817">
                  <a:extLst>
                    <a:ext uri="{9D8B030D-6E8A-4147-A177-3AD203B41FA5}">
                      <a16:colId xmlns:a16="http://schemas.microsoft.com/office/drawing/2014/main" val="3406891185"/>
                    </a:ext>
                  </a:extLst>
                </a:gridCol>
                <a:gridCol w="1435100">
                  <a:extLst>
                    <a:ext uri="{9D8B030D-6E8A-4147-A177-3AD203B41FA5}">
                      <a16:colId xmlns:a16="http://schemas.microsoft.com/office/drawing/2014/main" val="2280670423"/>
                    </a:ext>
                  </a:extLst>
                </a:gridCol>
                <a:gridCol w="5139146">
                  <a:extLst>
                    <a:ext uri="{9D8B030D-6E8A-4147-A177-3AD203B41FA5}">
                      <a16:colId xmlns:a16="http://schemas.microsoft.com/office/drawing/2014/main" val="813571061"/>
                    </a:ext>
                  </a:extLst>
                </a:gridCol>
              </a:tblGrid>
              <a:tr h="349642">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45230">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273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 </a:t>
                      </a:r>
                      <a:r>
                        <a:rPr lang="en-US" sz="1400" b="1" dirty="0" err="1">
                          <a:effectLst/>
                          <a:latin typeface="Tahoma" panose="020B0604030504040204" pitchFamily="34" charset="0"/>
                          <a:ea typeface="Tahoma" panose="020B0604030504040204" pitchFamily="34" charset="0"/>
                          <a:cs typeface="Tahoma" panose="020B0604030504040204" pitchFamily="34" charset="0"/>
                        </a:rPr>
                        <a:t>Điện</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a:lnSpc>
                          <a:spcPct val="107000"/>
                        </a:lnSpc>
                        <a:spcBef>
                          <a:spcPts val="0"/>
                        </a:spcBef>
                        <a:spcAft>
                          <a:spcPts val="320"/>
                        </a:spcAft>
                      </a:pPr>
                      <a:endParaRPr lang="en-US" sz="12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00" marR="20955" marT="12700" marB="13970"/>
                </a:tc>
                <a:tc>
                  <a:txBody>
                    <a:bodyPr/>
                    <a:lstStyle/>
                    <a:p>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l">
                        <a:lnSpc>
                          <a:spcPct val="107000"/>
                        </a:lnSpc>
                        <a:spcBef>
                          <a:spcPts val="0"/>
                        </a:spcBef>
                        <a:spcAft>
                          <a:spcPts val="270"/>
                        </a:spcAft>
                      </a:pP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3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3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0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Nhận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biết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dẫn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qua,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không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cho</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qua.</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0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Kể</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tên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dẫn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liệu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thường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dùng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kim</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loại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electron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tự</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do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dịch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chuyển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hướng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không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yêu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cầu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học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sinh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giải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thích</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electron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tự</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do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kim</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loại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gì</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p>
                    <a:p>
                      <a:pPr marL="342900" marR="29845" lvl="0" indent="-342900" algn="just" fontAlgn="base">
                        <a:lnSpc>
                          <a:spcPct val="107000"/>
                        </a:lnSpc>
                        <a:spcBef>
                          <a:spcPts val="0"/>
                        </a:spcBef>
                        <a:spcAft>
                          <a:spcPts val="0"/>
                        </a:spcAft>
                        <a:buClr>
                          <a:srgbClr val="181717"/>
                        </a:buClr>
                        <a:buSzPts val="1100"/>
                        <a:buFont typeface="Arial" panose="020B0604020202020204" pitchFamily="34" charset="0"/>
                        <a:buChar char="–"/>
                      </a:pPr>
                      <a:endPar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0" marR="0" indent="0" algn="l">
                        <a:lnSpc>
                          <a:spcPct val="107000"/>
                        </a:lnSpc>
                        <a:spcBef>
                          <a:spcPts val="0"/>
                        </a:spcBef>
                        <a:spcAft>
                          <a:spcPts val="320"/>
                        </a:spcAft>
                      </a:pP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3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3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ü"/>
                      </a:pP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Nêu</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được</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quy</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ước</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về</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chiều</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dòng</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điện</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a:t>
                      </a:r>
                    </a:p>
                    <a:p>
                      <a:pPr marL="0" marR="0" indent="0" algn="just">
                        <a:lnSpc>
                          <a:spcPct val="107000"/>
                        </a:lnSpc>
                        <a:spcBef>
                          <a:spcPts val="0"/>
                        </a:spcBef>
                        <a:spcAft>
                          <a:spcPts val="0"/>
                        </a:spcAft>
                      </a:pPr>
                      <a:endPar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endParaRPr>
                    </a:p>
                    <a:p>
                      <a:r>
                        <a:rPr lang="en-US" sz="13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Kĩ</a:t>
                      </a:r>
                      <a:r>
                        <a:rPr lang="en-US" sz="13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endPar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Vẽ</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đồ</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đã</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mắc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sẵn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bằng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đã</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quy</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ước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Mắc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theo</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đồ</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đã</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cho</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Chỉ</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chiều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chạy</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285750" indent="-285750">
                        <a:buFont typeface="Wingdings" panose="05000000000000000000" pitchFamily="2" charset="2"/>
                        <a:buChar char="ü"/>
                      </a:pP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Biểu</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diễn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bằng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mũi</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tên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chiều</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dòng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chạy</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đồ</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mạch</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điện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endParaRPr lang="en-US" sz="13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29845" lvl="0" indent="0" algn="just" fontAlgn="base">
                        <a:lnSpc>
                          <a:spcPct val="107000"/>
                        </a:lnSpc>
                        <a:spcBef>
                          <a:spcPts val="0"/>
                        </a:spcBef>
                        <a:spcAft>
                          <a:spcPts val="0"/>
                        </a:spcAft>
                        <a:buClr>
                          <a:srgbClr val="181717"/>
                        </a:buClr>
                        <a:buSzPts val="1100"/>
                        <a:buFont typeface="Arial" panose="020B0604020202020204" pitchFamily="34" charset="0"/>
                        <a:buNone/>
                      </a:pP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2700" marB="1397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77469364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A6B5A22D-0D66-DBBF-A16A-4094A1CC67F1}"/>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a:t>
            </a:r>
            <a:r>
              <a:rPr lang="en-US" sz="2000" b="1" smtClean="0">
                <a:latin typeface="Tahoma" panose="020B0604030504040204" pitchFamily="34" charset="0"/>
                <a:ea typeface="Tahoma" panose="020B0604030504040204" pitchFamily="34" charset="0"/>
                <a:cs typeface="Tahoma" panose="020B0604030504040204" pitchFamily="34" charset="0"/>
              </a:rPr>
              <a:t>2006 (</a:t>
            </a:r>
            <a:r>
              <a:rPr lang="en-US" sz="2000" b="1">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33656C81-2371-529D-CEBE-ECAF89A5F891}"/>
              </a:ext>
            </a:extLst>
          </p:cNvPr>
          <p:cNvGraphicFramePr>
            <a:graphicFrameLocks noGrp="1"/>
          </p:cNvGraphicFramePr>
          <p:nvPr>
            <p:ph idx="1"/>
            <p:extLst>
              <p:ext uri="{D42A27DB-BD31-4B8C-83A1-F6EECF244321}">
                <p14:modId xmlns:p14="http://schemas.microsoft.com/office/powerpoint/2010/main" val="3828435997"/>
              </p:ext>
            </p:extLst>
          </p:nvPr>
        </p:nvGraphicFramePr>
        <p:xfrm>
          <a:off x="383177" y="1604196"/>
          <a:ext cx="11643723" cy="5159644"/>
        </p:xfrm>
        <a:graphic>
          <a:graphicData uri="http://schemas.openxmlformats.org/drawingml/2006/table">
            <a:tbl>
              <a:tblPr firstRow="1" bandRow="1">
                <a:tableStyleId>{5C22544A-7EE6-4342-B048-85BDC9FD1C3A}</a:tableStyleId>
              </a:tblPr>
              <a:tblGrid>
                <a:gridCol w="1473214">
                  <a:extLst>
                    <a:ext uri="{9D8B030D-6E8A-4147-A177-3AD203B41FA5}">
                      <a16:colId xmlns:a16="http://schemas.microsoft.com/office/drawing/2014/main" val="1516060558"/>
                    </a:ext>
                  </a:extLst>
                </a:gridCol>
                <a:gridCol w="1864709">
                  <a:extLst>
                    <a:ext uri="{9D8B030D-6E8A-4147-A177-3AD203B41FA5}">
                      <a16:colId xmlns:a16="http://schemas.microsoft.com/office/drawing/2014/main" val="3406891185"/>
                    </a:ext>
                  </a:extLst>
                </a:gridCol>
                <a:gridCol w="1460500">
                  <a:extLst>
                    <a:ext uri="{9D8B030D-6E8A-4147-A177-3AD203B41FA5}">
                      <a16:colId xmlns:a16="http://schemas.microsoft.com/office/drawing/2014/main" val="2280670423"/>
                    </a:ext>
                  </a:extLst>
                </a:gridCol>
                <a:gridCol w="6845300">
                  <a:extLst>
                    <a:ext uri="{9D8B030D-6E8A-4147-A177-3AD203B41FA5}">
                      <a16:colId xmlns:a16="http://schemas.microsoft.com/office/drawing/2014/main" val="813571061"/>
                    </a:ext>
                  </a:extLst>
                </a:gridCol>
              </a:tblGrid>
              <a:tr h="331275">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33127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48908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 </a:t>
                      </a:r>
                      <a:r>
                        <a:rPr lang="en-US" sz="1400" b="1" dirty="0" err="1">
                          <a:effectLst/>
                          <a:latin typeface="Tahoma" panose="020B0604030504040204" pitchFamily="34" charset="0"/>
                          <a:ea typeface="Tahoma" panose="020B0604030504040204" pitchFamily="34" charset="0"/>
                          <a:cs typeface="Tahoma" panose="020B0604030504040204" pitchFamily="34" charset="0"/>
                        </a:rPr>
                        <a:t>Điện</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342900" marR="29845" lvl="0" indent="-342900" algn="just" fontAlgn="base">
                        <a:lnSpc>
                          <a:spcPct val="96000"/>
                        </a:lnSpc>
                        <a:spcBef>
                          <a:spcPts val="0"/>
                        </a:spcBef>
                        <a:spcAft>
                          <a:spcPts val="370"/>
                        </a:spcAft>
                        <a:buClr>
                          <a:srgbClr val="181717"/>
                        </a:buClr>
                        <a:buSzPts val="1100"/>
                        <a:buFont typeface="Arial" panose="020B0604020202020204" pitchFamily="34" charset="0"/>
                        <a:buChar char="–"/>
                      </a:pPr>
                      <a:endParaRPr lang="en-US" sz="1250" u="none" strike="noStrike" dirty="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txBody>
                  <a:tcPr marL="50800" marR="20955" marT="17145" marB="0"/>
                </a:tc>
                <a:tc>
                  <a:txBody>
                    <a:bodyPr/>
                    <a:lstStyle/>
                    <a:p>
                      <a:pPr marL="0" marR="0" algn="just">
                        <a:lnSpc>
                          <a:spcPct val="107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 </a:t>
                      </a: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indent="0" algn="l">
                        <a:lnSpc>
                          <a:spcPct val="107000"/>
                        </a:lnSpc>
                        <a:spcBef>
                          <a:spcPts val="0"/>
                        </a:spcBef>
                        <a:spcAft>
                          <a:spcPts val="220"/>
                        </a:spcAft>
                      </a:pP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15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15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1460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Kể</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tên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nhiệt</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quang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từ</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hoá</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sinh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lí</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và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biểu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từng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này</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14605" lvl="0" indent="-1714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ví</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cụ</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thể</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mỗi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p>
                    <a:p>
                      <a:pPr marL="0" marR="0" indent="0" algn="l">
                        <a:lnSpc>
                          <a:spcPct val="107000"/>
                        </a:lnSpc>
                        <a:spcBef>
                          <a:spcPts val="0"/>
                        </a:spcBef>
                        <a:spcAft>
                          <a:spcPts val="220"/>
                        </a:spcAft>
                      </a:pP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15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15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1460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tác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càng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mạnh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thì</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chỉ</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ampe</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càng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lớn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nghĩa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cường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càng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lớn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1460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vị</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cường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là</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gì</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0" marR="0" indent="0" algn="l">
                        <a:lnSpc>
                          <a:spcPct val="107000"/>
                        </a:lnSpc>
                        <a:spcBef>
                          <a:spcPts val="0"/>
                        </a:spcBef>
                        <a:spcAft>
                          <a:spcPts val="220"/>
                        </a:spcAft>
                      </a:pP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Kĩ</a:t>
                      </a:r>
                      <a:r>
                        <a:rPr lang="en-US" sz="115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năng</a:t>
                      </a:r>
                      <a:endParaRPr lang="en-US" sz="115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0" indent="-171450" algn="just">
                        <a:lnSpc>
                          <a:spcPct val="107000"/>
                        </a:lnSpc>
                        <a:spcBef>
                          <a:spcPts val="0"/>
                        </a:spcBef>
                        <a:spcAft>
                          <a:spcPts val="0"/>
                        </a:spcAft>
                        <a:buFont typeface="Wingdings" panose="05000000000000000000" pitchFamily="2" charset="2"/>
                        <a:buChar char="ü"/>
                      </a:pP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Sử</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dụng</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được</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ampe</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để</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đo</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cường</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độ</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dòng</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điện</a:t>
                      </a:r>
                      <a:r>
                        <a:rPr lang="en-US" sz="1150" dirty="0">
                          <a:solidFill>
                            <a:srgbClr val="181717"/>
                          </a:solidFill>
                          <a:effectLst/>
                          <a:latin typeface="Tahoma" panose="020B0604030504040204" pitchFamily="34" charset="0"/>
                          <a:ea typeface="Tahoma" panose="020B0604030504040204" pitchFamily="34" charset="0"/>
                          <a:cs typeface="Tahoma" panose="020B0604030504040204" pitchFamily="34" charset="0"/>
                        </a:rPr>
                        <a:t>.</a:t>
                      </a:r>
                    </a:p>
                    <a:p>
                      <a:pPr marL="0" marR="0" indent="0" algn="l">
                        <a:lnSpc>
                          <a:spcPct val="107000"/>
                        </a:lnSpc>
                        <a:spcBef>
                          <a:spcPts val="0"/>
                        </a:spcBef>
                        <a:spcAft>
                          <a:spcPts val="220"/>
                        </a:spcAft>
                      </a:pP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15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15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giữa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cực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nguồn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Khi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mạch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hở</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giữa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cực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pin hay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acquy</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còn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mới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giá</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trị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bằng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số</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vôn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ghi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trên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vỏ</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mỗi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nguồn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này</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đơn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vị</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giữa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đầu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bóng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đèn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thì</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chạy</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qua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bóng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đèn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101000"/>
                        </a:lnSpc>
                        <a:spcBef>
                          <a:spcPts val="0"/>
                        </a:spcBef>
                        <a:spcAft>
                          <a:spcPts val="305"/>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rằng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cụ</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tiêu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thụ</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sẽ</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hoạt</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bình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thường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sử</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đúng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với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định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mức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ghi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trên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cụ</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đó</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29845" indent="-171450" algn="just">
                        <a:lnSpc>
                          <a:spcPct val="101000"/>
                        </a:lnSpc>
                        <a:spcBef>
                          <a:spcPts val="0"/>
                        </a:spcBef>
                        <a:spcAft>
                          <a:spcPts val="305"/>
                        </a:spcAft>
                        <a:buFont typeface="Wingdings" panose="05000000000000000000" pitchFamily="2" charset="2"/>
                        <a:buChar char="ü"/>
                      </a:pP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Kĩ</a:t>
                      </a:r>
                      <a:r>
                        <a:rPr lang="en-US" sz="115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15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năng</a:t>
                      </a:r>
                      <a:endParaRPr lang="en-US" sz="115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Sử</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vôn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giữa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cực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pin hay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acquy</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một</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mạch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trở</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71450" marR="29845" lvl="0" indent="-171450" algn="just" fontAlgn="base">
                        <a:lnSpc>
                          <a:spcPct val="107000"/>
                        </a:lnSpc>
                        <a:spcBef>
                          <a:spcPts val="0"/>
                        </a:spcBef>
                        <a:spcAft>
                          <a:spcPts val="0"/>
                        </a:spcAft>
                        <a:buClr>
                          <a:srgbClr val="181717"/>
                        </a:buClr>
                        <a:buSzPts val="1100"/>
                        <a:buFont typeface="Wingdings" panose="05000000000000000000" pitchFamily="2" charset="2"/>
                        <a:buChar char="ü"/>
                      </a:pP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Sử</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ampe</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để</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cường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độ</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dòng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và</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vôn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để</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đo</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hiệu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thế</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giữa</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hai</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đầu</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bóng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đèn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trong</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mạch</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điện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15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kín</a:t>
                      </a:r>
                      <a:r>
                        <a:rPr lang="en-US" sz="115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15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txBody>
                  <a:tcPr marL="50800" marR="20955" marT="17145"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224093604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5001EE44-B5E6-14CF-DD3B-88C5A8204ECD}"/>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2006 </a:t>
            </a:r>
            <a:r>
              <a:rPr lang="en-US" sz="2000" b="1" dirty="0">
                <a:effectLst/>
                <a:latin typeface="Tahoma" panose="020B0604030504040204" pitchFamily="34" charset="0"/>
                <a:ea typeface="Tahoma" panose="020B0604030504040204" pitchFamily="34" charset="0"/>
                <a:cs typeface="Tahoma" panose="020B0604030504040204" pitchFamily="34" charset="0"/>
              </a:rPr>
              <a:t>(</a:t>
            </a:r>
            <a:r>
              <a:rPr lang="en-US" sz="2000" b="1" dirty="0" err="1">
                <a:effectLst/>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2E479848-C3DA-9D47-67C6-1C08F63FBDAC}"/>
              </a:ext>
            </a:extLst>
          </p:cNvPr>
          <p:cNvGraphicFramePr>
            <a:graphicFrameLocks noGrp="1"/>
          </p:cNvGraphicFramePr>
          <p:nvPr>
            <p:ph idx="1"/>
            <p:extLst>
              <p:ext uri="{D42A27DB-BD31-4B8C-83A1-F6EECF244321}">
                <p14:modId xmlns:p14="http://schemas.microsoft.com/office/powerpoint/2010/main" val="1286709032"/>
              </p:ext>
            </p:extLst>
          </p:nvPr>
        </p:nvGraphicFramePr>
        <p:xfrm>
          <a:off x="254000" y="1629228"/>
          <a:ext cx="11696699" cy="5083475"/>
        </p:xfrm>
        <a:graphic>
          <a:graphicData uri="http://schemas.openxmlformats.org/drawingml/2006/table">
            <a:tbl>
              <a:tblPr firstRow="1" bandRow="1">
                <a:tableStyleId>{5C22544A-7EE6-4342-B048-85BDC9FD1C3A}</a:tableStyleId>
              </a:tblPr>
              <a:tblGrid>
                <a:gridCol w="2041573">
                  <a:extLst>
                    <a:ext uri="{9D8B030D-6E8A-4147-A177-3AD203B41FA5}">
                      <a16:colId xmlns:a16="http://schemas.microsoft.com/office/drawing/2014/main" val="1516060558"/>
                    </a:ext>
                  </a:extLst>
                </a:gridCol>
                <a:gridCol w="4156527">
                  <a:extLst>
                    <a:ext uri="{9D8B030D-6E8A-4147-A177-3AD203B41FA5}">
                      <a16:colId xmlns:a16="http://schemas.microsoft.com/office/drawing/2014/main" val="3406891185"/>
                    </a:ext>
                  </a:extLst>
                </a:gridCol>
                <a:gridCol w="1896871">
                  <a:extLst>
                    <a:ext uri="{9D8B030D-6E8A-4147-A177-3AD203B41FA5}">
                      <a16:colId xmlns:a16="http://schemas.microsoft.com/office/drawing/2014/main" val="2280670423"/>
                    </a:ext>
                  </a:extLst>
                </a:gridCol>
                <a:gridCol w="3601728">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pPr marL="0" marR="0" algn="ctr">
                        <a:lnSpc>
                          <a:spcPct val="107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VI. </a:t>
                      </a:r>
                      <a:r>
                        <a:rPr lang="en-US" sz="1400" b="1" dirty="0" err="1">
                          <a:effectLst/>
                          <a:latin typeface="Tahoma" panose="020B0604030504040204" pitchFamily="34" charset="0"/>
                          <a:ea typeface="Tahoma" panose="020B0604030504040204" pitchFamily="34" charset="0"/>
                          <a:cs typeface="Tahoma" panose="020B0604030504040204" pitchFamily="34" charset="0"/>
                        </a:rPr>
                        <a:t>Nhiệt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300" dirty="0">
                          <a:effectLst/>
                          <a:latin typeface="Tahoma" panose="020B0604030504040204" pitchFamily="34" charset="0"/>
                          <a:ea typeface="Tahoma" panose="020B0604030504040204" pitchFamily="34" charset="0"/>
                          <a:cs typeface="Tahoma" panose="020B0604030504040204" pitchFamily="34" charset="0"/>
                        </a:rPr>
                        <a:t>4 </a:t>
                      </a:r>
                      <a:r>
                        <a:rPr lang="en-US" sz="1300" dirty="0" err="1">
                          <a:effectLst/>
                          <a:latin typeface="Tahoma" panose="020B0604030504040204" pitchFamily="34" charset="0"/>
                          <a:ea typeface="Tahoma" panose="020B0604030504040204" pitchFamily="34" charset="0"/>
                          <a:cs typeface="Tahoma" panose="020B0604030504040204" pitchFamily="34" charset="0"/>
                        </a:rPr>
                        <a:t>bài</a:t>
                      </a:r>
                      <a:r>
                        <a:rPr lang="en-US" sz="1300" dirty="0">
                          <a:effectLst/>
                          <a:latin typeface="Tahoma" panose="020B0604030504040204" pitchFamily="34" charset="0"/>
                          <a:ea typeface="Tahoma" panose="020B0604030504040204" pitchFamily="34" charset="0"/>
                          <a:cs typeface="Tahoma" panose="020B0604030504040204" pitchFamily="34" charset="0"/>
                        </a:rPr>
                        <a:t> , 8 </a:t>
                      </a:r>
                      <a:r>
                        <a:rPr lang="en-US" sz="1300" dirty="0" err="1">
                          <a:effectLst/>
                          <a:latin typeface="Tahoma" panose="020B0604030504040204" pitchFamily="34" charset="0"/>
                          <a:ea typeface="Tahoma" panose="020B0604030504040204" pitchFamily="34" charset="0"/>
                          <a:cs typeface="Tahoma" panose="020B0604030504040204" pitchFamily="34" charset="0"/>
                        </a:rPr>
                        <a:t>tiết</a:t>
                      </a:r>
                      <a:endParaRPr lang="en-US" sz="1300" dirty="0">
                        <a:effectLst/>
                        <a:latin typeface="Tahoma" panose="020B0604030504040204" pitchFamily="34" charset="0"/>
                        <a:ea typeface="Tahoma" panose="020B0604030504040204" pitchFamily="34" charset="0"/>
                        <a:cs typeface="Tahoma" panose="020B060403050404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300" dirty="0" err="1">
                          <a:effectLst/>
                          <a:latin typeface="Tahoma" panose="020B0604030504040204" pitchFamily="34" charset="0"/>
                          <a:ea typeface="Tahoma" panose="020B0604030504040204" pitchFamily="34" charset="0"/>
                          <a:cs typeface="Tahoma" panose="020B0604030504040204" pitchFamily="34" charset="0"/>
                        </a:rPr>
                        <a:t>Năng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lượng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và </a:t>
                      </a:r>
                      <a:r>
                        <a:rPr lang="en-US" sz="1300" dirty="0" err="1">
                          <a:effectLst/>
                          <a:latin typeface="Tahoma" panose="020B0604030504040204" pitchFamily="34" charset="0"/>
                          <a:ea typeface="Tahoma" panose="020B0604030504040204" pitchFamily="34" charset="0"/>
                          <a:cs typeface="Tahoma" panose="020B0604030504040204" pitchFamily="34" charset="0"/>
                        </a:rPr>
                        <a:t>nội</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năng</a:t>
                      </a:r>
                      <a:r>
                        <a:rPr lang="en-US" sz="13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300" dirty="0" err="1">
                          <a:effectLst/>
                          <a:latin typeface="Tahoma" panose="020B0604030504040204" pitchFamily="34" charset="0"/>
                          <a:ea typeface="Tahoma" panose="020B0604030504040204" pitchFamily="34" charset="0"/>
                          <a:cs typeface="Tahoma" panose="020B0604030504040204" pitchFamily="34" charset="0"/>
                        </a:rPr>
                        <a:t>Thực</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hành</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đo</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năng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lượng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bằng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joulmeter</a:t>
                      </a:r>
                      <a:r>
                        <a:rPr lang="en-US" sz="13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300" dirty="0" err="1">
                          <a:effectLst/>
                          <a:latin typeface="Tahoma" panose="020B0604030504040204" pitchFamily="34" charset="0"/>
                          <a:ea typeface="Tahoma" panose="020B0604030504040204" pitchFamily="34" charset="0"/>
                          <a:cs typeface="Tahoma" panose="020B0604030504040204" pitchFamily="34" charset="0"/>
                        </a:rPr>
                        <a:t>Sự</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truyền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nhiết</a:t>
                      </a:r>
                      <a:r>
                        <a:rPr lang="en-US" sz="1300" dirty="0">
                          <a:effectLst/>
                          <a:latin typeface="Tahoma" panose="020B0604030504040204" pitchFamily="34" charset="0"/>
                          <a:ea typeface="Tahoma" panose="020B0604030504040204" pitchFamily="34" charset="0"/>
                          <a:cs typeface="Tahoma" panose="020B0604030504040204" pitchFamily="34" charset="0"/>
                        </a:rPr>
                        <a:t>; </a:t>
                      </a:r>
                    </a:p>
                    <a:p>
                      <a:pPr marL="285750" marR="0" indent="-285750" algn="just">
                        <a:lnSpc>
                          <a:spcPct val="107000"/>
                        </a:lnSpc>
                        <a:spcBef>
                          <a:spcPts val="0"/>
                        </a:spcBef>
                        <a:spcAft>
                          <a:spcPts val="0"/>
                        </a:spcAft>
                        <a:buFont typeface="Wingdings" panose="05000000000000000000" pitchFamily="2" charset="2"/>
                        <a:buChar char="Ø"/>
                      </a:pPr>
                      <a:r>
                        <a:rPr lang="en-US" sz="1300" dirty="0" err="1">
                          <a:effectLst/>
                          <a:latin typeface="Tahoma" panose="020B0604030504040204" pitchFamily="34" charset="0"/>
                          <a:ea typeface="Tahoma" panose="020B0604030504040204" pitchFamily="34" charset="0"/>
                          <a:cs typeface="Tahoma" panose="020B0604030504040204" pitchFamily="34" charset="0"/>
                        </a:rPr>
                        <a:t>Sự</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nở</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vì</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tc>
                <a:tc>
                  <a:txBody>
                    <a:bodyPr/>
                    <a:lstStyle/>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khái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niệm</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khái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niệm</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nội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Khi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làm</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nóng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phân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chuyển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nhanh</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hơn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nội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tăng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Đo</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mà</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nhận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bị</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đun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nóng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thể</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joulemeter hay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oát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(wattmeter). </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Lấy</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tượng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dẫn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đối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bức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xạ</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mô</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tả</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truyền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mỗi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tượng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đó</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ü"/>
                      </a:pP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Mô</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tả</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sơ</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lược</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truyền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lượng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Phân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tích</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công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dẫn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tốt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công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cách</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tốt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để</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chứng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tỏ</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khác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nhau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nở</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vì</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khác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nhau</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base">
                        <a:buFont typeface="Wingdings" panose="05000000000000000000" pitchFamily="2" charset="2"/>
                        <a:buChar char="ü"/>
                      </a:pP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Lấy</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ví</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công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tác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hại</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nở</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vì</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ü"/>
                      </a:pP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kiến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thức</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truyền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nở</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vì</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giải</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thích</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tượng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giản</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thường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gặp</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3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3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tế.</a:t>
                      </a:r>
                      <a:endParaRPr lang="en-US"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algn="just">
                        <a:lnSpc>
                          <a:spcPct val="107000"/>
                        </a:lnSpc>
                        <a:spcBef>
                          <a:spcPts val="0"/>
                        </a:spcBef>
                        <a:spcAft>
                          <a:spcPts val="0"/>
                        </a:spcAft>
                      </a:pPr>
                      <a:r>
                        <a:rPr lang="en-US" sz="1300" b="1" dirty="0" err="1">
                          <a:effectLst/>
                          <a:latin typeface="Tahoma" panose="020B0604030504040204" pitchFamily="34" charset="0"/>
                          <a:ea typeface="Tahoma" panose="020B0604030504040204" pitchFamily="34" charset="0"/>
                          <a:cs typeface="Tahoma" panose="020B0604030504040204" pitchFamily="34" charset="0"/>
                        </a:rPr>
                        <a:t>Vật</a:t>
                      </a:r>
                      <a:r>
                        <a:rPr lang="en-US" sz="1300" b="1" dirty="0">
                          <a:effectLst/>
                          <a:latin typeface="Tahoma" panose="020B0604030504040204" pitchFamily="34" charset="0"/>
                          <a:ea typeface="Tahoma" panose="020B0604030504040204" pitchFamily="34" charset="0"/>
                          <a:cs typeface="Tahoma" panose="020B0604030504040204" pitchFamily="34" charset="0"/>
                        </a:rPr>
                        <a:t> </a:t>
                      </a:r>
                      <a:r>
                        <a:rPr lang="en-US" sz="1300" b="1" dirty="0" err="1">
                          <a:effectLst/>
                          <a:latin typeface="Tahoma" panose="020B0604030504040204" pitchFamily="34" charset="0"/>
                          <a:ea typeface="Tahoma" panose="020B0604030504040204" pitchFamily="34" charset="0"/>
                          <a:cs typeface="Tahoma" panose="020B0604030504040204" pitchFamily="34" charset="0"/>
                        </a:rPr>
                        <a:t>lí</a:t>
                      </a:r>
                      <a:r>
                        <a:rPr lang="en-US" sz="1300" b="1" dirty="0">
                          <a:effectLst/>
                          <a:latin typeface="Tahoma" panose="020B0604030504040204" pitchFamily="34" charset="0"/>
                          <a:ea typeface="Tahoma" panose="020B0604030504040204" pitchFamily="34" charset="0"/>
                          <a:cs typeface="Tahoma" panose="020B0604030504040204" pitchFamily="34" charset="0"/>
                        </a:rPr>
                        <a:t> 6: </a:t>
                      </a:r>
                      <a:r>
                        <a:rPr lang="en-US" sz="1300" dirty="0" err="1">
                          <a:effectLst/>
                          <a:latin typeface="Tahoma" panose="020B0604030504040204" pitchFamily="34" charset="0"/>
                          <a:ea typeface="Tahoma" panose="020B0604030504040204" pitchFamily="34" charset="0"/>
                          <a:cs typeface="Tahoma" panose="020B0604030504040204" pitchFamily="34" charset="0"/>
                        </a:rPr>
                        <a:t>Sự</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nở</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vì</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độ</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kế</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Sự</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chuyển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thể</a:t>
                      </a:r>
                      <a:endParaRPr lang="en-US" sz="13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b="1" dirty="0" err="1">
                          <a:effectLst/>
                          <a:latin typeface="Tahoma" panose="020B0604030504040204" pitchFamily="34" charset="0"/>
                          <a:ea typeface="Tahoma" panose="020B0604030504040204" pitchFamily="34" charset="0"/>
                          <a:cs typeface="Tahoma" panose="020B0604030504040204" pitchFamily="34" charset="0"/>
                        </a:rPr>
                        <a:t>Vật</a:t>
                      </a:r>
                      <a:r>
                        <a:rPr lang="en-US" sz="1300" b="1" dirty="0">
                          <a:effectLst/>
                          <a:latin typeface="Tahoma" panose="020B0604030504040204" pitchFamily="34" charset="0"/>
                          <a:ea typeface="Tahoma" panose="020B0604030504040204" pitchFamily="34" charset="0"/>
                          <a:cs typeface="Tahoma" panose="020B0604030504040204" pitchFamily="34" charset="0"/>
                        </a:rPr>
                        <a:t> </a:t>
                      </a:r>
                      <a:r>
                        <a:rPr lang="en-US" sz="1300" b="1" dirty="0" err="1">
                          <a:effectLst/>
                          <a:latin typeface="Tahoma" panose="020B0604030504040204" pitchFamily="34" charset="0"/>
                          <a:ea typeface="Tahoma" panose="020B0604030504040204" pitchFamily="34" charset="0"/>
                          <a:cs typeface="Tahoma" panose="020B0604030504040204" pitchFamily="34" charset="0"/>
                        </a:rPr>
                        <a:t>lí</a:t>
                      </a:r>
                      <a:r>
                        <a:rPr lang="en-US" sz="1300" b="1" dirty="0">
                          <a:effectLst/>
                          <a:latin typeface="Tahoma" panose="020B0604030504040204" pitchFamily="34" charset="0"/>
                          <a:ea typeface="Tahoma" panose="020B0604030504040204" pitchFamily="34" charset="0"/>
                          <a:cs typeface="Tahoma" panose="020B0604030504040204" pitchFamily="34" charset="0"/>
                        </a:rPr>
                        <a:t> 8: </a:t>
                      </a:r>
                      <a:r>
                        <a:rPr lang="en-US" sz="1300" dirty="0" err="1">
                          <a:effectLst/>
                          <a:latin typeface="Tahoma" panose="020B0604030504040204" pitchFamily="34" charset="0"/>
                          <a:ea typeface="Tahoma" panose="020B0604030504040204" pitchFamily="34" charset="0"/>
                          <a:cs typeface="Tahoma" panose="020B0604030504040204" pitchFamily="34" charset="0"/>
                        </a:rPr>
                        <a:t>Cấu</a:t>
                      </a:r>
                      <a:r>
                        <a:rPr lang="en-US" sz="1300" dirty="0">
                          <a:effectLst/>
                          <a:latin typeface="Tahoma" panose="020B0604030504040204" pitchFamily="34" charset="0"/>
                          <a:ea typeface="Tahoma" panose="020B0604030504040204" pitchFamily="34" charset="0"/>
                          <a:cs typeface="Tahoma" panose="020B0604030504040204" pitchFamily="34" charset="0"/>
                        </a:rPr>
                        <a:t> tạo </a:t>
                      </a:r>
                      <a:r>
                        <a:rPr lang="en-US" sz="1300" dirty="0" err="1">
                          <a:effectLst/>
                          <a:latin typeface="Tahoma" panose="020B0604030504040204" pitchFamily="34" charset="0"/>
                          <a:ea typeface="Tahoma" panose="020B0604030504040204" pitchFamily="34" charset="0"/>
                          <a:cs typeface="Tahoma" panose="020B0604030504040204" pitchFamily="34" charset="0"/>
                        </a:rPr>
                        <a:t>phân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tử</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của</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các</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chất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năng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Dẫn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Đối</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lưu</a:t>
                      </a:r>
                      <a:r>
                        <a:rPr lang="en-US" sz="1300" dirty="0">
                          <a:effectLst/>
                          <a:latin typeface="Tahoma" panose="020B0604030504040204" pitchFamily="34" charset="0"/>
                          <a:ea typeface="Tahoma" panose="020B0604030504040204" pitchFamily="34" charset="0"/>
                          <a:cs typeface="Tahoma" panose="020B0604030504040204" pitchFamily="34" charset="0"/>
                        </a:rPr>
                        <a:t> - </a:t>
                      </a:r>
                      <a:r>
                        <a:rPr lang="en-US" sz="1300" dirty="0" err="1">
                          <a:effectLst/>
                          <a:latin typeface="Tahoma" panose="020B0604030504040204" pitchFamily="34" charset="0"/>
                          <a:ea typeface="Tahoma" panose="020B0604030504040204" pitchFamily="34" charset="0"/>
                          <a:cs typeface="Tahoma" panose="020B0604030504040204" pitchFamily="34" charset="0"/>
                        </a:rPr>
                        <a:t>Bức</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xạ</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Công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thức</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tính</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lượng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Phương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trình</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cân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bằng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Năng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suất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tỏa</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của</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nhiên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liệu</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Sự</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bảo</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toàn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năng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lượng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trong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các</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hiện</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tượng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cơ</a:t>
                      </a:r>
                      <a:r>
                        <a:rPr lang="en-US" sz="1300" dirty="0">
                          <a:effectLst/>
                          <a:latin typeface="Tahoma" panose="020B0604030504040204" pitchFamily="34" charset="0"/>
                          <a:ea typeface="Tahoma" panose="020B0604030504040204" pitchFamily="34" charset="0"/>
                          <a:cs typeface="Tahoma" panose="020B0604030504040204" pitchFamily="34" charset="0"/>
                        </a:rPr>
                        <a:t> và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Động</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cơ</a:t>
                      </a:r>
                      <a:r>
                        <a:rPr lang="en-US" sz="1300" dirty="0">
                          <a:effectLst/>
                          <a:latin typeface="Tahoma" panose="020B0604030504040204" pitchFamily="34" charset="0"/>
                          <a:ea typeface="Tahoma" panose="020B0604030504040204" pitchFamily="34" charset="0"/>
                          <a:cs typeface="Tahoma" panose="020B0604030504040204" pitchFamily="34" charset="0"/>
                        </a:rPr>
                        <a:t> </a:t>
                      </a:r>
                      <a:r>
                        <a:rPr lang="en-US" sz="1300" dirty="0" err="1">
                          <a:effectLst/>
                          <a:latin typeface="Tahoma" panose="020B0604030504040204" pitchFamily="34" charset="0"/>
                          <a:ea typeface="Tahoma" panose="020B0604030504040204" pitchFamily="34" charset="0"/>
                          <a:cs typeface="Tahoma" panose="020B0604030504040204" pitchFamily="34" charset="0"/>
                        </a:rPr>
                        <a:t>nhiệt</a:t>
                      </a:r>
                      <a:endParaRPr lang="en-US" sz="1300" dirty="0">
                        <a:effectLst/>
                        <a:latin typeface="Tahoma" panose="020B0604030504040204" pitchFamily="34" charset="0"/>
                        <a:ea typeface="Tahoma" panose="020B0604030504040204" pitchFamily="34" charset="0"/>
                        <a:cs typeface="Tahoma" panose="020B0604030504040204" pitchFamily="34" charset="0"/>
                      </a:endParaRPr>
                    </a:p>
                    <a:p>
                      <a:pPr marL="0" marR="0" algn="just">
                        <a:lnSpc>
                          <a:spcPct val="107000"/>
                        </a:lnSpc>
                        <a:spcBef>
                          <a:spcPts val="0"/>
                        </a:spcBef>
                        <a:spcAft>
                          <a:spcPts val="0"/>
                        </a:spcAft>
                      </a:pPr>
                      <a:r>
                        <a:rPr lang="en-US" sz="1300" b="1" dirty="0">
                          <a:effectLst/>
                          <a:latin typeface="Tahoma" panose="020B0604030504040204" pitchFamily="34" charset="0"/>
                          <a:ea typeface="Tahoma" panose="020B0604030504040204" pitchFamily="34" charset="0"/>
                          <a:cs typeface="Tahoma" panose="020B0604030504040204" pitchFamily="34" charset="0"/>
                        </a:rPr>
                        <a:t> </a:t>
                      </a:r>
                      <a:endParaRPr lang="en-US" sz="13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indent="0" algn="l">
                        <a:lnSpc>
                          <a:spcPct val="107000"/>
                        </a:lnSpc>
                        <a:spcBef>
                          <a:spcPts val="0"/>
                        </a:spcBef>
                        <a:spcAft>
                          <a:spcPts val="220"/>
                        </a:spcAft>
                      </a:pP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3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endParaRPr lang="en-US" sz="13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Mô</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tả</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sự</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nở</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vì</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nhiệt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của</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rắn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lỏng</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Nhận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biết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chất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nhau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nở</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vì</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nhiệt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nhau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85750" marR="29845" lvl="0" indent="-285750" algn="just" fontAlgn="base">
                        <a:lnSpc>
                          <a:spcPct val="96000"/>
                        </a:lnSpc>
                        <a:spcBef>
                          <a:spcPts val="0"/>
                        </a:spcBef>
                        <a:spcAft>
                          <a:spcPts val="370"/>
                        </a:spcAft>
                        <a:buClr>
                          <a:srgbClr val="181717"/>
                        </a:buClr>
                        <a:buSzPts val="1100"/>
                        <a:buFont typeface="Wingdings" panose="05000000000000000000" pitchFamily="2" charset="2"/>
                        <a:buChar char="ü"/>
                      </a:pP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Nêu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được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ví</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dụ</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về</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các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vật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khi</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nở</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vì</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nhiệt</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nếu</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bị</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ngăn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cản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thì</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gây</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ra</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lực</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300" u="none" strike="noStrike" dirty="0" err="1">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lớn</a:t>
                      </a:r>
                      <a:r>
                        <a:rPr lang="en-US" sz="1300" u="none" strike="noStrike" dirty="0">
                          <a:solidFill>
                            <a:srgbClr val="181717"/>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1300" u="none" strike="noStrike"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0" marR="0" indent="0" algn="l">
                        <a:lnSpc>
                          <a:spcPct val="107000"/>
                        </a:lnSpc>
                        <a:spcBef>
                          <a:spcPts val="0"/>
                        </a:spcBef>
                        <a:spcAft>
                          <a:spcPts val="220"/>
                        </a:spcAft>
                      </a:pP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Kĩ</a:t>
                      </a:r>
                      <a:r>
                        <a:rPr lang="en-US" sz="1300" b="1"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b="1"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năng</a:t>
                      </a:r>
                      <a:endParaRPr lang="en-US" sz="13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marR="29845" indent="-285750" algn="just">
                        <a:lnSpc>
                          <a:spcPct val="107000"/>
                        </a:lnSpc>
                        <a:spcBef>
                          <a:spcPts val="0"/>
                        </a:spcBef>
                        <a:spcAft>
                          <a:spcPts val="0"/>
                        </a:spcAft>
                        <a:buFont typeface="Wingdings" panose="05000000000000000000" pitchFamily="2" charset="2"/>
                        <a:buChar char="ü"/>
                      </a:pP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Vận</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dụng</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kiến</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thức</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về</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sự</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nở</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vì</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nhiệt</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để</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giải</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thích</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được</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một</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số</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hiện</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tượng</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và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ứng</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dụng</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a:t>
                      </a:r>
                      <a:r>
                        <a:rPr lang="en-US" sz="1300" dirty="0" err="1">
                          <a:solidFill>
                            <a:srgbClr val="181717"/>
                          </a:solidFill>
                          <a:effectLst/>
                          <a:latin typeface="Tahoma" panose="020B0604030504040204" pitchFamily="34" charset="0"/>
                          <a:ea typeface="Tahoma" panose="020B0604030504040204" pitchFamily="34" charset="0"/>
                          <a:cs typeface="Tahoma" panose="020B0604030504040204" pitchFamily="34" charset="0"/>
                        </a:rPr>
                        <a:t>thực</a:t>
                      </a:r>
                      <a:r>
                        <a:rPr lang="en-US" sz="1300" dirty="0">
                          <a:solidFill>
                            <a:srgbClr val="181717"/>
                          </a:solidFill>
                          <a:effectLst/>
                          <a:latin typeface="Tahoma" panose="020B0604030504040204" pitchFamily="34" charset="0"/>
                          <a:ea typeface="Tahoma" panose="020B0604030504040204" pitchFamily="34" charset="0"/>
                          <a:cs typeface="Tahoma" panose="020B0604030504040204" pitchFamily="34" charset="0"/>
                        </a:rPr>
                        <a:t> tế.</a:t>
                      </a:r>
                      <a:endParaRPr lang="en-US" sz="13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0800" marR="20955" marT="17145"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41224052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CFBFEC80-EEEA-CC30-7752-4180FFE347D6}"/>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a:t>
            </a:r>
            <a:r>
              <a:rPr lang="en-US" sz="2000" b="1" smtClean="0">
                <a:latin typeface="Tahoma" panose="020B0604030504040204" pitchFamily="34" charset="0"/>
                <a:ea typeface="Tahoma" panose="020B0604030504040204" pitchFamily="34" charset="0"/>
                <a:cs typeface="Tahoma" panose="020B0604030504040204" pitchFamily="34" charset="0"/>
              </a:rPr>
              <a:t>2006 (</a:t>
            </a:r>
            <a:r>
              <a:rPr lang="en-US" sz="2000" b="1">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95D4B694-169C-F5E1-16F5-2A8D8D0C7ACA}"/>
              </a:ext>
            </a:extLst>
          </p:cNvPr>
          <p:cNvGraphicFramePr>
            <a:graphicFrameLocks noGrp="1"/>
          </p:cNvGraphicFramePr>
          <p:nvPr>
            <p:ph idx="1"/>
            <p:extLst>
              <p:ext uri="{D42A27DB-BD31-4B8C-83A1-F6EECF244321}">
                <p14:modId xmlns:p14="http://schemas.microsoft.com/office/powerpoint/2010/main" val="1067344485"/>
              </p:ext>
            </p:extLst>
          </p:nvPr>
        </p:nvGraphicFramePr>
        <p:xfrm>
          <a:off x="487680" y="1654628"/>
          <a:ext cx="11425646" cy="5237780"/>
        </p:xfrm>
        <a:graphic>
          <a:graphicData uri="http://schemas.openxmlformats.org/drawingml/2006/table">
            <a:tbl>
              <a:tblPr firstRow="1" bandRow="1">
                <a:tableStyleId>{5C22544A-7EE6-4342-B048-85BDC9FD1C3A}</a:tableStyleId>
              </a:tblPr>
              <a:tblGrid>
                <a:gridCol w="1430020">
                  <a:extLst>
                    <a:ext uri="{9D8B030D-6E8A-4147-A177-3AD203B41FA5}">
                      <a16:colId xmlns:a16="http://schemas.microsoft.com/office/drawing/2014/main" val="1516060558"/>
                    </a:ext>
                  </a:extLst>
                </a:gridCol>
                <a:gridCol w="1968500">
                  <a:extLst>
                    <a:ext uri="{9D8B030D-6E8A-4147-A177-3AD203B41FA5}">
                      <a16:colId xmlns:a16="http://schemas.microsoft.com/office/drawing/2014/main" val="3406891185"/>
                    </a:ext>
                  </a:extLst>
                </a:gridCol>
                <a:gridCol w="1536700">
                  <a:extLst>
                    <a:ext uri="{9D8B030D-6E8A-4147-A177-3AD203B41FA5}">
                      <a16:colId xmlns:a16="http://schemas.microsoft.com/office/drawing/2014/main" val="2280670423"/>
                    </a:ext>
                  </a:extLst>
                </a:gridCol>
                <a:gridCol w="6490426">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b="1" dirty="0" err="1">
                          <a:solidFill>
                            <a:srgbClr val="FF0000"/>
                          </a:solidFill>
                          <a:latin typeface="Tahoma" panose="020B0604030504040204" pitchFamily="34" charset="0"/>
                          <a:ea typeface="Tahoma" panose="020B0604030504040204" pitchFamily="34" charset="0"/>
                          <a:cs typeface="Tahoma" panose="020B0604030504040204" pitchFamily="34" charset="0"/>
                        </a:rPr>
                        <a:t>môn</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vật</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FF0000"/>
                          </a:solidFill>
                          <a:latin typeface="Tahoma" panose="020B0604030504040204" pitchFamily="34" charset="0"/>
                          <a:ea typeface="Tahoma" panose="020B0604030504040204" pitchFamily="34" charset="0"/>
                          <a:cs typeface="Tahoma" panose="020B0604030504040204" pitchFamily="34" charset="0"/>
                        </a:rPr>
                        <a:t>lí</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465755">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Yêu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cần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đạt</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Tên</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chương</a:t>
                      </a:r>
                      <a:endParaRPr lang="en-US" sz="1600" b="1"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b="1" dirty="0" err="1">
                          <a:latin typeface="Tahoma" panose="020B0604030504040204" pitchFamily="34" charset="0"/>
                          <a:ea typeface="Tahoma" panose="020B0604030504040204" pitchFamily="34" charset="0"/>
                          <a:cs typeface="Tahoma" panose="020B0604030504040204" pitchFamily="34" charset="0"/>
                        </a:rPr>
                        <a:t>Chuẩn</a:t>
                      </a:r>
                      <a:r>
                        <a:rPr lang="en-US" sz="1600" b="1" dirty="0">
                          <a:latin typeface="Tahoma" panose="020B0604030504040204" pitchFamily="34" charset="0"/>
                          <a:ea typeface="Tahoma" panose="020B0604030504040204" pitchFamily="34" charset="0"/>
                          <a:cs typeface="Tahoma" panose="020B0604030504040204" pitchFamily="34" charset="0"/>
                        </a:rPr>
                        <a:t> KT - KN</a:t>
                      </a:r>
                    </a:p>
                  </a:txBody>
                  <a:tcPr/>
                </a:tc>
                <a:extLst>
                  <a:ext uri="{0D108BD9-81ED-4DB2-BD59-A6C34878D82A}">
                    <a16:rowId xmlns:a16="http://schemas.microsoft.com/office/drawing/2014/main" val="2515754816"/>
                  </a:ext>
                </a:extLst>
              </a:tr>
              <a:tr h="409608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VI. </a:t>
                      </a:r>
                      <a:r>
                        <a:rPr lang="en-US" sz="1400" b="1" dirty="0" err="1">
                          <a:effectLst/>
                          <a:latin typeface="Tahoma" panose="020B0604030504040204" pitchFamily="34" charset="0"/>
                          <a:ea typeface="Tahoma" panose="020B0604030504040204" pitchFamily="34" charset="0"/>
                          <a:cs typeface="Tahoma" panose="020B0604030504040204" pitchFamily="34" charset="0"/>
                        </a:rPr>
                        <a:t>Nhiệt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lvl="0" fontAlgn="base"/>
                      <a:endParaRPr lang="en-US" sz="13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algn="just">
                        <a:lnSpc>
                          <a:spcPct val="107000"/>
                        </a:lnSpc>
                        <a:spcBef>
                          <a:spcPts val="0"/>
                        </a:spcBef>
                        <a:spcAft>
                          <a:spcPts val="0"/>
                        </a:spcAft>
                      </a:pPr>
                      <a:endParaRPr lang="en-US"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r>
                        <a:rPr lang="en-US" sz="12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Kiến</a:t>
                      </a:r>
                      <a:r>
                        <a:rPr lang="en-US" sz="12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thức</a:t>
                      </a:r>
                      <a:endPar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lvl="0" indent="-171450" fontAlgn="base">
                        <a:buFont typeface="Wingdings" panose="05000000000000000000" pitchFamily="2" charset="2"/>
                        <a:buChar char="ü"/>
                      </a:pP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Mô</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tả</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nguyên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tắc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cấu</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tạo và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chia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dùng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lỏng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Wingdings" panose="05000000000000000000" pitchFamily="2" charset="2"/>
                        <a:buChar char="ü"/>
                      </a:pP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ứng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dùng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phòng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rượu</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y tế.</a:t>
                      </a:r>
                    </a:p>
                    <a:p>
                      <a:pPr marL="171450" lvl="0" indent="-171450" fontAlgn="base">
                        <a:buFont typeface="Wingdings" panose="05000000000000000000" pitchFamily="2" charset="2"/>
                        <a:buChar char="ü"/>
                      </a:pP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Nhận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biết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thường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gặp</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theo</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thang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Xen–xi–</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ut.</a:t>
                      </a:r>
                      <a:endPar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r>
                        <a:rPr lang="en-US" sz="12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Kĩ</a:t>
                      </a:r>
                      <a:r>
                        <a:rPr lang="en-US" sz="12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endPar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lvl="0" indent="-171450" fontAlgn="base">
                        <a:buFont typeface="Wingdings" panose="05000000000000000000" pitchFamily="2" charset="2"/>
                        <a:buChar char="ü"/>
                      </a:pP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Xác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định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giới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hạn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đo</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chia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nhỏ</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nhất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mỗi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loại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khi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quan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sát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trực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tiếp</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hoặc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qua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ảnh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chụp</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hình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vẽ</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171450" lvl="0" indent="-171450" fontAlgn="base">
                        <a:buFont typeface="Wingdings" panose="05000000000000000000" pitchFamily="2" charset="2"/>
                        <a:buChar char="ü"/>
                      </a:pP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Biết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sử</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kế</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thông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thường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để</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đo</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theo</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đúng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quy</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trình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Wingdings" panose="05000000000000000000" pitchFamily="2" charset="2"/>
                        <a:buChar char="ü"/>
                      </a:pP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Lập</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bảng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theo</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dõi</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thay</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đổi</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theo</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thời</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gian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r>
                        <a:rPr lang="vi-VN"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Kiến thức</a:t>
                      </a:r>
                    </a:p>
                    <a:p>
                      <a:pPr marL="171450" indent="-171450">
                        <a:buFont typeface="Wingdings" panose="05000000000000000000" pitchFamily="2" charset="2"/>
                        <a:buChar char="ü"/>
                      </a:pPr>
                      <a:r>
                        <a:rPr lang="vi-VN"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Mô tả được các quá trình chuyển thể: Sự nóng chảy và đông đặc, sự bay hơi và ngưng tụ, sự sôi.</a:t>
                      </a:r>
                    </a:p>
                    <a:p>
                      <a:pPr marL="171450" indent="-171450">
                        <a:buFont typeface="Wingdings" panose="05000000000000000000" pitchFamily="2" charset="2"/>
                        <a:buChar char="ü"/>
                      </a:pPr>
                      <a:r>
                        <a:rPr lang="vi-VN" sz="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Nêu được đặc điểm về nhiệt độ của mỗi quá trình này – Nêu được phương pháp tìm hiểu sự phụ thuộc của một hiện tượng đồng thời vào nhiều yếu tố, chẳng hạn qua việc tìm hiểu tốc độ bay hơi.</a:t>
                      </a:r>
                      <a:endParaRPr lang="en-US" sz="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US" sz="12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Kĩ</a:t>
                      </a:r>
                      <a:r>
                        <a:rPr lang="en-US" sz="1200" b="1"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b="1"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năng</a:t>
                      </a:r>
                      <a:endPar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71450" lvl="0" indent="-171450" fontAlgn="base">
                        <a:buFont typeface="Wingdings" panose="05000000000000000000" pitchFamily="2" charset="2"/>
                        <a:buChar char="ü"/>
                      </a:pP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Dựa</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vào</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bảng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liệu</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đã</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cho</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vẽ</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đường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biểu</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diễn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thay</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đổi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nhiệt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độ</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trong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quá</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trình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nóng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chảy</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chất</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rắn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quá</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trình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sôi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171450" lvl="0" indent="-171450" fontAlgn="base">
                        <a:buFont typeface="Wingdings" panose="05000000000000000000" pitchFamily="2" charset="2"/>
                        <a:buChar char="ü"/>
                      </a:pP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Nêu</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dự</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đoán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yếu</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tố</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ảnh</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hưởng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đến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sự</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bay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hơi</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và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xây</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dựng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phương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án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nghiệm</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đơn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giản</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để</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kiểm</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chứng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tác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của</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từng</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yếu</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u="none" strike="noStrike"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tố</a:t>
                      </a:r>
                      <a:r>
                        <a:rPr lang="en-US" sz="1200" u="none" strike="noStrike"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171450" indent="-171450">
                        <a:buFont typeface="Wingdings" panose="05000000000000000000" pitchFamily="2" charset="2"/>
                        <a:buChar char="ü"/>
                      </a:pP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Vận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dụng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được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kiến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thức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về</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các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quá</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trình</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chuyển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thể</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để</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giải</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thích</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một</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số</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hiện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tượng</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thực</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tế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có</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liên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US" sz="1200" kern="1200" dirty="0" err="1">
                          <a:solidFill>
                            <a:schemeClr val="dk1"/>
                          </a:solidFill>
                          <a:effectLst/>
                          <a:latin typeface="Tahoma" panose="020B0604030504040204" pitchFamily="34" charset="0"/>
                          <a:ea typeface="Tahoma" panose="020B0604030504040204" pitchFamily="34" charset="0"/>
                          <a:cs typeface="Tahoma" panose="020B0604030504040204" pitchFamily="34" charset="0"/>
                        </a:rPr>
                        <a:t>quan</a:t>
                      </a:r>
                      <a:r>
                        <a:rPr lang="en-US"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
                      </a:r>
                      <a:endParaRPr lang="vi-VN" sz="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endParaRPr lang="en-US" sz="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0800" marR="20955" marT="17145"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171607869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FD7B7003-E80F-B13D-1668-AB68024EE25D}"/>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a:t>
            </a:r>
            <a:r>
              <a:rPr lang="en-US" sz="2000" b="1" smtClean="0">
                <a:latin typeface="Tahoma" panose="020B0604030504040204" pitchFamily="34" charset="0"/>
                <a:ea typeface="Tahoma" panose="020B0604030504040204" pitchFamily="34" charset="0"/>
                <a:cs typeface="Tahoma" panose="020B0604030504040204" pitchFamily="34" charset="0"/>
              </a:rPr>
              <a:t>2006 (</a:t>
            </a:r>
            <a:r>
              <a:rPr lang="en-US" sz="2000" b="1">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95C7A455-622B-B964-D3DE-A4920208874E}"/>
              </a:ext>
            </a:extLst>
          </p:cNvPr>
          <p:cNvGraphicFramePr>
            <a:graphicFrameLocks noGrp="1"/>
          </p:cNvGraphicFramePr>
          <p:nvPr>
            <p:ph idx="1"/>
            <p:extLst>
              <p:ext uri="{D42A27DB-BD31-4B8C-83A1-F6EECF244321}">
                <p14:modId xmlns:p14="http://schemas.microsoft.com/office/powerpoint/2010/main" val="3872890833"/>
              </p:ext>
            </p:extLst>
          </p:nvPr>
        </p:nvGraphicFramePr>
        <p:xfrm>
          <a:off x="383177" y="1765508"/>
          <a:ext cx="11425646" cy="3179302"/>
        </p:xfrm>
        <a:graphic>
          <a:graphicData uri="http://schemas.openxmlformats.org/drawingml/2006/table">
            <a:tbl>
              <a:tblPr firstRow="1" bandRow="1">
                <a:tableStyleId>{5C22544A-7EE6-4342-B048-85BDC9FD1C3A}</a:tableStyleId>
              </a:tblPr>
              <a:tblGrid>
                <a:gridCol w="1405866">
                  <a:extLst>
                    <a:ext uri="{9D8B030D-6E8A-4147-A177-3AD203B41FA5}">
                      <a16:colId xmlns:a16="http://schemas.microsoft.com/office/drawing/2014/main" val="1516060558"/>
                    </a:ext>
                  </a:extLst>
                </a:gridCol>
                <a:gridCol w="2001079">
                  <a:extLst>
                    <a:ext uri="{9D8B030D-6E8A-4147-A177-3AD203B41FA5}">
                      <a16:colId xmlns:a16="http://schemas.microsoft.com/office/drawing/2014/main" val="3406891185"/>
                    </a:ext>
                  </a:extLst>
                </a:gridCol>
                <a:gridCol w="1577008">
                  <a:extLst>
                    <a:ext uri="{9D8B030D-6E8A-4147-A177-3AD203B41FA5}">
                      <a16:colId xmlns:a16="http://schemas.microsoft.com/office/drawing/2014/main" val="2280670423"/>
                    </a:ext>
                  </a:extLst>
                </a:gridCol>
                <a:gridCol w="6441693">
                  <a:extLst>
                    <a:ext uri="{9D8B030D-6E8A-4147-A177-3AD203B41FA5}">
                      <a16:colId xmlns:a16="http://schemas.microsoft.com/office/drawing/2014/main" val="813571061"/>
                    </a:ext>
                  </a:extLst>
                </a:gridCol>
              </a:tblGrid>
              <a:tr h="267270">
                <a:tc gridSpan="2">
                  <a:txBody>
                    <a:bodyPr/>
                    <a:lstStyle/>
                    <a:p>
                      <a:pPr algn="ctr"/>
                      <a:r>
                        <a:rPr lang="en-US" sz="1600" b="1" dirty="0">
                          <a:solidFill>
                            <a:srgbClr val="FF0000"/>
                          </a:solidFill>
                          <a:latin typeface="Arial" panose="020B0604020202020204" pitchFamily="34" charset="0"/>
                          <a:ea typeface="Tahoma" panose="020B0604030504040204" pitchFamily="34" charset="0"/>
                          <a:cs typeface="Arial" panose="020B0604020202020204" pitchFamily="34" charset="0"/>
                        </a:rPr>
                        <a:t>CT </a:t>
                      </a:r>
                      <a:r>
                        <a:rPr lang="en-US" sz="1600" b="1" dirty="0" err="1">
                          <a:solidFill>
                            <a:srgbClr val="FF0000"/>
                          </a:solidFill>
                          <a:latin typeface="Arial" panose="020B0604020202020204" pitchFamily="34" charset="0"/>
                          <a:ea typeface="Tahoma" panose="020B0604030504040204" pitchFamily="34" charset="0"/>
                          <a:cs typeface="Arial" panose="020B0604020202020204" pitchFamily="34" charset="0"/>
                        </a:rPr>
                        <a:t>môn</a:t>
                      </a:r>
                      <a:r>
                        <a:rPr lang="en-US" sz="1600" b="1" dirty="0">
                          <a:solidFill>
                            <a:srgbClr val="FF0000"/>
                          </a:solidFill>
                          <a:latin typeface="Arial" panose="020B0604020202020204" pitchFamily="34" charset="0"/>
                          <a:ea typeface="Tahoma" panose="020B0604030504040204" pitchFamily="34" charset="0"/>
                          <a:cs typeface="Arial" panose="020B060402020202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Arial" panose="020B0604020202020204" pitchFamily="34" charset="0"/>
                          <a:ea typeface="Tahoma" panose="020B0604030504040204" pitchFamily="34" charset="0"/>
                          <a:cs typeface="Arial" panose="020B0604020202020204" pitchFamily="34" charset="0"/>
                        </a:rPr>
                        <a:t>CT </a:t>
                      </a:r>
                      <a:r>
                        <a:rPr lang="en-US" sz="1600" dirty="0" err="1">
                          <a:solidFill>
                            <a:srgbClr val="FF0000"/>
                          </a:solidFill>
                          <a:latin typeface="Arial" panose="020B0604020202020204" pitchFamily="34" charset="0"/>
                          <a:ea typeface="Tahoma" panose="020B0604030504040204" pitchFamily="34" charset="0"/>
                          <a:cs typeface="Arial" panose="020B0604020202020204" pitchFamily="34" charset="0"/>
                        </a:rPr>
                        <a:t>vật</a:t>
                      </a:r>
                      <a:r>
                        <a:rPr lang="en-US" sz="16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rgbClr val="FF0000"/>
                          </a:solidFill>
                          <a:latin typeface="Arial" panose="020B0604020202020204" pitchFamily="34" charset="0"/>
                          <a:ea typeface="Tahoma" panose="020B0604030504040204" pitchFamily="34" charset="0"/>
                          <a:cs typeface="Arial" panose="020B0604020202020204" pitchFamily="34" charset="0"/>
                        </a:rPr>
                        <a:t>lí</a:t>
                      </a:r>
                      <a:r>
                        <a:rPr lang="en-US" sz="1600" dirty="0">
                          <a:solidFill>
                            <a:srgbClr val="FF0000"/>
                          </a:solidFill>
                          <a:latin typeface="Arial" panose="020B0604020202020204" pitchFamily="34" charset="0"/>
                          <a:ea typeface="Tahoma" panose="020B0604030504040204" pitchFamily="34" charset="0"/>
                          <a:cs typeface="Arial" panose="020B060402020202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344650">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Tên</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chương</a:t>
                      </a:r>
                      <a:endParaRPr lang="en-US" sz="1600" b="1"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Yêu</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cầu</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cần</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đạt</a:t>
                      </a:r>
                      <a:endParaRPr lang="en-US" sz="1600" b="1"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Tên</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chương</a:t>
                      </a:r>
                      <a:endParaRPr lang="en-US" sz="1600" b="1"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Chuẩn</a:t>
                      </a:r>
                      <a:r>
                        <a:rPr lang="en-US" sz="1600" b="1" dirty="0">
                          <a:latin typeface="Arial" panose="020B0604020202020204" pitchFamily="34" charset="0"/>
                          <a:ea typeface="Tahoma" panose="020B0604030504040204" pitchFamily="34" charset="0"/>
                          <a:cs typeface="Arial" panose="020B0604020202020204" pitchFamily="34" charset="0"/>
                        </a:rPr>
                        <a:t> KT - KN</a:t>
                      </a:r>
                    </a:p>
                  </a:txBody>
                  <a:tcPr/>
                </a:tc>
                <a:extLst>
                  <a:ext uri="{0D108BD9-81ED-4DB2-BD59-A6C34878D82A}">
                    <a16:rowId xmlns:a16="http://schemas.microsoft.com/office/drawing/2014/main" val="2515754816"/>
                  </a:ext>
                </a:extLst>
              </a:tr>
              <a:tr h="2499372">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VI. </a:t>
                      </a:r>
                      <a:r>
                        <a:rPr lang="en-US" sz="1400" b="1" dirty="0" err="1">
                          <a:effectLst/>
                          <a:latin typeface="Tahoma" panose="020B0604030504040204" pitchFamily="34" charset="0"/>
                          <a:ea typeface="Tahoma" panose="020B0604030504040204" pitchFamily="34" charset="0"/>
                          <a:cs typeface="Tahoma" panose="020B0604030504040204" pitchFamily="34" charset="0"/>
                        </a:rPr>
                        <a:t>Nhiệt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endParaRPr lang="en-US" sz="14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endParaRPr lang="en-US" sz="1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Tahoma" panose="020B0604030504040204" pitchFamily="34" charset="0"/>
                          <a:cs typeface="Arial" panose="020B0604020202020204" pitchFamily="34" charset="0"/>
                        </a:rPr>
                        <a:t> </a:t>
                      </a:r>
                      <a:endParaRPr lang="en-US" sz="14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indent="0" algn="l">
                        <a:lnSpc>
                          <a:spcPct val="107000"/>
                        </a:lnSpc>
                        <a:spcBef>
                          <a:spcPts val="0"/>
                        </a:spcBef>
                        <a:spcAft>
                          <a:spcPts val="220"/>
                        </a:spcAft>
                      </a:pPr>
                      <a:r>
                        <a:rPr lang="vi-VN" sz="1300" b="1" dirty="0">
                          <a:solidFill>
                            <a:srgbClr val="000000"/>
                          </a:solidFill>
                          <a:effectLst/>
                          <a:latin typeface="Arial" panose="020B0604020202020204" pitchFamily="34" charset="0"/>
                          <a:ea typeface="Tahoma" panose="020B0604030504040204" pitchFamily="34" charset="0"/>
                          <a:cs typeface="Arial" panose="020B0604020202020204" pitchFamily="34" charset="0"/>
                        </a:rPr>
                        <a:t>Kiến thức</a:t>
                      </a:r>
                    </a:p>
                    <a:p>
                      <a:pPr marL="285750" marR="0" indent="-285750" algn="l">
                        <a:lnSpc>
                          <a:spcPct val="107000"/>
                        </a:lnSpc>
                        <a:spcBef>
                          <a:spcPts val="0"/>
                        </a:spcBef>
                        <a:spcAft>
                          <a:spcPts val="220"/>
                        </a:spcAft>
                        <a:buFont typeface="Wingdings" panose="05000000000000000000" pitchFamily="2" charset="2"/>
                        <a:buChar char="ü"/>
                      </a:pPr>
                      <a:r>
                        <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rPr>
                        <a:t>Nêu được các chất đều cấu tạo từ các phân tử, nguyên tử.</a:t>
                      </a:r>
                    </a:p>
                    <a:p>
                      <a:pPr marL="285750" marR="0" indent="-285750" algn="l">
                        <a:lnSpc>
                          <a:spcPct val="107000"/>
                        </a:lnSpc>
                        <a:spcBef>
                          <a:spcPts val="0"/>
                        </a:spcBef>
                        <a:spcAft>
                          <a:spcPts val="220"/>
                        </a:spcAft>
                        <a:buFont typeface="Wingdings" panose="05000000000000000000" pitchFamily="2" charset="2"/>
                        <a:buChar char="ü"/>
                      </a:pPr>
                      <a:r>
                        <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rPr>
                        <a:t>Nêu được giữa các nguyên tử, phân tử có khoảng cách.</a:t>
                      </a:r>
                    </a:p>
                    <a:p>
                      <a:pPr marL="285750" marR="0" indent="-285750" algn="l">
                        <a:lnSpc>
                          <a:spcPct val="107000"/>
                        </a:lnSpc>
                        <a:spcBef>
                          <a:spcPts val="0"/>
                        </a:spcBef>
                        <a:spcAft>
                          <a:spcPts val="220"/>
                        </a:spcAft>
                        <a:buFont typeface="Wingdings" panose="05000000000000000000" pitchFamily="2" charset="2"/>
                        <a:buChar char="ü"/>
                      </a:pPr>
                      <a:r>
                        <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rPr>
                        <a:t>Nêu được các phân tử, nguyên tử chuyển động không ngừng.</a:t>
                      </a:r>
                    </a:p>
                    <a:p>
                      <a:pPr marL="285750" marR="0" indent="-285750" algn="l">
                        <a:lnSpc>
                          <a:spcPct val="107000"/>
                        </a:lnSpc>
                        <a:spcBef>
                          <a:spcPts val="0"/>
                        </a:spcBef>
                        <a:spcAft>
                          <a:spcPts val="220"/>
                        </a:spcAft>
                        <a:buFont typeface="Wingdings" panose="05000000000000000000" pitchFamily="2" charset="2"/>
                        <a:buChar char="ü"/>
                      </a:pPr>
                      <a:r>
                        <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rPr>
                        <a:t>Nêu được ở nhiệt độ càng cao thì các phân tử chuyển động càng nhanh.</a:t>
                      </a:r>
                    </a:p>
                    <a:p>
                      <a:pPr marL="0" marR="0" indent="0" algn="l">
                        <a:lnSpc>
                          <a:spcPct val="107000"/>
                        </a:lnSpc>
                        <a:spcBef>
                          <a:spcPts val="0"/>
                        </a:spcBef>
                        <a:spcAft>
                          <a:spcPts val="220"/>
                        </a:spcAft>
                      </a:pPr>
                      <a:r>
                        <a:rPr lang="vi-VN" sz="1300" b="1" dirty="0">
                          <a:solidFill>
                            <a:srgbClr val="000000"/>
                          </a:solidFill>
                          <a:effectLst/>
                          <a:latin typeface="Arial" panose="020B0604020202020204" pitchFamily="34" charset="0"/>
                          <a:ea typeface="Tahoma" panose="020B0604030504040204" pitchFamily="34" charset="0"/>
                          <a:cs typeface="Arial" panose="020B0604020202020204" pitchFamily="34" charset="0"/>
                        </a:rPr>
                        <a:t>Kĩ năng</a:t>
                      </a:r>
                    </a:p>
                    <a:p>
                      <a:pPr marL="285750" marR="0" indent="-285750" algn="l">
                        <a:lnSpc>
                          <a:spcPct val="107000"/>
                        </a:lnSpc>
                        <a:spcBef>
                          <a:spcPts val="0"/>
                        </a:spcBef>
                        <a:spcAft>
                          <a:spcPts val="220"/>
                        </a:spcAft>
                        <a:buFont typeface="Wingdings" panose="05000000000000000000" pitchFamily="2" charset="2"/>
                        <a:buChar char="ü"/>
                      </a:pPr>
                      <a:r>
                        <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rPr>
                        <a:t>Giải thích được một số hiện tượng xảy ra do giữa các nguyên tử, phân tử có khoảng cách hoặc do chúng chuyển động không ngừng.</a:t>
                      </a:r>
                    </a:p>
                    <a:p>
                      <a:pPr marL="285750" marR="0" indent="-285750" algn="l">
                        <a:lnSpc>
                          <a:spcPct val="107000"/>
                        </a:lnSpc>
                        <a:spcBef>
                          <a:spcPts val="0"/>
                        </a:spcBef>
                        <a:spcAft>
                          <a:spcPts val="220"/>
                        </a:spcAft>
                        <a:buFont typeface="Wingdings" panose="05000000000000000000" pitchFamily="2" charset="2"/>
                        <a:buChar char="ü"/>
                      </a:pPr>
                      <a:r>
                        <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rPr>
                        <a:t>Giải thích được hiện tượng khuếch tán.</a:t>
                      </a:r>
                      <a:endParaRPr lang="en-US" sz="1300" dirty="0">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50800" marR="20955" marT="17145"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63485336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7A5E7B86-CC31-A1EF-C4D9-880E199345CB}"/>
              </a:ext>
            </a:extLst>
          </p:cNvPr>
          <p:cNvSpPr>
            <a:spLocks noGrp="1"/>
          </p:cNvSpPr>
          <p:nvPr>
            <p:ph type="title"/>
          </p:nvPr>
        </p:nvSpPr>
        <p:spPr>
          <a:xfrm>
            <a:off x="383177" y="848308"/>
            <a:ext cx="11135723" cy="671340"/>
          </a:xfrm>
        </p:spPr>
        <p:txBody>
          <a:bodyPr>
            <a:noAutofit/>
          </a:bodyPr>
          <a:lstStyle/>
          <a:p>
            <a:pPr algn="ctr"/>
            <a:r>
              <a:rPr lang="en-US" sz="1400" b="1">
                <a:effectLst/>
                <a:latin typeface="Tahoma" panose="020B0604030504040204" pitchFamily="34" charset="0"/>
                <a:ea typeface="Tahoma" panose="020B0604030504040204" pitchFamily="34" charset="0"/>
                <a:cs typeface="Tahoma" panose="020B0604030504040204" pitchFamily="34" charset="0"/>
              </a:rPr>
              <a:t/>
            </a:r>
            <a:br>
              <a:rPr lang="en-US" sz="1400" b="1">
                <a:effectLst/>
                <a:latin typeface="Tahoma" panose="020B0604030504040204" pitchFamily="34" charset="0"/>
                <a:ea typeface="Tahoma" panose="020B0604030504040204" pitchFamily="34" charset="0"/>
                <a:cs typeface="Tahoma" panose="020B0604030504040204" pitchFamily="34" charset="0"/>
              </a:rPr>
            </a:br>
            <a:r>
              <a:rPr lang="en-US" sz="2000" b="1">
                <a:latin typeface="Tahoma" panose="020B0604030504040204" pitchFamily="34" charset="0"/>
                <a:ea typeface="Tahoma" panose="020B0604030504040204" pitchFamily="34" charset="0"/>
                <a:cs typeface="Tahoma" panose="020B0604030504040204" pitchFamily="34" charset="0"/>
              </a:rPr>
              <a:t>Đối chiếu yêu cầu cần đạt trong SGK KHTN 8 CT 2018 với chuẩn kiến thức kĩ năng trong SGK Vật lí THCS CT 2006 </a:t>
            </a:r>
            <a:r>
              <a:rPr lang="en-US" sz="2000" b="1" dirty="0">
                <a:effectLst/>
                <a:latin typeface="Tahoma" panose="020B0604030504040204" pitchFamily="34" charset="0"/>
                <a:ea typeface="Tahoma" panose="020B0604030504040204" pitchFamily="34" charset="0"/>
                <a:cs typeface="Tahoma" panose="020B0604030504040204" pitchFamily="34" charset="0"/>
              </a:rPr>
              <a:t>(</a:t>
            </a:r>
            <a:r>
              <a:rPr lang="en-US" sz="2000" b="1" dirty="0" err="1">
                <a:effectLst/>
                <a:latin typeface="Tahoma" panose="020B0604030504040204" pitchFamily="34" charset="0"/>
                <a:ea typeface="Tahoma" panose="020B0604030504040204" pitchFamily="34" charset="0"/>
                <a:cs typeface="Tahoma" panose="020B0604030504040204" pitchFamily="34" charset="0"/>
              </a:rPr>
              <a:t>tiếp</a:t>
            </a:r>
            <a:r>
              <a:rPr lang="en-US" sz="2000" b="1" dirty="0">
                <a:effectLst/>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6">
            <a:extLst>
              <a:ext uri="{FF2B5EF4-FFF2-40B4-BE49-F238E27FC236}">
                <a16:creationId xmlns:a16="http://schemas.microsoft.com/office/drawing/2014/main" id="{88FB6B41-AF64-F237-627B-D4159719F1A9}"/>
              </a:ext>
            </a:extLst>
          </p:cNvPr>
          <p:cNvGraphicFramePr>
            <a:graphicFrameLocks noGrp="1"/>
          </p:cNvGraphicFramePr>
          <p:nvPr>
            <p:ph idx="1"/>
            <p:extLst>
              <p:ext uri="{D42A27DB-BD31-4B8C-83A1-F6EECF244321}">
                <p14:modId xmlns:p14="http://schemas.microsoft.com/office/powerpoint/2010/main" val="1756359820"/>
              </p:ext>
            </p:extLst>
          </p:nvPr>
        </p:nvGraphicFramePr>
        <p:xfrm>
          <a:off x="487680" y="1778208"/>
          <a:ext cx="11425646" cy="4821232"/>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1516060558"/>
                    </a:ext>
                  </a:extLst>
                </a:gridCol>
                <a:gridCol w="2070100">
                  <a:extLst>
                    <a:ext uri="{9D8B030D-6E8A-4147-A177-3AD203B41FA5}">
                      <a16:colId xmlns:a16="http://schemas.microsoft.com/office/drawing/2014/main" val="3406891185"/>
                    </a:ext>
                  </a:extLst>
                </a:gridCol>
                <a:gridCol w="1625600">
                  <a:extLst>
                    <a:ext uri="{9D8B030D-6E8A-4147-A177-3AD203B41FA5}">
                      <a16:colId xmlns:a16="http://schemas.microsoft.com/office/drawing/2014/main" val="2280670423"/>
                    </a:ext>
                  </a:extLst>
                </a:gridCol>
                <a:gridCol w="6236426">
                  <a:extLst>
                    <a:ext uri="{9D8B030D-6E8A-4147-A177-3AD203B41FA5}">
                      <a16:colId xmlns:a16="http://schemas.microsoft.com/office/drawing/2014/main" val="813571061"/>
                    </a:ext>
                  </a:extLst>
                </a:gridCol>
              </a:tblGrid>
              <a:tr h="365760">
                <a:tc gridSpan="2">
                  <a:txBody>
                    <a:bodyPr/>
                    <a:lstStyle/>
                    <a:p>
                      <a:pPr algn="ctr"/>
                      <a:r>
                        <a:rPr lang="en-US" sz="1600" b="1" dirty="0">
                          <a:solidFill>
                            <a:srgbClr val="FF0000"/>
                          </a:solidFill>
                          <a:latin typeface="Arial" panose="020B0604020202020204" pitchFamily="34" charset="0"/>
                          <a:ea typeface="Tahoma" panose="020B0604030504040204" pitchFamily="34" charset="0"/>
                          <a:cs typeface="Arial" panose="020B0604020202020204" pitchFamily="34" charset="0"/>
                        </a:rPr>
                        <a:t>CT </a:t>
                      </a:r>
                      <a:r>
                        <a:rPr lang="en-US" sz="1600" b="1" dirty="0" err="1">
                          <a:solidFill>
                            <a:srgbClr val="FF0000"/>
                          </a:solidFill>
                          <a:latin typeface="Arial" panose="020B0604020202020204" pitchFamily="34" charset="0"/>
                          <a:ea typeface="Tahoma" panose="020B0604030504040204" pitchFamily="34" charset="0"/>
                          <a:cs typeface="Arial" panose="020B0604020202020204" pitchFamily="34" charset="0"/>
                        </a:rPr>
                        <a:t>môn</a:t>
                      </a:r>
                      <a:r>
                        <a:rPr lang="en-US" sz="1600" b="1" dirty="0">
                          <a:solidFill>
                            <a:srgbClr val="FF0000"/>
                          </a:solidFill>
                          <a:latin typeface="Arial" panose="020B0604020202020204" pitchFamily="34" charset="0"/>
                          <a:ea typeface="Tahoma" panose="020B0604030504040204" pitchFamily="34" charset="0"/>
                          <a:cs typeface="Arial" panose="020B0604020202020204" pitchFamily="34" charset="0"/>
                        </a:rPr>
                        <a:t> KHTN 8</a:t>
                      </a:r>
                    </a:p>
                  </a:txBody>
                  <a:tcPr/>
                </a:tc>
                <a:tc hMerge="1">
                  <a:txBody>
                    <a:bodyPr/>
                    <a:lstStyle/>
                    <a:p>
                      <a:endParaRPr lang="en-US" sz="1300" dirty="0"/>
                    </a:p>
                  </a:txBody>
                  <a:tcPr/>
                </a:tc>
                <a:tc gridSpan="2">
                  <a:txBody>
                    <a:bodyPr/>
                    <a:lstStyle/>
                    <a:p>
                      <a:pPr algn="ctr"/>
                      <a:r>
                        <a:rPr lang="en-US" sz="1600" dirty="0">
                          <a:solidFill>
                            <a:srgbClr val="FF0000"/>
                          </a:solidFill>
                          <a:latin typeface="Arial" panose="020B0604020202020204" pitchFamily="34" charset="0"/>
                          <a:ea typeface="Tahoma" panose="020B0604030504040204" pitchFamily="34" charset="0"/>
                          <a:cs typeface="Arial" panose="020B0604020202020204" pitchFamily="34" charset="0"/>
                        </a:rPr>
                        <a:t>CT </a:t>
                      </a:r>
                      <a:r>
                        <a:rPr lang="en-US" sz="1600" dirty="0" err="1">
                          <a:solidFill>
                            <a:srgbClr val="FF0000"/>
                          </a:solidFill>
                          <a:latin typeface="Arial" panose="020B0604020202020204" pitchFamily="34" charset="0"/>
                          <a:ea typeface="Tahoma" panose="020B0604030504040204" pitchFamily="34" charset="0"/>
                          <a:cs typeface="Arial" panose="020B0604020202020204" pitchFamily="34" charset="0"/>
                        </a:rPr>
                        <a:t>vật</a:t>
                      </a:r>
                      <a:r>
                        <a:rPr lang="en-US" sz="16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rgbClr val="FF0000"/>
                          </a:solidFill>
                          <a:latin typeface="Arial" panose="020B0604020202020204" pitchFamily="34" charset="0"/>
                          <a:ea typeface="Tahoma" panose="020B0604030504040204" pitchFamily="34" charset="0"/>
                          <a:cs typeface="Arial" panose="020B0604020202020204" pitchFamily="34" charset="0"/>
                        </a:rPr>
                        <a:t>lí</a:t>
                      </a:r>
                      <a:r>
                        <a:rPr lang="en-US" sz="1600" dirty="0">
                          <a:solidFill>
                            <a:srgbClr val="FF0000"/>
                          </a:solidFill>
                          <a:latin typeface="Arial" panose="020B0604020202020204" pitchFamily="34" charset="0"/>
                          <a:ea typeface="Tahoma" panose="020B0604030504040204" pitchFamily="34" charset="0"/>
                          <a:cs typeface="Arial" panose="020B0604020202020204" pitchFamily="34" charset="0"/>
                        </a:rPr>
                        <a:t> THCS 2006</a:t>
                      </a:r>
                    </a:p>
                  </a:txBody>
                  <a:tcPr/>
                </a:tc>
                <a:tc hMerge="1">
                  <a:txBody>
                    <a:bodyPr/>
                    <a:lstStyle/>
                    <a:p>
                      <a:endParaRPr lang="en-US" sz="1300" dirty="0"/>
                    </a:p>
                  </a:txBody>
                  <a:tcPr/>
                </a:tc>
                <a:extLst>
                  <a:ext uri="{0D108BD9-81ED-4DB2-BD59-A6C34878D82A}">
                    <a16:rowId xmlns:a16="http://schemas.microsoft.com/office/drawing/2014/main" val="3510719896"/>
                  </a:ext>
                </a:extLst>
              </a:tr>
              <a:tr h="539932">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Tên</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chương</a:t>
                      </a:r>
                      <a:endParaRPr lang="en-US" sz="1600" b="1"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Yêu</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cầu</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cần</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đạt</a:t>
                      </a:r>
                      <a:endParaRPr lang="en-US" sz="1600" b="1"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Tên</a:t>
                      </a:r>
                      <a:r>
                        <a:rPr lang="en-US" sz="1600" b="1" dirty="0">
                          <a:latin typeface="Arial" panose="020B0604020202020204" pitchFamily="34" charset="0"/>
                          <a:ea typeface="Tahoma" panose="020B0604030504040204" pitchFamily="34" charset="0"/>
                          <a:cs typeface="Arial" panose="020B0604020202020204" pitchFamily="34" charset="0"/>
                        </a:rPr>
                        <a:t> </a:t>
                      </a:r>
                      <a:r>
                        <a:rPr lang="en-US" sz="1600" b="1" dirty="0" err="1">
                          <a:latin typeface="Arial" panose="020B0604020202020204" pitchFamily="34" charset="0"/>
                          <a:ea typeface="Tahoma" panose="020B0604030504040204" pitchFamily="34" charset="0"/>
                          <a:cs typeface="Arial" panose="020B0604020202020204" pitchFamily="34" charset="0"/>
                        </a:rPr>
                        <a:t>chương</a:t>
                      </a:r>
                      <a:endParaRPr lang="en-US" sz="1600" b="1"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US" sz="1600" b="1" dirty="0" err="1">
                          <a:latin typeface="Arial" panose="020B0604020202020204" pitchFamily="34" charset="0"/>
                          <a:ea typeface="Tahoma" panose="020B0604030504040204" pitchFamily="34" charset="0"/>
                          <a:cs typeface="Arial" panose="020B0604020202020204" pitchFamily="34" charset="0"/>
                        </a:rPr>
                        <a:t>Chuẩn</a:t>
                      </a:r>
                      <a:r>
                        <a:rPr lang="en-US" sz="1600" b="1" dirty="0">
                          <a:latin typeface="Arial" panose="020B0604020202020204" pitchFamily="34" charset="0"/>
                          <a:ea typeface="Tahoma" panose="020B0604030504040204" pitchFamily="34" charset="0"/>
                          <a:cs typeface="Arial" panose="020B0604020202020204" pitchFamily="34" charset="0"/>
                        </a:rPr>
                        <a:t> KT - KN</a:t>
                      </a:r>
                    </a:p>
                  </a:txBody>
                  <a:tcPr/>
                </a:tc>
                <a:extLst>
                  <a:ext uri="{0D108BD9-81ED-4DB2-BD59-A6C34878D82A}">
                    <a16:rowId xmlns:a16="http://schemas.microsoft.com/office/drawing/2014/main" val="2515754816"/>
                  </a:ext>
                </a:extLst>
              </a:tr>
              <a:tr h="391554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err="1">
                          <a:effectLst/>
                          <a:latin typeface="Tahoma" panose="020B0604030504040204" pitchFamily="34" charset="0"/>
                          <a:ea typeface="Tahoma" panose="020B0604030504040204" pitchFamily="34" charset="0"/>
                          <a:cs typeface="Tahoma" panose="020B0604030504040204" pitchFamily="34" charset="0"/>
                        </a:rPr>
                        <a:t>Chương</a:t>
                      </a:r>
                      <a:r>
                        <a:rPr lang="en-US" sz="1400" b="1" dirty="0">
                          <a:effectLst/>
                          <a:latin typeface="Tahoma" panose="020B0604030504040204" pitchFamily="34" charset="0"/>
                          <a:ea typeface="Tahoma" panose="020B0604030504040204" pitchFamily="34" charset="0"/>
                          <a:cs typeface="Tahoma" panose="020B0604030504040204" pitchFamily="34" charset="0"/>
                        </a:rPr>
                        <a:t> VI. </a:t>
                      </a:r>
                      <a:r>
                        <a:rPr lang="en-US" sz="1400" b="1" dirty="0" err="1">
                          <a:effectLst/>
                          <a:latin typeface="Tahoma" panose="020B0604030504040204" pitchFamily="34" charset="0"/>
                          <a:ea typeface="Tahoma" panose="020B0604030504040204" pitchFamily="34" charset="0"/>
                          <a:cs typeface="Tahoma" panose="020B0604030504040204" pitchFamily="34" charset="0"/>
                        </a:rPr>
                        <a:t>Nhiệt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0" marR="0" algn="ctr">
                        <a:lnSpc>
                          <a:spcPct val="107000"/>
                        </a:lnSpc>
                        <a:spcBef>
                          <a:spcPts val="0"/>
                        </a:spcBef>
                        <a:spcAft>
                          <a:spcPts val="0"/>
                        </a:spcAft>
                      </a:pPr>
                      <a:endParaRPr lang="en-US" sz="14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endParaRPr lang="en-US" sz="1200" dirty="0">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Tahoma" panose="020B0604030504040204" pitchFamily="34" charset="0"/>
                          <a:cs typeface="Arial" panose="020B0604020202020204" pitchFamily="34" charset="0"/>
                        </a:rPr>
                        <a:t> </a:t>
                      </a:r>
                      <a:endParaRPr lang="en-US" sz="14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r>
                        <a:rPr lang="en-US" sz="1300" b="1"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Kiến</a:t>
                      </a:r>
                      <a:r>
                        <a:rPr lang="en-US" sz="1300" b="1"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b="1"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thức</a:t>
                      </a:r>
                      <a:endPar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endParaRP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Phát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biểu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định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nghĩa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năng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Nêu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độ</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của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một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càng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cao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thì</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năng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của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nó</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càng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lớn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Nêu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tên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hai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cách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làm</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biến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đổi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năng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và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tìm</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ví</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dụ</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cho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mỗi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cách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Nêu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tên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của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cách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truyền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dẫn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đối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lưu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bức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xạ</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và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tìm</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ví</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dụ</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minh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hoạ</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cho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mỗi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cách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Phát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biểu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định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nghĩa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lượng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và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nêu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đơn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vị</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lượng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là</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gì</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Nêu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ví</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dụ</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chứng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tỏ</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lượng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trao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đổi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phụ</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thuộc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vào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khối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lượng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độ</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tăng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giảm</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độ</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và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chất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cấu</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tạo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nên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Chỉ</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ra</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chỉ</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tự</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truyền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từ</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có</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độ</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cao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sang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có</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độ</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thấp</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hơn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r>
                        <a:rPr lang="en-US" sz="1300" b="1"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Kĩ</a:t>
                      </a:r>
                      <a:r>
                        <a:rPr lang="en-US" sz="1300" b="1"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b="1"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năng</a:t>
                      </a:r>
                      <a:endPar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endParaRP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dụng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công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thức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Q =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mC∆to</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dụng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kiến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thức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về</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các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cách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truyền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để</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giải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thích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một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số</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hiện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tượng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đơn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giản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p>
                    <a:p>
                      <a:pPr marL="171450" indent="-171450">
                        <a:buFont typeface="Wingdings" panose="05000000000000000000" pitchFamily="2" charset="2"/>
                        <a:buChar char="ü"/>
                      </a:pP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Vận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dụng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được</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phương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trình</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cân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bằng</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nhiệt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để</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giải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một</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số</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bài</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tập</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đơn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 </a:t>
                      </a:r>
                      <a:r>
                        <a:rPr lang="en-US" sz="1300" kern="1200" dirty="0" err="1">
                          <a:solidFill>
                            <a:schemeClr val="dk1"/>
                          </a:solidFill>
                          <a:effectLst/>
                          <a:latin typeface="Arial" panose="020B0604020202020204" pitchFamily="34" charset="0"/>
                          <a:ea typeface="Tahoma" panose="020B0604030504040204" pitchFamily="34" charset="0"/>
                          <a:cs typeface="Arial" panose="020B0604020202020204" pitchFamily="34" charset="0"/>
                        </a:rPr>
                        <a:t>giản</a:t>
                      </a:r>
                      <a:r>
                        <a:rPr lang="en-US" sz="1300" kern="1200" dirty="0">
                          <a:solidFill>
                            <a:schemeClr val="dk1"/>
                          </a:solidFill>
                          <a:effectLst/>
                          <a:latin typeface="Arial" panose="020B0604020202020204" pitchFamily="34" charset="0"/>
                          <a:ea typeface="Tahoma" panose="020B0604030504040204" pitchFamily="34" charset="0"/>
                          <a:cs typeface="Arial" panose="020B0604020202020204" pitchFamily="34" charset="0"/>
                        </a:rPr>
                        <a:t>.</a:t>
                      </a:r>
                      <a:endParaRPr lang="en-US" sz="1300" dirty="0">
                        <a:latin typeface="Arial" panose="020B0604020202020204" pitchFamily="34" charset="0"/>
                        <a:ea typeface="Tahoma" panose="020B0604030504040204" pitchFamily="34" charset="0"/>
                        <a:cs typeface="Arial" panose="020B0604020202020204" pitchFamily="34" charset="0"/>
                      </a:endParaRPr>
                    </a:p>
                    <a:p>
                      <a:pPr marL="285750" marR="0" indent="-285750" algn="l">
                        <a:lnSpc>
                          <a:spcPct val="107000"/>
                        </a:lnSpc>
                        <a:spcBef>
                          <a:spcPts val="0"/>
                        </a:spcBef>
                        <a:spcAft>
                          <a:spcPts val="220"/>
                        </a:spcAft>
                        <a:buFont typeface="Wingdings" panose="05000000000000000000" pitchFamily="2" charset="2"/>
                        <a:buChar char="ü"/>
                      </a:pPr>
                      <a:endParaRPr lang="vi-VN" sz="1300" dirty="0">
                        <a:solidFill>
                          <a:srgbClr val="000000"/>
                        </a:solidFill>
                        <a:effectLst/>
                        <a:latin typeface="Arial" panose="020B0604020202020204" pitchFamily="34" charset="0"/>
                        <a:ea typeface="Tahoma" panose="020B0604030504040204" pitchFamily="34" charset="0"/>
                        <a:cs typeface="Arial" panose="020B0604020202020204" pitchFamily="34" charset="0"/>
                      </a:endParaRPr>
                    </a:p>
                    <a:p>
                      <a:pPr marL="0" marR="0" indent="0" algn="l">
                        <a:lnSpc>
                          <a:spcPct val="107000"/>
                        </a:lnSpc>
                        <a:spcBef>
                          <a:spcPts val="0"/>
                        </a:spcBef>
                        <a:spcAft>
                          <a:spcPts val="220"/>
                        </a:spcAft>
                      </a:pPr>
                      <a:endParaRPr lang="en-US" sz="1300" dirty="0">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50800" marR="20955" marT="17145" marB="0"/>
                </a:tc>
                <a:extLst>
                  <a:ext uri="{0D108BD9-81ED-4DB2-BD59-A6C34878D82A}">
                    <a16:rowId xmlns:a16="http://schemas.microsoft.com/office/drawing/2014/main" val="2889318802"/>
                  </a:ext>
                </a:extLst>
              </a:tr>
            </a:tbl>
          </a:graphicData>
        </a:graphic>
      </p:graphicFrame>
    </p:spTree>
    <p:extLst>
      <p:ext uri="{BB962C8B-B14F-4D97-AF65-F5344CB8AC3E}">
        <p14:creationId xmlns:p14="http://schemas.microsoft.com/office/powerpoint/2010/main" val="262245029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80F1FDCA-C70F-4BCA-41D7-767D47CBE1B6}"/>
              </a:ext>
            </a:extLst>
          </p:cNvPr>
          <p:cNvSpPr>
            <a:spLocks noGrp="1"/>
          </p:cNvSpPr>
          <p:nvPr>
            <p:ph type="title"/>
          </p:nvPr>
        </p:nvSpPr>
        <p:spPr>
          <a:xfrm>
            <a:off x="1066800" y="393914"/>
            <a:ext cx="10058400" cy="1450757"/>
          </a:xfrm>
        </p:spPr>
        <p:txBody>
          <a:bodyPr>
            <a:normAutofit/>
          </a:bodyP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Một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số</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nhận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xét</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Content Placeholder 3">
            <a:extLst>
              <a:ext uri="{FF2B5EF4-FFF2-40B4-BE49-F238E27FC236}">
                <a16:creationId xmlns:a16="http://schemas.microsoft.com/office/drawing/2014/main" id="{C7649A9F-FE6B-CD91-F8B3-742DB9809891}"/>
              </a:ext>
            </a:extLst>
          </p:cNvPr>
          <p:cNvGraphicFramePr>
            <a:graphicFrameLocks noGrp="1"/>
          </p:cNvGraphicFramePr>
          <p:nvPr>
            <p:ph idx="1"/>
            <p:extLst>
              <p:ext uri="{D42A27DB-BD31-4B8C-83A1-F6EECF244321}">
                <p14:modId xmlns:p14="http://schemas.microsoft.com/office/powerpoint/2010/main" val="4121891394"/>
              </p:ext>
            </p:extLst>
          </p:nvPr>
        </p:nvGraphicFramePr>
        <p:xfrm>
          <a:off x="1097280" y="2108201"/>
          <a:ext cx="974852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312373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1795B8DB-6B12-7B06-03F3-3AB9C4014211}"/>
              </a:ext>
            </a:extLst>
          </p:cNvPr>
          <p:cNvSpPr>
            <a:spLocks noGrp="1"/>
          </p:cNvSpPr>
          <p:nvPr>
            <p:ph type="title"/>
          </p:nvPr>
        </p:nvSpPr>
        <p:spPr>
          <a:xfrm>
            <a:off x="1069942" y="838200"/>
            <a:ext cx="10058400" cy="786543"/>
          </a:xfrm>
        </p:spPr>
        <p:txBody>
          <a:bodyPr>
            <a:normAutofit fontScale="90000"/>
          </a:bodyPr>
          <a:lstStyle/>
          <a:p>
            <a:pPr algn="ct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CẤU TRÚC BÀI </a:t>
            </a:r>
            <a:r>
              <a:rPr lang="en-US" sz="3600" b="1">
                <a:solidFill>
                  <a:srgbClr val="0000FF"/>
                </a:solidFill>
                <a:latin typeface="Tahoma" panose="020B0604030504040204" pitchFamily="34" charset="0"/>
                <a:ea typeface="Tahoma" panose="020B0604030504040204" pitchFamily="34" charset="0"/>
                <a:cs typeface="Tahoma" panose="020B0604030504040204" pitchFamily="34" charset="0"/>
              </a:rPr>
              <a:t>HỌC </a:t>
            </a:r>
            <a:r>
              <a:rPr lang="en-US" sz="3600" b="1" smtClean="0">
                <a:solidFill>
                  <a:srgbClr val="0000FF"/>
                </a:solidFill>
                <a:latin typeface="Tahoma" panose="020B0604030504040204" pitchFamily="34" charset="0"/>
                <a:ea typeface="Tahoma" panose="020B0604030504040204" pitchFamily="34" charset="0"/>
                <a:cs typeface="Tahoma" panose="020B0604030504040204" pitchFamily="34" charset="0"/>
              </a:rPr>
              <a:t>MẠCH NỘI DUNG </a:t>
            </a:r>
            <a:br>
              <a:rPr lang="en-US" sz="3600" b="1" smtClean="0">
                <a:solidFill>
                  <a:srgbClr val="0000FF"/>
                </a:solidFill>
                <a:latin typeface="Tahoma" panose="020B0604030504040204" pitchFamily="34" charset="0"/>
                <a:ea typeface="Tahoma" panose="020B0604030504040204" pitchFamily="34" charset="0"/>
                <a:cs typeface="Tahoma" panose="020B0604030504040204" pitchFamily="34" charset="0"/>
              </a:rPr>
            </a:br>
            <a:r>
              <a:rPr lang="en-US" sz="3600" b="1" smtClean="0">
                <a:solidFill>
                  <a:srgbClr val="0000FF"/>
                </a:solidFill>
                <a:latin typeface="Tahoma" panose="020B0604030504040204" pitchFamily="34" charset="0"/>
                <a:ea typeface="Tahoma" panose="020B0604030504040204" pitchFamily="34" charset="0"/>
                <a:cs typeface="Tahoma" panose="020B0604030504040204" pitchFamily="34" charset="0"/>
              </a:rPr>
              <a:t>NĂNG LƯỢNG VÀ SỰ BIẾN ĐỔI</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DEF7EFD-08C0-2D4C-FE57-3CFF5AD1331D}"/>
              </a:ext>
            </a:extLst>
          </p:cNvPr>
          <p:cNvSpPr>
            <a:spLocks noGrp="1"/>
          </p:cNvSpPr>
          <p:nvPr>
            <p:ph idx="1"/>
          </p:nvPr>
        </p:nvSpPr>
        <p:spPr>
          <a:xfrm>
            <a:off x="1097280" y="2023963"/>
            <a:ext cx="10058400" cy="3760891"/>
          </a:xfrm>
        </p:spPr>
        <p:txBody>
          <a:bodyPr/>
          <a:lstStyle/>
          <a:p>
            <a:pPr marL="0" marR="0" indent="0">
              <a:lnSpc>
                <a:spcPct val="107000"/>
              </a:lnSpc>
              <a:spcBef>
                <a:spcPts val="0"/>
              </a:spcBef>
              <a:spcAft>
                <a:spcPts val="0"/>
              </a:spcAft>
              <a:buNone/>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mỗi</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a:solidFill>
                  <a:srgbClr val="000000"/>
                </a:solidFill>
                <a:effectLst/>
                <a:latin typeface="Tahoma" panose="020B0604030504040204" pitchFamily="34" charset="0"/>
                <a:ea typeface="Tahoma" panose="020B0604030504040204" pitchFamily="34" charset="0"/>
                <a:cs typeface="Tahoma" panose="020B0604030504040204" pitchFamily="34" charset="0"/>
              </a:rPr>
              <a:t>học </a:t>
            </a:r>
            <a:r>
              <a:rPr lang="en-US" sz="1800" b="1" smtClean="0">
                <a:solidFill>
                  <a:srgbClr val="000000"/>
                </a:solidFill>
                <a:latin typeface="Tahoma" panose="020B0604030504040204" pitchFamily="34" charset="0"/>
                <a:ea typeface="Tahoma" panose="020B0604030504040204" pitchFamily="34" charset="0"/>
                <a:cs typeface="Tahoma" panose="020B0604030504040204" pitchFamily="34" charset="0"/>
              </a:rPr>
              <a:t>cuả mạch nội dung Năng lượng và sự biến đổi </a:t>
            </a:r>
            <a:r>
              <a:rPr lang="en-US" sz="1800" b="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theo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cấu</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trúc</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chung</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 ở KHTN 8</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buNone/>
            </a:pP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Mở</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khởi</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p>
          <a:p>
            <a:pPr marL="0" marR="0" indent="0" algn="just">
              <a:lnSpc>
                <a:spcPct val="120000"/>
              </a:lnSpc>
              <a:spcBef>
                <a:spcPts val="0"/>
              </a:spcBef>
              <a:spcAft>
                <a:spcPts val="0"/>
              </a:spcAft>
              <a:buNone/>
            </a:pP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Phần</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này</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mở</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đầu</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tham</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gia</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nhằm</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đạt</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mục</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đích</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khác</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nhau</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sau</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đây</a:t>
            </a:r>
            <a:r>
              <a:rPr lang="en-US" sz="18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Phản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ánh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sẽ</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định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hướng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suy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nghĩ</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huống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dạy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tò</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mò</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bộc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lộ</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những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quan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hoặc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chưa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đầy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đủ</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sẽ</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học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175561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A0CD1814-2E82-F254-7A3B-BF0F298D1A8D}"/>
              </a:ext>
            </a:extLst>
          </p:cNvPr>
          <p:cNvSpPr>
            <a:spLocks noGrp="1"/>
          </p:cNvSpPr>
          <p:nvPr>
            <p:ph type="title"/>
          </p:nvPr>
        </p:nvSpPr>
        <p:spPr>
          <a:xfrm>
            <a:off x="1630680" y="212738"/>
            <a:ext cx="10058400" cy="786543"/>
          </a:xfrm>
        </p:spPr>
        <p:txBody>
          <a:bodyPr>
            <a:normAutofit/>
          </a:bodyPr>
          <a:lstStyle/>
          <a:p>
            <a:pPr algn="ct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CẤU TRÚC BÀI HỌC VẬT LÍ (</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tiếp</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3" name="Content Placeholder 2">
            <a:extLst>
              <a:ext uri="{FF2B5EF4-FFF2-40B4-BE49-F238E27FC236}">
                <a16:creationId xmlns:a16="http://schemas.microsoft.com/office/drawing/2014/main" id="{6CAB41A4-362D-CBF5-E41C-4FA3978B16BC}"/>
              </a:ext>
            </a:extLst>
          </p:cNvPr>
          <p:cNvSpPr>
            <a:spLocks noGrp="1"/>
          </p:cNvSpPr>
          <p:nvPr>
            <p:ph idx="1"/>
          </p:nvPr>
        </p:nvSpPr>
        <p:spPr>
          <a:xfrm>
            <a:off x="355600" y="1212019"/>
            <a:ext cx="10901680" cy="4629981"/>
          </a:xfrm>
        </p:spPr>
        <p:txBody>
          <a:bodyPr>
            <a:noAutofit/>
          </a:bodyPr>
          <a:lstStyle/>
          <a:p>
            <a:pPr marL="0" marR="0" lvl="0" indent="0" algn="ctr">
              <a:lnSpc>
                <a:spcPct val="107000"/>
              </a:lnSpc>
              <a:spcBef>
                <a:spcPts val="0"/>
              </a:spcBef>
              <a:spcAft>
                <a:spcPts val="0"/>
              </a:spcAft>
              <a:buNone/>
            </a:pPr>
            <a:r>
              <a:rPr lang="en-US" sz="1800" b="1" dirty="0" err="1">
                <a:effectLst/>
                <a:latin typeface="Tahoma" panose="020B0604030504040204" pitchFamily="34" charset="0"/>
                <a:ea typeface="Tahoma" panose="020B0604030504040204" pitchFamily="34" charset="0"/>
                <a:cs typeface="Tahoma" panose="020B0604030504040204" pitchFamily="34" charset="0"/>
              </a:rPr>
              <a:t>Thân</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bài</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tập</a:t>
            </a:r>
            <a:endPar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a:lnSpc>
                <a:spcPct val="107000"/>
              </a:lnSpc>
              <a:spcBef>
                <a:spcPts val="0"/>
              </a:spcBef>
              <a:spcAft>
                <a:spcPts val="0"/>
              </a:spcAft>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487680"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Thân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bài</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thường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có</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từ</a:t>
            </a:r>
            <a:r>
              <a:rPr lang="en-US" sz="1800" dirty="0">
                <a:effectLst/>
                <a:latin typeface="Tahoma" panose="020B0604030504040204" pitchFamily="34" charset="0"/>
                <a:ea typeface="Tahoma" panose="020B0604030504040204" pitchFamily="34" charset="0"/>
                <a:cs typeface="Tahoma" panose="020B0604030504040204" pitchFamily="34" charset="0"/>
              </a:rPr>
              <a:t> 2 </a:t>
            </a:r>
            <a:r>
              <a:rPr lang="en-US" sz="1800" dirty="0" err="1">
                <a:effectLst/>
                <a:latin typeface="Tahoma" panose="020B0604030504040204" pitchFamily="34" charset="0"/>
                <a:ea typeface="Tahoma" panose="020B0604030504040204" pitchFamily="34" charset="0"/>
                <a:cs typeface="Tahoma" panose="020B0604030504040204" pitchFamily="34" charset="0"/>
              </a:rPr>
              <a:t>đến</a:t>
            </a:r>
            <a:r>
              <a:rPr lang="en-US" sz="1800" dirty="0">
                <a:effectLst/>
                <a:latin typeface="Tahoma" panose="020B0604030504040204" pitchFamily="34" charset="0"/>
                <a:ea typeface="Tahoma" panose="020B0604030504040204" pitchFamily="34" charset="0"/>
                <a:cs typeface="Tahoma" panose="020B0604030504040204" pitchFamily="34" charset="0"/>
              </a:rPr>
              <a:t> 4 </a:t>
            </a:r>
            <a:r>
              <a:rPr lang="en-US" sz="1800" dirty="0" err="1">
                <a:effectLst/>
                <a:latin typeface="Tahoma" panose="020B0604030504040204" pitchFamily="34" charset="0"/>
                <a:ea typeface="Tahoma" panose="020B0604030504040204" pitchFamily="34" charset="0"/>
                <a:cs typeface="Tahoma" panose="020B0604030504040204" pitchFamily="34" charset="0"/>
              </a:rPr>
              <a:t>đơn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vị</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kiến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ví</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dụ</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716280" marR="0">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910590" marR="0" indent="-285750">
              <a:lnSpc>
                <a:spcPct val="107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16.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Áp</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suất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chất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lỏng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áp</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suất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khí</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quyển</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(2 </a:t>
            </a:r>
            <a:r>
              <a:rPr lang="en-US" sz="1800" dirty="0" err="1">
                <a:effectLst/>
                <a:latin typeface="Tahoma" panose="020B0604030504040204" pitchFamily="34" charset="0"/>
                <a:ea typeface="Tahoma" panose="020B0604030504040204" pitchFamily="34" charset="0"/>
                <a:cs typeface="Tahoma" panose="020B0604030504040204" pitchFamily="34" charset="0"/>
              </a:rPr>
              <a:t>đơn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vị</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kiến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I. </a:t>
            </a:r>
            <a:r>
              <a:rPr lang="en-US" sz="1800" dirty="0" err="1">
                <a:effectLst/>
                <a:latin typeface="Tahoma" panose="020B0604030504040204" pitchFamily="34" charset="0"/>
                <a:ea typeface="Tahoma" panose="020B0604030504040204" pitchFamily="34" charset="0"/>
                <a:cs typeface="Tahoma" panose="020B0604030504040204" pitchFamily="34" charset="0"/>
              </a:rPr>
              <a:t>Áp</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suất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chất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lỏng</a:t>
            </a:r>
            <a:r>
              <a:rPr lang="en-US" sz="1800" dirty="0">
                <a:effectLst/>
                <a:latin typeface="Tahoma" panose="020B0604030504040204" pitchFamily="34" charset="0"/>
                <a:ea typeface="Tahoma" panose="020B0604030504040204" pitchFamily="34" charset="0"/>
                <a:cs typeface="Tahoma" panose="020B0604030504040204" pitchFamily="34" charset="0"/>
              </a:rPr>
              <a:t>; </a:t>
            </a:r>
          </a:p>
          <a:p>
            <a:pPr marL="624840" marR="0" indent="0">
              <a:lnSpc>
                <a:spcPct val="107000"/>
              </a:lnSpc>
              <a:spcBef>
                <a:spcPts val="0"/>
              </a:spcBef>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II. </a:t>
            </a:r>
            <a:r>
              <a:rPr lang="en-US" sz="1800" dirty="0" err="1">
                <a:effectLst/>
                <a:latin typeface="Tahoma" panose="020B0604030504040204" pitchFamily="34" charset="0"/>
                <a:ea typeface="Tahoma" panose="020B0604030504040204" pitchFamily="34" charset="0"/>
                <a:cs typeface="Tahoma" panose="020B0604030504040204" pitchFamily="34" charset="0"/>
              </a:rPr>
              <a:t>Áp</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suất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khí</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quyển</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910590" marR="0" indent="-285750">
              <a:lnSpc>
                <a:spcPct val="107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19.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Đòn</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bẩy</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và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ứng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dụng</a:t>
            </a:r>
            <a:r>
              <a:rPr lang="en-US" sz="1800" b="1" i="1" dirty="0">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(3 </a:t>
            </a:r>
            <a:r>
              <a:rPr lang="en-US" sz="1800" dirty="0" err="1">
                <a:effectLst/>
                <a:latin typeface="Tahoma" panose="020B0604030504040204" pitchFamily="34" charset="0"/>
                <a:ea typeface="Tahoma" panose="020B0604030504040204" pitchFamily="34" charset="0"/>
                <a:cs typeface="Tahoma" panose="020B0604030504040204" pitchFamily="34" charset="0"/>
              </a:rPr>
              <a:t>đơn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vị</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kiến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I. Tác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của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đòn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bẩy</a:t>
            </a:r>
            <a:r>
              <a:rPr lang="en-US" sz="1800" dirty="0">
                <a:effectLst/>
                <a:latin typeface="Tahoma" panose="020B0604030504040204" pitchFamily="34" charset="0"/>
                <a:ea typeface="Tahoma" panose="020B0604030504040204" pitchFamily="34" charset="0"/>
                <a:cs typeface="Tahoma" panose="020B0604030504040204" pitchFamily="34" charset="0"/>
              </a:rPr>
              <a:t>; II. </a:t>
            </a:r>
            <a:r>
              <a:rPr lang="en-US" sz="1800" dirty="0" err="1">
                <a:effectLst/>
                <a:latin typeface="Tahoma" panose="020B0604030504040204" pitchFamily="34" charset="0"/>
                <a:ea typeface="Tahoma" panose="020B0604030504040204" pitchFamily="34" charset="0"/>
                <a:cs typeface="Tahoma" panose="020B0604030504040204" pitchFamily="34" charset="0"/>
              </a:rPr>
              <a:t>Các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loại</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đòn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bẩy</a:t>
            </a:r>
            <a:r>
              <a:rPr lang="en-US" sz="1800" dirty="0">
                <a:effectLst/>
                <a:latin typeface="Tahoma" panose="020B0604030504040204" pitchFamily="34" charset="0"/>
                <a:ea typeface="Tahoma" panose="020B0604030504040204" pitchFamily="34" charset="0"/>
                <a:cs typeface="Tahoma" panose="020B0604030504040204" pitchFamily="34" charset="0"/>
              </a:rPr>
              <a:t>; III. </a:t>
            </a:r>
            <a:r>
              <a:rPr lang="en-US" sz="1800" dirty="0" err="1">
                <a:effectLst/>
                <a:latin typeface="Tahoma" panose="020B0604030504040204" pitchFamily="34" charset="0"/>
                <a:ea typeface="Tahoma" panose="020B0604030504040204" pitchFamily="34" charset="0"/>
                <a:cs typeface="Tahoma" panose="020B0604030504040204" pitchFamily="34" charset="0"/>
              </a:rPr>
              <a:t>Ứng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của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đòn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bẩy</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910590" marR="0" indent="-285750">
              <a:lnSpc>
                <a:spcPct val="107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20.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tượng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nhiễm</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do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cọ</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xát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(2 </a:t>
            </a:r>
            <a:r>
              <a:rPr lang="en-US" sz="1800" dirty="0" err="1">
                <a:effectLst/>
                <a:latin typeface="Tahoma" panose="020B0604030504040204" pitchFamily="34" charset="0"/>
                <a:ea typeface="Tahoma" panose="020B0604030504040204" pitchFamily="34" charset="0"/>
                <a:cs typeface="Tahoma" panose="020B0604030504040204" pitchFamily="34" charset="0"/>
              </a:rPr>
              <a:t>đơn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vị</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kiến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I. </a:t>
            </a:r>
            <a:r>
              <a:rPr lang="en-US" sz="1800" dirty="0" err="1">
                <a:effectLst/>
                <a:latin typeface="Tahoma" panose="020B0604030504040204" pitchFamily="34" charset="0"/>
                <a:ea typeface="Tahoma" panose="020B0604030504040204" pitchFamily="34" charset="0"/>
                <a:cs typeface="Tahoma" panose="020B0604030504040204" pitchFamily="34" charset="0"/>
              </a:rPr>
              <a:t>Vật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nhiễm</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điện</a:t>
            </a:r>
            <a:r>
              <a:rPr lang="en-US" sz="1800" dirty="0">
                <a:effectLst/>
                <a:latin typeface="Tahoma" panose="020B0604030504040204" pitchFamily="34" charset="0"/>
                <a:ea typeface="Tahoma" panose="020B0604030504040204" pitchFamily="34" charset="0"/>
                <a:cs typeface="Tahoma" panose="020B0604030504040204" pitchFamily="34" charset="0"/>
              </a:rPr>
              <a:t>; II. </a:t>
            </a:r>
            <a:r>
              <a:rPr lang="en-US" sz="1800" dirty="0" err="1">
                <a:effectLst/>
                <a:latin typeface="Tahoma" panose="020B0604030504040204" pitchFamily="34" charset="0"/>
                <a:ea typeface="Tahoma" panose="020B0604030504040204" pitchFamily="34" charset="0"/>
                <a:cs typeface="Tahoma" panose="020B0604030504040204" pitchFamily="34" charset="0"/>
              </a:rPr>
              <a:t>Giải</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thích</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sơ</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lược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về</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sự</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nhiễm</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điện</a:t>
            </a:r>
            <a:r>
              <a:rPr lang="en-US" sz="1800" dirty="0">
                <a:effectLst/>
                <a:latin typeface="Tahoma" panose="020B0604030504040204" pitchFamily="34" charset="0"/>
                <a:ea typeface="Tahoma" panose="020B0604030504040204" pitchFamily="34" charset="0"/>
                <a:cs typeface="Tahoma" panose="020B0604030504040204" pitchFamily="34" charset="0"/>
              </a:rPr>
              <a:t> do </a:t>
            </a:r>
            <a:r>
              <a:rPr lang="en-US" sz="1800" dirty="0" err="1">
                <a:effectLst/>
                <a:latin typeface="Tahoma" panose="020B0604030504040204" pitchFamily="34" charset="0"/>
                <a:ea typeface="Tahoma" panose="020B0604030504040204" pitchFamily="34" charset="0"/>
                <a:cs typeface="Tahoma" panose="020B0604030504040204" pitchFamily="34" charset="0"/>
              </a:rPr>
              <a:t>cọ</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xát</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910590" marR="0" indent="-285750">
              <a:lnSpc>
                <a:spcPct val="107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23. Tác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(4 </a:t>
            </a:r>
            <a:r>
              <a:rPr lang="en-US" sz="1800" dirty="0" err="1">
                <a:effectLst/>
                <a:latin typeface="Tahoma" panose="020B0604030504040204" pitchFamily="34" charset="0"/>
                <a:ea typeface="Tahoma" panose="020B0604030504040204" pitchFamily="34" charset="0"/>
                <a:cs typeface="Tahoma" panose="020B0604030504040204" pitchFamily="34" charset="0"/>
              </a:rPr>
              <a:t>đơn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vị</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kiến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I. Tác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nhiệt</a:t>
            </a:r>
            <a:r>
              <a:rPr lang="en-US" sz="1800" dirty="0">
                <a:effectLst/>
                <a:latin typeface="Tahoma" panose="020B0604030504040204" pitchFamily="34" charset="0"/>
                <a:ea typeface="Tahoma" panose="020B0604030504040204" pitchFamily="34" charset="0"/>
                <a:cs typeface="Tahoma" panose="020B0604030504040204" pitchFamily="34" charset="0"/>
              </a:rPr>
              <a:t>; II. </a:t>
            </a:r>
            <a:r>
              <a:rPr lang="en-US" sz="1800" dirty="0" err="1">
                <a:effectLst/>
                <a:latin typeface="Tahoma" panose="020B0604030504040204" pitchFamily="34" charset="0"/>
                <a:ea typeface="Tahoma" panose="020B0604030504040204" pitchFamily="34" charset="0"/>
                <a:cs typeface="Tahoma" panose="020B0604030504040204" pitchFamily="34" charset="0"/>
              </a:rPr>
              <a:t>Tác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phát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sáng</a:t>
            </a:r>
            <a:r>
              <a:rPr lang="en-US" sz="1800" dirty="0">
                <a:effectLst/>
                <a:latin typeface="Tahoma" panose="020B0604030504040204" pitchFamily="34" charset="0"/>
                <a:ea typeface="Tahoma" panose="020B0604030504040204" pitchFamily="34" charset="0"/>
                <a:cs typeface="Tahoma" panose="020B0604030504040204" pitchFamily="34" charset="0"/>
              </a:rPr>
              <a:t>; III. </a:t>
            </a:r>
            <a:r>
              <a:rPr lang="en-US" sz="1800" dirty="0" err="1">
                <a:effectLst/>
                <a:latin typeface="Tahoma" panose="020B0604030504040204" pitchFamily="34" charset="0"/>
                <a:ea typeface="Tahoma" panose="020B0604030504040204" pitchFamily="34" charset="0"/>
                <a:cs typeface="Tahoma" panose="020B0604030504040204" pitchFamily="34" charset="0"/>
              </a:rPr>
              <a:t>Tác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hóa</a:t>
            </a:r>
            <a:r>
              <a:rPr lang="en-US" sz="1800" dirty="0">
                <a:effectLst/>
                <a:latin typeface="Tahoma" panose="020B0604030504040204" pitchFamily="34" charset="0"/>
                <a:ea typeface="Tahoma" panose="020B0604030504040204" pitchFamily="34" charset="0"/>
                <a:cs typeface="Tahoma" panose="020B0604030504040204" pitchFamily="34" charset="0"/>
              </a:rPr>
              <a:t> học; IV. Tác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sinh</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lí</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910590" marR="0" indent="-285750">
              <a:lnSpc>
                <a:spcPct val="107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29.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Sự</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nở</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nhiệt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(4 </a:t>
            </a:r>
            <a:r>
              <a:rPr lang="en-US" sz="1800" dirty="0" err="1">
                <a:effectLst/>
                <a:latin typeface="Tahoma" panose="020B0604030504040204" pitchFamily="34" charset="0"/>
                <a:ea typeface="Tahoma" panose="020B0604030504040204" pitchFamily="34" charset="0"/>
                <a:cs typeface="Tahoma" panose="020B0604030504040204" pitchFamily="34" charset="0"/>
              </a:rPr>
              <a:t>đơn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vị</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kiến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Sự</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nở</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vì</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nhiệt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của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chất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rắn</a:t>
            </a:r>
            <a:r>
              <a:rPr lang="en-US" sz="1800" dirty="0">
                <a:effectLst/>
                <a:latin typeface="Tahoma" panose="020B0604030504040204" pitchFamily="34" charset="0"/>
                <a:ea typeface="Tahoma" panose="020B0604030504040204" pitchFamily="34" charset="0"/>
                <a:cs typeface="Tahoma" panose="020B0604030504040204" pitchFamily="34" charset="0"/>
              </a:rPr>
              <a:t>; II. </a:t>
            </a:r>
            <a:r>
              <a:rPr lang="en-US" sz="1800" dirty="0" err="1">
                <a:effectLst/>
                <a:latin typeface="Tahoma" panose="020B0604030504040204" pitchFamily="34" charset="0"/>
                <a:ea typeface="Tahoma" panose="020B0604030504040204" pitchFamily="34" charset="0"/>
                <a:cs typeface="Tahoma" panose="020B0604030504040204" pitchFamily="34" charset="0"/>
              </a:rPr>
              <a:t>Sự</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nở</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vì</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nhiệt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của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chất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lỏng</a:t>
            </a:r>
            <a:r>
              <a:rPr lang="en-US" sz="1800" dirty="0">
                <a:effectLst/>
                <a:latin typeface="Tahoma" panose="020B0604030504040204" pitchFamily="34" charset="0"/>
                <a:ea typeface="Tahoma" panose="020B0604030504040204" pitchFamily="34" charset="0"/>
                <a:cs typeface="Tahoma" panose="020B0604030504040204" pitchFamily="34" charset="0"/>
              </a:rPr>
              <a:t>; III. </a:t>
            </a:r>
            <a:r>
              <a:rPr lang="en-US" sz="1800" dirty="0" err="1">
                <a:effectLst/>
                <a:latin typeface="Tahoma" panose="020B0604030504040204" pitchFamily="34" charset="0"/>
                <a:ea typeface="Tahoma" panose="020B0604030504040204" pitchFamily="34" charset="0"/>
                <a:cs typeface="Tahoma" panose="020B0604030504040204" pitchFamily="34" charset="0"/>
              </a:rPr>
              <a:t>Sự</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nở</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vì</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nhiệt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của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chất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khí</a:t>
            </a:r>
            <a:r>
              <a:rPr lang="en-US" sz="1800" dirty="0">
                <a:effectLst/>
                <a:latin typeface="Tahoma" panose="020B0604030504040204" pitchFamily="34" charset="0"/>
                <a:ea typeface="Tahoma" panose="020B0604030504040204" pitchFamily="34" charset="0"/>
                <a:cs typeface="Tahoma" panose="020B0604030504040204" pitchFamily="34" charset="0"/>
              </a:rPr>
              <a:t>; IV. </a:t>
            </a:r>
            <a:r>
              <a:rPr lang="en-US" sz="1800" dirty="0" err="1">
                <a:effectLst/>
                <a:latin typeface="Tahoma" panose="020B0604030504040204" pitchFamily="34" charset="0"/>
                <a:ea typeface="Tahoma" panose="020B0604030504040204" pitchFamily="34" charset="0"/>
                <a:cs typeface="Tahoma" panose="020B0604030504040204" pitchFamily="34" charset="0"/>
              </a:rPr>
              <a:t>Công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và tác </a:t>
            </a:r>
            <a:r>
              <a:rPr lang="en-US" sz="1800" dirty="0" err="1">
                <a:effectLst/>
                <a:latin typeface="Tahoma" panose="020B0604030504040204" pitchFamily="34" charset="0"/>
                <a:ea typeface="Tahoma" panose="020B0604030504040204" pitchFamily="34" charset="0"/>
                <a:cs typeface="Tahoma" panose="020B0604030504040204" pitchFamily="34" charset="0"/>
              </a:rPr>
              <a:t>hại</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của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sự</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nở</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vì</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nhiệt</a:t>
            </a:r>
            <a:r>
              <a:rPr lang="en-US" sz="1800" dirty="0">
                <a:effectLst/>
                <a:latin typeface="Tahoma" panose="020B0604030504040204" pitchFamily="34" charset="0"/>
                <a:ea typeface="Tahoma" panose="020B0604030504040204" pitchFamily="34" charset="0"/>
                <a:cs typeface="Tahoma" panose="020B0604030504040204" pitchFamily="34" charset="0"/>
              </a:rPr>
              <a:t>)</a:t>
            </a:r>
          </a:p>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09978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latin typeface="Arial" pitchFamily="34" charset="0"/>
                <a:cs typeface="Arial" pitchFamily="34" charset="0"/>
              </a:rPr>
              <a:t>I</a:t>
            </a:r>
            <a:r>
              <a:rPr lang="en-US" altLang="en-US" sz="2800" b="1" smtClean="0">
                <a:solidFill>
                  <a:srgbClr val="C00000"/>
                </a:solidFill>
                <a:latin typeface="Arial" pitchFamily="34" charset="0"/>
                <a:cs typeface="Arial" pitchFamily="34" charset="0"/>
              </a:rPr>
              <a:t>I. THIẾT KẾ SGK KHOA HỌC TỰ NHIÊN 8</a:t>
            </a:r>
            <a:endParaRPr lang="en-US" altLang="en-US" sz="2800" b="1">
              <a:solidFill>
                <a:srgbClr val="C00000"/>
              </a:solidFill>
              <a:latin typeface="Arial" pitchFamily="34" charset="0"/>
              <a:cs typeface="Arial" pitchFamily="34" charset="0"/>
            </a:endParaRPr>
          </a:p>
        </p:txBody>
      </p:sp>
      <p:sp>
        <p:nvSpPr>
          <p:cNvPr id="12" name="Content Placeholder 5"/>
          <p:cNvSpPr txBox="1"/>
          <p:nvPr/>
        </p:nvSpPr>
        <p:spPr>
          <a:xfrm>
            <a:off x="1370050" y="1616880"/>
            <a:ext cx="8830392" cy="4051558"/>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20000"/>
              </a:lnSpc>
              <a:spcBef>
                <a:spcPct val="0"/>
              </a:spcBef>
            </a:pPr>
            <a:r>
              <a:rPr lang="en-US" sz="2400" b="1" err="1" smtClean="0">
                <a:solidFill>
                  <a:srgbClr val="37AAE0"/>
                </a:solidFill>
                <a:latin typeface="Arial" pitchFamily="34" charset="0"/>
                <a:cs typeface="Arial" pitchFamily="34" charset="0"/>
                <a:sym typeface="+mn-ea"/>
              </a:rPr>
              <a:t>Chương I. Phản ứng </a:t>
            </a:r>
            <a:r>
              <a:rPr lang="en-US" sz="2400" b="1" err="1">
                <a:solidFill>
                  <a:srgbClr val="37AAE0"/>
                </a:solidFill>
                <a:latin typeface="Arial" pitchFamily="34" charset="0"/>
                <a:cs typeface="Arial" pitchFamily="34" charset="0"/>
                <a:sym typeface="+mn-ea"/>
              </a:rPr>
              <a:t>hoá học</a:t>
            </a:r>
            <a:endParaRPr lang="en-US" sz="2400">
              <a:solidFill>
                <a:srgbClr val="37AAE0"/>
              </a:solidFill>
              <a:latin typeface="Arial" pitchFamily="34" charset="0"/>
              <a:cs typeface="Arial" pitchFamily="34" charset="0"/>
            </a:endParaRPr>
          </a:p>
          <a:p>
            <a:pPr>
              <a:lnSpc>
                <a:spcPct val="120000"/>
              </a:lnSpc>
              <a:spcBef>
                <a:spcPct val="0"/>
              </a:spcBef>
            </a:pPr>
            <a:r>
              <a:rPr lang="en-US" sz="2400" b="1" err="1">
                <a:solidFill>
                  <a:srgbClr val="37AAE0"/>
                </a:solidFill>
                <a:latin typeface="Arial" pitchFamily="34" charset="0"/>
                <a:cs typeface="Arial" pitchFamily="34" charset="0"/>
                <a:sym typeface="+mn-ea"/>
              </a:rPr>
              <a:t>Chương </a:t>
            </a:r>
            <a:r>
              <a:rPr lang="en-US" sz="2400" b="1" smtClean="0">
                <a:solidFill>
                  <a:srgbClr val="37AAE0"/>
                </a:solidFill>
                <a:latin typeface="Arial" pitchFamily="34" charset="0"/>
                <a:cs typeface="Arial" pitchFamily="34" charset="0"/>
                <a:sym typeface="+mn-ea"/>
              </a:rPr>
              <a:t>II. Một số chất thông dụng</a:t>
            </a:r>
            <a:endParaRPr lang="en-US" sz="2400">
              <a:solidFill>
                <a:srgbClr val="37AAE0"/>
              </a:solidFill>
              <a:latin typeface="Arial" pitchFamily="34" charset="0"/>
              <a:cs typeface="Arial" pitchFamily="34" charset="0"/>
            </a:endParaRPr>
          </a:p>
          <a:p>
            <a:pPr>
              <a:lnSpc>
                <a:spcPct val="120000"/>
              </a:lnSpc>
              <a:spcBef>
                <a:spcPct val="0"/>
              </a:spcBef>
            </a:pPr>
            <a:r>
              <a:rPr lang="en-US" sz="2400" b="1" err="1">
                <a:solidFill>
                  <a:srgbClr val="37AAE0"/>
                </a:solidFill>
                <a:latin typeface="Arial" pitchFamily="34" charset="0"/>
                <a:cs typeface="Arial" pitchFamily="34" charset="0"/>
                <a:sym typeface="+mn-ea"/>
              </a:rPr>
              <a:t>Chương </a:t>
            </a:r>
            <a:r>
              <a:rPr lang="en-US" sz="2400" b="1" smtClean="0">
                <a:solidFill>
                  <a:srgbClr val="37AAE0"/>
                </a:solidFill>
                <a:latin typeface="Arial" pitchFamily="34" charset="0"/>
                <a:cs typeface="Arial" pitchFamily="34" charset="0"/>
                <a:sym typeface="+mn-ea"/>
              </a:rPr>
              <a:t>III. Khối lượng riêng và áp suất</a:t>
            </a:r>
            <a:endParaRPr lang="en-US" sz="2400">
              <a:solidFill>
                <a:srgbClr val="37AAE0"/>
              </a:solidFill>
              <a:latin typeface="Arial" pitchFamily="34" charset="0"/>
              <a:cs typeface="Arial" pitchFamily="34" charset="0"/>
            </a:endParaRPr>
          </a:p>
          <a:p>
            <a:pPr>
              <a:lnSpc>
                <a:spcPct val="120000"/>
              </a:lnSpc>
              <a:spcBef>
                <a:spcPct val="0"/>
              </a:spcBef>
            </a:pPr>
            <a:r>
              <a:rPr lang="en-US" sz="2400" b="1" err="1">
                <a:solidFill>
                  <a:srgbClr val="37AAE0"/>
                </a:solidFill>
                <a:latin typeface="Arial" pitchFamily="34" charset="0"/>
                <a:cs typeface="Arial" pitchFamily="34" charset="0"/>
                <a:sym typeface="+mn-ea"/>
              </a:rPr>
              <a:t>Chương </a:t>
            </a:r>
            <a:r>
              <a:rPr lang="en-US" sz="2400" b="1" smtClean="0">
                <a:solidFill>
                  <a:srgbClr val="37AAE0"/>
                </a:solidFill>
                <a:latin typeface="Arial" pitchFamily="34" charset="0"/>
                <a:cs typeface="Arial" pitchFamily="34" charset="0"/>
                <a:sym typeface="+mn-ea"/>
              </a:rPr>
              <a:t>IV. Tác dụng làm quay của lực</a:t>
            </a:r>
            <a:endParaRPr lang="en-US" sz="2400">
              <a:solidFill>
                <a:srgbClr val="37AAE0"/>
              </a:solidFill>
              <a:latin typeface="Arial" pitchFamily="34" charset="0"/>
              <a:cs typeface="Arial" pitchFamily="34" charset="0"/>
            </a:endParaRPr>
          </a:p>
          <a:p>
            <a:pPr>
              <a:lnSpc>
                <a:spcPct val="120000"/>
              </a:lnSpc>
              <a:spcBef>
                <a:spcPct val="0"/>
              </a:spcBef>
            </a:pPr>
            <a:r>
              <a:rPr lang="en-US" sz="2400" b="1" err="1">
                <a:solidFill>
                  <a:srgbClr val="37AAE0"/>
                </a:solidFill>
                <a:latin typeface="Arial" pitchFamily="34" charset="0"/>
                <a:cs typeface="Arial" pitchFamily="34" charset="0"/>
                <a:sym typeface="+mn-ea"/>
              </a:rPr>
              <a:t>Chương </a:t>
            </a:r>
            <a:r>
              <a:rPr lang="en-US" sz="2400" b="1" smtClean="0">
                <a:solidFill>
                  <a:srgbClr val="37AAE0"/>
                </a:solidFill>
                <a:latin typeface="Arial" pitchFamily="34" charset="0"/>
                <a:cs typeface="Arial" pitchFamily="34" charset="0"/>
                <a:sym typeface="+mn-ea"/>
              </a:rPr>
              <a:t>V. Điện</a:t>
            </a:r>
            <a:endParaRPr lang="en-US" sz="2400">
              <a:solidFill>
                <a:srgbClr val="37AAE0"/>
              </a:solidFill>
              <a:latin typeface="Arial" pitchFamily="34" charset="0"/>
              <a:cs typeface="Arial" pitchFamily="34" charset="0"/>
            </a:endParaRPr>
          </a:p>
          <a:p>
            <a:pPr>
              <a:lnSpc>
                <a:spcPct val="120000"/>
              </a:lnSpc>
              <a:spcBef>
                <a:spcPct val="0"/>
              </a:spcBef>
            </a:pPr>
            <a:r>
              <a:rPr lang="pt-BR" sz="2400" b="1">
                <a:solidFill>
                  <a:srgbClr val="37AAE0"/>
                </a:solidFill>
                <a:latin typeface="Arial" pitchFamily="34" charset="0"/>
                <a:cs typeface="Arial" pitchFamily="34" charset="0"/>
                <a:sym typeface="+mn-ea"/>
              </a:rPr>
              <a:t>Chương </a:t>
            </a:r>
            <a:r>
              <a:rPr lang="pt-BR" sz="2400" b="1" smtClean="0">
                <a:solidFill>
                  <a:srgbClr val="37AAE0"/>
                </a:solidFill>
                <a:latin typeface="Arial" pitchFamily="34" charset="0"/>
                <a:cs typeface="Arial" pitchFamily="34" charset="0"/>
                <a:sym typeface="+mn-ea"/>
              </a:rPr>
              <a:t>VI. </a:t>
            </a:r>
            <a:r>
              <a:rPr lang="en-US" sz="2400" b="1" err="1" smtClean="0">
                <a:solidFill>
                  <a:srgbClr val="37AAE0"/>
                </a:solidFill>
                <a:latin typeface="Arial" pitchFamily="34" charset="0"/>
                <a:cs typeface="Arial" pitchFamily="34" charset="0"/>
                <a:sym typeface="+mn-ea"/>
              </a:rPr>
              <a:t>Nhiệt</a:t>
            </a:r>
            <a:endParaRPr lang="en-US" sz="2400">
              <a:solidFill>
                <a:srgbClr val="37AAE0"/>
              </a:solidFill>
              <a:latin typeface="Arial" pitchFamily="34" charset="0"/>
              <a:cs typeface="Arial" pitchFamily="34" charset="0"/>
            </a:endParaRPr>
          </a:p>
          <a:p>
            <a:pPr>
              <a:lnSpc>
                <a:spcPct val="120000"/>
              </a:lnSpc>
              <a:spcBef>
                <a:spcPct val="0"/>
              </a:spcBef>
            </a:pPr>
            <a:r>
              <a:rPr lang="en-US" sz="2400" b="1" err="1">
                <a:solidFill>
                  <a:srgbClr val="37AAE0"/>
                </a:solidFill>
                <a:latin typeface="Arial" pitchFamily="34" charset="0"/>
                <a:cs typeface="Arial" pitchFamily="34" charset="0"/>
                <a:sym typeface="+mn-ea"/>
              </a:rPr>
              <a:t>Chương </a:t>
            </a:r>
            <a:r>
              <a:rPr lang="en-US" sz="2400" b="1" smtClean="0">
                <a:solidFill>
                  <a:srgbClr val="37AAE0"/>
                </a:solidFill>
                <a:latin typeface="Arial" pitchFamily="34" charset="0"/>
                <a:cs typeface="Arial" pitchFamily="34" charset="0"/>
                <a:sym typeface="+mn-ea"/>
              </a:rPr>
              <a:t>VII. Sinh học cơ thể người</a:t>
            </a:r>
            <a:endParaRPr lang="en-US" sz="2400">
              <a:solidFill>
                <a:srgbClr val="37AAE0"/>
              </a:solidFill>
              <a:latin typeface="Arial" pitchFamily="34" charset="0"/>
              <a:cs typeface="Arial" pitchFamily="34" charset="0"/>
            </a:endParaRPr>
          </a:p>
          <a:p>
            <a:pPr>
              <a:lnSpc>
                <a:spcPct val="120000"/>
              </a:lnSpc>
              <a:spcBef>
                <a:spcPct val="0"/>
              </a:spcBef>
            </a:pPr>
            <a:r>
              <a:rPr lang="en-US" sz="2400" b="1" err="1">
                <a:solidFill>
                  <a:srgbClr val="37AAE0"/>
                </a:solidFill>
                <a:latin typeface="Arial" pitchFamily="34" charset="0"/>
                <a:cs typeface="Arial" pitchFamily="34" charset="0"/>
                <a:sym typeface="+mn-ea"/>
              </a:rPr>
              <a:t>Chương </a:t>
            </a:r>
            <a:r>
              <a:rPr lang="en-US" sz="2400" b="1" smtClean="0">
                <a:solidFill>
                  <a:srgbClr val="37AAE0"/>
                </a:solidFill>
                <a:latin typeface="Arial" pitchFamily="34" charset="0"/>
                <a:cs typeface="Arial" pitchFamily="34" charset="0"/>
                <a:sym typeface="+mn-ea"/>
              </a:rPr>
              <a:t>VIII. Sinh vật và môi trường</a:t>
            </a:r>
            <a:endParaRPr lang="en-US" sz="2400" b="1">
              <a:solidFill>
                <a:srgbClr val="37AAE0"/>
              </a:solidFill>
              <a:latin typeface="Arial" pitchFamily="34" charset="0"/>
              <a:cs typeface="Arial" pitchFamily="34" charset="0"/>
            </a:endParaRPr>
          </a:p>
          <a:p>
            <a:pPr marL="0" indent="0">
              <a:lnSpc>
                <a:spcPct val="120000"/>
              </a:lnSpc>
              <a:spcBef>
                <a:spcPct val="0"/>
              </a:spcBef>
              <a:buNone/>
            </a:pPr>
            <a:r>
              <a:rPr lang="en-US" sz="2400" b="1" smtClean="0">
                <a:solidFill>
                  <a:srgbClr val="37AAE0"/>
                </a:solidFill>
                <a:latin typeface="Arial" pitchFamily="34" charset="0"/>
                <a:cs typeface="Arial" pitchFamily="34" charset="0"/>
                <a:sym typeface="+mn-ea"/>
              </a:rPr>
              <a:t>     Giải </a:t>
            </a:r>
            <a:r>
              <a:rPr lang="en-US" sz="2400" b="1" err="1">
                <a:solidFill>
                  <a:srgbClr val="37AAE0"/>
                </a:solidFill>
                <a:latin typeface="Arial" pitchFamily="34" charset="0"/>
                <a:cs typeface="Arial" pitchFamily="34" charset="0"/>
                <a:sym typeface="+mn-ea"/>
              </a:rPr>
              <a:t>thích một số thuật ngữ dùng trong sách</a:t>
            </a:r>
            <a:endParaRPr lang="en-US" sz="2400">
              <a:solidFill>
                <a:srgbClr val="37AAE0"/>
              </a:solidFill>
              <a:latin typeface="Arial" pitchFamily="34" charset="0"/>
              <a:cs typeface="Arial" pitchFamily="34" charset="0"/>
            </a:endParaRPr>
          </a:p>
        </p:txBody>
      </p:sp>
    </p:spTree>
    <p:extLst>
      <p:ext uri="{BB962C8B-B14F-4D97-AF65-F5344CB8AC3E}">
        <p14:creationId xmlns:p14="http://schemas.microsoft.com/office/powerpoint/2010/main" val="295753525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12198284" cy="6858000"/>
          </a:xfrm>
          <a:prstGeom prst="rect">
            <a:avLst/>
          </a:prstGeom>
        </p:spPr>
      </p:pic>
      <p:sp>
        <p:nvSpPr>
          <p:cNvPr id="2" name="Title 1">
            <a:extLst>
              <a:ext uri="{FF2B5EF4-FFF2-40B4-BE49-F238E27FC236}">
                <a16:creationId xmlns:a16="http://schemas.microsoft.com/office/drawing/2014/main" id="{CD4353AB-48E0-E5D3-15D5-7FFF677C01EB}"/>
              </a:ext>
            </a:extLst>
          </p:cNvPr>
          <p:cNvSpPr>
            <a:spLocks noGrp="1"/>
          </p:cNvSpPr>
          <p:nvPr>
            <p:ph type="title"/>
          </p:nvPr>
        </p:nvSpPr>
        <p:spPr>
          <a:xfrm>
            <a:off x="1600200" y="425476"/>
            <a:ext cx="10058400" cy="786543"/>
          </a:xfrm>
        </p:spPr>
        <p:txBody>
          <a:bodyPr>
            <a:normAutofit/>
          </a:bodyPr>
          <a:lstStyle/>
          <a:p>
            <a:pPr algn="ct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CẤU TRÚC BÀI </a:t>
            </a:r>
            <a:r>
              <a:rPr lang="en-US" sz="3600" b="1">
                <a:solidFill>
                  <a:srgbClr val="0000FF"/>
                </a:solidFill>
                <a:latin typeface="Tahoma" panose="020B0604030504040204" pitchFamily="34" charset="0"/>
                <a:ea typeface="Tahoma" panose="020B0604030504040204" pitchFamily="34" charset="0"/>
                <a:cs typeface="Tahoma" panose="020B0604030504040204" pitchFamily="34" charset="0"/>
              </a:rPr>
              <a:t>HỌC </a:t>
            </a:r>
            <a:r>
              <a:rPr lang="en-US" sz="3600" b="1" smtClean="0">
                <a:solidFill>
                  <a:srgbClr val="0000FF"/>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tiếp</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3" name="Content Placeholder 2">
            <a:extLst>
              <a:ext uri="{FF2B5EF4-FFF2-40B4-BE49-F238E27FC236}">
                <a16:creationId xmlns:a16="http://schemas.microsoft.com/office/drawing/2014/main" id="{0F7DFD3E-2205-F9C8-765D-F823BF3E918C}"/>
              </a:ext>
            </a:extLst>
          </p:cNvPr>
          <p:cNvSpPr>
            <a:spLocks noGrp="1"/>
          </p:cNvSpPr>
          <p:nvPr>
            <p:ph idx="1"/>
          </p:nvPr>
        </p:nvSpPr>
        <p:spPr>
          <a:xfrm>
            <a:off x="894521" y="1212019"/>
            <a:ext cx="10058400" cy="3760891"/>
          </a:xfrm>
        </p:spPr>
        <p:txBody>
          <a:bodyPr>
            <a:normAutofit/>
          </a:bodyPr>
          <a:lstStyle/>
          <a:p>
            <a:pPr marL="64008" lvl="1" indent="0" algn="ctr">
              <a:lnSpc>
                <a:spcPct val="107000"/>
              </a:lnSpc>
              <a:spcBef>
                <a:spcPts val="0"/>
              </a:spcBef>
              <a:spcAft>
                <a:spcPts val="0"/>
              </a:spcAft>
              <a:buNone/>
            </a:pPr>
            <a:r>
              <a:rPr lang="en-US" sz="1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Thân</a:t>
            </a:r>
            <a:r>
              <a:rPr lang="en-US"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bài</a:t>
            </a:r>
            <a:r>
              <a:rPr lang="en-US"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tập</a:t>
            </a:r>
            <a:endPar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109728" lvl="1" indent="0">
              <a:lnSpc>
                <a:spcPct val="107000"/>
              </a:lnSpc>
              <a:spcBef>
                <a:spcPts val="0"/>
              </a:spcBef>
              <a:spcAft>
                <a:spcPts val="0"/>
              </a:spcAft>
              <a:buNone/>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09728" lvl="1" indent="0">
              <a:lnSpc>
                <a:spcPct val="107000"/>
              </a:lnSpc>
              <a:spcBef>
                <a:spcPts val="0"/>
              </a:spcBef>
              <a:spcAft>
                <a:spcPts val="0"/>
              </a:spcAft>
              <a:buNone/>
            </a:pPr>
            <a:r>
              <a:rPr lang="en-US"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Mỗi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đơn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vị</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thường</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3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loại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hoạt</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tập</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578358" lvl="1" indent="-285750">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Hoạt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đọc</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hiểu</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vi-VN"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Mục đích cung cấp thông tin, định hướng, tìm tòi khám phá kiến thức mới</a:t>
            </a:r>
            <a:endParaRPr lang="en-US" sz="18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578358" lvl="1" indent="-285750">
              <a:spcBef>
                <a:spcPts val="0"/>
              </a:spcBef>
              <a:spcAft>
                <a:spcPts val="0"/>
              </a:spcAft>
              <a:buFont typeface="Wingdings" panose="05000000000000000000" pitchFamily="2" charset="2"/>
              <a:buChar char="Ø"/>
            </a:pPr>
            <a:endPar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578358" lvl="1" indent="-285750" algn="just">
              <a:lnSpc>
                <a:spcPct val="110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Hoạt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tìm</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tòi</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khám</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phá</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r>
              <a:rPr lang="en-US" sz="1800" b="1" kern="12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X</a:t>
            </a:r>
            <a:r>
              <a:rPr lang="vi-VN"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ây dựng tri thức mới dựa trên trải nghiệm</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tìm</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tòi</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khám</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phá</a:t>
            </a:r>
            <a:r>
              <a:rPr lang="vi-VN"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của HS. </a:t>
            </a:r>
            <a:endPar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1515618" lvl="1" indent="-285750">
              <a:lnSpc>
                <a:spcPct val="107000"/>
              </a:lnSpc>
              <a:spcBef>
                <a:spcPts val="0"/>
              </a:spcBef>
              <a:spcAft>
                <a:spcPts val="0"/>
              </a:spcAft>
              <a:buFont typeface="Wingdings" panose="05000000000000000000" pitchFamily="2" charset="2"/>
              <a:buChar char="Ø"/>
            </a:pPr>
            <a:endPar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578358" lvl="1" indent="-285750" algn="just">
              <a:lnSpc>
                <a:spcPct val="110000"/>
              </a:lnSpc>
              <a:spcBef>
                <a:spcPts val="0"/>
              </a:spcBef>
              <a:spcAft>
                <a:spcPts val="0"/>
              </a:spcAft>
              <a:buFont typeface="Wingdings" panose="05000000000000000000" pitchFamily="2" charset="2"/>
              <a:buChar char="Ø"/>
            </a:pP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Hoạt</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hành</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hoặc</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vận</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r>
              <a:rPr lang="en-US" sz="1800" b="1" kern="12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vi-VN"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HS tự trả lời câu hỏi, giải bài tập vận dụng giúp HS hiểu rõ vấn đề nghiên cứu, phát triển năng lực tư duy, năng lực vận dụng kiến thức đã học, giúp GV đánh giá đúng việc học tập của HS.</a:t>
            </a:r>
            <a:endPar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en-US" sz="1800" dirty="0">
              <a:solidFill>
                <a:schemeClr val="tx1"/>
              </a:solidFill>
            </a:endParaRPr>
          </a:p>
        </p:txBody>
      </p:sp>
    </p:spTree>
    <p:extLst>
      <p:ext uri="{BB962C8B-B14F-4D97-AF65-F5344CB8AC3E}">
        <p14:creationId xmlns:p14="http://schemas.microsoft.com/office/powerpoint/2010/main" val="416135619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705951AA-6CB8-3544-8F20-4C3DB9575F57}"/>
              </a:ext>
            </a:extLst>
          </p:cNvPr>
          <p:cNvSpPr>
            <a:spLocks noGrp="1"/>
          </p:cNvSpPr>
          <p:nvPr>
            <p:ph type="title"/>
          </p:nvPr>
        </p:nvSpPr>
        <p:spPr>
          <a:xfrm>
            <a:off x="1630680" y="212738"/>
            <a:ext cx="10058400" cy="786543"/>
          </a:xfrm>
        </p:spPr>
        <p:txBody>
          <a:bodyPr>
            <a:normAutofit/>
          </a:bodyPr>
          <a:lstStyle/>
          <a:p>
            <a:pPr algn="ct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CẤU TRÚC BÀI </a:t>
            </a:r>
            <a:r>
              <a:rPr lang="en-US" sz="3600" b="1">
                <a:solidFill>
                  <a:srgbClr val="0000FF"/>
                </a:solidFill>
                <a:latin typeface="Tahoma" panose="020B0604030504040204" pitchFamily="34" charset="0"/>
                <a:ea typeface="Tahoma" panose="020B0604030504040204" pitchFamily="34" charset="0"/>
                <a:cs typeface="Tahoma" panose="020B0604030504040204" pitchFamily="34" charset="0"/>
              </a:rPr>
              <a:t>HỌC </a:t>
            </a:r>
            <a:r>
              <a:rPr lang="en-US" sz="3600" b="1" smtClean="0">
                <a:solidFill>
                  <a:srgbClr val="0000FF"/>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rgbClr val="0000FF"/>
                </a:solidFill>
                <a:latin typeface="Tahoma" panose="020B0604030504040204" pitchFamily="34" charset="0"/>
                <a:ea typeface="Tahoma" panose="020B0604030504040204" pitchFamily="34" charset="0"/>
                <a:cs typeface="Tahoma" panose="020B0604030504040204" pitchFamily="34" charset="0"/>
              </a:rPr>
              <a:t>tiếp</a:t>
            </a:r>
            <a:r>
              <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3" name="Content Placeholder 2">
            <a:extLst>
              <a:ext uri="{FF2B5EF4-FFF2-40B4-BE49-F238E27FC236}">
                <a16:creationId xmlns:a16="http://schemas.microsoft.com/office/drawing/2014/main" id="{27EC4815-684D-1534-D5B8-581E9CA8BE1B}"/>
              </a:ext>
            </a:extLst>
          </p:cNvPr>
          <p:cNvSpPr>
            <a:spLocks noGrp="1"/>
          </p:cNvSpPr>
          <p:nvPr>
            <p:ph idx="1"/>
          </p:nvPr>
        </p:nvSpPr>
        <p:spPr>
          <a:xfrm>
            <a:off x="1066800" y="1313070"/>
            <a:ext cx="10058400" cy="3760891"/>
          </a:xfrm>
        </p:spPr>
        <p:txBody>
          <a:bodyPr>
            <a:normAutofit/>
          </a:bodyPr>
          <a:lstStyle/>
          <a:p>
            <a:pPr marL="0" marR="0" lvl="0" indent="0" algn="ctr">
              <a:lnSpc>
                <a:spcPct val="107000"/>
              </a:lnSpc>
              <a:spcBef>
                <a:spcPts val="0"/>
              </a:spcBef>
              <a:spcAft>
                <a:spcPts val="0"/>
              </a:spcAft>
              <a:buNone/>
            </a:pPr>
            <a:r>
              <a:rPr lang="vi-VN"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Kết thúc bài học</a:t>
            </a:r>
            <a:endPar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R="0" lvl="0" algn="ctr">
              <a:lnSpc>
                <a:spcPct val="107000"/>
              </a:lnSpc>
              <a:spcBef>
                <a:spcPts val="0"/>
              </a:spcBef>
              <a:spcAft>
                <a:spcPts val="0"/>
              </a:spcAft>
              <a:buFont typeface="Wingdings" panose="05000000000000000000" pitchFamily="2" charset="2"/>
              <a:buChar char="Ø"/>
            </a:pPr>
            <a:endParaRPr lang="vi-VN" sz="1800" b="1" dirty="0">
              <a:effectLst/>
              <a:latin typeface="Tahoma" panose="020B0604030504040204" pitchFamily="34" charset="0"/>
              <a:ea typeface="Tahoma" panose="020B0604030504040204" pitchFamily="34" charset="0"/>
              <a:cs typeface="Tahoma" panose="020B0604030504040204" pitchFamily="34" charset="0"/>
            </a:endParaRPr>
          </a:p>
          <a:p>
            <a:pPr marR="0" lvl="0" algn="just">
              <a:lnSpc>
                <a:spcPct val="107000"/>
              </a:lnSpc>
              <a:spcBef>
                <a:spcPts val="0"/>
              </a:spcBef>
              <a:spcAft>
                <a:spcPts val="0"/>
              </a:spcAft>
              <a:buFont typeface="Wingdings" panose="05000000000000000000" pitchFamily="2" charset="2"/>
              <a:buChar char="Ø"/>
            </a:pPr>
            <a:r>
              <a:rPr lang="vi-VN" sz="1800" b="1" dirty="0">
                <a:effectLst/>
                <a:latin typeface="Tahoma" panose="020B0604030504040204" pitchFamily="34" charset="0"/>
                <a:ea typeface="Tahoma" panose="020B0604030504040204" pitchFamily="34" charset="0"/>
                <a:cs typeface="Tahoma" panose="020B0604030504040204" pitchFamily="34" charset="0"/>
              </a:rPr>
              <a:t>Em đã học: </a:t>
            </a:r>
            <a:r>
              <a:rPr lang="vi-VN" sz="1800" dirty="0">
                <a:effectLst/>
                <a:latin typeface="Tahoma" panose="020B0604030504040204" pitchFamily="34" charset="0"/>
                <a:ea typeface="Tahoma" panose="020B0604030504040204" pitchFamily="34" charset="0"/>
                <a:cs typeface="Tahoma" panose="020B0604030504040204" pitchFamily="34" charset="0"/>
              </a:rPr>
              <a:t>Tóm tắt kiến thức, kĩ năng cơ bản của bài học, yêu cầu HS phải ghi nhớ.</a:t>
            </a:r>
          </a:p>
          <a:p>
            <a:pPr marR="0" lvl="0" algn="just">
              <a:lnSpc>
                <a:spcPct val="107000"/>
              </a:lnSpc>
              <a:spcBef>
                <a:spcPts val="0"/>
              </a:spcBef>
              <a:spcAft>
                <a:spcPts val="0"/>
              </a:spcAft>
              <a:buFont typeface="Wingdings" panose="05000000000000000000" pitchFamily="2" charset="2"/>
              <a:buChar char="Ø"/>
            </a:pPr>
            <a:endParaRPr lang="en-US" sz="1800" dirty="0">
              <a:latin typeface="Tahoma" panose="020B0604030504040204" pitchFamily="34" charset="0"/>
              <a:ea typeface="Tahoma" panose="020B0604030504040204" pitchFamily="34" charset="0"/>
              <a:cs typeface="Tahoma" panose="020B0604030504040204" pitchFamily="34" charset="0"/>
            </a:endParaRPr>
          </a:p>
          <a:p>
            <a:pPr marR="0" lvl="0" algn="just">
              <a:lnSpc>
                <a:spcPct val="107000"/>
              </a:lnSpc>
              <a:spcBef>
                <a:spcPts val="0"/>
              </a:spcBef>
              <a:spcAft>
                <a:spcPts val="0"/>
              </a:spcAft>
              <a:buFont typeface="Wingdings" panose="05000000000000000000" pitchFamily="2" charset="2"/>
              <a:buChar char="Ø"/>
            </a:pPr>
            <a:r>
              <a:rPr lang="vi-VN" sz="1800" b="1" dirty="0">
                <a:effectLst/>
                <a:latin typeface="Tahoma" panose="020B0604030504040204" pitchFamily="34" charset="0"/>
                <a:ea typeface="Tahoma" panose="020B0604030504040204" pitchFamily="34" charset="0"/>
                <a:cs typeface="Tahoma" panose="020B0604030504040204" pitchFamily="34" charset="0"/>
              </a:rPr>
              <a:t>Em có thể: </a:t>
            </a:r>
            <a:r>
              <a:rPr lang="vi-VN" sz="1800" dirty="0">
                <a:effectLst/>
                <a:latin typeface="Tahoma" panose="020B0604030504040204" pitchFamily="34" charset="0"/>
                <a:ea typeface="Tahoma" panose="020B0604030504040204" pitchFamily="34" charset="0"/>
                <a:cs typeface="Tahoma" panose="020B0604030504040204" pitchFamily="34" charset="0"/>
              </a:rPr>
              <a:t>Gợi ý HS vận dụng kiến thức, kĩ năng để giải quyết các tình huống thực tiễn của cuộc sống liên quan đến nội dung bài học.</a:t>
            </a:r>
          </a:p>
          <a:p>
            <a:pPr marR="0" lvl="0" algn="just">
              <a:lnSpc>
                <a:spcPct val="107000"/>
              </a:lnSpc>
              <a:spcBef>
                <a:spcPts val="0"/>
              </a:spcBef>
              <a:spcAft>
                <a:spcPts val="0"/>
              </a:spcAft>
              <a:buFont typeface="Wingdings" panose="05000000000000000000" pitchFamily="2" charset="2"/>
              <a:buChar char="Ø"/>
            </a:pPr>
            <a:endParaRPr lang="vi-VN" sz="1800" dirty="0">
              <a:effectLst/>
              <a:latin typeface="Tahoma" panose="020B0604030504040204" pitchFamily="34" charset="0"/>
              <a:ea typeface="Tahoma" panose="020B0604030504040204" pitchFamily="34" charset="0"/>
              <a:cs typeface="Tahoma" panose="020B0604030504040204" pitchFamily="34" charset="0"/>
            </a:endParaRPr>
          </a:p>
          <a:p>
            <a:pPr marR="0" lvl="0" algn="just">
              <a:lnSpc>
                <a:spcPct val="107000"/>
              </a:lnSpc>
              <a:spcBef>
                <a:spcPts val="0"/>
              </a:spcBef>
              <a:spcAft>
                <a:spcPts val="0"/>
              </a:spcAft>
              <a:buFont typeface="Wingdings" panose="05000000000000000000" pitchFamily="2" charset="2"/>
              <a:buChar char="Ø"/>
            </a:pPr>
            <a:r>
              <a:rPr lang="vi-VN" sz="1800" b="1" dirty="0">
                <a:effectLst/>
                <a:latin typeface="Tahoma" panose="020B0604030504040204" pitchFamily="34" charset="0"/>
                <a:ea typeface="Tahoma" panose="020B0604030504040204" pitchFamily="34" charset="0"/>
                <a:cs typeface="Tahoma" panose="020B0604030504040204" pitchFamily="34" charset="0"/>
              </a:rPr>
              <a:t>Em có biết? </a:t>
            </a:r>
            <a:r>
              <a:rPr lang="vi-VN" sz="1800" dirty="0">
                <a:effectLst/>
                <a:latin typeface="Tahoma" panose="020B0604030504040204" pitchFamily="34" charset="0"/>
                <a:ea typeface="Tahoma" panose="020B0604030504040204" pitchFamily="34" charset="0"/>
                <a:cs typeface="Tahoma" panose="020B0604030504040204" pitchFamily="34" charset="0"/>
              </a:rPr>
              <a:t>Nhằm mở rộng kiến thức, tạo niềm say mê khám phá khoa học và mở ra định hướng học tập</a:t>
            </a:r>
            <a:r>
              <a:rPr lang="en-US" sz="1800" dirty="0">
                <a:effectLst/>
                <a:latin typeface="Tahoma" panose="020B0604030504040204" pitchFamily="34" charset="0"/>
                <a:ea typeface="Tahoma" panose="020B0604030504040204" pitchFamily="34" charset="0"/>
                <a:cs typeface="Tahoma" panose="020B0604030504040204" pitchFamily="34" charset="0"/>
              </a:rPr>
              <a:t>.</a:t>
            </a:r>
            <a:endParaRPr lang="en-US" sz="1800" dirty="0"/>
          </a:p>
        </p:txBody>
      </p:sp>
    </p:spTree>
    <p:extLst>
      <p:ext uri="{BB962C8B-B14F-4D97-AF65-F5344CB8AC3E}">
        <p14:creationId xmlns:p14="http://schemas.microsoft.com/office/powerpoint/2010/main" val="317736249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Title 1">
            <a:extLst>
              <a:ext uri="{FF2B5EF4-FFF2-40B4-BE49-F238E27FC236}">
                <a16:creationId xmlns:a16="http://schemas.microsoft.com/office/drawing/2014/main" id="{41F140AE-E319-2EC1-476F-1CC1B290F900}"/>
              </a:ext>
            </a:extLst>
          </p:cNvPr>
          <p:cNvSpPr>
            <a:spLocks noGrp="1"/>
          </p:cNvSpPr>
          <p:nvPr>
            <p:ph type="title"/>
          </p:nvPr>
        </p:nvSpPr>
        <p:spPr>
          <a:xfrm>
            <a:off x="1371600" y="914400"/>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44217B7F-68BA-3330-7BF8-7733B4431588}"/>
              </a:ext>
            </a:extLst>
          </p:cNvPr>
          <p:cNvSpPr>
            <a:spLocks noGrp="1"/>
          </p:cNvSpPr>
          <p:nvPr>
            <p:ph idx="1"/>
          </p:nvPr>
        </p:nvSpPr>
        <p:spPr>
          <a:xfrm>
            <a:off x="1097280" y="2108201"/>
            <a:ext cx="10058400" cy="3760891"/>
          </a:xfrm>
        </p:spPr>
        <p:txBody>
          <a:bodyPr/>
          <a:lstStyle/>
          <a:p>
            <a:pPr marL="0" marR="0" indent="0">
              <a:lnSpc>
                <a:spcPct val="107000"/>
              </a:lnSpc>
              <a:spcBef>
                <a:spcPts val="0"/>
              </a:spcBef>
              <a:spcAft>
                <a:spcPts val="0"/>
              </a:spcAft>
              <a:buNone/>
            </a:pPr>
            <a:r>
              <a:rPr lang="en-US" sz="1800" dirty="0" err="1">
                <a:effectLst/>
                <a:latin typeface="Tahoma" panose="020B0604030504040204" pitchFamily="34" charset="0"/>
                <a:ea typeface="Tahoma" panose="020B0604030504040204" pitchFamily="34" charset="0"/>
                <a:cs typeface="Tahoma" panose="020B0604030504040204" pitchFamily="34" charset="0"/>
              </a:rPr>
              <a:t>Dạy</a:t>
            </a:r>
            <a:r>
              <a:rPr lang="en-US" sz="1800" dirty="0">
                <a:effectLst/>
                <a:latin typeface="Tahoma" panose="020B0604030504040204" pitchFamily="34" charset="0"/>
                <a:ea typeface="Tahoma" panose="020B0604030504040204" pitchFamily="34" charset="0"/>
                <a:cs typeface="Tahoma" panose="020B0604030504040204" pitchFamily="34" charset="0"/>
              </a:rPr>
              <a:t> học </a:t>
            </a:r>
            <a:r>
              <a:rPr lang="en-US" sz="1800" dirty="0" err="1">
                <a:effectLst/>
                <a:latin typeface="Tahoma" panose="020B0604030504040204" pitchFamily="34" charset="0"/>
                <a:ea typeface="Tahoma" panose="020B0604030504040204" pitchFamily="34" charset="0"/>
                <a:cs typeface="Tahoma" panose="020B0604030504040204" pitchFamily="34" charset="0"/>
              </a:rPr>
              <a:t>vật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lí</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chỉ</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có</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thể</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hình</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thành</a:t>
            </a:r>
            <a:r>
              <a:rPr lang="en-US" sz="1800" dirty="0">
                <a:effectLst/>
                <a:latin typeface="Tahoma" panose="020B0604030504040204" pitchFamily="34" charset="0"/>
                <a:ea typeface="Tahoma" panose="020B0604030504040204" pitchFamily="34" charset="0"/>
                <a:cs typeface="Tahoma" panose="020B0604030504040204" pitchFamily="34" charset="0"/>
              </a:rPr>
              <a:t> và </a:t>
            </a:r>
            <a:r>
              <a:rPr lang="en-US" sz="1800" dirty="0" err="1">
                <a:effectLst/>
                <a:latin typeface="Tahoma" panose="020B0604030504040204" pitchFamily="34" charset="0"/>
                <a:ea typeface="Tahoma" panose="020B0604030504040204" pitchFamily="34" charset="0"/>
                <a:cs typeface="Tahoma" panose="020B0604030504040204" pitchFamily="34" charset="0"/>
              </a:rPr>
              <a:t>phát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triển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các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năng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lực</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chung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a:effectLst/>
                <a:latin typeface="Tahoma" panose="020B0604030504040204" pitchFamily="34" charset="0"/>
                <a:ea typeface="Tahoma" panose="020B0604030504040204" pitchFamily="34" charset="0"/>
                <a:cs typeface="Tahoma" panose="020B0604030504040204" pitchFamily="34" charset="0"/>
              </a:rPr>
              <a:t>và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năng</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lực</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đặc</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thù</a:t>
            </a:r>
            <a:r>
              <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nếu</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vận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dụng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các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phương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pháp</a:t>
            </a:r>
            <a:r>
              <a:rPr lang="en-US" sz="1800" dirty="0">
                <a:effectLst/>
                <a:latin typeface="Tahoma" panose="020B0604030504040204" pitchFamily="34" charset="0"/>
                <a:ea typeface="Tahoma" panose="020B0604030504040204" pitchFamily="34" charset="0"/>
                <a:cs typeface="Tahoma" panose="020B0604030504040204" pitchFamily="34" charset="0"/>
              </a:rPr>
              <a:t> và </a:t>
            </a:r>
            <a:r>
              <a:rPr lang="en-US" sz="1800" dirty="0" err="1">
                <a:effectLst/>
                <a:latin typeface="Tahoma" panose="020B0604030504040204" pitchFamily="34" charset="0"/>
                <a:ea typeface="Tahoma" panose="020B0604030504040204" pitchFamily="34" charset="0"/>
                <a:cs typeface="Tahoma" panose="020B0604030504040204" pitchFamily="34" charset="0"/>
              </a:rPr>
              <a:t>hình</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thức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tổ</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chức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dạy</a:t>
            </a:r>
            <a:r>
              <a:rPr lang="en-US" sz="1800" dirty="0">
                <a:effectLst/>
                <a:latin typeface="Tahoma" panose="020B0604030504040204" pitchFamily="34" charset="0"/>
                <a:ea typeface="Tahoma" panose="020B0604030504040204" pitchFamily="34" charset="0"/>
                <a:cs typeface="Tahoma" panose="020B0604030504040204" pitchFamily="34" charset="0"/>
              </a:rPr>
              <a:t> học </a:t>
            </a:r>
            <a:r>
              <a:rPr lang="en-US" sz="1800" dirty="0" err="1">
                <a:effectLst/>
                <a:latin typeface="Tahoma" panose="020B0604030504040204" pitchFamily="34" charset="0"/>
                <a:ea typeface="Tahoma" panose="020B0604030504040204" pitchFamily="34" charset="0"/>
                <a:cs typeface="Tahoma" panose="020B0604030504040204" pitchFamily="34" charset="0"/>
              </a:rPr>
              <a:t>theo</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các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định</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hướng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sau</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0" marR="0" indent="0">
              <a:lnSpc>
                <a:spcPct val="107000"/>
              </a:lnSpc>
              <a:spcBef>
                <a:spcPts val="0"/>
              </a:spcBef>
              <a:spcAft>
                <a:spcPts val="0"/>
              </a:spcAft>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Tạo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cơ</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hội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huy</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những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hiểu</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biết</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kinh</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sẵn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để</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thành</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tri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mới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a:t>
            </a:r>
          </a:p>
          <a:p>
            <a:pPr marR="0" lvl="0">
              <a:lnSpc>
                <a:spcPct val="107000"/>
              </a:lnSpc>
              <a:spcBef>
                <a:spcPts val="0"/>
              </a:spcBef>
              <a:spcAft>
                <a:spcPts val="0"/>
              </a:spcAft>
              <a:buFont typeface="Wingdings" panose="05000000000000000000" pitchFamily="2" charset="2"/>
              <a:buChar char="Ø"/>
            </a:pPr>
            <a:endPar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Tạo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hội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tham</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gia</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quá</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trình</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khám</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phá</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tri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mới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a:t>
            </a:r>
          </a:p>
          <a:p>
            <a:pPr marR="0" lvl="0">
              <a:lnSpc>
                <a:spcPct val="107000"/>
              </a:lnSpc>
              <a:spcBef>
                <a:spcPts val="0"/>
              </a:spcBef>
              <a:spcAft>
                <a:spcPts val="0"/>
              </a:spcAft>
              <a:buFont typeface="Wingdings" panose="05000000000000000000" pitchFamily="2" charset="2"/>
              <a:buChar char="Ø"/>
            </a:pPr>
            <a:endPar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Tạo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điều</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kiện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cơ</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hội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liên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hệ</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vận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kĩ</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năng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vào</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việc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giải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quyết</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vấn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đề</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tiễn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a:t>
            </a:r>
          </a:p>
          <a:p>
            <a:pPr marR="0" lvl="0">
              <a:lnSpc>
                <a:spcPct val="107000"/>
              </a:lnSpc>
              <a:spcBef>
                <a:spcPts val="0"/>
              </a:spcBef>
              <a:spcAft>
                <a:spcPts val="0"/>
              </a:spcAft>
              <a:buFont typeface="Wingdings" panose="05000000000000000000" pitchFamily="2" charset="2"/>
              <a:buChar char="Ø"/>
            </a:pPr>
            <a:endPar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marR="0" lvl="0">
              <a:lnSpc>
                <a:spcPct val="107000"/>
              </a:lnSpc>
              <a:spcBef>
                <a:spcPts val="0"/>
              </a:spcBef>
              <a:spcAft>
                <a:spcPts val="0"/>
              </a:spcAft>
              <a:buFont typeface="Wingdings" panose="05000000000000000000" pitchFamily="2" charset="2"/>
              <a:buChar char="Ø"/>
            </a:pP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Vận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phương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pháp</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dạy</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Tìm</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tòi</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khám</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phá</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Dạy</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nêu</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vấn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đề</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Dạy</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dự</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án</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Phương</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pháp</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C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C00000"/>
                </a:solidFill>
                <a:effectLst/>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58530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4D91474-994B-FE41-5C31-310D488E6443}"/>
              </a:ext>
            </a:extLst>
          </p:cNvPr>
          <p:cNvSpPr>
            <a:spLocks noGrp="1"/>
          </p:cNvSpPr>
          <p:nvPr>
            <p:ph type="title"/>
          </p:nvPr>
        </p:nvSpPr>
        <p:spPr>
          <a:xfrm>
            <a:off x="1905000" y="687002"/>
            <a:ext cx="9772816"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4A29ED4-9E12-E92C-92CE-F03CCA10B5BF}"/>
              </a:ext>
            </a:extLst>
          </p:cNvPr>
          <p:cNvSpPr txBox="1"/>
          <p:nvPr/>
        </p:nvSpPr>
        <p:spPr>
          <a:xfrm>
            <a:off x="3181239" y="1384361"/>
            <a:ext cx="6096000" cy="954107"/>
          </a:xfrm>
          <a:prstGeom prst="rect">
            <a:avLst/>
          </a:prstGeom>
          <a:noFill/>
        </p:spPr>
        <p:txBody>
          <a:bodyPr wrap="square">
            <a:spAutoFit/>
          </a:bodyPr>
          <a:lstStyle/>
          <a:p>
            <a:pPr algn="ctr"/>
            <a:r>
              <a:rPr lang="en-US" sz="1800" b="1" dirty="0" err="1">
                <a:latin typeface="Tahoma" panose="020B0604030504040204" pitchFamily="34" charset="0"/>
                <a:ea typeface="Tahoma" panose="020B0604030504040204" pitchFamily="34" charset="0"/>
                <a:cs typeface="Tahoma" panose="020B0604030504040204" pitchFamily="34" charset="0"/>
              </a:rPr>
              <a:t>Ví</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dụ</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minh</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họa</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thiết</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kế</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kế</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hoạch</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bài</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dạy</a:t>
            </a:r>
            <a:endParaRPr lang="en-US" sz="1800" b="1" dirty="0">
              <a:latin typeface="Tahoma" panose="020B0604030504040204" pitchFamily="34" charset="0"/>
              <a:ea typeface="Tahoma" panose="020B0604030504040204" pitchFamily="34" charset="0"/>
              <a:cs typeface="Tahoma" panose="020B0604030504040204" pitchFamily="34" charset="0"/>
            </a:endParaRPr>
          </a:p>
          <a:p>
            <a:pPr algn="ct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a:t>
            </a:r>
            <a:endParaRPr lang="en-US" dirty="0"/>
          </a:p>
        </p:txBody>
      </p:sp>
      <p:sp>
        <p:nvSpPr>
          <p:cNvPr id="6" name="Content Placeholder 2">
            <a:extLst>
              <a:ext uri="{FF2B5EF4-FFF2-40B4-BE49-F238E27FC236}">
                <a16:creationId xmlns:a16="http://schemas.microsoft.com/office/drawing/2014/main" id="{9EB1AC12-984F-6669-F7C7-C0FAFB93C9C1}"/>
              </a:ext>
            </a:extLst>
          </p:cNvPr>
          <p:cNvSpPr>
            <a:spLocks noGrp="1"/>
          </p:cNvSpPr>
          <p:nvPr>
            <p:ph idx="1"/>
          </p:nvPr>
        </p:nvSpPr>
        <p:spPr>
          <a:xfrm>
            <a:off x="853439" y="2399750"/>
            <a:ext cx="10485121" cy="3760891"/>
          </a:xfrm>
        </p:spPr>
        <p:txBody>
          <a:bodyPr>
            <a:noAutofit/>
          </a:bodyPr>
          <a:lstStyle/>
          <a:p>
            <a:pPr marL="0" indent="0">
              <a:buNone/>
            </a:pPr>
            <a:r>
              <a:rPr lang="en-US" sz="18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vi-VN" sz="1800" b="1" dirty="0">
                <a:solidFill>
                  <a:srgbClr val="0000FF"/>
                </a:solidFill>
                <a:latin typeface="Tahoma" panose="020B0604030504040204" pitchFamily="34" charset="0"/>
                <a:ea typeface="Tahoma" panose="020B0604030504040204" pitchFamily="34" charset="0"/>
                <a:cs typeface="Tahoma" panose="020B0604030504040204" pitchFamily="34" charset="0"/>
              </a:rPr>
              <a:t>MỤC TIÊU</a:t>
            </a:r>
          </a:p>
          <a:p>
            <a:pPr marL="0" indent="0">
              <a:lnSpc>
                <a:spcPct val="100000"/>
              </a:lnSpc>
              <a:buNone/>
            </a:pPr>
            <a:r>
              <a:rPr lang="vi-VN" sz="1800" b="1" dirty="0">
                <a:solidFill>
                  <a:schemeClr val="tx1"/>
                </a:solidFill>
                <a:latin typeface="Tahoma" panose="020B0604030504040204" pitchFamily="34" charset="0"/>
                <a:ea typeface="Tahoma" panose="020B0604030504040204" pitchFamily="34" charset="0"/>
                <a:cs typeface="Tahoma" panose="020B0604030504040204" pitchFamily="34" charset="0"/>
              </a:rPr>
              <a:t>1. Về kiến thức</a:t>
            </a:r>
          </a:p>
          <a:p>
            <a:pPr marL="0" indent="0">
              <a:lnSpc>
                <a:spcPct val="100000"/>
              </a:lnSpc>
              <a:buNone/>
            </a:pP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Thấy được các tác dụng cơ bản của dòng điện: nhiệt, phát sáng, hoá học, sinh lí qua các thí nghiệm.</a:t>
            </a:r>
            <a:b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vi-VN" sz="1800" b="1" dirty="0">
                <a:solidFill>
                  <a:schemeClr val="tx1"/>
                </a:solidFill>
                <a:latin typeface="Tahoma" panose="020B0604030504040204" pitchFamily="34" charset="0"/>
                <a:ea typeface="Tahoma" panose="020B0604030504040204" pitchFamily="34" charset="0"/>
                <a:cs typeface="Tahoma" panose="020B0604030504040204" pitchFamily="34" charset="0"/>
              </a:rPr>
              <a:t>2. Về năng lực</a:t>
            </a:r>
          </a:p>
          <a:p>
            <a:pPr marL="0" indent="0">
              <a:lnSpc>
                <a:spcPct val="100000"/>
              </a:lnSpc>
              <a:buNone/>
            </a:pP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Giải thích được một số vấn đề trong cuộc sống liên quan đến ứng dụng của dòng điện như nên sử dụng đèn LED thay cho bóng đèn sợi đốt; biết sử dụng an toàn các đồ điện trong nhà.</a:t>
            </a:r>
            <a:b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vi-VN" sz="1800" b="1" dirty="0">
                <a:solidFill>
                  <a:schemeClr val="tx1"/>
                </a:solidFill>
                <a:latin typeface="Tahoma" panose="020B0604030504040204" pitchFamily="34" charset="0"/>
                <a:ea typeface="Tahoma" panose="020B0604030504040204" pitchFamily="34" charset="0"/>
                <a:cs typeface="Tahoma" panose="020B0604030504040204" pitchFamily="34" charset="0"/>
              </a:rPr>
              <a:t>3. Về phẩm chấ</a:t>
            </a: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Trung thực: trung thực trong quá trình trả lời câu hỏi trên trải nghiệm của mình, trung thực trong việc thực hiện các nhiệm vụ học tập được giao.</a:t>
            </a:r>
            <a:b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Trách nhiệm: có trách nhiệm thực hiện tốt các nhiệm vụ học tập được giao cả khi làm cá nhân hay làm nhóm.</a:t>
            </a:r>
            <a:b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Chăm chỉ: chăm chỉ nghiên cứu tài liệu, SGK để thu thập kiến thức.</a:t>
            </a:r>
            <a:b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800" dirty="0">
                <a:solidFill>
                  <a:schemeClr val="tx1"/>
                </a:solidFill>
                <a:latin typeface="Tahoma" panose="020B0604030504040204" pitchFamily="34" charset="0"/>
                <a:ea typeface="Tahoma" panose="020B0604030504040204" pitchFamily="34" charset="0"/>
                <a:cs typeface="Tahoma" panose="020B0604030504040204" pitchFamily="34" charset="0"/>
              </a:rPr>
              <a:t>Nhân ái: hỗ trợ nhau trong quá trình làm việc nhóm.</a:t>
            </a:r>
          </a:p>
          <a:p>
            <a:endParaRPr lang="en-US" sz="1800" dirty="0"/>
          </a:p>
        </p:txBody>
      </p:sp>
    </p:spTree>
    <p:extLst>
      <p:ext uri="{BB962C8B-B14F-4D97-AF65-F5344CB8AC3E}">
        <p14:creationId xmlns:p14="http://schemas.microsoft.com/office/powerpoint/2010/main" val="52922647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EA65F7F-2E35-C618-2147-CF3109D48B75}"/>
              </a:ext>
            </a:extLst>
          </p:cNvPr>
          <p:cNvSpPr>
            <a:spLocks noGrp="1"/>
          </p:cNvSpPr>
          <p:nvPr>
            <p:ph type="title"/>
          </p:nvPr>
        </p:nvSpPr>
        <p:spPr>
          <a:xfrm>
            <a:off x="1123784" y="617847"/>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8AD1738A-56F4-8228-AAF7-CC65C79258DE}"/>
              </a:ext>
            </a:extLst>
          </p:cNvPr>
          <p:cNvSpPr>
            <a:spLocks noGrp="1"/>
          </p:cNvSpPr>
          <p:nvPr>
            <p:ph idx="1"/>
          </p:nvPr>
        </p:nvSpPr>
        <p:spPr>
          <a:xfrm>
            <a:off x="1097279" y="2108201"/>
            <a:ext cx="10502537" cy="3760891"/>
          </a:xfrm>
        </p:spPr>
        <p:txBody>
          <a:bodyPr>
            <a:normAutofit/>
          </a:bodyPr>
          <a:lstStyle/>
          <a:p>
            <a:pPr marL="0" indent="0">
              <a:buNone/>
            </a:pP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 THIẾT BỊ DẠY HỌC VÀ HỌC LIỆU</a:t>
            </a:r>
          </a:p>
          <a:p>
            <a:pPr marL="0" indent="0">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Bộ</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mỗi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cứu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gồm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5" name="TextBox 4">
            <a:extLst>
              <a:ext uri="{FF2B5EF4-FFF2-40B4-BE49-F238E27FC236}">
                <a16:creationId xmlns:a16="http://schemas.microsoft.com/office/drawing/2014/main" id="{0A2BC52C-39D5-F5BF-25EE-1B240D1A2665}"/>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Tree>
    <p:extLst>
      <p:ext uri="{BB962C8B-B14F-4D97-AF65-F5344CB8AC3E}">
        <p14:creationId xmlns:p14="http://schemas.microsoft.com/office/powerpoint/2010/main" val="321819213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EA65F7F-2E35-C618-2147-CF3109D48B75}"/>
              </a:ext>
            </a:extLst>
          </p:cNvPr>
          <p:cNvSpPr>
            <a:spLocks noGrp="1"/>
          </p:cNvSpPr>
          <p:nvPr>
            <p:ph type="title"/>
          </p:nvPr>
        </p:nvSpPr>
        <p:spPr>
          <a:xfrm>
            <a:off x="1123784" y="617847"/>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DẠY HỌC VẬT LÍ</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18993B0B-9A2C-55B2-FBA0-F536E63C6F60}"/>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5" name="Content Placeholder 2">
            <a:extLst>
              <a:ext uri="{FF2B5EF4-FFF2-40B4-BE49-F238E27FC236}">
                <a16:creationId xmlns:a16="http://schemas.microsoft.com/office/drawing/2014/main" id="{131907DA-2706-9ED1-354E-52A5A2F1711C}"/>
              </a:ext>
            </a:extLst>
          </p:cNvPr>
          <p:cNvSpPr>
            <a:spLocks noGrp="1"/>
          </p:cNvSpPr>
          <p:nvPr>
            <p:ph idx="1"/>
          </p:nvPr>
        </p:nvSpPr>
        <p:spPr>
          <a:xfrm>
            <a:off x="1097280" y="2108201"/>
            <a:ext cx="10058400" cy="3760891"/>
          </a:xfrm>
        </p:spPr>
        <p:txBody>
          <a:bodyPr>
            <a:normAutofit lnSpcReduction="10000"/>
          </a:bodyPr>
          <a:lstStyle/>
          <a:p>
            <a:pPr marL="0" marR="0" indent="0">
              <a:lnSpc>
                <a:spcPct val="107000"/>
              </a:lnSpc>
              <a:spcBef>
                <a:spcPts val="0"/>
              </a:spcBef>
              <a:spcAft>
                <a:spcPts val="0"/>
              </a:spcAft>
              <a:buNone/>
            </a:pPr>
            <a:r>
              <a:rPr lang="en-US" sz="1800" b="1" dirty="0">
                <a:solidFill>
                  <a:srgbClr val="000000"/>
                </a:solidFill>
                <a:effectLst/>
                <a:latin typeface="MinionPro-Bold"/>
                <a:ea typeface="Calibri" panose="020F0502020204030204" pitchFamily="34" charset="0"/>
                <a:cs typeface="Times New Roman" panose="02020603050405020304" pitchFamily="18" charset="0"/>
              </a:rPr>
              <a:t>  </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III. TIẾN TRÌNH DẠY HỌC</a:t>
            </a:r>
            <a: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dirty="0">
                <a:solidFill>
                  <a:srgbClr val="3562AD"/>
                </a:solidFill>
                <a:latin typeface="Tahoma" panose="020B0604030504040204" pitchFamily="34" charset="0"/>
                <a:ea typeface="Tahoma" panose="020B0604030504040204" pitchFamily="34" charset="0"/>
                <a:cs typeface="Tahoma" panose="020B0604030504040204" pitchFamily="34" charset="0"/>
              </a:rPr>
              <a:t> </a:t>
            </a:r>
            <a:r>
              <a:rPr lang="en-US" sz="1800" b="1" dirty="0">
                <a:solidFill>
                  <a:srgbClr val="3562AD"/>
                </a:solidFill>
                <a:effectLst/>
                <a:latin typeface="Tahoma" panose="020B0604030504040204" pitchFamily="34" charset="0"/>
                <a:ea typeface="Tahoma" panose="020B0604030504040204" pitchFamily="34" charset="0"/>
                <a:cs typeface="Tahoma" panose="020B0604030504040204" pitchFamily="34" charset="0"/>
              </a:rPr>
              <a:t> </a:t>
            </a:r>
          </a:p>
          <a:p>
            <a:pPr marL="0" marR="0" indent="0">
              <a:lnSpc>
                <a:spcPct val="107000"/>
              </a:lnSpc>
              <a:spcBef>
                <a:spcPts val="0"/>
              </a:spcBef>
              <a:spcAft>
                <a:spcPts val="0"/>
              </a:spcAft>
              <a:buNone/>
            </a:pP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KHỞI ĐỘNG</a:t>
            </a:r>
          </a:p>
          <a:p>
            <a:pPr marL="0" marR="0" indent="0">
              <a:lnSpc>
                <a:spcPct val="107000"/>
              </a:lnSpc>
              <a:spcBef>
                <a:spcPts val="0"/>
              </a:spcBef>
              <a:spcAft>
                <a:spcPts val="0"/>
              </a:spcAft>
              <a:buNone/>
            </a:pPr>
            <a:r>
              <a:rPr lang="en-US" sz="1800" b="1" dirty="0">
                <a:solidFill>
                  <a:srgbClr val="3562AD"/>
                </a:solidFill>
                <a:effectLst/>
                <a:latin typeface="Tahoma" panose="020B0604030504040204" pitchFamily="34" charset="0"/>
                <a:ea typeface="Tahoma" panose="020B0604030504040204" pitchFamily="34" charset="0"/>
                <a:cs typeface="Tahoma" panose="020B0604030504040204" pitchFamily="34" charset="0"/>
              </a:rPr>
              <a:t/>
            </a:r>
            <a:br>
              <a:rPr lang="en-US" sz="1800" b="1" dirty="0">
                <a:solidFill>
                  <a:srgbClr val="3562AD"/>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Mục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tế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hút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tìm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hiểu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sâu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hơn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Huy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mà</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tế,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nối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từ</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tiễn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cuộc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đặt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vấn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nhìn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thấy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nhưng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nhận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sự</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tồn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quan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Hãy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những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mà</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em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biết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30394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EA65F7F-2E35-C618-2147-CF3109D48B75}"/>
              </a:ext>
            </a:extLst>
          </p:cNvPr>
          <p:cNvSpPr>
            <a:spLocks noGrp="1"/>
          </p:cNvSpPr>
          <p:nvPr>
            <p:ph type="title"/>
          </p:nvPr>
        </p:nvSpPr>
        <p:spPr>
          <a:xfrm>
            <a:off x="1123784" y="617847"/>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E4182487-5373-BB60-1E87-2CE3E47A07EC}"/>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5" name="Content Placeholder 2">
            <a:extLst>
              <a:ext uri="{FF2B5EF4-FFF2-40B4-BE49-F238E27FC236}">
                <a16:creationId xmlns:a16="http://schemas.microsoft.com/office/drawing/2014/main" id="{267C0002-E846-03F6-0F9F-2AF6DBFE77A9}"/>
              </a:ext>
            </a:extLst>
          </p:cNvPr>
          <p:cNvSpPr>
            <a:spLocks noGrp="1"/>
          </p:cNvSpPr>
          <p:nvPr>
            <p:ph idx="1"/>
          </p:nvPr>
        </p:nvSpPr>
        <p:spPr>
          <a:xfrm>
            <a:off x="1093304" y="1721725"/>
            <a:ext cx="10058400" cy="3760891"/>
          </a:xfrm>
        </p:spPr>
        <p:txBody>
          <a:bodyPr>
            <a:noAutofit/>
          </a:bodyPr>
          <a:lstStyle/>
          <a:p>
            <a:pPr marL="0" marR="0" indent="0">
              <a:lnSpc>
                <a:spcPct val="107000"/>
              </a:lnSpc>
              <a:spcBef>
                <a:spcPts val="0"/>
              </a:spcBef>
              <a:spcAft>
                <a:spcPts val="0"/>
              </a:spcAft>
              <a:buNone/>
            </a:pPr>
            <a:r>
              <a:rPr lang="en-US" sz="1800" b="1" dirty="0">
                <a:solidFill>
                  <a:srgbClr val="0000FF"/>
                </a:solidFill>
                <a:latin typeface="Tahoma" panose="020B0604030504040204" pitchFamily="34" charset="0"/>
                <a:ea typeface="Tahoma" panose="020B0604030504040204" pitchFamily="34" charset="0"/>
                <a:cs typeface="Tahoma" panose="020B0604030504040204" pitchFamily="34" charset="0"/>
              </a:rPr>
              <a:t>III. </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TIẾN TRÌNH DẠY HỌC (</a:t>
            </a:r>
            <a:r>
              <a:rPr lang="en-US" sz="1800" b="1"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tiếp</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p>
          <a:p>
            <a:pPr marL="171450" marR="0" indent="-171450">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2. HÌNH THÀNH KIẾN THỨC MỚI</a:t>
            </a:r>
            <a:b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br>
            <a:endPar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Đơn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vị</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1: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dẫn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nóng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chạy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phẩm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Hiểu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ứng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cuộc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bếp</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máy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sưởi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máy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sấy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tóc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việc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23.1, SGK.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dõi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kịp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giúp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ý,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hướng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dẫn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chốt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câu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hỏi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SGK.</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405675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EA65F7F-2E35-C618-2147-CF3109D48B75}"/>
              </a:ext>
            </a:extLst>
          </p:cNvPr>
          <p:cNvSpPr>
            <a:spLocks noGrp="1"/>
          </p:cNvSpPr>
          <p:nvPr>
            <p:ph type="title"/>
          </p:nvPr>
        </p:nvSpPr>
        <p:spPr>
          <a:xfrm>
            <a:off x="1123784" y="617847"/>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BC87DC15-3A6D-A8A4-442D-12A461CA4ADC}"/>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5" name="Content Placeholder 2">
            <a:extLst>
              <a:ext uri="{FF2B5EF4-FFF2-40B4-BE49-F238E27FC236}">
                <a16:creationId xmlns:a16="http://schemas.microsoft.com/office/drawing/2014/main" id="{70395938-A95F-A6C5-9ECC-EBA1E89EB00B}"/>
              </a:ext>
            </a:extLst>
          </p:cNvPr>
          <p:cNvSpPr>
            <a:spLocks noGrp="1"/>
          </p:cNvSpPr>
          <p:nvPr>
            <p:ph idx="1"/>
          </p:nvPr>
        </p:nvSpPr>
        <p:spPr>
          <a:xfrm>
            <a:off x="593696" y="1642213"/>
            <a:ext cx="10598331" cy="3760891"/>
          </a:xfrm>
        </p:spPr>
        <p:txBody>
          <a:bodyPr>
            <a:noAutofit/>
          </a:bodyPr>
          <a:lstStyle/>
          <a:p>
            <a:pPr marL="0" marR="0" indent="0">
              <a:lnSpc>
                <a:spcPct val="107000"/>
              </a:lnSpc>
              <a:spcBef>
                <a:spcPts val="0"/>
              </a:spcBef>
              <a:spcAft>
                <a:spcPts val="0"/>
              </a:spcAft>
              <a:buNone/>
            </a:pP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III. TIẾN TRÌNH DẠY HỌC (</a:t>
            </a:r>
            <a:r>
              <a:rPr lang="en-US" sz="1800" b="1"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tiếp</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a:p>
            <a:pPr marL="171450" marR="0" indent="-171450">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2. HÌNH THÀNH KIẾN THỨC MỚI</a:t>
            </a:r>
          </a:p>
          <a:p>
            <a:pPr marL="0" marR="0" indent="0">
              <a:lnSpc>
                <a:spcPct val="107000"/>
              </a:lnSpc>
              <a:spcBef>
                <a:spcPts val="0"/>
              </a:spcBef>
              <a:spcAft>
                <a:spcPts val="0"/>
              </a:spcAft>
              <a:buNone/>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Đơn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vị</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II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17145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2: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đèn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endPar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400050" marR="0">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b)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phẩm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thích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do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đèn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LED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thay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đèn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đốt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ứng</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việc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23.2, SGK.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dõi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kịp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giúp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ý,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hướng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dẫn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Sau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câu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hỏi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rút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gì</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chốt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937336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EA65F7F-2E35-C618-2147-CF3109D48B75}"/>
              </a:ext>
            </a:extLst>
          </p:cNvPr>
          <p:cNvSpPr>
            <a:spLocks noGrp="1"/>
          </p:cNvSpPr>
          <p:nvPr>
            <p:ph type="title"/>
          </p:nvPr>
        </p:nvSpPr>
        <p:spPr>
          <a:xfrm>
            <a:off x="1924065" y="581887"/>
            <a:ext cx="8858416"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7E5427DD-3B4C-01B5-8242-123A78643BA0}"/>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6" name="TextBox 5">
            <a:extLst>
              <a:ext uri="{FF2B5EF4-FFF2-40B4-BE49-F238E27FC236}">
                <a16:creationId xmlns:a16="http://schemas.microsoft.com/office/drawing/2014/main" id="{6DA8AFCF-54DB-2B53-AF64-E009E1220975}"/>
              </a:ext>
            </a:extLst>
          </p:cNvPr>
          <p:cNvSpPr txBox="1"/>
          <p:nvPr/>
        </p:nvSpPr>
        <p:spPr>
          <a:xfrm>
            <a:off x="954157" y="1695221"/>
            <a:ext cx="6096000" cy="965457"/>
          </a:xfrm>
          <a:prstGeom prst="rect">
            <a:avLst/>
          </a:prstGeom>
          <a:noFill/>
        </p:spPr>
        <p:txBody>
          <a:bodyPr wrap="square">
            <a:spAutoFit/>
          </a:bodyPr>
          <a:lstStyle/>
          <a:p>
            <a:pPr marL="0" marR="0" indent="0">
              <a:lnSpc>
                <a:spcPct val="107000"/>
              </a:lnSpc>
              <a:spcBef>
                <a:spcPts val="0"/>
              </a:spcBef>
              <a:spcAft>
                <a:spcPts val="0"/>
              </a:spcAft>
              <a:buNone/>
            </a:pP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III. TIẾN TRÌNH DẠY HỌC (</a:t>
            </a:r>
            <a:r>
              <a:rPr lang="en-US" sz="1800" b="1"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tiếp</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a:p>
            <a:pPr marL="171450" marR="0" indent="-171450">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2. HÌNH THÀNH KIẾN THỨC MỚI</a:t>
            </a:r>
            <a:endParaRPr lang="en-US" dirty="0"/>
          </a:p>
        </p:txBody>
      </p:sp>
      <p:sp>
        <p:nvSpPr>
          <p:cNvPr id="7" name="Content Placeholder 2">
            <a:extLst>
              <a:ext uri="{FF2B5EF4-FFF2-40B4-BE49-F238E27FC236}">
                <a16:creationId xmlns:a16="http://schemas.microsoft.com/office/drawing/2014/main" id="{735B6069-1457-D0F6-5F85-34366E10705D}"/>
              </a:ext>
            </a:extLst>
          </p:cNvPr>
          <p:cNvSpPr>
            <a:spLocks noGrp="1"/>
          </p:cNvSpPr>
          <p:nvPr>
            <p:ph idx="1"/>
          </p:nvPr>
        </p:nvSpPr>
        <p:spPr>
          <a:xfrm>
            <a:off x="686463" y="2660678"/>
            <a:ext cx="10058400" cy="3760891"/>
          </a:xfrm>
        </p:spPr>
        <p:txBody>
          <a:bodyPr>
            <a:normAutofit/>
          </a:bodyPr>
          <a:lstStyle/>
          <a:p>
            <a:pPr marR="0" indent="0">
              <a:lnSpc>
                <a:spcPct val="107000"/>
              </a:lnSpc>
              <a:spcBef>
                <a:spcPts val="0"/>
              </a:spcBef>
              <a:spcAft>
                <a:spcPts val="0"/>
              </a:spcAft>
              <a:buNone/>
            </a:pP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Đơn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vị</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III </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3: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chạy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 dung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dịch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tách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chất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khỏi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dịch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phẩm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3: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phân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3:</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việc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mô</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ở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23.4, SGK. –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dõi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kịp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giúp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ý,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hướng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dẫn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nhóm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báo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nghiệm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chốt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luận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hoá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78050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EEA65F7F-2E35-C618-2147-CF3109D48B75}"/>
              </a:ext>
            </a:extLst>
          </p:cNvPr>
          <p:cNvSpPr>
            <a:spLocks noGrp="1"/>
          </p:cNvSpPr>
          <p:nvPr>
            <p:ph type="title"/>
          </p:nvPr>
        </p:nvSpPr>
        <p:spPr>
          <a:xfrm>
            <a:off x="2099475" y="687071"/>
            <a:ext cx="8706016"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2740B794-B6D9-6A76-C672-10B7FC401321}"/>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5" name="TextBox 4">
            <a:extLst>
              <a:ext uri="{FF2B5EF4-FFF2-40B4-BE49-F238E27FC236}">
                <a16:creationId xmlns:a16="http://schemas.microsoft.com/office/drawing/2014/main" id="{1ED97AF3-4EE1-F4A6-408B-DE0FC4428F3C}"/>
              </a:ext>
            </a:extLst>
          </p:cNvPr>
          <p:cNvSpPr txBox="1"/>
          <p:nvPr/>
        </p:nvSpPr>
        <p:spPr>
          <a:xfrm>
            <a:off x="954157" y="1695221"/>
            <a:ext cx="6096000" cy="965457"/>
          </a:xfrm>
          <a:prstGeom prst="rect">
            <a:avLst/>
          </a:prstGeom>
          <a:noFill/>
        </p:spPr>
        <p:txBody>
          <a:bodyPr wrap="square">
            <a:spAutoFit/>
          </a:bodyPr>
          <a:lstStyle/>
          <a:p>
            <a:pPr marL="0" marR="0" indent="0">
              <a:lnSpc>
                <a:spcPct val="107000"/>
              </a:lnSpc>
              <a:spcBef>
                <a:spcPts val="0"/>
              </a:spcBef>
              <a:spcAft>
                <a:spcPts val="0"/>
              </a:spcAft>
              <a:buNone/>
            </a:pP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III. TIẾN TRÌNH DẠY HỌC (</a:t>
            </a:r>
            <a:r>
              <a:rPr lang="en-US" sz="1800" b="1"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tiếp</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a:p>
            <a:pPr marL="171450" marR="0" indent="-171450">
              <a:lnSpc>
                <a:spcPct val="107000"/>
              </a:lnSpc>
              <a:spcBef>
                <a:spcPts val="0"/>
              </a:spcBef>
              <a:spcAft>
                <a:spcPts val="0"/>
              </a:spcAft>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2. HÌNH THÀNH KIẾN THỨC MỚI</a:t>
            </a:r>
            <a:endParaRPr lang="en-US" dirty="0"/>
          </a:p>
        </p:txBody>
      </p:sp>
      <p:sp>
        <p:nvSpPr>
          <p:cNvPr id="6" name="Content Placeholder 2">
            <a:extLst>
              <a:ext uri="{FF2B5EF4-FFF2-40B4-BE49-F238E27FC236}">
                <a16:creationId xmlns:a16="http://schemas.microsoft.com/office/drawing/2014/main" id="{8F449FA2-B044-0B6C-2C6B-31BD38623AA1}"/>
              </a:ext>
            </a:extLst>
          </p:cNvPr>
          <p:cNvSpPr>
            <a:spLocks noGrp="1"/>
          </p:cNvSpPr>
          <p:nvPr>
            <p:ph idx="1"/>
          </p:nvPr>
        </p:nvSpPr>
        <p:spPr>
          <a:xfrm>
            <a:off x="1123784" y="2660678"/>
            <a:ext cx="10657399" cy="3760891"/>
          </a:xfrm>
        </p:spPr>
        <p:txBody>
          <a:bodyPr>
            <a:normAutofit/>
          </a:bodyPr>
          <a:lstStyle/>
          <a:p>
            <a:pPr marL="0" marR="0" indent="0">
              <a:lnSpc>
                <a:spcPct val="107000"/>
              </a:lnSpc>
              <a:spcBef>
                <a:spcPts val="0"/>
              </a:spcBef>
              <a:spcAft>
                <a:spcPts val="0"/>
              </a:spcAft>
              <a:buNone/>
            </a:pP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Đơn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vị</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IV</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Nội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4: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qua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cơ</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người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vật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phẩm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Hiểu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nguyên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tắc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đồ</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toàn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ứng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y học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để</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phục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nhịp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một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bệnh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yêu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cầu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đọc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mục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IV SGK và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câu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hỏi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Thế</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GV: </a:t>
            </a:r>
          </a:p>
          <a:p>
            <a:pPr marL="0"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ứng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tế.</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Vì</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mưa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bão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không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gần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dây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xuống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mặt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đường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dirty="0">
                <a:solidFill>
                  <a:srgbClr val="000000"/>
                </a:solidFill>
                <a:effectLst/>
                <a:latin typeface="MinionPro-Regular"/>
                <a:ea typeface="Calibri" panose="020F0502020204030204" pitchFamily="34" charset="0"/>
                <a:cs typeface="Times New Roman" panose="02020603050405020304" pitchFamily="18" charset="0"/>
              </a:rPr>
              <a:t/>
            </a:r>
            <a:br>
              <a:rPr lang="en-US" sz="1800" dirty="0">
                <a:solidFill>
                  <a:srgbClr val="000000"/>
                </a:solidFill>
                <a:effectLst/>
                <a:latin typeface="MinionPro-Regular"/>
                <a:ea typeface="Calibri" panose="020F0502020204030204" pitchFamily="34" charset="0"/>
                <a:cs typeface="Times New Roman" panose="02020603050405020304" pitchFamily="18" charset="0"/>
              </a:rPr>
            </a:br>
            <a:r>
              <a:rPr lang="en-US" sz="1800" dirty="0">
                <a:solidFill>
                  <a:srgbClr val="000000"/>
                </a:solidFill>
                <a:effectLst/>
                <a:latin typeface="MinionPro-Regular"/>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74719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66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6" y="357585"/>
            <a:ext cx="2273924" cy="4200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304" y="229938"/>
            <a:ext cx="1828800" cy="1512542"/>
          </a:xfrm>
          <a:prstGeom prst="rect">
            <a:avLst/>
          </a:prstGeom>
        </p:spPr>
      </p:pic>
      <p:sp>
        <p:nvSpPr>
          <p:cNvPr id="11" name="Rectangle 10"/>
          <p:cNvSpPr/>
          <p:nvPr/>
        </p:nvSpPr>
        <p:spPr>
          <a:xfrm>
            <a:off x="899160" y="940555"/>
            <a:ext cx="894892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00000"/>
              </a:lnSpc>
              <a:defRPr/>
            </a:pPr>
            <a:r>
              <a:rPr lang="vi-VN" altLang="en-US" sz="2800" b="1" smtClean="0">
                <a:solidFill>
                  <a:srgbClr val="C00000"/>
                </a:solidFill>
                <a:cs typeface="Arial" pitchFamily="34" charset="0"/>
              </a:rPr>
              <a:t>I</a:t>
            </a:r>
            <a:r>
              <a:rPr lang="en-US" altLang="en-US" sz="2800" b="1" smtClean="0">
                <a:solidFill>
                  <a:srgbClr val="C00000"/>
                </a:solidFill>
                <a:latin typeface="Arial" pitchFamily="34" charset="0"/>
                <a:cs typeface="Arial" pitchFamily="34" charset="0"/>
              </a:rPr>
              <a:t>I</a:t>
            </a:r>
            <a:r>
              <a:rPr lang="en-US" altLang="en-US" sz="2800" b="1">
                <a:solidFill>
                  <a:srgbClr val="C00000"/>
                </a:solidFill>
                <a:latin typeface="Arial" pitchFamily="34" charset="0"/>
                <a:cs typeface="Arial" pitchFamily="34" charset="0"/>
              </a:rPr>
              <a:t>. THIẾT KẾ SGK KHOA HỌC TỰ NHIÊN 8</a:t>
            </a:r>
          </a:p>
        </p:txBody>
      </p:sp>
      <p:sp>
        <p:nvSpPr>
          <p:cNvPr id="12" name="Rectangle 2"/>
          <p:cNvSpPr txBox="1">
            <a:spLocks noChangeArrowheads="1"/>
          </p:cNvSpPr>
          <p:nvPr/>
        </p:nvSpPr>
        <p:spPr>
          <a:xfrm>
            <a:off x="3764133" y="1634762"/>
            <a:ext cx="4285057" cy="513635"/>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smtClean="0">
                <a:solidFill>
                  <a:srgbClr val="0070C0"/>
                </a:solidFill>
                <a:latin typeface="Tahoma" panose="020B0604030504040204" pitchFamily="34" charset="0"/>
                <a:ea typeface="Tahoma" panose="020B0604030504040204" pitchFamily="34" charset="0"/>
                <a:cs typeface="Tahoma" panose="020B0604030504040204" pitchFamily="34" charset="0"/>
              </a:rPr>
              <a:t>CẤU TRÚC BÀI HỌC</a:t>
            </a:r>
            <a:endParaRPr lang="en-US" sz="2400" b="1">
              <a:solidFill>
                <a:srgbClr val="FF0000"/>
              </a:solidFill>
              <a:latin typeface="Arial" pitchFamily="34" charset="0"/>
              <a:cs typeface="Arial" pitchFamily="34" charset="0"/>
            </a:endParaRPr>
          </a:p>
        </p:txBody>
      </p:sp>
      <p:grpSp>
        <p:nvGrpSpPr>
          <p:cNvPr id="2" name="Group 1"/>
          <p:cNvGrpSpPr/>
          <p:nvPr/>
        </p:nvGrpSpPr>
        <p:grpSpPr>
          <a:xfrm>
            <a:off x="1773563" y="2286659"/>
            <a:ext cx="7935861" cy="3997205"/>
            <a:chOff x="2039893" y="2268902"/>
            <a:chExt cx="7935861" cy="3997205"/>
          </a:xfrm>
        </p:grpSpPr>
        <p:sp>
          <p:nvSpPr>
            <p:cNvPr id="15" name="Mũi tên: Phải 3">
              <a:extLst>
                <a:ext uri="{FF2B5EF4-FFF2-40B4-BE49-F238E27FC236}">
                  <a16:creationId xmlns:a16="http://schemas.microsoft.com/office/drawing/2014/main" id="{9F58A2DA-BFC1-4123-9255-B34783D2B413}"/>
                </a:ext>
              </a:extLst>
            </p:cNvPr>
            <p:cNvSpPr/>
            <p:nvPr/>
          </p:nvSpPr>
          <p:spPr>
            <a:xfrm>
              <a:off x="3781888" y="2716248"/>
              <a:ext cx="1003176" cy="382059"/>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vi-VN" sz="1350"/>
            </a:p>
          </p:txBody>
        </p:sp>
        <p:sp>
          <p:nvSpPr>
            <p:cNvPr id="16" name="Hình Bầu dục 5">
              <a:extLst>
                <a:ext uri="{FF2B5EF4-FFF2-40B4-BE49-F238E27FC236}">
                  <a16:creationId xmlns:a16="http://schemas.microsoft.com/office/drawing/2014/main" id="{2FECD6D5-2F15-4EA0-AD08-B3CD5E80F505}"/>
                </a:ext>
              </a:extLst>
            </p:cNvPr>
            <p:cNvSpPr/>
            <p:nvPr/>
          </p:nvSpPr>
          <p:spPr>
            <a:xfrm>
              <a:off x="2084692" y="2268902"/>
              <a:ext cx="1280160"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sz="1350" b="1">
                <a:latin typeface="Arial" pitchFamily="34" charset="0"/>
                <a:cs typeface="Arial" pitchFamily="34" charset="0"/>
              </a:endParaRPr>
            </a:p>
            <a:p>
              <a:pPr algn="ctr"/>
              <a:r>
                <a:rPr lang="en-US" sz="2000" b="1" err="1">
                  <a:latin typeface="Arial" pitchFamily="34" charset="0"/>
                  <a:cs typeface="Arial" pitchFamily="34" charset="0"/>
                </a:rPr>
                <a:t>Mở bài</a:t>
              </a:r>
              <a:endParaRPr lang="en-US" sz="2000" b="1">
                <a:latin typeface="Arial" pitchFamily="34" charset="0"/>
                <a:cs typeface="Arial" pitchFamily="34" charset="0"/>
              </a:endParaRPr>
            </a:p>
            <a:p>
              <a:pPr algn="ctr"/>
              <a:endParaRPr lang="vi-VN" sz="1350" b="1">
                <a:latin typeface="Arial" pitchFamily="34" charset="0"/>
                <a:cs typeface="Arial" pitchFamily="34" charset="0"/>
              </a:endParaRPr>
            </a:p>
          </p:txBody>
        </p:sp>
        <p:sp>
          <p:nvSpPr>
            <p:cNvPr id="17" name="Hình Bầu dục 11">
              <a:extLst>
                <a:ext uri="{FF2B5EF4-FFF2-40B4-BE49-F238E27FC236}">
                  <a16:creationId xmlns:a16="http://schemas.microsoft.com/office/drawing/2014/main" id="{16B98D48-E512-4442-AFFC-3CED62F53CAD}"/>
                </a:ext>
              </a:extLst>
            </p:cNvPr>
            <p:cNvSpPr/>
            <p:nvPr/>
          </p:nvSpPr>
          <p:spPr>
            <a:xfrm>
              <a:off x="2039893" y="3622982"/>
              <a:ext cx="1280160" cy="1282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ltLang="en-US" sz="1350" b="1">
                <a:solidFill>
                  <a:schemeClr val="bg1"/>
                </a:solidFill>
                <a:latin typeface="Arial" pitchFamily="34" charset="0"/>
                <a:cs typeface="Arial" pitchFamily="34" charset="0"/>
              </a:endParaRPr>
            </a:p>
            <a:p>
              <a:pPr algn="ctr"/>
              <a:r>
                <a:rPr lang="en-US" altLang="en-US" sz="2000" b="1" err="1">
                  <a:solidFill>
                    <a:schemeClr val="bg1"/>
                  </a:solidFill>
                  <a:latin typeface="Arial" pitchFamily="34" charset="0"/>
                  <a:cs typeface="Arial" pitchFamily="34" charset="0"/>
                </a:rPr>
                <a:t>Thân bài</a:t>
              </a:r>
              <a:endParaRPr lang="en-US" altLang="en-US" sz="2000" b="1">
                <a:solidFill>
                  <a:schemeClr val="bg1"/>
                </a:solidFill>
                <a:latin typeface="Arial" pitchFamily="34" charset="0"/>
                <a:cs typeface="Arial" pitchFamily="34" charset="0"/>
              </a:endParaRPr>
            </a:p>
            <a:p>
              <a:pPr algn="ctr"/>
              <a:endParaRPr lang="vi-VN" sz="1350">
                <a:solidFill>
                  <a:schemeClr val="bg1"/>
                </a:solidFill>
                <a:latin typeface="Arial" pitchFamily="34" charset="0"/>
                <a:cs typeface="Arial" pitchFamily="34" charset="0"/>
              </a:endParaRPr>
            </a:p>
          </p:txBody>
        </p:sp>
        <p:sp>
          <p:nvSpPr>
            <p:cNvPr id="18" name="Hình Bầu dục 12">
              <a:extLst>
                <a:ext uri="{FF2B5EF4-FFF2-40B4-BE49-F238E27FC236}">
                  <a16:creationId xmlns:a16="http://schemas.microsoft.com/office/drawing/2014/main" id="{FC9D2274-BB45-4A6F-8B93-EEB956A2BAF9}"/>
                </a:ext>
              </a:extLst>
            </p:cNvPr>
            <p:cNvSpPr/>
            <p:nvPr/>
          </p:nvSpPr>
          <p:spPr>
            <a:xfrm>
              <a:off x="2093159" y="4985947"/>
              <a:ext cx="1280160" cy="128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ltLang="en-US" sz="1350" b="1">
                <a:solidFill>
                  <a:schemeClr val="bg1"/>
                </a:solidFill>
                <a:latin typeface="Arial" pitchFamily="34" charset="0"/>
                <a:cs typeface="Arial" pitchFamily="34" charset="0"/>
              </a:endParaRPr>
            </a:p>
            <a:p>
              <a:pPr algn="ctr"/>
              <a:r>
                <a:rPr lang="en-US" altLang="en-US" sz="2000" b="1" err="1">
                  <a:solidFill>
                    <a:schemeClr val="bg1"/>
                  </a:solidFill>
                  <a:latin typeface="Arial" pitchFamily="34" charset="0"/>
                  <a:cs typeface="Arial" pitchFamily="34" charset="0"/>
                </a:rPr>
                <a:t>Kết thúc bài</a:t>
              </a:r>
              <a:endParaRPr lang="en-US" altLang="en-US" sz="2000" b="1">
                <a:solidFill>
                  <a:schemeClr val="bg1"/>
                </a:solidFill>
                <a:latin typeface="Arial" pitchFamily="34" charset="0"/>
                <a:cs typeface="Arial" pitchFamily="34" charset="0"/>
              </a:endParaRPr>
            </a:p>
            <a:p>
              <a:pPr algn="ctr"/>
              <a:endParaRPr lang="vi-VN" sz="1350">
                <a:solidFill>
                  <a:schemeClr val="bg1"/>
                </a:solidFill>
                <a:latin typeface="Arial" pitchFamily="34" charset="0"/>
                <a:cs typeface="Arial" pitchFamily="34" charset="0"/>
              </a:endParaRPr>
            </a:p>
          </p:txBody>
        </p:sp>
        <p:sp>
          <p:nvSpPr>
            <p:cNvPr id="19" name="Hình chữ nhật 13">
              <a:extLst>
                <a:ext uri="{FF2B5EF4-FFF2-40B4-BE49-F238E27FC236}">
                  <a16:creationId xmlns:a16="http://schemas.microsoft.com/office/drawing/2014/main" id="{57CFFBF6-130F-4EF7-AA94-854A29DC5173}"/>
                </a:ext>
              </a:extLst>
            </p:cNvPr>
            <p:cNvSpPr/>
            <p:nvPr/>
          </p:nvSpPr>
          <p:spPr>
            <a:xfrm>
              <a:off x="5366955" y="2596188"/>
              <a:ext cx="4572000" cy="731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altLang="en-US" sz="2000" b="1" err="1">
                  <a:solidFill>
                    <a:srgbClr val="FF0000"/>
                  </a:solidFill>
                  <a:latin typeface="Arial" pitchFamily="34" charset="0"/>
                  <a:cs typeface="Arial" pitchFamily="34" charset="0"/>
                </a:rPr>
                <a:t>Hoạt động khởi động</a:t>
              </a:r>
              <a:endParaRPr lang="vi-VN" sz="2000">
                <a:solidFill>
                  <a:srgbClr val="FF0000"/>
                </a:solidFill>
              </a:endParaRPr>
            </a:p>
          </p:txBody>
        </p:sp>
        <p:sp>
          <p:nvSpPr>
            <p:cNvPr id="20" name="Hình chữ nhật 14">
              <a:extLst>
                <a:ext uri="{FF2B5EF4-FFF2-40B4-BE49-F238E27FC236}">
                  <a16:creationId xmlns:a16="http://schemas.microsoft.com/office/drawing/2014/main" id="{1985AE6F-3B6C-4B42-A91A-1FF7E4AD5FDA}"/>
                </a:ext>
              </a:extLst>
            </p:cNvPr>
            <p:cNvSpPr/>
            <p:nvPr/>
          </p:nvSpPr>
          <p:spPr>
            <a:xfrm>
              <a:off x="5375833" y="3864315"/>
              <a:ext cx="4572000" cy="731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ltLang="en-US" sz="1350" b="1">
                <a:solidFill>
                  <a:schemeClr val="tx1"/>
                </a:solidFill>
                <a:latin typeface="Arial" pitchFamily="34" charset="0"/>
                <a:cs typeface="Arial" pitchFamily="34" charset="0"/>
              </a:endParaRPr>
            </a:p>
            <a:p>
              <a:pPr algn="ctr"/>
              <a:r>
                <a:rPr lang="en-US" altLang="en-US" sz="2000" b="1" err="1">
                  <a:solidFill>
                    <a:srgbClr val="FF0000"/>
                  </a:solidFill>
                  <a:latin typeface="Arial" pitchFamily="34" charset="0"/>
                  <a:cs typeface="Arial" pitchFamily="34" charset="0"/>
                </a:rPr>
                <a:t>Các hoạt động học tập đa dạng</a:t>
              </a:r>
              <a:endParaRPr lang="en-US" altLang="en-US" sz="2000" b="1">
                <a:solidFill>
                  <a:srgbClr val="FF0000"/>
                </a:solidFill>
                <a:latin typeface="Arial" pitchFamily="34" charset="0"/>
                <a:cs typeface="Arial" pitchFamily="34" charset="0"/>
              </a:endParaRPr>
            </a:p>
            <a:p>
              <a:pPr algn="ctr"/>
              <a:endParaRPr lang="vi-VN" sz="2000">
                <a:solidFill>
                  <a:srgbClr val="00B050"/>
                </a:solidFill>
              </a:endParaRPr>
            </a:p>
          </p:txBody>
        </p:sp>
        <p:sp>
          <p:nvSpPr>
            <p:cNvPr id="21" name="Hình chữ nhật 15">
              <a:extLst>
                <a:ext uri="{FF2B5EF4-FFF2-40B4-BE49-F238E27FC236}">
                  <a16:creationId xmlns:a16="http://schemas.microsoft.com/office/drawing/2014/main" id="{22025631-6BDA-4551-B69C-65AC02E99B77}"/>
                </a:ext>
              </a:extLst>
            </p:cNvPr>
            <p:cNvSpPr/>
            <p:nvPr/>
          </p:nvSpPr>
          <p:spPr>
            <a:xfrm>
              <a:off x="5403754" y="5268882"/>
              <a:ext cx="4572000" cy="73152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ltLang="en-US" sz="1350" b="1">
                <a:solidFill>
                  <a:schemeClr val="tx1"/>
                </a:solidFill>
                <a:latin typeface="Arial" pitchFamily="34" charset="0"/>
                <a:cs typeface="Arial" pitchFamily="34" charset="0"/>
              </a:endParaRPr>
            </a:p>
            <a:p>
              <a:pPr algn="ctr"/>
              <a:r>
                <a:rPr lang="en-US" altLang="en-US" sz="2000" b="1" err="1">
                  <a:solidFill>
                    <a:srgbClr val="FF0000"/>
                  </a:solidFill>
                  <a:latin typeface="Arial" pitchFamily="34" charset="0"/>
                  <a:cs typeface="Arial" pitchFamily="34" charset="0"/>
                </a:rPr>
                <a:t>Chốt về kiến thức và năng lực</a:t>
              </a:r>
              <a:endParaRPr lang="en-US" altLang="en-US" sz="2000" b="1">
                <a:solidFill>
                  <a:srgbClr val="FF0000"/>
                </a:solidFill>
                <a:latin typeface="Arial" pitchFamily="34" charset="0"/>
                <a:cs typeface="Arial" pitchFamily="34" charset="0"/>
              </a:endParaRPr>
            </a:p>
            <a:p>
              <a:pPr algn="ctr"/>
              <a:endParaRPr lang="vi-VN" sz="1350"/>
            </a:p>
          </p:txBody>
        </p:sp>
        <p:sp>
          <p:nvSpPr>
            <p:cNvPr id="24" name="Mũi tên: Phải 3">
              <a:extLst>
                <a:ext uri="{FF2B5EF4-FFF2-40B4-BE49-F238E27FC236}">
                  <a16:creationId xmlns:a16="http://schemas.microsoft.com/office/drawing/2014/main" id="{9F58A2DA-BFC1-4123-9255-B34783D2B413}"/>
                </a:ext>
              </a:extLst>
            </p:cNvPr>
            <p:cNvSpPr/>
            <p:nvPr/>
          </p:nvSpPr>
          <p:spPr>
            <a:xfrm>
              <a:off x="3773010" y="4003503"/>
              <a:ext cx="1047564" cy="382059"/>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vi-VN" sz="1350"/>
            </a:p>
          </p:txBody>
        </p:sp>
        <p:sp>
          <p:nvSpPr>
            <p:cNvPr id="25" name="Mũi tên: Phải 3">
              <a:extLst>
                <a:ext uri="{FF2B5EF4-FFF2-40B4-BE49-F238E27FC236}">
                  <a16:creationId xmlns:a16="http://schemas.microsoft.com/office/drawing/2014/main" id="{9F58A2DA-BFC1-4123-9255-B34783D2B413}"/>
                </a:ext>
              </a:extLst>
            </p:cNvPr>
            <p:cNvSpPr/>
            <p:nvPr/>
          </p:nvSpPr>
          <p:spPr>
            <a:xfrm>
              <a:off x="3817399" y="5406180"/>
              <a:ext cx="1065319" cy="382059"/>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vi-VN" sz="1350"/>
            </a:p>
          </p:txBody>
        </p:sp>
      </p:grpSp>
    </p:spTree>
    <p:extLst>
      <p:ext uri="{BB962C8B-B14F-4D97-AF65-F5344CB8AC3E}">
        <p14:creationId xmlns:p14="http://schemas.microsoft.com/office/powerpoint/2010/main" val="117877917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AA3D479C-8867-29C0-06BB-63D04FE258E0}"/>
              </a:ext>
            </a:extLst>
          </p:cNvPr>
          <p:cNvSpPr>
            <a:spLocks noGrp="1"/>
          </p:cNvSpPr>
          <p:nvPr>
            <p:ph type="title"/>
          </p:nvPr>
        </p:nvSpPr>
        <p:spPr>
          <a:xfrm>
            <a:off x="1905000" y="659099"/>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95AC871B-0896-E4E2-E35C-4B02344430AF}"/>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5" name="TextBox 4">
            <a:extLst>
              <a:ext uri="{FF2B5EF4-FFF2-40B4-BE49-F238E27FC236}">
                <a16:creationId xmlns:a16="http://schemas.microsoft.com/office/drawing/2014/main" id="{926E4ADF-5F03-9A96-CA88-EC069E661FDF}"/>
              </a:ext>
            </a:extLst>
          </p:cNvPr>
          <p:cNvSpPr txBox="1"/>
          <p:nvPr/>
        </p:nvSpPr>
        <p:spPr>
          <a:xfrm>
            <a:off x="954157" y="1695221"/>
            <a:ext cx="6096000" cy="362087"/>
          </a:xfrm>
          <a:prstGeom prst="rect">
            <a:avLst/>
          </a:prstGeom>
          <a:noFill/>
        </p:spPr>
        <p:txBody>
          <a:bodyPr wrap="square">
            <a:spAutoFit/>
          </a:bodyPr>
          <a:lstStyle/>
          <a:p>
            <a:pPr marL="0" marR="0" indent="0">
              <a:lnSpc>
                <a:spcPct val="107000"/>
              </a:lnSpc>
              <a:spcBef>
                <a:spcPts val="0"/>
              </a:spcBef>
              <a:spcAft>
                <a:spcPts val="0"/>
              </a:spcAft>
              <a:buNone/>
            </a:pP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III. TIẾN TRÌNH DẠY HỌC (</a:t>
            </a:r>
            <a:r>
              <a:rPr lang="en-US" sz="1800" b="1"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tiếp</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20BD97CE-8A74-ADF3-2DE9-FBFC90F72943}"/>
              </a:ext>
            </a:extLst>
          </p:cNvPr>
          <p:cNvSpPr>
            <a:spLocks noGrp="1"/>
          </p:cNvSpPr>
          <p:nvPr>
            <p:ph idx="1"/>
          </p:nvPr>
        </p:nvSpPr>
        <p:spPr>
          <a:xfrm>
            <a:off x="805732" y="2191838"/>
            <a:ext cx="10058400" cy="3760891"/>
          </a:xfrm>
        </p:spPr>
        <p:txBody>
          <a:bodyPr/>
          <a:lstStyle/>
          <a:p>
            <a:pPr marR="0" indent="0">
              <a:lnSpc>
                <a:spcPct val="107000"/>
              </a:lnSpc>
              <a:spcBef>
                <a:spcPts val="0"/>
              </a:spcBef>
              <a:spcAft>
                <a:spcPts val="0"/>
              </a:spcAft>
              <a:buNone/>
            </a:pP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3. LUYỆN TẬP VÀ VẬN DỤNG</a:t>
            </a:r>
          </a:p>
          <a:p>
            <a:pPr marR="0" indent="0">
              <a:lnSpc>
                <a:spcPct val="107000"/>
              </a:lnSpc>
              <a:spcBef>
                <a:spcPts val="0"/>
              </a:spcBef>
              <a:spcAft>
                <a:spcPts val="0"/>
              </a:spcAft>
              <a:buNone/>
            </a:pPr>
            <a:r>
              <a:rPr lang="en-US" sz="1800" b="1" dirty="0">
                <a:solidFill>
                  <a:srgbClr val="3562AD"/>
                </a:solidFill>
                <a:effectLst/>
                <a:latin typeface="Tahoma" panose="020B0604030504040204" pitchFamily="34" charset="0"/>
                <a:ea typeface="Tahoma" panose="020B0604030504040204" pitchFamily="34" charset="0"/>
                <a:cs typeface="Tahoma" panose="020B0604030504040204" pitchFamily="34" charset="0"/>
              </a:rPr>
              <a:t/>
            </a:r>
            <a:br>
              <a:rPr lang="en-US" sz="1800" b="1" dirty="0">
                <a:solidFill>
                  <a:srgbClr val="3562AD"/>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Mục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hiểu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rõ</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này</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vào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Sản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phẩm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quyết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được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những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huống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định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kiến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về</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dòng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nhiệt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phát</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sáng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điều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chế</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kim</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loại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và tác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lí</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sống</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R="0" indent="0">
              <a:lnSpc>
                <a:spcPct val="107000"/>
              </a:lnSpc>
              <a:spcBef>
                <a:spcPts val="0"/>
              </a:spcBef>
              <a:spcAft>
                <a:spcPts val="0"/>
              </a:spcAft>
              <a:buNone/>
            </a:pP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Tổ</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chức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hiện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trả</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lời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các</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câu</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hỏi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và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tập</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theo</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tiến</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trình</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bài</a:t>
            </a:r>
            <a:r>
              <a:rPr lang="en-US" sz="18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học.</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534623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C6E1F388-9CCF-CED2-2937-E6A3F12C80DB}"/>
              </a:ext>
            </a:extLst>
          </p:cNvPr>
          <p:cNvSpPr>
            <a:spLocks noGrp="1"/>
          </p:cNvSpPr>
          <p:nvPr>
            <p:ph type="title"/>
          </p:nvPr>
        </p:nvSpPr>
        <p:spPr>
          <a:xfrm>
            <a:off x="1123784" y="617847"/>
            <a:ext cx="10502537" cy="748452"/>
          </a:xfrm>
        </p:spPr>
        <p:txBody>
          <a:bodyPr>
            <a:normAutofit/>
          </a:bodyPr>
          <a:lstStyle/>
          <a:p>
            <a:r>
              <a:rPr lang="vi-VN" sz="3600" b="1" dirty="0">
                <a:solidFill>
                  <a:srgbClr val="0000FF"/>
                </a:solidFill>
                <a:latin typeface="Tahoma" panose="020B0604030504040204" pitchFamily="34" charset="0"/>
                <a:ea typeface="Tahoma" panose="020B0604030504040204" pitchFamily="34" charset="0"/>
                <a:cs typeface="Tahoma" panose="020B0604030504040204" pitchFamily="34" charset="0"/>
              </a:rPr>
              <a:t> ĐỔI MỚI PHƯƠNG PHÁP </a:t>
            </a:r>
            <a:r>
              <a:rPr lang="vi-VN" sz="3600" b="1">
                <a:solidFill>
                  <a:srgbClr val="0000FF"/>
                </a:solidFill>
                <a:latin typeface="Tahoma" panose="020B0604030504040204" pitchFamily="34" charset="0"/>
                <a:ea typeface="Tahoma" panose="020B0604030504040204" pitchFamily="34" charset="0"/>
                <a:cs typeface="Tahoma" panose="020B0604030504040204" pitchFamily="34" charset="0"/>
              </a:rPr>
              <a:t>DẠY </a:t>
            </a:r>
            <a:r>
              <a:rPr lang="vi-VN" sz="3600" b="1" smtClean="0">
                <a:solidFill>
                  <a:srgbClr val="0000FF"/>
                </a:solidFill>
                <a:latin typeface="Tahoma" panose="020B0604030504040204" pitchFamily="34" charset="0"/>
                <a:ea typeface="Tahoma" panose="020B0604030504040204" pitchFamily="34" charset="0"/>
                <a:cs typeface="Tahoma" panose="020B0604030504040204" pitchFamily="34" charset="0"/>
              </a:rPr>
              <a:t>HỌC</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AB416787-FC2F-C951-BCBE-7DAE3202A1E5}"/>
              </a:ext>
            </a:extLst>
          </p:cNvPr>
          <p:cNvSpPr txBox="1"/>
          <p:nvPr/>
        </p:nvSpPr>
        <p:spPr>
          <a:xfrm>
            <a:off x="3167987" y="1295111"/>
            <a:ext cx="6096000" cy="400110"/>
          </a:xfrm>
          <a:prstGeom prst="rect">
            <a:avLst/>
          </a:prstGeom>
          <a:noFill/>
        </p:spPr>
        <p:txBody>
          <a:bodyPr wrap="square">
            <a:spAutoFit/>
          </a:bodyPr>
          <a:lstStyle/>
          <a:p>
            <a:pPr algn="ct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23. TÁC DỤNG CỦA DÒNG ĐIỆN (</a:t>
            </a:r>
            <a:r>
              <a:rPr lang="en-US" sz="20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5" name="TextBox 4">
            <a:extLst>
              <a:ext uri="{FF2B5EF4-FFF2-40B4-BE49-F238E27FC236}">
                <a16:creationId xmlns:a16="http://schemas.microsoft.com/office/drawing/2014/main" id="{F7FB96C6-DF5F-16E7-69A8-D03E783D3C1A}"/>
              </a:ext>
            </a:extLst>
          </p:cNvPr>
          <p:cNvSpPr txBox="1"/>
          <p:nvPr/>
        </p:nvSpPr>
        <p:spPr>
          <a:xfrm>
            <a:off x="954157" y="1695221"/>
            <a:ext cx="6096000" cy="362087"/>
          </a:xfrm>
          <a:prstGeom prst="rect">
            <a:avLst/>
          </a:prstGeom>
          <a:noFill/>
        </p:spPr>
        <p:txBody>
          <a:bodyPr wrap="square">
            <a:spAutoFit/>
          </a:bodyPr>
          <a:lstStyle/>
          <a:p>
            <a:pPr marL="0" marR="0" indent="0">
              <a:lnSpc>
                <a:spcPct val="107000"/>
              </a:lnSpc>
              <a:spcBef>
                <a:spcPts val="0"/>
              </a:spcBef>
              <a:spcAft>
                <a:spcPts val="0"/>
              </a:spcAft>
              <a:buNone/>
            </a:pP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III. TIẾN TRÌNH DẠY HỌC (</a:t>
            </a:r>
            <a:r>
              <a:rPr lang="en-US" sz="1800" b="1" dirty="0" err="1">
                <a:solidFill>
                  <a:srgbClr val="0000FF"/>
                </a:solidFill>
                <a:effectLst/>
                <a:latin typeface="Tahoma" panose="020B0604030504040204" pitchFamily="34" charset="0"/>
                <a:ea typeface="Tahoma" panose="020B0604030504040204" pitchFamily="34" charset="0"/>
                <a:cs typeface="Tahoma" panose="020B0604030504040204" pitchFamily="34" charset="0"/>
              </a:rPr>
              <a:t>tiếp</a:t>
            </a:r>
            <a:r>
              <a:rPr lang="en-US" sz="18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a:t>
            </a:r>
            <a:endParaRPr lang="en-US" sz="1800"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A83ACB2E-488F-F963-FB7E-B6D96E88B891}"/>
              </a:ext>
            </a:extLst>
          </p:cNvPr>
          <p:cNvSpPr>
            <a:spLocks noGrp="1"/>
          </p:cNvSpPr>
          <p:nvPr>
            <p:ph idx="1"/>
          </p:nvPr>
        </p:nvSpPr>
        <p:spPr>
          <a:xfrm>
            <a:off x="954157" y="2181916"/>
            <a:ext cx="10058400" cy="3760891"/>
          </a:xfrm>
        </p:spPr>
        <p:txBody>
          <a:bodyPr>
            <a:normAutofit/>
          </a:bodyPr>
          <a:lstStyle/>
          <a:p>
            <a:pPr marL="0" marR="0" indent="0">
              <a:lnSpc>
                <a:spcPct val="107000"/>
              </a:lnSpc>
              <a:spcBef>
                <a:spcPts val="0"/>
              </a:spcBef>
              <a:spcAft>
                <a:spcPts val="0"/>
              </a:spcAft>
              <a:buNone/>
            </a:pP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1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4. GHI NHỚ VÀ TỔNG KẾT</a:t>
            </a:r>
          </a:p>
          <a:p>
            <a:pPr marL="365760" marR="0" indent="0">
              <a:lnSpc>
                <a:spcPct val="107000"/>
              </a:lnSpc>
              <a:spcBef>
                <a:spcPts val="0"/>
              </a:spcBef>
              <a:spcAft>
                <a:spcPts val="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708660" marR="0" indent="-342900">
              <a:lnSpc>
                <a:spcPct val="107000"/>
              </a:lnSpc>
              <a:spcBef>
                <a:spcPts val="0"/>
              </a:spcBef>
              <a:spcAft>
                <a:spcPts val="0"/>
              </a:spcAft>
              <a:buFont typeface="Wingdings" panose="05000000000000000000" pitchFamily="2" charset="2"/>
              <a:buChar char="Ø"/>
            </a:pP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GV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yêu</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cầu</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nhắc</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lại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những</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cần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ghi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nhớ</a:t>
            </a:r>
            <a:r>
              <a:rPr lang="en-US" sz="1800" dirty="0">
                <a:latin typeface="Tahoma" panose="020B0604030504040204" pitchFamily="34" charset="0"/>
                <a:ea typeface="Tahoma" panose="020B0604030504040204" pitchFamily="34" charset="0"/>
                <a:cs typeface="Tahoma" panose="020B0604030504040204" pitchFamily="34" charset="0"/>
              </a:rPr>
              <a:t>.</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08660" marR="0" indent="-342900">
              <a:lnSpc>
                <a:spcPct val="107000"/>
              </a:lnSpc>
              <a:spcBef>
                <a:spcPts val="0"/>
              </a:spcBef>
              <a:spcAft>
                <a:spcPts val="0"/>
              </a:spcAft>
              <a:buFont typeface="Wingdings" panose="05000000000000000000" pitchFamily="2" charset="2"/>
              <a:buChar char="Ø"/>
            </a:pP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GV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gợi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ý học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sinh</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HS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vận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dụng</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đã</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học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giải</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quyết</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vấn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đề</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thực</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tiễn</a:t>
            </a:r>
            <a:r>
              <a:rPr lang="en-US" sz="18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 </a:t>
            </a:r>
          </a:p>
          <a:p>
            <a:endParaRPr lang="en-US" sz="1800" dirty="0"/>
          </a:p>
        </p:txBody>
      </p:sp>
    </p:spTree>
    <p:extLst>
      <p:ext uri="{BB962C8B-B14F-4D97-AF65-F5344CB8AC3E}">
        <p14:creationId xmlns:p14="http://schemas.microsoft.com/office/powerpoint/2010/main" val="226840551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168F5485-495D-4FD6-D991-43D271BD0F0C}"/>
              </a:ext>
            </a:extLst>
          </p:cNvPr>
          <p:cNvSpPr>
            <a:spLocks noGrp="1"/>
          </p:cNvSpPr>
          <p:nvPr>
            <p:ph type="title"/>
          </p:nvPr>
        </p:nvSpPr>
        <p:spPr>
          <a:xfrm>
            <a:off x="1066800" y="832055"/>
            <a:ext cx="10058400" cy="748452"/>
          </a:xfrm>
        </p:spPr>
        <p:txBody>
          <a:bodyPr>
            <a:noAutofit/>
          </a:bodyPr>
          <a:lstStyle/>
          <a:p>
            <a:pPr algn="ctr"/>
            <a:r>
              <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r>
            <a:br>
              <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r>
              <a:rPr lang="vi-VN" sz="36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HƯỚNG DẪN SỬ DỤNG SÁCH GIÁO VIÊN </a:t>
            </a:r>
            <a:endParaRPr lang="en-US"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67F03F8F-0099-9A28-F8B0-9C5B27C7EACE}"/>
              </a:ext>
            </a:extLst>
          </p:cNvPr>
          <p:cNvSpPr>
            <a:spLocks noGrp="1"/>
          </p:cNvSpPr>
          <p:nvPr>
            <p:ph idx="1"/>
          </p:nvPr>
        </p:nvSpPr>
        <p:spPr>
          <a:xfrm>
            <a:off x="1066800" y="1604621"/>
            <a:ext cx="10058400" cy="3760891"/>
          </a:xfrm>
        </p:spPr>
        <p:txBody>
          <a:bodyPr>
            <a:noAutofit/>
          </a:bodyPr>
          <a:lstStyle/>
          <a:p>
            <a:pPr marL="171450" marR="0" indent="-17145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Cấu</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trúc</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sách</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giáo</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viên</a:t>
            </a:r>
            <a:endParaRPr lang="en-US" sz="20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dirty="0" err="1">
                <a:effectLst/>
                <a:latin typeface="Tahoma" panose="020B0604030504040204" pitchFamily="34" charset="0"/>
                <a:ea typeface="Tahoma" panose="020B0604030504040204" pitchFamily="34" charset="0"/>
                <a:cs typeface="Tahoma" panose="020B0604030504040204" pitchFamily="34" charset="0"/>
              </a:rPr>
              <a:t>Phần</a:t>
            </a:r>
            <a:r>
              <a:rPr lang="en-US" sz="1800" b="1" dirty="0">
                <a:effectLst/>
                <a:latin typeface="Tahoma" panose="020B0604030504040204" pitchFamily="34" charset="0"/>
                <a:ea typeface="Tahoma" panose="020B0604030504040204" pitchFamily="34" charset="0"/>
                <a:cs typeface="Tahoma" panose="020B0604030504040204" pitchFamily="34" charset="0"/>
              </a:rPr>
              <a:t> 1. </a:t>
            </a:r>
            <a:r>
              <a:rPr lang="en-US" sz="1800" b="1" dirty="0" err="1">
                <a:effectLst/>
                <a:latin typeface="Tahoma" panose="020B0604030504040204" pitchFamily="34" charset="0"/>
                <a:ea typeface="Tahoma" panose="020B0604030504040204" pitchFamily="34" charset="0"/>
                <a:cs typeface="Tahoma" panose="020B0604030504040204" pitchFamily="34" charset="0"/>
              </a:rPr>
              <a:t>Hướng</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dẫn</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chung</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b="1" dirty="0" err="1">
                <a:effectLst/>
                <a:latin typeface="Tahoma" panose="020B0604030504040204" pitchFamily="34" charset="0"/>
                <a:ea typeface="Tahoma" panose="020B0604030504040204" pitchFamily="34" charset="0"/>
                <a:cs typeface="Tahoma" panose="020B0604030504040204" pitchFamily="34" charset="0"/>
              </a:rPr>
              <a:t>Phần</a:t>
            </a:r>
            <a:r>
              <a:rPr lang="en-US" sz="1800" b="1" dirty="0">
                <a:effectLst/>
                <a:latin typeface="Tahoma" panose="020B0604030504040204" pitchFamily="34" charset="0"/>
                <a:ea typeface="Tahoma" panose="020B0604030504040204" pitchFamily="34" charset="0"/>
                <a:cs typeface="Tahoma" panose="020B0604030504040204" pitchFamily="34" charset="0"/>
              </a:rPr>
              <a:t> 2. </a:t>
            </a:r>
            <a:r>
              <a:rPr lang="en-US" sz="1800" b="1" dirty="0" err="1">
                <a:effectLst/>
                <a:latin typeface="Tahoma" panose="020B0604030504040204" pitchFamily="34" charset="0"/>
                <a:ea typeface="Tahoma" panose="020B0604030504040204" pitchFamily="34" charset="0"/>
                <a:cs typeface="Tahoma" panose="020B0604030504040204" pitchFamily="34" charset="0"/>
              </a:rPr>
              <a:t>Hướng</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dẫn</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dạy</a:t>
            </a:r>
            <a:r>
              <a:rPr lang="en-US" sz="1800" b="1" dirty="0">
                <a:effectLst/>
                <a:latin typeface="Tahoma" panose="020B0604030504040204" pitchFamily="34" charset="0"/>
                <a:ea typeface="Tahoma" panose="020B0604030504040204" pitchFamily="34" charset="0"/>
                <a:cs typeface="Tahoma" panose="020B0604030504040204" pitchFamily="34" charset="0"/>
              </a:rPr>
              <a:t> học </a:t>
            </a:r>
            <a:r>
              <a:rPr lang="en-US" sz="1800" b="1" dirty="0" err="1">
                <a:effectLst/>
                <a:latin typeface="Tahoma" panose="020B0604030504040204" pitchFamily="34" charset="0"/>
                <a:ea typeface="Tahoma" panose="020B0604030504040204" pitchFamily="34" charset="0"/>
                <a:cs typeface="Tahoma" panose="020B0604030504040204" pitchFamily="34" charset="0"/>
              </a:rPr>
              <a:t>các</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bài</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cụ</a:t>
            </a:r>
            <a:r>
              <a:rPr lang="en-US" sz="1800" b="1" dirty="0">
                <a:effectLst/>
                <a:latin typeface="Tahoma" panose="020B0604030504040204" pitchFamily="34" charset="0"/>
                <a:ea typeface="Tahoma" panose="020B0604030504040204" pitchFamily="34" charset="0"/>
                <a:cs typeface="Tahoma" panose="020B0604030504040204" pitchFamily="34" charset="0"/>
              </a:rPr>
              <a:t> </a:t>
            </a:r>
            <a:r>
              <a:rPr lang="en-US" sz="1800" b="1" dirty="0" err="1">
                <a:effectLst/>
                <a:latin typeface="Tahoma" panose="020B0604030504040204" pitchFamily="34" charset="0"/>
                <a:ea typeface="Tahoma" panose="020B0604030504040204" pitchFamily="34" charset="0"/>
                <a:cs typeface="Tahoma" panose="020B0604030504040204" pitchFamily="34" charset="0"/>
              </a:rPr>
              <a:t>thể</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I. </a:t>
            </a:r>
            <a:r>
              <a:rPr lang="en-US" sz="1800" dirty="0" err="1">
                <a:effectLst/>
                <a:latin typeface="Tahoma" panose="020B0604030504040204" pitchFamily="34" charset="0"/>
                <a:ea typeface="Tahoma" panose="020B0604030504040204" pitchFamily="34" charset="0"/>
                <a:cs typeface="Tahoma" panose="020B0604030504040204" pitchFamily="34" charset="0"/>
              </a:rPr>
              <a:t>Mục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tiêu</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II. </a:t>
            </a:r>
            <a:r>
              <a:rPr lang="en-US" sz="1800" dirty="0" err="1">
                <a:effectLst/>
                <a:latin typeface="Tahoma" panose="020B0604030504040204" pitchFamily="34" charset="0"/>
                <a:ea typeface="Tahoma" panose="020B0604030504040204" pitchFamily="34" charset="0"/>
                <a:cs typeface="Tahoma" panose="020B0604030504040204" pitchFamily="34" charset="0"/>
              </a:rPr>
              <a:t>Chuẩn</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bị</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III. Thông tin </a:t>
            </a:r>
            <a:r>
              <a:rPr lang="en-US" sz="1800" dirty="0" err="1">
                <a:effectLst/>
                <a:latin typeface="Tahoma" panose="020B0604030504040204" pitchFamily="34" charset="0"/>
                <a:ea typeface="Tahoma" panose="020B0604030504040204" pitchFamily="34" charset="0"/>
                <a:cs typeface="Tahoma" panose="020B0604030504040204" pitchFamily="34" charset="0"/>
              </a:rPr>
              <a:t>bổ</a:t>
            </a:r>
            <a:r>
              <a:rPr lang="en-US" sz="1800" dirty="0">
                <a:effectLst/>
                <a:latin typeface="Tahoma" panose="020B0604030504040204" pitchFamily="34" charset="0"/>
                <a:ea typeface="Tahoma" panose="020B0604030504040204" pitchFamily="34" charset="0"/>
                <a:cs typeface="Tahoma" panose="020B0604030504040204" pitchFamily="34" charset="0"/>
              </a:rPr>
              <a:t> sung</a:t>
            </a:r>
          </a:p>
          <a:p>
            <a:pPr marL="0"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IV. </a:t>
            </a:r>
            <a:r>
              <a:rPr lang="en-US" sz="1800" dirty="0" err="1">
                <a:effectLst/>
                <a:latin typeface="Tahoma" panose="020B0604030504040204" pitchFamily="34" charset="0"/>
                <a:ea typeface="Tahoma" panose="020B0604030504040204" pitchFamily="34" charset="0"/>
                <a:cs typeface="Tahoma" panose="020B0604030504040204" pitchFamily="34" charset="0"/>
              </a:rPr>
              <a:t>Gợi</a:t>
            </a:r>
            <a:r>
              <a:rPr lang="en-US" sz="1800" dirty="0">
                <a:effectLst/>
                <a:latin typeface="Tahoma" panose="020B0604030504040204" pitchFamily="34" charset="0"/>
                <a:ea typeface="Tahoma" panose="020B0604030504040204" pitchFamily="34" charset="0"/>
                <a:cs typeface="Tahoma" panose="020B0604030504040204" pitchFamily="34" charset="0"/>
              </a:rPr>
              <a:t> ý </a:t>
            </a:r>
            <a:r>
              <a:rPr lang="en-US" sz="1800" dirty="0" err="1">
                <a:effectLst/>
                <a:latin typeface="Tahoma" panose="020B0604030504040204" pitchFamily="34" charset="0"/>
                <a:ea typeface="Tahoma" panose="020B0604030504040204" pitchFamily="34" charset="0"/>
                <a:cs typeface="Tahoma" panose="020B0604030504040204" pitchFamily="34" charset="0"/>
              </a:rPr>
              <a:t>tổ</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chức</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hoạt</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động</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dạy</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học</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0" marR="0" indent="0">
              <a:lnSpc>
                <a:spcPct val="107000"/>
              </a:lnSpc>
              <a:spcBef>
                <a:spcPts val="0"/>
              </a:spcBef>
              <a:spcAft>
                <a:spcPts val="0"/>
              </a:spcAft>
              <a:buNone/>
            </a:pP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Ý </a:t>
            </a: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tưởng</a:t>
            </a:r>
            <a:endPar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Phương</a:t>
            </a: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pháp</a:t>
            </a:r>
            <a:endPar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R="0">
              <a:lnSpc>
                <a:spcPct val="107000"/>
              </a:lnSpc>
              <a:spcBef>
                <a:spcPts val="0"/>
              </a:spcBef>
              <a:spcAft>
                <a:spcPts val="0"/>
              </a:spcAft>
              <a:buFontTx/>
              <a:buChar char="-"/>
            </a:pP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Lưu</a:t>
            </a: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ý</a:t>
            </a:r>
          </a:p>
          <a:p>
            <a:pPr marR="0">
              <a:lnSpc>
                <a:spcPct val="107000"/>
              </a:lnSpc>
              <a:spcBef>
                <a:spcPts val="0"/>
              </a:spcBef>
              <a:spcAft>
                <a:spcPts val="0"/>
              </a:spcAft>
              <a:buFontTx/>
              <a:buChar char="-"/>
            </a:pP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Trả</a:t>
            </a: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lời</a:t>
            </a: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hỏi</a:t>
            </a:r>
            <a:endParaRPr lang="en-US" sz="18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V. </a:t>
            </a:r>
            <a:r>
              <a:rPr lang="en-US" sz="1800" dirty="0" err="1">
                <a:effectLst/>
                <a:latin typeface="Tahoma" panose="020B0604030504040204" pitchFamily="34" charset="0"/>
                <a:ea typeface="Tahoma" panose="020B0604030504040204" pitchFamily="34" charset="0"/>
                <a:cs typeface="Tahoma" panose="020B0604030504040204" pitchFamily="34" charset="0"/>
              </a:rPr>
              <a:t>Gợi</a:t>
            </a:r>
            <a:r>
              <a:rPr lang="en-US" sz="1800" dirty="0">
                <a:effectLst/>
                <a:latin typeface="Tahoma" panose="020B0604030504040204" pitchFamily="34" charset="0"/>
                <a:ea typeface="Tahoma" panose="020B0604030504040204" pitchFamily="34" charset="0"/>
                <a:cs typeface="Tahoma" panose="020B0604030504040204" pitchFamily="34" charset="0"/>
              </a:rPr>
              <a:t> ý </a:t>
            </a:r>
            <a:r>
              <a:rPr lang="en-US" sz="1800" dirty="0" err="1">
                <a:effectLst/>
                <a:latin typeface="Tahoma" panose="020B0604030504040204" pitchFamily="34" charset="0"/>
                <a:ea typeface="Tahoma" panose="020B0604030504040204" pitchFamily="34" charset="0"/>
                <a:cs typeface="Tahoma" panose="020B0604030504040204" pitchFamily="34" charset="0"/>
              </a:rPr>
              <a:t>kiểm</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tra</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đánh</a:t>
            </a:r>
            <a:r>
              <a:rPr lang="en-US" sz="1800" dirty="0">
                <a:effectLst/>
                <a:latin typeface="Tahoma" panose="020B0604030504040204" pitchFamily="34" charset="0"/>
                <a:ea typeface="Tahoma" panose="020B0604030504040204" pitchFamily="34" charset="0"/>
                <a:cs typeface="Tahoma" panose="020B0604030504040204" pitchFamily="34" charset="0"/>
              </a:rPr>
              <a:t> </a:t>
            </a:r>
            <a:r>
              <a:rPr lang="en-US" sz="1800" dirty="0" err="1">
                <a:effectLst/>
                <a:latin typeface="Tahoma" panose="020B0604030504040204" pitchFamily="34" charset="0"/>
                <a:ea typeface="Tahoma" panose="020B0604030504040204" pitchFamily="34" charset="0"/>
                <a:cs typeface="Tahoma" panose="020B0604030504040204" pitchFamily="34" charset="0"/>
              </a:rPr>
              <a:t>giá</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0" marR="0" indent="0">
              <a:lnSpc>
                <a:spcPct val="107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20155179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42" y="-122663"/>
            <a:ext cx="12200180" cy="6858000"/>
          </a:xfrm>
          <a:prstGeom prst="rect">
            <a:avLst/>
          </a:prstGeom>
        </p:spPr>
      </p:pic>
      <p:sp>
        <p:nvSpPr>
          <p:cNvPr id="6" name="TextBox 5"/>
          <p:cNvSpPr txBox="1"/>
          <p:nvPr/>
        </p:nvSpPr>
        <p:spPr>
          <a:xfrm>
            <a:off x="443753" y="1510087"/>
            <a:ext cx="6401184" cy="5852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itchFamily="18" charset="0"/>
                <a:cs typeface="Times New Roman" panose="02020603050405020304" pitchFamily="18" charset="0"/>
              </a:rPr>
              <a:t>KHOA HỌC TỰ NHIÊN 8</a:t>
            </a:r>
          </a:p>
          <a:p>
            <a:pPr marL="0" marR="0" lvl="0" indent="0" algn="ctr" defTabSz="914400" rtl="0" eaLnBrk="1" fontAlgn="auto" latinLnBrk="0" hangingPunct="1">
              <a:lnSpc>
                <a:spcPct val="100000"/>
              </a:lnSpc>
              <a:spcBef>
                <a:spcPts val="1200"/>
              </a:spcBef>
              <a:spcAft>
                <a:spcPct val="0"/>
              </a:spcAft>
              <a:buClrTx/>
              <a:buSzTx/>
              <a:buFontTx/>
              <a:buNone/>
              <a:defRPr/>
            </a:pPr>
            <a:r>
              <a:rPr lang="en-US" sz="2800" b="1">
                <a:solidFill>
                  <a:srgbClr val="002060"/>
                </a:solidFill>
                <a:latin typeface="Times New Roman" pitchFamily="18" charset="0"/>
                <a:cs typeface="Times New Roman" panose="02020603050405020304" pitchFamily="18" charset="0"/>
              </a:rPr>
              <a:t>MẠCH NỘI DUNG</a:t>
            </a:r>
          </a:p>
          <a:p>
            <a:pPr marL="0" marR="0" lvl="0" indent="0" algn="ctr" defTabSz="914400" rtl="0" eaLnBrk="1" fontAlgn="auto" latinLnBrk="0" hangingPunct="1">
              <a:lnSpc>
                <a:spcPct val="100000"/>
              </a:lnSpc>
              <a:spcBef>
                <a:spcPts val="1200"/>
              </a:spcBef>
              <a:spcAft>
                <a:spcPct val="0"/>
              </a:spcAft>
              <a:buClrTx/>
              <a:buSzTx/>
              <a:buFontTx/>
              <a:buNone/>
              <a:defRPr/>
            </a:pPr>
            <a:r>
              <a:rPr lang="en-US" sz="2800" b="1" smtClean="0">
                <a:solidFill>
                  <a:srgbClr val="002060"/>
                </a:solidFill>
                <a:latin typeface="Times New Roman" pitchFamily="18" charset="0"/>
                <a:cs typeface="Times New Roman" panose="02020603050405020304" pitchFamily="18" charset="0"/>
              </a:rPr>
              <a:t>VẬT SỐNG</a:t>
            </a:r>
          </a:p>
          <a:p>
            <a:pPr marL="0" marR="0" lvl="0" indent="0" algn="ctr" defTabSz="914400" rtl="0" eaLnBrk="1" fontAlgn="auto" latinLnBrk="0" hangingPunct="1">
              <a:lnSpc>
                <a:spcPct val="100000"/>
              </a:lnSpc>
              <a:spcBef>
                <a:spcPts val="1200"/>
              </a:spcBef>
              <a:spcAft>
                <a:spcPct val="0"/>
              </a:spcAft>
              <a:buClrTx/>
              <a:buSzTx/>
              <a:buFontTx/>
              <a:buNone/>
              <a:defRPr/>
            </a:pPr>
            <a:r>
              <a:rPr kumimoji="0" lang="en-US" sz="2800" b="1" u="none" strike="noStrike" kern="1200" cap="none" spc="0" normalizeH="0" noProof="0" smtClean="0">
                <a:ln>
                  <a:noFill/>
                </a:ln>
                <a:solidFill>
                  <a:srgbClr val="002060"/>
                </a:solidFill>
                <a:effectLst/>
                <a:uLnTx/>
                <a:uFillTx/>
                <a:latin typeface="Times New Roman" pitchFamily="18" charset="0"/>
                <a:cs typeface="Times New Roman" panose="02020603050405020304" pitchFamily="18" charset="0"/>
              </a:rPr>
              <a:t>TRÁI ĐẤT VÀ BẦU TRỜI</a:t>
            </a:r>
          </a:p>
          <a:p>
            <a:pPr>
              <a:spcBef>
                <a:spcPts val="1200"/>
              </a:spcBef>
              <a:spcAft>
                <a:spcPct val="0"/>
              </a:spcAft>
              <a:defRPr/>
            </a:pPr>
            <a:r>
              <a:rPr lang="en-US" sz="2000" b="1">
                <a:solidFill>
                  <a:srgbClr val="002060"/>
                </a:solidFill>
                <a:latin typeface="Times New Roman" pitchFamily="18" charset="0"/>
                <a:cs typeface="Times New Roman" panose="02020603050405020304" pitchFamily="18" charset="0"/>
              </a:rPr>
              <a:t>VẬT SỐNG</a:t>
            </a:r>
          </a:p>
          <a:p>
            <a:pPr marL="0" marR="0" lvl="0" indent="0" defTabSz="914400" rtl="0" eaLnBrk="1" fontAlgn="auto" latinLnBrk="0" hangingPunct="1">
              <a:lnSpc>
                <a:spcPct val="100000"/>
              </a:lnSpc>
              <a:spcBef>
                <a:spcPts val="1200"/>
              </a:spcBef>
              <a:spcAft>
                <a:spcPct val="0"/>
              </a:spcAft>
              <a:buClrTx/>
              <a:buSzTx/>
              <a:buFontTx/>
              <a:buNone/>
              <a:defRPr/>
            </a:pPr>
            <a:r>
              <a:rPr kumimoji="0" lang="en-US" sz="2000" b="1" u="none" strike="noStrike" kern="1200" cap="none" spc="0" normalizeH="0" baseline="0" noProof="0" smtClean="0">
                <a:ln>
                  <a:noFill/>
                </a:ln>
                <a:solidFill>
                  <a:srgbClr val="002060"/>
                </a:solidFill>
                <a:effectLst/>
                <a:uLnTx/>
                <a:uFillTx/>
                <a:latin typeface="Times New Roman" pitchFamily="18" charset="0"/>
                <a:cs typeface="Times New Roman" panose="02020603050405020304" pitchFamily="18" charset="0"/>
              </a:rPr>
              <a:t>Ch</a:t>
            </a:r>
            <a:r>
              <a:rPr lang="en-US" sz="2000" b="1" smtClean="0">
                <a:solidFill>
                  <a:srgbClr val="002060"/>
                </a:solidFill>
                <a:latin typeface="Times New Roman" pitchFamily="18" charset="0"/>
                <a:cs typeface="Times New Roman" panose="02020603050405020304" pitchFamily="18" charset="0"/>
              </a:rPr>
              <a:t>ương VII. Sinh học cơ thể người</a:t>
            </a:r>
            <a:endParaRPr lang="en-US" sz="2000" b="1">
              <a:solidFill>
                <a:srgbClr val="002060"/>
              </a:solidFill>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r>
              <a:rPr kumimoji="0" lang="en-US" sz="2000" b="1" u="none" strike="noStrike" kern="1200" cap="none" spc="0" normalizeH="0" baseline="0" noProof="0">
                <a:ln>
                  <a:noFill/>
                </a:ln>
                <a:solidFill>
                  <a:srgbClr val="002060"/>
                </a:solidFill>
                <a:effectLst/>
                <a:uLnTx/>
                <a:uFillTx/>
                <a:latin typeface="Times New Roman" pitchFamily="18" charset="0"/>
                <a:cs typeface="Times New Roman" panose="02020603050405020304" pitchFamily="18" charset="0"/>
              </a:rPr>
              <a:t>Ch</a:t>
            </a:r>
            <a:r>
              <a:rPr lang="en-US" sz="2000" b="1" err="1">
                <a:solidFill>
                  <a:srgbClr val="002060"/>
                </a:solidFill>
                <a:latin typeface="Times New Roman" pitchFamily="18" charset="0"/>
                <a:cs typeface="Times New Roman" panose="02020603050405020304" pitchFamily="18" charset="0"/>
              </a:rPr>
              <a:t>ương </a:t>
            </a:r>
            <a:r>
              <a:rPr lang="en-US" sz="2000" b="1" smtClean="0">
                <a:solidFill>
                  <a:srgbClr val="002060"/>
                </a:solidFill>
                <a:latin typeface="Times New Roman" pitchFamily="18" charset="0"/>
                <a:cs typeface="Times New Roman" panose="02020603050405020304" pitchFamily="18" charset="0"/>
              </a:rPr>
              <a:t>IV. Sinh vật và môi trường</a:t>
            </a:r>
          </a:p>
          <a:p>
            <a:pPr>
              <a:spcBef>
                <a:spcPts val="1000"/>
              </a:spcBef>
              <a:spcAft>
                <a:spcPct val="0"/>
              </a:spcAft>
              <a:defRPr/>
            </a:pPr>
            <a:r>
              <a:rPr lang="en-US" sz="2000" b="1">
                <a:solidFill>
                  <a:srgbClr val="002060"/>
                </a:solidFill>
                <a:latin typeface="Times New Roman" pitchFamily="18" charset="0"/>
                <a:cs typeface="Times New Roman" panose="02020603050405020304" pitchFamily="18" charset="0"/>
              </a:rPr>
              <a:t>TRÁI ĐẤT VÀ BẦU </a:t>
            </a:r>
            <a:r>
              <a:rPr lang="en-US" sz="2000" b="1" smtClean="0">
                <a:solidFill>
                  <a:srgbClr val="002060"/>
                </a:solidFill>
                <a:latin typeface="Times New Roman" pitchFamily="18" charset="0"/>
                <a:cs typeface="Times New Roman" panose="02020603050405020304" pitchFamily="18" charset="0"/>
              </a:rPr>
              <a:t>TRỜI</a:t>
            </a:r>
          </a:p>
          <a:p>
            <a:pPr>
              <a:spcBef>
                <a:spcPct val="0"/>
              </a:spcBef>
              <a:spcAft>
                <a:spcPct val="0"/>
              </a:spcAft>
              <a:defRPr/>
            </a:pPr>
            <a:r>
              <a:rPr lang="en-US" sz="2000" b="1" smtClean="0">
                <a:solidFill>
                  <a:srgbClr val="002060"/>
                </a:solidFill>
                <a:latin typeface="Times New Roman" pitchFamily="18" charset="0"/>
                <a:cs typeface="Times New Roman" panose="02020603050405020304" pitchFamily="18" charset="0"/>
              </a:rPr>
              <a:t>Chương </a:t>
            </a:r>
            <a:r>
              <a:rPr lang="en-US" sz="2000" b="1">
                <a:solidFill>
                  <a:srgbClr val="002060"/>
                </a:solidFill>
                <a:latin typeface="Times New Roman" pitchFamily="18" charset="0"/>
                <a:cs typeface="Times New Roman" panose="02020603050405020304" pitchFamily="18" charset="0"/>
              </a:rPr>
              <a:t>IV. Sinh vật và môi </a:t>
            </a:r>
            <a:r>
              <a:rPr lang="en-US" sz="2000" b="1" smtClean="0">
                <a:solidFill>
                  <a:srgbClr val="002060"/>
                </a:solidFill>
                <a:latin typeface="Times New Roman" pitchFamily="18" charset="0"/>
                <a:cs typeface="Times New Roman" panose="02020603050405020304" pitchFamily="18" charset="0"/>
              </a:rPr>
              <a:t>trường</a:t>
            </a:r>
          </a:p>
          <a:p>
            <a:pPr>
              <a:spcBef>
                <a:spcPct val="0"/>
              </a:spcBef>
              <a:spcAft>
                <a:spcPct val="0"/>
              </a:spcAft>
              <a:defRPr/>
            </a:pPr>
            <a:r>
              <a:rPr lang="en-US" sz="2000" smtClean="0">
                <a:solidFill>
                  <a:srgbClr val="002060"/>
                </a:solidFill>
                <a:latin typeface="Times New Roman" pitchFamily="18" charset="0"/>
                <a:cs typeface="Times New Roman" panose="02020603050405020304" pitchFamily="18" charset="0"/>
              </a:rPr>
              <a:t>Hệ sinh thái</a:t>
            </a:r>
          </a:p>
          <a:p>
            <a:pPr>
              <a:spcBef>
                <a:spcPct val="0"/>
              </a:spcBef>
              <a:spcAft>
                <a:spcPct val="0"/>
              </a:spcAft>
              <a:defRPr/>
            </a:pPr>
            <a:r>
              <a:rPr lang="en-US" sz="2000" smtClean="0">
                <a:solidFill>
                  <a:srgbClr val="002060"/>
                </a:solidFill>
                <a:latin typeface="Times New Roman" pitchFamily="18" charset="0"/>
                <a:cs typeface="Times New Roman" panose="02020603050405020304" pitchFamily="18" charset="0"/>
              </a:rPr>
              <a:t>Sinh quyển</a:t>
            </a:r>
          </a:p>
          <a:p>
            <a:pPr>
              <a:spcBef>
                <a:spcPct val="0"/>
              </a:spcBef>
              <a:spcAft>
                <a:spcPct val="0"/>
              </a:spcAft>
              <a:defRPr/>
            </a:pPr>
            <a:r>
              <a:rPr lang="en-US" sz="2000" smtClean="0">
                <a:solidFill>
                  <a:srgbClr val="002060"/>
                </a:solidFill>
                <a:latin typeface="Times New Roman" pitchFamily="18" charset="0"/>
                <a:cs typeface="Times New Roman" panose="02020603050405020304" pitchFamily="18" charset="0"/>
              </a:rPr>
              <a:t>Bảo vệ môi trường</a:t>
            </a:r>
            <a:endParaRPr lang="en-US" sz="2000">
              <a:solidFill>
                <a:srgbClr val="002060"/>
              </a:solidFill>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endParaRPr lang="en-US" sz="2000" b="1" smtClean="0">
              <a:solidFill>
                <a:srgbClr val="002060"/>
              </a:solidFill>
              <a:latin typeface="Times New Roman" pitchFamily="18" charset="0"/>
              <a:cs typeface="Times New Roman" panose="02020603050405020304" pitchFamily="18" charset="0"/>
            </a:endParaRPr>
          </a:p>
          <a:p>
            <a:pPr marL="0" marR="0" lvl="0" indent="0" defTabSz="914400" rtl="0" eaLnBrk="1" fontAlgn="auto" latinLnBrk="0" hangingPunct="1">
              <a:lnSpc>
                <a:spcPct val="100000"/>
              </a:lnSpc>
              <a:spcBef>
                <a:spcPct val="0"/>
              </a:spcBef>
              <a:spcAft>
                <a:spcPct val="0"/>
              </a:spcAft>
              <a:buClrTx/>
              <a:buSzTx/>
              <a:buFontTx/>
              <a:buNone/>
              <a:defRPr/>
            </a:pPr>
            <a:endParaRPr lang="en-US" sz="2000" b="1" smtClean="0">
              <a:solidFill>
                <a:srgbClr val="002060"/>
              </a:solidFill>
              <a:latin typeface="Times New Roman"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707" y="901274"/>
            <a:ext cx="3495675" cy="4810125"/>
          </a:xfrm>
          <a:prstGeom prst="rect">
            <a:avLst/>
          </a:prstGeom>
        </p:spPr>
      </p:pic>
    </p:spTree>
    <p:extLst>
      <p:ext uri="{BB962C8B-B14F-4D97-AF65-F5344CB8AC3E}">
        <p14:creationId xmlns:p14="http://schemas.microsoft.com/office/powerpoint/2010/main" val="376171110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Rectangle 2"/>
          <p:cNvSpPr txBox="1">
            <a:spLocks noChangeArrowheads="1"/>
          </p:cNvSpPr>
          <p:nvPr/>
        </p:nvSpPr>
        <p:spPr>
          <a:xfrm>
            <a:off x="1524001" y="1638558"/>
            <a:ext cx="8720051" cy="743569"/>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2800" b="1" smtClean="0">
                <a:solidFill>
                  <a:srgbClr val="C00000"/>
                </a:solidFill>
                <a:latin typeface="Arial" panose="020B0604020202020204" pitchFamily="34" charset="0"/>
                <a:cs typeface="Arial" panose="020B0604020202020204" pitchFamily="34" charset="0"/>
              </a:rPr>
              <a:t>1. ĐỊNH </a:t>
            </a:r>
            <a:r>
              <a:rPr lang="en-US" sz="2800" b="1" dirty="0">
                <a:solidFill>
                  <a:srgbClr val="C00000"/>
                </a:solidFill>
                <a:latin typeface="Arial" panose="020B0604020202020204" pitchFamily="34" charset="0"/>
                <a:cs typeface="Arial" panose="020B0604020202020204" pitchFamily="34" charset="0"/>
              </a:rPr>
              <a:t>HƯỚNG KẾT NỐI TRI THỨC </a:t>
            </a:r>
          </a:p>
          <a:p>
            <a:pPr algn="ctr"/>
            <a:r>
              <a:rPr lang="en-US" sz="2800" b="1" dirty="0">
                <a:solidFill>
                  <a:srgbClr val="00B050"/>
                </a:solidFill>
                <a:latin typeface="Arial" panose="020B0604020202020204" pitchFamily="34" charset="0"/>
                <a:cs typeface="Arial" panose="020B0604020202020204" pitchFamily="34" charset="0"/>
              </a:rPr>
              <a:t>VỚI CUỘC SỐNG</a:t>
            </a:r>
          </a:p>
        </p:txBody>
      </p:sp>
      <p:pic>
        <p:nvPicPr>
          <p:cNvPr id="7" name="Picture 6">
            <a:extLst>
              <a:ext uri="{FF2B5EF4-FFF2-40B4-BE49-F238E27FC236}">
                <a16:creationId xmlns:a16="http://schemas.microsoft.com/office/drawing/2014/main" id="{A2E31D20-D06A-53E3-AE5F-BE1B881201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32" r="23756" b="3460"/>
          <a:stretch/>
        </p:blipFill>
        <p:spPr>
          <a:xfrm>
            <a:off x="4439848" y="2855578"/>
            <a:ext cx="2888355" cy="3240594"/>
          </a:xfrm>
          <a:prstGeom prst="rect">
            <a:avLst/>
          </a:prstGeom>
        </p:spPr>
      </p:pic>
    </p:spTree>
    <p:extLst>
      <p:ext uri="{BB962C8B-B14F-4D97-AF65-F5344CB8AC3E}">
        <p14:creationId xmlns:p14="http://schemas.microsoft.com/office/powerpoint/2010/main" val="316370908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Rectangle 2"/>
          <p:cNvSpPr txBox="1">
            <a:spLocks noChangeArrowheads="1"/>
          </p:cNvSpPr>
          <p:nvPr/>
        </p:nvSpPr>
        <p:spPr>
          <a:xfrm>
            <a:off x="1951420" y="2211469"/>
            <a:ext cx="8945179" cy="607931"/>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defTabSz="685800">
              <a:defRPr/>
            </a:pPr>
            <a:r>
              <a:rPr lang="en-US" sz="2800" b="1" smtClean="0">
                <a:solidFill>
                  <a:srgbClr val="0070C0"/>
                </a:solidFill>
                <a:latin typeface="Arial" panose="020B0604020202020204" pitchFamily="34" charset="0"/>
                <a:ea typeface="Tahoma" panose="020B0604030504040204" pitchFamily="34" charset="0"/>
                <a:cs typeface="Arial" panose="020B0604020202020204" pitchFamily="34" charset="0"/>
              </a:rPr>
              <a:t>2. PHÁT </a:t>
            </a:r>
            <a:r>
              <a:rPr lang="en-US" sz="2800" b="1" dirty="0">
                <a:solidFill>
                  <a:srgbClr val="0070C0"/>
                </a:solidFill>
                <a:latin typeface="Arial" panose="020B0604020202020204" pitchFamily="34" charset="0"/>
                <a:ea typeface="Tahoma" panose="020B0604030504040204" pitchFamily="34" charset="0"/>
                <a:cs typeface="Arial" panose="020B0604020202020204" pitchFamily="34" charset="0"/>
              </a:rPr>
              <a:t>TRIỂN NĂNG LỰC KHOA HỌC TỰ NHIÊN </a:t>
            </a:r>
          </a:p>
        </p:txBody>
      </p:sp>
      <p:sp>
        <p:nvSpPr>
          <p:cNvPr id="8" name="Content Placeholder 5"/>
          <p:cNvSpPr txBox="1"/>
          <p:nvPr/>
        </p:nvSpPr>
        <p:spPr>
          <a:xfrm>
            <a:off x="2026067" y="2987604"/>
            <a:ext cx="8139869" cy="227139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marL="600075" lvl="1" indent="-257175" defTabSz="685800">
              <a:lnSpc>
                <a:spcPct val="110000"/>
              </a:lnSpc>
              <a:buClr>
                <a:srgbClr val="5B9BD5"/>
              </a:buClr>
              <a:buFont typeface="Wingdings" panose="05000000000000000000" charset="0"/>
              <a:buChar char="Ø"/>
              <a:defRPr/>
            </a:pPr>
            <a:r>
              <a:rPr lang="en-US" sz="2400" b="1" dirty="0" err="1">
                <a:solidFill>
                  <a:srgbClr val="FF0000"/>
                </a:solidFill>
                <a:latin typeface="Arial" panose="020B0604020202020204" pitchFamily="34" charset="0"/>
                <a:cs typeface="Arial" panose="020B0604020202020204" pitchFamily="34" charset="0"/>
              </a:rPr>
              <a:t>Nhận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thức</a:t>
            </a:r>
            <a:r>
              <a:rPr lang="en-US" sz="2400" b="1" dirty="0">
                <a:solidFill>
                  <a:srgbClr val="FF0000"/>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khoa </a:t>
            </a:r>
            <a:r>
              <a:rPr lang="en-US" sz="2400" b="1" dirty="0" err="1">
                <a:solidFill>
                  <a:prstClr val="black"/>
                </a:solidFill>
                <a:latin typeface="Arial" panose="020B0604020202020204" pitchFamily="34" charset="0"/>
                <a:cs typeface="Arial" panose="020B0604020202020204" pitchFamily="34" charset="0"/>
              </a:rPr>
              <a:t>học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về</a:t>
            </a:r>
            <a:r>
              <a:rPr lang="en-US" sz="2400" b="1" dirty="0">
                <a:solidFill>
                  <a:prstClr val="black"/>
                </a:solidFill>
                <a:latin typeface="Arial" panose="020B0604020202020204" pitchFamily="34" charset="0"/>
                <a:cs typeface="Arial" panose="020B0604020202020204" pitchFamily="34" charset="0"/>
              </a:rPr>
              <a:t> con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trong</a:t>
            </a:r>
            <a:r>
              <a:rPr lang="en-US" sz="2400" b="1" dirty="0">
                <a:solidFill>
                  <a:prstClr val="black"/>
                </a:solidFill>
                <a:latin typeface="Arial" panose="020B0604020202020204" pitchFamily="34" charset="0"/>
                <a:cs typeface="Arial" panose="020B0604020202020204" pitchFamily="34" charset="0"/>
              </a:rPr>
              <a:t> KHTN</a:t>
            </a:r>
            <a:endParaRPr lang="en-US" sz="2400" b="1" dirty="0">
              <a:solidFill>
                <a:srgbClr val="FF0000"/>
              </a:solidFill>
              <a:latin typeface="Arial" panose="020B0604020202020204" pitchFamily="34" charset="0"/>
              <a:cs typeface="Arial" panose="020B0604020202020204" pitchFamily="34" charset="0"/>
            </a:endParaRPr>
          </a:p>
          <a:p>
            <a:pPr marL="600075" lvl="1" indent="-257175" defTabSz="685800">
              <a:lnSpc>
                <a:spcPct val="110000"/>
              </a:lnSpc>
              <a:buClr>
                <a:srgbClr val="5B9BD5"/>
              </a:buClr>
              <a:buFont typeface="Wingdings" panose="05000000000000000000" charset="0"/>
              <a:buChar char="Ø"/>
              <a:defRPr/>
            </a:pPr>
            <a:r>
              <a:rPr lang="en-US" sz="2400" b="1" dirty="0" err="1">
                <a:solidFill>
                  <a:srgbClr val="FF0000"/>
                </a:solidFill>
                <a:latin typeface="Arial" panose="020B0604020202020204" pitchFamily="34" charset="0"/>
                <a:cs typeface="Arial" panose="020B0604020202020204" pitchFamily="34" charset="0"/>
              </a:rPr>
              <a:t>Tìm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hiểu</a:t>
            </a:r>
            <a:r>
              <a:rPr lang="en-US" sz="2400" b="1" dirty="0">
                <a:solidFill>
                  <a:srgbClr val="FF0000"/>
                </a:solidFill>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lí</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sống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cơ</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thể</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hệ</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trong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tự</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nhiên</a:t>
            </a:r>
            <a:endParaRPr lang="en-US" sz="2400" b="1" dirty="0">
              <a:solidFill>
                <a:srgbClr val="FF0000"/>
              </a:solidFill>
              <a:latin typeface="Arial" panose="020B0604020202020204" pitchFamily="34" charset="0"/>
              <a:cs typeface="Arial" panose="020B0604020202020204" pitchFamily="34" charset="0"/>
            </a:endParaRPr>
          </a:p>
          <a:p>
            <a:pPr marL="600075" lvl="1" indent="-257175" defTabSz="685800">
              <a:lnSpc>
                <a:spcPct val="110000"/>
              </a:lnSpc>
              <a:buClr>
                <a:srgbClr val="5B9BD5"/>
              </a:buClr>
              <a:buFont typeface="Wingdings" panose="05000000000000000000" charset="0"/>
              <a:buChar char="Ø"/>
              <a:defRPr/>
            </a:pPr>
            <a:r>
              <a:rPr lang="en-US" sz="2400" b="1" dirty="0" err="1">
                <a:solidFill>
                  <a:srgbClr val="FF0000"/>
                </a:solidFill>
                <a:latin typeface="Arial" panose="020B0604020202020204" pitchFamily="34" charset="0"/>
                <a:cs typeface="Arial" panose="020B0604020202020204" pitchFamily="34" charset="0"/>
              </a:rPr>
              <a:t>Vận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dụng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kiến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thức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kĩ</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năng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về</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giải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phẫu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lí</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hệ</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vào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thực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tiễn</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21583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Content Placeholder 5">
            <a:extLst>
              <a:ext uri="{FF2B5EF4-FFF2-40B4-BE49-F238E27FC236}">
                <a16:creationId xmlns:a16="http://schemas.microsoft.com/office/drawing/2014/main" id="{ADCC3581-B5CB-8BA7-ECE8-D655864A6EFC}"/>
              </a:ext>
            </a:extLst>
          </p:cNvPr>
          <p:cNvSpPr txBox="1">
            <a:spLocks noChangeArrowheads="1"/>
          </p:cNvSpPr>
          <p:nvPr/>
        </p:nvSpPr>
        <p:spPr bwMode="auto">
          <a:xfrm>
            <a:off x="1799572" y="2683876"/>
            <a:ext cx="87682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19100" indent="-384175">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22313" indent="-2730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004888" indent="-255588">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279525" indent="-236538">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1489075" indent="-1825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19462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4034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28606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3178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just" eaLnBrk="1" hangingPunct="1">
              <a:lnSpc>
                <a:spcPct val="150000"/>
              </a:lnSpc>
              <a:spcBef>
                <a:spcPct val="0"/>
              </a:spcBef>
              <a:buClr>
                <a:schemeClr val="accent1"/>
              </a:buClr>
              <a:buSzPct val="80000"/>
              <a:buFont typeface="Wingdings" panose="05000000000000000000" pitchFamily="2" charset="2"/>
              <a:buChar char="v"/>
            </a:pPr>
            <a:r>
              <a:rPr lang="vi-VN" altLang="en-US" sz="2000" b="1" dirty="0" err="1">
                <a:latin typeface="+mn-lt"/>
                <a:cs typeface="Calibri" panose="020F0502020204030204" pitchFamily="34" charset="0"/>
              </a:rPr>
              <a:t>Vấn</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đề</a:t>
            </a:r>
            <a:r>
              <a:rPr lang="vi-VN"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của</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cơ</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thể</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sống</a:t>
            </a:r>
            <a:r>
              <a:rPr lang="en-US" altLang="en-US" sz="2000" b="1" dirty="0">
                <a:latin typeface="+mn-lt"/>
                <a:cs typeface="Calibri" panose="020F0502020204030204" pitchFamily="34" charset="0"/>
              </a:rPr>
              <a:t> </a:t>
            </a:r>
            <a:r>
              <a:rPr lang="vi-VN" altLang="en-US" sz="2000" b="1" dirty="0">
                <a:latin typeface="+mn-lt"/>
                <a:cs typeface="Calibri" panose="020F0502020204030204" pitchFamily="34" charset="0"/>
              </a:rPr>
              <a:t>phải tạo động lực cho học sinh</a:t>
            </a:r>
          </a:p>
          <a:p>
            <a:pPr algn="just" eaLnBrk="1" hangingPunct="1">
              <a:lnSpc>
                <a:spcPct val="150000"/>
              </a:lnSpc>
              <a:spcBef>
                <a:spcPct val="0"/>
              </a:spcBef>
              <a:buClr>
                <a:schemeClr val="accent1"/>
              </a:buClr>
              <a:buSzPct val="80000"/>
              <a:buFont typeface="Wingdings" panose="05000000000000000000" pitchFamily="2" charset="2"/>
              <a:buChar char="v"/>
            </a:pPr>
            <a:r>
              <a:rPr lang="vi-VN" altLang="en-US" sz="2000" b="1" dirty="0" err="1">
                <a:latin typeface="+mn-lt"/>
                <a:cs typeface="Calibri" panose="020F0502020204030204" pitchFamily="34" charset="0"/>
              </a:rPr>
              <a:t>Vấn</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đề</a:t>
            </a:r>
            <a:r>
              <a:rPr lang="vi-VN" altLang="en-US" sz="2000" b="1" dirty="0">
                <a:latin typeface="+mn-lt"/>
                <a:cs typeface="Calibri" panose="020F0502020204030204" pitchFamily="34" charset="0"/>
              </a:rPr>
              <a:t> liên quan </a:t>
            </a:r>
            <a:r>
              <a:rPr lang="vi-VN" altLang="en-US" sz="2000" b="1" dirty="0" err="1">
                <a:latin typeface="+mn-lt"/>
                <a:cs typeface="Calibri" panose="020F0502020204030204" pitchFamily="34" charset="0"/>
              </a:rPr>
              <a:t>đến</a:t>
            </a:r>
            <a:r>
              <a:rPr lang="en-US" altLang="en-US" sz="2000" b="1" dirty="0">
                <a:latin typeface="+mn-lt"/>
                <a:cs typeface="Calibri" panose="020F0502020204030204" pitchFamily="34" charset="0"/>
              </a:rPr>
              <a:t> </a:t>
            </a:r>
            <a:r>
              <a:rPr lang="vi-VN" altLang="en-US" sz="2000" b="1" dirty="0">
                <a:latin typeface="+mn-lt"/>
                <a:cs typeface="Calibri" panose="020F0502020204030204" pitchFamily="34" charset="0"/>
              </a:rPr>
              <a:t>tư duy phê phán và ra quyết định</a:t>
            </a:r>
          </a:p>
          <a:p>
            <a:pPr algn="just" eaLnBrk="1" hangingPunct="1">
              <a:lnSpc>
                <a:spcPct val="150000"/>
              </a:lnSpc>
              <a:spcBef>
                <a:spcPct val="0"/>
              </a:spcBef>
              <a:buClr>
                <a:schemeClr val="accent1"/>
              </a:buClr>
              <a:buSzPct val="80000"/>
              <a:buFont typeface="Wingdings" panose="05000000000000000000" pitchFamily="2" charset="2"/>
              <a:buChar char="v"/>
            </a:pPr>
            <a:r>
              <a:rPr lang="en-US" altLang="en-US" sz="2000" b="1" dirty="0">
                <a:latin typeface="+mn-lt"/>
                <a:cs typeface="Calibri" panose="020F0502020204030204" pitchFamily="34" charset="0"/>
              </a:rPr>
              <a:t>T</a:t>
            </a:r>
            <a:r>
              <a:rPr lang="vi-VN" altLang="en-US" sz="2000" b="1" dirty="0">
                <a:latin typeface="+mn-lt"/>
                <a:cs typeface="Calibri" panose="020F0502020204030204" pitchFamily="34" charset="0"/>
              </a:rPr>
              <a:t>ìm kiếm giải pháp </a:t>
            </a:r>
            <a:r>
              <a:rPr lang="en-US" altLang="en-US" sz="2000" b="1" dirty="0">
                <a:latin typeface="+mn-lt"/>
                <a:cs typeface="Calibri" panose="020F0502020204030204" pitchFamily="34" charset="0"/>
              </a:rPr>
              <a:t>GQVĐ</a:t>
            </a:r>
            <a:r>
              <a:rPr lang="vi-VN" altLang="en-US" sz="2000" b="1" dirty="0">
                <a:latin typeface="+mn-lt"/>
                <a:cs typeface="Calibri" panose="020F0502020204030204" pitchFamily="34" charset="0"/>
              </a:rPr>
              <a:t> có sự </a:t>
            </a:r>
            <a:r>
              <a:rPr lang="en-US" altLang="en-US" sz="2000" b="1" dirty="0" err="1">
                <a:latin typeface="+mn-lt"/>
                <a:cs typeface="Calibri" panose="020F0502020204030204" pitchFamily="34" charset="0"/>
              </a:rPr>
              <a:t>hợp</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tác</a:t>
            </a:r>
            <a:r>
              <a:rPr lang="en-US"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của</a:t>
            </a:r>
            <a:r>
              <a:rPr lang="vi-VN"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nhiều</a:t>
            </a:r>
            <a:r>
              <a:rPr lang="en-US" altLang="en-US" sz="2000" b="1" dirty="0">
                <a:latin typeface="+mn-lt"/>
                <a:cs typeface="Calibri" panose="020F0502020204030204" pitchFamily="34" charset="0"/>
              </a:rPr>
              <a:t> </a:t>
            </a:r>
            <a:r>
              <a:rPr lang="vi-VN" altLang="en-US" sz="2000" b="1" dirty="0">
                <a:latin typeface="+mn-lt"/>
                <a:cs typeface="Calibri" panose="020F0502020204030204" pitchFamily="34" charset="0"/>
              </a:rPr>
              <a:t>người học</a:t>
            </a:r>
          </a:p>
          <a:p>
            <a:pPr algn="just" eaLnBrk="1" hangingPunct="1">
              <a:lnSpc>
                <a:spcPct val="150000"/>
              </a:lnSpc>
              <a:spcBef>
                <a:spcPct val="0"/>
              </a:spcBef>
              <a:buClr>
                <a:schemeClr val="accent1"/>
              </a:buClr>
              <a:buSzPct val="80000"/>
              <a:buFont typeface="Wingdings" panose="05000000000000000000" pitchFamily="2" charset="2"/>
              <a:buChar char="v"/>
            </a:pPr>
            <a:r>
              <a:rPr lang="en-US" altLang="en-US" sz="2000" b="1" dirty="0">
                <a:latin typeface="+mn-lt"/>
                <a:cs typeface="Calibri" panose="020F0502020204030204" pitchFamily="34" charset="0"/>
              </a:rPr>
              <a:t>V</a:t>
            </a:r>
            <a:r>
              <a:rPr lang="vi-VN" altLang="en-US" sz="2000" b="1" dirty="0" err="1">
                <a:latin typeface="+mn-lt"/>
                <a:cs typeface="Calibri" panose="020F0502020204030204" pitchFamily="34" charset="0"/>
              </a:rPr>
              <a:t>ấn</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đề</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cần</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được</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kết</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thúc</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mở</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để</a:t>
            </a:r>
            <a:r>
              <a:rPr lang="vi-VN" altLang="en-US" sz="2000" b="1" dirty="0">
                <a:latin typeface="+mn-lt"/>
                <a:cs typeface="Calibri" panose="020F0502020204030204" pitchFamily="34" charset="0"/>
              </a:rPr>
              <a:t> thu </a:t>
            </a:r>
            <a:r>
              <a:rPr lang="vi-VN" altLang="en-US" sz="2000" b="1" dirty="0" err="1">
                <a:latin typeface="+mn-lt"/>
                <a:cs typeface="Calibri" panose="020F0502020204030204" pitchFamily="34" charset="0"/>
              </a:rPr>
              <a:t>hút</a:t>
            </a:r>
            <a:r>
              <a:rPr lang="vi-VN" altLang="en-US" sz="2000" b="1" dirty="0">
                <a:latin typeface="+mn-lt"/>
                <a:cs typeface="Calibri" panose="020F0502020204030204" pitchFamily="34" charset="0"/>
              </a:rPr>
              <a:t> </a:t>
            </a:r>
            <a:r>
              <a:rPr lang="vi-VN" altLang="en-US" sz="2000" b="1" dirty="0" err="1">
                <a:latin typeface="+mn-lt"/>
                <a:cs typeface="Calibri" panose="020F0502020204030204" pitchFamily="34" charset="0"/>
              </a:rPr>
              <a:t>học</a:t>
            </a:r>
            <a:r>
              <a:rPr lang="vi-VN" altLang="en-US" sz="2000" b="1" dirty="0">
                <a:latin typeface="+mn-lt"/>
                <a:cs typeface="Calibri" panose="020F0502020204030204" pitchFamily="34" charset="0"/>
              </a:rPr>
              <a:t> sinh</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sáng</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tạo</a:t>
            </a:r>
            <a:endParaRPr lang="vi-VN" altLang="en-US" sz="2000" b="1" dirty="0">
              <a:latin typeface="+mn-lt"/>
              <a:cs typeface="Calibri" panose="020F0502020204030204" pitchFamily="34" charset="0"/>
            </a:endParaRPr>
          </a:p>
          <a:p>
            <a:pPr algn="just" eaLnBrk="1" hangingPunct="1">
              <a:lnSpc>
                <a:spcPct val="150000"/>
              </a:lnSpc>
              <a:spcBef>
                <a:spcPct val="0"/>
              </a:spcBef>
              <a:buClr>
                <a:schemeClr val="accent1"/>
              </a:buClr>
              <a:buSzPct val="80000"/>
              <a:buFont typeface="Wingdings" panose="05000000000000000000" pitchFamily="2" charset="2"/>
              <a:buChar char="v"/>
            </a:pPr>
            <a:r>
              <a:rPr lang="vi-VN" altLang="en-US" sz="2000" b="1" dirty="0">
                <a:latin typeface="+mn-lt"/>
                <a:cs typeface="Calibri" panose="020F0502020204030204" pitchFamily="34" charset="0"/>
              </a:rPr>
              <a:t>H</a:t>
            </a:r>
            <a:r>
              <a:rPr lang="en-US" altLang="en-US" sz="2000" b="1" dirty="0">
                <a:latin typeface="+mn-lt"/>
                <a:cs typeface="Calibri" panose="020F0502020204030204" pitchFamily="34" charset="0"/>
              </a:rPr>
              <a:t>S</a:t>
            </a:r>
            <a:r>
              <a:rPr lang="vi-VN" altLang="en-US" sz="2000" b="1" dirty="0">
                <a:latin typeface="+mn-lt"/>
                <a:cs typeface="Calibri" panose="020F0502020204030204" pitchFamily="34" charset="0"/>
              </a:rPr>
              <a:t> là người tham gia thực hành học tập</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sinh</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lí</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người</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và</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hệ</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sinh</a:t>
            </a:r>
            <a:r>
              <a:rPr lang="en-US" altLang="en-US" sz="2000" b="1" dirty="0">
                <a:latin typeface="+mn-lt"/>
                <a:cs typeface="Calibri" panose="020F0502020204030204" pitchFamily="34" charset="0"/>
              </a:rPr>
              <a:t> </a:t>
            </a:r>
            <a:r>
              <a:rPr lang="en-US" altLang="en-US" sz="2000" b="1" dirty="0" err="1">
                <a:latin typeface="+mn-lt"/>
                <a:cs typeface="Calibri" panose="020F0502020204030204" pitchFamily="34" charset="0"/>
              </a:rPr>
              <a:t>thái</a:t>
            </a:r>
            <a:r>
              <a:rPr lang="vi-VN" altLang="en-US" sz="2000" b="1" dirty="0">
                <a:latin typeface="+mn-lt"/>
                <a:cs typeface="Calibri" panose="020F0502020204030204" pitchFamily="34" charset="0"/>
              </a:rPr>
              <a:t> theo ngữ cảnh</a:t>
            </a:r>
            <a:endParaRPr lang="en-US" altLang="en-US" sz="2000" b="1" dirty="0">
              <a:latin typeface="+mn-lt"/>
              <a:cs typeface="Calibri" panose="020F0502020204030204" pitchFamily="34" charset="0"/>
            </a:endParaRPr>
          </a:p>
        </p:txBody>
      </p:sp>
      <p:sp>
        <p:nvSpPr>
          <p:cNvPr id="7" name="Rectangle 2">
            <a:extLst>
              <a:ext uri="{FF2B5EF4-FFF2-40B4-BE49-F238E27FC236}">
                <a16:creationId xmlns:a16="http://schemas.microsoft.com/office/drawing/2014/main" id="{B7724562-8ACD-465D-AEF1-299F529C8DC7}"/>
              </a:ext>
            </a:extLst>
          </p:cNvPr>
          <p:cNvSpPr txBox="1">
            <a:spLocks noChangeArrowheads="1"/>
          </p:cNvSpPr>
          <p:nvPr/>
        </p:nvSpPr>
        <p:spPr bwMode="auto">
          <a:xfrm>
            <a:off x="2225458" y="1817584"/>
            <a:ext cx="751069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en-US" sz="2800" b="1" smtClean="0">
                <a:solidFill>
                  <a:srgbClr val="0070C0"/>
                </a:solidFill>
                <a:latin typeface="Arial" panose="020B0604020202020204" pitchFamily="34" charset="0"/>
              </a:rPr>
              <a:t>3. HỌC </a:t>
            </a:r>
            <a:r>
              <a:rPr lang="en-US" altLang="en-US" sz="2800" b="1" dirty="0">
                <a:solidFill>
                  <a:srgbClr val="0070C0"/>
                </a:solidFill>
                <a:latin typeface="Arial" panose="020B0604020202020204" pitchFamily="34" charset="0"/>
              </a:rPr>
              <a:t>TẬP DỰA TRÊN CÁC VẤN </a:t>
            </a:r>
            <a:r>
              <a:rPr lang="en-US" altLang="en-US" sz="2800" b="1">
                <a:solidFill>
                  <a:srgbClr val="0070C0"/>
                </a:solidFill>
                <a:latin typeface="Arial" panose="020B0604020202020204" pitchFamily="34" charset="0"/>
              </a:rPr>
              <a:t>ĐỀ </a:t>
            </a:r>
            <a:r>
              <a:rPr lang="en-US" altLang="en-US" sz="2800" b="1" smtClean="0">
                <a:solidFill>
                  <a:srgbClr val="0070C0"/>
                </a:solidFill>
                <a:latin typeface="Arial" panose="020B0604020202020204" pitchFamily="34" charset="0"/>
              </a:rPr>
              <a:t/>
            </a:r>
            <a:br>
              <a:rPr lang="en-US" altLang="en-US" sz="2800" b="1" smtClean="0">
                <a:solidFill>
                  <a:srgbClr val="0070C0"/>
                </a:solidFill>
                <a:latin typeface="Arial" panose="020B0604020202020204" pitchFamily="34" charset="0"/>
              </a:rPr>
            </a:br>
            <a:r>
              <a:rPr lang="en-US" altLang="en-US" sz="2800" b="1" smtClean="0">
                <a:solidFill>
                  <a:srgbClr val="0070C0"/>
                </a:solidFill>
                <a:latin typeface="Arial" panose="020B0604020202020204" pitchFamily="34" charset="0"/>
              </a:rPr>
              <a:t>VỀ CƠ </a:t>
            </a:r>
            <a:r>
              <a:rPr lang="en-US" altLang="en-US" sz="2800" b="1" dirty="0">
                <a:solidFill>
                  <a:srgbClr val="0070C0"/>
                </a:solidFill>
                <a:latin typeface="Arial" panose="020B0604020202020204" pitchFamily="34" charset="0"/>
              </a:rPr>
              <a:t>THỂ NGƯỜI VÀ HỆ SINH THÁI</a:t>
            </a:r>
          </a:p>
        </p:txBody>
      </p:sp>
    </p:spTree>
    <p:extLst>
      <p:ext uri="{BB962C8B-B14F-4D97-AF65-F5344CB8AC3E}">
        <p14:creationId xmlns:p14="http://schemas.microsoft.com/office/powerpoint/2010/main" val="22802356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Content Placeholder 5">
            <a:extLst>
              <a:ext uri="{FF2B5EF4-FFF2-40B4-BE49-F238E27FC236}">
                <a16:creationId xmlns:a16="http://schemas.microsoft.com/office/drawing/2014/main" id="{8B53D5CD-56BF-459F-4AE2-B6A538AB5BEB}"/>
              </a:ext>
            </a:extLst>
          </p:cNvPr>
          <p:cNvSpPr txBox="1">
            <a:spLocks noChangeArrowheads="1"/>
          </p:cNvSpPr>
          <p:nvPr/>
        </p:nvSpPr>
        <p:spPr bwMode="auto">
          <a:xfrm>
            <a:off x="1476939" y="2494121"/>
            <a:ext cx="9143999"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19100" indent="-384175">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22313" indent="-2730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004888" indent="-255588">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279525" indent="-236538">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1489075" indent="-1825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19462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4034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28606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3178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lvl="1" eaLnBrk="1" hangingPunct="1">
              <a:lnSpc>
                <a:spcPct val="150000"/>
              </a:lnSpc>
              <a:spcBef>
                <a:spcPct val="0"/>
              </a:spcBef>
              <a:buClr>
                <a:schemeClr val="accent1"/>
              </a:buClr>
              <a:buSzPct val="90000"/>
              <a:buFont typeface="Wingdings" panose="05000000000000000000" pitchFamily="2" charset="2"/>
              <a:buChar char="v"/>
            </a:pPr>
            <a:r>
              <a:rPr lang="en-US" altLang="en-US" sz="2100" b="1" dirty="0">
                <a:latin typeface="Arial" panose="020B0604020202020204" pitchFamily="34" charset="0"/>
              </a:rPr>
              <a:t>N</a:t>
            </a:r>
            <a:r>
              <a:rPr lang="vi-VN" altLang="en-US" sz="2100" b="1" dirty="0" err="1">
                <a:latin typeface="Arial" panose="020B0604020202020204" pitchFamily="34" charset="0"/>
              </a:rPr>
              <a:t>hóm</a:t>
            </a:r>
            <a:r>
              <a:rPr lang="vi-VN" altLang="en-US" sz="2100" b="1" dirty="0">
                <a:latin typeface="Arial" panose="020B0604020202020204" pitchFamily="34" charset="0"/>
              </a:rPr>
              <a:t> </a:t>
            </a:r>
            <a:r>
              <a:rPr lang="en-US" altLang="en-US" sz="2100" b="1" dirty="0" err="1">
                <a:latin typeface="Arial" panose="020B0604020202020204" pitchFamily="34" charset="0"/>
              </a:rPr>
              <a:t>được</a:t>
            </a:r>
            <a:r>
              <a:rPr lang="en-US" altLang="en-US" sz="2100" b="1" dirty="0">
                <a:latin typeface="Arial" panose="020B0604020202020204" pitchFamily="34" charset="0"/>
              </a:rPr>
              <a:t> </a:t>
            </a:r>
            <a:r>
              <a:rPr lang="vi-VN" altLang="en-US" sz="2100" b="1" dirty="0" err="1">
                <a:latin typeface="Arial" panose="020B0604020202020204" pitchFamily="34" charset="0"/>
              </a:rPr>
              <a:t>các</a:t>
            </a:r>
            <a:r>
              <a:rPr lang="vi-VN" altLang="en-US" sz="2100" b="1" dirty="0">
                <a:latin typeface="Arial" panose="020B0604020202020204" pitchFamily="34" charset="0"/>
              </a:rPr>
              <a:t> </a:t>
            </a:r>
            <a:r>
              <a:rPr lang="vi-VN" altLang="en-US" sz="2100" b="1" dirty="0" err="1">
                <a:latin typeface="Arial" panose="020B0604020202020204" pitchFamily="34" charset="0"/>
              </a:rPr>
              <a:t>đối</a:t>
            </a:r>
            <a:r>
              <a:rPr lang="vi-VN" altLang="en-US" sz="2100" b="1" dirty="0">
                <a:latin typeface="Arial" panose="020B0604020202020204" pitchFamily="34" charset="0"/>
              </a:rPr>
              <a:t> </a:t>
            </a:r>
            <a:r>
              <a:rPr lang="vi-VN" altLang="en-US" sz="2100" b="1" dirty="0" err="1">
                <a:latin typeface="Arial" panose="020B0604020202020204" pitchFamily="34" charset="0"/>
              </a:rPr>
              <a:t>tượng</a:t>
            </a:r>
            <a:r>
              <a:rPr lang="vi-VN" altLang="en-US" sz="2100" b="1" dirty="0">
                <a:latin typeface="Arial" panose="020B0604020202020204" pitchFamily="34" charset="0"/>
              </a:rPr>
              <a:t>, </a:t>
            </a:r>
            <a:r>
              <a:rPr lang="vi-VN" altLang="en-US" sz="2100" b="1" dirty="0" err="1">
                <a:latin typeface="Arial" panose="020B0604020202020204" pitchFamily="34" charset="0"/>
              </a:rPr>
              <a:t>khái</a:t>
            </a:r>
            <a:r>
              <a:rPr lang="vi-VN" altLang="en-US" sz="2100" b="1" dirty="0">
                <a:latin typeface="Arial" panose="020B0604020202020204" pitchFamily="34" charset="0"/>
              </a:rPr>
              <a:t> </a:t>
            </a:r>
            <a:r>
              <a:rPr lang="vi-VN" altLang="en-US" sz="2100" b="1" dirty="0" err="1">
                <a:latin typeface="Arial" panose="020B0604020202020204" pitchFamily="34" charset="0"/>
              </a:rPr>
              <a:t>niệm</a:t>
            </a:r>
            <a:r>
              <a:rPr lang="vi-VN" altLang="en-US" sz="2100" b="1" dirty="0">
                <a:latin typeface="Arial" panose="020B0604020202020204" pitchFamily="34" charset="0"/>
              </a:rPr>
              <a:t> </a:t>
            </a:r>
            <a:r>
              <a:rPr lang="vi-VN" altLang="en-US" sz="2100" b="1" dirty="0" err="1">
                <a:latin typeface="Arial" panose="020B0604020202020204" pitchFamily="34" charset="0"/>
              </a:rPr>
              <a:t>hoặc</a:t>
            </a:r>
            <a:r>
              <a:rPr lang="vi-VN" altLang="en-US" sz="2100" b="1" dirty="0">
                <a:latin typeface="Arial" panose="020B0604020202020204" pitchFamily="34" charset="0"/>
              </a:rPr>
              <a:t> </a:t>
            </a:r>
            <a:r>
              <a:rPr lang="vi-VN" altLang="en-US" sz="2100" b="1" dirty="0" err="1">
                <a:latin typeface="Arial" panose="020B0604020202020204" pitchFamily="34" charset="0"/>
              </a:rPr>
              <a:t>sự</a:t>
            </a:r>
            <a:r>
              <a:rPr lang="vi-VN" altLang="en-US" sz="2100" b="1" dirty="0">
                <a:latin typeface="Arial" panose="020B0604020202020204" pitchFamily="34" charset="0"/>
              </a:rPr>
              <a:t> </a:t>
            </a:r>
            <a:r>
              <a:rPr lang="vi-VN" altLang="en-US" sz="2100" b="1" dirty="0" err="1">
                <a:latin typeface="Arial" panose="020B0604020202020204" pitchFamily="34" charset="0"/>
              </a:rPr>
              <a:t>kiện</a:t>
            </a:r>
            <a:r>
              <a:rPr lang="en-US" altLang="en-US" sz="2100" b="1" dirty="0">
                <a:latin typeface="Arial" panose="020B0604020202020204" pitchFamily="34" charset="0"/>
              </a:rPr>
              <a:t> </a:t>
            </a:r>
            <a:r>
              <a:rPr lang="en-US" altLang="en-US" sz="2100" b="1" dirty="0" err="1">
                <a:latin typeface="Arial" panose="020B0604020202020204" pitchFamily="34" charset="0"/>
              </a:rPr>
              <a:t>về</a:t>
            </a:r>
            <a:r>
              <a:rPr lang="en-US" altLang="en-US" sz="2100" b="1" dirty="0">
                <a:latin typeface="Arial" panose="020B0604020202020204" pitchFamily="34" charset="0"/>
              </a:rPr>
              <a:t> </a:t>
            </a:r>
            <a:r>
              <a:rPr lang="en-US" altLang="en-US" sz="2100" b="1" dirty="0" err="1">
                <a:latin typeface="Arial" panose="020B0604020202020204" pitchFamily="34" charset="0"/>
              </a:rPr>
              <a:t>sự</a:t>
            </a:r>
            <a:r>
              <a:rPr lang="en-US" altLang="en-US" sz="2100" b="1" dirty="0">
                <a:latin typeface="Arial" panose="020B0604020202020204" pitchFamily="34" charset="0"/>
              </a:rPr>
              <a:t> </a:t>
            </a:r>
            <a:r>
              <a:rPr lang="en-US" altLang="en-US" sz="2100" b="1" dirty="0" err="1">
                <a:latin typeface="Arial" panose="020B0604020202020204" pitchFamily="34" charset="0"/>
              </a:rPr>
              <a:t>sống</a:t>
            </a:r>
            <a:endParaRPr lang="en-US" altLang="en-US" sz="2100" b="1" dirty="0">
              <a:latin typeface="Arial" panose="020B0604020202020204" pitchFamily="34" charset="0"/>
            </a:endParaRPr>
          </a:p>
          <a:p>
            <a:pPr lvl="1" eaLnBrk="1" hangingPunct="1">
              <a:lnSpc>
                <a:spcPct val="150000"/>
              </a:lnSpc>
              <a:spcBef>
                <a:spcPct val="0"/>
              </a:spcBef>
              <a:buClr>
                <a:schemeClr val="accent1"/>
              </a:buClr>
              <a:buSzPct val="90000"/>
              <a:buFont typeface="Wingdings" panose="05000000000000000000" pitchFamily="2" charset="2"/>
              <a:buChar char="v"/>
            </a:pPr>
            <a:r>
              <a:rPr lang="en-US" altLang="en-US" sz="2100" b="1" dirty="0">
                <a:latin typeface="Arial" panose="020B0604020202020204" pitchFamily="34" charset="0"/>
              </a:rPr>
              <a:t>V</a:t>
            </a:r>
            <a:r>
              <a:rPr lang="vi-VN" altLang="en-US" sz="2100" b="1" dirty="0">
                <a:latin typeface="Arial" panose="020B0604020202020204" pitchFamily="34" charset="0"/>
              </a:rPr>
              <a:t>ẽ </a:t>
            </a:r>
            <a:r>
              <a:rPr lang="en-US" altLang="en-US" sz="2100" b="1" dirty="0" err="1">
                <a:latin typeface="Arial" panose="020B0604020202020204" pitchFamily="34" charset="0"/>
              </a:rPr>
              <a:t>được</a:t>
            </a:r>
            <a:r>
              <a:rPr lang="en-US" altLang="en-US" sz="2100" b="1" dirty="0">
                <a:latin typeface="Arial" panose="020B0604020202020204" pitchFamily="34" charset="0"/>
              </a:rPr>
              <a:t> </a:t>
            </a:r>
            <a:r>
              <a:rPr lang="vi-VN" altLang="en-US" sz="2100" b="1" dirty="0">
                <a:latin typeface="Arial" panose="020B0604020202020204" pitchFamily="34" charset="0"/>
              </a:rPr>
              <a:t>sơ </a:t>
            </a:r>
            <a:r>
              <a:rPr lang="vi-VN" altLang="en-US" sz="2100" b="1" dirty="0" err="1">
                <a:latin typeface="Arial" panose="020B0604020202020204" pitchFamily="34" charset="0"/>
              </a:rPr>
              <a:t>đồ</a:t>
            </a:r>
            <a:r>
              <a:rPr lang="en-US" altLang="en-US" sz="2100" b="1" dirty="0">
                <a:latin typeface="Arial" panose="020B0604020202020204" pitchFamily="34" charset="0"/>
              </a:rPr>
              <a:t>,</a:t>
            </a:r>
            <a:r>
              <a:rPr lang="vi-VN" altLang="en-US" sz="2100" b="1" dirty="0">
                <a:latin typeface="Arial" panose="020B0604020202020204" pitchFamily="34" charset="0"/>
              </a:rPr>
              <a:t> bản đồ khái niệm</a:t>
            </a:r>
            <a:r>
              <a:rPr lang="en-US" altLang="en-US" sz="2100" b="1" dirty="0">
                <a:latin typeface="Arial" panose="020B0604020202020204" pitchFamily="34" charset="0"/>
              </a:rPr>
              <a:t>,</a:t>
            </a:r>
            <a:r>
              <a:rPr lang="vi-VN" altLang="en-US" sz="2100" b="1" dirty="0">
                <a:latin typeface="Arial" panose="020B0604020202020204" pitchFamily="34" charset="0"/>
              </a:rPr>
              <a:t> </a:t>
            </a:r>
            <a:r>
              <a:rPr lang="en-US" altLang="en-US" sz="2100" b="1" dirty="0" err="1">
                <a:latin typeface="Arial" panose="020B0604020202020204" pitchFamily="34" charset="0"/>
              </a:rPr>
              <a:t>cơ</a:t>
            </a:r>
            <a:r>
              <a:rPr lang="en-US" altLang="en-US" sz="2100" b="1" dirty="0">
                <a:latin typeface="Arial" panose="020B0604020202020204" pitchFamily="34" charset="0"/>
              </a:rPr>
              <a:t> </a:t>
            </a:r>
            <a:r>
              <a:rPr lang="en-US" altLang="en-US" sz="2100" b="1" dirty="0" err="1">
                <a:latin typeface="Arial" panose="020B0604020202020204" pitchFamily="34" charset="0"/>
              </a:rPr>
              <a:t>chế</a:t>
            </a:r>
            <a:r>
              <a:rPr lang="en-US" altLang="en-US" sz="2100" b="1" dirty="0">
                <a:latin typeface="Arial" panose="020B0604020202020204" pitchFamily="34" charset="0"/>
              </a:rPr>
              <a:t> </a:t>
            </a:r>
            <a:r>
              <a:rPr lang="en-US" altLang="en-US" sz="2100" b="1" dirty="0" err="1">
                <a:latin typeface="Arial" panose="020B0604020202020204" pitchFamily="34" charset="0"/>
              </a:rPr>
              <a:t>sinh</a:t>
            </a:r>
            <a:r>
              <a:rPr lang="en-US" altLang="en-US" sz="2100" b="1" dirty="0">
                <a:latin typeface="Arial" panose="020B0604020202020204" pitchFamily="34" charset="0"/>
              </a:rPr>
              <a:t> </a:t>
            </a:r>
            <a:r>
              <a:rPr lang="en-US" altLang="en-US" sz="2100" b="1" dirty="0" err="1">
                <a:latin typeface="Arial" panose="020B0604020202020204" pitchFamily="34" charset="0"/>
              </a:rPr>
              <a:t>lí</a:t>
            </a:r>
            <a:r>
              <a:rPr lang="en-US" altLang="en-US" sz="2100" b="1" dirty="0">
                <a:latin typeface="Arial" panose="020B0604020202020204" pitchFamily="34" charset="0"/>
              </a:rPr>
              <a:t> </a:t>
            </a:r>
            <a:r>
              <a:rPr lang="en-US" altLang="en-US" sz="2100" b="1" dirty="0" err="1">
                <a:latin typeface="Arial" panose="020B0604020202020204" pitchFamily="34" charset="0"/>
              </a:rPr>
              <a:t>của</a:t>
            </a:r>
            <a:r>
              <a:rPr lang="en-US" altLang="en-US" sz="2100" b="1" dirty="0">
                <a:latin typeface="Arial" panose="020B0604020202020204" pitchFamily="34" charset="0"/>
              </a:rPr>
              <a:t> </a:t>
            </a:r>
            <a:r>
              <a:rPr lang="en-US" altLang="en-US" sz="2100" b="1" dirty="0" err="1">
                <a:latin typeface="Arial" panose="020B0604020202020204" pitchFamily="34" charset="0"/>
              </a:rPr>
              <a:t>cơ</a:t>
            </a:r>
            <a:r>
              <a:rPr lang="en-US" altLang="en-US" sz="2100" b="1" dirty="0">
                <a:latin typeface="Arial" panose="020B0604020202020204" pitchFamily="34" charset="0"/>
              </a:rPr>
              <a:t> </a:t>
            </a:r>
            <a:r>
              <a:rPr lang="en-US" altLang="en-US" sz="2100" b="1" dirty="0" err="1">
                <a:latin typeface="Arial" panose="020B0604020202020204" pitchFamily="34" charset="0"/>
              </a:rPr>
              <a:t>thể</a:t>
            </a:r>
            <a:r>
              <a:rPr lang="en-US" altLang="en-US" sz="2100" b="1" dirty="0">
                <a:latin typeface="Arial" panose="020B0604020202020204" pitchFamily="34" charset="0"/>
              </a:rPr>
              <a:t> </a:t>
            </a:r>
            <a:r>
              <a:rPr lang="en-US" altLang="en-US" sz="2100" b="1" dirty="0" err="1">
                <a:latin typeface="Arial" panose="020B0604020202020204" pitchFamily="34" charset="0"/>
              </a:rPr>
              <a:t>người</a:t>
            </a:r>
            <a:endParaRPr lang="vi-VN" altLang="en-US" sz="2100" b="1" dirty="0">
              <a:latin typeface="Arial" panose="020B0604020202020204" pitchFamily="34" charset="0"/>
            </a:endParaRPr>
          </a:p>
          <a:p>
            <a:pPr lvl="1" eaLnBrk="1" hangingPunct="1">
              <a:lnSpc>
                <a:spcPct val="150000"/>
              </a:lnSpc>
              <a:spcBef>
                <a:spcPct val="0"/>
              </a:spcBef>
              <a:buClr>
                <a:schemeClr val="accent1"/>
              </a:buClr>
              <a:buSzPct val="90000"/>
              <a:buFont typeface="Wingdings" panose="05000000000000000000" pitchFamily="2" charset="2"/>
              <a:buChar char="v"/>
            </a:pPr>
            <a:r>
              <a:rPr lang="vi-VN" altLang="en-US" sz="2100" b="1" dirty="0">
                <a:latin typeface="Arial" panose="020B0604020202020204" pitchFamily="34" charset="0"/>
              </a:rPr>
              <a:t>Thực hiện quan sát </a:t>
            </a:r>
            <a:r>
              <a:rPr lang="en-US" altLang="en-US" sz="2100" b="1" dirty="0" err="1">
                <a:latin typeface="Arial" panose="020B0604020202020204" pitchFamily="34" charset="0"/>
              </a:rPr>
              <a:t>về</a:t>
            </a:r>
            <a:r>
              <a:rPr lang="en-US" altLang="en-US" sz="2100" b="1" dirty="0">
                <a:latin typeface="Arial" panose="020B0604020202020204" pitchFamily="34" charset="0"/>
              </a:rPr>
              <a:t> </a:t>
            </a:r>
            <a:r>
              <a:rPr lang="en-US" altLang="en-US" sz="2100" b="1" dirty="0" err="1">
                <a:latin typeface="Arial" panose="020B0604020202020204" pitchFamily="34" charset="0"/>
              </a:rPr>
              <a:t>cấu</a:t>
            </a:r>
            <a:r>
              <a:rPr lang="en-US" altLang="en-US" sz="2100" b="1" dirty="0">
                <a:latin typeface="Arial" panose="020B0604020202020204" pitchFamily="34" charset="0"/>
              </a:rPr>
              <a:t> </a:t>
            </a:r>
            <a:r>
              <a:rPr lang="en-US" altLang="en-US" sz="2100" b="1" dirty="0" err="1">
                <a:latin typeface="Arial" panose="020B0604020202020204" pitchFamily="34" charset="0"/>
              </a:rPr>
              <a:t>tạo</a:t>
            </a:r>
            <a:r>
              <a:rPr lang="en-US" altLang="en-US" sz="2100" b="1" dirty="0">
                <a:latin typeface="Arial" panose="020B0604020202020204" pitchFamily="34" charset="0"/>
              </a:rPr>
              <a:t> </a:t>
            </a:r>
            <a:r>
              <a:rPr lang="en-US" altLang="en-US" sz="2100" b="1" dirty="0" err="1">
                <a:latin typeface="Arial" panose="020B0604020202020204" pitchFamily="34" charset="0"/>
              </a:rPr>
              <a:t>và</a:t>
            </a:r>
            <a:r>
              <a:rPr lang="en-US" altLang="en-US" sz="2100" b="1" dirty="0">
                <a:latin typeface="Arial" panose="020B0604020202020204" pitchFamily="34" charset="0"/>
              </a:rPr>
              <a:t> </a:t>
            </a:r>
            <a:r>
              <a:rPr lang="en-US" altLang="en-US" sz="2100" b="1" dirty="0" err="1">
                <a:latin typeface="Arial" panose="020B0604020202020204" pitchFamily="34" charset="0"/>
              </a:rPr>
              <a:t>chức</a:t>
            </a:r>
            <a:r>
              <a:rPr lang="en-US" altLang="en-US" sz="2100" b="1" dirty="0">
                <a:latin typeface="Arial" panose="020B0604020202020204" pitchFamily="34" charset="0"/>
              </a:rPr>
              <a:t> </a:t>
            </a:r>
            <a:r>
              <a:rPr lang="en-US" altLang="en-US" sz="2100" b="1" dirty="0" err="1">
                <a:latin typeface="Arial" panose="020B0604020202020204" pitchFamily="34" charset="0"/>
              </a:rPr>
              <a:t>năng</a:t>
            </a:r>
            <a:r>
              <a:rPr lang="en-US" altLang="en-US" sz="2100" b="1" dirty="0">
                <a:latin typeface="Arial" panose="020B0604020202020204" pitchFamily="34" charset="0"/>
              </a:rPr>
              <a:t> </a:t>
            </a:r>
            <a:r>
              <a:rPr lang="en-US" altLang="en-US" sz="2100" b="1" dirty="0" err="1">
                <a:latin typeface="Arial" panose="020B0604020202020204" pitchFamily="34" charset="0"/>
              </a:rPr>
              <a:t>của</a:t>
            </a:r>
            <a:r>
              <a:rPr lang="en-US" altLang="en-US" sz="2100" b="1" dirty="0">
                <a:latin typeface="Arial" panose="020B0604020202020204" pitchFamily="34" charset="0"/>
              </a:rPr>
              <a:t> </a:t>
            </a:r>
            <a:r>
              <a:rPr lang="en-US" altLang="en-US" sz="2100" b="1" dirty="0" err="1">
                <a:latin typeface="Arial" panose="020B0604020202020204" pitchFamily="34" charset="0"/>
              </a:rPr>
              <a:t>vật</a:t>
            </a:r>
            <a:r>
              <a:rPr lang="en-US" altLang="en-US" sz="2100" b="1" dirty="0">
                <a:latin typeface="Arial" panose="020B0604020202020204" pitchFamily="34" charset="0"/>
              </a:rPr>
              <a:t> </a:t>
            </a:r>
            <a:r>
              <a:rPr lang="en-US" altLang="en-US" sz="2100" b="1" dirty="0" err="1">
                <a:latin typeface="Arial" panose="020B0604020202020204" pitchFamily="34" charset="0"/>
              </a:rPr>
              <a:t>sống</a:t>
            </a:r>
            <a:endParaRPr lang="vi-VN" altLang="en-US" sz="2100" b="1" dirty="0">
              <a:latin typeface="Arial" panose="020B0604020202020204" pitchFamily="34" charset="0"/>
            </a:endParaRPr>
          </a:p>
          <a:p>
            <a:pPr lvl="1" eaLnBrk="1" hangingPunct="1">
              <a:lnSpc>
                <a:spcPct val="150000"/>
              </a:lnSpc>
              <a:spcBef>
                <a:spcPct val="0"/>
              </a:spcBef>
              <a:buClr>
                <a:schemeClr val="accent1"/>
              </a:buClr>
              <a:buSzPct val="90000"/>
              <a:buFont typeface="Wingdings" panose="05000000000000000000" pitchFamily="2" charset="2"/>
              <a:buChar char="v"/>
            </a:pPr>
            <a:r>
              <a:rPr lang="en-US" altLang="en-US" sz="2100" b="1" dirty="0">
                <a:latin typeface="Arial" panose="020B0604020202020204" pitchFamily="34" charset="0"/>
              </a:rPr>
              <a:t>Đ</a:t>
            </a:r>
            <a:r>
              <a:rPr lang="vi-VN" altLang="en-US" sz="2100" b="1" dirty="0">
                <a:latin typeface="Arial" panose="020B0604020202020204" pitchFamily="34" charset="0"/>
              </a:rPr>
              <a:t>iểm tương đồng và/hoặc sự khác</a:t>
            </a:r>
            <a:r>
              <a:rPr lang="en-US" altLang="en-US" sz="2100" b="1" dirty="0">
                <a:latin typeface="Arial" panose="020B0604020202020204" pitchFamily="34" charset="0"/>
              </a:rPr>
              <a:t> </a:t>
            </a:r>
            <a:r>
              <a:rPr lang="vi-VN" altLang="en-US" sz="2100" b="1" dirty="0" err="1">
                <a:latin typeface="Arial" panose="020B0604020202020204" pitchFamily="34" charset="0"/>
              </a:rPr>
              <a:t>biệt</a:t>
            </a:r>
            <a:r>
              <a:rPr lang="en-US" altLang="en-US" sz="2100" b="1" dirty="0">
                <a:latin typeface="Arial" panose="020B0604020202020204" pitchFamily="34" charset="0"/>
              </a:rPr>
              <a:t> </a:t>
            </a:r>
            <a:r>
              <a:rPr lang="en-US" altLang="en-US" sz="2100" b="1" dirty="0" err="1">
                <a:latin typeface="Arial" panose="020B0604020202020204" pitchFamily="34" charset="0"/>
              </a:rPr>
              <a:t>giữa</a:t>
            </a:r>
            <a:r>
              <a:rPr lang="en-US" altLang="en-US" sz="2100" b="1" dirty="0">
                <a:latin typeface="Arial" panose="020B0604020202020204" pitchFamily="34" charset="0"/>
              </a:rPr>
              <a:t> </a:t>
            </a:r>
            <a:r>
              <a:rPr lang="en-US" altLang="en-US" sz="2100" b="1" dirty="0" err="1">
                <a:latin typeface="Arial" panose="020B0604020202020204" pitchFamily="34" charset="0"/>
              </a:rPr>
              <a:t>các</a:t>
            </a:r>
            <a:r>
              <a:rPr lang="en-US" altLang="en-US" sz="2100" b="1" dirty="0">
                <a:latin typeface="Arial" panose="020B0604020202020204" pitchFamily="34" charset="0"/>
              </a:rPr>
              <a:t> </a:t>
            </a:r>
            <a:r>
              <a:rPr lang="en-US" altLang="en-US" sz="2100" b="1" dirty="0" err="1">
                <a:latin typeface="Arial" panose="020B0604020202020204" pitchFamily="34" charset="0"/>
              </a:rPr>
              <a:t>tổ</a:t>
            </a:r>
            <a:r>
              <a:rPr lang="en-US" altLang="en-US" sz="2100" b="1" dirty="0">
                <a:latin typeface="Arial" panose="020B0604020202020204" pitchFamily="34" charset="0"/>
              </a:rPr>
              <a:t> </a:t>
            </a:r>
            <a:r>
              <a:rPr lang="en-US" altLang="en-US" sz="2100" b="1" dirty="0" err="1">
                <a:latin typeface="Arial" panose="020B0604020202020204" pitchFamily="34" charset="0"/>
              </a:rPr>
              <a:t>chức</a:t>
            </a:r>
            <a:r>
              <a:rPr lang="en-US" altLang="en-US" sz="2100" b="1" dirty="0">
                <a:latin typeface="Arial" panose="020B0604020202020204" pitchFamily="34" charset="0"/>
              </a:rPr>
              <a:t> </a:t>
            </a:r>
            <a:r>
              <a:rPr lang="en-US" altLang="en-US" sz="2100" b="1" dirty="0" err="1">
                <a:latin typeface="Arial" panose="020B0604020202020204" pitchFamily="34" charset="0"/>
              </a:rPr>
              <a:t>và</a:t>
            </a:r>
            <a:r>
              <a:rPr lang="en-US" altLang="en-US" sz="2100" b="1" dirty="0">
                <a:latin typeface="Arial" panose="020B0604020202020204" pitchFamily="34" charset="0"/>
              </a:rPr>
              <a:t> </a:t>
            </a:r>
            <a:r>
              <a:rPr lang="en-US" altLang="en-US" sz="2100" b="1" dirty="0" err="1">
                <a:latin typeface="Arial" panose="020B0604020202020204" pitchFamily="34" charset="0"/>
              </a:rPr>
              <a:t>cơ</a:t>
            </a:r>
            <a:r>
              <a:rPr lang="en-US" altLang="en-US" sz="2100" b="1" dirty="0">
                <a:latin typeface="Arial" panose="020B0604020202020204" pitchFamily="34" charset="0"/>
              </a:rPr>
              <a:t> </a:t>
            </a:r>
            <a:r>
              <a:rPr lang="en-US" altLang="en-US" sz="2100" b="1" dirty="0" err="1">
                <a:latin typeface="Arial" panose="020B0604020202020204" pitchFamily="34" charset="0"/>
              </a:rPr>
              <a:t>thể</a:t>
            </a:r>
            <a:r>
              <a:rPr lang="en-US" altLang="en-US" sz="2100" b="1" dirty="0">
                <a:latin typeface="Arial" panose="020B0604020202020204" pitchFamily="34" charset="0"/>
              </a:rPr>
              <a:t> </a:t>
            </a:r>
            <a:r>
              <a:rPr lang="en-US" altLang="en-US" sz="2100" b="1" dirty="0" err="1">
                <a:latin typeface="Arial" panose="020B0604020202020204" pitchFamily="34" charset="0"/>
              </a:rPr>
              <a:t>sống</a:t>
            </a:r>
            <a:endParaRPr lang="vi-VN" altLang="en-US" sz="2100" b="1" dirty="0">
              <a:latin typeface="Arial" panose="020B0604020202020204" pitchFamily="34" charset="0"/>
            </a:endParaRPr>
          </a:p>
          <a:p>
            <a:pPr lvl="1" eaLnBrk="1" hangingPunct="1">
              <a:lnSpc>
                <a:spcPct val="150000"/>
              </a:lnSpc>
              <a:spcBef>
                <a:spcPct val="0"/>
              </a:spcBef>
              <a:buClr>
                <a:schemeClr val="accent1"/>
              </a:buClr>
              <a:buSzPct val="90000"/>
              <a:buFont typeface="Wingdings" panose="05000000000000000000" pitchFamily="2" charset="2"/>
              <a:buChar char="v"/>
            </a:pPr>
            <a:r>
              <a:rPr lang="en-US" altLang="en-US" sz="2100" b="1" dirty="0">
                <a:latin typeface="Arial" panose="020B0604020202020204" pitchFamily="34" charset="0"/>
              </a:rPr>
              <a:t>T</a:t>
            </a:r>
            <a:r>
              <a:rPr lang="vi-VN" altLang="en-US" sz="2100" b="1" dirty="0">
                <a:latin typeface="Arial" panose="020B0604020202020204" pitchFamily="34" charset="0"/>
              </a:rPr>
              <a:t>ầm quan trọng của sự tương</a:t>
            </a:r>
            <a:r>
              <a:rPr lang="en-US" altLang="en-US" sz="2100" b="1" dirty="0">
                <a:latin typeface="Arial" panose="020B0604020202020204" pitchFamily="34" charset="0"/>
              </a:rPr>
              <a:t> </a:t>
            </a:r>
            <a:r>
              <a:rPr lang="vi-VN" altLang="en-US" sz="2100" b="1" dirty="0">
                <a:latin typeface="Arial" panose="020B0604020202020204" pitchFamily="34" charset="0"/>
              </a:rPr>
              <a:t>đồng và/hoặc sự khác biệt</a:t>
            </a:r>
            <a:endParaRPr lang="en-US" altLang="en-US" sz="2100" b="1" dirty="0">
              <a:latin typeface="Arial" panose="020B0604020202020204" pitchFamily="34" charset="0"/>
            </a:endParaRPr>
          </a:p>
        </p:txBody>
      </p:sp>
      <p:sp>
        <p:nvSpPr>
          <p:cNvPr id="7" name="TextBox 10">
            <a:extLst>
              <a:ext uri="{FF2B5EF4-FFF2-40B4-BE49-F238E27FC236}">
                <a16:creationId xmlns:a16="http://schemas.microsoft.com/office/drawing/2014/main" id="{5A7F3B83-9722-1ABA-05A8-EDE642E38936}"/>
              </a:ext>
            </a:extLst>
          </p:cNvPr>
          <p:cNvSpPr txBox="1">
            <a:spLocks noChangeArrowheads="1"/>
          </p:cNvSpPr>
          <p:nvPr/>
        </p:nvSpPr>
        <p:spPr bwMode="auto">
          <a:xfrm>
            <a:off x="1674313" y="1655758"/>
            <a:ext cx="8946625"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140000"/>
              </a:lnSpc>
            </a:pPr>
            <a:r>
              <a:rPr lang="en-US" altLang="en-US" sz="2600" b="1" dirty="0">
                <a:solidFill>
                  <a:srgbClr val="0070C0"/>
                </a:solidFill>
                <a:latin typeface="Arial" panose="020B0604020202020204" pitchFamily="34" charset="0"/>
              </a:rPr>
              <a:t>         KĨ NĂNG PHÂN LOẠI VÀ CÁC </a:t>
            </a:r>
            <a:r>
              <a:rPr lang="en-US" altLang="en-US" sz="2600" b="1">
                <a:solidFill>
                  <a:srgbClr val="0070C0"/>
                </a:solidFill>
                <a:latin typeface="Arial" panose="020B0604020202020204" pitchFamily="34" charset="0"/>
              </a:rPr>
              <a:t>NGUYÊN </a:t>
            </a:r>
            <a:r>
              <a:rPr lang="en-US" altLang="en-US" sz="2600" b="1" smtClean="0">
                <a:solidFill>
                  <a:srgbClr val="0070C0"/>
                </a:solidFill>
                <a:latin typeface="Arial" panose="020B0604020202020204" pitchFamily="34" charset="0"/>
              </a:rPr>
              <a:t>LÍ </a:t>
            </a:r>
            <a:r>
              <a:rPr lang="en-US" altLang="en-US" sz="2600" b="1" dirty="0">
                <a:solidFill>
                  <a:srgbClr val="0070C0"/>
                </a:solidFill>
                <a:latin typeface="Arial" panose="020B0604020202020204" pitchFamily="34" charset="0"/>
              </a:rPr>
              <a:t>SỐNG</a:t>
            </a:r>
          </a:p>
        </p:txBody>
      </p:sp>
    </p:spTree>
    <p:extLst>
      <p:ext uri="{BB962C8B-B14F-4D97-AF65-F5344CB8AC3E}">
        <p14:creationId xmlns:p14="http://schemas.microsoft.com/office/powerpoint/2010/main" val="253390538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Content Placeholder 5">
            <a:extLst>
              <a:ext uri="{FF2B5EF4-FFF2-40B4-BE49-F238E27FC236}">
                <a16:creationId xmlns:a16="http://schemas.microsoft.com/office/drawing/2014/main" id="{6B3D9F15-5C2A-96C1-AF0D-597879DE5C81}"/>
              </a:ext>
            </a:extLst>
          </p:cNvPr>
          <p:cNvSpPr txBox="1"/>
          <p:nvPr/>
        </p:nvSpPr>
        <p:spPr>
          <a:xfrm>
            <a:off x="1524001" y="2481652"/>
            <a:ext cx="9036423" cy="3000821"/>
          </a:xfrm>
          <a:prstGeom prst="rect">
            <a:avLst/>
          </a:prstGeom>
        </p:spPr>
        <p:txBody>
          <a:bodyPr wrap="square">
            <a:spAutoFit/>
          </a:bodyPr>
          <a:lstStyle>
            <a:lvl1pPr marL="420370" indent="-384175"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a:lstStyle>
          <a:p>
            <a:pPr lvl="1" algn="just">
              <a:lnSpc>
                <a:spcPct val="150000"/>
              </a:lnSpc>
              <a:spcBef>
                <a:spcPts val="0"/>
              </a:spcBef>
              <a:buFont typeface="Wingdings" panose="05000000000000000000" charset="0"/>
              <a:buChar char="v"/>
              <a:defRPr/>
            </a:pPr>
            <a:r>
              <a:rPr lang="en-US" sz="2100" b="1" dirty="0" err="1">
                <a:latin typeface="Arial" panose="020B0604020202020204" pitchFamily="34" charset="0"/>
                <a:cs typeface="Arial" panose="020B0604020202020204" pitchFamily="34" charset="0"/>
              </a:rPr>
              <a:t>Kỹ</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năng</a:t>
            </a:r>
            <a:r>
              <a:rPr lang="en-US" sz="2100" b="1" dirty="0">
                <a:latin typeface="Arial" panose="020B0604020202020204" pitchFamily="34" charset="0"/>
                <a:cs typeface="Arial" panose="020B0604020202020204" pitchFamily="34" charset="0"/>
              </a:rPr>
              <a:t> s</a:t>
            </a:r>
            <a:r>
              <a:rPr lang="vi-VN" sz="2100" b="1" dirty="0">
                <a:latin typeface="Arial" panose="020B0604020202020204" pitchFamily="34" charset="0"/>
                <a:cs typeface="Arial" panose="020B0604020202020204" pitchFamily="34" charset="0"/>
              </a:rPr>
              <a:t>ử </a:t>
            </a:r>
            <a:r>
              <a:rPr lang="vi-VN" sz="2100" b="1" dirty="0" err="1">
                <a:latin typeface="Arial" panose="020B0604020202020204" pitchFamily="34" charset="0"/>
                <a:cs typeface="Arial" panose="020B0604020202020204" pitchFamily="34" charset="0"/>
              </a:rPr>
              <a:t>dụng</a:t>
            </a:r>
            <a:r>
              <a:rPr lang="vi-VN"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giác</a:t>
            </a:r>
            <a:r>
              <a:rPr lang="vi-VN" sz="2100" b="1" dirty="0">
                <a:latin typeface="Arial" panose="020B0604020202020204" pitchFamily="34" charset="0"/>
                <a:cs typeface="Arial" panose="020B0604020202020204" pitchFamily="34" charset="0"/>
              </a:rPr>
              <a:t> quan </a:t>
            </a:r>
            <a:r>
              <a:rPr lang="en-US" sz="2100" b="1" dirty="0" err="1">
                <a:latin typeface="Arial" panose="020B0604020202020204" pitchFamily="34" charset="0"/>
                <a:cs typeface="Arial" panose="020B0604020202020204" pitchFamily="34" charset="0"/>
              </a:rPr>
              <a:t>khi</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quan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sát</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hình</a:t>
            </a:r>
            <a:r>
              <a:rPr lang="en-US" sz="2100" b="1" dirty="0">
                <a:latin typeface="Arial" panose="020B0604020202020204" pitchFamily="34" charset="0"/>
                <a:cs typeface="Arial" panose="020B0604020202020204" pitchFamily="34" charset="0"/>
              </a:rPr>
              <a:t> dang, </a:t>
            </a:r>
            <a:r>
              <a:rPr lang="en-US" sz="2100" b="1" dirty="0" err="1">
                <a:latin typeface="Arial" panose="020B0604020202020204" pitchFamily="34" charset="0"/>
                <a:cs typeface="Arial" panose="020B0604020202020204" pitchFamily="34" charset="0"/>
              </a:rPr>
              <a:t>cấu</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trúc</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và</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hoạt</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động</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của</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các</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cơ</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quan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trong</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cơ</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thể</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người</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và</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hệ</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sinh</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thái</a:t>
            </a:r>
            <a:endParaRPr lang="vi-VN" sz="2100" b="1" dirty="0">
              <a:latin typeface="Arial" panose="020B0604020202020204" pitchFamily="34" charset="0"/>
              <a:cs typeface="Arial" panose="020B0604020202020204" pitchFamily="34" charset="0"/>
            </a:endParaRPr>
          </a:p>
          <a:p>
            <a:pPr lvl="1" algn="just">
              <a:lnSpc>
                <a:spcPct val="150000"/>
              </a:lnSpc>
              <a:spcBef>
                <a:spcPts val="0"/>
              </a:spcBef>
              <a:buFont typeface="Wingdings" panose="05000000000000000000" charset="0"/>
              <a:buChar char="v"/>
              <a:defRPr/>
            </a:pPr>
            <a:r>
              <a:rPr lang="vi-VN" sz="2100" b="1" spc="-8" dirty="0">
                <a:latin typeface="Arial" panose="020B0604020202020204" pitchFamily="34" charset="0"/>
                <a:cs typeface="Arial" panose="020B0604020202020204" pitchFamily="34" charset="0"/>
              </a:rPr>
              <a:t>Sử </a:t>
            </a:r>
            <a:r>
              <a:rPr lang="vi-VN" sz="2100" b="1" spc="-8" dirty="0" err="1">
                <a:latin typeface="Arial" panose="020B0604020202020204" pitchFamily="34" charset="0"/>
                <a:cs typeface="Arial" panose="020B0604020202020204" pitchFamily="34" charset="0"/>
              </a:rPr>
              <a:t>dụng</a:t>
            </a:r>
            <a:r>
              <a:rPr lang="vi-VN" sz="2100" b="1" spc="-8" dirty="0">
                <a:latin typeface="Arial" panose="020B0604020202020204" pitchFamily="34" charset="0"/>
                <a:cs typeface="Arial" panose="020B0604020202020204" pitchFamily="34" charset="0"/>
              </a:rPr>
              <a:t> công </a:t>
            </a:r>
            <a:r>
              <a:rPr lang="vi-VN" sz="2100" b="1" spc="-8" dirty="0" err="1">
                <a:latin typeface="Arial" panose="020B0604020202020204" pitchFamily="34" charset="0"/>
                <a:cs typeface="Arial" panose="020B0604020202020204" pitchFamily="34" charset="0"/>
              </a:rPr>
              <a:t>cụ</a:t>
            </a:r>
            <a:r>
              <a:rPr lang="vi-VN" sz="2100" b="1" spc="-8" dirty="0">
                <a:latin typeface="Arial" panose="020B0604020202020204" pitchFamily="34" charset="0"/>
                <a:cs typeface="Arial" panose="020B0604020202020204" pitchFamily="34" charset="0"/>
              </a:rPr>
              <a:t> </a:t>
            </a:r>
            <a:r>
              <a:rPr lang="vi-VN" sz="2100" b="1" spc="-8" dirty="0" err="1">
                <a:latin typeface="Arial" panose="020B0604020202020204" pitchFamily="34" charset="0"/>
                <a:cs typeface="Arial" panose="020B0604020202020204" pitchFamily="34" charset="0"/>
              </a:rPr>
              <a:t>và</a:t>
            </a:r>
            <a:r>
              <a:rPr lang="vi-VN" sz="2100" b="1" spc="-8" dirty="0">
                <a:latin typeface="Arial" panose="020B0604020202020204" pitchFamily="34" charset="0"/>
                <a:cs typeface="Arial" panose="020B0604020202020204" pitchFamily="34" charset="0"/>
              </a:rPr>
              <a:t> thiết bị để mở rộng</a:t>
            </a:r>
            <a:r>
              <a:rPr lang="en-US" sz="2100" b="1" spc="-8" dirty="0">
                <a:latin typeface="Arial" panose="020B0604020202020204" pitchFamily="34" charset="0"/>
                <a:cs typeface="Arial" panose="020B0604020202020204" pitchFamily="34" charset="0"/>
              </a:rPr>
              <a:t> </a:t>
            </a:r>
            <a:r>
              <a:rPr lang="vi-VN" sz="2100" b="1" spc="-8" dirty="0">
                <a:latin typeface="Arial" panose="020B0604020202020204" pitchFamily="34" charset="0"/>
                <a:cs typeface="Arial" panose="020B0604020202020204" pitchFamily="34" charset="0"/>
              </a:rPr>
              <a:t>phạm vi quan sát</a:t>
            </a:r>
          </a:p>
          <a:p>
            <a:pPr lvl="1" algn="just">
              <a:lnSpc>
                <a:spcPct val="150000"/>
              </a:lnSpc>
              <a:spcBef>
                <a:spcPts val="0"/>
              </a:spcBef>
              <a:buFont typeface="Wingdings" panose="05000000000000000000" charset="0"/>
              <a:buChar char="v"/>
              <a:defRPr/>
            </a:pPr>
            <a:r>
              <a:rPr lang="en-US" sz="2100" b="1" dirty="0">
                <a:latin typeface="Arial" panose="020B0604020202020204" pitchFamily="34" charset="0"/>
                <a:cs typeface="Arial" panose="020B0604020202020204" pitchFamily="34" charset="0"/>
              </a:rPr>
              <a:t>Q</a:t>
            </a:r>
            <a:r>
              <a:rPr lang="vi-VN" sz="2100" b="1" dirty="0" err="1">
                <a:latin typeface="Arial" panose="020B0604020202020204" pitchFamily="34" charset="0"/>
                <a:cs typeface="Arial" panose="020B0604020202020204" pitchFamily="34" charset="0"/>
              </a:rPr>
              <a:t>uan</a:t>
            </a:r>
            <a:r>
              <a:rPr lang="vi-VN" sz="2100" b="1" dirty="0">
                <a:latin typeface="Arial" panose="020B0604020202020204" pitchFamily="34" charset="0"/>
                <a:cs typeface="Arial" panose="020B0604020202020204" pitchFamily="34" charset="0"/>
              </a:rPr>
              <a:t> sát định </a:t>
            </a:r>
            <a:r>
              <a:rPr lang="vi-VN" sz="2100" b="1" dirty="0" err="1">
                <a:latin typeface="Arial" panose="020B0604020202020204" pitchFamily="34" charset="0"/>
                <a:cs typeface="Arial" panose="020B0604020202020204" pitchFamily="34" charset="0"/>
              </a:rPr>
              <a:t>tính</a:t>
            </a:r>
            <a:r>
              <a:rPr lang="vi-VN"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hình</a:t>
            </a:r>
            <a:r>
              <a:rPr lang="vi-VN" sz="2100" b="1" dirty="0">
                <a:latin typeface="Arial" panose="020B0604020202020204" pitchFamily="34" charset="0"/>
                <a:cs typeface="Arial" panose="020B0604020202020204" pitchFamily="34" charset="0"/>
              </a:rPr>
              <a:t> dạng, màu sắc</a:t>
            </a:r>
            <a:r>
              <a:rPr lang="en-US"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cấu</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tạo</a:t>
            </a:r>
            <a:r>
              <a:rPr lang="en-US" sz="2100" b="1" dirty="0">
                <a:latin typeface="Arial" panose="020B0604020202020204" pitchFamily="34" charset="0"/>
                <a:cs typeface="Arial" panose="020B0604020202020204" pitchFamily="34" charset="0"/>
              </a:rPr>
              <a:t>,…</a:t>
            </a:r>
            <a:r>
              <a:rPr lang="vi-VN"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và</a:t>
            </a:r>
            <a:r>
              <a:rPr lang="vi-VN"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định</a:t>
            </a:r>
            <a:r>
              <a:rPr lang="vi-VN"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lượng</a:t>
            </a:r>
            <a:r>
              <a:rPr lang="vi-VN" sz="2100" b="1" dirty="0">
                <a:latin typeface="Arial" panose="020B0604020202020204" pitchFamily="34" charset="0"/>
                <a:cs typeface="Arial" panose="020B0604020202020204" pitchFamily="34" charset="0"/>
              </a:rPr>
              <a:t> (</a:t>
            </a:r>
            <a:r>
              <a:rPr lang="vi-VN" sz="2100" b="1" dirty="0" err="1">
                <a:latin typeface="Arial" panose="020B0604020202020204" pitchFamily="34" charset="0"/>
                <a:cs typeface="Arial" panose="020B0604020202020204" pitchFamily="34" charset="0"/>
              </a:rPr>
              <a:t>kích</a:t>
            </a:r>
            <a:r>
              <a:rPr lang="vi-VN" sz="2100" b="1" dirty="0">
                <a:latin typeface="Arial" panose="020B0604020202020204" pitchFamily="34" charset="0"/>
                <a:cs typeface="Arial" panose="020B0604020202020204" pitchFamily="34" charset="0"/>
              </a:rPr>
              <a:t> thước</a:t>
            </a:r>
            <a:r>
              <a:rPr lang="en-US" sz="2100" b="1" dirty="0">
                <a:latin typeface="Arial" panose="020B0604020202020204" pitchFamily="34" charset="0"/>
                <a:cs typeface="Arial" panose="020B0604020202020204" pitchFamily="34" charset="0"/>
              </a:rPr>
              <a:t>, </a:t>
            </a:r>
            <a:r>
              <a:rPr lang="vi-VN" sz="2100" b="1" dirty="0">
                <a:latin typeface="Arial" panose="020B0604020202020204" pitchFamily="34" charset="0"/>
                <a:cs typeface="Arial" panose="020B0604020202020204" pitchFamily="34" charset="0"/>
              </a:rPr>
              <a:t>số</a:t>
            </a:r>
            <a:r>
              <a:rPr lang="en-US" sz="2100" b="1" dirty="0">
                <a:latin typeface="Arial" panose="020B0604020202020204" pitchFamily="34" charset="0"/>
                <a:cs typeface="Arial" panose="020B0604020202020204" pitchFamily="34" charset="0"/>
              </a:rPr>
              <a:t>,…</a:t>
            </a:r>
            <a:r>
              <a:rPr lang="vi-VN" sz="2100" b="1"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các</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tổ</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chức</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sống</a:t>
            </a:r>
            <a:r>
              <a:rPr lang="vi-VN" sz="2100" b="1" dirty="0">
                <a:latin typeface="Arial" panose="020B0604020202020204" pitchFamily="34" charset="0"/>
                <a:cs typeface="Arial" panose="020B0604020202020204" pitchFamily="34" charset="0"/>
              </a:rPr>
              <a:t> </a:t>
            </a:r>
          </a:p>
          <a:p>
            <a:pPr lvl="1" algn="just">
              <a:lnSpc>
                <a:spcPct val="150000"/>
              </a:lnSpc>
              <a:spcBef>
                <a:spcPts val="0"/>
              </a:spcBef>
              <a:buFont typeface="Wingdings" panose="05000000000000000000" charset="0"/>
              <a:buChar char="v"/>
              <a:defRPr/>
            </a:pPr>
            <a:r>
              <a:rPr lang="vi-VN" sz="2100" b="1" dirty="0" err="1">
                <a:latin typeface="Arial" panose="020B0604020202020204" pitchFamily="34" charset="0"/>
                <a:cs typeface="Arial" panose="020B0604020202020204" pitchFamily="34" charset="0"/>
              </a:rPr>
              <a:t>Sử</a:t>
            </a:r>
            <a:r>
              <a:rPr lang="vi-VN" sz="2100" b="1" dirty="0">
                <a:latin typeface="Arial" panose="020B0604020202020204" pitchFamily="34" charset="0"/>
                <a:cs typeface="Arial" panose="020B0604020202020204" pitchFamily="34" charset="0"/>
              </a:rPr>
              <a:t> dụng các loại câu </a:t>
            </a:r>
            <a:r>
              <a:rPr lang="vi-VN" sz="2100" b="1" dirty="0" err="1">
                <a:latin typeface="Arial" panose="020B0604020202020204" pitchFamily="34" charset="0"/>
                <a:cs typeface="Arial" panose="020B0604020202020204" pitchFamily="34" charset="0"/>
              </a:rPr>
              <a:t>hỏi</a:t>
            </a:r>
            <a:r>
              <a:rPr lang="vi-VN"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định</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hướng</a:t>
            </a:r>
            <a:r>
              <a:rPr lang="vi-VN" sz="2100" b="1" dirty="0">
                <a:latin typeface="Arial" panose="020B0604020202020204" pitchFamily="34" charset="0"/>
                <a:cs typeface="Arial" panose="020B0604020202020204" pitchFamily="34" charset="0"/>
              </a:rPr>
              <a:t> quan sát</a:t>
            </a:r>
            <a:endParaRPr lang="en-US" sz="21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5B1818-11E4-6299-F797-3F435BCAC354}"/>
              </a:ext>
            </a:extLst>
          </p:cNvPr>
          <p:cNvSpPr txBox="1">
            <a:spLocks noChangeArrowheads="1"/>
          </p:cNvSpPr>
          <p:nvPr/>
        </p:nvSpPr>
        <p:spPr bwMode="auto">
          <a:xfrm>
            <a:off x="1862204" y="1667861"/>
            <a:ext cx="8926821"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140000"/>
              </a:lnSpc>
            </a:pPr>
            <a:r>
              <a:rPr lang="en-US" altLang="en-US" sz="2600" b="1" dirty="0">
                <a:solidFill>
                  <a:srgbClr val="0070C0"/>
                </a:solidFill>
                <a:latin typeface="Arial" panose="020B0604020202020204" pitchFamily="34" charset="0"/>
              </a:rPr>
              <a:t>KĨ NĂNG QUAN SÁT CƠ THỂ NGƯỜI VÀ HỆ SINH THÁI</a:t>
            </a:r>
          </a:p>
        </p:txBody>
      </p:sp>
    </p:spTree>
    <p:extLst>
      <p:ext uri="{BB962C8B-B14F-4D97-AF65-F5344CB8AC3E}">
        <p14:creationId xmlns:p14="http://schemas.microsoft.com/office/powerpoint/2010/main" val="26260223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Content Placeholder 5">
            <a:extLst>
              <a:ext uri="{FF2B5EF4-FFF2-40B4-BE49-F238E27FC236}">
                <a16:creationId xmlns:a16="http://schemas.microsoft.com/office/drawing/2014/main" id="{331B67FC-AA82-F4C5-1891-E438B5D98AA2}"/>
              </a:ext>
            </a:extLst>
          </p:cNvPr>
          <p:cNvSpPr txBox="1">
            <a:spLocks noChangeArrowheads="1"/>
          </p:cNvSpPr>
          <p:nvPr/>
        </p:nvSpPr>
        <p:spPr bwMode="auto">
          <a:xfrm>
            <a:off x="1524000" y="2454154"/>
            <a:ext cx="91440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19100" indent="-384175">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22313" indent="-2730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200150" indent="-28575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279525" indent="-236538">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1489075" indent="-182563">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19462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4034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28606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317875" indent="-182563"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lvl="1" eaLnBrk="1" hangingPunct="1">
              <a:lnSpc>
                <a:spcPct val="150000"/>
              </a:lnSpc>
              <a:spcBef>
                <a:spcPct val="0"/>
              </a:spcBef>
              <a:buClr>
                <a:schemeClr val="accent1"/>
              </a:buClr>
              <a:buSzPct val="90000"/>
              <a:buFont typeface="Wingdings" panose="05000000000000000000" pitchFamily="2" charset="2"/>
              <a:buChar char="v"/>
            </a:pPr>
            <a:r>
              <a:rPr lang="en-US" altLang="en-US" sz="2100" b="1" dirty="0">
                <a:latin typeface="Arial" panose="020B0604020202020204" pitchFamily="34" charset="0"/>
              </a:rPr>
              <a:t>C</a:t>
            </a:r>
            <a:r>
              <a:rPr lang="vi-VN" altLang="en-US" sz="2100" b="1" dirty="0">
                <a:latin typeface="Arial" panose="020B0604020202020204" pitchFamily="34" charset="0"/>
              </a:rPr>
              <a:t>hức năng và giới hạn của các thiết</a:t>
            </a:r>
            <a:r>
              <a:rPr lang="en-US" altLang="en-US" sz="2100" b="1" dirty="0">
                <a:latin typeface="Arial" panose="020B0604020202020204" pitchFamily="34" charset="0"/>
              </a:rPr>
              <a:t> </a:t>
            </a:r>
            <a:r>
              <a:rPr lang="vi-VN" altLang="en-US" sz="2100" b="1" dirty="0" err="1">
                <a:latin typeface="Arial" panose="020B0604020202020204" pitchFamily="34" charset="0"/>
              </a:rPr>
              <a:t>bị</a:t>
            </a:r>
            <a:r>
              <a:rPr lang="en-US" altLang="en-US" sz="2100" b="1" dirty="0">
                <a:latin typeface="Arial" panose="020B0604020202020204" pitchFamily="34" charset="0"/>
              </a:rPr>
              <a:t> </a:t>
            </a:r>
            <a:r>
              <a:rPr lang="en-US" altLang="en-US" sz="2100" b="1" dirty="0" err="1">
                <a:latin typeface="Arial" panose="020B0604020202020204" pitchFamily="34" charset="0"/>
              </a:rPr>
              <a:t>thực</a:t>
            </a:r>
            <a:r>
              <a:rPr lang="en-US" altLang="en-US" sz="2100" b="1" dirty="0">
                <a:latin typeface="Arial" panose="020B0604020202020204" pitchFamily="34" charset="0"/>
              </a:rPr>
              <a:t> </a:t>
            </a:r>
            <a:r>
              <a:rPr lang="en-US" altLang="en-US" sz="2100" b="1" dirty="0" err="1">
                <a:latin typeface="Arial" panose="020B0604020202020204" pitchFamily="34" charset="0"/>
              </a:rPr>
              <a:t>hành</a:t>
            </a:r>
            <a:r>
              <a:rPr lang="en-US" altLang="en-US" sz="2100" b="1" dirty="0">
                <a:latin typeface="Arial" panose="020B0604020202020204" pitchFamily="34" charset="0"/>
              </a:rPr>
              <a:t>, </a:t>
            </a:r>
            <a:r>
              <a:rPr lang="en-US" altLang="en-US" sz="2100" b="1" dirty="0" err="1">
                <a:latin typeface="Arial" panose="020B0604020202020204" pitchFamily="34" charset="0"/>
              </a:rPr>
              <a:t>thí</a:t>
            </a:r>
            <a:r>
              <a:rPr lang="en-US" altLang="en-US" sz="2100" b="1" dirty="0">
                <a:latin typeface="Arial" panose="020B0604020202020204" pitchFamily="34" charset="0"/>
              </a:rPr>
              <a:t> </a:t>
            </a:r>
            <a:r>
              <a:rPr lang="en-US" altLang="en-US" sz="2100" b="1" dirty="0" err="1">
                <a:latin typeface="Arial" panose="020B0604020202020204" pitchFamily="34" charset="0"/>
              </a:rPr>
              <a:t>nghiệm</a:t>
            </a:r>
            <a:endParaRPr lang="vi-VN" altLang="en-US" sz="2100" b="1" dirty="0">
              <a:latin typeface="Arial" panose="020B0604020202020204" pitchFamily="34" charset="0"/>
            </a:endParaRPr>
          </a:p>
          <a:p>
            <a:pPr lvl="1" eaLnBrk="1" hangingPunct="1">
              <a:lnSpc>
                <a:spcPct val="150000"/>
              </a:lnSpc>
              <a:spcBef>
                <a:spcPct val="0"/>
              </a:spcBef>
              <a:buClr>
                <a:schemeClr val="accent1"/>
              </a:buClr>
              <a:buSzPct val="90000"/>
              <a:buFont typeface="Wingdings" panose="05000000000000000000" pitchFamily="2" charset="2"/>
              <a:buChar char="v"/>
            </a:pPr>
            <a:r>
              <a:rPr lang="en-US" altLang="en-US" sz="2100" b="1" dirty="0" err="1">
                <a:latin typeface="Arial" panose="020B0604020202020204" pitchFamily="34" charset="0"/>
              </a:rPr>
              <a:t>Ước</a:t>
            </a:r>
            <a:r>
              <a:rPr lang="en-US" altLang="en-US" sz="2100" b="1" dirty="0">
                <a:latin typeface="Arial" panose="020B0604020202020204" pitchFamily="34" charset="0"/>
              </a:rPr>
              <a:t> </a:t>
            </a:r>
            <a:r>
              <a:rPr lang="vi-VN" altLang="en-US" sz="2100" b="1" dirty="0" err="1">
                <a:latin typeface="Arial" panose="020B0604020202020204" pitchFamily="34" charset="0"/>
              </a:rPr>
              <a:t>đoán</a:t>
            </a:r>
            <a:r>
              <a:rPr lang="en-US" altLang="en-US" sz="2100" b="1" dirty="0">
                <a:latin typeface="Arial" panose="020B0604020202020204" pitchFamily="34" charset="0"/>
              </a:rPr>
              <a:t> </a:t>
            </a:r>
            <a:r>
              <a:rPr lang="en-US" altLang="en-US" sz="2100" b="1" dirty="0" err="1">
                <a:latin typeface="Arial" panose="020B0604020202020204" pitchFamily="34" charset="0"/>
              </a:rPr>
              <a:t>được</a:t>
            </a:r>
            <a:r>
              <a:rPr lang="vi-VN" altLang="en-US" sz="2100" b="1" dirty="0">
                <a:latin typeface="Arial" panose="020B0604020202020204" pitchFamily="34" charset="0"/>
              </a:rPr>
              <a:t> </a:t>
            </a:r>
            <a:r>
              <a:rPr lang="vi-VN" altLang="en-US" sz="2100" b="1" dirty="0" err="1">
                <a:latin typeface="Arial" panose="020B0604020202020204" pitchFamily="34" charset="0"/>
              </a:rPr>
              <a:t>giá</a:t>
            </a:r>
            <a:r>
              <a:rPr lang="vi-VN" altLang="en-US" sz="2100" b="1" dirty="0">
                <a:latin typeface="Arial" panose="020B0604020202020204" pitchFamily="34" charset="0"/>
              </a:rPr>
              <a:t> </a:t>
            </a:r>
            <a:r>
              <a:rPr lang="vi-VN" altLang="en-US" sz="2100" b="1" dirty="0" err="1">
                <a:latin typeface="Arial" panose="020B0604020202020204" pitchFamily="34" charset="0"/>
              </a:rPr>
              <a:t>trị</a:t>
            </a:r>
            <a:r>
              <a:rPr lang="vi-VN" altLang="en-US" sz="2100" b="1" dirty="0">
                <a:latin typeface="Arial" panose="020B0604020202020204" pitchFamily="34" charset="0"/>
              </a:rPr>
              <a:t> </a:t>
            </a:r>
            <a:r>
              <a:rPr lang="vi-VN" altLang="en-US" sz="2100" b="1" dirty="0" err="1">
                <a:latin typeface="Arial" panose="020B0604020202020204" pitchFamily="34" charset="0"/>
              </a:rPr>
              <a:t>của</a:t>
            </a:r>
            <a:r>
              <a:rPr lang="vi-VN" altLang="en-US" sz="2100" b="1" dirty="0">
                <a:latin typeface="Arial" panose="020B0604020202020204" pitchFamily="34" charset="0"/>
              </a:rPr>
              <a:t> </a:t>
            </a:r>
            <a:r>
              <a:rPr lang="vi-VN" altLang="en-US" sz="2100" b="1" dirty="0" err="1">
                <a:latin typeface="Arial" panose="020B0604020202020204" pitchFamily="34" charset="0"/>
              </a:rPr>
              <a:t>một</a:t>
            </a:r>
            <a:r>
              <a:rPr lang="vi-VN" altLang="en-US" sz="2100" b="1" dirty="0">
                <a:latin typeface="Arial" panose="020B0604020202020204" pitchFamily="34" charset="0"/>
              </a:rPr>
              <a:t> </a:t>
            </a:r>
            <a:r>
              <a:rPr lang="en-US" altLang="en-US" sz="2100" b="1" dirty="0" err="1">
                <a:latin typeface="Arial" panose="020B0604020202020204" pitchFamily="34" charset="0"/>
              </a:rPr>
              <a:t>đại</a:t>
            </a:r>
            <a:r>
              <a:rPr lang="en-US" altLang="en-US" sz="2100" b="1" dirty="0">
                <a:latin typeface="Arial" panose="020B0604020202020204" pitchFamily="34" charset="0"/>
              </a:rPr>
              <a:t> </a:t>
            </a:r>
            <a:r>
              <a:rPr lang="en-US" altLang="en-US" sz="2100" b="1" dirty="0" err="1">
                <a:latin typeface="Arial" panose="020B0604020202020204" pitchFamily="34" charset="0"/>
              </a:rPr>
              <a:t>lượng</a:t>
            </a:r>
            <a:r>
              <a:rPr lang="vi-VN" altLang="en-US" sz="2100" b="1" dirty="0">
                <a:latin typeface="Arial" panose="020B0604020202020204" pitchFamily="34" charset="0"/>
              </a:rPr>
              <a:t> mà không thực sự đo</a:t>
            </a:r>
            <a:r>
              <a:rPr lang="en-US" altLang="en-US" sz="2100" b="1" dirty="0">
                <a:latin typeface="Arial" panose="020B0604020202020204" pitchFamily="34" charset="0"/>
              </a:rPr>
              <a:t> </a:t>
            </a:r>
            <a:endParaRPr lang="vi-VN" altLang="en-US" sz="2100" b="1" dirty="0">
              <a:latin typeface="Arial" panose="020B0604020202020204" pitchFamily="34" charset="0"/>
            </a:endParaRPr>
          </a:p>
          <a:p>
            <a:pPr lvl="1" eaLnBrk="1" hangingPunct="1">
              <a:lnSpc>
                <a:spcPct val="150000"/>
              </a:lnSpc>
              <a:spcBef>
                <a:spcPct val="0"/>
              </a:spcBef>
              <a:buClr>
                <a:schemeClr val="accent1"/>
              </a:buClr>
              <a:buSzPct val="90000"/>
              <a:buFont typeface="Wingdings" panose="05000000000000000000" pitchFamily="2" charset="2"/>
              <a:buChar char="v"/>
            </a:pPr>
            <a:r>
              <a:rPr lang="vi-VN" altLang="en-US" sz="2100" b="1" dirty="0" err="1">
                <a:latin typeface="Arial" panose="020B0604020202020204" pitchFamily="34" charset="0"/>
              </a:rPr>
              <a:t>Phát</a:t>
            </a:r>
            <a:r>
              <a:rPr lang="en-US" altLang="en-US" sz="2100" b="1" dirty="0">
                <a:latin typeface="Arial" panose="020B0604020202020204" pitchFamily="34" charset="0"/>
              </a:rPr>
              <a:t> </a:t>
            </a:r>
            <a:r>
              <a:rPr lang="en-US" altLang="en-US" sz="2100" b="1" dirty="0" err="1">
                <a:latin typeface="Arial" panose="020B0604020202020204" pitchFamily="34" charset="0"/>
              </a:rPr>
              <a:t>triển</a:t>
            </a:r>
            <a:r>
              <a:rPr lang="en-US" altLang="en-US" sz="2100" b="1" dirty="0">
                <a:latin typeface="Arial" panose="020B0604020202020204" pitchFamily="34" charset="0"/>
              </a:rPr>
              <a:t> </a:t>
            </a:r>
            <a:r>
              <a:rPr lang="en-US" altLang="en-US" sz="2100" b="1" dirty="0" err="1">
                <a:latin typeface="Arial" panose="020B0604020202020204" pitchFamily="34" charset="0"/>
              </a:rPr>
              <a:t>được</a:t>
            </a:r>
            <a:r>
              <a:rPr lang="en-US" altLang="en-US" sz="2100" b="1" dirty="0">
                <a:latin typeface="Arial" panose="020B0604020202020204" pitchFamily="34" charset="0"/>
              </a:rPr>
              <a:t> </a:t>
            </a:r>
            <a:r>
              <a:rPr lang="en-US" altLang="en-US" sz="2100" b="1" dirty="0" err="1">
                <a:latin typeface="Arial" panose="020B0604020202020204" pitchFamily="34" charset="0"/>
              </a:rPr>
              <a:t>các</a:t>
            </a:r>
            <a:r>
              <a:rPr lang="en-US" altLang="en-US" sz="2100" b="1" dirty="0">
                <a:latin typeface="Arial" panose="020B0604020202020204" pitchFamily="34" charset="0"/>
              </a:rPr>
              <a:t> </a:t>
            </a:r>
            <a:r>
              <a:rPr lang="en-US" altLang="en-US" sz="2100" b="1" dirty="0" err="1">
                <a:latin typeface="Arial" panose="020B0604020202020204" pitchFamily="34" charset="0"/>
              </a:rPr>
              <a:t>kĩ</a:t>
            </a:r>
            <a:r>
              <a:rPr lang="en-US" altLang="en-US" sz="2100" b="1" dirty="0">
                <a:latin typeface="Arial" panose="020B0604020202020204" pitchFamily="34" charset="0"/>
              </a:rPr>
              <a:t> </a:t>
            </a:r>
            <a:r>
              <a:rPr lang="en-US" altLang="en-US" sz="2100" b="1" dirty="0" err="1">
                <a:latin typeface="Arial" panose="020B0604020202020204" pitchFamily="34" charset="0"/>
              </a:rPr>
              <a:t>năng</a:t>
            </a:r>
            <a:r>
              <a:rPr lang="en-US" altLang="en-US" sz="2100" b="1" dirty="0">
                <a:latin typeface="Arial" panose="020B0604020202020204" pitchFamily="34" charset="0"/>
              </a:rPr>
              <a:t>:</a:t>
            </a:r>
            <a:endParaRPr lang="vi-VN" altLang="en-US" sz="2100" b="1" i="1" dirty="0">
              <a:latin typeface="Arial" panose="020B0604020202020204" pitchFamily="34" charset="0"/>
            </a:endParaRPr>
          </a:p>
          <a:p>
            <a:pPr lvl="2" eaLnBrk="1" hangingPunct="1">
              <a:lnSpc>
                <a:spcPct val="150000"/>
              </a:lnSpc>
              <a:spcBef>
                <a:spcPct val="0"/>
              </a:spcBef>
              <a:buSzPct val="85000"/>
              <a:buFont typeface="Wingdings" panose="05000000000000000000" pitchFamily="2" charset="2"/>
              <a:buChar char="Ø"/>
            </a:pPr>
            <a:r>
              <a:rPr lang="en-US" altLang="en-US" sz="2100" b="1" dirty="0">
                <a:latin typeface="Arial" panose="020B0604020202020204" pitchFamily="34" charset="0"/>
              </a:rPr>
              <a:t>H</a:t>
            </a:r>
            <a:r>
              <a:rPr lang="vi-VN" altLang="en-US" sz="2100" b="1" dirty="0" err="1">
                <a:latin typeface="Arial" panose="020B0604020202020204" pitchFamily="34" charset="0"/>
              </a:rPr>
              <a:t>ướng</a:t>
            </a:r>
            <a:r>
              <a:rPr lang="vi-VN" altLang="en-US" sz="2100" b="1" dirty="0">
                <a:latin typeface="Arial" panose="020B0604020202020204" pitchFamily="34" charset="0"/>
              </a:rPr>
              <a:t> </a:t>
            </a:r>
            <a:r>
              <a:rPr lang="vi-VN" altLang="en-US" sz="2100" b="1" dirty="0" err="1">
                <a:latin typeface="Arial" panose="020B0604020202020204" pitchFamily="34" charset="0"/>
              </a:rPr>
              <a:t>dẫn</a:t>
            </a:r>
            <a:r>
              <a:rPr lang="vi-VN" altLang="en-US" sz="2100" b="1" dirty="0">
                <a:latin typeface="Arial" panose="020B0604020202020204" pitchFamily="34" charset="0"/>
              </a:rPr>
              <a:t> trong khi </a:t>
            </a:r>
            <a:r>
              <a:rPr lang="vi-VN" altLang="en-US" sz="2100" b="1" dirty="0" err="1">
                <a:latin typeface="Arial" panose="020B0604020202020204" pitchFamily="34" charset="0"/>
              </a:rPr>
              <a:t>sử</a:t>
            </a:r>
            <a:r>
              <a:rPr lang="en-US" altLang="en-US" sz="2100" b="1" dirty="0">
                <a:latin typeface="Arial" panose="020B0604020202020204" pitchFamily="34" charset="0"/>
              </a:rPr>
              <a:t> </a:t>
            </a:r>
            <a:r>
              <a:rPr lang="vi-VN" altLang="en-US" sz="2100" b="1" dirty="0">
                <a:latin typeface="Arial" panose="020B0604020202020204" pitchFamily="34" charset="0"/>
              </a:rPr>
              <a:t>dụng dụng cụ thí nghiệm</a:t>
            </a:r>
          </a:p>
          <a:p>
            <a:pPr lvl="2" eaLnBrk="1" hangingPunct="1">
              <a:lnSpc>
                <a:spcPct val="150000"/>
              </a:lnSpc>
              <a:spcBef>
                <a:spcPct val="0"/>
              </a:spcBef>
              <a:buSzPct val="85000"/>
              <a:buFont typeface="Wingdings" panose="05000000000000000000" pitchFamily="2" charset="2"/>
              <a:buChar char="Ø"/>
            </a:pPr>
            <a:r>
              <a:rPr lang="vi-VN" altLang="en-US" sz="2100" b="1" dirty="0">
                <a:latin typeface="Arial" panose="020B0604020202020204" pitchFamily="34" charset="0"/>
              </a:rPr>
              <a:t>Cẩn thận và chính xác khi đo lường</a:t>
            </a:r>
          </a:p>
          <a:p>
            <a:pPr lvl="2" eaLnBrk="1" hangingPunct="1">
              <a:lnSpc>
                <a:spcPct val="150000"/>
              </a:lnSpc>
              <a:spcBef>
                <a:spcPct val="0"/>
              </a:spcBef>
              <a:buSzPct val="85000"/>
              <a:buFont typeface="Wingdings" panose="05000000000000000000" pitchFamily="2" charset="2"/>
              <a:buChar char="Ø"/>
            </a:pPr>
            <a:r>
              <a:rPr lang="vi-VN" altLang="en-US" sz="2100" b="1" dirty="0" err="1">
                <a:latin typeface="Arial" panose="020B0604020202020204" pitchFamily="34" charset="0"/>
              </a:rPr>
              <a:t>Th</a:t>
            </a:r>
            <a:r>
              <a:rPr lang="en-US" altLang="en-US" sz="2100" b="1" dirty="0" err="1">
                <a:latin typeface="Arial" panose="020B0604020202020204" pitchFamily="34" charset="0"/>
              </a:rPr>
              <a:t>ành</a:t>
            </a:r>
            <a:r>
              <a:rPr lang="en-US" altLang="en-US" sz="2100" b="1" dirty="0">
                <a:latin typeface="Arial" panose="020B0604020202020204" pitchFamily="34" charset="0"/>
              </a:rPr>
              <a:t> </a:t>
            </a:r>
            <a:r>
              <a:rPr lang="en-US" altLang="en-US" sz="2100" b="1" dirty="0" err="1">
                <a:latin typeface="Arial" panose="020B0604020202020204" pitchFamily="34" charset="0"/>
              </a:rPr>
              <a:t>thạo</a:t>
            </a:r>
            <a:r>
              <a:rPr lang="en-US" altLang="en-US" sz="2100" b="1" dirty="0">
                <a:latin typeface="Arial" panose="020B0604020202020204" pitchFamily="34" charset="0"/>
              </a:rPr>
              <a:t> </a:t>
            </a:r>
            <a:r>
              <a:rPr lang="en-US" altLang="en-US" sz="2100" b="1" dirty="0" err="1">
                <a:latin typeface="Arial" panose="020B0604020202020204" pitchFamily="34" charset="0"/>
              </a:rPr>
              <a:t>trong</a:t>
            </a:r>
            <a:r>
              <a:rPr lang="en-US" altLang="en-US" sz="2100" b="1" dirty="0">
                <a:latin typeface="Arial" panose="020B0604020202020204" pitchFamily="34" charset="0"/>
              </a:rPr>
              <a:t> </a:t>
            </a:r>
            <a:r>
              <a:rPr lang="en-US" altLang="en-US" sz="2100" b="1" dirty="0" err="1">
                <a:latin typeface="Arial" panose="020B0604020202020204" pitchFamily="34" charset="0"/>
              </a:rPr>
              <a:t>th</a:t>
            </a:r>
            <a:r>
              <a:rPr lang="vi-VN" altLang="en-US" sz="2100" b="1" dirty="0" err="1">
                <a:latin typeface="Arial" panose="020B0604020202020204" pitchFamily="34" charset="0"/>
              </a:rPr>
              <a:t>ực</a:t>
            </a:r>
            <a:r>
              <a:rPr lang="vi-VN" altLang="en-US" sz="2100" b="1" dirty="0">
                <a:latin typeface="Arial" panose="020B0604020202020204" pitchFamily="34" charset="0"/>
              </a:rPr>
              <a:t> </a:t>
            </a:r>
            <a:r>
              <a:rPr lang="vi-VN" altLang="en-US" sz="2100" b="1" dirty="0" err="1">
                <a:latin typeface="Arial" panose="020B0604020202020204" pitchFamily="34" charset="0"/>
              </a:rPr>
              <a:t>hành</a:t>
            </a:r>
            <a:r>
              <a:rPr lang="en-US" altLang="en-US" sz="2100" b="1" dirty="0">
                <a:latin typeface="Arial" panose="020B0604020202020204" pitchFamily="34" charset="0"/>
              </a:rPr>
              <a:t> </a:t>
            </a:r>
            <a:r>
              <a:rPr lang="en-US" altLang="en-US" sz="2100" b="1" dirty="0" err="1">
                <a:latin typeface="Arial" panose="020B0604020202020204" pitchFamily="34" charset="0"/>
              </a:rPr>
              <a:t>các</a:t>
            </a:r>
            <a:r>
              <a:rPr lang="en-US" altLang="en-US" sz="2100" b="1" dirty="0">
                <a:latin typeface="Arial" panose="020B0604020202020204" pitchFamily="34" charset="0"/>
              </a:rPr>
              <a:t> </a:t>
            </a:r>
            <a:r>
              <a:rPr lang="en-US" altLang="en-US" sz="2100" b="1" dirty="0" err="1">
                <a:latin typeface="Arial" panose="020B0604020202020204" pitchFamily="34" charset="0"/>
              </a:rPr>
              <a:t>tổ</a:t>
            </a:r>
            <a:r>
              <a:rPr lang="en-US" altLang="en-US" sz="2100" b="1" dirty="0">
                <a:latin typeface="Arial" panose="020B0604020202020204" pitchFamily="34" charset="0"/>
              </a:rPr>
              <a:t> </a:t>
            </a:r>
            <a:r>
              <a:rPr lang="en-US" altLang="en-US" sz="2100" b="1" dirty="0" err="1">
                <a:latin typeface="Arial" panose="020B0604020202020204" pitchFamily="34" charset="0"/>
              </a:rPr>
              <a:t>chức</a:t>
            </a:r>
            <a:r>
              <a:rPr lang="en-US" altLang="en-US" sz="2100" b="1" dirty="0">
                <a:latin typeface="Arial" panose="020B0604020202020204" pitchFamily="34" charset="0"/>
              </a:rPr>
              <a:t> </a:t>
            </a:r>
            <a:r>
              <a:rPr lang="en-US" altLang="en-US" sz="2100" b="1" dirty="0" err="1">
                <a:latin typeface="Arial" panose="020B0604020202020204" pitchFamily="34" charset="0"/>
              </a:rPr>
              <a:t>sống</a:t>
            </a:r>
            <a:endParaRPr lang="en-US" altLang="en-US" sz="2100" b="1" dirty="0">
              <a:latin typeface="Arial" panose="020B0604020202020204" pitchFamily="34" charset="0"/>
            </a:endParaRPr>
          </a:p>
        </p:txBody>
      </p:sp>
      <p:sp>
        <p:nvSpPr>
          <p:cNvPr id="7" name="TextBox 6">
            <a:extLst>
              <a:ext uri="{FF2B5EF4-FFF2-40B4-BE49-F238E27FC236}">
                <a16:creationId xmlns:a16="http://schemas.microsoft.com/office/drawing/2014/main" id="{ECE54DEC-43E8-8445-07E9-C6C668A3DA95}"/>
              </a:ext>
            </a:extLst>
          </p:cNvPr>
          <p:cNvSpPr txBox="1">
            <a:spLocks noChangeArrowheads="1"/>
          </p:cNvSpPr>
          <p:nvPr/>
        </p:nvSpPr>
        <p:spPr bwMode="auto">
          <a:xfrm>
            <a:off x="2879505" y="1655124"/>
            <a:ext cx="7116143"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140000"/>
              </a:lnSpc>
            </a:pPr>
            <a:r>
              <a:rPr lang="en-US" altLang="en-US" sz="2600" b="1" dirty="0">
                <a:solidFill>
                  <a:srgbClr val="0070C0"/>
                </a:solidFill>
                <a:latin typeface="Arial" panose="020B0604020202020204" pitchFamily="34" charset="0"/>
              </a:rPr>
              <a:t>KĨ NĂNG SỬ DỤNG </a:t>
            </a:r>
            <a:r>
              <a:rPr lang="en-US" altLang="en-US" sz="2600" b="1" dirty="0" err="1">
                <a:solidFill>
                  <a:srgbClr val="0070C0"/>
                </a:solidFill>
                <a:latin typeface="Arial" panose="020B0604020202020204" pitchFamily="34" charset="0"/>
              </a:rPr>
              <a:t>DỤNG</a:t>
            </a:r>
            <a:r>
              <a:rPr lang="en-US" altLang="en-US" sz="2600" b="1" dirty="0">
                <a:solidFill>
                  <a:srgbClr val="0070C0"/>
                </a:solidFill>
                <a:latin typeface="Arial" panose="020B0604020202020204" pitchFamily="34" charset="0"/>
              </a:rPr>
              <a:t> CỤ THÍ NGHIỆM</a:t>
            </a:r>
          </a:p>
        </p:txBody>
      </p:sp>
    </p:spTree>
    <p:extLst>
      <p:ext uri="{BB962C8B-B14F-4D97-AF65-F5344CB8AC3E}">
        <p14:creationId xmlns:p14="http://schemas.microsoft.com/office/powerpoint/2010/main" val="376743472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8"/>
  <p:tag name="AS_OS" val="Unix 5.15.0.1033"/>
  <p:tag name="AS_RELEASE_DATE" val="2022.10.14"/>
  <p:tag name="AS_TITLE" val="Aspose.Slides for .NET5"/>
  <p:tag name="AS_VERSION" val="22.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9579</Words>
  <Application>Microsoft Office PowerPoint</Application>
  <PresentationFormat>Widescreen</PresentationFormat>
  <Paragraphs>1006</Paragraphs>
  <Slides>137</Slides>
  <Notes>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137</vt:i4>
      </vt:variant>
    </vt:vector>
  </HeadingPairs>
  <TitlesOfParts>
    <vt:vector size="156" baseType="lpstr">
      <vt:lpstr>Arial</vt:lpstr>
      <vt:lpstr>Calibri</vt:lpstr>
      <vt:lpstr>Calibri (Body)</vt:lpstr>
      <vt:lpstr>Calibri Light</vt:lpstr>
      <vt:lpstr>MinionPro-Bold</vt:lpstr>
      <vt:lpstr>MinionPro-Regular</vt:lpstr>
      <vt:lpstr>MS Mincho</vt:lpstr>
      <vt:lpstr>Myriad Arabic</vt:lpstr>
      <vt:lpstr>Myriad Pro</vt:lpstr>
      <vt:lpstr>Symbol</vt:lpstr>
      <vt:lpstr>Tahoma</vt:lpstr>
      <vt:lpstr>Times New Roman</vt:lpstr>
      <vt:lpstr>Wingdings</vt:lpstr>
      <vt:lpstr>Wingdings 2</vt:lpstr>
      <vt:lpstr>华康俪金黑W8(P)</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vt:lpstr>
      <vt:lpstr> MẠCH NỘI DUNG NĂNG LƯỢNG VÀ SỰ BIẾN ĐỔI</vt:lpstr>
      <vt:lpstr> NỘI DUNG VẬT LÍ TRONG KHTN 8 (tiếp)</vt:lpstr>
      <vt:lpstr> NỘI DUNG VẬT LÍ TRONG KHTN 8 (tiếp)</vt:lpstr>
      <vt:lpstr> NỘI DUNG VẬT LÍ TRONG KHTN 8 (tiếp)</vt:lpstr>
      <vt:lpstr> Đối chiếu yêu cầu cần đạt trong SGK KHTN 8 CT 2018 với chuẩn kiến thức kĩ năng trong SGK Vật lí THCS CT 2006</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 Đối chiếu yêu cầu cần đạt trong SGK KHTN 8 với chuẩn kiến thức kĩ năng trong  SGK Vật lí THCS hiện hành (tiếp)</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 Đối chiếu yêu cầu cần đạt trong SGK KHTN 8 CT 2018 với chuẩn kiến thức kĩ năng trong SGK Vật lí THCS CT 2006 (tiếp)</vt:lpstr>
      <vt:lpstr>Một số nhận xét</vt:lpstr>
      <vt:lpstr>CẤU TRÚC BÀI HỌC MẠCH NỘI DUNG  NĂNG LƯỢNG VÀ SỰ BIẾN ĐỔI</vt:lpstr>
      <vt:lpstr>CẤU TRÚC BÀI HỌC VẬT LÍ (tiếp)</vt:lpstr>
      <vt:lpstr>CẤU TRÚC BÀI HỌC (tiếp)</vt:lpstr>
      <vt:lpstr>CẤU TRÚC BÀI HỌC (tiếp)</vt:lpstr>
      <vt:lpstr> ĐỔI MỚI PHƯƠNG PHÁP DẠY HỌC</vt:lpstr>
      <vt:lpstr> ĐỔI MỚI PHƯƠNG PHÁP DẠY HỌC</vt:lpstr>
      <vt:lpstr> ĐỔI MỚI PHƯƠNG PHÁP DẠY HỌC</vt:lpstr>
      <vt:lpstr> ĐỔI MỚI PHƯƠNG PHÁP DẠY HỌC VẬT LÍ</vt:lpstr>
      <vt:lpstr> ĐỔI MỚI PHƯƠNG PHÁP DẠY HỌC</vt:lpstr>
      <vt:lpstr> ĐỔI MỚI PHƯƠNG PHÁP DẠY HỌC</vt:lpstr>
      <vt:lpstr> ĐỔI MỚI PHƯƠNG PHÁP DẠY HỌC</vt:lpstr>
      <vt:lpstr> ĐỔI MỚI PHƯƠNG PHÁP DẠY HỌC</vt:lpstr>
      <vt:lpstr> ĐỔI MỚI PHƯƠNG PHÁP DẠY HỌC</vt:lpstr>
      <vt:lpstr> ĐỔI MỚI PHƯƠNG PHÁP DẠY HỌC</vt:lpstr>
      <vt:lpstr> HƯỚNG DẪN SỬ DỤNG SÁCH GIÁO VIÊN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48</cp:revision>
  <cp:lastPrinted>2023-04-13T02:33:15Z</cp:lastPrinted>
  <dcterms:created xsi:type="dcterms:W3CDTF">2023-04-13T02:33:15Z</dcterms:created>
  <dcterms:modified xsi:type="dcterms:W3CDTF">2023-04-13T04:36:58Z</dcterms:modified>
</cp:coreProperties>
</file>