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0" r:id="rId2"/>
    <p:sldId id="283" r:id="rId3"/>
    <p:sldId id="272" r:id="rId4"/>
    <p:sldId id="275" r:id="rId5"/>
    <p:sldId id="276" r:id="rId6"/>
    <p:sldId id="278" r:id="rId7"/>
    <p:sldId id="284" r:id="rId8"/>
    <p:sldId id="285" r:id="rId9"/>
    <p:sldId id="279" r:id="rId10"/>
    <p:sldId id="280" r:id="rId11"/>
    <p:sldId id="286" r:id="rId12"/>
    <p:sldId id="287" r:id="rId13"/>
    <p:sldId id="294" r:id="rId14"/>
    <p:sldId id="290" r:id="rId15"/>
    <p:sldId id="288" r:id="rId16"/>
    <p:sldId id="291" r:id="rId17"/>
    <p:sldId id="289" r:id="rId18"/>
    <p:sldId id="298" r:id="rId19"/>
    <p:sldId id="295" r:id="rId20"/>
    <p:sldId id="292" r:id="rId21"/>
    <p:sldId id="293" r:id="rId22"/>
    <p:sldId id="297" r:id="rId23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VNI-Times" panose="020B060402020202020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60"/>
  </p:normalViewPr>
  <p:slideViewPr>
    <p:cSldViewPr>
      <p:cViewPr varScale="1">
        <p:scale>
          <a:sx n="89" d="100"/>
          <a:sy n="89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9A08C-9268-46C7-AE19-CA8A813790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C3AEA-407F-4975-AC5A-6A903F09658D}">
      <dgm:prSet phldrT="[Text]" custT="1"/>
      <dgm:spPr/>
      <dgm:t>
        <a:bodyPr/>
        <a:lstStyle/>
        <a:p>
          <a:pPr algn="just"/>
          <a:r>
            <a:rPr lang="pt-BR" sz="2800" b="1" dirty="0"/>
            <a:t>Giải thích được điều kiện làm cho nền nông nghiệp Hoa Kì và Ca-na-đa phát triển ở trình độ cao.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D514851C-A3BC-4868-8C3B-68C10B7AE345}" type="parTrans" cxnId="{959BBF23-5650-426B-9F93-A42E4A6DA199}">
      <dgm:prSet/>
      <dgm:spPr/>
      <dgm:t>
        <a:bodyPr/>
        <a:lstStyle/>
        <a:p>
          <a:endParaRPr lang="en-US"/>
        </a:p>
      </dgm:t>
    </dgm:pt>
    <dgm:pt modelId="{0CE910EB-BEA9-4BE3-84DE-E707AC90F1D2}" type="sibTrans" cxnId="{959BBF23-5650-426B-9F93-A42E4A6DA199}">
      <dgm:prSet/>
      <dgm:spPr/>
      <dgm:t>
        <a:bodyPr/>
        <a:lstStyle/>
        <a:p>
          <a:endParaRPr lang="en-US"/>
        </a:p>
      </dgm:t>
    </dgm:pt>
    <dgm:pt modelId="{2071D20F-1054-4F79-A475-32EC2D1FF9A2}">
      <dgm:prSet phldrT="[Text]" custT="1"/>
      <dgm:spPr/>
      <dgm:t>
        <a:bodyPr/>
        <a:lstStyle/>
        <a:p>
          <a:pPr algn="just"/>
          <a:r>
            <a:rPr lang="pt-BR" sz="2800" b="1" dirty="0"/>
            <a:t>Trình bày </a:t>
          </a:r>
          <a:r>
            <a:rPr lang="vi-VN" sz="2800" b="1" dirty="0"/>
            <a:t>đặc điểm nền nông nghiệp của Bắc Mĩ</a:t>
          </a:r>
          <a:r>
            <a:rPr lang="en-US" sz="2800" b="1" dirty="0"/>
            <a:t>.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817E746E-A371-4857-839A-CA0461096167}" type="parTrans" cxnId="{0E114ED5-00C1-410B-8A7F-E323C9AC0AF9}">
      <dgm:prSet/>
      <dgm:spPr/>
      <dgm:t>
        <a:bodyPr/>
        <a:lstStyle/>
        <a:p>
          <a:endParaRPr lang="en-US"/>
        </a:p>
      </dgm:t>
    </dgm:pt>
    <dgm:pt modelId="{66D9A7BA-2F1F-4A71-9DA6-C8284FAD4045}" type="sibTrans" cxnId="{0E114ED5-00C1-410B-8A7F-E323C9AC0AF9}">
      <dgm:prSet/>
      <dgm:spPr/>
      <dgm:t>
        <a:bodyPr/>
        <a:lstStyle/>
        <a:p>
          <a:endParaRPr lang="en-US"/>
        </a:p>
      </dgm:t>
    </dgm:pt>
    <dgm:pt modelId="{EE20F977-4E94-4C35-82FF-9C06CA0BDE21}">
      <dgm:prSet phldrT="[Text]" custT="1"/>
      <dgm:spPr/>
      <dgm:t>
        <a:bodyPr/>
        <a:lstStyle/>
        <a:p>
          <a:pPr algn="just"/>
          <a:r>
            <a:rPr lang="en-US" sz="2800" b="1" dirty="0" err="1"/>
            <a:t>Trình</a:t>
          </a:r>
          <a:r>
            <a:rPr lang="en-US" sz="2800" b="1" dirty="0"/>
            <a:t> </a:t>
          </a:r>
          <a:r>
            <a:rPr lang="en-US" sz="2800" b="1" dirty="0" err="1"/>
            <a:t>bày</a:t>
          </a:r>
          <a:r>
            <a:rPr lang="en-US" sz="2800" b="1" dirty="0"/>
            <a:t> s</a:t>
          </a:r>
          <a:r>
            <a:rPr lang="vi-VN" sz="2800" b="1" dirty="0"/>
            <a:t>ự phân bố 1 số nông sản quan trọng của Bắc Mĩ. 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7F3C15CA-3C50-4581-A1D7-B146B44A1D3A}" type="sibTrans" cxnId="{EA9BB651-0729-49E5-B4A2-D05A0265B318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3A5005AE-0703-4E75-AF3F-745A4218FD60}" type="parTrans" cxnId="{EA9BB651-0729-49E5-B4A2-D05A0265B318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C1313FB4-0734-443D-9534-94850051172E}" type="pres">
      <dgm:prSet presAssocID="{6B29A08C-9268-46C7-AE19-CA8A813790EC}" presName="linear" presStyleCnt="0">
        <dgm:presLayoutVars>
          <dgm:dir/>
          <dgm:animLvl val="lvl"/>
          <dgm:resizeHandles val="exact"/>
        </dgm:presLayoutVars>
      </dgm:prSet>
      <dgm:spPr/>
    </dgm:pt>
    <dgm:pt modelId="{91D899EA-DF90-47AE-8D8F-7F5B2C334C1C}" type="pres">
      <dgm:prSet presAssocID="{2071D20F-1054-4F79-A475-32EC2D1FF9A2}" presName="parentLin" presStyleCnt="0"/>
      <dgm:spPr/>
    </dgm:pt>
    <dgm:pt modelId="{6D96ACFC-F193-4A48-87C7-FEF3BFFBDA85}" type="pres">
      <dgm:prSet presAssocID="{2071D20F-1054-4F79-A475-32EC2D1FF9A2}" presName="parentLeftMargin" presStyleLbl="node1" presStyleIdx="0" presStyleCnt="3"/>
      <dgm:spPr/>
    </dgm:pt>
    <dgm:pt modelId="{A15C4A8E-CC9B-4205-A192-24D4DED51953}" type="pres">
      <dgm:prSet presAssocID="{2071D20F-1054-4F79-A475-32EC2D1FF9A2}" presName="parentText" presStyleLbl="node1" presStyleIdx="0" presStyleCnt="3" custScaleX="174150" custScaleY="64615" custLinFactNeighborX="-19678" custLinFactNeighborY="9711">
        <dgm:presLayoutVars>
          <dgm:chMax val="0"/>
          <dgm:bulletEnabled val="1"/>
        </dgm:presLayoutVars>
      </dgm:prSet>
      <dgm:spPr/>
    </dgm:pt>
    <dgm:pt modelId="{031BB967-B394-43BF-BFF9-E11D6A0E1C7D}" type="pres">
      <dgm:prSet presAssocID="{2071D20F-1054-4F79-A475-32EC2D1FF9A2}" presName="negativeSpace" presStyleCnt="0"/>
      <dgm:spPr/>
    </dgm:pt>
    <dgm:pt modelId="{418584CF-488A-49DC-9D08-40EB49415FB8}" type="pres">
      <dgm:prSet presAssocID="{2071D20F-1054-4F79-A475-32EC2D1FF9A2}" presName="childText" presStyleLbl="conFgAcc1" presStyleIdx="0" presStyleCnt="3" custScaleX="93487" custScaleY="55265" custLinFactNeighborX="3161" custLinFactNeighborY="28797">
        <dgm:presLayoutVars>
          <dgm:bulletEnabled val="1"/>
        </dgm:presLayoutVars>
      </dgm:prSet>
      <dgm:spPr/>
    </dgm:pt>
    <dgm:pt modelId="{EFA7D494-A963-4F53-8847-6E6BE493AF1F}" type="pres">
      <dgm:prSet presAssocID="{66D9A7BA-2F1F-4A71-9DA6-C8284FAD4045}" presName="spaceBetweenRectangles" presStyleCnt="0"/>
      <dgm:spPr/>
    </dgm:pt>
    <dgm:pt modelId="{FB82F7E4-C98A-4FC0-B642-CEADF5CB3DF9}" type="pres">
      <dgm:prSet presAssocID="{EE20F977-4E94-4C35-82FF-9C06CA0BDE21}" presName="parentLin" presStyleCnt="0"/>
      <dgm:spPr/>
    </dgm:pt>
    <dgm:pt modelId="{9F0C06D8-3EE7-4ED0-B0B7-D1F89876E8A9}" type="pres">
      <dgm:prSet presAssocID="{EE20F977-4E94-4C35-82FF-9C06CA0BDE21}" presName="parentLeftMargin" presStyleLbl="node1" presStyleIdx="0" presStyleCnt="3"/>
      <dgm:spPr/>
    </dgm:pt>
    <dgm:pt modelId="{5A31FF86-ECB2-4D0C-A260-53050FCC8116}" type="pres">
      <dgm:prSet presAssocID="{EE20F977-4E94-4C35-82FF-9C06CA0BDE21}" presName="parentText" presStyleLbl="node1" presStyleIdx="1" presStyleCnt="3" custScaleX="639500" custScaleY="62157" custLinFactNeighborX="-99999" custLinFactNeighborY="11982">
        <dgm:presLayoutVars>
          <dgm:chMax val="0"/>
          <dgm:bulletEnabled val="1"/>
        </dgm:presLayoutVars>
      </dgm:prSet>
      <dgm:spPr/>
    </dgm:pt>
    <dgm:pt modelId="{F8D12870-B759-4AD0-9C41-B2370A91C768}" type="pres">
      <dgm:prSet presAssocID="{EE20F977-4E94-4C35-82FF-9C06CA0BDE21}" presName="negativeSpace" presStyleCnt="0"/>
      <dgm:spPr/>
    </dgm:pt>
    <dgm:pt modelId="{111D6781-2609-4943-A51F-A0369D75A0B3}" type="pres">
      <dgm:prSet presAssocID="{EE20F977-4E94-4C35-82FF-9C06CA0BDE21}" presName="childText" presStyleLbl="conFgAcc1" presStyleIdx="1" presStyleCnt="3" custScaleY="68168" custLinFactNeighborY="-3996">
        <dgm:presLayoutVars>
          <dgm:bulletEnabled val="1"/>
        </dgm:presLayoutVars>
      </dgm:prSet>
      <dgm:spPr/>
    </dgm:pt>
    <dgm:pt modelId="{EC2C5C14-9AEE-4537-A3A5-F1FE0623042F}" type="pres">
      <dgm:prSet presAssocID="{7F3C15CA-3C50-4581-A1D7-B146B44A1D3A}" presName="spaceBetweenRectangles" presStyleCnt="0"/>
      <dgm:spPr/>
    </dgm:pt>
    <dgm:pt modelId="{BF962ECA-DE38-4DF1-B075-0438FB53647E}" type="pres">
      <dgm:prSet presAssocID="{F0BC3AEA-407F-4975-AC5A-6A903F09658D}" presName="parentLin" presStyleCnt="0"/>
      <dgm:spPr/>
    </dgm:pt>
    <dgm:pt modelId="{BD398AF3-C6CA-4EBC-A047-2991C8EBCB7D}" type="pres">
      <dgm:prSet presAssocID="{F0BC3AEA-407F-4975-AC5A-6A903F09658D}" presName="parentLeftMargin" presStyleLbl="node1" presStyleIdx="1" presStyleCnt="3"/>
      <dgm:spPr/>
    </dgm:pt>
    <dgm:pt modelId="{C15C2B10-82DD-414F-9581-47E9CD8FDB22}" type="pres">
      <dgm:prSet presAssocID="{F0BC3AEA-407F-4975-AC5A-6A903F09658D}" presName="parentText" presStyleLbl="node1" presStyleIdx="2" presStyleCnt="3" custScaleX="707501" custScaleY="96998" custLinFactNeighborX="-99999" custLinFactNeighborY="7321">
        <dgm:presLayoutVars>
          <dgm:chMax val="0"/>
          <dgm:bulletEnabled val="1"/>
        </dgm:presLayoutVars>
      </dgm:prSet>
      <dgm:spPr/>
    </dgm:pt>
    <dgm:pt modelId="{AE7321EE-C4DF-43D9-88FE-892C8FA9B8F6}" type="pres">
      <dgm:prSet presAssocID="{F0BC3AEA-407F-4975-AC5A-6A903F09658D}" presName="negativeSpace" presStyleCnt="0"/>
      <dgm:spPr/>
    </dgm:pt>
    <dgm:pt modelId="{70AD04F9-C717-4ECF-8D9C-940922FF6108}" type="pres">
      <dgm:prSet presAssocID="{F0BC3AEA-407F-4975-AC5A-6A903F09658D}" presName="childText" presStyleLbl="conFgAcc1" presStyleIdx="2" presStyleCnt="3" custScaleX="92996" custScaleY="65421" custLinFactNeighborY="13952">
        <dgm:presLayoutVars>
          <dgm:bulletEnabled val="1"/>
        </dgm:presLayoutVars>
      </dgm:prSet>
      <dgm:spPr/>
    </dgm:pt>
  </dgm:ptLst>
  <dgm:cxnLst>
    <dgm:cxn modelId="{44ED5E1B-D400-4E36-B7EB-658199BF74D2}" type="presOf" srcId="{F0BC3AEA-407F-4975-AC5A-6A903F09658D}" destId="{C15C2B10-82DD-414F-9581-47E9CD8FDB22}" srcOrd="1" destOrd="0" presId="urn:microsoft.com/office/officeart/2005/8/layout/list1"/>
    <dgm:cxn modelId="{959BBF23-5650-426B-9F93-A42E4A6DA199}" srcId="{6B29A08C-9268-46C7-AE19-CA8A813790EC}" destId="{F0BC3AEA-407F-4975-AC5A-6A903F09658D}" srcOrd="2" destOrd="0" parTransId="{D514851C-A3BC-4868-8C3B-68C10B7AE345}" sibTransId="{0CE910EB-BEA9-4BE3-84DE-E707AC90F1D2}"/>
    <dgm:cxn modelId="{8121272E-F100-46D4-A09B-2DF76530DEC1}" type="presOf" srcId="{6B29A08C-9268-46C7-AE19-CA8A813790EC}" destId="{C1313FB4-0734-443D-9534-94850051172E}" srcOrd="0" destOrd="0" presId="urn:microsoft.com/office/officeart/2005/8/layout/list1"/>
    <dgm:cxn modelId="{44427C36-EEB8-487D-AE34-CE37BB913EA4}" type="presOf" srcId="{2071D20F-1054-4F79-A475-32EC2D1FF9A2}" destId="{6D96ACFC-F193-4A48-87C7-FEF3BFFBDA85}" srcOrd="0" destOrd="0" presId="urn:microsoft.com/office/officeart/2005/8/layout/list1"/>
    <dgm:cxn modelId="{EA9BB651-0729-49E5-B4A2-D05A0265B318}" srcId="{6B29A08C-9268-46C7-AE19-CA8A813790EC}" destId="{EE20F977-4E94-4C35-82FF-9C06CA0BDE21}" srcOrd="1" destOrd="0" parTransId="{3A5005AE-0703-4E75-AF3F-745A4218FD60}" sibTransId="{7F3C15CA-3C50-4581-A1D7-B146B44A1D3A}"/>
    <dgm:cxn modelId="{213DC89B-C919-4310-872F-CFD2D59E298D}" type="presOf" srcId="{2071D20F-1054-4F79-A475-32EC2D1FF9A2}" destId="{A15C4A8E-CC9B-4205-A192-24D4DED51953}" srcOrd="1" destOrd="0" presId="urn:microsoft.com/office/officeart/2005/8/layout/list1"/>
    <dgm:cxn modelId="{D0C1739E-F9DB-405A-B6DF-EE0B2C3813C2}" type="presOf" srcId="{F0BC3AEA-407F-4975-AC5A-6A903F09658D}" destId="{BD398AF3-C6CA-4EBC-A047-2991C8EBCB7D}" srcOrd="0" destOrd="0" presId="urn:microsoft.com/office/officeart/2005/8/layout/list1"/>
    <dgm:cxn modelId="{5889D7CC-516E-422B-9127-508580F184E0}" type="presOf" srcId="{EE20F977-4E94-4C35-82FF-9C06CA0BDE21}" destId="{5A31FF86-ECB2-4D0C-A260-53050FCC8116}" srcOrd="1" destOrd="0" presId="urn:microsoft.com/office/officeart/2005/8/layout/list1"/>
    <dgm:cxn modelId="{0E114ED5-00C1-410B-8A7F-E323C9AC0AF9}" srcId="{6B29A08C-9268-46C7-AE19-CA8A813790EC}" destId="{2071D20F-1054-4F79-A475-32EC2D1FF9A2}" srcOrd="0" destOrd="0" parTransId="{817E746E-A371-4857-839A-CA0461096167}" sibTransId="{66D9A7BA-2F1F-4A71-9DA6-C8284FAD4045}"/>
    <dgm:cxn modelId="{25369AE4-496E-4660-BB7E-DB3F3C09E3B1}" type="presOf" srcId="{EE20F977-4E94-4C35-82FF-9C06CA0BDE21}" destId="{9F0C06D8-3EE7-4ED0-B0B7-D1F89876E8A9}" srcOrd="0" destOrd="0" presId="urn:microsoft.com/office/officeart/2005/8/layout/list1"/>
    <dgm:cxn modelId="{1D6DEF3B-B165-4ADC-BBE8-8830AA7A7065}" type="presParOf" srcId="{C1313FB4-0734-443D-9534-94850051172E}" destId="{91D899EA-DF90-47AE-8D8F-7F5B2C334C1C}" srcOrd="0" destOrd="0" presId="urn:microsoft.com/office/officeart/2005/8/layout/list1"/>
    <dgm:cxn modelId="{6B5505CA-058A-4515-8052-F0C364DDBD40}" type="presParOf" srcId="{91D899EA-DF90-47AE-8D8F-7F5B2C334C1C}" destId="{6D96ACFC-F193-4A48-87C7-FEF3BFFBDA85}" srcOrd="0" destOrd="0" presId="urn:microsoft.com/office/officeart/2005/8/layout/list1"/>
    <dgm:cxn modelId="{71E457D8-9E70-4E36-A9F3-3E3E8AE2362D}" type="presParOf" srcId="{91D899EA-DF90-47AE-8D8F-7F5B2C334C1C}" destId="{A15C4A8E-CC9B-4205-A192-24D4DED51953}" srcOrd="1" destOrd="0" presId="urn:microsoft.com/office/officeart/2005/8/layout/list1"/>
    <dgm:cxn modelId="{243914FE-DC91-4873-B10A-0E509653DB83}" type="presParOf" srcId="{C1313FB4-0734-443D-9534-94850051172E}" destId="{031BB967-B394-43BF-BFF9-E11D6A0E1C7D}" srcOrd="1" destOrd="0" presId="urn:microsoft.com/office/officeart/2005/8/layout/list1"/>
    <dgm:cxn modelId="{E45F7136-2668-4814-A200-81C6A1F91AB1}" type="presParOf" srcId="{C1313FB4-0734-443D-9534-94850051172E}" destId="{418584CF-488A-49DC-9D08-40EB49415FB8}" srcOrd="2" destOrd="0" presId="urn:microsoft.com/office/officeart/2005/8/layout/list1"/>
    <dgm:cxn modelId="{E8B53018-4877-4420-B62D-D6263A38502B}" type="presParOf" srcId="{C1313FB4-0734-443D-9534-94850051172E}" destId="{EFA7D494-A963-4F53-8847-6E6BE493AF1F}" srcOrd="3" destOrd="0" presId="urn:microsoft.com/office/officeart/2005/8/layout/list1"/>
    <dgm:cxn modelId="{7224375A-1F43-43DF-91E7-C126543FE97D}" type="presParOf" srcId="{C1313FB4-0734-443D-9534-94850051172E}" destId="{FB82F7E4-C98A-4FC0-B642-CEADF5CB3DF9}" srcOrd="4" destOrd="0" presId="urn:microsoft.com/office/officeart/2005/8/layout/list1"/>
    <dgm:cxn modelId="{69BAAE11-88D6-47ED-9BED-0C6F85E71AF4}" type="presParOf" srcId="{FB82F7E4-C98A-4FC0-B642-CEADF5CB3DF9}" destId="{9F0C06D8-3EE7-4ED0-B0B7-D1F89876E8A9}" srcOrd="0" destOrd="0" presId="urn:microsoft.com/office/officeart/2005/8/layout/list1"/>
    <dgm:cxn modelId="{C8DCAB0A-C021-4547-8E85-24F1AF887B82}" type="presParOf" srcId="{FB82F7E4-C98A-4FC0-B642-CEADF5CB3DF9}" destId="{5A31FF86-ECB2-4D0C-A260-53050FCC8116}" srcOrd="1" destOrd="0" presId="urn:microsoft.com/office/officeart/2005/8/layout/list1"/>
    <dgm:cxn modelId="{CAB25C15-CD83-425C-B89B-7E341D9566AC}" type="presParOf" srcId="{C1313FB4-0734-443D-9534-94850051172E}" destId="{F8D12870-B759-4AD0-9C41-B2370A91C768}" srcOrd="5" destOrd="0" presId="urn:microsoft.com/office/officeart/2005/8/layout/list1"/>
    <dgm:cxn modelId="{6B34FFAF-D313-4AD8-ADC8-05DCF169BB2F}" type="presParOf" srcId="{C1313FB4-0734-443D-9534-94850051172E}" destId="{111D6781-2609-4943-A51F-A0369D75A0B3}" srcOrd="6" destOrd="0" presId="urn:microsoft.com/office/officeart/2005/8/layout/list1"/>
    <dgm:cxn modelId="{A158A72C-F094-491E-B0CC-8F42D98E6C02}" type="presParOf" srcId="{C1313FB4-0734-443D-9534-94850051172E}" destId="{EC2C5C14-9AEE-4537-A3A5-F1FE0623042F}" srcOrd="7" destOrd="0" presId="urn:microsoft.com/office/officeart/2005/8/layout/list1"/>
    <dgm:cxn modelId="{09E7D8DC-7A1B-4AC0-A8AD-BBADCACBA214}" type="presParOf" srcId="{C1313FB4-0734-443D-9534-94850051172E}" destId="{BF962ECA-DE38-4DF1-B075-0438FB53647E}" srcOrd="8" destOrd="0" presId="urn:microsoft.com/office/officeart/2005/8/layout/list1"/>
    <dgm:cxn modelId="{4F4967B0-605C-43C8-9C9A-1AA29FEA596E}" type="presParOf" srcId="{BF962ECA-DE38-4DF1-B075-0438FB53647E}" destId="{BD398AF3-C6CA-4EBC-A047-2991C8EBCB7D}" srcOrd="0" destOrd="0" presId="urn:microsoft.com/office/officeart/2005/8/layout/list1"/>
    <dgm:cxn modelId="{161E2A94-0A7B-4B63-AFC8-751FB18248E3}" type="presParOf" srcId="{BF962ECA-DE38-4DF1-B075-0438FB53647E}" destId="{C15C2B10-82DD-414F-9581-47E9CD8FDB22}" srcOrd="1" destOrd="0" presId="urn:microsoft.com/office/officeart/2005/8/layout/list1"/>
    <dgm:cxn modelId="{A9120BDA-2F8E-4768-8B40-0B60F41275CD}" type="presParOf" srcId="{C1313FB4-0734-443D-9534-94850051172E}" destId="{AE7321EE-C4DF-43D9-88FE-892C8FA9B8F6}" srcOrd="9" destOrd="0" presId="urn:microsoft.com/office/officeart/2005/8/layout/list1"/>
    <dgm:cxn modelId="{31CC27F6-FE0F-498A-B663-6AFBA0703078}" type="presParOf" srcId="{C1313FB4-0734-443D-9534-94850051172E}" destId="{70AD04F9-C717-4ECF-8D9C-940922FF61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584CF-488A-49DC-9D08-40EB49415FB8}">
      <dsp:nvSpPr>
        <dsp:cNvPr id="0" name=""/>
        <dsp:cNvSpPr/>
      </dsp:nvSpPr>
      <dsp:spPr>
        <a:xfrm>
          <a:off x="152394" y="397175"/>
          <a:ext cx="4507092" cy="877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C4A8E-CC9B-4205-A192-24D4DED51953}">
      <dsp:nvSpPr>
        <dsp:cNvPr id="0" name=""/>
        <dsp:cNvSpPr/>
      </dsp:nvSpPr>
      <dsp:spPr>
        <a:xfrm>
          <a:off x="152399" y="208005"/>
          <a:ext cx="4625959" cy="1201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58" tIns="0" rIns="127558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Trình bày </a:t>
          </a:r>
          <a:r>
            <a:rPr lang="vi-VN" sz="2800" b="1" kern="1200" dirty="0"/>
            <a:t>đặc điểm nền nông nghiệp của Bắc Mĩ</a:t>
          </a:r>
          <a:r>
            <a:rPr lang="en-US" sz="2800" b="1" kern="1200" dirty="0"/>
            <a:t>.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060" y="266666"/>
        <a:ext cx="4508637" cy="1084361"/>
      </dsp:txXfrm>
    </dsp:sp>
    <dsp:sp modelId="{111D6781-2609-4943-A51F-A0369D75A0B3}">
      <dsp:nvSpPr>
        <dsp:cNvPr id="0" name=""/>
        <dsp:cNvSpPr/>
      </dsp:nvSpPr>
      <dsp:spPr>
        <a:xfrm>
          <a:off x="0" y="1729291"/>
          <a:ext cx="4821089" cy="1082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1FF86-ECB2-4D0C-A260-53050FCC8116}">
      <dsp:nvSpPr>
        <dsp:cNvPr id="0" name=""/>
        <dsp:cNvSpPr/>
      </dsp:nvSpPr>
      <dsp:spPr>
        <a:xfrm>
          <a:off x="0" y="1739631"/>
          <a:ext cx="4763128" cy="1155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58" tIns="0" rIns="127558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Trình</a:t>
          </a:r>
          <a:r>
            <a:rPr lang="en-US" sz="2800" b="1" kern="1200" dirty="0"/>
            <a:t> </a:t>
          </a:r>
          <a:r>
            <a:rPr lang="en-US" sz="2800" b="1" kern="1200" dirty="0" err="1"/>
            <a:t>bày</a:t>
          </a:r>
          <a:r>
            <a:rPr lang="en-US" sz="2800" b="1" kern="1200" dirty="0"/>
            <a:t> s</a:t>
          </a:r>
          <a:r>
            <a:rPr lang="vi-VN" sz="2800" b="1" kern="1200" dirty="0"/>
            <a:t>ự phân bố 1 số nông sản quan trọng của Bắc Mĩ. 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30" y="1796061"/>
        <a:ext cx="4650268" cy="1043111"/>
      </dsp:txXfrm>
    </dsp:sp>
    <dsp:sp modelId="{70AD04F9-C717-4ECF-8D9C-940922FF6108}">
      <dsp:nvSpPr>
        <dsp:cNvPr id="0" name=""/>
        <dsp:cNvSpPr/>
      </dsp:nvSpPr>
      <dsp:spPr>
        <a:xfrm>
          <a:off x="0" y="4066775"/>
          <a:ext cx="4483420" cy="10386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C2B10-82DD-414F-9581-47E9CD8FDB22}">
      <dsp:nvSpPr>
        <dsp:cNvPr id="0" name=""/>
        <dsp:cNvSpPr/>
      </dsp:nvSpPr>
      <dsp:spPr>
        <a:xfrm>
          <a:off x="0" y="3301468"/>
          <a:ext cx="4768301" cy="18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558" tIns="0" rIns="127558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Giải thích được điều kiện làm cho nền nông nghiệp Hoa Kì và Ca-na-đa phát triển ở trình độ cao.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061" y="3389529"/>
        <a:ext cx="4592179" cy="162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83861-B02D-41D1-9551-F87415EC4A1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1ED7-A3E1-4E2C-897E-4A4A1BDB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Việt</a:t>
            </a:r>
            <a:r>
              <a:rPr lang="vi-VN" baseline="0" dirty="0"/>
              <a:t> Nam: Lao động: 46 %; Bò &gt; 5 triệu; lợn gần 27 triệu 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B7E-C4B1-48A1-A0CD-DAC7748D1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Nông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nghiệp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lớn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B7E-C4B1-48A1-A0CD-DAC7748D1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VT2gI3fCZ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1200px-Location_North_Americ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ownloads\johndeerecottonharvesterkv02_18220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930"/>
            <a:ext cx="4546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ại sao Nông nghiệp Mỹ đứng hàng đầu thế giớ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PC\Downloads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" y="3581401"/>
            <a:ext cx="43616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2530" y="4396771"/>
            <a:ext cx="4546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BÀI</a:t>
            </a:r>
            <a:r>
              <a:rPr lang="en-US" sz="4800" b="1" dirty="0">
                <a:solidFill>
                  <a:srgbClr val="C00000"/>
                </a:solidFill>
              </a:rPr>
              <a:t> 38: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KINH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TẾ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BẮC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MĨ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4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47244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92188" y="93663"/>
            <a:ext cx="746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Trình độ khoa học kĩ thuật tiên tiến của Bắc Mĩ</a:t>
            </a:r>
          </a:p>
        </p:txBody>
      </p:sp>
      <p:pic>
        <p:nvPicPr>
          <p:cNvPr id="11270" name="Picture 7" descr="C:\Users\PC\Downloads\phatminhmoi_150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164013"/>
            <a:ext cx="435451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228601"/>
            <a:ext cx="9067800" cy="7249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346461"/>
              </p:ext>
            </p:extLst>
          </p:nvPr>
        </p:nvGraphicFramePr>
        <p:xfrm>
          <a:off x="152400" y="1038499"/>
          <a:ext cx="8839200" cy="49040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02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lao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</a:t>
                      </a:r>
                      <a:r>
                        <a:rPr lang="vi-VN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ệ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(%)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lương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thực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hạt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vi-VN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ò (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vi-VN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ợn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Ca-na-đa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35,5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2,1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51,3</a:t>
                      </a:r>
                      <a:endParaRPr lang="en-US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12,2</a:t>
                      </a:r>
                      <a:endParaRPr lang="en-US" sz="28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51,3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7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Kì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318,9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1,6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442,9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88,5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442,9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Mê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-hi-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125,4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13,4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36,5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32,9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16,1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30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áo đỏ Mỹ - Hoa quả nhập khẩu Bioveg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8119"/>
          <a:stretch/>
        </p:blipFill>
        <p:spPr bwMode="auto">
          <a:xfrm>
            <a:off x="740017" y="0"/>
            <a:ext cx="3106892" cy="3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ịt ba chỉ bò mỹ mua ở đâu đảm bảo chất lượ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27" y="3548938"/>
            <a:ext cx="3121212" cy="27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o đen không hạt Mỹ, Nho M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25213" r="5262" b="19992"/>
          <a:stretch/>
        </p:blipFill>
        <p:spPr bwMode="auto">
          <a:xfrm>
            <a:off x="4399834" y="41514"/>
            <a:ext cx="3851198" cy="34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Nhập khẩu lúa mì từ Canada tăng đột biến - Tạp chí Chăn nuôi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57" y="3660355"/>
            <a:ext cx="3118744" cy="26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8938"/>
            <a:ext cx="2774409" cy="27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5865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herry tre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514"/>
            <a:ext cx="2895600" cy="290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Appe tre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23" y="218514"/>
            <a:ext cx="2781300" cy="290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strawberry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514"/>
            <a:ext cx="2590800" cy="290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lueberry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" y="3276602"/>
            <a:ext cx="2875915" cy="259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radish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47" y="3276602"/>
            <a:ext cx="2834453" cy="251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lemon tree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1"/>
            <a:ext cx="2590800" cy="251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10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7" y="98521"/>
            <a:ext cx="9910453" cy="1951981"/>
            <a:chOff x="95662" y="98521"/>
            <a:chExt cx="6979697" cy="2664280"/>
          </a:xfrm>
        </p:grpSpPr>
        <p:grpSp>
          <p:nvGrpSpPr>
            <p:cNvPr id="3" name="Group 2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5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7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9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0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6" name="Rounded Rectangle 5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5792" y="1676400"/>
            <a:ext cx="8749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/>
              <a:t>a</a:t>
            </a:r>
            <a:r>
              <a:rPr lang="pt-BR" sz="2800" i="1" u="sng" dirty="0"/>
              <a:t>.Đặc điểm</a:t>
            </a:r>
            <a:r>
              <a:rPr lang="pt-BR" sz="2800" dirty="0"/>
              <a:t>:</a:t>
            </a:r>
            <a:endParaRPr lang="en-US" sz="2800" dirty="0"/>
          </a:p>
          <a:p>
            <a:r>
              <a:rPr lang="pt-BR" sz="2800" dirty="0"/>
              <a:t>- Nhờ điều kiện tự nhiên thuận lợi và kĩ thuật tiên tiến nên NN Bắc Mĩ phát triển mạnh mẽ và đạt trình độ cao.</a:t>
            </a:r>
            <a:endParaRPr lang="en-US" sz="2800" dirty="0"/>
          </a:p>
          <a:p>
            <a:r>
              <a:rPr lang="pt-BR" sz="2800" dirty="0"/>
              <a:t>- Tỉ lệ lao động trong NN rất ít nhưng sản xuất ra khối lượng nông sản rất lớn.</a:t>
            </a:r>
            <a:endParaRPr lang="en-US" sz="2800" dirty="0"/>
          </a:p>
          <a:p>
            <a:r>
              <a:rPr lang="pt-BR" sz="2800" dirty="0"/>
              <a:t>- Phát triển nền NN hàng hoá với quy mô lớn, Hoa Kì và Canada là những nước xuất khẩu nông sản hàng đầu của thế giới.</a:t>
            </a:r>
            <a:endParaRPr lang="en-US" sz="2800" dirty="0"/>
          </a:p>
        </p:txBody>
      </p:sp>
      <p:pic>
        <p:nvPicPr>
          <p:cNvPr id="12" name="Picture 2" descr="Ứng dụng ghi chú trên PDF - GoodNotes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" y="914400"/>
            <a:ext cx="829211" cy="8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hị trường nông sản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3962400"/>
            <a:ext cx="4375230" cy="280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bãi rác ở hoa k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53" y="3962400"/>
            <a:ext cx="403219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Bão tuyết cản trở 50 triệu người ở Mỹ về nhà sau lễ Tạ 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5" y="990600"/>
            <a:ext cx="4239491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ỹ tuyên bố thảm họa thiên tai ở Louisiana vì lũ l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85" y="990600"/>
            <a:ext cx="4032193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0878" y="304800"/>
            <a:ext cx="9153295" cy="6306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i="1" dirty="0">
                <a:latin typeface="Arial" pitchFamily="34" charset="0"/>
                <a:cs typeface="Arial" pitchFamily="34" charset="0"/>
              </a:rPr>
              <a:t>b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) Hạn chế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19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7" y="98521"/>
            <a:ext cx="9910453" cy="1951981"/>
            <a:chOff x="95662" y="98521"/>
            <a:chExt cx="6979697" cy="2664280"/>
          </a:xfrm>
        </p:grpSpPr>
        <p:grpSp>
          <p:nvGrpSpPr>
            <p:cNvPr id="3" name="Group 2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5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7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9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0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6" name="Rounded Rectangle 5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5792" y="2050502"/>
            <a:ext cx="8749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/>
              <a:t>a</a:t>
            </a:r>
            <a:r>
              <a:rPr lang="pt-BR" sz="2800" b="1" i="1" u="sng" dirty="0"/>
              <a:t>.Đặc điểm</a:t>
            </a:r>
            <a:r>
              <a:rPr lang="pt-BR" sz="2800" b="1" dirty="0"/>
              <a:t>:</a:t>
            </a:r>
          </a:p>
          <a:p>
            <a:r>
              <a:rPr lang="pt-BR" sz="2800" b="1" i="1" u="sng" dirty="0"/>
              <a:t>b. Những hạn chế</a:t>
            </a:r>
            <a:r>
              <a:rPr lang="pt-BR" sz="2800" b="1" i="1" dirty="0"/>
              <a:t> :</a:t>
            </a:r>
            <a:endParaRPr lang="en-US" sz="2800" b="1" dirty="0"/>
          </a:p>
          <a:p>
            <a:r>
              <a:rPr lang="pt-BR" sz="2800" dirty="0"/>
              <a:t>- Nhiều nông sản có giá thành cao -&gt; bị cạnh tranh mạnh trên thị trường.</a:t>
            </a:r>
            <a:endParaRPr lang="en-US" sz="2800" dirty="0"/>
          </a:p>
          <a:p>
            <a:r>
              <a:rPr lang="pt-BR" sz="2800" dirty="0"/>
              <a:t>- Sử dụng nhiều phân hoá học, thuốc trừ sâu -&gt; tác động xấu đến môi trường.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2" name="Picture 2" descr="Ứng dụng ghi chú trên PDF - GoodNotes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2" y="1221291"/>
            <a:ext cx="829211" cy="8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07433"/>
            <a:ext cx="5103497" cy="5521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684" y="6396336"/>
            <a:ext cx="44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Lược đồ nông nghiệp Bắc Mĩ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187" y="1198102"/>
            <a:ext cx="2971800" cy="63069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) Phân bố sản xuất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747" y="29219"/>
            <a:ext cx="9910453" cy="1951981"/>
            <a:chOff x="95662" y="98521"/>
            <a:chExt cx="6979697" cy="2664280"/>
          </a:xfrm>
        </p:grpSpPr>
        <p:grpSp>
          <p:nvGrpSpPr>
            <p:cNvPr id="11" name="Group 10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1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1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17" name="Google Shape;110;p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6" name="Google Shape;112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14" name="Rounded Rectangle 1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349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495800" y="83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429000"/>
            <a:ext cx="4724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505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VNI-Times" pitchFamily="2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810000"/>
            <a:ext cx="46482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381000" y="320675"/>
            <a:ext cx="8839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6327" name="Group 7"/>
          <p:cNvGraphicFramePr>
            <a:graphicFrameLocks noGrp="1"/>
          </p:cNvGraphicFramePr>
          <p:nvPr/>
        </p:nvGraphicFramePr>
        <p:xfrm>
          <a:off x="152400" y="1295400"/>
          <a:ext cx="8991600" cy="2395537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Cây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chính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Phía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Ca-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đa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bắc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Hoa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Kì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Lúa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mì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Xuống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phía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Lúa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mì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ngô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nuôi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bò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sữa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vịnh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Mê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-hi-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cô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mía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quả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634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95871"/>
              </p:ext>
            </p:extLst>
          </p:nvPr>
        </p:nvGraphicFramePr>
        <p:xfrm>
          <a:off x="152400" y="4114800"/>
          <a:ext cx="8991600" cy="244792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Cây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chính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Vùng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núi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nguyên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phía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tây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Hoa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Kì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nuôi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bò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tây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sơn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nguyên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Mê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-hi-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cô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Cam,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chanh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nho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nuôi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bò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đông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Ngô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,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mía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nuôi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lợn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858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Calibri" pitchFamily="34" charset="0"/>
              </a:rPr>
              <a:t> </a:t>
            </a:r>
            <a:endParaRPr lang="en-US" altLang="en-US" sz="2800" u="sng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2575"/>
            <a:ext cx="85725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bố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trồng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nuôi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chủ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yếu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Bắc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Mĩ</a:t>
            </a:r>
            <a:endParaRPr lang="en-US" alt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0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Farm wheat US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082"/>
            <a:ext cx="3048000" cy="281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Image result for grape tree&quot;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011"/>
            <a:ext cx="3124200" cy="281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sheep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11" y="233082"/>
            <a:ext cx="3009265" cy="281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ow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" y="3200400"/>
            <a:ext cx="2981007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pig farm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200400"/>
            <a:ext cx="311811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chicken farm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58" y="3186952"/>
            <a:ext cx="2964442" cy="2985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52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2" y="304800"/>
            <a:ext cx="9144000" cy="919942"/>
          </a:xfrm>
        </p:spPr>
        <p:txBody>
          <a:bodyPr>
            <a:no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Trò chơi: Ai nhanh nhất?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1697915"/>
            <a:ext cx="8410727" cy="46659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chemeClr val="tx1"/>
                </a:solidFill>
              </a:rPr>
              <a:t>Câu 1: </a:t>
            </a:r>
            <a:r>
              <a:rPr lang="vi-VN" sz="2800" dirty="0">
                <a:solidFill>
                  <a:schemeClr val="tx1"/>
                </a:solidFill>
              </a:rPr>
              <a:t>Bắc Mĩ bao gồm 3 quốc gia, đó là những quốc gia nào?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i="1" dirty="0">
                <a:solidFill>
                  <a:schemeClr val="accent1"/>
                </a:solidFill>
              </a:rPr>
              <a:t>       </a:t>
            </a:r>
            <a:r>
              <a:rPr lang="vi-VN" i="1" dirty="0">
                <a:solidFill>
                  <a:srgbClr val="FF0000"/>
                </a:solidFill>
              </a:rPr>
              <a:t>(Đ/A: Hoa Kì, Canada, Mê-hi-cô)</a:t>
            </a:r>
            <a:endParaRPr lang="vi-VN" sz="2800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chemeClr val="tx1"/>
                </a:solidFill>
              </a:rPr>
              <a:t>Câu 2: </a:t>
            </a:r>
            <a:r>
              <a:rPr lang="vi-VN" sz="2800" dirty="0">
                <a:solidFill>
                  <a:schemeClr val="tx1"/>
                </a:solidFill>
              </a:rPr>
              <a:t>Đây là ai? </a:t>
            </a:r>
          </a:p>
          <a:p>
            <a:pPr>
              <a:lnSpc>
                <a:spcPct val="100000"/>
              </a:lnSpc>
            </a:pPr>
            <a:r>
              <a:rPr lang="vi-VN" sz="2800" dirty="0">
                <a:solidFill>
                  <a:schemeClr val="tx1"/>
                </a:solidFill>
              </a:rPr>
              <a:t>(Yêu cầu viết đúng tên đầy đủ)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i="1" dirty="0">
                <a:solidFill>
                  <a:schemeClr val="accent1"/>
                </a:solidFill>
              </a:rPr>
              <a:t>      </a:t>
            </a:r>
            <a:r>
              <a:rPr lang="vi-VN" i="1" dirty="0">
                <a:solidFill>
                  <a:srgbClr val="FF0000"/>
                </a:solidFill>
              </a:rPr>
              <a:t>(Đ/A: Tổng thống Joe Biden)</a:t>
            </a:r>
          </a:p>
          <a:p>
            <a:pPr>
              <a:lnSpc>
                <a:spcPct val="100000"/>
              </a:lnSpc>
            </a:pPr>
            <a:endParaRPr lang="vi-V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vi-VN" sz="2800" b="1" dirty="0">
                <a:solidFill>
                  <a:schemeClr val="tx1"/>
                </a:solidFill>
              </a:rPr>
              <a:t>Câu 3: </a:t>
            </a:r>
            <a:r>
              <a:rPr lang="vi-VN" sz="2800" dirty="0">
                <a:solidFill>
                  <a:schemeClr val="tx1"/>
                </a:solidFill>
              </a:rPr>
              <a:t>Bằng những hiểu biết cá nhân, em hãy dùng một từ hoặc một cụm từ để nhận xét chung về nền kinh tế Bắc Mĩ.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tổng thống m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864928" cy="272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45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7" y="98521"/>
            <a:ext cx="9910453" cy="1951981"/>
            <a:chOff x="95662" y="98521"/>
            <a:chExt cx="6979697" cy="2664280"/>
          </a:xfrm>
        </p:grpSpPr>
        <p:grpSp>
          <p:nvGrpSpPr>
            <p:cNvPr id="3" name="Group 2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5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7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9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0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8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6" name="Rounded Rectangle 5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5338" y="1081006"/>
            <a:ext cx="8749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/>
              <a:t>a</a:t>
            </a:r>
            <a:r>
              <a:rPr lang="pt-BR" sz="2800" b="1" i="1" u="sng" dirty="0"/>
              <a:t>.Đặc điểm</a:t>
            </a:r>
            <a:r>
              <a:rPr lang="pt-BR" sz="2800" b="1" dirty="0"/>
              <a:t>:</a:t>
            </a:r>
          </a:p>
          <a:p>
            <a:r>
              <a:rPr lang="pt-BR" sz="2800" b="1" i="1" u="sng" dirty="0"/>
              <a:t>b. Những hạn chế</a:t>
            </a:r>
            <a:r>
              <a:rPr lang="pt-BR" sz="2800" b="1" i="1" dirty="0"/>
              <a:t> :</a:t>
            </a:r>
          </a:p>
          <a:p>
            <a:r>
              <a:rPr lang="en-US" sz="2800" b="1" u="sng" dirty="0"/>
              <a:t>c. </a:t>
            </a:r>
            <a:r>
              <a:rPr lang="en-US" sz="2800" b="1" u="sng" dirty="0" err="1"/>
              <a:t>Phân</a:t>
            </a:r>
            <a:r>
              <a:rPr lang="en-US" sz="2800" b="1" u="sng" dirty="0"/>
              <a:t> </a:t>
            </a:r>
            <a:r>
              <a:rPr lang="en-US" sz="2800" b="1" u="sng" dirty="0" err="1"/>
              <a:t>bố</a:t>
            </a:r>
            <a:r>
              <a:rPr lang="en-US" sz="2800" b="1" u="sng" dirty="0"/>
              <a:t> </a:t>
            </a:r>
            <a:r>
              <a:rPr lang="en-US" sz="2800" b="1" u="sng" dirty="0" err="1"/>
              <a:t>sản</a:t>
            </a:r>
            <a:r>
              <a:rPr lang="en-US" sz="2800" b="1" u="sng" dirty="0"/>
              <a:t> </a:t>
            </a:r>
            <a:r>
              <a:rPr lang="en-US" sz="2800" b="1" u="sng" dirty="0" err="1"/>
              <a:t>xuất</a:t>
            </a:r>
            <a:endParaRPr lang="en-US" sz="2800" b="1" u="sng" dirty="0"/>
          </a:p>
          <a:p>
            <a:endParaRPr lang="en-US" sz="28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17929" y="2348335"/>
            <a:ext cx="8749608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Phân bố sản xuất nông nghiệp cũng có sự phân hoá rõ rệt từ bắc xuống nam, từ đông sang tây.</a:t>
            </a: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Ca-na-đa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-hi-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-hi-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Ứng dụng ghi chú trên PDF - GoodNotes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291771"/>
            <a:ext cx="829211" cy="8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29765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3073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32432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881313"/>
            <a:ext cx="39862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29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262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61960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3608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562600"/>
            <a:ext cx="3425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379809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46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667000"/>
            <a:ext cx="86868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Xây dựng kế hoạch Hội chợ các sản phẩm công nghiệp của Bắc Mĩ 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( HS chuẩn bị các sản phẩm biểu tượng về ngành công nghiệp và bìa cứng- giấy rôky có hình dạng của 3 quốc gia Bắc Mĩ).</a:t>
            </a:r>
          </a:p>
          <a:p>
            <a:pPr marL="457200" indent="-457200">
              <a:buFontTx/>
              <a:buChar char="-"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Tìm hiểu về tổ chức NAFTA và ngành dịch vụ của các nước Bắc Mĩ.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838200"/>
            <a:ext cx="6553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VẬN</a:t>
            </a:r>
            <a:r>
              <a:rPr lang="en-US" sz="6000" b="1" dirty="0"/>
              <a:t> </a:t>
            </a:r>
            <a:r>
              <a:rPr lang="en-US" sz="6000" b="1" dirty="0" err="1"/>
              <a:t>DỤNG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929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E5D4966-342A-4D65-910E-E1833F1C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A7BDB95-54DD-4A62-9AFC-057A554F1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22" y="1187246"/>
            <a:ext cx="1746878" cy="19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E5AC30E-B53B-48B8-9E9B-11CD25E53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566396"/>
              </p:ext>
            </p:extLst>
          </p:nvPr>
        </p:nvGraphicFramePr>
        <p:xfrm>
          <a:off x="3886200" y="457200"/>
          <a:ext cx="482109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0C31DA90-B8A4-4D24-A065-2D4800FDF6C5}"/>
              </a:ext>
            </a:extLst>
          </p:cNvPr>
          <p:cNvSpPr txBox="1"/>
          <p:nvPr/>
        </p:nvSpPr>
        <p:spPr>
          <a:xfrm>
            <a:off x="1828800" y="551461"/>
            <a:ext cx="2201351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4750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9" y="1254204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HS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dõi</a:t>
            </a:r>
            <a:r>
              <a:rPr lang="en-US" sz="2400" b="1" dirty="0"/>
              <a:t> video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l</a:t>
            </a:r>
            <a:r>
              <a:rPr lang="x-none" sz="2400" b="1"/>
              <a:t>ink: </a:t>
            </a:r>
            <a:r>
              <a:rPr lang="x-none" sz="2400" b="1" u="sng">
                <a:hlinkClick r:id="rId2"/>
              </a:rPr>
              <a:t>https://www.youtube.com/watch?v=PVT2gI3fCZg</a:t>
            </a:r>
            <a:endParaRPr lang="en-US" sz="2400" b="1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59753"/>
              </p:ext>
            </p:extLst>
          </p:nvPr>
        </p:nvGraphicFramePr>
        <p:xfrm>
          <a:off x="0" y="2819400"/>
          <a:ext cx="9143999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98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23638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 dirty="0">
                          <a:effectLst/>
                        </a:rPr>
                        <a:t>Tên nước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Số dân(triệu người)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Tỉ lệ lao động trong nông nghiệp (%)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 dirty="0">
                          <a:effectLst/>
                        </a:rPr>
                        <a:t>Sản lượng lương thực có hạt (triệu tấn)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Đàn bò</a:t>
                      </a:r>
                      <a:endParaRPr lang="en-US" sz="1200" b="1">
                        <a:effectLst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(triệu con)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Đàn lợn</a:t>
                      </a:r>
                      <a:endParaRPr lang="en-US" sz="1200" b="1">
                        <a:effectLst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(triệu con)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2001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2014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2001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2014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2001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2014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2001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2014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2001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Năm 2014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49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Ca-na-đa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31,0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35,5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2,7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2,1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44,3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51,3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13,0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12,2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12,6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51,3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0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Hoa Kì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288,0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318,9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4,4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1,6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325,3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442,9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97,3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88,5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59,1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442,9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2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Mê-hi-cô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100,5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125,4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28,0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13,4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29,7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36,5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30,6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32,9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>
                          <a:effectLst/>
                        </a:rPr>
                        <a:t>17,7</a:t>
                      </a:r>
                      <a:endParaRPr lang="en-US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1100" b="1" dirty="0">
                          <a:effectLst/>
                        </a:rPr>
                        <a:t>16,1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0" marR="665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0316" y="2281535"/>
            <a:ext cx="6408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Bắc Mĩ năm 2001 và năm 2014 [trang 119]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747" y="98521"/>
            <a:ext cx="9910453" cy="1951981"/>
            <a:chOff x="95662" y="98521"/>
            <a:chExt cx="6979697" cy="2664280"/>
          </a:xfrm>
        </p:grpSpPr>
        <p:grpSp>
          <p:nvGrpSpPr>
            <p:cNvPr id="6" name="Group 5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8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10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12" name="Google Shape;110;p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1" name="Google Shape;112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9" name="Rounded Rectangle 8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1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3"/>
          <p:cNvSpPr txBox="1">
            <a:spLocks noChangeArrowheads="1"/>
          </p:cNvSpPr>
          <p:nvPr/>
        </p:nvSpPr>
        <p:spPr bwMode="auto">
          <a:xfrm rot="-5400000">
            <a:off x="-1600200" y="3765319"/>
            <a:ext cx="4681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424642"/>
                </a:solidFill>
                <a:latin typeface="Arial" charset="0"/>
              </a:rPr>
              <a:t>THẢO</a:t>
            </a:r>
            <a:r>
              <a:rPr lang="en-US" sz="32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424642"/>
                </a:solidFill>
                <a:latin typeface="Arial" charset="0"/>
              </a:rPr>
              <a:t>LUẬN</a:t>
            </a:r>
            <a:r>
              <a:rPr lang="en-US" sz="32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424642"/>
                </a:solidFill>
                <a:latin typeface="Arial" charset="0"/>
              </a:rPr>
              <a:t>NHÓM</a:t>
            </a:r>
            <a:endParaRPr lang="en-US" sz="3200" b="1" dirty="0">
              <a:solidFill>
                <a:srgbClr val="424642"/>
              </a:solidFill>
              <a:latin typeface="Arial" charset="0"/>
            </a:endParaRPr>
          </a:p>
        </p:txBody>
      </p:sp>
      <p:sp>
        <p:nvSpPr>
          <p:cNvPr id="5" name="!!1">
            <a:extLst>
              <a:ext uri="{FF2B5EF4-FFF2-40B4-BE49-F238E27FC236}">
                <a16:creationId xmlns:a16="http://schemas.microsoft.com/office/drawing/2014/main" id="{5C585987-0DD1-468B-997F-6DA3E2BD728F}"/>
              </a:ext>
            </a:extLst>
          </p:cNvPr>
          <p:cNvSpPr/>
          <p:nvPr/>
        </p:nvSpPr>
        <p:spPr>
          <a:xfrm>
            <a:off x="1203722" y="2163881"/>
            <a:ext cx="7172325" cy="376872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1470422" y="2431801"/>
            <a:ext cx="347543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3200" b="1" dirty="0">
                <a:latin typeface="Arial" charset="0"/>
              </a:rPr>
              <a:t>1. </a:t>
            </a:r>
            <a:r>
              <a:rPr lang="en-US" sz="3200" b="1" dirty="0" err="1">
                <a:latin typeface="Arial" charset="0"/>
              </a:rPr>
              <a:t>THẢO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LUẬN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1470423" y="4050684"/>
            <a:ext cx="6905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3200" b="1" dirty="0">
                <a:latin typeface="Arial" charset="0"/>
              </a:rPr>
              <a:t>2. </a:t>
            </a:r>
            <a:r>
              <a:rPr lang="en-US" sz="3200" b="1" dirty="0" err="1">
                <a:latin typeface="Arial" charset="0"/>
              </a:rPr>
              <a:t>Trình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bày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trên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lược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đồ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1470422" y="3349741"/>
            <a:ext cx="69056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nhóm</a:t>
            </a:r>
            <a:endParaRPr lang="en-US" sz="2400" b="1" dirty="0">
              <a:solidFill>
                <a:schemeClr val="bg1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1470422" y="4812685"/>
            <a:ext cx="6699647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Đại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bày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xác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lược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Times New Roman" pitchFamily="16" charset="0"/>
              </a:rPr>
              <a:t>đồ</a:t>
            </a:r>
            <a:endParaRPr lang="en-US" sz="2400" b="1" dirty="0">
              <a:solidFill>
                <a:schemeClr val="bg1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777478" y="1307608"/>
            <a:ext cx="8061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Thảo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luận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và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tìm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hiểu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vấn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đề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424642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rgbClr val="424642"/>
                </a:solidFill>
                <a:latin typeface="Arial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747" y="98521"/>
            <a:ext cx="10215253" cy="1193250"/>
            <a:chOff x="95662" y="98521"/>
            <a:chExt cx="6979697" cy="1628680"/>
          </a:xfrm>
        </p:grpSpPr>
        <p:grpSp>
          <p:nvGrpSpPr>
            <p:cNvPr id="11" name="Group 10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1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1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17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6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14" name="Rounded Rectangle 1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14573" y="116250"/>
              <a:ext cx="4616970" cy="96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11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29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Brush Script MT" pitchFamily="66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ush Script MT" pitchFamily="66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ush Script MT" pitchFamily="66" charset="0"/>
              </a:rPr>
              <a:t>NHÓM</a:t>
            </a:r>
            <a:endParaRPr lang="en-US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706" y="1066800"/>
            <a:ext cx="7723094" cy="97790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s-ES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793"/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s-ES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4706" y="2590800"/>
            <a:ext cx="7743876" cy="9144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054" y="4038601"/>
            <a:ext cx="7783746" cy="9144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0" y="2438400"/>
            <a:ext cx="1225306" cy="1157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0" y="3886200"/>
            <a:ext cx="1099800" cy="1183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8" y="914400"/>
            <a:ext cx="1116106" cy="1219200"/>
          </a:xfrm>
          <a:prstGeom prst="rect">
            <a:avLst/>
          </a:prstGeom>
        </p:spPr>
      </p:pic>
      <p:pic>
        <p:nvPicPr>
          <p:cNvPr id="2050" name="Picture 2" descr="C:\Users\PC\Downloads\pngtree-new-year-new-year-countdown-number-4-png-image_549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7094"/>
            <a:ext cx="1219200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259" y="5414682"/>
            <a:ext cx="7783746" cy="1246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500" b="1" dirty="0"/>
          </a:p>
          <a:p>
            <a:r>
              <a:rPr lang="en-US" sz="2500" b="1" dirty="0" err="1"/>
              <a:t>Trình</a:t>
            </a:r>
            <a:r>
              <a:rPr lang="en-US" sz="2500" b="1" dirty="0"/>
              <a:t> </a:t>
            </a:r>
            <a:r>
              <a:rPr lang="en-US" sz="2500" b="1" dirty="0" err="1"/>
              <a:t>bày</a:t>
            </a:r>
            <a:r>
              <a:rPr lang="en-US" sz="2500" b="1" dirty="0"/>
              <a:t> </a:t>
            </a:r>
            <a:r>
              <a:rPr lang="en-US" sz="2500" b="1" dirty="0" err="1"/>
              <a:t>sự</a:t>
            </a:r>
            <a:r>
              <a:rPr lang="en-US" sz="2500" b="1" dirty="0"/>
              <a:t> </a:t>
            </a:r>
            <a:r>
              <a:rPr lang="en-US" sz="2500" b="1" dirty="0" err="1"/>
              <a:t>phân</a:t>
            </a:r>
            <a:r>
              <a:rPr lang="en-US" sz="2500" b="1" dirty="0"/>
              <a:t> </a:t>
            </a:r>
            <a:r>
              <a:rPr lang="en-US" sz="2500" b="1" dirty="0" err="1"/>
              <a:t>bố</a:t>
            </a:r>
            <a:r>
              <a:rPr lang="en-US" sz="2500" b="1" dirty="0"/>
              <a:t> </a:t>
            </a:r>
            <a:r>
              <a:rPr lang="en-US" sz="2500" b="1" dirty="0" err="1"/>
              <a:t>sản</a:t>
            </a:r>
            <a:r>
              <a:rPr lang="en-US" sz="2500" b="1" dirty="0"/>
              <a:t> </a:t>
            </a:r>
            <a:r>
              <a:rPr lang="en-US" sz="2500" b="1" dirty="0" err="1"/>
              <a:t>xuất</a:t>
            </a:r>
            <a:r>
              <a:rPr lang="en-US" sz="2500" b="1" dirty="0"/>
              <a:t> </a:t>
            </a:r>
            <a:r>
              <a:rPr lang="en-US" sz="2500" b="1" dirty="0" err="1"/>
              <a:t>nông</a:t>
            </a:r>
            <a:r>
              <a:rPr lang="en-US" sz="2500" b="1" dirty="0"/>
              <a:t> </a:t>
            </a:r>
            <a:r>
              <a:rPr lang="en-US" sz="2500" b="1" dirty="0" err="1"/>
              <a:t>nghiệp</a:t>
            </a:r>
            <a:r>
              <a:rPr lang="en-US" sz="2500" b="1" dirty="0"/>
              <a:t> ở </a:t>
            </a:r>
            <a:r>
              <a:rPr lang="en-US" sz="2500" b="1" dirty="0" err="1"/>
              <a:t>Bắc</a:t>
            </a:r>
            <a:r>
              <a:rPr lang="en-US" sz="2500" b="1" dirty="0"/>
              <a:t> </a:t>
            </a:r>
            <a:r>
              <a:rPr lang="en-US" sz="2500" b="1" dirty="0" err="1"/>
              <a:t>Mĩ</a:t>
            </a:r>
            <a:r>
              <a:rPr lang="en-US" sz="2500" b="1" dirty="0"/>
              <a:t>.</a:t>
            </a:r>
          </a:p>
          <a:p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927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âu hỏi thảo luận số 4 bài 36 sgk trang 115 | Địa lí lớp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92" y="1257300"/>
            <a:ext cx="4860608" cy="53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36" y="1229380"/>
            <a:ext cx="403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/>
              <a:t> Điều kiện phát triển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11514"/>
            <a:ext cx="35771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/>
              <a:t>Đồng bằng trung tâm diện tích rộng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25914"/>
            <a:ext cx="357718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/>
              <a:t>Sông hồ lớn, cung cấp nước, phù 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3867090"/>
            <a:ext cx="357718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/>
              <a:t>Điều kiện khí hậu thuận lợi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73714"/>
            <a:ext cx="357718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/>
              <a:t>Trình độ khoa học kĩ thuật tiên tiến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5334000"/>
            <a:ext cx="35771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/>
              <a:t>Phát triển công nghệ sinh học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40624"/>
            <a:ext cx="357718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/>
              <a:t>Sử dụng lượng phân bón lớn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747" y="98521"/>
            <a:ext cx="9910453" cy="1951981"/>
            <a:chOff x="95662" y="98521"/>
            <a:chExt cx="6979697" cy="2664280"/>
          </a:xfrm>
        </p:grpSpPr>
        <p:grpSp>
          <p:nvGrpSpPr>
            <p:cNvPr id="12" name="Group 11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14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16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18" name="Google Shape;110;p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9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7" name="Google Shape;112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15" name="Rounded Rectangle 14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Kết quả hình ảnh cho nông nghiệp canada"/>
          <p:cNvSpPr>
            <a:spLocks noChangeAspect="1" noChangeArrowheads="1"/>
          </p:cNvSpPr>
          <p:nvPr/>
        </p:nvSpPr>
        <p:spPr bwMode="auto">
          <a:xfrm>
            <a:off x="1373981" y="-1531938"/>
            <a:ext cx="5272088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r="9711"/>
          <a:stretch/>
        </p:blipFill>
        <p:spPr bwMode="auto">
          <a:xfrm>
            <a:off x="32625" y="1832403"/>
            <a:ext cx="4536077" cy="35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65" y="1822998"/>
            <a:ext cx="4532435" cy="35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5429" y="1168950"/>
            <a:ext cx="6864971" cy="6306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vi-VN" sz="2800" b="1" i="1" dirty="0">
                <a:latin typeface="Arial" pitchFamily="34" charset="0"/>
                <a:cs typeface="Arial" pitchFamily="34" charset="0"/>
              </a:rPr>
              <a:t>) Đặc điểm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66800" y="5876925"/>
            <a:ext cx="746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Bắc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60288" y="62183"/>
            <a:ext cx="9910453" cy="1951981"/>
            <a:chOff x="95662" y="98521"/>
            <a:chExt cx="6979697" cy="2664280"/>
          </a:xfrm>
        </p:grpSpPr>
        <p:grpSp>
          <p:nvGrpSpPr>
            <p:cNvPr id="13" name="Group 12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15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17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19" name="Google Shape;110;p2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0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8" name="Google Shape;112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16" name="Rounded Rectangle 15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02734" y="116250"/>
              <a:ext cx="4616970" cy="26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Nền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tiên</a:t>
              </a:r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tiến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172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4572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646113"/>
            <a:ext cx="45529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038600"/>
            <a:ext cx="4552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1066800" y="119063"/>
            <a:ext cx="746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Bắc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1070</Words>
  <Application>Microsoft Office PowerPoint</Application>
  <PresentationFormat>On-screen Show (4:3)</PresentationFormat>
  <Paragraphs>191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Brush Script MT</vt:lpstr>
      <vt:lpstr>Cambria</vt:lpstr>
      <vt:lpstr>VNI-Times</vt:lpstr>
      <vt:lpstr>Times New Roman</vt:lpstr>
      <vt:lpstr>Calibri</vt:lpstr>
      <vt:lpstr>Arial</vt:lpstr>
      <vt:lpstr>Office Theme</vt:lpstr>
      <vt:lpstr>PowerPoint Presentation</vt:lpstr>
      <vt:lpstr>Trò chơi: Ai nhanh nhất?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Linh Lê</cp:lastModifiedBy>
  <cp:revision>85</cp:revision>
  <dcterms:created xsi:type="dcterms:W3CDTF">2018-03-08T16:49:35Z</dcterms:created>
  <dcterms:modified xsi:type="dcterms:W3CDTF">2021-08-31T09:44:58Z</dcterms:modified>
</cp:coreProperties>
</file>