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72" r:id="rId7"/>
    <p:sldId id="268" r:id="rId8"/>
    <p:sldId id="273" r:id="rId9"/>
    <p:sldId id="27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11" autoAdjust="0"/>
  </p:normalViewPr>
  <p:slideViewPr>
    <p:cSldViewPr>
      <p:cViewPr varScale="1">
        <p:scale>
          <a:sx n="83" d="100"/>
          <a:sy n="83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9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39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274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827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92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25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6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67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62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954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06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F82D-0B72-434F-ACD6-1243AC9E70DC}" type="datetimeFigureOut">
              <a:rPr lang="vi-VN" smtClean="0"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1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Predefined Process 3"/>
          <p:cNvSpPr/>
          <p:nvPr/>
        </p:nvSpPr>
        <p:spPr>
          <a:xfrm>
            <a:off x="7308304" y="0"/>
            <a:ext cx="1940738" cy="1700808"/>
          </a:xfrm>
          <a:prstGeom prst="flowChartPredefined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latin typeface="Utm"/>
              </a:rPr>
              <a:t>TIẾNG VIỆT 4</a:t>
            </a:r>
            <a:endParaRPr lang="vi-VN" sz="3200">
              <a:latin typeface="Ut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764" y="1268760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95525" algn="l"/>
                <a:tab pos="4453890" algn="l"/>
              </a:tabLst>
            </a:pPr>
            <a:r>
              <a:rPr lang="fr-FR" sz="4800" b="1" kern="0" smtClean="0">
                <a:solidFill>
                  <a:srgbClr val="FF0000"/>
                </a:solidFill>
                <a:effectLst/>
                <a:latin typeface="Utm"/>
                <a:ea typeface="Times New Roman"/>
                <a:cs typeface="Times New Roman"/>
              </a:rPr>
              <a:t>TUẦN </a:t>
            </a:r>
            <a:r>
              <a:rPr lang="en-US" sz="4800" b="1" kern="0" smtClean="0">
                <a:solidFill>
                  <a:srgbClr val="FF0000"/>
                </a:solidFill>
                <a:effectLst/>
                <a:latin typeface="Utm"/>
                <a:ea typeface="Times New Roman"/>
                <a:cs typeface="Times New Roman"/>
              </a:rPr>
              <a:t>27</a:t>
            </a:r>
            <a:r>
              <a:rPr lang="vi-VN" sz="4800" kern="100" smtClean="0">
                <a:solidFill>
                  <a:srgbClr val="FF0000"/>
                </a:solidFill>
                <a:effectLst/>
                <a:latin typeface="Utm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95525" algn="l"/>
                <a:tab pos="4453890" algn="l"/>
              </a:tabLst>
            </a:pPr>
            <a:r>
              <a:rPr lang="vi-VN" sz="4800" kern="100" smtClean="0">
                <a:solidFill>
                  <a:srgbClr val="FF0000"/>
                </a:solidFill>
                <a:effectLst/>
                <a:latin typeface="Utm"/>
                <a:ea typeface="Calibri"/>
                <a:cs typeface="Times New Roman"/>
              </a:rPr>
              <a:t>ÔN TẬP GIỮA HỌC KÌ 2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95525" algn="l"/>
                <a:tab pos="4453890" algn="l"/>
              </a:tabLst>
            </a:pPr>
            <a:r>
              <a:rPr lang="vi-VN" sz="4800" kern="100" smtClean="0">
                <a:solidFill>
                  <a:srgbClr val="FF0000"/>
                </a:solidFill>
                <a:effectLst/>
                <a:latin typeface="Utm"/>
                <a:ea typeface="Calibri"/>
                <a:cs typeface="Times New Roman"/>
              </a:rPr>
              <a:t>(Tiết </a:t>
            </a:r>
            <a:r>
              <a:rPr lang="vi-VN" sz="4800" kern="100" smtClean="0">
                <a:solidFill>
                  <a:srgbClr val="FF0000"/>
                </a:solidFill>
                <a:effectLst/>
                <a:latin typeface="Utm"/>
                <a:ea typeface="Calibri"/>
                <a:cs typeface="Times New Roman"/>
              </a:rPr>
              <a:t>4) </a:t>
            </a:r>
            <a:endParaRPr lang="vi-VN" sz="4800" kern="100" smtClean="0">
              <a:solidFill>
                <a:srgbClr val="FF0000"/>
              </a:solidFill>
              <a:effectLst/>
              <a:latin typeface="Utm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90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hoi d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073"/>
            <a:ext cx="9289114" cy="68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84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F8644C23-6EAC-490C-A720-65A1C3E914A9}"/>
              </a:ext>
            </a:extLst>
          </p:cNvPr>
          <p:cNvSpPr/>
          <p:nvPr/>
        </p:nvSpPr>
        <p:spPr>
          <a:xfrm>
            <a:off x="683568" y="1457979"/>
            <a:ext cx="8099285" cy="2104222"/>
          </a:xfrm>
          <a:prstGeom prst="roundRect">
            <a:avLst/>
          </a:prstGeom>
          <a:solidFill>
            <a:srgbClr val="FF8119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EE842A95-399D-4474-B72F-D28BF99CB2CF}"/>
              </a:ext>
            </a:extLst>
          </p:cNvPr>
          <p:cNvSpPr/>
          <p:nvPr/>
        </p:nvSpPr>
        <p:spPr>
          <a:xfrm>
            <a:off x="844164" y="2094592"/>
            <a:ext cx="7778091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4800" smtClean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: </a:t>
            </a:r>
            <a:r>
              <a:rPr lang="vi-VN" sz="4800" b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Hang Sơn Đoòng</a:t>
            </a:r>
            <a:endParaRPr lang="en-US" sz="48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EE842A95-399D-4474-B72F-D28BF99CB2CF}"/>
              </a:ext>
            </a:extLst>
          </p:cNvPr>
          <p:cNvSpPr/>
          <p:nvPr/>
        </p:nvSpPr>
        <p:spPr>
          <a:xfrm>
            <a:off x="901189" y="-27384"/>
            <a:ext cx="7968848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mtClean="0">
                <a:latin typeface="Utm"/>
                <a:cs typeface="Times New Roman" panose="02020603050405020304" pitchFamily="18" charset="0"/>
              </a:rPr>
              <a:t>Thứ    ngày     tháng     năm </a:t>
            </a:r>
            <a:endParaRPr lang="en-US" sz="4800" b="1" dirty="0">
              <a:latin typeface="Ut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836712"/>
            <a:ext cx="9252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212529"/>
                </a:solidFill>
                <a:latin typeface="Utm"/>
              </a:rPr>
              <a:t>Nghe </a:t>
            </a:r>
            <a:r>
              <a:rPr lang="vi-VN" sz="3600" b="1">
                <a:solidFill>
                  <a:srgbClr val="212529"/>
                </a:solidFill>
                <a:latin typeface="Utm"/>
              </a:rPr>
              <a:t>- </a:t>
            </a:r>
            <a:r>
              <a:rPr lang="vi-VN" sz="3600" b="1" smtClean="0">
                <a:solidFill>
                  <a:srgbClr val="212529"/>
                </a:solidFill>
                <a:latin typeface="Utm"/>
              </a:rPr>
              <a:t>viết:       </a:t>
            </a:r>
            <a:r>
              <a:rPr lang="vi-VN" sz="3600" b="1" smtClean="0">
                <a:solidFill>
                  <a:srgbClr val="FF0000"/>
                </a:solidFill>
                <a:latin typeface="Utm"/>
              </a:rPr>
              <a:t>“</a:t>
            </a:r>
            <a:r>
              <a:rPr lang="vi-VN" sz="3600" b="1">
                <a:solidFill>
                  <a:srgbClr val="FF0000"/>
                </a:solidFill>
                <a:latin typeface="Utm"/>
              </a:rPr>
              <a:t>Hang Sơn Đoòn</a:t>
            </a:r>
            <a:r>
              <a:rPr lang="vi-VN" sz="3600">
                <a:solidFill>
                  <a:srgbClr val="FF0000"/>
                </a:solidFill>
                <a:latin typeface="Utm"/>
              </a:rPr>
              <a:t>g”</a:t>
            </a:r>
          </a:p>
          <a:p>
            <a:pPr algn="just"/>
            <a:r>
              <a:rPr lang="vi-VN" sz="3600">
                <a:solidFill>
                  <a:srgbClr val="212529"/>
                </a:solidFill>
                <a:latin typeface="Utm"/>
              </a:rPr>
              <a:t>     Hang Sơn Đoòng là hang động tự nhiên lớn nhất thế giới, thuộc vương Quốc gia Phong Nha – Kẻ Bàng (tỉnh Quảng Bình). Kì quan này là một phần của hệ thống hang động ngầm, nối với hơn 150 hang động khác ở Việt Nam, giáp biên giới Việt – Lào. Vào trong hang, bạn sẽ nhìn thấy hình ảnh đầy lạ lẫm của Trái Đất giống như cách đây hàng triệu năm. </a:t>
            </a:r>
            <a:endParaRPr lang="vi-VN" sz="3600" b="0" i="0">
              <a:solidFill>
                <a:srgbClr val="212529"/>
              </a:solidFill>
              <a:effectLst/>
              <a:latin typeface="Utm"/>
            </a:endParaRPr>
          </a:p>
        </p:txBody>
      </p:sp>
    </p:spTree>
    <p:extLst>
      <p:ext uri="{BB962C8B-B14F-4D97-AF65-F5344CB8AC3E}">
        <p14:creationId xmlns:p14="http://schemas.microsoft.com/office/powerpoint/2010/main" val="560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52520" cy="6885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5496884" y="-27384"/>
            <a:ext cx="60789" cy="6840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008" y="-128528"/>
            <a:ext cx="536408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212529"/>
                </a:solidFill>
                <a:latin typeface="Utm"/>
              </a:rPr>
              <a:t>      </a:t>
            </a:r>
            <a:r>
              <a:rPr lang="vi-VN" sz="3200" b="1" smtClean="0">
                <a:solidFill>
                  <a:srgbClr val="FF0000"/>
                </a:solidFill>
                <a:latin typeface="Utm"/>
              </a:rPr>
              <a:t>“</a:t>
            </a:r>
            <a:r>
              <a:rPr lang="vi-VN" sz="3200" b="1">
                <a:solidFill>
                  <a:srgbClr val="FF0000"/>
                </a:solidFill>
                <a:latin typeface="Utm"/>
              </a:rPr>
              <a:t>Hang Sơn Đoòn</a:t>
            </a:r>
            <a:r>
              <a:rPr lang="vi-VN" sz="3200">
                <a:solidFill>
                  <a:srgbClr val="FF0000"/>
                </a:solidFill>
                <a:latin typeface="Utm"/>
              </a:rPr>
              <a:t>g”</a:t>
            </a:r>
          </a:p>
          <a:p>
            <a:pPr algn="just"/>
            <a:r>
              <a:rPr lang="vi-VN" sz="3200">
                <a:solidFill>
                  <a:srgbClr val="212529"/>
                </a:solidFill>
                <a:latin typeface="Utm"/>
              </a:rPr>
              <a:t>     Hang Sơn Đoòng là hang động tự nhiên lớn nhất thế giới, thuộc vương Quốc gia Phong Nha – Kẻ Bàng (tỉnh Quảng Bình). Kì quan này là một phần của hệ thống hang động ngầm, nối với hơn 150 hang động khác ở Việt Nam, giáp biên giới Việt – Lào. Vào trong hang, bạn sẽ nhìn thấy hình ảnh đầy lạ lẫm của Trái Đất giống như cách đây hàng triệu năm. </a:t>
            </a:r>
            <a:endParaRPr lang="vi-VN" sz="3200" b="0" i="0">
              <a:solidFill>
                <a:srgbClr val="212529"/>
              </a:solidFill>
              <a:effectLst/>
              <a:latin typeface="Ut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6216" y="658446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smtClean="0">
                <a:solidFill>
                  <a:srgbClr val="0070C0"/>
                </a:solidFill>
                <a:latin typeface="Utm"/>
              </a:rPr>
              <a:t>Phong Nha</a:t>
            </a:r>
            <a:endParaRPr lang="vi-VN" sz="3200">
              <a:solidFill>
                <a:srgbClr val="0070C0"/>
              </a:solidFill>
              <a:latin typeface="Ut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5063" y="1556792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Utm"/>
              </a:rPr>
              <a:t>Kẻ </a:t>
            </a:r>
            <a:r>
              <a:rPr lang="vi-VN" sz="3200" smtClean="0">
                <a:solidFill>
                  <a:srgbClr val="0070C0"/>
                </a:solidFill>
                <a:latin typeface="Utm"/>
              </a:rPr>
              <a:t>Bàng</a:t>
            </a:r>
            <a:endParaRPr lang="vi-VN" sz="3200">
              <a:solidFill>
                <a:srgbClr val="0070C0"/>
              </a:solidFill>
              <a:latin typeface="Ut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7606" y="2462630"/>
            <a:ext cx="2022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Utm"/>
              </a:rPr>
              <a:t>Việt – Lào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74306" y="3166537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Utm"/>
              </a:rPr>
              <a:t>Sơn Đoòng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9791" y="3903712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Utm"/>
              </a:rPr>
              <a:t>lạ lẫm</a:t>
            </a:r>
          </a:p>
        </p:txBody>
      </p:sp>
    </p:spTree>
    <p:extLst>
      <p:ext uri="{BB962C8B-B14F-4D97-AF65-F5344CB8AC3E}">
        <p14:creationId xmlns:p14="http://schemas.microsoft.com/office/powerpoint/2010/main" val="27112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84"/>
            <a:ext cx="9252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inh ngo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4" y="1261507"/>
            <a:ext cx="5040560" cy="464015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48720"/>
            <a:ext cx="377802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00" y="471721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27384"/>
            <a:ext cx="9252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hom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" y="4933315"/>
            <a:ext cx="994410" cy="192468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0AEE2CC9-EEED-4887-A9DC-16EED9DE9AB0}"/>
              </a:ext>
            </a:extLst>
          </p:cNvPr>
          <p:cNvSpPr txBox="1"/>
          <p:nvPr/>
        </p:nvSpPr>
        <p:spPr>
          <a:xfrm>
            <a:off x="1902799" y="476672"/>
            <a:ext cx="53658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 descr="Student Writing (#4) | Free SVG">
            <a:extLst>
              <a:ext uri="{FF2B5EF4-FFF2-40B4-BE49-F238E27FC236}">
                <a16:creationId xmlns:a16="http://schemas.microsoft.com/office/drawing/2014/main" xmlns="" xmlns:lc="http://schemas.openxmlformats.org/drawingml/2006/lockedCanvas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887461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" y="27384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F8644C23-6EAC-490C-A720-65A1C3E914A9}"/>
              </a:ext>
            </a:extLst>
          </p:cNvPr>
          <p:cNvSpPr/>
          <p:nvPr/>
        </p:nvSpPr>
        <p:spPr>
          <a:xfrm>
            <a:off x="467544" y="1645410"/>
            <a:ext cx="8099285" cy="3867681"/>
          </a:xfrm>
          <a:prstGeom prst="roundRect">
            <a:avLst/>
          </a:prstGeom>
          <a:solidFill>
            <a:srgbClr val="FF8119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EE842A95-399D-4474-B72F-D28BF99CB2CF}"/>
              </a:ext>
            </a:extLst>
          </p:cNvPr>
          <p:cNvSpPr/>
          <p:nvPr/>
        </p:nvSpPr>
        <p:spPr>
          <a:xfrm>
            <a:off x="1619672" y="908720"/>
            <a:ext cx="4768934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1" smtClean="0">
                <a:solidFill>
                  <a:srgbClr val="0070C0"/>
                </a:solidFill>
                <a:latin typeface="Utm"/>
                <a:cs typeface="Times New Roman" panose="02020603050405020304" pitchFamily="18" charset="0"/>
              </a:rPr>
              <a:t>Trả  lời câu hỏi:</a:t>
            </a:r>
            <a:endParaRPr lang="en-US" sz="4800" b="1" dirty="0">
              <a:solidFill>
                <a:srgbClr val="0070C0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EE842A95-399D-4474-B72F-D28BF99CB2CF}"/>
              </a:ext>
            </a:extLst>
          </p:cNvPr>
          <p:cNvSpPr/>
          <p:nvPr/>
        </p:nvSpPr>
        <p:spPr>
          <a:xfrm>
            <a:off x="901189" y="-27384"/>
            <a:ext cx="7968848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mtClean="0">
                <a:latin typeface="Utm"/>
                <a:cs typeface="Times New Roman" panose="02020603050405020304" pitchFamily="18" charset="0"/>
              </a:rPr>
              <a:t>Thứ    ngày     tháng     năm </a:t>
            </a:r>
            <a:endParaRPr lang="en-US" sz="4800" b="1" dirty="0"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56" y="2009591"/>
            <a:ext cx="8099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smtClean="0">
                <a:solidFill>
                  <a:schemeClr val="bg1"/>
                </a:solidFill>
                <a:latin typeface="Utm"/>
              </a:rPr>
              <a:t>	</a:t>
            </a:r>
            <a:r>
              <a:rPr lang="vi-VN" sz="3200" b="1" smtClean="0">
                <a:solidFill>
                  <a:schemeClr val="bg1"/>
                </a:solidFill>
                <a:latin typeface="Utm"/>
              </a:rPr>
              <a:t>Dấu </a:t>
            </a:r>
            <a:r>
              <a:rPr lang="vi-VN" sz="3200" b="1">
                <a:solidFill>
                  <a:schemeClr val="bg1"/>
                </a:solidFill>
                <a:latin typeface="Utm"/>
              </a:rPr>
              <a:t>gạch ngang và dấu ngoặc đơn trong đoạn văn Hang Sơn Đoòng được dùng làm gì?</a:t>
            </a:r>
            <a:endParaRPr lang="vi-VN" sz="3200">
              <a:solidFill>
                <a:schemeClr val="bg1"/>
              </a:solidFill>
              <a:latin typeface="Ut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906" y="3588389"/>
            <a:ext cx="712879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Utm"/>
              </a:rPr>
              <a:t>- Dấu gạch ngang dùng để đánh dấu các liên danh. Dấu ngoặc đơn dùng để đánh dấu phần chú thích.</a:t>
            </a:r>
            <a:endParaRPr lang="vi-VN" sz="3200">
              <a:latin typeface="Utm"/>
            </a:endParaRPr>
          </a:p>
        </p:txBody>
      </p:sp>
    </p:spTree>
    <p:extLst>
      <p:ext uri="{BB962C8B-B14F-4D97-AF65-F5344CB8AC3E}">
        <p14:creationId xmlns:p14="http://schemas.microsoft.com/office/powerpoint/2010/main" val="23989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màn hình p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5"/>
            <a:ext cx="9144000" cy="685799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4" name="WordArt 5">
            <a:extLst>
              <a:ext uri="{FF2B5EF4-FFF2-40B4-BE49-F238E27FC236}">
                <a16:creationId xmlns="" xmlns:a16="http://schemas.microsoft.com/office/drawing/2014/main" id="{825B51B8-27EA-45CD-B206-D547EC375E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2060848"/>
            <a:ext cx="8496944" cy="206264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Tạm biệt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23488"/>
            <a:ext cx="293868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31" y="-66208"/>
            <a:ext cx="2324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0710" y="2736303"/>
            <a:ext cx="305043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8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103</Words>
  <PresentationFormat>On-screen Show (4:3)</PresentationFormat>
  <Paragraphs>22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2023-12-28T13:25:57Z</dcterms:created>
  <dcterms:modified xsi:type="dcterms:W3CDTF">2023-12-28T22:39:39Z</dcterms:modified>
</cp:coreProperties>
</file>