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1" r:id="rId3"/>
    <p:sldId id="282" r:id="rId4"/>
    <p:sldId id="266" r:id="rId5"/>
    <p:sldId id="283" r:id="rId6"/>
    <p:sldId id="284" r:id="rId7"/>
    <p:sldId id="267" r:id="rId8"/>
    <p:sldId id="285" r:id="rId9"/>
    <p:sldId id="268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CFFEB"/>
    <a:srgbClr val="3333FF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5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796753"/>
                <a:ext cx="11989406" cy="173830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marR="0" indent="-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Giải các phương trình lượng giác sau:</a:t>
                </a:r>
              </a:p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 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   c)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endParaRPr lang="en-US" sz="3200">
                  <a:solidFill>
                    <a:srgbClr val="000099"/>
                  </a:solidFill>
                  <a:effectLst/>
                  <a:latin typeface="Chu Van An" panose="02020603050405020304" pitchFamily="18" charset="0"/>
                  <a:ea typeface="Calibri" panose="020F0502020204030204" pitchFamily="34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796753"/>
                <a:ext cx="11989406" cy="1738303"/>
              </a:xfrm>
              <a:prstGeom prst="rect">
                <a:avLst/>
              </a:prstGeom>
              <a:blipFill>
                <a:blip r:embed="rId2"/>
                <a:stretch>
                  <a:fillRect t="-453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sin</m:t>
                    </m:r>
                    <m:r>
                      <a:rPr lang="en-US"/>
                      <m:t>2</m:t>
                    </m:r>
                    <m:r>
                      <a:rPr lang="en-US" i="1"/>
                      <m:t>𝑥</m:t>
                    </m:r>
                    <m:r>
                      <a:rPr lang="en-US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/>
                          <m:t>1</m:t>
                        </m:r>
                      </m:num>
                      <m:den>
                        <m:r>
                          <a:rPr lang="en-US"/>
                          <m:t>2</m:t>
                        </m:r>
                      </m:den>
                    </m:f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/>
                      <m:t>⇔2</m:t>
                    </m:r>
                    <m:r>
                      <a:rPr lang="en-US" i="1"/>
                      <m:t>𝑥</m:t>
                    </m:r>
                    <m:r>
                      <a:rPr lang="en-US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/>
                          <m:t>6</m:t>
                        </m:r>
                      </m:den>
                    </m:f>
                    <m:r>
                      <a:rPr lang="en-US"/>
                      <m:t>+</m:t>
                    </m:r>
                    <m:r>
                      <a:rPr lang="en-US" i="1"/>
                      <m:t>𝑘</m:t>
                    </m:r>
                    <m:r>
                      <a:rPr lang="en-US"/>
                      <m:t>2</m:t>
                    </m:r>
                    <m:r>
                      <a:rPr lang="en-US" i="1"/>
                      <m:t>𝜋</m:t>
                    </m:r>
                    <m:r>
                      <a:rPr lang="en-US"/>
                      <m:t>,</m:t>
                    </m:r>
                    <m:r>
                      <a:rPr lang="en-US" i="1"/>
                      <m:t>𝑘</m:t>
                    </m:r>
                    <m:r>
                      <a:rPr lang="en-US"/>
                      <m:t>∈</m:t>
                    </m:r>
                    <m:r>
                      <a:rPr lang="en-US" i="1"/>
                      <m:t>ℤ</m:t>
                    </m:r>
                    <m:r>
                      <a:rPr lang="en-US"/>
                      <m:t>;2</m:t>
                    </m:r>
                    <m:r>
                      <a:rPr lang="en-US" i="1"/>
                      <m:t>𝑥</m:t>
                    </m:r>
                    <m:r>
                      <a:rPr lang="en-US"/>
                      <m:t>=</m:t>
                    </m:r>
                    <m:r>
                      <a:rPr lang="en-US" i="1"/>
                      <m:t>𝜋</m:t>
                    </m:r>
                    <m:r>
                      <a:rPr lang="en-US" i="1"/>
                      <m:t>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/>
                          <m:t>6</m:t>
                        </m:r>
                      </m:den>
                    </m:f>
                    <m:r>
                      <a:rPr lang="en-US"/>
                      <m:t>+</m:t>
                    </m:r>
                    <m:r>
                      <a:rPr lang="en-US" i="1"/>
                      <m:t>𝑘</m:t>
                    </m:r>
                    <m:r>
                      <a:rPr lang="en-US"/>
                      <m:t>2</m:t>
                    </m:r>
                    <m:r>
                      <a:rPr lang="en-US" i="1"/>
                      <m:t>𝜋</m:t>
                    </m:r>
                    <m:r>
                      <a:rPr lang="en-US"/>
                      <m:t>,</m:t>
                    </m:r>
                    <m:r>
                      <a:rPr lang="en-US" i="1"/>
                      <m:t>𝑘</m:t>
                    </m:r>
                    <m:r>
                      <a:rPr lang="en-US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/>
                      <m:t>⇔</m:t>
                    </m:r>
                    <m:r>
                      <a:rPr lang="en-US" i="1"/>
                      <m:t>𝑥</m:t>
                    </m:r>
                    <m:r>
                      <a:rPr lang="en-US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/>
                          <m:t>12</m:t>
                        </m:r>
                      </m:den>
                    </m:f>
                    <m:r>
                      <a:rPr lang="en-US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𝜋</m:t>
                    </m:r>
                    <m:r>
                      <a:rPr lang="en-US"/>
                      <m:t>,</m:t>
                    </m:r>
                    <m:r>
                      <a:rPr lang="en-US" i="1"/>
                      <m:t>𝑘</m:t>
                    </m:r>
                    <m:r>
                      <a:rPr lang="en-US"/>
                      <m:t>∈</m:t>
                    </m:r>
                    <m:r>
                      <a:rPr lang="en-US" i="1"/>
                      <m:t>ℤ</m:t>
                    </m:r>
                    <m:r>
                      <a:rPr lang="en-US"/>
                      <m:t>;</m:t>
                    </m:r>
                    <m:r>
                      <a:rPr lang="en-US" i="1"/>
                      <m:t>𝑥</m:t>
                    </m:r>
                    <m:r>
                      <a:rPr lang="en-US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/>
                          <m:t>5</m:t>
                        </m:r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/>
                          <m:t>12</m:t>
                        </m:r>
                      </m:den>
                    </m:f>
                    <m:r>
                      <a:rPr lang="en-US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𝜋</m:t>
                    </m:r>
                    <m:r>
                      <a:rPr lang="en-US"/>
                      <m:t>,</m:t>
                    </m:r>
                    <m:r>
                      <a:rPr lang="en-US" i="1"/>
                      <m:t>𝑘</m:t>
                    </m:r>
                    <m:r>
                      <a:rPr lang="en-US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endParaRPr lang="en-US"/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blipFill>
                <a:blip r:embed="rId5"/>
                <a:stretch>
                  <a:fillRect l="-1219" t="-343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05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636435"/>
                <a:ext cx="11989406" cy="15414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marR="0" indent="-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4:</a:t>
                </a:r>
                <a:r>
                  <a:rPr lang="en-US" sz="32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solidFill>
                      <a:srgbClr val="000099"/>
                    </a:solidFill>
                    <a:latin typeface="Chu Van An" panose="02020603050405020304" pitchFamily="18" charset="0"/>
                    <a:ea typeface="Calibri" panose="020F0502020204030204" pitchFamily="34" charset="0"/>
                  </a:rPr>
                  <a:t>Giải các phương trình lượng giác sau:</a:t>
                </a:r>
              </a:p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>
                    <a:solidFill>
                      <a:srgbClr val="000099"/>
                    </a:solidFill>
                    <a:latin typeface="Chu Van 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cot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=−1       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Chu Van An" panose="02020603050405020304" pitchFamily="18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cot</m:t>
                    </m:r>
                    <m:r>
                      <a:rPr lang="en-US" sz="32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32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>
                  <a:solidFill>
                    <a:srgbClr val="000099"/>
                  </a:solidFill>
                  <a:latin typeface="Chu Van An" panose="02020603050405020304" pitchFamily="18" charset="0"/>
                  <a:ea typeface="Calibri" panose="020F0502020204030204" pitchFamily="34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636435"/>
                <a:ext cx="11989406" cy="1541447"/>
              </a:xfrm>
              <a:prstGeom prst="rect">
                <a:avLst/>
              </a:prstGeom>
              <a:blipFill>
                <a:blip r:embed="rId2"/>
                <a:stretch>
                  <a:fillRect t="-5098" b="-78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636436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2177882"/>
                <a:ext cx="11989406" cy="381083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/>
              </a:p>
              <a:p>
                <a:pPr marL="0" lvl="0" indent="0">
                  <a:buNone/>
                </a:pPr>
                <a:r>
                  <a:rPr lang="en-US"/>
                  <a:t>b)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cot</m:t>
                    </m:r>
                    <m:r>
                      <a:rPr lang="en-US"/>
                      <m:t>3</m:t>
                    </m:r>
                    <m:r>
                      <a:rPr lang="en-US" i="1"/>
                      <m:t>𝑥</m:t>
                    </m:r>
                    <m:r>
                      <a:rPr lang="en-US"/>
                      <m:t>=</m:t>
                    </m:r>
                    <m:r>
                      <a:rPr lang="en-US" i="1"/>
                      <m:t>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/>
                          <m:t>3</m:t>
                        </m:r>
                      </m:den>
                    </m:f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/>
                      <m:t>⇔3</m:t>
                    </m:r>
                    <m:r>
                      <a:rPr lang="en-US" i="1"/>
                      <m:t>𝑥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2</m:t>
                        </m:r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3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𝜋</m:t>
                    </m:r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/>
                      <m:t>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2</m:t>
                        </m:r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9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3</m:t>
                        </m:r>
                      </m:den>
                    </m:f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endParaRPr lang="en-US"/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br>
                  <a:rPr lang="en-US" dirty="0"/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2177882"/>
                <a:ext cx="11989406" cy="3810834"/>
              </a:xfrm>
              <a:prstGeom prst="rect">
                <a:avLst/>
              </a:prstGeom>
              <a:blipFill>
                <a:blip r:embed="rId5"/>
                <a:stretch>
                  <a:fillRect l="-1270" t="-334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504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796753"/>
                <a:ext cx="11989406" cy="173830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marR="0" indent="-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Giải các phương trình lượng giác sau:</a:t>
                </a:r>
              </a:p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 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   c)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endParaRPr lang="en-US" sz="3200">
                  <a:solidFill>
                    <a:srgbClr val="000099"/>
                  </a:solidFill>
                  <a:effectLst/>
                  <a:latin typeface="Chu Van An" panose="02020603050405020304" pitchFamily="18" charset="0"/>
                  <a:ea typeface="Calibri" panose="020F0502020204030204" pitchFamily="34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796753"/>
                <a:ext cx="11989406" cy="1738303"/>
              </a:xfrm>
              <a:prstGeom prst="rect">
                <a:avLst/>
              </a:prstGeom>
              <a:blipFill>
                <a:blip r:embed="rId2"/>
                <a:stretch>
                  <a:fillRect t="-453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i="1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/>
                        <m:t> </m:t>
                      </m:r>
                      <m:r>
                        <m:rPr>
                          <m:nor/>
                        </m:rPr>
                        <a:rPr lang="en-US"/>
                        <m:t>b</m:t>
                      </m:r>
                      <m:r>
                        <a:rPr lang="en-US"/>
                        <m:t>)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  <m:r>
                        <m:rPr>
                          <m:nor/>
                        </m:rPr>
                        <a:rPr lang="en-US"/>
                        <m:t>sin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𝑥</m:t>
                          </m:r>
                          <m:r>
                            <a:rPr lang="en-US" i="1"/>
                            <m:t>−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𝜋</m:t>
                              </m:r>
                            </m:num>
                            <m:den>
                              <m:r>
                                <a:rPr lang="en-US" i="1"/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i="1"/>
                        <m:t>=</m:t>
                      </m:r>
                      <m:r>
                        <m:rPr>
                          <m:nor/>
                        </m:rPr>
                        <a:rPr lang="en-US"/>
                        <m:t>sin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2</m:t>
                          </m:r>
                          <m:r>
                            <a:rPr lang="en-US" i="1"/>
                            <m:t>𝜋</m:t>
                          </m:r>
                        </m:num>
                        <m:den>
                          <m:r>
                            <a:rPr lang="en-US" i="1"/>
                            <m:t>7</m:t>
                          </m:r>
                        </m:den>
                      </m:f>
                    </m:oMath>
                  </m:oMathPara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/>
                      <m:t>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7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2</m:t>
                        </m:r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7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  <m:r>
                      <a:rPr lang="en-US" i="1"/>
                      <m:t> ; </m:t>
                    </m:r>
                    <m:r>
                      <a:rPr lang="en-US" i="1"/>
                      <m:t>𝑥</m:t>
                    </m:r>
                    <m:r>
                      <a:rPr lang="en-US" i="1"/>
                      <m:t>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7</m:t>
                        </m:r>
                      </m:den>
                    </m:f>
                    <m:r>
                      <a:rPr lang="en-US" i="1"/>
                      <m:t>=</m:t>
                    </m:r>
                    <m:r>
                      <a:rPr lang="en-US" i="1"/>
                      <m:t>𝜋</m:t>
                    </m:r>
                    <m:r>
                      <a:rPr lang="en-US" i="1"/>
                      <m:t>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2</m:t>
                        </m:r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7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/>
                      <m:t>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3</m:t>
                        </m:r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7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  <m:r>
                      <a:rPr lang="en-US" i="1"/>
                      <m:t> ;</m:t>
                    </m:r>
                    <m:r>
                      <a:rPr lang="en-US" i="1"/>
                      <m:t>𝑥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6</m:t>
                        </m:r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7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endParaRPr lang="en-US"/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blipFill>
                <a:blip r:embed="rId5"/>
                <a:stretch>
                  <a:fillRect l="-1117" t="-343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035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796754"/>
                <a:ext cx="11989406" cy="14016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marR="0" indent="-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Giải các phương trình lượng giác sau:</a:t>
                </a:r>
              </a:p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 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   c)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</m:t>
                    </m:r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endParaRPr lang="en-US" sz="3200">
                  <a:solidFill>
                    <a:srgbClr val="000099"/>
                  </a:solidFill>
                  <a:effectLst/>
                  <a:latin typeface="Chu Van An" panose="02020603050405020304" pitchFamily="18" charset="0"/>
                  <a:ea typeface="Calibri" panose="020F0502020204030204" pitchFamily="34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796754"/>
                <a:ext cx="11989406" cy="1401698"/>
              </a:xfrm>
              <a:prstGeom prst="rect">
                <a:avLst/>
              </a:prstGeom>
              <a:blipFill>
                <a:blip r:embed="rId2"/>
                <a:stretch>
                  <a:fillRect t="-5603" b="-689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217502"/>
                <a:ext cx="11989406" cy="464049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c</m:t>
                      </m:r>
                      <m:r>
                        <a:rPr lang="en-US"/>
                        <m:t>)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  <m:r>
                        <m:rPr>
                          <m:nor/>
                        </m:rPr>
                        <a:rPr lang="en-US"/>
                        <m:t>sin</m:t>
                      </m:r>
                      <m:r>
                        <a:rPr lang="en-US"/>
                        <m:t>4</m:t>
                      </m:r>
                      <m:r>
                        <a:rPr lang="en-US" i="1"/>
                        <m:t>𝑥</m:t>
                      </m:r>
                      <m:r>
                        <a:rPr lang="en-US" i="1"/>
                        <m:t>−</m:t>
                      </m:r>
                      <m:r>
                        <m:rPr>
                          <m:nor/>
                        </m:rPr>
                        <a:rPr lang="en-US"/>
                        <m:t>cos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𝑥</m:t>
                          </m:r>
                          <m:r>
                            <a:rPr lang="en-US" i="1"/>
                            <m:t>+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𝜋</m:t>
                              </m:r>
                            </m:num>
                            <m:den>
                              <m:r>
                                <a:rPr lang="en-US" i="1"/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i="1"/>
                        <m:t>=0</m:t>
                      </m:r>
                    </m:oMath>
                  </m:oMathPara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/>
                      <m:t>⇔</m:t>
                    </m:r>
                    <m:r>
                      <m:rPr>
                        <m:nor/>
                      </m:rPr>
                      <a:rPr lang="en-US"/>
                      <m:t>sin</m:t>
                    </m:r>
                    <m:r>
                      <a:rPr lang="en-US"/>
                      <m:t>4</m:t>
                    </m:r>
                    <m:r>
                      <a:rPr lang="en-US" i="1"/>
                      <m:t>𝑥</m:t>
                    </m:r>
                    <m:r>
                      <a:rPr lang="en-US"/>
                      <m:t>=</m:t>
                    </m:r>
                    <m:r>
                      <m:rPr>
                        <m:nor/>
                      </m:rPr>
                      <a:rPr lang="en-US"/>
                      <m:t>sin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−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−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/>
                      <m:t>⇔</m:t>
                    </m:r>
                    <m:r>
                      <m:rPr>
                        <m:nor/>
                      </m:rPr>
                      <a:rPr lang="en-US"/>
                      <m:t>sin</m:t>
                    </m:r>
                    <m:r>
                      <a:rPr lang="en-US"/>
                      <m:t>4</m:t>
                    </m:r>
                    <m:r>
                      <a:rPr lang="en-US" i="1"/>
                      <m:t>𝑥</m:t>
                    </m:r>
                    <m:r>
                      <a:rPr lang="en-US"/>
                      <m:t>=</m:t>
                    </m:r>
                    <m:r>
                      <m:rPr>
                        <m:nor/>
                      </m:rPr>
                      <a:rPr lang="en-US"/>
                      <m:t>sin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3</m:t>
                            </m:r>
                          </m:den>
                        </m:f>
                        <m:r>
                          <a:rPr lang="en-US" i="1"/>
                          <m:t>−</m:t>
                        </m:r>
                        <m:r>
                          <a:rPr lang="en-US" i="1"/>
                          <m:t>𝑥</m:t>
                        </m:r>
                      </m:e>
                    </m:d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/>
                      <m:t>⇔4</m:t>
                    </m:r>
                    <m:r>
                      <a:rPr lang="en-US" i="1"/>
                      <m:t>𝑥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3</m:t>
                        </m:r>
                      </m:den>
                    </m:f>
                    <m:r>
                      <a:rPr lang="en-US" i="1"/>
                      <m:t>−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  <m:r>
                      <a:rPr lang="en-US" i="1"/>
                      <m:t> ; 4</m:t>
                    </m:r>
                    <m:r>
                      <a:rPr lang="en-US" i="1"/>
                      <m:t>𝑥</m:t>
                    </m:r>
                    <m:r>
                      <a:rPr lang="en-US" i="1"/>
                      <m:t>=</m:t>
                    </m:r>
                    <m:r>
                      <a:rPr lang="en-US" i="1"/>
                      <m:t>𝜋</m:t>
                    </m:r>
                    <m:r>
                      <a:rPr lang="en-US" i="1"/>
                      <m:t>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3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/>
                      <m:t>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15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2</m:t>
                        </m:r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5</m:t>
                        </m:r>
                      </m:den>
                    </m:f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  <m:r>
                      <a:rPr lang="en-US" i="1"/>
                      <m:t> ; </m:t>
                    </m:r>
                    <m:r>
                      <a:rPr lang="en-US" i="1"/>
                      <m:t>𝑥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2</m:t>
                        </m:r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9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2</m:t>
                        </m:r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3</m:t>
                        </m:r>
                      </m:den>
                    </m:f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endParaRPr lang="en-US"/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217502"/>
                <a:ext cx="11989406" cy="4640498"/>
              </a:xfrm>
              <a:prstGeom prst="rect">
                <a:avLst/>
              </a:prstGeom>
              <a:blipFill>
                <a:blip r:embed="rId5"/>
                <a:stretch>
                  <a:fillRect l="-1117" t="-275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424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3"/>
                <a:ext cx="11989406" cy="15662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marR="0" indent="-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Giải các phương trình lượng giác sau:</a:t>
                </a:r>
              </a:p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Times New Roman" panose="02020603050405020304" pitchFamily="18" charset="0"/>
                  </a:rPr>
                  <a:t>    </a:t>
                </a:r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endParaRPr lang="en-US" sz="3200">
                  <a:solidFill>
                    <a:srgbClr val="000099"/>
                  </a:solidFill>
                  <a:effectLst/>
                  <a:latin typeface="Chu Van An" panose="02020603050405020304" pitchFamily="18" charset="0"/>
                  <a:ea typeface="Calibri" panose="020F0502020204030204" pitchFamily="34" charset="0"/>
                </a:endParaRPr>
              </a:p>
              <a:p>
                <a:pPr marL="629920" indent="-62992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3200" b="1" dirty="0">
                  <a:solidFill>
                    <a:srgbClr val="000099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3"/>
                <a:ext cx="11989406" cy="1566276"/>
              </a:xfrm>
              <a:prstGeom prst="rect">
                <a:avLst/>
              </a:prstGeom>
              <a:blipFill>
                <a:blip r:embed="rId2"/>
                <a:stretch>
                  <a:fillRect t="-501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2373549"/>
                <a:ext cx="11989406" cy="344641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)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cos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+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3</m:t>
                            </m:r>
                          </m:den>
                        </m:f>
                      </m:e>
                    </m:d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</m:oMath>
                </a14:m>
                <a:endParaRPr lang="en-US" i="1"/>
              </a:p>
              <a:p>
                <a14:m>
                  <m:oMath xmlns:m="http://schemas.openxmlformats.org/officeDocument/2006/math">
                    <m:r>
                      <a:rPr lang="en-US" i="1"/>
                      <m:t>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3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6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  <m:r>
                      <a:rPr lang="en-US" i="1"/>
                      <m:t> ;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3</m:t>
                        </m:r>
                      </m:den>
                    </m:f>
                    <m:r>
                      <a:rPr lang="en-US" i="1"/>
                      <m:t>=−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6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endParaRPr lang="en-US" i="1"/>
              </a:p>
              <a:p>
                <a14:m>
                  <m:oMath xmlns:m="http://schemas.openxmlformats.org/officeDocument/2006/math">
                    <m:r>
                      <a:rPr lang="en-US" i="1"/>
                      <m:t>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−</m:t>
                        </m:r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6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  <m:r>
                      <a:rPr lang="en-US" i="1"/>
                      <m:t> ; </m:t>
                    </m:r>
                    <m:r>
                      <a:rPr lang="en-US" i="1"/>
                      <m:t>𝑥</m:t>
                    </m:r>
                    <m:r>
                      <a:rPr lang="en-US" i="1"/>
                      <m:t>=−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2373549"/>
                <a:ext cx="11989406" cy="3446410"/>
              </a:xfrm>
              <a:prstGeom prst="rect">
                <a:avLst/>
              </a:prstGeom>
              <a:blipFill>
                <a:blip r:embed="rId5"/>
                <a:stretch>
                  <a:fillRect l="-1118" t="-369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31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3"/>
                <a:ext cx="11989406" cy="15662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marR="0" indent="-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Giải các phương trình lượng giác sau:</a:t>
                </a:r>
              </a:p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Times New Roman" panose="02020603050405020304" pitchFamily="18" charset="0"/>
                  </a:rPr>
                  <a:t>    </a:t>
                </a:r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endParaRPr lang="en-US" sz="3200">
                  <a:solidFill>
                    <a:srgbClr val="000099"/>
                  </a:solidFill>
                  <a:effectLst/>
                  <a:latin typeface="Chu Van An" panose="02020603050405020304" pitchFamily="18" charset="0"/>
                  <a:ea typeface="Calibri" panose="020F0502020204030204" pitchFamily="34" charset="0"/>
                </a:endParaRPr>
              </a:p>
              <a:p>
                <a:pPr marL="629920" indent="-62992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3200" b="1" dirty="0">
                  <a:solidFill>
                    <a:srgbClr val="000099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3"/>
                <a:ext cx="11989406" cy="1566276"/>
              </a:xfrm>
              <a:prstGeom prst="rect">
                <a:avLst/>
              </a:prstGeom>
              <a:blipFill>
                <a:blip r:embed="rId2"/>
                <a:stretch>
                  <a:fillRect t="-501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2373549"/>
                <a:ext cx="11989406" cy="344641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/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cos</m:t>
                    </m:r>
                    <m:r>
                      <a:rPr lang="en-US"/>
                      <m:t>4</m:t>
                    </m:r>
                    <m:r>
                      <a:rPr lang="en-US" i="1"/>
                      <m:t>𝑥</m:t>
                    </m:r>
                    <m:r>
                      <a:rPr lang="en-US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5</m:t>
                        </m:r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12</m:t>
                        </m:r>
                      </m:den>
                    </m:f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/>
                      <m:t>⇔4</m:t>
                    </m:r>
                    <m:r>
                      <a:rPr lang="en-US" i="1"/>
                      <m:t>𝑥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5</m:t>
                        </m:r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12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  <m:r>
                      <a:rPr lang="en-US" i="1"/>
                      <m:t> ; 4</m:t>
                    </m:r>
                    <m:r>
                      <a:rPr lang="en-US" i="1"/>
                      <m:t>𝑥</m:t>
                    </m:r>
                    <m:r>
                      <a:rPr lang="en-US" i="1"/>
                      <m:t>=−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5</m:t>
                        </m:r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12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/>
                      <m:t>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5</m:t>
                        </m:r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48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  <m:r>
                      <a:rPr lang="en-US" i="1"/>
                      <m:t> ; </m:t>
                    </m:r>
                    <m:r>
                      <a:rPr lang="en-US" i="1"/>
                      <m:t>𝑥</m:t>
                    </m:r>
                    <m:r>
                      <a:rPr lang="en-US" i="1"/>
                      <m:t>=−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5</m:t>
                        </m:r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48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2373549"/>
                <a:ext cx="11989406" cy="3446410"/>
              </a:xfrm>
              <a:prstGeom prst="rect">
                <a:avLst/>
              </a:prstGeom>
              <a:blipFill>
                <a:blip r:embed="rId5"/>
                <a:stretch>
                  <a:fillRect l="-1270" t="-369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51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3"/>
                <a:ext cx="11989406" cy="15662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marR="0" indent="-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Giải các phương trình lượng giác sau:</a:t>
                </a:r>
              </a:p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Times New Roman" panose="02020603050405020304" pitchFamily="18" charset="0"/>
                  </a:rPr>
                  <a:t>    </a:t>
                </a:r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cos</m:t>
                    </m:r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:r>
                  <a:rPr lang="en-US" sz="32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endParaRPr lang="en-US" sz="3200">
                  <a:solidFill>
                    <a:srgbClr val="000099"/>
                  </a:solidFill>
                  <a:effectLst/>
                  <a:latin typeface="Chu Van An" panose="02020603050405020304" pitchFamily="18" charset="0"/>
                  <a:ea typeface="Calibri" panose="020F0502020204030204" pitchFamily="34" charset="0"/>
                </a:endParaRPr>
              </a:p>
              <a:p>
                <a:pPr marL="629920" indent="-62992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3200" b="1" dirty="0">
                  <a:solidFill>
                    <a:srgbClr val="000099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3"/>
                <a:ext cx="11989406" cy="1566276"/>
              </a:xfrm>
              <a:prstGeom prst="rect">
                <a:avLst/>
              </a:prstGeom>
              <a:blipFill>
                <a:blip r:embed="rId2"/>
                <a:stretch>
                  <a:fillRect t="-501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2373549"/>
                <a:ext cx="11989406" cy="344641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pPr marL="0" indent="0">
                  <a:buNone/>
                </a:pPr>
                <a:r>
                  <a:rPr lang="en-US"/>
                  <a:t>c)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co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/>
                          <m:t>s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𝑥</m:t>
                    </m:r>
                    <m:r>
                      <a:rPr lang="en-US" i="1"/>
                      <m:t>=1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/>
                      <m:t>⇔</m:t>
                    </m:r>
                    <m:r>
                      <m:rPr>
                        <m:nor/>
                      </m:rPr>
                      <a:rPr lang="en-US"/>
                      <m:t>cos</m:t>
                    </m:r>
                    <m:r>
                      <a:rPr lang="en-US" i="1"/>
                      <m:t>𝑥</m:t>
                    </m:r>
                    <m:r>
                      <a:rPr lang="en-US"/>
                      <m:t>=1</m:t>
                    </m:r>
                    <m:r>
                      <a:rPr lang="en-US" i="1"/>
                      <m:t> ;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cos</m:t>
                    </m:r>
                    <m:r>
                      <a:rPr lang="en-US" i="1"/>
                      <m:t>𝑥</m:t>
                    </m:r>
                    <m:r>
                      <a:rPr lang="en-US"/>
                      <m:t>=</m:t>
                    </m:r>
                    <m:r>
                      <a:rPr lang="en-US" i="1"/>
                      <m:t>−</m:t>
                    </m:r>
                    <m:r>
                      <a:rPr lang="en-US"/>
                      <m:t>1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/>
                      <m:t>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=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  <m:r>
                      <a:rPr lang="en-US" i="1"/>
                      <m:t> ; </m:t>
                    </m:r>
                    <m:r>
                      <a:rPr lang="en-US" i="1"/>
                      <m:t>𝑥</m:t>
                    </m:r>
                    <m:r>
                      <a:rPr lang="en-US" i="1"/>
                      <m:t>=</m:t>
                    </m:r>
                    <m:r>
                      <a:rPr lang="en-US" i="1"/>
                      <m:t>𝜋</m:t>
                    </m:r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2</m:t>
                    </m:r>
                    <m:r>
                      <a:rPr lang="en-US" i="1"/>
                      <m:t>𝜋</m:t>
                    </m:r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/>
                      <m:t>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=</m:t>
                    </m:r>
                    <m:r>
                      <a:rPr lang="en-US" i="1"/>
                      <m:t>𝑘</m:t>
                    </m:r>
                    <m:r>
                      <a:rPr lang="en-US" i="1"/>
                      <m:t>𝜋</m:t>
                    </m:r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2373549"/>
                <a:ext cx="11989406" cy="3446410"/>
              </a:xfrm>
              <a:prstGeom prst="rect">
                <a:avLst/>
              </a:prstGeom>
              <a:blipFill>
                <a:blip r:embed="rId5"/>
                <a:stretch>
                  <a:fillRect l="-1270" t="-369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179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marR="0" indent="-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29920" algn="l"/>
                  </a:tabLst>
                </a:pPr>
                <a:r>
                  <a:rPr lang="en-US" sz="32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Bài </a:t>
                </a:r>
                <a:r>
                  <a:rPr lang="en-US" sz="32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</a:t>
                </a:r>
                <a:r>
                  <a:rPr lang="en-US" sz="3200">
                    <a:solidFill>
                      <a:srgbClr val="000099"/>
                    </a:solidFill>
                    <a:latin typeface="Chu Van An" panose="02020603050405020304" pitchFamily="18" charset="0"/>
                    <a:ea typeface="Calibri" panose="020F0502020204030204" pitchFamily="34" charset="0"/>
                  </a:rPr>
                  <a:t> Giải các phương trình lượng giác sau:</a:t>
                </a:r>
              </a:p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>
                    <a:solidFill>
                      <a:srgbClr val="000099"/>
                    </a:solidFill>
                    <a:latin typeface="Chu Van 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tan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32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tan</m:t>
                    </m:r>
                    <m:r>
                      <a:rPr lang="en-US" sz="32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Chu Van An" panose="02020603050405020304" pitchFamily="18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tan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endParaRPr lang="en-US" sz="3200">
                  <a:solidFill>
                    <a:srgbClr val="000099"/>
                  </a:solidFill>
                  <a:latin typeface="Chu Van An" panose="02020603050405020304" pitchFamily="18" charset="0"/>
                  <a:ea typeface="Calibri" panose="020F0502020204030204" pitchFamily="34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endParaRPr lang="en-US" sz="32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blipFill>
                <a:blip r:embed="rId2"/>
                <a:stretch>
                  <a:fillRect t="-453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tan</m:t>
                    </m:r>
                    <m:r>
                      <a:rPr lang="en-US" i="1"/>
                      <m:t>𝑥</m:t>
                    </m:r>
                    <m:r>
                      <a:rPr lang="en-US"/>
                      <m:t>=</m:t>
                    </m:r>
                    <m:r>
                      <m:rPr>
                        <m:nor/>
                      </m:rPr>
                      <a:rPr lang="en-US"/>
                      <m:t>tan</m:t>
                    </m:r>
                    <m:r>
                      <a:rPr lang="en-US"/>
                      <m:t>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/>
                          <m:t>5</m:t>
                        </m:r>
                      </m:e>
                      <m:sup>
                        <m:r>
                          <a:rPr lang="en-US" i="1"/>
                          <m:t>∘</m:t>
                        </m:r>
                      </m:sup>
                    </m:sSup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/>
                      <m:t>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=5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5</m:t>
                        </m:r>
                      </m:e>
                      <m:sup>
                        <m:r>
                          <a:rPr lang="en-US" i="1"/>
                          <m:t>∘</m:t>
                        </m:r>
                      </m:sup>
                    </m:sSup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.18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0</m:t>
                        </m:r>
                      </m:e>
                      <m:sup>
                        <m:r>
                          <a:rPr lang="en-US" i="1"/>
                          <m:t>∘</m:t>
                        </m:r>
                      </m:sup>
                    </m:sSup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endParaRPr lang="en-US"/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blipFill>
                <a:blip r:embed="rId5"/>
                <a:stretch>
                  <a:fillRect l="-1117" t="-343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630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marR="0" indent="-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29920" algn="l"/>
                  </a:tabLst>
                </a:pPr>
                <a:r>
                  <a:rPr lang="en-US" sz="32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Bài </a:t>
                </a:r>
                <a:r>
                  <a:rPr lang="en-US" sz="32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</a:t>
                </a:r>
                <a:r>
                  <a:rPr lang="en-US" sz="3200">
                    <a:solidFill>
                      <a:srgbClr val="000099"/>
                    </a:solidFill>
                    <a:latin typeface="Chu Van An" panose="02020603050405020304" pitchFamily="18" charset="0"/>
                    <a:ea typeface="Calibri" panose="020F0502020204030204" pitchFamily="34" charset="0"/>
                  </a:rPr>
                  <a:t> Giải các phương trình lượng giác sau:</a:t>
                </a:r>
              </a:p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>
                    <a:solidFill>
                      <a:srgbClr val="000099"/>
                    </a:solidFill>
                    <a:latin typeface="Chu Van 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tan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32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tan</m:t>
                    </m:r>
                    <m:r>
                      <a:rPr lang="en-US" sz="32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Chu Van An" panose="02020603050405020304" pitchFamily="18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tan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endParaRPr lang="en-US" sz="3200">
                  <a:solidFill>
                    <a:srgbClr val="000099"/>
                  </a:solidFill>
                  <a:latin typeface="Chu Van An" panose="02020603050405020304" pitchFamily="18" charset="0"/>
                  <a:ea typeface="Calibri" panose="020F0502020204030204" pitchFamily="34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endParaRPr lang="en-US" sz="32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blipFill>
                <a:blip r:embed="rId2"/>
                <a:stretch>
                  <a:fillRect t="-453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pPr marL="0" indent="0">
                  <a:buNone/>
                </a:pPr>
                <a:r>
                  <a:rPr lang="en-US"/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tan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2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+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4</m:t>
                            </m:r>
                          </m:den>
                        </m:f>
                      </m:e>
                    </m:d>
                    <m:r>
                      <a:rPr lang="en-US" i="1"/>
                      <m:t>=0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/>
                      <m:t>⇔2</m:t>
                    </m:r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4</m:t>
                        </m:r>
                      </m:den>
                    </m:f>
                    <m:r>
                      <a:rPr lang="en-US" i="1"/>
                      <m:t>=</m:t>
                    </m:r>
                    <m:r>
                      <a:rPr lang="en-US" i="1"/>
                      <m:t>𝑘</m:t>
                    </m:r>
                    <m:r>
                      <a:rPr lang="en-US" i="1"/>
                      <m:t>𝜋</m:t>
                    </m:r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r>
                  <a:rPr lang="en-US"/>
                  <a:t>	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−</m:t>
                        </m:r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8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endParaRPr lang="en-US"/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blipFill>
                <a:blip r:embed="rId5"/>
                <a:stretch>
                  <a:fillRect l="-1219" t="-343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653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636435"/>
                <a:ext cx="11989406" cy="15414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marR="0" indent="-62992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4:</a:t>
                </a:r>
                <a:r>
                  <a:rPr lang="en-US" sz="32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solidFill>
                      <a:srgbClr val="000099"/>
                    </a:solidFill>
                    <a:latin typeface="Chu Van An" panose="02020603050405020304" pitchFamily="18" charset="0"/>
                    <a:ea typeface="Calibri" panose="020F0502020204030204" pitchFamily="34" charset="0"/>
                  </a:rPr>
                  <a:t>Giải các phương trình lượng giác sau:</a:t>
                </a:r>
              </a:p>
              <a:p>
                <a:pPr marL="62992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>
                    <a:solidFill>
                      <a:srgbClr val="000099"/>
                    </a:solidFill>
                    <a:latin typeface="Chu Van 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cot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=−1       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Chu Van An" panose="02020603050405020304" pitchFamily="18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cot</m:t>
                    </m:r>
                    <m:r>
                      <a:rPr lang="en-US" sz="32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32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>
                  <a:solidFill>
                    <a:srgbClr val="000099"/>
                  </a:solidFill>
                  <a:latin typeface="Chu Van An" panose="02020603050405020304" pitchFamily="18" charset="0"/>
                  <a:ea typeface="Calibri" panose="020F0502020204030204" pitchFamily="34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636435"/>
                <a:ext cx="11989406" cy="1541447"/>
              </a:xfrm>
              <a:prstGeom prst="rect">
                <a:avLst/>
              </a:prstGeom>
              <a:blipFill>
                <a:blip r:embed="rId2"/>
                <a:stretch>
                  <a:fillRect t="-5098" b="-78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636436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2177882"/>
                <a:ext cx="11989406" cy="381083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L="0" lvl="0" indent="0">
                  <a:buNone/>
                </a:pP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cot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1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𝑥</m:t>
                        </m:r>
                        <m:r>
                          <a:rPr lang="en-US" i="1"/>
                          <m:t>+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𝜋</m:t>
                            </m:r>
                          </m:num>
                          <m:den>
                            <m:r>
                              <a:rPr lang="en-US" i="1"/>
                              <m:t>4</m:t>
                            </m:r>
                          </m:den>
                        </m:f>
                      </m:e>
                    </m:d>
                    <m:r>
                      <a:rPr lang="en-US" i="1"/>
                      <m:t>=−1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/>
                      <m:t>⇔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2</m:t>
                        </m:r>
                      </m:den>
                    </m:f>
                    <m:r>
                      <a:rPr lang="en-US" i="1"/>
                      <m:t>𝑥</m:t>
                    </m:r>
                    <m:r>
                      <a:rPr lang="en-US" i="1"/>
                      <m:t>+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4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3</m:t>
                        </m:r>
                        <m:r>
                          <a:rPr lang="en-US" i="1"/>
                          <m:t>𝜋</m:t>
                        </m:r>
                      </m:num>
                      <m:den>
                        <m:r>
                          <a:rPr lang="en-US" i="1"/>
                          <m:t>4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𝑘</m:t>
                    </m:r>
                    <m:r>
                      <a:rPr lang="en-US" i="1"/>
                      <m:t>𝜋</m:t>
                    </m:r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/>
                      <m:t>⇔</m:t>
                    </m:r>
                    <m:r>
                      <a:rPr lang="en-US" i="1"/>
                      <m:t>𝑥</m:t>
                    </m:r>
                    <m:r>
                      <a:rPr lang="en-US" i="1"/>
                      <m:t>=</m:t>
                    </m:r>
                    <m:r>
                      <a:rPr lang="en-US" i="1"/>
                      <m:t>𝜋</m:t>
                    </m:r>
                    <m:r>
                      <a:rPr lang="en-US" i="1"/>
                      <m:t>+2</m:t>
                    </m:r>
                    <m:r>
                      <a:rPr lang="en-US" i="1"/>
                      <m:t>𝑘</m:t>
                    </m:r>
                    <m:r>
                      <a:rPr lang="en-US" i="1"/>
                      <m:t>𝜋</m:t>
                    </m:r>
                    <m:r>
                      <a:rPr lang="en-US" i="1"/>
                      <m:t>,</m:t>
                    </m:r>
                    <m:r>
                      <a:rPr lang="en-US" i="1"/>
                      <m:t>𝑘</m:t>
                    </m:r>
                    <m:r>
                      <a:rPr lang="en-US" i="1"/>
                      <m:t>∈</m:t>
                    </m:r>
                    <m:r>
                      <a:rPr lang="en-US" i="1"/>
                      <m:t>ℤ</m:t>
                    </m:r>
                  </m:oMath>
                </a14:m>
                <a:endParaRPr lang="en-US"/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br>
                  <a:rPr lang="en-US" dirty="0"/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2177882"/>
                <a:ext cx="11989406" cy="3810834"/>
              </a:xfrm>
              <a:prstGeom prst="rect">
                <a:avLst/>
              </a:prstGeom>
              <a:blipFill>
                <a:blip r:embed="rId5"/>
                <a:stretch>
                  <a:fillRect l="-1270" t="-334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620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884</Words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Yu Gothic</vt:lpstr>
      <vt:lpstr>Aarial</vt:lpstr>
      <vt:lpstr>Arial</vt:lpstr>
      <vt:lpstr>Calibri</vt:lpstr>
      <vt:lpstr>Calibri Light</vt:lpstr>
      <vt:lpstr>Cambria Math</vt:lpstr>
      <vt:lpstr>Chu Van An</vt:lpstr>
      <vt:lpstr>Georgia Pro Cond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2023-07-31T08:00:55Z</dcterms:modified>
</cp:coreProperties>
</file>