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5" r:id="rId3"/>
    <p:sldId id="427" r:id="rId4"/>
    <p:sldId id="428" r:id="rId5"/>
    <p:sldId id="443" r:id="rId6"/>
    <p:sldId id="456" r:id="rId7"/>
    <p:sldId id="450" r:id="rId8"/>
    <p:sldId id="451" r:id="rId9"/>
    <p:sldId id="452"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3333FF"/>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4" Type="http://schemas.openxmlformats.org/officeDocument/2006/relationships/hyperlink" Target="Giai%20nghia%20tu/giai%20dieu.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H</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ƠNG LÀNG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19" y="583542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B318AD0-1FEB-44D0-9376-B32E13F36B29}"/>
              </a:ext>
            </a:extLst>
          </p:cNvPr>
          <p:cNvSpPr>
            <a:spLocks noChangeArrowheads="1"/>
          </p:cNvSpPr>
          <p:nvPr/>
        </p:nvSpPr>
        <p:spPr bwMode="auto">
          <a:xfrm>
            <a:off x="8103053" y="136267"/>
            <a:ext cx="7053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200" b="1" i="0" u="none" strike="noStrike" cap="none" normalizeH="0" baseline="0">
                <a:ln>
                  <a:noFill/>
                </a:ln>
                <a:solidFill>
                  <a:srgbClr val="000000"/>
                </a:solidFill>
                <a:effectLst/>
                <a:latin typeface="OpenSansBold"/>
              </a:rPr>
              <a:t>  </a:t>
            </a:r>
            <a:endParaRPr kumimoji="0" lang="vi-VN" altLang="vi-VN" sz="27300" b="1" i="0" u="none" strike="noStrike" cap="none" normalizeH="0" baseline="0">
              <a:ln>
                <a:noFill/>
              </a:ln>
              <a:solidFill>
                <a:srgbClr val="000000"/>
              </a:solidFill>
              <a:effectLst/>
              <a:latin typeface="OpenSansBold"/>
            </a:endParaRPr>
          </a:p>
        </p:txBody>
      </p:sp>
      <p:pic>
        <p:nvPicPr>
          <p:cNvPr id="1030" name="Picture 6" descr="https://img.loigiaihay.com/picture/2022/0613/122.png">
            <a:extLst>
              <a:ext uri="{FF2B5EF4-FFF2-40B4-BE49-F238E27FC236}">
                <a16:creationId xmlns:a16="http://schemas.microsoft.com/office/drawing/2014/main" id="{9B0EEBC0-8536-46FE-97B8-731B0CF53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3" y="762000"/>
            <a:ext cx="14936291"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7813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31267"/>
            <a:ext cx="13966284" cy="1846659"/>
          </a:xfrm>
          <a:prstGeom prst="rect">
            <a:avLst/>
          </a:prstGeom>
        </p:spPr>
        <p:txBody>
          <a:bodyPr wrap="square">
            <a:spAutoFit/>
          </a:bodyPr>
          <a:lstStyle/>
          <a:p>
            <a:pPr algn="just">
              <a:spcBef>
                <a:spcPts val="1200"/>
              </a:spcBef>
              <a:spcAft>
                <a:spcPts val="600"/>
              </a:spcAft>
            </a:pPr>
            <a:r>
              <a:rPr lang="en-US" sz="3800" b="1">
                <a:solidFill>
                  <a:srgbClr val="0000CC"/>
                </a:solidFill>
                <a:latin typeface="Times New Roman" pitchFamily="18" charset="0"/>
                <a:cs typeface="Times New Roman" pitchFamily="18" charset="0"/>
              </a:rPr>
              <a:t>       Đọc diễn cảm toàn bài.</a:t>
            </a:r>
            <a:r>
              <a:rPr lang="vi-VN" sz="3800" b="1">
                <a:solidFill>
                  <a:srgbClr val="0000CC"/>
                </a:solidFill>
                <a:latin typeface="Times New Roman" pitchFamily="18" charset="0"/>
                <a:cs typeface="Times New Roman" pitchFamily="18" charset="0"/>
              </a:rPr>
              <a:t> Giọng đọc vui tươi, chậm rãi, </a:t>
            </a:r>
            <a:r>
              <a:rPr lang="en-US" sz="3800" b="1">
                <a:solidFill>
                  <a:srgbClr val="0000CC"/>
                </a:solidFill>
                <a:latin typeface="Times New Roman" pitchFamily="18" charset="0"/>
                <a:cs typeface="Times New Roman" pitchFamily="18" charset="0"/>
              </a:rPr>
              <a:t>th</a:t>
            </a:r>
            <a:r>
              <a:rPr lang="vi-VN" sz="3800" b="1">
                <a:solidFill>
                  <a:srgbClr val="0000CC"/>
                </a:solidFill>
                <a:latin typeface="Times New Roman" pitchFamily="18" charset="0"/>
                <a:cs typeface="Times New Roman" pitchFamily="18" charset="0"/>
              </a:rPr>
              <a:t>ể hiện được sự giản dị, mộc mạc nhưng nồng nàn và tình cảm sâu sắc của tác giả đối với thôn quê.</a:t>
            </a:r>
            <a:endParaRPr lang="en-US" sz="3800" b="1">
              <a:solidFill>
                <a:srgbClr val="0000CC"/>
              </a:solidFill>
              <a:latin typeface="Times New Roman" pitchFamily="18" charset="0"/>
              <a:cs typeface="Times New Roman" pitchFamily="18" charset="0"/>
            </a:endParaRPr>
          </a:p>
        </p:txBody>
      </p:sp>
      <p:sp>
        <p:nvSpPr>
          <p:cNvPr id="3" name="Rectangle 2"/>
          <p:cNvSpPr/>
          <p:nvPr/>
        </p:nvSpPr>
        <p:spPr>
          <a:xfrm>
            <a:off x="1348978" y="5717500"/>
            <a:ext cx="13578681" cy="2893100"/>
          </a:xfrm>
          <a:prstGeom prst="rect">
            <a:avLst/>
          </a:prstGeom>
        </p:spPr>
        <p:txBody>
          <a:bodyPr wrap="square">
            <a:spAutoFit/>
          </a:bodyPr>
          <a:lstStyle/>
          <a:p>
            <a:pPr>
              <a:spcBef>
                <a:spcPts val="600"/>
              </a:spcBef>
              <a:spcAft>
                <a:spcPts val="600"/>
              </a:spcAft>
            </a:pPr>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đất quê</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làn hương ấy</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quanh năm</a:t>
            </a:r>
            <a:r>
              <a:rPr lang="en-US" sz="3800" b="1">
                <a:solidFill>
                  <a:srgbClr val="0000CC"/>
                </a:solidFill>
                <a:latin typeface="Times New Roman" pitchFamily="18" charset="0"/>
                <a:cs typeface="Times New Roman" pitchFamily="18" charset="0"/>
              </a:rPr>
              <a:t>.</a:t>
            </a:r>
          </a:p>
          <a:p>
            <a:pPr>
              <a:spcBef>
                <a:spcPts val="600"/>
              </a:spcBef>
              <a:spcAft>
                <a:spcPts val="600"/>
              </a:spcAft>
            </a:pPr>
            <a:r>
              <a:rPr lang="en-US" sz="3800" b="1">
                <a:solidFill>
                  <a:srgbClr val="0000CC"/>
                </a:solidFill>
                <a:latin typeface="Times New Roman" pitchFamily="18" charset="0"/>
                <a:cs typeface="Times New Roman" pitchFamily="18" charset="0"/>
              </a:rPr>
              <a:t>+ Đoạn 4: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35519" y="4746209"/>
            <a:ext cx="4191000" cy="677108"/>
            <a:chOff x="1535872" y="1950319"/>
            <a:chExt cx="3733800" cy="677108"/>
          </a:xfrm>
        </p:grpSpPr>
        <p:sp>
          <p:nvSpPr>
            <p:cNvPr id="23" name="Rectangle 22"/>
            <p:cNvSpPr/>
            <p:nvPr/>
          </p:nvSpPr>
          <p:spPr>
            <a:xfrm>
              <a:off x="1535872" y="195031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id="{96D93C8F-0615-4318-A7A1-4C6BFD6B1AFC}"/>
              </a:ext>
            </a:extLst>
          </p:cNvPr>
          <p:cNvGrpSpPr/>
          <p:nvPr/>
        </p:nvGrpSpPr>
        <p:grpSpPr>
          <a:xfrm>
            <a:off x="4189058" y="42893"/>
            <a:ext cx="6683315" cy="1748800"/>
            <a:chOff x="4189058" y="42893"/>
            <a:chExt cx="6683315" cy="1748800"/>
          </a:xfrm>
        </p:grpSpPr>
        <p:grpSp>
          <p:nvGrpSpPr>
            <p:cNvPr id="14" name="Group 13"/>
            <p:cNvGrpSpPr/>
            <p:nvPr/>
          </p:nvGrpSpPr>
          <p:grpSpPr>
            <a:xfrm>
              <a:off x="4617134" y="42893"/>
              <a:ext cx="6255239" cy="1048243"/>
              <a:chOff x="4539228" y="103852"/>
              <a:chExt cx="6149694" cy="1048243"/>
            </a:xfrm>
          </p:grpSpPr>
          <p:grpSp>
            <p:nvGrpSpPr>
              <p:cNvPr id="15" name="Group 14"/>
              <p:cNvGrpSpPr/>
              <p:nvPr/>
            </p:nvGrpSpPr>
            <p:grpSpPr>
              <a:xfrm>
                <a:off x="4539228" y="103852"/>
                <a:ext cx="6149694" cy="1048243"/>
                <a:chOff x="4539228" y="103852"/>
                <a:chExt cx="6149694" cy="1048243"/>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CC88B391-64C4-4B01-AC4E-DF6666A95D4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2875816" y="7738646"/>
            <a:ext cx="251459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Mộc mạc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15918" y="4191000"/>
            <a:ext cx="13941217" cy="2136354"/>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Cứ muốn căng lồng ngực ra mà hít thở đến no nê, giống như thuở nhỏ</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hít hà hương thơm từ nồi cơm gạo mới mẹ bắc ra và gọi cả nhà ngồi vào quanh mâm.</a:t>
            </a:r>
            <a:endParaRPr lang="vi-VN" sz="3800" b="1">
              <a:solidFill>
                <a:srgbClr val="FF0000"/>
              </a:solidFill>
              <a:latin typeface="Times New Roman" pitchFamily="18" charset="0"/>
              <a:cs typeface="Times New Roman" pitchFamily="18" charset="0"/>
            </a:endParaRPr>
          </a:p>
        </p:txBody>
      </p:sp>
      <p:sp>
        <p:nvSpPr>
          <p:cNvPr id="21" name="Rectangle 20">
            <a:hlinkClick r:id="rId3" action="ppaction://hlinkpres?slideindex=1&amp;slidetitle="/>
          </p:cNvPr>
          <p:cNvSpPr/>
          <p:nvPr/>
        </p:nvSpPr>
        <p:spPr>
          <a:xfrm>
            <a:off x="6881019" y="7771240"/>
            <a:ext cx="251459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Chân chất </a:t>
            </a:r>
          </a:p>
        </p:txBody>
      </p:sp>
      <p:sp>
        <p:nvSpPr>
          <p:cNvPr id="22" name="Rectangle 21">
            <a:hlinkClick r:id="rId4" action="ppaction://hlinkpres?slideindex=1&amp;slidetitle="/>
          </p:cNvPr>
          <p:cNvSpPr/>
          <p:nvPr/>
        </p:nvSpPr>
        <p:spPr>
          <a:xfrm>
            <a:off x="11110119" y="7764483"/>
            <a:ext cx="1898030" cy="67710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Đượm</a:t>
            </a:r>
            <a:endParaRPr lang="en-US" sz="3800" b="1">
              <a:solidFill>
                <a:srgbClr val="0000CC"/>
              </a:solidFill>
              <a:latin typeface="Times New Roman" pitchFamily="18" charset="0"/>
              <a:cs typeface="Times New Roman" pitchFamily="18" charset="0"/>
            </a:endParaRP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27701" y="67818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600519" y="3222486"/>
            <a:ext cx="13548200" cy="677108"/>
          </a:xfrm>
          <a:prstGeom prst="rect">
            <a:avLst/>
          </a:prstGeom>
        </p:spPr>
        <p:txBody>
          <a:bodyPr wrap="square">
            <a:spAutoFit/>
          </a:bodyPr>
          <a:lstStyle/>
          <a:p>
            <a:pPr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5DBC30EF-E62A-4FC8-BF9D-E55DA43C7CDE}"/>
              </a:ext>
            </a:extLst>
          </p:cNvPr>
          <p:cNvSpPr/>
          <p:nvPr/>
        </p:nvSpPr>
        <p:spPr>
          <a:xfrm>
            <a:off x="8879260" y="1937265"/>
            <a:ext cx="319318" cy="307777"/>
          </a:xfrm>
          <a:prstGeom prst="rect">
            <a:avLst/>
          </a:prstGeom>
        </p:spPr>
        <p:txBody>
          <a:bodyPr wrap="none">
            <a:spAutoFit/>
          </a:bodyPr>
          <a:lstStyle/>
          <a:p>
            <a:r>
              <a:rPr lang="en-US" sz="1400">
                <a:latin typeface="Times New Roman" panose="02020603050405020304" pitchFamily="18" charset="0"/>
                <a:ea typeface="Calibri" panose="020F0502020204030204" pitchFamily="34" charset="0"/>
              </a:rPr>
              <a:t>,, </a:t>
            </a:r>
            <a:endParaRPr lang="vi-VN"/>
          </a:p>
        </p:txBody>
      </p:sp>
      <p:grpSp>
        <p:nvGrpSpPr>
          <p:cNvPr id="44" name="Group 43">
            <a:extLst>
              <a:ext uri="{FF2B5EF4-FFF2-40B4-BE49-F238E27FC236}">
                <a16:creationId xmlns:a16="http://schemas.microsoft.com/office/drawing/2014/main" id="{68F5C546-4A7A-41F2-A893-1CCA2A261E5F}"/>
              </a:ext>
            </a:extLst>
          </p:cNvPr>
          <p:cNvGrpSpPr/>
          <p:nvPr/>
        </p:nvGrpSpPr>
        <p:grpSpPr>
          <a:xfrm>
            <a:off x="4633119" y="42762"/>
            <a:ext cx="6683315" cy="1748800"/>
            <a:chOff x="4189058" y="42893"/>
            <a:chExt cx="6683315" cy="1748800"/>
          </a:xfrm>
        </p:grpSpPr>
        <p:grpSp>
          <p:nvGrpSpPr>
            <p:cNvPr id="45" name="Group 44">
              <a:extLst>
                <a:ext uri="{FF2B5EF4-FFF2-40B4-BE49-F238E27FC236}">
                  <a16:creationId xmlns:a16="http://schemas.microsoft.com/office/drawing/2014/main" id="{333B180E-6F0C-4055-88DE-DCBE63E74171}"/>
                </a:ext>
              </a:extLst>
            </p:cNvPr>
            <p:cNvGrpSpPr/>
            <p:nvPr/>
          </p:nvGrpSpPr>
          <p:grpSpPr>
            <a:xfrm>
              <a:off x="4617134" y="42893"/>
              <a:ext cx="6255239" cy="1048243"/>
              <a:chOff x="4539228" y="103852"/>
              <a:chExt cx="6149694" cy="1048243"/>
            </a:xfrm>
          </p:grpSpPr>
          <p:grpSp>
            <p:nvGrpSpPr>
              <p:cNvPr id="47" name="Group 46">
                <a:extLst>
                  <a:ext uri="{FF2B5EF4-FFF2-40B4-BE49-F238E27FC236}">
                    <a16:creationId xmlns:a16="http://schemas.microsoft.com/office/drawing/2014/main" id="{43C0B447-7883-4163-9DFF-09A9027F8C38}"/>
                  </a:ext>
                </a:extLst>
              </p:cNvPr>
              <p:cNvGrpSpPr/>
              <p:nvPr/>
            </p:nvGrpSpPr>
            <p:grpSpPr>
              <a:xfrm>
                <a:off x="4539228" y="103852"/>
                <a:ext cx="6149694" cy="1048243"/>
                <a:chOff x="4539228" y="103852"/>
                <a:chExt cx="6149694" cy="1048243"/>
              </a:xfrm>
            </p:grpSpPr>
            <p:sp>
              <p:nvSpPr>
                <p:cNvPr id="49" name="TextBox 48">
                  <a:extLst>
                    <a:ext uri="{FF2B5EF4-FFF2-40B4-BE49-F238E27FC236}">
                      <a16:creationId xmlns:a16="http://schemas.microsoft.com/office/drawing/2014/main" id="{98276469-5608-4370-88C4-3ABB9AAED6BB}"/>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a:extLst>
                    <a:ext uri="{FF2B5EF4-FFF2-40B4-BE49-F238E27FC236}">
                      <a16:creationId xmlns:a16="http://schemas.microsoft.com/office/drawing/2014/main" id="{B699CF27-B45A-4C8B-9870-50BA7A2E9EAC}"/>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48" name="Straight Connector 47">
                <a:extLst>
                  <a:ext uri="{FF2B5EF4-FFF2-40B4-BE49-F238E27FC236}">
                    <a16:creationId xmlns:a16="http://schemas.microsoft.com/office/drawing/2014/main" id="{0A8763AB-576F-489D-9C7A-79544FC8E2D8}"/>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a:extLst>
                <a:ext uri="{FF2B5EF4-FFF2-40B4-BE49-F238E27FC236}">
                  <a16:creationId xmlns:a16="http://schemas.microsoft.com/office/drawing/2014/main" id="{382DCA25-FF0F-4E1F-A74B-E0CB497816F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
        <p:nvSpPr>
          <p:cNvPr id="7" name="Rectangle 6">
            <a:extLst>
              <a:ext uri="{FF2B5EF4-FFF2-40B4-BE49-F238E27FC236}">
                <a16:creationId xmlns:a16="http://schemas.microsoft.com/office/drawing/2014/main" id="{0B32FD17-D0C7-4417-8EA5-FF1B050654D2}"/>
              </a:ext>
            </a:extLst>
          </p:cNvPr>
          <p:cNvSpPr/>
          <p:nvPr/>
        </p:nvSpPr>
        <p:spPr>
          <a:xfrm>
            <a:off x="8157336" y="4247774"/>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1" name="Rectangle 50">
            <a:extLst>
              <a:ext uri="{FF2B5EF4-FFF2-40B4-BE49-F238E27FC236}">
                <a16:creationId xmlns:a16="http://schemas.microsoft.com/office/drawing/2014/main" id="{EF7A48E4-2438-4C7D-A119-5929AFE4453B}"/>
              </a:ext>
            </a:extLst>
          </p:cNvPr>
          <p:cNvSpPr/>
          <p:nvPr/>
        </p:nvSpPr>
        <p:spPr>
          <a:xfrm>
            <a:off x="13091319" y="4275892"/>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2" name="Rectangle 51">
            <a:extLst>
              <a:ext uri="{FF2B5EF4-FFF2-40B4-BE49-F238E27FC236}">
                <a16:creationId xmlns:a16="http://schemas.microsoft.com/office/drawing/2014/main" id="{1BF4EB98-27AE-4503-B501-5F0360DB5BC3}"/>
              </a:ext>
            </a:extLst>
          </p:cNvPr>
          <p:cNvSpPr/>
          <p:nvPr/>
        </p:nvSpPr>
        <p:spPr>
          <a:xfrm>
            <a:off x="3490119" y="495812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3" name="Rectangle 52">
            <a:extLst>
              <a:ext uri="{FF2B5EF4-FFF2-40B4-BE49-F238E27FC236}">
                <a16:creationId xmlns:a16="http://schemas.microsoft.com/office/drawing/2014/main" id="{466A967F-C817-4AF0-A846-46CF6E96EF85}"/>
              </a:ext>
            </a:extLst>
          </p:cNvPr>
          <p:cNvSpPr/>
          <p:nvPr/>
        </p:nvSpPr>
        <p:spPr>
          <a:xfrm>
            <a:off x="7590401" y="495300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4" name="Rectangle 53">
            <a:extLst>
              <a:ext uri="{FF2B5EF4-FFF2-40B4-BE49-F238E27FC236}">
                <a16:creationId xmlns:a16="http://schemas.microsoft.com/office/drawing/2014/main" id="{798AA6E1-B987-4925-B94B-F49376DC298D}"/>
              </a:ext>
            </a:extLst>
          </p:cNvPr>
          <p:cNvSpPr/>
          <p:nvPr/>
        </p:nvSpPr>
        <p:spPr>
          <a:xfrm>
            <a:off x="14067401" y="494788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5" name="Rectangle 54">
            <a:extLst>
              <a:ext uri="{FF2B5EF4-FFF2-40B4-BE49-F238E27FC236}">
                <a16:creationId xmlns:a16="http://schemas.microsoft.com/office/drawing/2014/main" id="{9E24EDD3-918D-44DD-A847-11EDFA380DF1}"/>
              </a:ext>
            </a:extLst>
          </p:cNvPr>
          <p:cNvSpPr/>
          <p:nvPr/>
        </p:nvSpPr>
        <p:spPr>
          <a:xfrm>
            <a:off x="7567403" y="5666253"/>
            <a:ext cx="453970"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30" grpId="0"/>
      <p:bldP spid="7"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233319" y="2668726"/>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442865" y="2743200"/>
            <a:ext cx="9391654" cy="1077218"/>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     Câu 1: </a:t>
            </a:r>
            <a:r>
              <a:rPr lang="vi-VN" sz="3200" b="1">
                <a:solidFill>
                  <a:srgbClr val="FF0000"/>
                </a:solidFill>
                <a:latin typeface="Times New Roman" pitchFamily="18" charset="0"/>
                <a:cs typeface="Times New Roman" pitchFamily="18" charset="0"/>
              </a:rPr>
              <a:t> Mỗi khi đi trong làng, tác giả cảm nhận được điều gì?</a:t>
            </a:r>
            <a:endParaRPr lang="en-US" sz="3200" b="1">
              <a:solidFill>
                <a:srgbClr val="FF0000"/>
              </a:solidFill>
              <a:latin typeface="Times New Roman" pitchFamily="18" charset="0"/>
              <a:cs typeface="Times New Roman" pitchFamily="18" charset="0"/>
            </a:endParaRPr>
          </a:p>
        </p:txBody>
      </p:sp>
      <p:sp>
        <p:nvSpPr>
          <p:cNvPr id="12" name="Rectangle 11"/>
          <p:cNvSpPr/>
          <p:nvPr/>
        </p:nvSpPr>
        <p:spPr>
          <a:xfrm>
            <a:off x="6517583" y="3678773"/>
            <a:ext cx="9370531" cy="1569660"/>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Mỗi khi đi trong làng, tác giả luôn cảm nhận được mùi hương mộc mạc, chân chất quen thuộc của đất quê.</a:t>
            </a:r>
          </a:p>
        </p:txBody>
      </p:sp>
      <p:sp>
        <p:nvSpPr>
          <p:cNvPr id="40" name="Rectangle 39"/>
          <p:cNvSpPr/>
          <p:nvPr/>
        </p:nvSpPr>
        <p:spPr>
          <a:xfrm>
            <a:off x="6533648" y="5134619"/>
            <a:ext cx="9391654" cy="1077218"/>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     Câu 2: </a:t>
            </a:r>
            <a:r>
              <a:rPr lang="vi-VN" sz="3200" b="1">
                <a:solidFill>
                  <a:srgbClr val="FF0000"/>
                </a:solidFill>
                <a:latin typeface="Times New Roman" pitchFamily="18" charset="0"/>
                <a:cs typeface="Times New Roman" pitchFamily="18" charset="0"/>
              </a:rPr>
              <a:t>Tìm những từ ngữ trong bài đọc tả hương thơm của hoa, lá. </a:t>
            </a:r>
            <a:endParaRPr lang="en-US" sz="3200" b="1">
              <a:solidFill>
                <a:srgbClr val="FF0000"/>
              </a:solidFill>
              <a:latin typeface="Times New Roman" pitchFamily="18" charset="0"/>
              <a:cs typeface="Times New Roman" pitchFamily="18" charset="0"/>
            </a:endParaRPr>
          </a:p>
        </p:txBody>
      </p:sp>
      <p:sp>
        <p:nvSpPr>
          <p:cNvPr id="41" name="Rectangle 40"/>
          <p:cNvSpPr/>
          <p:nvPr/>
        </p:nvSpPr>
        <p:spPr>
          <a:xfrm>
            <a:off x="6491704" y="6184006"/>
            <a:ext cx="9370531" cy="2554545"/>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Đó là các từ ngữ; hoa thiên lí thoảng nhẹ, bay đến rồi thoảng cái lại bay đi; hoa cau thơm lạ lùng, hoa ngâu thơm nồng nàn, tưởng như có thể sở được, nắm được các mùi hương ấy; các loài lá đượm một mùi hương mãi không thôi...</a:t>
            </a:r>
            <a:endParaRPr lang="en-US" sz="3200" b="1">
              <a:solidFill>
                <a:srgbClr val="0000CC"/>
              </a:solidFill>
              <a:latin typeface="Times New Roman" pitchFamily="18" charset="0"/>
              <a:cs typeface="Times New Roman" pitchFamily="18" charset="0"/>
            </a:endParaRPr>
          </a:p>
        </p:txBody>
      </p:sp>
      <p:sp>
        <p:nvSpPr>
          <p:cNvPr id="22" name="Rectangle 21"/>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611367" y="2784473"/>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38" name="Group 37">
            <a:extLst>
              <a:ext uri="{FF2B5EF4-FFF2-40B4-BE49-F238E27FC236}">
                <a16:creationId xmlns:a16="http://schemas.microsoft.com/office/drawing/2014/main" id="{D0C73ED3-23AA-4EAF-958E-1D75E79D9D2B}"/>
              </a:ext>
            </a:extLst>
          </p:cNvPr>
          <p:cNvGrpSpPr/>
          <p:nvPr/>
        </p:nvGrpSpPr>
        <p:grpSpPr>
          <a:xfrm>
            <a:off x="4633119" y="42762"/>
            <a:ext cx="6683315" cy="1748800"/>
            <a:chOff x="4189058" y="42893"/>
            <a:chExt cx="6683315" cy="1748800"/>
          </a:xfrm>
        </p:grpSpPr>
        <p:grpSp>
          <p:nvGrpSpPr>
            <p:cNvPr id="39" name="Group 38">
              <a:extLst>
                <a:ext uri="{FF2B5EF4-FFF2-40B4-BE49-F238E27FC236}">
                  <a16:creationId xmlns:a16="http://schemas.microsoft.com/office/drawing/2014/main" id="{B0A78D07-B5BE-4516-9F89-578AC482B9F6}"/>
                </a:ext>
              </a:extLst>
            </p:cNvPr>
            <p:cNvGrpSpPr/>
            <p:nvPr/>
          </p:nvGrpSpPr>
          <p:grpSpPr>
            <a:xfrm>
              <a:off x="4617134" y="42893"/>
              <a:ext cx="6255239" cy="1048243"/>
              <a:chOff x="4539228" y="103852"/>
              <a:chExt cx="6149694" cy="1048243"/>
            </a:xfrm>
          </p:grpSpPr>
          <p:grpSp>
            <p:nvGrpSpPr>
              <p:cNvPr id="45" name="Group 44">
                <a:extLst>
                  <a:ext uri="{FF2B5EF4-FFF2-40B4-BE49-F238E27FC236}">
                    <a16:creationId xmlns:a16="http://schemas.microsoft.com/office/drawing/2014/main" id="{75E69C9C-8BB2-4918-A2E6-5CEB697FF569}"/>
                  </a:ext>
                </a:extLst>
              </p:cNvPr>
              <p:cNvGrpSpPr/>
              <p:nvPr/>
            </p:nvGrpSpPr>
            <p:grpSpPr>
              <a:xfrm>
                <a:off x="4539228" y="103852"/>
                <a:ext cx="6149694" cy="1048243"/>
                <a:chOff x="4539228" y="103852"/>
                <a:chExt cx="6149694" cy="1048243"/>
              </a:xfrm>
            </p:grpSpPr>
            <p:sp>
              <p:nvSpPr>
                <p:cNvPr id="51" name="TextBox 50">
                  <a:extLst>
                    <a:ext uri="{FF2B5EF4-FFF2-40B4-BE49-F238E27FC236}">
                      <a16:creationId xmlns:a16="http://schemas.microsoft.com/office/drawing/2014/main" id="{1E4DBF5E-2677-48FA-9690-0C520166999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2" name="TextBox 51">
                  <a:extLst>
                    <a:ext uri="{FF2B5EF4-FFF2-40B4-BE49-F238E27FC236}">
                      <a16:creationId xmlns:a16="http://schemas.microsoft.com/office/drawing/2014/main" id="{C022038C-90A8-49E9-BED5-8A865C8F00E5}"/>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46" name="Straight Connector 45">
                <a:extLst>
                  <a:ext uri="{FF2B5EF4-FFF2-40B4-BE49-F238E27FC236}">
                    <a16:creationId xmlns:a16="http://schemas.microsoft.com/office/drawing/2014/main" id="{C257E84F-34A6-4EC1-926F-504A8EC8F20E}"/>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3" name="Text Box 14">
              <a:extLst>
                <a:ext uri="{FF2B5EF4-FFF2-40B4-BE49-F238E27FC236}">
                  <a16:creationId xmlns:a16="http://schemas.microsoft.com/office/drawing/2014/main" id="{BD8E0A2F-18BB-44D1-8ADA-62E8B0119DE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233319" y="2668726"/>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442865" y="2743200"/>
            <a:ext cx="939165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vi-VN" sz="3600" b="1">
                <a:solidFill>
                  <a:srgbClr val="FF0000"/>
                </a:solidFill>
                <a:latin typeface="Times New Roman" pitchFamily="18" charset="0"/>
                <a:cs typeface="Times New Roman" pitchFamily="18" charset="0"/>
              </a:rPr>
              <a:t> Ngày mùa, làng quê tác giả còn có những hương thơm đặc biệt nào?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517583" y="3810000"/>
            <a:ext cx="9370531" cy="2308324"/>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Mùi thơm từ đồng thơm vào, thơm trên là hương cốm, hương lúa, hương rơm rạ đường làng, thơm ngoài sân đình, thơm trên các ngõ…</a:t>
            </a:r>
          </a:p>
        </p:txBody>
      </p:sp>
      <p:sp>
        <p:nvSpPr>
          <p:cNvPr id="40" name="Rectangle 39"/>
          <p:cNvSpPr/>
          <p:nvPr/>
        </p:nvSpPr>
        <p:spPr>
          <a:xfrm>
            <a:off x="6533648" y="5962471"/>
            <a:ext cx="939165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a:t>
            </a:r>
            <a:r>
              <a:rPr lang="vi-VN" sz="3600" b="1">
                <a:solidFill>
                  <a:srgbClr val="FF0000"/>
                </a:solidFill>
                <a:latin typeface="Times New Roman" pitchFamily="18" charset="0"/>
                <a:cs typeface="Times New Roman" pitchFamily="18" charset="0"/>
              </a:rPr>
              <a:t>Theo em, vì sao bài đọc có tên là Hương làng?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6491704" y="7084874"/>
            <a:ext cx="9370531"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Bài đọc có tên là Hương làng vì nó miêu tả hương thơm của cây cối, hoa lá tự nhiên quen thuộc, mộc mạc, đặc trưng của làng quê.</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611367" y="2784473"/>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57947D70-4359-4757-B282-A61EC7150B9D}"/>
              </a:ext>
            </a:extLst>
          </p:cNvPr>
          <p:cNvGrpSpPr/>
          <p:nvPr/>
        </p:nvGrpSpPr>
        <p:grpSpPr>
          <a:xfrm>
            <a:off x="4633119" y="42762"/>
            <a:ext cx="6683315" cy="1748800"/>
            <a:chOff x="4189058" y="42893"/>
            <a:chExt cx="6683315" cy="1748800"/>
          </a:xfrm>
        </p:grpSpPr>
        <p:grpSp>
          <p:nvGrpSpPr>
            <p:cNvPr id="25" name="Group 24">
              <a:extLst>
                <a:ext uri="{FF2B5EF4-FFF2-40B4-BE49-F238E27FC236}">
                  <a16:creationId xmlns:a16="http://schemas.microsoft.com/office/drawing/2014/main" id="{7B79F57D-3524-4C11-80D8-F927F96A96F5}"/>
                </a:ext>
              </a:extLst>
            </p:cNvPr>
            <p:cNvGrpSpPr/>
            <p:nvPr/>
          </p:nvGrpSpPr>
          <p:grpSpPr>
            <a:xfrm>
              <a:off x="4617134" y="42893"/>
              <a:ext cx="6255239" cy="1048243"/>
              <a:chOff x="4539228" y="103852"/>
              <a:chExt cx="6149694" cy="1048243"/>
            </a:xfrm>
          </p:grpSpPr>
          <p:grpSp>
            <p:nvGrpSpPr>
              <p:cNvPr id="34" name="Group 33">
                <a:extLst>
                  <a:ext uri="{FF2B5EF4-FFF2-40B4-BE49-F238E27FC236}">
                    <a16:creationId xmlns:a16="http://schemas.microsoft.com/office/drawing/2014/main" id="{BCF9AD84-87CC-4F4C-95A4-3B8F4EB5377C}"/>
                  </a:ext>
                </a:extLst>
              </p:cNvPr>
              <p:cNvGrpSpPr/>
              <p:nvPr/>
            </p:nvGrpSpPr>
            <p:grpSpPr>
              <a:xfrm>
                <a:off x="4539228" y="103852"/>
                <a:ext cx="6149694" cy="1048243"/>
                <a:chOff x="4539228" y="103852"/>
                <a:chExt cx="6149694" cy="1048243"/>
              </a:xfrm>
            </p:grpSpPr>
            <p:sp>
              <p:nvSpPr>
                <p:cNvPr id="36" name="TextBox 35">
                  <a:extLst>
                    <a:ext uri="{FF2B5EF4-FFF2-40B4-BE49-F238E27FC236}">
                      <a16:creationId xmlns:a16="http://schemas.microsoft.com/office/drawing/2014/main" id="{DD39A9D1-487B-4BA9-9FF4-DAB10AF1B2CB}"/>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a:extLst>
                    <a:ext uri="{FF2B5EF4-FFF2-40B4-BE49-F238E27FC236}">
                      <a16:creationId xmlns:a16="http://schemas.microsoft.com/office/drawing/2014/main" id="{77E8DE51-05AF-4C5F-889D-87D86157991A}"/>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5" name="Straight Connector 34">
                <a:extLst>
                  <a:ext uri="{FF2B5EF4-FFF2-40B4-BE49-F238E27FC236}">
                    <a16:creationId xmlns:a16="http://schemas.microsoft.com/office/drawing/2014/main" id="{C2C7C850-760A-4875-8A12-4C5D8C904088}"/>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a:extLst>
                <a:ext uri="{FF2B5EF4-FFF2-40B4-BE49-F238E27FC236}">
                  <a16:creationId xmlns:a16="http://schemas.microsoft.com/office/drawing/2014/main" id="{5E39E0EE-C795-48C6-95FD-436E1F54093F}"/>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29926191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582677"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887488" y="353018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76636" y="4724400"/>
              <a:ext cx="6857683" cy="2862322"/>
            </a:xfrm>
            <a:prstGeom prst="rect">
              <a:avLst/>
            </a:prstGeom>
          </p:spPr>
          <p:txBody>
            <a:bodyPr wrap="square">
              <a:spAutoFit/>
            </a:bodyPr>
            <a:lstStyle/>
            <a:p>
              <a:pPr algn="just"/>
              <a:r>
                <a:rPr lang="vi-VN" sz="3600" b="1" i="1">
                  <a:solidFill>
                    <a:srgbClr val="FF0000"/>
                  </a:solidFill>
                  <a:latin typeface="Times New Roman" pitchFamily="18" charset="0"/>
                  <a:cs typeface="Times New Roman" pitchFamily="18" charset="0"/>
                </a:rPr>
                <a:t>      Vẻ đẹp của làng quê hiện lên qua mùi hương quen thuộc, giản dị, mộc mạc nhưng nồng nàn và tỉnh cảm sâu sắc của tác giả đối với thôn quê.</a:t>
              </a:r>
            </a:p>
          </p:txBody>
        </p:sp>
      </p:grpSp>
      <p:sp>
        <p:nvSpPr>
          <p:cNvPr id="21" name="Rectangle 20">
            <a:extLst>
              <a:ext uri="{FF2B5EF4-FFF2-40B4-BE49-F238E27FC236}">
                <a16:creationId xmlns:a16="http://schemas.microsoft.com/office/drawing/2014/main" id="{5E212771-31E6-4993-9A4C-150DCD7ED382}"/>
              </a:ext>
            </a:extLst>
          </p:cNvPr>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A01CD78-FEB4-4C76-9F59-D4AE24D399FE}"/>
              </a:ext>
            </a:extLst>
          </p:cNvPr>
          <p:cNvSpPr/>
          <p:nvPr/>
        </p:nvSpPr>
        <p:spPr>
          <a:xfrm>
            <a:off x="446465" y="2791927"/>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25" name="Group 24">
            <a:extLst>
              <a:ext uri="{FF2B5EF4-FFF2-40B4-BE49-F238E27FC236}">
                <a16:creationId xmlns:a16="http://schemas.microsoft.com/office/drawing/2014/main" id="{69177AC2-0748-4DA7-9B97-93D0E1A12C8C}"/>
              </a:ext>
            </a:extLst>
          </p:cNvPr>
          <p:cNvGrpSpPr/>
          <p:nvPr/>
        </p:nvGrpSpPr>
        <p:grpSpPr>
          <a:xfrm>
            <a:off x="4633119" y="42762"/>
            <a:ext cx="6683315" cy="1748800"/>
            <a:chOff x="4189058" y="42893"/>
            <a:chExt cx="6683315" cy="1748800"/>
          </a:xfrm>
        </p:grpSpPr>
        <p:grpSp>
          <p:nvGrpSpPr>
            <p:cNvPr id="34" name="Group 33">
              <a:extLst>
                <a:ext uri="{FF2B5EF4-FFF2-40B4-BE49-F238E27FC236}">
                  <a16:creationId xmlns:a16="http://schemas.microsoft.com/office/drawing/2014/main" id="{69BBBFBA-A33B-405C-81E1-D15AAE4702FA}"/>
                </a:ext>
              </a:extLst>
            </p:cNvPr>
            <p:cNvGrpSpPr/>
            <p:nvPr/>
          </p:nvGrpSpPr>
          <p:grpSpPr>
            <a:xfrm>
              <a:off x="4617134" y="42893"/>
              <a:ext cx="6255239" cy="1048243"/>
              <a:chOff x="4539228" y="103852"/>
              <a:chExt cx="6149694" cy="1048243"/>
            </a:xfrm>
          </p:grpSpPr>
          <p:grpSp>
            <p:nvGrpSpPr>
              <p:cNvPr id="36" name="Group 35">
                <a:extLst>
                  <a:ext uri="{FF2B5EF4-FFF2-40B4-BE49-F238E27FC236}">
                    <a16:creationId xmlns:a16="http://schemas.microsoft.com/office/drawing/2014/main" id="{91A803E2-0D0A-4A3A-A2B1-7EF5FE95D6A8}"/>
                  </a:ext>
                </a:extLst>
              </p:cNvPr>
              <p:cNvGrpSpPr/>
              <p:nvPr/>
            </p:nvGrpSpPr>
            <p:grpSpPr>
              <a:xfrm>
                <a:off x="4539228" y="103852"/>
                <a:ext cx="6149694" cy="1048243"/>
                <a:chOff x="4539228" y="103852"/>
                <a:chExt cx="6149694" cy="1048243"/>
              </a:xfrm>
            </p:grpSpPr>
            <p:sp>
              <p:nvSpPr>
                <p:cNvPr id="38" name="TextBox 37">
                  <a:extLst>
                    <a:ext uri="{FF2B5EF4-FFF2-40B4-BE49-F238E27FC236}">
                      <a16:creationId xmlns:a16="http://schemas.microsoft.com/office/drawing/2014/main" id="{DC15FCC1-5FE8-4D9A-9D04-FC6FEED216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DC237F63-90D5-4614-AD21-90B5EBE60E9D}"/>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7" name="Straight Connector 36">
                <a:extLst>
                  <a:ext uri="{FF2B5EF4-FFF2-40B4-BE49-F238E27FC236}">
                    <a16:creationId xmlns:a16="http://schemas.microsoft.com/office/drawing/2014/main" id="{33E1FBA1-C5F6-4FBA-A80C-6D94D84B7577}"/>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EC370B84-6F3F-4123-94EA-FB492D2EB7D4}"/>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68178" y="2450821"/>
            <a:ext cx="14079130" cy="3203569"/>
          </a:xfrm>
          <a:prstGeom prst="rect">
            <a:avLst/>
          </a:prstGeom>
          <a:noFill/>
        </p:spPr>
        <p:txBody>
          <a:bodyPr wrap="square" rtlCol="0">
            <a:spAutoFit/>
          </a:bodyPr>
          <a:lstStyle/>
          <a:p>
            <a:pPr algn="just">
              <a:spcBef>
                <a:spcPts val="0"/>
              </a:spcBef>
              <a:spcAft>
                <a:spcPts val="0"/>
              </a:spcAft>
            </a:pPr>
            <a:r>
              <a:rPr lang="vi-VN" sz="3800" b="1">
                <a:solidFill>
                  <a:srgbClr val="FF0066"/>
                </a:solidFill>
                <a:latin typeface="Times New Roman" pitchFamily="18" charset="0"/>
                <a:cs typeface="Times New Roman" pitchFamily="18" charset="0"/>
              </a:rPr>
              <a:t>1) Đọc câu sau và hoàn chỉnh sơ đồ so sánh ở bên dưới:</a:t>
            </a:r>
          </a:p>
          <a:p>
            <a:pPr algn="just">
              <a:lnSpc>
                <a:spcPct val="150000"/>
              </a:lnSpc>
              <a:spcBef>
                <a:spcPts val="0"/>
              </a:spcBef>
              <a:spcAft>
                <a:spcPts val="0"/>
              </a:spcAft>
            </a:pP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Tôi cứ muốn căng lồng ngực ra mà hít thở đến no nê những mùi thơm ấy, giống như thuở nhỏ hít hà hương thơm từ nồi cơm gạo mới mẹ bắc ra. </a:t>
            </a:r>
          </a:p>
        </p:txBody>
      </p:sp>
      <p:sp>
        <p:nvSpPr>
          <p:cNvPr id="2" name="Rectangle 1">
            <a:extLst>
              <a:ext uri="{FF2B5EF4-FFF2-40B4-BE49-F238E27FC236}">
                <a16:creationId xmlns:a16="http://schemas.microsoft.com/office/drawing/2014/main" id="{3B251653-1E8E-444D-B817-72F0CFE31167}"/>
              </a:ext>
            </a:extLst>
          </p:cNvPr>
          <p:cNvSpPr/>
          <p:nvPr/>
        </p:nvSpPr>
        <p:spPr>
          <a:xfrm>
            <a:off x="10293839" y="6806514"/>
            <a:ext cx="5448716" cy="1200329"/>
          </a:xfrm>
          <a:prstGeom prst="rect">
            <a:avLst/>
          </a:prstGeom>
          <a:noFill/>
        </p:spPr>
        <p:txBody>
          <a:bodyPr wrap="square">
            <a:spAutoFit/>
          </a:bodyPr>
          <a:lstStyle/>
          <a:p>
            <a:pPr lvl="0" defTabSz="1436888" eaLnBrk="1" fontAlgn="auto" hangingPunct="1">
              <a:spcBef>
                <a:spcPts val="0"/>
              </a:spcBef>
              <a:spcAft>
                <a:spcPts val="0"/>
              </a:spcAft>
            </a:pPr>
            <a:r>
              <a:rPr lang="vi-VN" sz="3600">
                <a:solidFill>
                  <a:srgbClr val="FF0066"/>
                </a:solidFill>
                <a:latin typeface="Arial"/>
              </a:rPr>
              <a:t>          hương thơm từ nồi cơm gạo mới mẹ bắc ra.</a:t>
            </a:r>
            <a:endParaRPr lang="vi-VN">
              <a:solidFill>
                <a:srgbClr val="FF0066"/>
              </a:solidFill>
            </a:endParaRPr>
          </a:p>
        </p:txBody>
      </p:sp>
      <p:graphicFrame>
        <p:nvGraphicFramePr>
          <p:cNvPr id="19" name="Table 18">
            <a:extLst>
              <a:ext uri="{FF2B5EF4-FFF2-40B4-BE49-F238E27FC236}">
                <a16:creationId xmlns:a16="http://schemas.microsoft.com/office/drawing/2014/main" id="{7B5A9FBD-2D81-4CEF-95E0-857F48BD48A6}"/>
              </a:ext>
            </a:extLst>
          </p:cNvPr>
          <p:cNvGraphicFramePr>
            <a:graphicFrameLocks noGrp="1"/>
          </p:cNvGraphicFramePr>
          <p:nvPr>
            <p:extLst>
              <p:ext uri="{D42A27DB-BD31-4B8C-83A1-F6EECF244321}">
                <p14:modId xmlns:p14="http://schemas.microsoft.com/office/powerpoint/2010/main" val="3086966243"/>
              </p:ext>
            </p:extLst>
          </p:nvPr>
        </p:nvGraphicFramePr>
        <p:xfrm>
          <a:off x="1204119" y="6163842"/>
          <a:ext cx="14407248" cy="195907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2977248">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409344">
                <a:tc>
                  <a:txBody>
                    <a:bodyPr/>
                    <a:lstStyle/>
                    <a:p>
                      <a:pPr algn="ctr"/>
                      <a:r>
                        <a:rPr lang="vi-VN" sz="3600" baseline="0">
                          <a:solidFill>
                            <a:srgbClr val="FF0000"/>
                          </a:solidFill>
                        </a:rPr>
                        <a:t>Hoạt động 1</a:t>
                      </a:r>
                      <a:endParaRPr lang="en-US" sz="3600">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tc>
                  <a:txBody>
                    <a:bodyPr/>
                    <a:lstStyle/>
                    <a:p>
                      <a:pPr algn="ctr"/>
                      <a:r>
                        <a:rPr lang="en-US" sz="3600">
                          <a:solidFill>
                            <a:srgbClr val="FF0000"/>
                          </a:solidFill>
                        </a:rPr>
                        <a:t>Từ so sánh</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tc>
                  <a:txBody>
                    <a:bodyPr/>
                    <a:lstStyle/>
                    <a:p>
                      <a:pPr algn="ctr"/>
                      <a:r>
                        <a:rPr lang="en-US" sz="3600">
                          <a:solidFill>
                            <a:srgbClr val="FF0000"/>
                          </a:solidFill>
                        </a:rPr>
                        <a:t>Hoạt động 2</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extLst>
                  <a:ext uri="{0D108BD9-81ED-4DB2-BD59-A6C34878D82A}">
                    <a16:rowId xmlns:a16="http://schemas.microsoft.com/office/drawing/2014/main" val="10000"/>
                  </a:ext>
                </a:extLst>
              </a:tr>
              <a:tr h="1318998">
                <a:tc>
                  <a:txBody>
                    <a:bodyPr/>
                    <a:lstStyle/>
                    <a:p>
                      <a:pPr algn="ctr">
                        <a:lnSpc>
                          <a:spcPct val="200000"/>
                        </a:lnSpc>
                      </a:pPr>
                      <a:r>
                        <a:rPr lang="vi-VN" sz="3600">
                          <a:solidFill>
                            <a:srgbClr val="0000CC"/>
                          </a:solidFill>
                        </a:rPr>
                        <a:t>hít thở những mùi thơm ấy</a:t>
                      </a:r>
                      <a:endParaRPr lang="en-US" sz="3600">
                        <a:solidFill>
                          <a:srgbClr val="0000CC"/>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lnSpc>
                          <a:spcPct val="200000"/>
                        </a:lnSpc>
                      </a:pPr>
                      <a:endParaRPr lang="en-US" sz="3600">
                        <a:solidFill>
                          <a:srgbClr val="00B05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nSpc>
                          <a:spcPct val="100000"/>
                        </a:lnSpc>
                      </a:pPr>
                      <a:r>
                        <a:rPr kumimoji="0" lang="vi-VN" sz="3600" b="0" i="0" u="none" strike="noStrike" kern="1200" cap="none" spc="0" normalizeH="0" baseline="0" noProof="0">
                          <a:ln>
                            <a:noFill/>
                          </a:ln>
                          <a:solidFill>
                            <a:srgbClr val="0000CC"/>
                          </a:solidFill>
                          <a:effectLst/>
                          <a:uLnTx/>
                          <a:uFillTx/>
                          <a:latin typeface="+mn-lt"/>
                          <a:ea typeface="+mn-ea"/>
                          <a:cs typeface="+mn-cs"/>
                        </a:rPr>
                        <a:t>hít hà </a:t>
                      </a:r>
                      <a:endParaRPr lang="vi-VN" sz="3600">
                        <a:solidFill>
                          <a:srgbClr val="0000CC"/>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14" name="Group 13">
            <a:extLst>
              <a:ext uri="{FF2B5EF4-FFF2-40B4-BE49-F238E27FC236}">
                <a16:creationId xmlns:a16="http://schemas.microsoft.com/office/drawing/2014/main" id="{132B4239-4B61-4719-8D03-510753D5995D}"/>
              </a:ext>
            </a:extLst>
          </p:cNvPr>
          <p:cNvGrpSpPr/>
          <p:nvPr/>
        </p:nvGrpSpPr>
        <p:grpSpPr>
          <a:xfrm>
            <a:off x="4633119" y="42762"/>
            <a:ext cx="6683315" cy="1748800"/>
            <a:chOff x="4189058" y="42893"/>
            <a:chExt cx="6683315" cy="1748800"/>
          </a:xfrm>
        </p:grpSpPr>
        <p:grpSp>
          <p:nvGrpSpPr>
            <p:cNvPr id="15" name="Group 14">
              <a:extLst>
                <a:ext uri="{FF2B5EF4-FFF2-40B4-BE49-F238E27FC236}">
                  <a16:creationId xmlns:a16="http://schemas.microsoft.com/office/drawing/2014/main" id="{2D10740B-7585-4693-BDEC-11AC6E4BD243}"/>
                </a:ext>
              </a:extLst>
            </p:cNvPr>
            <p:cNvGrpSpPr/>
            <p:nvPr/>
          </p:nvGrpSpPr>
          <p:grpSpPr>
            <a:xfrm>
              <a:off x="4617134" y="42893"/>
              <a:ext cx="6255239" cy="1048243"/>
              <a:chOff x="4539228" y="103852"/>
              <a:chExt cx="6149694" cy="1048243"/>
            </a:xfrm>
          </p:grpSpPr>
          <p:grpSp>
            <p:nvGrpSpPr>
              <p:cNvPr id="17" name="Group 16">
                <a:extLst>
                  <a:ext uri="{FF2B5EF4-FFF2-40B4-BE49-F238E27FC236}">
                    <a16:creationId xmlns:a16="http://schemas.microsoft.com/office/drawing/2014/main" id="{DA1783A1-CF37-47B0-8341-8A5BE7D27D55}"/>
                  </a:ext>
                </a:extLst>
              </p:cNvPr>
              <p:cNvGrpSpPr/>
              <p:nvPr/>
            </p:nvGrpSpPr>
            <p:grpSpPr>
              <a:xfrm>
                <a:off x="4539228" y="103852"/>
                <a:ext cx="6149694" cy="1048243"/>
                <a:chOff x="4539228" y="103852"/>
                <a:chExt cx="6149694" cy="1048243"/>
              </a:xfrm>
            </p:grpSpPr>
            <p:sp>
              <p:nvSpPr>
                <p:cNvPr id="21" name="TextBox 20">
                  <a:extLst>
                    <a:ext uri="{FF2B5EF4-FFF2-40B4-BE49-F238E27FC236}">
                      <a16:creationId xmlns:a16="http://schemas.microsoft.com/office/drawing/2014/main" id="{A29E59A9-C927-4C53-A16F-CC2CF34AFD0A}"/>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2" name="TextBox 21">
                  <a:extLst>
                    <a:ext uri="{FF2B5EF4-FFF2-40B4-BE49-F238E27FC236}">
                      <a16:creationId xmlns:a16="http://schemas.microsoft.com/office/drawing/2014/main" id="{E0E44A23-3588-486B-AE7C-EF678DC05A57}"/>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8" name="Straight Connector 17">
                <a:extLst>
                  <a:ext uri="{FF2B5EF4-FFF2-40B4-BE49-F238E27FC236}">
                    <a16:creationId xmlns:a16="http://schemas.microsoft.com/office/drawing/2014/main" id="{19F1A26D-9A98-41D5-96F4-16395053037D}"/>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214E96A5-E93B-4F96-AF2E-AB13066E6C9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
        <p:nvSpPr>
          <p:cNvPr id="3" name="Rectangle 2">
            <a:extLst>
              <a:ext uri="{FF2B5EF4-FFF2-40B4-BE49-F238E27FC236}">
                <a16:creationId xmlns:a16="http://schemas.microsoft.com/office/drawing/2014/main" id="{0EA124B1-2B20-4BE5-B119-AE73738715DF}"/>
              </a:ext>
            </a:extLst>
          </p:cNvPr>
          <p:cNvSpPr/>
          <p:nvPr/>
        </p:nvSpPr>
        <p:spPr>
          <a:xfrm>
            <a:off x="7626946" y="6781800"/>
            <a:ext cx="2263761" cy="1028423"/>
          </a:xfrm>
          <a:prstGeom prst="rect">
            <a:avLst/>
          </a:prstGeom>
        </p:spPr>
        <p:txBody>
          <a:bodyPr wrap="none">
            <a:spAutoFit/>
          </a:bodyPr>
          <a:lstStyle/>
          <a:p>
            <a:pPr lvl="0" algn="ctr" defTabSz="1436888" eaLnBrk="1" fontAlgn="auto" hangingPunct="1">
              <a:lnSpc>
                <a:spcPct val="200000"/>
              </a:lnSpc>
              <a:spcBef>
                <a:spcPts val="0"/>
              </a:spcBef>
              <a:spcAft>
                <a:spcPts val="0"/>
              </a:spcAft>
            </a:pPr>
            <a:r>
              <a:rPr lang="vi-VN" sz="3600">
                <a:solidFill>
                  <a:srgbClr val="FF0066"/>
                </a:solidFill>
                <a:latin typeface="Arial"/>
              </a:rPr>
              <a:t>giống như</a:t>
            </a:r>
            <a:endParaRPr lang="en-US" sz="3600">
              <a:solidFill>
                <a:srgbClr val="FF0066"/>
              </a:solidFill>
              <a:latin typeface="Arial"/>
            </a:endParaRPr>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19" y="1387086"/>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6" name="Rectangle 5">
            <a:extLst>
              <a:ext uri="{FF2B5EF4-FFF2-40B4-BE49-F238E27FC236}">
                <a16:creationId xmlns:a16="http://schemas.microsoft.com/office/drawing/2014/main" id="{AD608D7E-997B-4320-8A76-13B2B1CDE2AB}"/>
              </a:ext>
            </a:extLst>
          </p:cNvPr>
          <p:cNvSpPr/>
          <p:nvPr/>
        </p:nvSpPr>
        <p:spPr>
          <a:xfrm>
            <a:off x="1356519" y="2064194"/>
            <a:ext cx="13840232" cy="1200329"/>
          </a:xfrm>
          <a:prstGeom prst="rect">
            <a:avLst/>
          </a:prstGeom>
        </p:spPr>
        <p:txBody>
          <a:bodyPr wrap="square">
            <a:spAutoFit/>
          </a:bodyPr>
          <a:lstStyle/>
          <a:p>
            <a:pPr lvl="0" algn="just">
              <a:spcBef>
                <a:spcPts val="600"/>
              </a:spcBef>
            </a:pPr>
            <a:r>
              <a:rPr lang="en-US" sz="3600" b="1">
                <a:solidFill>
                  <a:srgbClr val="FF0000"/>
                </a:solidFill>
                <a:latin typeface="Times New Roman" pitchFamily="18" charset="0"/>
                <a:cs typeface="Times New Roman" pitchFamily="18" charset="0"/>
              </a:rPr>
              <a:t>2) </a:t>
            </a:r>
            <a:r>
              <a:rPr lang="vi-VN" sz="3600" b="1">
                <a:solidFill>
                  <a:srgbClr val="FF0000"/>
                </a:solidFill>
                <a:latin typeface="Times New Roman" pitchFamily="18" charset="0"/>
                <a:cs typeface="Times New Roman" pitchFamily="18" charset="0"/>
              </a:rPr>
              <a:t>Tìm những hoạt động được so sánh với nhau trong mỗi câu văn, câu thơ sau.</a:t>
            </a:r>
          </a:p>
        </p:txBody>
      </p:sp>
      <p:pic>
        <p:nvPicPr>
          <p:cNvPr id="2" name="Picture 1">
            <a:extLst>
              <a:ext uri="{FF2B5EF4-FFF2-40B4-BE49-F238E27FC236}">
                <a16:creationId xmlns:a16="http://schemas.microsoft.com/office/drawing/2014/main" id="{BACE13E4-A46A-4F19-A0F7-DC8C66538C2E}"/>
              </a:ext>
            </a:extLst>
          </p:cNvPr>
          <p:cNvPicPr>
            <a:picLocks noChangeAspect="1"/>
          </p:cNvPicPr>
          <p:nvPr/>
        </p:nvPicPr>
        <p:blipFill rotWithShape="1">
          <a:blip r:embed="rId2"/>
          <a:srcRect l="21825" t="47262" r="50037" b="16201"/>
          <a:stretch/>
        </p:blipFill>
        <p:spPr>
          <a:xfrm>
            <a:off x="1507225" y="3246196"/>
            <a:ext cx="13335000" cy="5504291"/>
          </a:xfrm>
          <a:prstGeom prst="rect">
            <a:avLst/>
          </a:prstGeom>
        </p:spPr>
      </p:pic>
      <p:sp>
        <p:nvSpPr>
          <p:cNvPr id="3" name="Rectangle 2">
            <a:extLst>
              <a:ext uri="{FF2B5EF4-FFF2-40B4-BE49-F238E27FC236}">
                <a16:creationId xmlns:a16="http://schemas.microsoft.com/office/drawing/2014/main" id="{CA084DEF-8FA8-45A1-BA32-E2CFD2466310}"/>
              </a:ext>
            </a:extLst>
          </p:cNvPr>
          <p:cNvSpPr/>
          <p:nvPr/>
        </p:nvSpPr>
        <p:spPr>
          <a:xfrm>
            <a:off x="7757748" y="8011398"/>
            <a:ext cx="6512443" cy="461665"/>
          </a:xfrm>
          <a:prstGeom prst="rect">
            <a:avLst/>
          </a:prstGeom>
          <a:solidFill>
            <a:schemeClr val="bg1">
              <a:lumMod val="95000"/>
            </a:schemeClr>
          </a:solidFill>
        </p:spPr>
        <p:txBody>
          <a:bodyPr wrap="square">
            <a:spAutoFit/>
          </a:bodyPr>
          <a:lstStyle/>
          <a:p>
            <a:pPr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Chồm lên hụp xuống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nô giỡn</a:t>
            </a:r>
            <a:r>
              <a:rPr lang="vi-VN" sz="2400" b="1">
                <a:solidFill>
                  <a:srgbClr val="3333FF"/>
                </a:solidFill>
                <a:latin typeface="OpenSans"/>
              </a:rPr>
              <a:t>. </a:t>
            </a:r>
          </a:p>
        </p:txBody>
      </p:sp>
      <p:sp>
        <p:nvSpPr>
          <p:cNvPr id="4" name="Rectangle 3">
            <a:extLst>
              <a:ext uri="{FF2B5EF4-FFF2-40B4-BE49-F238E27FC236}">
                <a16:creationId xmlns:a16="http://schemas.microsoft.com/office/drawing/2014/main" id="{B49676D9-F0C6-4F4C-8C9F-F38166187068}"/>
              </a:ext>
            </a:extLst>
          </p:cNvPr>
          <p:cNvSpPr/>
          <p:nvPr/>
        </p:nvSpPr>
        <p:spPr>
          <a:xfrm>
            <a:off x="7606466" y="4819913"/>
            <a:ext cx="5979784" cy="461665"/>
          </a:xfrm>
          <a:prstGeom prst="rect">
            <a:avLst/>
          </a:prstGeom>
          <a:solidFill>
            <a:schemeClr val="bg1">
              <a:lumMod val="95000"/>
            </a:schemeClr>
          </a:solidFill>
        </p:spPr>
        <p:txBody>
          <a:bodyPr wrap="square">
            <a:spAutoFit/>
          </a:bodyPr>
          <a:lstStyle/>
          <a:p>
            <a:pPr lvl="0"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Lượn lờ đờ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trôi trong nắng.</a:t>
            </a:r>
          </a:p>
        </p:txBody>
      </p:sp>
      <p:sp>
        <p:nvSpPr>
          <p:cNvPr id="9" name="Rectangle 8">
            <a:extLst>
              <a:ext uri="{FF2B5EF4-FFF2-40B4-BE49-F238E27FC236}">
                <a16:creationId xmlns:a16="http://schemas.microsoft.com/office/drawing/2014/main" id="{3F78866B-CC81-4D21-8E06-DE5C7931CA5F}"/>
              </a:ext>
            </a:extLst>
          </p:cNvPr>
          <p:cNvSpPr/>
          <p:nvPr/>
        </p:nvSpPr>
        <p:spPr>
          <a:xfrm>
            <a:off x="1737519" y="6062464"/>
            <a:ext cx="4203898" cy="461665"/>
          </a:xfrm>
          <a:prstGeom prst="rect">
            <a:avLst/>
          </a:prstGeom>
          <a:solidFill>
            <a:schemeClr val="bg1">
              <a:lumMod val="95000"/>
            </a:schemeClr>
          </a:solidFill>
        </p:spPr>
        <p:txBody>
          <a:bodyPr wrap="square">
            <a:spAutoFit/>
          </a:bodyPr>
          <a:lstStyle/>
          <a:p>
            <a:pPr lvl="0"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Chạy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lăn tròn</a:t>
            </a:r>
          </a:p>
        </p:txBody>
      </p:sp>
      <p:grpSp>
        <p:nvGrpSpPr>
          <p:cNvPr id="16" name="Group 15">
            <a:extLst>
              <a:ext uri="{FF2B5EF4-FFF2-40B4-BE49-F238E27FC236}">
                <a16:creationId xmlns:a16="http://schemas.microsoft.com/office/drawing/2014/main" id="{948B3C79-27F6-4634-8915-9E4E41AFAA22}"/>
              </a:ext>
            </a:extLst>
          </p:cNvPr>
          <p:cNvGrpSpPr/>
          <p:nvPr/>
        </p:nvGrpSpPr>
        <p:grpSpPr>
          <a:xfrm>
            <a:off x="4633119" y="42762"/>
            <a:ext cx="6683315" cy="1748800"/>
            <a:chOff x="4189058" y="42893"/>
            <a:chExt cx="6683315" cy="1748800"/>
          </a:xfrm>
        </p:grpSpPr>
        <p:grpSp>
          <p:nvGrpSpPr>
            <p:cNvPr id="17" name="Group 16">
              <a:extLst>
                <a:ext uri="{FF2B5EF4-FFF2-40B4-BE49-F238E27FC236}">
                  <a16:creationId xmlns:a16="http://schemas.microsoft.com/office/drawing/2014/main" id="{01E2197B-508B-482E-8D81-803E322BD858}"/>
                </a:ext>
              </a:extLst>
            </p:cNvPr>
            <p:cNvGrpSpPr/>
            <p:nvPr/>
          </p:nvGrpSpPr>
          <p:grpSpPr>
            <a:xfrm>
              <a:off x="4617134" y="42893"/>
              <a:ext cx="6255239" cy="1048243"/>
              <a:chOff x="4539228" y="103852"/>
              <a:chExt cx="6149694" cy="1048243"/>
            </a:xfrm>
          </p:grpSpPr>
          <p:grpSp>
            <p:nvGrpSpPr>
              <p:cNvPr id="19" name="Group 18">
                <a:extLst>
                  <a:ext uri="{FF2B5EF4-FFF2-40B4-BE49-F238E27FC236}">
                    <a16:creationId xmlns:a16="http://schemas.microsoft.com/office/drawing/2014/main" id="{A2280A4A-328E-426F-9977-B2F2315F6B99}"/>
                  </a:ext>
                </a:extLst>
              </p:cNvPr>
              <p:cNvGrpSpPr/>
              <p:nvPr/>
            </p:nvGrpSpPr>
            <p:grpSpPr>
              <a:xfrm>
                <a:off x="4539228" y="103852"/>
                <a:ext cx="6149694" cy="1048243"/>
                <a:chOff x="4539228" y="103852"/>
                <a:chExt cx="6149694" cy="1048243"/>
              </a:xfrm>
            </p:grpSpPr>
            <p:sp>
              <p:nvSpPr>
                <p:cNvPr id="22" name="TextBox 21">
                  <a:extLst>
                    <a:ext uri="{FF2B5EF4-FFF2-40B4-BE49-F238E27FC236}">
                      <a16:creationId xmlns:a16="http://schemas.microsoft.com/office/drawing/2014/main" id="{76DBC412-0234-45A3-A6AA-CFFAAE1FAC7F}"/>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1FC8AAF5-C78E-4396-8F54-D2ADFD8BB5F4}"/>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0" name="Straight Connector 19">
                <a:extLst>
                  <a:ext uri="{FF2B5EF4-FFF2-40B4-BE49-F238E27FC236}">
                    <a16:creationId xmlns:a16="http://schemas.microsoft.com/office/drawing/2014/main" id="{5CEBEC71-A35B-4166-BAD2-D0E974A9B1BB}"/>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a:extLst>
                <a:ext uri="{FF2B5EF4-FFF2-40B4-BE49-F238E27FC236}">
                  <a16:creationId xmlns:a16="http://schemas.microsoft.com/office/drawing/2014/main" id="{2D383CEF-60C1-4DC9-8CA2-73CBE52E563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25821121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10240</TotalTime>
  <Words>970</Words>
  <Application>Microsoft Office PowerPoint</Application>
  <PresentationFormat>Custom</PresentationFormat>
  <Paragraphs>91</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AvantGarde</vt:lpstr>
      <vt:lpstr>Calibri</vt:lpstr>
      <vt:lpstr>OpenSans</vt:lpstr>
      <vt:lpstr>OpenSansBold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1286</cp:revision>
  <dcterms:created xsi:type="dcterms:W3CDTF">2008-09-09T22:52:10Z</dcterms:created>
  <dcterms:modified xsi:type="dcterms:W3CDTF">2022-08-02T08:59:12Z</dcterms:modified>
</cp:coreProperties>
</file>