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 id="214748367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y="6858000" cx="9144000"/>
  <p:notesSz cx="6858000" cy="9144000"/>
  <p:embeddedFontLst>
    <p:embeddedFont>
      <p:font typeface="Garamond"/>
      <p:regular r:id="rId37"/>
      <p:bold r:id="rId38"/>
      <p:italic r:id="rId39"/>
      <p:boldItalic r:id="rId40"/>
    </p:embeddedFont>
    <p:embeddedFont>
      <p:font typeface="Tahoma"/>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3" roundtripDataSignature="AMtx7mjE17KvN0/mcCUZ8WNxHWL/pPwL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5C8FA1-79E2-4C7A-85B1-37110095E47D}">
  <a:tblStyle styleId="{915C8FA1-79E2-4C7A-85B1-37110095E47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aramond-boldItalic.fntdata"/><Relationship Id="rId20" Type="http://schemas.openxmlformats.org/officeDocument/2006/relationships/slide" Target="slides/slide12.xml"/><Relationship Id="rId42" Type="http://schemas.openxmlformats.org/officeDocument/2006/relationships/font" Target="fonts/Tahoma-bold.fntdata"/><Relationship Id="rId41" Type="http://schemas.openxmlformats.org/officeDocument/2006/relationships/font" Target="fonts/Tahoma-regular.fntdata"/><Relationship Id="rId22" Type="http://schemas.openxmlformats.org/officeDocument/2006/relationships/slide" Target="slides/slide14.xml"/><Relationship Id="rId21" Type="http://schemas.openxmlformats.org/officeDocument/2006/relationships/slide" Target="slides/slide13.xml"/><Relationship Id="rId43" Type="http://customschemas.google.com/relationships/presentationmetadata" Target="meta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Garamond-regular.fntdata"/><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font" Target="fonts/Garamond-italic.fntdata"/><Relationship Id="rId16" Type="http://schemas.openxmlformats.org/officeDocument/2006/relationships/slide" Target="slides/slide8.xml"/><Relationship Id="rId38" Type="http://schemas.openxmlformats.org/officeDocument/2006/relationships/font" Target="fonts/Garamond-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9" name="Google Shape;28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9" name="Google Shape;34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5" name="Google Shape;35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1" name="Google Shape;36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7" name="Google Shape;36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2" name="Google Shape;37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7" name="Google Shape;37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3" name="Google Shape;38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9" name="Google Shape;38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6" name="Google Shape;39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1" name="Google Shape;40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5" name="Google Shape;29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6" name="Google Shape;40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1" name="Google Shape;411;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9" name="Google Shape;41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7" name="Google Shape;427;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5" name="Google Shape;435;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2" name="Google Shape;442;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9" name="Google Shape;449;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6" name="Google Shape;456;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2" name="Google Shape;462;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2" name="Google Shape;3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8" name="Google Shape;30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b1db17b77b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b1db17b77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5" name="Google Shape;315;gb1db17b77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1" name="Google Shape;32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6" name="Google Shape;326;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8" name="Google Shape;33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3" name="Google Shape;34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5" name="Shape 15"/>
        <p:cNvGrpSpPr/>
        <p:nvPr/>
      </p:nvGrpSpPr>
      <p:grpSpPr>
        <a:xfrm>
          <a:off x="0" y="0"/>
          <a:ext cx="0" cy="0"/>
          <a:chOff x="0" y="0"/>
          <a:chExt cx="0" cy="0"/>
        </a:xfrm>
      </p:grpSpPr>
      <p:sp>
        <p:nvSpPr>
          <p:cNvPr id="16" name="Google Shape;16;p29"/>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 name="Google Shape;1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4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4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3" name="Google Shape;73;p4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4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4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4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97" name="Shape 97"/>
        <p:cNvGrpSpPr/>
        <p:nvPr/>
      </p:nvGrpSpPr>
      <p:grpSpPr>
        <a:xfrm>
          <a:off x="0" y="0"/>
          <a:ext cx="0" cy="0"/>
          <a:chOff x="0" y="0"/>
          <a:chExt cx="0" cy="0"/>
        </a:xfrm>
      </p:grpSpPr>
      <p:sp>
        <p:nvSpPr>
          <p:cNvPr id="98" name="Google Shape;98;p33"/>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3"/>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33"/>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3"/>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3"/>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04" name="Shape 104"/>
        <p:cNvGrpSpPr/>
        <p:nvPr/>
      </p:nvGrpSpPr>
      <p:grpSpPr>
        <a:xfrm>
          <a:off x="0" y="0"/>
          <a:ext cx="0" cy="0"/>
          <a:chOff x="0" y="0"/>
          <a:chExt cx="0" cy="0"/>
        </a:xfrm>
      </p:grpSpPr>
      <p:sp>
        <p:nvSpPr>
          <p:cNvPr id="105" name="Google Shape;105;p45"/>
          <p:cNvSpPr txBox="1"/>
          <p:nvPr>
            <p:ph type="ctrTitle"/>
          </p:nvPr>
        </p:nvSpPr>
        <p:spPr>
          <a:xfrm>
            <a:off x="914400" y="1524000"/>
            <a:ext cx="7623175" cy="1752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5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5"/>
          <p:cNvSpPr txBox="1"/>
          <p:nvPr>
            <p:ph idx="1" type="subTitle"/>
          </p:nvPr>
        </p:nvSpPr>
        <p:spPr>
          <a:xfrm>
            <a:off x="1981200" y="3962400"/>
            <a:ext cx="6553200" cy="1752600"/>
          </a:xfrm>
          <a:prstGeom prst="rect">
            <a:avLst/>
          </a:prstGeom>
          <a:noFill/>
          <a:ln>
            <a:noFill/>
          </a:ln>
        </p:spPr>
        <p:txBody>
          <a:bodyPr anchorCtr="0" anchor="t" bIns="45700" lIns="91425" spcFirstLastPara="1" rIns="91425" wrap="square" tIns="45700">
            <a:noAutofit/>
          </a:bodyPr>
          <a:lstStyle>
            <a:lvl1pPr lvl="0" algn="l">
              <a:spcBef>
                <a:spcPts val="560"/>
              </a:spcBef>
              <a:spcAft>
                <a:spcPts val="0"/>
              </a:spcAft>
              <a:buSzPts val="1820"/>
              <a:buFont typeface="Noto Sans Symbols"/>
              <a:buNone/>
              <a:defRPr sz="2800"/>
            </a:lvl1pPr>
            <a:lvl2pPr lvl="1" algn="l">
              <a:spcBef>
                <a:spcPts val="360"/>
              </a:spcBef>
              <a:spcAft>
                <a:spcPts val="0"/>
              </a:spcAft>
              <a:buSzPts val="108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35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07" name="Google Shape;107;p45"/>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5"/>
          <p:cNvSpPr txBox="1"/>
          <p:nvPr>
            <p:ph idx="11" type="ftr"/>
          </p:nvPr>
        </p:nvSpPr>
        <p:spPr>
          <a:xfrm>
            <a:off x="3124200" y="6243638"/>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5"/>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45"/>
          <p:cNvSpPr/>
          <p:nvPr/>
        </p:nvSpPr>
        <p:spPr>
          <a:xfrm>
            <a:off x="609600" y="1219200"/>
            <a:ext cx="7924800" cy="914400"/>
          </a:xfrm>
          <a:custGeom>
            <a:rect b="b" l="l" r="r" t="t"/>
            <a:pathLst>
              <a:path extrusionOk="0" h="1000" w="1000">
                <a:moveTo>
                  <a:pt x="0" y="1000"/>
                </a:moveTo>
                <a:lnTo>
                  <a:pt x="0" y="0"/>
                </a:lnTo>
                <a:lnTo>
                  <a:pt x="1000" y="0"/>
                </a:lnTo>
              </a:path>
            </a:pathLst>
          </a:custGeom>
          <a:noFill/>
          <a:ln cap="flat" cmpd="sng" w="25400">
            <a:solidFill>
              <a:schemeClr val="accent1"/>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11" name="Google Shape;111;p45"/>
          <p:cNvCxnSpPr/>
          <p:nvPr/>
        </p:nvCxnSpPr>
        <p:spPr>
          <a:xfrm>
            <a:off x="1981200" y="3962400"/>
            <a:ext cx="6511925" cy="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transition spd="med">
    <p:wheel spokes="3"/>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2" name="Shape 112"/>
        <p:cNvGrpSpPr/>
        <p:nvPr/>
      </p:nvGrpSpPr>
      <p:grpSpPr>
        <a:xfrm>
          <a:off x="0" y="0"/>
          <a:ext cx="0" cy="0"/>
          <a:chOff x="0" y="0"/>
          <a:chExt cx="0" cy="0"/>
        </a:xfrm>
      </p:grpSpPr>
      <p:sp>
        <p:nvSpPr>
          <p:cNvPr id="113" name="Google Shape;113;p46"/>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6"/>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6"/>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6"/>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p47"/>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7"/>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1560"/>
              <a:buNone/>
              <a:defRPr sz="2400"/>
            </a:lvl1pPr>
            <a:lvl2pPr indent="-228600" lvl="1" marL="914400" algn="l">
              <a:spcBef>
                <a:spcPts val="400"/>
              </a:spcBef>
              <a:spcAft>
                <a:spcPts val="0"/>
              </a:spcAft>
              <a:buSzPts val="1200"/>
              <a:buNone/>
              <a:defRPr sz="2000"/>
            </a:lvl2pPr>
            <a:lvl3pPr indent="-228600" lvl="2" marL="1371600" algn="l">
              <a:spcBef>
                <a:spcPts val="360"/>
              </a:spcBef>
              <a:spcAft>
                <a:spcPts val="0"/>
              </a:spcAft>
              <a:buSzPts val="1170"/>
              <a:buNone/>
              <a:defRPr sz="1800"/>
            </a:lvl3pPr>
            <a:lvl4pPr indent="-228600" lvl="3" marL="1828800" algn="l">
              <a:spcBef>
                <a:spcPts val="320"/>
              </a:spcBef>
              <a:spcAft>
                <a:spcPts val="0"/>
              </a:spcAft>
              <a:buSzPts val="1120"/>
              <a:buNone/>
              <a:defRPr sz="1600"/>
            </a:lvl4pPr>
            <a:lvl5pPr indent="-228600" lvl="4" marL="2286000" algn="l">
              <a:spcBef>
                <a:spcPts val="320"/>
              </a:spcBef>
              <a:spcAft>
                <a:spcPts val="0"/>
              </a:spcAft>
              <a:buSzPts val="12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121" name="Google Shape;121;p47"/>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7"/>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4" name="Shape 124"/>
        <p:cNvGrpSpPr/>
        <p:nvPr/>
      </p:nvGrpSpPr>
      <p:grpSpPr>
        <a:xfrm>
          <a:off x="0" y="0"/>
          <a:ext cx="0" cy="0"/>
          <a:chOff x="0" y="0"/>
          <a:chExt cx="0" cy="0"/>
        </a:xfrm>
      </p:grpSpPr>
      <p:sp>
        <p:nvSpPr>
          <p:cNvPr id="125" name="Google Shape;125;p48"/>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48"/>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48"/>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8"/>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8"/>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1" name="Shape 131"/>
        <p:cNvGrpSpPr/>
        <p:nvPr/>
      </p:nvGrpSpPr>
      <p:grpSpPr>
        <a:xfrm>
          <a:off x="0" y="0"/>
          <a:ext cx="0" cy="0"/>
          <a:chOff x="0" y="0"/>
          <a:chExt cx="0" cy="0"/>
        </a:xfrm>
      </p:grpSpPr>
      <p:sp>
        <p:nvSpPr>
          <p:cNvPr id="132" name="Google Shape;132;p49"/>
          <p:cNvSpPr txBox="1"/>
          <p:nvPr>
            <p:ph type="title"/>
          </p:nvPr>
        </p:nvSpPr>
        <p:spPr>
          <a:xfrm>
            <a:off x="630238" y="365125"/>
            <a:ext cx="7886700" cy="13255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9"/>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560"/>
              <a:buNone/>
              <a:defRPr b="1" sz="2400"/>
            </a:lvl1pPr>
            <a:lvl2pPr indent="-228600" lvl="1" marL="914400" algn="l">
              <a:spcBef>
                <a:spcPts val="400"/>
              </a:spcBef>
              <a:spcAft>
                <a:spcPts val="0"/>
              </a:spcAft>
              <a:buSzPts val="12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2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4" name="Google Shape;134;p49"/>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49"/>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560"/>
              <a:buNone/>
              <a:defRPr b="1" sz="2400"/>
            </a:lvl1pPr>
            <a:lvl2pPr indent="-228600" lvl="1" marL="914400" algn="l">
              <a:spcBef>
                <a:spcPts val="400"/>
              </a:spcBef>
              <a:spcAft>
                <a:spcPts val="0"/>
              </a:spcAft>
              <a:buSzPts val="12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2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6" name="Google Shape;136;p49"/>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49"/>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9"/>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0" name="Shape 140"/>
        <p:cNvGrpSpPr/>
        <p:nvPr/>
      </p:nvGrpSpPr>
      <p:grpSpPr>
        <a:xfrm>
          <a:off x="0" y="0"/>
          <a:ext cx="0" cy="0"/>
          <a:chOff x="0" y="0"/>
          <a:chExt cx="0" cy="0"/>
        </a:xfrm>
      </p:grpSpPr>
      <p:sp>
        <p:nvSpPr>
          <p:cNvPr id="141" name="Google Shape;141;p50"/>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50"/>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5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0"/>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p51"/>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1"/>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9" name="Shape 149"/>
        <p:cNvGrpSpPr/>
        <p:nvPr/>
      </p:nvGrpSpPr>
      <p:grpSpPr>
        <a:xfrm>
          <a:off x="0" y="0"/>
          <a:ext cx="0" cy="0"/>
          <a:chOff x="0" y="0"/>
          <a:chExt cx="0" cy="0"/>
        </a:xfrm>
      </p:grpSpPr>
      <p:sp>
        <p:nvSpPr>
          <p:cNvPr id="150" name="Google Shape;150;p52"/>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2"/>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360680" lvl="0" marL="457200" algn="l">
              <a:spcBef>
                <a:spcPts val="640"/>
              </a:spcBef>
              <a:spcAft>
                <a:spcPts val="0"/>
              </a:spcAft>
              <a:buSzPts val="2080"/>
              <a:buChar char="■"/>
              <a:defRPr sz="3200"/>
            </a:lvl1pPr>
            <a:lvl2pPr indent="-335280" lvl="1" marL="914400" algn="l">
              <a:spcBef>
                <a:spcPts val="560"/>
              </a:spcBef>
              <a:spcAft>
                <a:spcPts val="0"/>
              </a:spcAft>
              <a:buSzPts val="168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23850" lvl="4" marL="2286000" algn="l">
              <a:spcBef>
                <a:spcPts val="400"/>
              </a:spcBef>
              <a:spcAft>
                <a:spcPts val="0"/>
              </a:spcAft>
              <a:buSzPts val="15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2" name="Google Shape;152;p52"/>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040"/>
              <a:buNone/>
              <a:defRPr sz="1600"/>
            </a:lvl1pPr>
            <a:lvl2pPr indent="-228600" lvl="1" marL="914400" algn="l">
              <a:spcBef>
                <a:spcPts val="280"/>
              </a:spcBef>
              <a:spcAft>
                <a:spcPts val="0"/>
              </a:spcAft>
              <a:buSzPts val="840"/>
              <a:buNone/>
              <a:defRPr sz="1400"/>
            </a:lvl2pPr>
            <a:lvl3pPr indent="-228600" lvl="2" marL="1371600" algn="l">
              <a:spcBef>
                <a:spcPts val="240"/>
              </a:spcBef>
              <a:spcAft>
                <a:spcPts val="0"/>
              </a:spcAft>
              <a:buSzPts val="780"/>
              <a:buNone/>
              <a:defRPr sz="1200"/>
            </a:lvl3pPr>
            <a:lvl4pPr indent="-228600" lvl="3" marL="1828800" algn="l">
              <a:spcBef>
                <a:spcPts val="200"/>
              </a:spcBef>
              <a:spcAft>
                <a:spcPts val="0"/>
              </a:spcAft>
              <a:buSzPts val="700"/>
              <a:buNone/>
              <a:defRPr sz="1000"/>
            </a:lvl4pPr>
            <a:lvl5pPr indent="-228600" lvl="4" marL="2286000" algn="l">
              <a:spcBef>
                <a:spcPts val="200"/>
              </a:spcBef>
              <a:spcAft>
                <a:spcPts val="0"/>
              </a:spcAft>
              <a:buSzPts val="7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3" name="Google Shape;153;p52"/>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52"/>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6" name="Shape 156"/>
        <p:cNvGrpSpPr/>
        <p:nvPr/>
      </p:nvGrpSpPr>
      <p:grpSpPr>
        <a:xfrm>
          <a:off x="0" y="0"/>
          <a:ext cx="0" cy="0"/>
          <a:chOff x="0" y="0"/>
          <a:chExt cx="0" cy="0"/>
        </a:xfrm>
      </p:grpSpPr>
      <p:sp>
        <p:nvSpPr>
          <p:cNvPr id="157" name="Google Shape;157;p53"/>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3"/>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080"/>
              <a:buFont typeface="Noto Sans Symbols"/>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2"/>
              </a:buClr>
              <a:buSzPts val="1680"/>
              <a:buFont typeface="Noto Sans Symbols"/>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1"/>
              </a:buClr>
              <a:buSzPts val="1560"/>
              <a:buFont typeface="Noto Sans Symbols"/>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2"/>
              </a:buClr>
              <a:buSzPts val="1400"/>
              <a:buFont typeface="Noto Sans Symbols"/>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accent1"/>
              </a:buClr>
              <a:buSzPts val="1500"/>
              <a:buFont typeface="Noto Sans Symbols"/>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59" name="Google Shape;159;p53"/>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040"/>
              <a:buNone/>
              <a:defRPr sz="1600"/>
            </a:lvl1pPr>
            <a:lvl2pPr indent="-228600" lvl="1" marL="914400" algn="l">
              <a:spcBef>
                <a:spcPts val="280"/>
              </a:spcBef>
              <a:spcAft>
                <a:spcPts val="0"/>
              </a:spcAft>
              <a:buSzPts val="840"/>
              <a:buNone/>
              <a:defRPr sz="1400"/>
            </a:lvl2pPr>
            <a:lvl3pPr indent="-228600" lvl="2" marL="1371600" algn="l">
              <a:spcBef>
                <a:spcPts val="240"/>
              </a:spcBef>
              <a:spcAft>
                <a:spcPts val="0"/>
              </a:spcAft>
              <a:buSzPts val="780"/>
              <a:buNone/>
              <a:defRPr sz="1200"/>
            </a:lvl3pPr>
            <a:lvl4pPr indent="-228600" lvl="3" marL="1828800" algn="l">
              <a:spcBef>
                <a:spcPts val="200"/>
              </a:spcBef>
              <a:spcAft>
                <a:spcPts val="0"/>
              </a:spcAft>
              <a:buSzPts val="700"/>
              <a:buNone/>
              <a:defRPr sz="1000"/>
            </a:lvl4pPr>
            <a:lvl5pPr indent="-228600" lvl="4" marL="2286000" algn="l">
              <a:spcBef>
                <a:spcPts val="200"/>
              </a:spcBef>
              <a:spcAft>
                <a:spcPts val="0"/>
              </a:spcAft>
              <a:buSzPts val="7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0" name="Google Shape;160;p53"/>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53"/>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3" name="Shape 163"/>
        <p:cNvGrpSpPr/>
        <p:nvPr/>
      </p:nvGrpSpPr>
      <p:grpSpPr>
        <a:xfrm>
          <a:off x="0" y="0"/>
          <a:ext cx="0" cy="0"/>
          <a:chOff x="0" y="0"/>
          <a:chExt cx="0" cy="0"/>
        </a:xfrm>
      </p:grpSpPr>
      <p:sp>
        <p:nvSpPr>
          <p:cNvPr id="164" name="Google Shape;164;p54"/>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54"/>
          <p:cNvSpPr txBox="1"/>
          <p:nvPr>
            <p:ph idx="1" type="body"/>
          </p:nvPr>
        </p:nvSpPr>
        <p:spPr>
          <a:xfrm rot="5400000">
            <a:off x="2306637" y="-249238"/>
            <a:ext cx="4530725" cy="82296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54"/>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5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54"/>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9" name="Shape 169"/>
        <p:cNvGrpSpPr/>
        <p:nvPr/>
      </p:nvGrpSpPr>
      <p:grpSpPr>
        <a:xfrm>
          <a:off x="0" y="0"/>
          <a:ext cx="0" cy="0"/>
          <a:chOff x="0" y="0"/>
          <a:chExt cx="0" cy="0"/>
        </a:xfrm>
      </p:grpSpPr>
      <p:sp>
        <p:nvSpPr>
          <p:cNvPr id="170" name="Google Shape;170;p55"/>
          <p:cNvSpPr txBox="1"/>
          <p:nvPr>
            <p:ph type="title"/>
          </p:nvPr>
        </p:nvSpPr>
        <p:spPr>
          <a:xfrm rot="5400000">
            <a:off x="4731544" y="2175669"/>
            <a:ext cx="5853112" cy="2057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55"/>
          <p:cNvSpPr txBox="1"/>
          <p:nvPr>
            <p:ph idx="1" type="body"/>
          </p:nvPr>
        </p:nvSpPr>
        <p:spPr>
          <a:xfrm rot="5400000">
            <a:off x="540544" y="194469"/>
            <a:ext cx="5853112" cy="60198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55"/>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5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55"/>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175" name="Shape 175"/>
        <p:cNvGrpSpPr/>
        <p:nvPr/>
      </p:nvGrpSpPr>
      <p:grpSpPr>
        <a:xfrm>
          <a:off x="0" y="0"/>
          <a:ext cx="0" cy="0"/>
          <a:chOff x="0" y="0"/>
          <a:chExt cx="0" cy="0"/>
        </a:xfrm>
      </p:grpSpPr>
      <p:sp>
        <p:nvSpPr>
          <p:cNvPr id="176" name="Google Shape;176;p56"/>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56"/>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56"/>
          <p:cNvSpPr txBox="1"/>
          <p:nvPr>
            <p:ph idx="2" type="body"/>
          </p:nvPr>
        </p:nvSpPr>
        <p:spPr>
          <a:xfrm>
            <a:off x="4648200" y="1600200"/>
            <a:ext cx="4038600" cy="2189163"/>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56"/>
          <p:cNvSpPr txBox="1"/>
          <p:nvPr>
            <p:ph idx="3" type="body"/>
          </p:nvPr>
        </p:nvSpPr>
        <p:spPr>
          <a:xfrm>
            <a:off x="4648200" y="3941763"/>
            <a:ext cx="4038600" cy="2189162"/>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56"/>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5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56"/>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83" name="Shape 183"/>
        <p:cNvGrpSpPr/>
        <p:nvPr/>
      </p:nvGrpSpPr>
      <p:grpSpPr>
        <a:xfrm>
          <a:off x="0" y="0"/>
          <a:ext cx="0" cy="0"/>
          <a:chOff x="0" y="0"/>
          <a:chExt cx="0" cy="0"/>
        </a:xfrm>
      </p:grpSpPr>
      <p:sp>
        <p:nvSpPr>
          <p:cNvPr id="184" name="Google Shape;184;p57"/>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57"/>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5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57"/>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96" name="Shape 196"/>
        <p:cNvGrpSpPr/>
        <p:nvPr/>
      </p:nvGrpSpPr>
      <p:grpSpPr>
        <a:xfrm>
          <a:off x="0" y="0"/>
          <a:ext cx="0" cy="0"/>
          <a:chOff x="0" y="0"/>
          <a:chExt cx="0" cy="0"/>
        </a:xfrm>
      </p:grpSpPr>
      <p:sp>
        <p:nvSpPr>
          <p:cNvPr id="197" name="Google Shape;197;p36"/>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6"/>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36"/>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1" name="Shape 201"/>
        <p:cNvGrpSpPr/>
        <p:nvPr/>
      </p:nvGrpSpPr>
      <p:grpSpPr>
        <a:xfrm>
          <a:off x="0" y="0"/>
          <a:ext cx="0" cy="0"/>
          <a:chOff x="0" y="0"/>
          <a:chExt cx="0" cy="0"/>
        </a:xfrm>
      </p:grpSpPr>
      <p:sp>
        <p:nvSpPr>
          <p:cNvPr id="202" name="Google Shape;202;p58"/>
          <p:cNvSpPr txBox="1"/>
          <p:nvPr>
            <p:ph type="ctrTitle"/>
          </p:nvPr>
        </p:nvSpPr>
        <p:spPr>
          <a:xfrm>
            <a:off x="914400" y="1524000"/>
            <a:ext cx="7623175" cy="1752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5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58"/>
          <p:cNvSpPr txBox="1"/>
          <p:nvPr>
            <p:ph idx="1" type="subTitle"/>
          </p:nvPr>
        </p:nvSpPr>
        <p:spPr>
          <a:xfrm>
            <a:off x="1981200" y="3962400"/>
            <a:ext cx="6553200" cy="1752600"/>
          </a:xfrm>
          <a:prstGeom prst="rect">
            <a:avLst/>
          </a:prstGeom>
          <a:noFill/>
          <a:ln>
            <a:noFill/>
          </a:ln>
        </p:spPr>
        <p:txBody>
          <a:bodyPr anchorCtr="0" anchor="t" bIns="45700" lIns="91425" spcFirstLastPara="1" rIns="91425" wrap="square" tIns="45700">
            <a:noAutofit/>
          </a:bodyPr>
          <a:lstStyle>
            <a:lvl1pPr lvl="0" algn="l">
              <a:spcBef>
                <a:spcPts val="560"/>
              </a:spcBef>
              <a:spcAft>
                <a:spcPts val="0"/>
              </a:spcAft>
              <a:buSzPts val="1820"/>
              <a:buFont typeface="Noto Sans Symbols"/>
              <a:buNone/>
              <a:defRPr sz="2800"/>
            </a:lvl1pPr>
            <a:lvl2pPr lvl="1" algn="l">
              <a:spcBef>
                <a:spcPts val="360"/>
              </a:spcBef>
              <a:spcAft>
                <a:spcPts val="0"/>
              </a:spcAft>
              <a:buSzPts val="108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35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04" name="Google Shape;204;p58"/>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58"/>
          <p:cNvSpPr txBox="1"/>
          <p:nvPr>
            <p:ph idx="11" type="ftr"/>
          </p:nvPr>
        </p:nvSpPr>
        <p:spPr>
          <a:xfrm>
            <a:off x="3124200" y="6243638"/>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8"/>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207" name="Google Shape;207;p58"/>
          <p:cNvSpPr/>
          <p:nvPr/>
        </p:nvSpPr>
        <p:spPr>
          <a:xfrm>
            <a:off x="609600" y="1219200"/>
            <a:ext cx="7924800" cy="914400"/>
          </a:xfrm>
          <a:custGeom>
            <a:rect b="b" l="l" r="r" t="t"/>
            <a:pathLst>
              <a:path extrusionOk="0" h="1000" w="1000">
                <a:moveTo>
                  <a:pt x="0" y="1000"/>
                </a:moveTo>
                <a:lnTo>
                  <a:pt x="0" y="0"/>
                </a:lnTo>
                <a:lnTo>
                  <a:pt x="1000" y="0"/>
                </a:lnTo>
              </a:path>
            </a:pathLst>
          </a:custGeom>
          <a:noFill/>
          <a:ln cap="flat" cmpd="sng" w="25400">
            <a:solidFill>
              <a:schemeClr val="accent1"/>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08" name="Google Shape;208;p58"/>
          <p:cNvCxnSpPr/>
          <p:nvPr/>
        </p:nvCxnSpPr>
        <p:spPr>
          <a:xfrm>
            <a:off x="1981200" y="3962400"/>
            <a:ext cx="6511925" cy="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transition spd="med">
    <p:wheel spokes="3"/>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9" name="Shape 209"/>
        <p:cNvGrpSpPr/>
        <p:nvPr/>
      </p:nvGrpSpPr>
      <p:grpSpPr>
        <a:xfrm>
          <a:off x="0" y="0"/>
          <a:ext cx="0" cy="0"/>
          <a:chOff x="0" y="0"/>
          <a:chExt cx="0" cy="0"/>
        </a:xfrm>
      </p:grpSpPr>
      <p:sp>
        <p:nvSpPr>
          <p:cNvPr id="210" name="Google Shape;210;p59"/>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5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59"/>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59"/>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3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3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9" name="Google Shape;2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5" name="Shape 215"/>
        <p:cNvGrpSpPr/>
        <p:nvPr/>
      </p:nvGrpSpPr>
      <p:grpSpPr>
        <a:xfrm>
          <a:off x="0" y="0"/>
          <a:ext cx="0" cy="0"/>
          <a:chOff x="0" y="0"/>
          <a:chExt cx="0" cy="0"/>
        </a:xfrm>
      </p:grpSpPr>
      <p:sp>
        <p:nvSpPr>
          <p:cNvPr id="216" name="Google Shape;216;p60"/>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60"/>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1560"/>
              <a:buNone/>
              <a:defRPr sz="2400"/>
            </a:lvl1pPr>
            <a:lvl2pPr indent="-228600" lvl="1" marL="914400" algn="l">
              <a:spcBef>
                <a:spcPts val="400"/>
              </a:spcBef>
              <a:spcAft>
                <a:spcPts val="0"/>
              </a:spcAft>
              <a:buSzPts val="1200"/>
              <a:buNone/>
              <a:defRPr sz="2000"/>
            </a:lvl2pPr>
            <a:lvl3pPr indent="-228600" lvl="2" marL="1371600" algn="l">
              <a:spcBef>
                <a:spcPts val="360"/>
              </a:spcBef>
              <a:spcAft>
                <a:spcPts val="0"/>
              </a:spcAft>
              <a:buSzPts val="1170"/>
              <a:buNone/>
              <a:defRPr sz="1800"/>
            </a:lvl3pPr>
            <a:lvl4pPr indent="-228600" lvl="3" marL="1828800" algn="l">
              <a:spcBef>
                <a:spcPts val="320"/>
              </a:spcBef>
              <a:spcAft>
                <a:spcPts val="0"/>
              </a:spcAft>
              <a:buSzPts val="1120"/>
              <a:buNone/>
              <a:defRPr sz="1600"/>
            </a:lvl4pPr>
            <a:lvl5pPr indent="-228600" lvl="4" marL="2286000" algn="l">
              <a:spcBef>
                <a:spcPts val="320"/>
              </a:spcBef>
              <a:spcAft>
                <a:spcPts val="0"/>
              </a:spcAft>
              <a:buSzPts val="12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218" name="Google Shape;218;p60"/>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6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60"/>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1" name="Shape 221"/>
        <p:cNvGrpSpPr/>
        <p:nvPr/>
      </p:nvGrpSpPr>
      <p:grpSpPr>
        <a:xfrm>
          <a:off x="0" y="0"/>
          <a:ext cx="0" cy="0"/>
          <a:chOff x="0" y="0"/>
          <a:chExt cx="0" cy="0"/>
        </a:xfrm>
      </p:grpSpPr>
      <p:sp>
        <p:nvSpPr>
          <p:cNvPr id="222" name="Google Shape;222;p61"/>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61"/>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61"/>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61"/>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6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61"/>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8" name="Shape 228"/>
        <p:cNvGrpSpPr/>
        <p:nvPr/>
      </p:nvGrpSpPr>
      <p:grpSpPr>
        <a:xfrm>
          <a:off x="0" y="0"/>
          <a:ext cx="0" cy="0"/>
          <a:chOff x="0" y="0"/>
          <a:chExt cx="0" cy="0"/>
        </a:xfrm>
      </p:grpSpPr>
      <p:sp>
        <p:nvSpPr>
          <p:cNvPr id="229" name="Google Shape;229;p62"/>
          <p:cNvSpPr txBox="1"/>
          <p:nvPr>
            <p:ph type="title"/>
          </p:nvPr>
        </p:nvSpPr>
        <p:spPr>
          <a:xfrm>
            <a:off x="630238" y="365125"/>
            <a:ext cx="7886700" cy="13255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62"/>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560"/>
              <a:buNone/>
              <a:defRPr b="1" sz="2400"/>
            </a:lvl1pPr>
            <a:lvl2pPr indent="-228600" lvl="1" marL="914400" algn="l">
              <a:spcBef>
                <a:spcPts val="400"/>
              </a:spcBef>
              <a:spcAft>
                <a:spcPts val="0"/>
              </a:spcAft>
              <a:buSzPts val="12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2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1" name="Google Shape;231;p62"/>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62"/>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560"/>
              <a:buNone/>
              <a:defRPr b="1" sz="2400"/>
            </a:lvl1pPr>
            <a:lvl2pPr indent="-228600" lvl="1" marL="914400" algn="l">
              <a:spcBef>
                <a:spcPts val="400"/>
              </a:spcBef>
              <a:spcAft>
                <a:spcPts val="0"/>
              </a:spcAft>
              <a:buSzPts val="12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2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3" name="Google Shape;233;p62"/>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62"/>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6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62"/>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7" name="Shape 237"/>
        <p:cNvGrpSpPr/>
        <p:nvPr/>
      </p:nvGrpSpPr>
      <p:grpSpPr>
        <a:xfrm>
          <a:off x="0" y="0"/>
          <a:ext cx="0" cy="0"/>
          <a:chOff x="0" y="0"/>
          <a:chExt cx="0" cy="0"/>
        </a:xfrm>
      </p:grpSpPr>
      <p:sp>
        <p:nvSpPr>
          <p:cNvPr id="238" name="Google Shape;238;p63"/>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63"/>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6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63"/>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2" name="Shape 242"/>
        <p:cNvGrpSpPr/>
        <p:nvPr/>
      </p:nvGrpSpPr>
      <p:grpSpPr>
        <a:xfrm>
          <a:off x="0" y="0"/>
          <a:ext cx="0" cy="0"/>
          <a:chOff x="0" y="0"/>
          <a:chExt cx="0" cy="0"/>
        </a:xfrm>
      </p:grpSpPr>
      <p:sp>
        <p:nvSpPr>
          <p:cNvPr id="243" name="Google Shape;243;p64"/>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6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64"/>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6" name="Shape 246"/>
        <p:cNvGrpSpPr/>
        <p:nvPr/>
      </p:nvGrpSpPr>
      <p:grpSpPr>
        <a:xfrm>
          <a:off x="0" y="0"/>
          <a:ext cx="0" cy="0"/>
          <a:chOff x="0" y="0"/>
          <a:chExt cx="0" cy="0"/>
        </a:xfrm>
      </p:grpSpPr>
      <p:sp>
        <p:nvSpPr>
          <p:cNvPr id="247" name="Google Shape;247;p65"/>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65"/>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360680" lvl="0" marL="457200" algn="l">
              <a:spcBef>
                <a:spcPts val="640"/>
              </a:spcBef>
              <a:spcAft>
                <a:spcPts val="0"/>
              </a:spcAft>
              <a:buSzPts val="2080"/>
              <a:buChar char="■"/>
              <a:defRPr sz="3200"/>
            </a:lvl1pPr>
            <a:lvl2pPr indent="-335280" lvl="1" marL="914400" algn="l">
              <a:spcBef>
                <a:spcPts val="560"/>
              </a:spcBef>
              <a:spcAft>
                <a:spcPts val="0"/>
              </a:spcAft>
              <a:buSzPts val="168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23850" lvl="4" marL="2286000" algn="l">
              <a:spcBef>
                <a:spcPts val="400"/>
              </a:spcBef>
              <a:spcAft>
                <a:spcPts val="0"/>
              </a:spcAft>
              <a:buSzPts val="15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49" name="Google Shape;249;p65"/>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040"/>
              <a:buNone/>
              <a:defRPr sz="1600"/>
            </a:lvl1pPr>
            <a:lvl2pPr indent="-228600" lvl="1" marL="914400" algn="l">
              <a:spcBef>
                <a:spcPts val="280"/>
              </a:spcBef>
              <a:spcAft>
                <a:spcPts val="0"/>
              </a:spcAft>
              <a:buSzPts val="840"/>
              <a:buNone/>
              <a:defRPr sz="1400"/>
            </a:lvl2pPr>
            <a:lvl3pPr indent="-228600" lvl="2" marL="1371600" algn="l">
              <a:spcBef>
                <a:spcPts val="240"/>
              </a:spcBef>
              <a:spcAft>
                <a:spcPts val="0"/>
              </a:spcAft>
              <a:buSzPts val="780"/>
              <a:buNone/>
              <a:defRPr sz="1200"/>
            </a:lvl3pPr>
            <a:lvl4pPr indent="-228600" lvl="3" marL="1828800" algn="l">
              <a:spcBef>
                <a:spcPts val="200"/>
              </a:spcBef>
              <a:spcAft>
                <a:spcPts val="0"/>
              </a:spcAft>
              <a:buSzPts val="700"/>
              <a:buNone/>
              <a:defRPr sz="1000"/>
            </a:lvl4pPr>
            <a:lvl5pPr indent="-228600" lvl="4" marL="2286000" algn="l">
              <a:spcBef>
                <a:spcPts val="200"/>
              </a:spcBef>
              <a:spcAft>
                <a:spcPts val="0"/>
              </a:spcAft>
              <a:buSzPts val="7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0" name="Google Shape;250;p65"/>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6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65"/>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3" name="Shape 253"/>
        <p:cNvGrpSpPr/>
        <p:nvPr/>
      </p:nvGrpSpPr>
      <p:grpSpPr>
        <a:xfrm>
          <a:off x="0" y="0"/>
          <a:ext cx="0" cy="0"/>
          <a:chOff x="0" y="0"/>
          <a:chExt cx="0" cy="0"/>
        </a:xfrm>
      </p:grpSpPr>
      <p:sp>
        <p:nvSpPr>
          <p:cNvPr id="254" name="Google Shape;254;p66"/>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66"/>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080"/>
              <a:buFont typeface="Noto Sans Symbols"/>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2"/>
              </a:buClr>
              <a:buSzPts val="1680"/>
              <a:buFont typeface="Noto Sans Symbols"/>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1"/>
              </a:buClr>
              <a:buSzPts val="1560"/>
              <a:buFont typeface="Noto Sans Symbols"/>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2"/>
              </a:buClr>
              <a:buSzPts val="1400"/>
              <a:buFont typeface="Noto Sans Symbols"/>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accent1"/>
              </a:buClr>
              <a:buSzPts val="1500"/>
              <a:buFont typeface="Noto Sans Symbols"/>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56" name="Google Shape;256;p66"/>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040"/>
              <a:buNone/>
              <a:defRPr sz="1600"/>
            </a:lvl1pPr>
            <a:lvl2pPr indent="-228600" lvl="1" marL="914400" algn="l">
              <a:spcBef>
                <a:spcPts val="280"/>
              </a:spcBef>
              <a:spcAft>
                <a:spcPts val="0"/>
              </a:spcAft>
              <a:buSzPts val="840"/>
              <a:buNone/>
              <a:defRPr sz="1400"/>
            </a:lvl2pPr>
            <a:lvl3pPr indent="-228600" lvl="2" marL="1371600" algn="l">
              <a:spcBef>
                <a:spcPts val="240"/>
              </a:spcBef>
              <a:spcAft>
                <a:spcPts val="0"/>
              </a:spcAft>
              <a:buSzPts val="780"/>
              <a:buNone/>
              <a:defRPr sz="1200"/>
            </a:lvl3pPr>
            <a:lvl4pPr indent="-228600" lvl="3" marL="1828800" algn="l">
              <a:spcBef>
                <a:spcPts val="200"/>
              </a:spcBef>
              <a:spcAft>
                <a:spcPts val="0"/>
              </a:spcAft>
              <a:buSzPts val="700"/>
              <a:buNone/>
              <a:defRPr sz="1000"/>
            </a:lvl4pPr>
            <a:lvl5pPr indent="-228600" lvl="4" marL="2286000" algn="l">
              <a:spcBef>
                <a:spcPts val="200"/>
              </a:spcBef>
              <a:spcAft>
                <a:spcPts val="0"/>
              </a:spcAft>
              <a:buSzPts val="7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7" name="Google Shape;257;p66"/>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6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66"/>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0" name="Shape 260"/>
        <p:cNvGrpSpPr/>
        <p:nvPr/>
      </p:nvGrpSpPr>
      <p:grpSpPr>
        <a:xfrm>
          <a:off x="0" y="0"/>
          <a:ext cx="0" cy="0"/>
          <a:chOff x="0" y="0"/>
          <a:chExt cx="0" cy="0"/>
        </a:xfrm>
      </p:grpSpPr>
      <p:sp>
        <p:nvSpPr>
          <p:cNvPr id="261" name="Google Shape;261;p67"/>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7"/>
          <p:cNvSpPr txBox="1"/>
          <p:nvPr>
            <p:ph idx="1" type="body"/>
          </p:nvPr>
        </p:nvSpPr>
        <p:spPr>
          <a:xfrm rot="5400000">
            <a:off x="2306637" y="-249238"/>
            <a:ext cx="4530725" cy="82296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67"/>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6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67"/>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6" name="Shape 266"/>
        <p:cNvGrpSpPr/>
        <p:nvPr/>
      </p:nvGrpSpPr>
      <p:grpSpPr>
        <a:xfrm>
          <a:off x="0" y="0"/>
          <a:ext cx="0" cy="0"/>
          <a:chOff x="0" y="0"/>
          <a:chExt cx="0" cy="0"/>
        </a:xfrm>
      </p:grpSpPr>
      <p:sp>
        <p:nvSpPr>
          <p:cNvPr id="267" name="Google Shape;267;p68"/>
          <p:cNvSpPr txBox="1"/>
          <p:nvPr>
            <p:ph type="title"/>
          </p:nvPr>
        </p:nvSpPr>
        <p:spPr>
          <a:xfrm rot="5400000">
            <a:off x="4731544" y="2175669"/>
            <a:ext cx="5853112" cy="2057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68"/>
          <p:cNvSpPr txBox="1"/>
          <p:nvPr>
            <p:ph idx="1" type="body"/>
          </p:nvPr>
        </p:nvSpPr>
        <p:spPr>
          <a:xfrm rot="5400000">
            <a:off x="540544" y="194469"/>
            <a:ext cx="5853112" cy="60198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8"/>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6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8"/>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72" name="Shape 272"/>
        <p:cNvGrpSpPr/>
        <p:nvPr/>
      </p:nvGrpSpPr>
      <p:grpSpPr>
        <a:xfrm>
          <a:off x="0" y="0"/>
          <a:ext cx="0" cy="0"/>
          <a:chOff x="0" y="0"/>
          <a:chExt cx="0" cy="0"/>
        </a:xfrm>
      </p:grpSpPr>
      <p:sp>
        <p:nvSpPr>
          <p:cNvPr id="273" name="Google Shape;273;p69"/>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69"/>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69"/>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6" name="Google Shape;276;p69"/>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6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9"/>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279" name="Shape 279"/>
        <p:cNvGrpSpPr/>
        <p:nvPr/>
      </p:nvGrpSpPr>
      <p:grpSpPr>
        <a:xfrm>
          <a:off x="0" y="0"/>
          <a:ext cx="0" cy="0"/>
          <a:chOff x="0" y="0"/>
          <a:chExt cx="0" cy="0"/>
        </a:xfrm>
      </p:grpSpPr>
      <p:sp>
        <p:nvSpPr>
          <p:cNvPr id="280" name="Google Shape;280;p70"/>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70"/>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70"/>
          <p:cNvSpPr txBox="1"/>
          <p:nvPr>
            <p:ph idx="2" type="body"/>
          </p:nvPr>
        </p:nvSpPr>
        <p:spPr>
          <a:xfrm>
            <a:off x="4648200" y="1600200"/>
            <a:ext cx="4038600" cy="2189163"/>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70"/>
          <p:cNvSpPr txBox="1"/>
          <p:nvPr>
            <p:ph idx="3" type="body"/>
          </p:nvPr>
        </p:nvSpPr>
        <p:spPr>
          <a:xfrm>
            <a:off x="4648200" y="3941763"/>
            <a:ext cx="4038600" cy="2189162"/>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70"/>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7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70"/>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heel spokes="3"/>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3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3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 name="Google Shape;3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3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3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3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3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3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3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4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 name="Google Shape;65;p4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6" name="Google Shape;66;p4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3.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5" Type="http://schemas.openxmlformats.org/officeDocument/2006/relationships/theme" Target="../theme/theme1.xml"/><Relationship Id="rId14" Type="http://schemas.openxmlformats.org/officeDocument/2006/relationships/slideLayout" Target="../slideLayouts/slideLayout4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32"/>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1pPr>
            <a:lvl2pPr lvl="1"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2pPr>
            <a:lvl3pPr lvl="2"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3pPr>
            <a:lvl4pPr lvl="3"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4pPr>
            <a:lvl5pPr lvl="4"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5pPr>
            <a:lvl6pPr lvl="5"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6pPr>
            <a:lvl7pPr lvl="6"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7pPr>
            <a:lvl8pPr lvl="7"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8pPr>
            <a:lvl9pPr lvl="8"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9pPr>
          </a:lstStyle>
          <a:p/>
        </p:txBody>
      </p:sp>
      <p:sp>
        <p:nvSpPr>
          <p:cNvPr id="91" name="Google Shape;91;p32"/>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52425" lvl="0" marL="457200" marR="0" rtl="0" algn="l">
              <a:spcBef>
                <a:spcPts val="600"/>
              </a:spcBef>
              <a:spcAft>
                <a:spcPts val="0"/>
              </a:spcAft>
              <a:buClr>
                <a:schemeClr val="accent1"/>
              </a:buClr>
              <a:buSzPts val="1950"/>
              <a:buFont typeface="Noto Sans Symbols"/>
              <a:buChar char="■"/>
              <a:defRPr b="0" i="0" sz="3000" u="none" cap="none" strike="noStrike">
                <a:solidFill>
                  <a:schemeClr val="dk1"/>
                </a:solidFill>
                <a:latin typeface="Arial"/>
                <a:ea typeface="Arial"/>
                <a:cs typeface="Arial"/>
                <a:sym typeface="Arial"/>
              </a:defRPr>
            </a:lvl1pPr>
            <a:lvl2pPr indent="-327660" lvl="1" marL="914400" marR="0" rtl="0" algn="l">
              <a:spcBef>
                <a:spcPts val="520"/>
              </a:spcBef>
              <a:spcAft>
                <a:spcPts val="0"/>
              </a:spcAft>
              <a:buClr>
                <a:schemeClr val="accent2"/>
              </a:buClr>
              <a:buSzPts val="1560"/>
              <a:buFont typeface="Noto Sans Symbols"/>
              <a:buChar char="❑"/>
              <a:defRPr b="0" i="0" sz="2600" u="none" cap="none" strike="noStrike">
                <a:solidFill>
                  <a:schemeClr val="dk1"/>
                </a:solidFill>
                <a:latin typeface="Arial"/>
                <a:ea typeface="Arial"/>
                <a:cs typeface="Arial"/>
                <a:sym typeface="Arial"/>
              </a:defRPr>
            </a:lvl2pPr>
            <a:lvl3pPr indent="-319405" lvl="2" marL="1371600" marR="0" rtl="0" algn="l">
              <a:spcBef>
                <a:spcPts val="440"/>
              </a:spcBef>
              <a:spcAft>
                <a:spcPts val="0"/>
              </a:spcAft>
              <a:buClr>
                <a:schemeClr val="accent1"/>
              </a:buClr>
              <a:buSzPts val="1430"/>
              <a:buFont typeface="Noto Sans Symbols"/>
              <a:buChar char="■"/>
              <a:defRPr b="0" i="0" sz="22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23850" lvl="4" marL="22860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2" name="Google Shape;92;p32"/>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3" name="Google Shape;93;p3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4" name="Google Shape;94;p32"/>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32"/>
          <p:cNvSpPr/>
          <p:nvPr/>
        </p:nvSpPr>
        <p:spPr>
          <a:xfrm>
            <a:off x="381000" y="228600"/>
            <a:ext cx="8229600" cy="609600"/>
          </a:xfrm>
          <a:custGeom>
            <a:rect b="b" l="l" r="r" t="t"/>
            <a:pathLst>
              <a:path extrusionOk="0" h="1000" w="1000">
                <a:moveTo>
                  <a:pt x="0" y="1000"/>
                </a:moveTo>
                <a:lnTo>
                  <a:pt x="0" y="0"/>
                </a:lnTo>
                <a:lnTo>
                  <a:pt x="1000" y="0"/>
                </a:lnTo>
              </a:path>
            </a:pathLst>
          </a:custGeom>
          <a:noFill/>
          <a:ln cap="flat" cmpd="sng" w="19050">
            <a:solidFill>
              <a:schemeClr val="accent1"/>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96" name="Google Shape;96;p32"/>
          <p:cNvCxnSpPr/>
          <p:nvPr/>
        </p:nvCxnSpPr>
        <p:spPr>
          <a:xfrm>
            <a:off x="457200" y="6172200"/>
            <a:ext cx="8229600" cy="0"/>
          </a:xfrm>
          <a:prstGeom prst="straightConnector1">
            <a:avLst/>
          </a:prstGeom>
          <a:noFill/>
          <a:ln cap="flat" cmpd="sng" w="19050">
            <a:solidFill>
              <a:schemeClr val="accent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spd="med">
    <p:wheel spokes="3"/>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35"/>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1pPr>
            <a:lvl2pPr lvl="1"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2pPr>
            <a:lvl3pPr lvl="2"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3pPr>
            <a:lvl4pPr lvl="3"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4pPr>
            <a:lvl5pPr lvl="4"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5pPr>
            <a:lvl6pPr lvl="5"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6pPr>
            <a:lvl7pPr lvl="6"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7pPr>
            <a:lvl8pPr lvl="7"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8pPr>
            <a:lvl9pPr lvl="8" marR="0" rtl="0" algn="l">
              <a:spcBef>
                <a:spcPts val="0"/>
              </a:spcBef>
              <a:spcAft>
                <a:spcPts val="0"/>
              </a:spcAft>
              <a:buSzPts val="1400"/>
              <a:buNone/>
              <a:defRPr b="0" i="0" sz="4200" u="none" cap="none" strike="noStrike">
                <a:solidFill>
                  <a:schemeClr val="dk2"/>
                </a:solidFill>
                <a:latin typeface="Garamond"/>
                <a:ea typeface="Garamond"/>
                <a:cs typeface="Garamond"/>
                <a:sym typeface="Garamond"/>
              </a:defRPr>
            </a:lvl9pPr>
          </a:lstStyle>
          <a:p/>
        </p:txBody>
      </p:sp>
      <p:sp>
        <p:nvSpPr>
          <p:cNvPr id="190" name="Google Shape;190;p35"/>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52425" lvl="0" marL="457200" marR="0" rtl="0" algn="l">
              <a:spcBef>
                <a:spcPts val="600"/>
              </a:spcBef>
              <a:spcAft>
                <a:spcPts val="0"/>
              </a:spcAft>
              <a:buClr>
                <a:schemeClr val="accent1"/>
              </a:buClr>
              <a:buSzPts val="1950"/>
              <a:buFont typeface="Noto Sans Symbols"/>
              <a:buChar char="■"/>
              <a:defRPr b="0" i="0" sz="3000" u="none" cap="none" strike="noStrike">
                <a:solidFill>
                  <a:schemeClr val="dk1"/>
                </a:solidFill>
                <a:latin typeface="Arial"/>
                <a:ea typeface="Arial"/>
                <a:cs typeface="Arial"/>
                <a:sym typeface="Arial"/>
              </a:defRPr>
            </a:lvl1pPr>
            <a:lvl2pPr indent="-327660" lvl="1" marL="914400" marR="0" rtl="0" algn="l">
              <a:spcBef>
                <a:spcPts val="520"/>
              </a:spcBef>
              <a:spcAft>
                <a:spcPts val="0"/>
              </a:spcAft>
              <a:buClr>
                <a:schemeClr val="accent2"/>
              </a:buClr>
              <a:buSzPts val="1560"/>
              <a:buFont typeface="Noto Sans Symbols"/>
              <a:buChar char="❑"/>
              <a:defRPr b="0" i="0" sz="2600" u="none" cap="none" strike="noStrike">
                <a:solidFill>
                  <a:schemeClr val="dk1"/>
                </a:solidFill>
                <a:latin typeface="Arial"/>
                <a:ea typeface="Arial"/>
                <a:cs typeface="Arial"/>
                <a:sym typeface="Arial"/>
              </a:defRPr>
            </a:lvl2pPr>
            <a:lvl3pPr indent="-319405" lvl="2" marL="1371600" marR="0" rtl="0" algn="l">
              <a:spcBef>
                <a:spcPts val="440"/>
              </a:spcBef>
              <a:spcAft>
                <a:spcPts val="0"/>
              </a:spcAft>
              <a:buClr>
                <a:schemeClr val="accent1"/>
              </a:buClr>
              <a:buSzPts val="1430"/>
              <a:buFont typeface="Noto Sans Symbols"/>
              <a:buChar char="■"/>
              <a:defRPr b="0" i="0" sz="22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23850" lvl="4" marL="22860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1" name="Google Shape;191;p35"/>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200">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2" name="Google Shape;192;p3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sz="1200">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3" name="Google Shape;193;p35"/>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200"/>
              <a:buFont typeface="Garamond"/>
              <a:buNone/>
              <a:defRPr b="0" i="0" sz="12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94" name="Google Shape;194;p35"/>
          <p:cNvSpPr/>
          <p:nvPr/>
        </p:nvSpPr>
        <p:spPr>
          <a:xfrm>
            <a:off x="381000" y="228600"/>
            <a:ext cx="8229600" cy="609600"/>
          </a:xfrm>
          <a:custGeom>
            <a:rect b="b" l="l" r="r" t="t"/>
            <a:pathLst>
              <a:path extrusionOk="0" h="1000" w="1000">
                <a:moveTo>
                  <a:pt x="0" y="1000"/>
                </a:moveTo>
                <a:lnTo>
                  <a:pt x="0" y="0"/>
                </a:lnTo>
                <a:lnTo>
                  <a:pt x="1000" y="0"/>
                </a:lnTo>
              </a:path>
            </a:pathLst>
          </a:custGeom>
          <a:noFill/>
          <a:ln cap="flat" cmpd="sng" w="19050">
            <a:solidFill>
              <a:schemeClr val="accent1"/>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95" name="Google Shape;195;p35"/>
          <p:cNvCxnSpPr/>
          <p:nvPr/>
        </p:nvCxnSpPr>
        <p:spPr>
          <a:xfrm>
            <a:off x="457200" y="6172200"/>
            <a:ext cx="8229600" cy="0"/>
          </a:xfrm>
          <a:prstGeom prst="straightConnector1">
            <a:avLst/>
          </a:prstGeom>
          <a:noFill/>
          <a:ln cap="flat" cmpd="sng" w="19050">
            <a:solidFill>
              <a:schemeClr val="accent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ransition spd="med">
    <p:wheel spokes="3"/>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thongtincongnghe.com/article/61036" TargetMode="External"/><Relationship Id="rId4" Type="http://schemas.openxmlformats.org/officeDocument/2006/relationships/hyperlink" Target="http://www.thongtincongnghe.com/article/60977" TargetMode="External"/><Relationship Id="rId9" Type="http://schemas.openxmlformats.org/officeDocument/2006/relationships/hyperlink" Target="http://www.thongtincongnghe.com/article/61076" TargetMode="External"/><Relationship Id="rId5" Type="http://schemas.openxmlformats.org/officeDocument/2006/relationships/hyperlink" Target="http://www.thongtincongnghe.com/article/61075" TargetMode="External"/><Relationship Id="rId6" Type="http://schemas.openxmlformats.org/officeDocument/2006/relationships/hyperlink" Target="http://www.thongtincongnghe.com/article/61004" TargetMode="External"/><Relationship Id="rId7" Type="http://schemas.openxmlformats.org/officeDocument/2006/relationships/hyperlink" Target="http://www.thongtincongnghe.com/article/61023" TargetMode="External"/><Relationship Id="rId8" Type="http://schemas.openxmlformats.org/officeDocument/2006/relationships/hyperlink" Target="http://www.thongtincongnghe.com/article/6101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Tulips.jpg" id="291" name="Google Shape;291;p1"/>
          <p:cNvPicPr preferRelativeResize="0"/>
          <p:nvPr>
            <p:ph idx="1" type="body"/>
          </p:nvPr>
        </p:nvPicPr>
        <p:blipFill rotWithShape="1">
          <a:blip r:embed="rId3">
            <a:alphaModFix/>
          </a:blip>
          <a:srcRect b="0" l="0" r="0" t="0"/>
          <a:stretch/>
        </p:blipFill>
        <p:spPr>
          <a:xfrm>
            <a:off x="0" y="0"/>
            <a:ext cx="9143999" cy="6858000"/>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sp>
        <p:nvSpPr>
          <p:cNvPr id="292" name="Google Shape;292;p1"/>
          <p:cNvSpPr txBox="1"/>
          <p:nvPr/>
        </p:nvSpPr>
        <p:spPr>
          <a:xfrm>
            <a:off x="0" y="1981200"/>
            <a:ext cx="9144000" cy="1920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dk2"/>
                </a:solidFill>
                <a:latin typeface="Arial"/>
                <a:ea typeface="Arial"/>
                <a:cs typeface="Arial"/>
                <a:sym typeface="Arial"/>
              </a:rPr>
              <a:t>CHÀO MỪNG QUÝ THẦY CÔ VÀ CÁC EM HỌC SINH THAM DỰ TIÊT             HỌC NGÀY HÔM NAY!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9"/>
          <p:cNvSpPr/>
          <p:nvPr/>
        </p:nvSpPr>
        <p:spPr>
          <a:xfrm>
            <a:off x="0" y="289679"/>
            <a:ext cx="9067800" cy="66171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Times New Roman"/>
                <a:ea typeface="Times New Roman"/>
                <a:cs typeface="Times New Roman"/>
                <a:sym typeface="Times New Roman"/>
              </a:rPr>
              <a:t> </a:t>
            </a:r>
            <a:r>
              <a:rPr b="1" lang="en-US" sz="3200" u="sng">
                <a:solidFill>
                  <a:srgbClr val="FF0000"/>
                </a:solidFill>
                <a:latin typeface="Times New Roman"/>
                <a:ea typeface="Times New Roman"/>
                <a:cs typeface="Times New Roman"/>
                <a:sym typeface="Times New Roman"/>
              </a:rPr>
              <a:t>Bản tin 2: </a:t>
            </a:r>
            <a:r>
              <a:rPr lang="en-US" sz="3200">
                <a:solidFill>
                  <a:srgbClr val="FF0000"/>
                </a:solidFill>
                <a:latin typeface="Times New Roman"/>
                <a:ea typeface="Times New Roman"/>
                <a:cs typeface="Times New Roman"/>
                <a:sym typeface="Times New Roman"/>
              </a:rPr>
              <a:t>ĐỘI TUYỂN Ô-LIM-PÍCH TOÁN VIỆT NAM XẾP THỨ TƯ TOÀN ĐOÀN</a:t>
            </a:r>
            <a:endParaRPr/>
          </a:p>
          <a:p>
            <a:pPr indent="0" lvl="0" marL="0" marR="0" rtl="0" algn="l">
              <a:spcBef>
                <a:spcPts val="0"/>
              </a:spcBef>
              <a:spcAft>
                <a:spcPts val="0"/>
              </a:spcAft>
              <a:buNone/>
            </a:pPr>
            <a:r>
              <a:rPr lang="en-US" sz="3200">
                <a:solidFill>
                  <a:srgbClr val="000000"/>
                </a:solidFill>
                <a:latin typeface="Times New Roman"/>
                <a:ea typeface="Times New Roman"/>
                <a:cs typeface="Times New Roman"/>
                <a:sym typeface="Times New Roman"/>
              </a:rPr>
              <a:t>Trong cuộc thi Ô-lim-pich Toán quốc tế lần thứ 45 </a:t>
            </a:r>
            <a:endParaRPr/>
          </a:p>
          <a:p>
            <a:pPr indent="0" lvl="0" marL="0" marR="0" rtl="0" algn="l">
              <a:spcBef>
                <a:spcPts val="0"/>
              </a:spcBef>
              <a:spcAft>
                <a:spcPts val="0"/>
              </a:spcAft>
              <a:buNone/>
            </a:pPr>
            <a:r>
              <a:rPr lang="en-US" sz="3200">
                <a:solidFill>
                  <a:srgbClr val="000000"/>
                </a:solidFill>
                <a:latin typeface="Times New Roman"/>
                <a:ea typeface="Times New Roman"/>
                <a:cs typeface="Times New Roman"/>
                <a:sym typeface="Times New Roman"/>
              </a:rPr>
              <a:t>diễn ra tại thủ đô A-ten, Hy Lạp, từ ngày 14 đến 16 tháng 7, đội tuyển Việt Nam xếp thứ tư toàn đoàn (đạt  196 điểm). Cả sáu thành viên đội tuyển Việt Nam đều đạt huy chương: bốn huy chương Vàng, hai huy chương Bạc. Đoàn Trung Quốc xếp thứ nhất (đạt 220 điểm, sáu Huy chương Vàng). Cuộc thi Ô-lim-pích Toán lần này có hơn 500 thí sinh của 85 nước tham gia. </a:t>
            </a:r>
            <a:endParaRPr sz="32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3200">
                <a:solidFill>
                  <a:srgbClr val="000000"/>
                </a:solidFill>
                <a:latin typeface="Times New Roman"/>
                <a:ea typeface="Times New Roman"/>
                <a:cs typeface="Times New Roman"/>
                <a:sym typeface="Times New Roman"/>
              </a:rPr>
              <a:t>                     (Báo Nhân dân, ngày 16.11.2015)</a:t>
            </a:r>
            <a:endParaRPr/>
          </a:p>
          <a:p>
            <a:pPr indent="0" lvl="0" marL="0" marR="0" rtl="0" algn="ctr">
              <a:spcBef>
                <a:spcPts val="0"/>
              </a:spcBef>
              <a:spcAft>
                <a:spcPts val="0"/>
              </a:spcAft>
              <a:buNone/>
            </a:pPr>
            <a:r>
              <a:rPr b="1" lang="en-US" sz="4000">
                <a:solidFill>
                  <a:schemeClr val="dk1"/>
                </a:solidFill>
                <a:latin typeface="Times New Roman"/>
                <a:ea typeface="Times New Roman"/>
                <a:cs typeface="Times New Roman"/>
                <a:sym typeface="Times New Roman"/>
              </a:rPr>
              <a:t>Tin thường</a:t>
            </a:r>
            <a:endParaRPr b="1" sz="4000">
              <a:solidFill>
                <a:schemeClr val="dk1"/>
              </a:solidFill>
              <a:latin typeface="Times New Roman"/>
              <a:ea typeface="Times New Roman"/>
              <a:cs typeface="Times New Roman"/>
              <a:sym typeface="Times New Roman"/>
            </a:endParaRPr>
          </a:p>
        </p:txBody>
      </p:sp>
      <p:sp>
        <p:nvSpPr>
          <p:cNvPr id="352" name="Google Shape;352;p9"/>
          <p:cNvSpPr/>
          <p:nvPr/>
        </p:nvSpPr>
        <p:spPr>
          <a:xfrm>
            <a:off x="2438400" y="6553200"/>
            <a:ext cx="762000" cy="45719"/>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0"/>
          <p:cNvSpPr/>
          <p:nvPr/>
        </p:nvSpPr>
        <p:spPr>
          <a:xfrm>
            <a:off x="76200" y="-581253"/>
            <a:ext cx="9067800" cy="717119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2800" u="sng">
                <a:solidFill>
                  <a:srgbClr val="000000"/>
                </a:solidFill>
                <a:latin typeface="Times New Roman"/>
                <a:ea typeface="Times New Roman"/>
                <a:cs typeface="Times New Roman"/>
                <a:sym typeface="Times New Roman"/>
              </a:rPr>
              <a:t>Bản tin 3</a:t>
            </a:r>
            <a:r>
              <a:rPr b="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  </a:t>
            </a:r>
            <a:endParaRPr sz="28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BÁN KẾT CÚP BÓNG ĐÁ NAM MĨ </a:t>
            </a:r>
            <a:endParaRPr/>
          </a:p>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          BRA-XIN – U-RU-GOAY</a:t>
            </a:r>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Cú đánh đầu dũng mãnh của Mac-xen-lô-xa ở phút thứ 25 đã đưa đội tuyển U-ru- goay vượt lên dẫn trước 1-0, tuy nhiên đội tuyển Bra-xin không tỏ ra vội vã: Họ san  bằng tỉ số ở phút đầu tiên của hiệp hai với bàn thắng của A-dri-a-nô từ một </a:t>
            </a:r>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đợt phản công nhanh. Trận đấu tiếp tục diễn ra cân bằng, không đội nào ghi thêm được bàn thắng. Trong loạt sút luân  lưu 11m, thủ môn đội tuyển Bra-xin, Ha-li -ô Xê-da đã cản được cú sút của Xan-chét trong khi các đồng đội không phạm phải sai lầm nào. Thắng 5-3 ở cú sút luân lưu, đội Bra-xin sẽ tiếp đội tuyển Ac-hen-ti-na trong  trận chung kết.</a:t>
            </a:r>
            <a:endParaRPr/>
          </a:p>
          <a:p>
            <a:pPr indent="0" lvl="0" marL="0" marR="0" rtl="0" algn="l">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4000">
                <a:solidFill>
                  <a:srgbClr val="000000"/>
                </a:solidFill>
                <a:latin typeface="Times New Roman"/>
                <a:ea typeface="Times New Roman"/>
                <a:cs typeface="Times New Roman"/>
                <a:sym typeface="Times New Roman"/>
              </a:rPr>
              <a:t>Tin tường thuật</a:t>
            </a:r>
            <a:endParaRPr b="1" sz="4000">
              <a:solidFill>
                <a:srgbClr val="000000"/>
              </a:solidFill>
              <a:latin typeface="Times New Roman"/>
              <a:ea typeface="Times New Roman"/>
              <a:cs typeface="Times New Roman"/>
              <a:sym typeface="Times New Roman"/>
            </a:endParaRPr>
          </a:p>
        </p:txBody>
      </p:sp>
      <p:sp>
        <p:nvSpPr>
          <p:cNvPr id="358" name="Google Shape;358;p10"/>
          <p:cNvSpPr/>
          <p:nvPr/>
        </p:nvSpPr>
        <p:spPr>
          <a:xfrm>
            <a:off x="1828800" y="6172200"/>
            <a:ext cx="990600" cy="762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1"/>
          <p:cNvSpPr/>
          <p:nvPr/>
        </p:nvSpPr>
        <p:spPr>
          <a:xfrm>
            <a:off x="76200" y="71527"/>
            <a:ext cx="9067800" cy="683264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1" i="0" lang="en-US" sz="2400" u="sng" cap="none" strike="noStrike">
                <a:solidFill>
                  <a:srgbClr val="000000"/>
                </a:solidFill>
                <a:latin typeface="Times New Roman"/>
                <a:ea typeface="Times New Roman"/>
                <a:cs typeface="Times New Roman"/>
                <a:sym typeface="Times New Roman"/>
              </a:rPr>
              <a:t>Bản tin </a:t>
            </a:r>
            <a:r>
              <a:rPr b="1" lang="en-US" sz="2400" u="sng">
                <a:solidFill>
                  <a:srgbClr val="000000"/>
                </a:solidFill>
                <a:latin typeface="Times New Roman"/>
                <a:ea typeface="Times New Roman"/>
                <a:cs typeface="Times New Roman"/>
                <a:sym typeface="Times New Roman"/>
              </a:rPr>
              <a:t>4</a:t>
            </a:r>
            <a:r>
              <a:rPr b="1" i="0" lang="en-US" sz="2400" u="none" cap="none" strike="noStrike">
                <a:solidFill>
                  <a:srgbClr val="000000"/>
                </a:solidFill>
                <a:latin typeface="Times New Roman"/>
                <a:ea typeface="Times New Roman"/>
                <a:cs typeface="Times New Roman"/>
                <a:sym typeface="Times New Roman"/>
              </a:rPr>
              <a:t> </a:t>
            </a:r>
            <a:r>
              <a:rPr b="0" i="0" lang="en-US" sz="2400" u="none" cap="none" strike="noStrike">
                <a:solidFill>
                  <a:srgbClr val="000000"/>
                </a:solidFill>
                <a:latin typeface="Times New Roman"/>
                <a:ea typeface="Times New Roman"/>
                <a:cs typeface="Times New Roman"/>
                <a:sym typeface="Times New Roman"/>
              </a:rPr>
              <a:t>:  </a:t>
            </a:r>
            <a:endParaRPr b="0" i="0" sz="2400" u="none" cap="none" strike="noStrike">
              <a:solidFill>
                <a:srgbClr val="000000"/>
              </a:solidFill>
              <a:latin typeface="Times New Roman"/>
              <a:ea typeface="Times New Roman"/>
              <a:cs typeface="Times New Roman"/>
              <a:sym typeface="Times New Roman"/>
            </a:endParaRPr>
          </a:p>
          <a:p>
            <a:pPr indent="0" lvl="0" marL="0" marR="0" rtl="0" algn="ctr">
              <a:spcBef>
                <a:spcPts val="1200"/>
              </a:spcBef>
              <a:spcAft>
                <a:spcPts val="0"/>
              </a:spcAft>
              <a:buNone/>
            </a:pPr>
            <a:r>
              <a:rPr b="0" i="0" lang="en-US" sz="2400" u="none" cap="none" strike="noStrike">
                <a:solidFill>
                  <a:srgbClr val="000000"/>
                </a:solidFill>
                <a:latin typeface="Times New Roman"/>
                <a:ea typeface="Times New Roman"/>
                <a:cs typeface="Times New Roman"/>
                <a:sym typeface="Times New Roman"/>
              </a:rPr>
              <a:t> </a:t>
            </a:r>
            <a:r>
              <a:rPr b="1" lang="en-US" sz="2400">
                <a:solidFill>
                  <a:schemeClr val="dk1"/>
                </a:solidFill>
                <a:latin typeface="Times New Roman"/>
                <a:ea typeface="Times New Roman"/>
                <a:cs typeface="Times New Roman"/>
                <a:sym typeface="Times New Roman"/>
              </a:rPr>
              <a:t>CHUYỆN THỜI SỰ </a:t>
            </a:r>
            <a:r>
              <a:rPr lang="en-US" sz="2400">
                <a:solidFill>
                  <a:schemeClr val="dk1"/>
                </a:solidFill>
                <a:latin typeface="Times New Roman"/>
                <a:ea typeface="Times New Roman"/>
                <a:cs typeface="Times New Roman"/>
                <a:sym typeface="Times New Roman"/>
              </a:rPr>
              <a:t>(Báo Dân Trí - 2015)</a:t>
            </a:r>
            <a:endParaRPr/>
          </a:p>
          <a:p>
            <a:pPr indent="0" lvl="0" marL="0" marR="0" rtl="0" algn="l">
              <a:spcBef>
                <a:spcPts val="1200"/>
              </a:spcBef>
              <a:spcAft>
                <a:spcPts val="0"/>
              </a:spcAft>
              <a:buNone/>
            </a:pPr>
            <a:r>
              <a:rPr lang="en-US" sz="2400">
                <a:solidFill>
                  <a:schemeClr val="dk1"/>
                </a:solidFill>
                <a:latin typeface="Times New Roman"/>
                <a:ea typeface="Times New Roman"/>
                <a:cs typeface="Times New Roman"/>
                <a:sym typeface="Times New Roman"/>
              </a:rPr>
              <a:t>Trong tuần qua liên tiếp các sự cố rơi máy bay làm thiệt mạng hàng trăm người, trở thành ác mộng đối với ngành hàng không toàn cầu. Đã có </a:t>
            </a:r>
            <a:r>
              <a:rPr lang="en-US" sz="24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rất nhiều</a:t>
            </a:r>
            <a:r>
              <a:rPr lang="en-US" sz="2400">
                <a:solidFill>
                  <a:schemeClr val="dk1"/>
                </a:solidFill>
                <a:latin typeface="Times New Roman"/>
                <a:ea typeface="Times New Roman"/>
                <a:cs typeface="Times New Roman"/>
                <a:sym typeface="Times New Roman"/>
              </a:rPr>
              <a:t> vụ rơi và mất tích máy bay (cả quân sự và dân sự) khiến hàng trăm người tử vong hoặc mất tích. Sau khi hai máy bay của hãng hàng không </a:t>
            </a:r>
            <a:r>
              <a:rPr i="1" lang="en-US" sz="2400" u="sng">
                <a:solidFill>
                  <a:schemeClr val="dk1"/>
                </a:solidFill>
                <a:latin typeface="Times New Roman"/>
                <a:ea typeface="Times New Roman"/>
                <a:cs typeface="Times New Roman"/>
                <a:sym typeface="Times New Roman"/>
              </a:rPr>
              <a:t>Malaysia là MH370</a:t>
            </a:r>
            <a:r>
              <a:rPr lang="en-US" sz="2400" u="sng">
                <a:solidFill>
                  <a:schemeClr val="dk1"/>
                </a:solidFill>
                <a:latin typeface="Times New Roman"/>
                <a:ea typeface="Times New Roman"/>
                <a:cs typeface="Times New Roman"/>
                <a:sym typeface="Times New Roman"/>
              </a:rPr>
              <a:t> chưa tìm được tung tích</a:t>
            </a:r>
            <a:r>
              <a:rPr lang="en-US" sz="2400">
                <a:solidFill>
                  <a:schemeClr val="dk1"/>
                </a:solidFill>
                <a:latin typeface="Times New Roman"/>
                <a:ea typeface="Times New Roman"/>
                <a:cs typeface="Times New Roman"/>
                <a:sym typeface="Times New Roman"/>
              </a:rPr>
              <a:t>, </a:t>
            </a:r>
            <a:r>
              <a:rPr i="1" lang="en-US" sz="2400" u="sng">
                <a:solidFill>
                  <a:schemeClr val="dk1"/>
                </a:solidFill>
                <a:latin typeface="Times New Roman"/>
                <a:ea typeface="Times New Roman"/>
                <a:cs typeface="Times New Roman"/>
                <a:sym typeface="Times New Roman"/>
              </a:rPr>
              <a:t>MH17</a:t>
            </a:r>
            <a:r>
              <a:rPr lang="en-US" sz="2400" u="sng">
                <a:solidFill>
                  <a:schemeClr val="dk1"/>
                </a:solidFill>
                <a:latin typeface="Times New Roman"/>
                <a:ea typeface="Times New Roman"/>
                <a:cs typeface="Times New Roman"/>
                <a:sym typeface="Times New Roman"/>
              </a:rPr>
              <a:t> bị bắn rơi ít lâu</a:t>
            </a:r>
            <a:r>
              <a:rPr lang="en-US" sz="2400">
                <a:solidFill>
                  <a:schemeClr val="dk1"/>
                </a:solidFill>
                <a:latin typeface="Times New Roman"/>
                <a:ea typeface="Times New Roman"/>
                <a:cs typeface="Times New Roman"/>
                <a:sym typeface="Times New Roman"/>
              </a:rPr>
              <a:t>, thế giới tiếp tục chứng kiến một loạt những vụ việc thương tâm: </a:t>
            </a:r>
            <a:r>
              <a:rPr lang="en-US" sz="24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rơi máy bay</a:t>
            </a:r>
            <a:r>
              <a:rPr lang="en-US" sz="2400">
                <a:solidFill>
                  <a:schemeClr val="dk1"/>
                </a:solidFill>
                <a:latin typeface="Times New Roman"/>
                <a:ea typeface="Times New Roman"/>
                <a:cs typeface="Times New Roman"/>
                <a:sym typeface="Times New Roman"/>
              </a:rPr>
              <a:t> chở khách làm </a:t>
            </a:r>
            <a:r>
              <a:rPr lang="en-US" sz="2400" u="sng">
                <a:solidFill>
                  <a:schemeClr val="dk1"/>
                </a:solidFill>
                <a:latin typeface="Times New Roman"/>
                <a:ea typeface="Times New Roman"/>
                <a:cs typeface="Times New Roman"/>
                <a:sym typeface="Times New Roman"/>
              </a:rPr>
              <a:t>47 người thiệt mạng </a:t>
            </a:r>
            <a:r>
              <a:rPr i="1" lang="en-US" sz="2400" u="sng">
                <a:solidFill>
                  <a:schemeClr val="dk1"/>
                </a:solidFill>
                <a:latin typeface="Times New Roman"/>
                <a:ea typeface="Times New Roman"/>
                <a:cs typeface="Times New Roman"/>
                <a:sym typeface="Times New Roman"/>
              </a:rPr>
              <a:t>tại Đài Loan</a:t>
            </a:r>
            <a:r>
              <a:rPr lang="en-US" sz="2400">
                <a:solidFill>
                  <a:schemeClr val="dk1"/>
                </a:solidFill>
                <a:latin typeface="Times New Roman"/>
                <a:ea typeface="Times New Roman"/>
                <a:cs typeface="Times New Roman"/>
                <a:sym typeface="Times New Roman"/>
              </a:rPr>
              <a:t>, trực thăng quân sự rơi khiến </a:t>
            </a:r>
            <a:r>
              <a:rPr lang="en-US" sz="2400" u="sng">
                <a:solidFill>
                  <a:schemeClr val="dk1"/>
                </a:solidFill>
                <a:latin typeface="Times New Roman"/>
                <a:ea typeface="Times New Roman"/>
                <a:cs typeface="Times New Roman"/>
                <a:sym typeface="Times New Roman"/>
                <a:hlinkClick r:id="rId5">
                  <a:extLst>
                    <a:ext uri="{A12FA001-AC4F-418D-AE19-62706E023703}">
                      <ahyp:hlinkClr val="tx"/>
                    </a:ext>
                  </a:extLst>
                </a:hlinkClick>
              </a:rPr>
              <a:t>2 người chết</a:t>
            </a:r>
            <a:r>
              <a:rPr lang="en-US" sz="2400" u="sng">
                <a:solidFill>
                  <a:schemeClr val="dk1"/>
                </a:solidFill>
                <a:latin typeface="Times New Roman"/>
                <a:ea typeface="Times New Roman"/>
                <a:cs typeface="Times New Roman"/>
                <a:sym typeface="Times New Roman"/>
              </a:rPr>
              <a:t> </a:t>
            </a:r>
            <a:r>
              <a:rPr i="1" lang="en-US" sz="2400" u="sng">
                <a:solidFill>
                  <a:schemeClr val="dk1"/>
                </a:solidFill>
                <a:latin typeface="Times New Roman"/>
                <a:ea typeface="Times New Roman"/>
                <a:cs typeface="Times New Roman"/>
                <a:sym typeface="Times New Roman"/>
              </a:rPr>
              <a:t>tại Hi Lạp</a:t>
            </a:r>
            <a:r>
              <a:rPr lang="en-US" sz="2400">
                <a:solidFill>
                  <a:schemeClr val="dk1"/>
                </a:solidFill>
                <a:latin typeface="Times New Roman"/>
                <a:ea typeface="Times New Roman"/>
                <a:cs typeface="Times New Roman"/>
                <a:sym typeface="Times New Roman"/>
              </a:rPr>
              <a:t>, máy bay của hãng Air Algerie bị</a:t>
            </a:r>
            <a:r>
              <a:rPr lang="en-US" sz="2400" u="sng">
                <a:solidFill>
                  <a:schemeClr val="dk1"/>
                </a:solidFill>
                <a:latin typeface="Times New Roman"/>
                <a:ea typeface="Times New Roman"/>
                <a:cs typeface="Times New Roman"/>
                <a:sym typeface="Times New Roman"/>
              </a:rPr>
              <a:t> </a:t>
            </a:r>
            <a:r>
              <a:rPr lang="en-US" sz="2400" u="sng">
                <a:solidFill>
                  <a:schemeClr val="dk1"/>
                </a:solidFill>
                <a:latin typeface="Times New Roman"/>
                <a:ea typeface="Times New Roman"/>
                <a:cs typeface="Times New Roman"/>
                <a:sym typeface="Times New Roman"/>
                <a:hlinkClick r:id="rId6">
                  <a:extLst>
                    <a:ext uri="{A12FA001-AC4F-418D-AE19-62706E023703}">
                      <ahyp:hlinkClr val="tx"/>
                    </a:ext>
                  </a:extLst>
                </a:hlinkClick>
              </a:rPr>
              <a:t>mất liên lạc</a:t>
            </a:r>
            <a:r>
              <a:rPr lang="en-US" sz="2400" u="sng">
                <a:solidFill>
                  <a:schemeClr val="dk1"/>
                </a:solidFill>
                <a:latin typeface="Times New Roman"/>
                <a:ea typeface="Times New Roman"/>
                <a:cs typeface="Times New Roman"/>
                <a:sym typeface="Times New Roman"/>
              </a:rPr>
              <a:t> ở </a:t>
            </a:r>
            <a:r>
              <a:rPr i="1" lang="en-US" sz="2400" u="sng">
                <a:solidFill>
                  <a:schemeClr val="dk1"/>
                </a:solidFill>
                <a:latin typeface="Times New Roman"/>
                <a:ea typeface="Times New Roman"/>
                <a:cs typeface="Times New Roman"/>
                <a:sym typeface="Times New Roman"/>
              </a:rPr>
              <a:t>châu Phi</a:t>
            </a:r>
            <a:r>
              <a:rPr lang="en-US" sz="2400" u="sng">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và </a:t>
            </a:r>
            <a:r>
              <a:rPr lang="en-US" sz="2400" u="sng">
                <a:solidFill>
                  <a:schemeClr val="dk1"/>
                </a:solidFill>
                <a:latin typeface="Times New Roman"/>
                <a:ea typeface="Times New Roman"/>
                <a:cs typeface="Times New Roman"/>
                <a:sym typeface="Times New Roman"/>
                <a:hlinkClick r:id="rId7">
                  <a:extLst>
                    <a:ext uri="{A12FA001-AC4F-418D-AE19-62706E023703}">
                      <ahyp:hlinkClr val="tx"/>
                    </a:ext>
                  </a:extLst>
                </a:hlinkClick>
              </a:rPr>
              <a:t>tìm thấy</a:t>
            </a:r>
            <a:r>
              <a:rPr lang="en-US" sz="2400">
                <a:solidFill>
                  <a:schemeClr val="dk1"/>
                </a:solidFill>
                <a:latin typeface="Times New Roman"/>
                <a:ea typeface="Times New Roman"/>
                <a:cs typeface="Times New Roman"/>
                <a:sym typeface="Times New Roman"/>
              </a:rPr>
              <a:t> ngay sau đó (không còn ai sống sót),</a:t>
            </a:r>
            <a:r>
              <a:rPr lang="en-US" sz="2400" u="sng">
                <a:solidFill>
                  <a:schemeClr val="dk1"/>
                </a:solidFill>
                <a:latin typeface="Times New Roman"/>
                <a:ea typeface="Times New Roman"/>
                <a:cs typeface="Times New Roman"/>
                <a:sym typeface="Times New Roman"/>
              </a:rPr>
              <a:t> </a:t>
            </a:r>
            <a:r>
              <a:rPr lang="en-US" sz="2400" u="sng">
                <a:solidFill>
                  <a:schemeClr val="dk1"/>
                </a:solidFill>
                <a:latin typeface="Times New Roman"/>
                <a:ea typeface="Times New Roman"/>
                <a:cs typeface="Times New Roman"/>
                <a:sym typeface="Times New Roman"/>
                <a:hlinkClick r:id="rId8">
                  <a:extLst>
                    <a:ext uri="{A12FA001-AC4F-418D-AE19-62706E023703}">
                      <ahyp:hlinkClr val="tx"/>
                    </a:ext>
                  </a:extLst>
                </a:hlinkClick>
              </a:rPr>
              <a:t>chuyến bay từ thiện</a:t>
            </a:r>
            <a:r>
              <a:rPr lang="en-US" sz="2400" u="sng">
                <a:solidFill>
                  <a:schemeClr val="dk1"/>
                </a:solidFill>
                <a:latin typeface="Times New Roman"/>
                <a:ea typeface="Times New Roman"/>
                <a:cs typeface="Times New Roman"/>
                <a:sym typeface="Times New Roman"/>
              </a:rPr>
              <a:t> của 2 cha con người Mỹ bị rơi ở </a:t>
            </a:r>
            <a:r>
              <a:rPr i="1" lang="en-US" sz="2400" u="sng">
                <a:solidFill>
                  <a:schemeClr val="dk1"/>
                </a:solidFill>
                <a:latin typeface="Times New Roman"/>
                <a:ea typeface="Times New Roman"/>
                <a:cs typeface="Times New Roman"/>
                <a:sym typeface="Times New Roman"/>
              </a:rPr>
              <a:t>Thái Bình Dương</a:t>
            </a:r>
            <a:r>
              <a:rPr lang="en-US" sz="2400">
                <a:solidFill>
                  <a:schemeClr val="dk1"/>
                </a:solidFill>
                <a:latin typeface="Times New Roman"/>
                <a:ea typeface="Times New Roman"/>
                <a:cs typeface="Times New Roman"/>
                <a:sym typeface="Times New Roman"/>
              </a:rPr>
              <a:t> (phi công 17 tuổi tử nạn, người cha đang mất tích),… và cả </a:t>
            </a:r>
            <a:r>
              <a:rPr lang="en-US" sz="2400" u="sng">
                <a:solidFill>
                  <a:schemeClr val="dk1"/>
                </a:solidFill>
                <a:latin typeface="Times New Roman"/>
                <a:ea typeface="Times New Roman"/>
                <a:cs typeface="Times New Roman"/>
                <a:sym typeface="Times New Roman"/>
              </a:rPr>
              <a:t>máy bay của hãng hàng không Anh phải </a:t>
            </a:r>
            <a:r>
              <a:rPr lang="en-US" sz="2400" u="sng">
                <a:solidFill>
                  <a:schemeClr val="dk1"/>
                </a:solidFill>
                <a:latin typeface="Times New Roman"/>
                <a:ea typeface="Times New Roman"/>
                <a:cs typeface="Times New Roman"/>
                <a:sym typeface="Times New Roman"/>
                <a:hlinkClick r:id="rId9">
                  <a:extLst>
                    <a:ext uri="{A12FA001-AC4F-418D-AE19-62706E023703}">
                      <ahyp:hlinkClr val="tx"/>
                    </a:ext>
                  </a:extLst>
                </a:hlinkClick>
              </a:rPr>
              <a:t>hạ cánh khẩn cấp</a:t>
            </a:r>
            <a:r>
              <a:rPr lang="en-US" sz="2400" u="sng">
                <a:solidFill>
                  <a:schemeClr val="dk1"/>
                </a:solidFill>
                <a:latin typeface="Times New Roman"/>
                <a:ea typeface="Times New Roman"/>
                <a:cs typeface="Times New Roman"/>
                <a:sym typeface="Times New Roman"/>
              </a:rPr>
              <a:t> vì bị sét đánh</a:t>
            </a:r>
            <a:r>
              <a:rPr lang="en-US" sz="2400">
                <a:solidFill>
                  <a:schemeClr val="dk1"/>
                </a:solidFill>
                <a:latin typeface="Times New Roman"/>
                <a:ea typeface="Times New Roman"/>
                <a:cs typeface="Times New Roman"/>
                <a:sym typeface="Times New Roman"/>
              </a:rPr>
              <a:t>. Tất cả đã tạo nên sự bàng hoàng đối với mọi người trên thế giới.</a:t>
            </a:r>
            <a:endParaRPr/>
          </a:p>
          <a:p>
            <a:pPr indent="0" lvl="0" marL="0" marR="0" rtl="0" algn="ctr">
              <a:spcBef>
                <a:spcPts val="1800"/>
              </a:spcBef>
              <a:spcAft>
                <a:spcPts val="0"/>
              </a:spcAft>
              <a:buNone/>
            </a:pPr>
            <a:r>
              <a:rPr b="1" lang="en-US" sz="3600">
                <a:solidFill>
                  <a:schemeClr val="dk1"/>
                </a:solidFill>
                <a:latin typeface="Times New Roman"/>
                <a:ea typeface="Times New Roman"/>
                <a:cs typeface="Times New Roman"/>
                <a:sym typeface="Times New Roman"/>
              </a:rPr>
              <a:t>Tin tổng hợp</a:t>
            </a:r>
            <a:endParaRPr b="1" sz="3600">
              <a:solidFill>
                <a:schemeClr val="dk1"/>
              </a:solidFill>
              <a:latin typeface="Times New Roman"/>
              <a:ea typeface="Times New Roman"/>
              <a:cs typeface="Times New Roman"/>
              <a:sym typeface="Times New Roman"/>
            </a:endParaRPr>
          </a:p>
        </p:txBody>
      </p:sp>
      <p:sp>
        <p:nvSpPr>
          <p:cNvPr id="364" name="Google Shape;364;p11"/>
          <p:cNvSpPr/>
          <p:nvPr/>
        </p:nvSpPr>
        <p:spPr>
          <a:xfrm>
            <a:off x="2209800" y="6553200"/>
            <a:ext cx="914400" cy="45719"/>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animEffect filter="fade" transition="in">
                                      <p:cBhvr>
                                        <p:cTn dur="2000"/>
                                        <p:tgtEl>
                                          <p:spTgt spid="3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 st="1"/>
                                            </p:txEl>
                                          </p:spTgt>
                                        </p:tgtEl>
                                        <p:attrNameLst>
                                          <p:attrName>style.visibility</p:attrName>
                                        </p:attrNameLst>
                                      </p:cBhvr>
                                      <p:to>
                                        <p:strVal val="visible"/>
                                      </p:to>
                                    </p:set>
                                    <p:animEffect filter="fade" transition="in">
                                      <p:cBhvr>
                                        <p:cTn dur="2000"/>
                                        <p:tgtEl>
                                          <p:spTgt spid="3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2" st="2"/>
                                            </p:txEl>
                                          </p:spTgt>
                                        </p:tgtEl>
                                        <p:attrNameLst>
                                          <p:attrName>style.visibility</p:attrName>
                                        </p:attrNameLst>
                                      </p:cBhvr>
                                      <p:to>
                                        <p:strVal val="visible"/>
                                      </p:to>
                                    </p:set>
                                    <p:animEffect filter="fade" transition="in">
                                      <p:cBhvr>
                                        <p:cTn dur="2000"/>
                                        <p:tgtEl>
                                          <p:spTgt spid="3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3" st="3"/>
                                            </p:txEl>
                                          </p:spTgt>
                                        </p:tgtEl>
                                        <p:attrNameLst>
                                          <p:attrName>style.visibility</p:attrName>
                                        </p:attrNameLst>
                                      </p:cBhvr>
                                      <p:to>
                                        <p:strVal val="visible"/>
                                      </p:to>
                                    </p:set>
                                    <p:animEffect filter="fade" transition="in">
                                      <p:cBhvr>
                                        <p:cTn dur="2000"/>
                                        <p:tgtEl>
                                          <p:spTgt spid="3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2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graphicFrame>
        <p:nvGraphicFramePr>
          <p:cNvPr id="369" name="Google Shape;369;p12"/>
          <p:cNvGraphicFramePr/>
          <p:nvPr/>
        </p:nvGraphicFramePr>
        <p:xfrm>
          <a:off x="96979" y="76200"/>
          <a:ext cx="3000000" cy="3000000"/>
        </p:xfrm>
        <a:graphic>
          <a:graphicData uri="http://schemas.openxmlformats.org/drawingml/2006/table">
            <a:tbl>
              <a:tblPr>
                <a:noFill/>
                <a:tableStyleId>{915C8FA1-79E2-4C7A-85B1-37110095E47D}</a:tableStyleId>
              </a:tblPr>
              <a:tblGrid>
                <a:gridCol w="1976650"/>
                <a:gridCol w="5470150"/>
                <a:gridCol w="1600200"/>
              </a:tblGrid>
              <a:tr h="691400">
                <a:tc>
                  <a:txBody>
                    <a:bodyPr/>
                    <a:lstStyle/>
                    <a:p>
                      <a:pPr indent="0" lvl="0" marL="0" marR="0" rtl="0" algn="ctr">
                        <a:lnSpc>
                          <a:spcPct val="100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LOẠI TIN</a:t>
                      </a:r>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ĐẶC ĐIỂM</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CĂN CỨ</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1005650">
                <a:tc>
                  <a:txBody>
                    <a:bodyPr/>
                    <a:lstStyle/>
                    <a:p>
                      <a:pPr indent="0" lvl="0" marL="0" marR="0" rtl="0" algn="ctr">
                        <a:lnSpc>
                          <a:spcPct val="100000"/>
                        </a:lnSpc>
                        <a:spcBef>
                          <a:spcPts val="0"/>
                        </a:spcBef>
                        <a:spcAft>
                          <a:spcPts val="0"/>
                        </a:spcAft>
                        <a:buClr>
                          <a:srgbClr val="660066"/>
                        </a:buClr>
                        <a:buSzPts val="2800"/>
                        <a:buFont typeface="Times New Roman"/>
                        <a:buNone/>
                      </a:pPr>
                      <a:r>
                        <a:rPr b="1" i="0" lang="en-US" sz="2800" u="none" cap="none" strike="noStrike">
                          <a:solidFill>
                            <a:srgbClr val="660066"/>
                          </a:solidFill>
                          <a:latin typeface="Times New Roman"/>
                          <a:ea typeface="Times New Roman"/>
                          <a:cs typeface="Times New Roman"/>
                          <a:sym typeface="Times New Roman"/>
                        </a:rPr>
                        <a:t>Tin vắn</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 Không có nhan đề, dung lượng ngắn</a:t>
                      </a:r>
                      <a:endParaRPr b="0" sz="2800" u="none" cap="none" strike="noStrike">
                        <a:latin typeface="Times New Roman"/>
                        <a:ea typeface="Times New Roman"/>
                        <a:cs typeface="Times New Roman"/>
                        <a:sym typeface="Times New Roman"/>
                      </a:endParaRPr>
                    </a:p>
                  </a:txBody>
                  <a:tcPr marT="45725" marB="45725" marR="45725" marL="457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Dung </a:t>
                      </a:r>
                      <a:endParaRPr/>
                    </a:p>
                    <a:p>
                      <a:pPr indent="0" lvl="0" marL="0" marR="0" rtl="0" algn="ctr">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lượng</a:t>
                      </a:r>
                      <a:endParaRPr/>
                    </a:p>
                    <a:p>
                      <a:pPr indent="0" lvl="0" marL="0" marR="0" rtl="0" algn="l">
                        <a:spcBef>
                          <a:spcPts val="0"/>
                        </a:spcBef>
                        <a:spcAft>
                          <a:spcPts val="0"/>
                        </a:spcAft>
                        <a:buNone/>
                      </a:pPr>
                      <a:r>
                        <a:t/>
                      </a:r>
                      <a:endParaRPr b="0" sz="2800">
                        <a:latin typeface="Times New Roman"/>
                        <a:ea typeface="Times New Roman"/>
                        <a:cs typeface="Times New Roman"/>
                        <a:sym typeface="Times New Roman"/>
                      </a:endParaRPr>
                    </a:p>
                  </a:txBody>
                  <a:tcPr marT="45725" marB="45725" marR="45725" marL="457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1033375">
                <a:tc>
                  <a:txBody>
                    <a:bodyPr/>
                    <a:lstStyle/>
                    <a:p>
                      <a:pPr indent="0" lvl="0" marL="0" marR="0" rtl="0" algn="ctr">
                        <a:lnSpc>
                          <a:spcPct val="100000"/>
                        </a:lnSpc>
                        <a:spcBef>
                          <a:spcPts val="0"/>
                        </a:spcBef>
                        <a:spcAft>
                          <a:spcPts val="0"/>
                        </a:spcAft>
                        <a:buClr>
                          <a:srgbClr val="660066"/>
                        </a:buClr>
                        <a:buSzPts val="2800"/>
                        <a:buFont typeface="Times New Roman"/>
                        <a:buNone/>
                      </a:pPr>
                      <a:r>
                        <a:rPr b="1" i="0" lang="en-US" sz="2800" u="none" cap="none" strike="noStrike">
                          <a:solidFill>
                            <a:srgbClr val="660066"/>
                          </a:solidFill>
                          <a:latin typeface="Times New Roman"/>
                          <a:ea typeface="Times New Roman"/>
                          <a:cs typeface="Times New Roman"/>
                          <a:sym typeface="Times New Roman"/>
                        </a:rPr>
                        <a:t>Tin thường</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75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Có nhan đề, nêu sự kiện và kết quả chi tiết hơn</a:t>
                      </a:r>
                      <a:endParaRPr b="0" sz="2800">
                        <a:latin typeface="Times New Roman"/>
                        <a:ea typeface="Times New Roman"/>
                        <a:cs typeface="Times New Roman"/>
                        <a:sym typeface="Times New Roman"/>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Dung </a:t>
                      </a:r>
                      <a:endParaRPr/>
                    </a:p>
                    <a:p>
                      <a:pPr indent="0" lvl="0" marL="0" marR="0" rtl="0" algn="ctr">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lượng</a:t>
                      </a:r>
                      <a:endParaRPr/>
                    </a:p>
                    <a:p>
                      <a:pPr indent="0" lvl="0" marL="0" marR="0" rtl="0" algn="l">
                        <a:spcBef>
                          <a:spcPts val="0"/>
                        </a:spcBef>
                        <a:spcAft>
                          <a:spcPts val="0"/>
                        </a:spcAft>
                        <a:buNone/>
                      </a:pPr>
                      <a:r>
                        <a:t/>
                      </a:r>
                      <a:endParaRPr b="0" sz="2800">
                        <a:latin typeface="Times New Roman"/>
                        <a:ea typeface="Times New Roman"/>
                        <a:cs typeface="Times New Roman"/>
                        <a:sym typeface="Times New Roman"/>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751500">
                <a:tc>
                  <a:txBody>
                    <a:bodyPr/>
                    <a:lstStyle/>
                    <a:p>
                      <a:pPr indent="0" lvl="0" marL="0" marR="0" rtl="0" algn="ctr">
                        <a:lnSpc>
                          <a:spcPct val="100000"/>
                        </a:lnSpc>
                        <a:spcBef>
                          <a:spcPts val="0"/>
                        </a:spcBef>
                        <a:spcAft>
                          <a:spcPts val="0"/>
                        </a:spcAft>
                        <a:buClr>
                          <a:srgbClr val="660066"/>
                        </a:buClr>
                        <a:buSzPts val="2800"/>
                        <a:buFont typeface="Times New Roman"/>
                        <a:buNone/>
                      </a:pPr>
                      <a:r>
                        <a:rPr b="1" i="0" lang="en-US" sz="2800" u="none" cap="none" strike="noStrike">
                          <a:solidFill>
                            <a:srgbClr val="660066"/>
                          </a:solidFill>
                          <a:latin typeface="Times New Roman"/>
                          <a:ea typeface="Times New Roman"/>
                          <a:cs typeface="Times New Roman"/>
                          <a:sym typeface="Times New Roman"/>
                        </a:rPr>
                        <a:t> Tin tường thuật</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75000"/>
                        </a:lnSpc>
                        <a:spcBef>
                          <a:spcPts val="0"/>
                        </a:spcBef>
                        <a:spcAft>
                          <a:spcPts val="0"/>
                        </a:spcAft>
                        <a:buClr>
                          <a:srgbClr val="86D1EC"/>
                        </a:buClr>
                        <a:buSzPts val="2520"/>
                        <a:buFont typeface="Noto Sans Symbols"/>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75000"/>
                        </a:lnSpc>
                        <a:spcBef>
                          <a:spcPts val="560"/>
                        </a:spcBef>
                        <a:spcAft>
                          <a:spcPts val="0"/>
                        </a:spcAft>
                        <a:buClr>
                          <a:srgbClr val="86D1EC"/>
                        </a:buClr>
                        <a:buSzPts val="2520"/>
                        <a:buFont typeface="Noto Sans Symbols"/>
                        <a:buNone/>
                      </a:pPr>
                      <a:r>
                        <a:rPr b="0" i="0" lang="en-US" sz="2800" u="none" cap="none" strike="noStrike">
                          <a:solidFill>
                            <a:srgbClr val="000000"/>
                          </a:solidFill>
                          <a:latin typeface="Times New Roman"/>
                          <a:ea typeface="Times New Roman"/>
                          <a:cs typeface="Times New Roman"/>
                          <a:sym typeface="Times New Roman"/>
                        </a:rPr>
                        <a:t>Phản ánh sự kiện cụ thể, chi tiết từ đầu đến cuối</a:t>
                      </a:r>
                      <a:endParaRPr b="0" sz="2800">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Dung </a:t>
                      </a:r>
                      <a:endParaRPr/>
                    </a:p>
                    <a:p>
                      <a:pPr indent="0" lvl="0" marL="0" marR="0" rtl="0" algn="ctr">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lượng</a:t>
                      </a:r>
                      <a:endParaRPr/>
                    </a:p>
                    <a:p>
                      <a:pPr indent="0" lvl="0" marL="0" marR="0" rtl="0" algn="l">
                        <a:spcBef>
                          <a:spcPts val="0"/>
                        </a:spcBef>
                        <a:spcAft>
                          <a:spcPts val="0"/>
                        </a:spcAft>
                        <a:buNone/>
                      </a:pPr>
                      <a:r>
                        <a:t/>
                      </a:r>
                      <a:endParaRPr b="0" sz="2800">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879650">
                <a:tc>
                  <a:txBody>
                    <a:bodyPr/>
                    <a:lstStyle/>
                    <a:p>
                      <a:pPr indent="0" lvl="0" marL="0" marR="0" rtl="0" algn="ctr">
                        <a:lnSpc>
                          <a:spcPct val="100000"/>
                        </a:lnSpc>
                        <a:spcBef>
                          <a:spcPts val="0"/>
                        </a:spcBef>
                        <a:spcAft>
                          <a:spcPts val="0"/>
                        </a:spcAft>
                        <a:buClr>
                          <a:srgbClr val="660066"/>
                        </a:buClr>
                        <a:buSzPts val="2800"/>
                        <a:buFont typeface="Times New Roman"/>
                        <a:buNone/>
                      </a:pPr>
                      <a:r>
                        <a:rPr b="1" i="0" lang="en-US" sz="2800" u="none" cap="none" strike="noStrike">
                          <a:solidFill>
                            <a:srgbClr val="660066"/>
                          </a:solidFill>
                          <a:latin typeface="Times New Roman"/>
                          <a:ea typeface="Times New Roman"/>
                          <a:cs typeface="Times New Roman"/>
                          <a:sym typeface="Times New Roman"/>
                        </a:rPr>
                        <a:t>Tin tổng hợp</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75000"/>
                        </a:lnSpc>
                        <a:spcBef>
                          <a:spcPts val="0"/>
                        </a:spcBef>
                        <a:spcAft>
                          <a:spcPts val="0"/>
                        </a:spcAft>
                        <a:buClr>
                          <a:schemeClr val="hlink"/>
                        </a:buClr>
                        <a:buSzPts val="2520"/>
                        <a:buFont typeface="Noto Sans Symbols"/>
                        <a:buNone/>
                      </a:pPr>
                      <a:r>
                        <a:t/>
                      </a:r>
                      <a:endParaRPr b="0" sz="2800">
                        <a:solidFill>
                          <a:srgbClr val="000000"/>
                        </a:solidFill>
                        <a:latin typeface="Times New Roman"/>
                        <a:ea typeface="Times New Roman"/>
                        <a:cs typeface="Times New Roman"/>
                        <a:sym typeface="Times New Roman"/>
                      </a:endParaRPr>
                    </a:p>
                    <a:p>
                      <a:pPr indent="0" lvl="0" marL="0" marR="0" rtl="0" algn="ctr">
                        <a:lnSpc>
                          <a:spcPct val="75000"/>
                        </a:lnSpc>
                        <a:spcBef>
                          <a:spcPts val="560"/>
                        </a:spcBef>
                        <a:spcAft>
                          <a:spcPts val="0"/>
                        </a:spcAft>
                        <a:buClr>
                          <a:schemeClr val="hlink"/>
                        </a:buClr>
                        <a:buSzPts val="2520"/>
                        <a:buFont typeface="Noto Sans Symbols"/>
                        <a:buNone/>
                      </a:pPr>
                      <a:r>
                        <a:rPr b="0" lang="en-US" sz="2800">
                          <a:solidFill>
                            <a:srgbClr val="000000"/>
                          </a:solidFill>
                          <a:latin typeface="Times New Roman"/>
                          <a:ea typeface="Times New Roman"/>
                          <a:cs typeface="Times New Roman"/>
                          <a:sym typeface="Times New Roman"/>
                        </a:rPr>
                        <a:t>Tổng hợp nhiều sự kiện trước một hiện tượng có vấn đề đáng quan tâm</a:t>
                      </a:r>
                      <a:r>
                        <a:rPr b="0" lang="en-US" sz="2800">
                          <a:solidFill>
                            <a:srgbClr val="333333"/>
                          </a:solidFill>
                          <a:latin typeface="Times New Roman"/>
                          <a:ea typeface="Times New Roman"/>
                          <a:cs typeface="Times New Roman"/>
                          <a:sym typeface="Times New Roman"/>
                        </a:rPr>
                        <a:t>.</a:t>
                      </a:r>
                      <a:endParaRPr b="0" sz="2800">
                        <a:solidFill>
                          <a:srgbClr val="333333"/>
                        </a:solidFill>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Dung </a:t>
                      </a:r>
                      <a:endParaRPr/>
                    </a:p>
                    <a:p>
                      <a:pPr indent="0" lvl="0" marL="0" marR="0" rtl="0" algn="ctr">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lượng</a:t>
                      </a:r>
                      <a:endParaRPr/>
                    </a:p>
                    <a:p>
                      <a:pPr indent="0" lvl="0" marL="0" marR="0" rtl="0" algn="l">
                        <a:spcBef>
                          <a:spcPts val="0"/>
                        </a:spcBef>
                        <a:spcAft>
                          <a:spcPts val="0"/>
                        </a:spcAft>
                        <a:buNone/>
                      </a:pPr>
                      <a:r>
                        <a:t/>
                      </a:r>
                      <a:endParaRPr b="0" sz="2800">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3"/>
          <p:cNvSpPr/>
          <p:nvPr/>
        </p:nvSpPr>
        <p:spPr>
          <a:xfrm>
            <a:off x="0" y="129361"/>
            <a:ext cx="9144000" cy="71096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Times New Roman"/>
              <a:buNone/>
            </a:pPr>
            <a:r>
              <a:rPr b="1" i="0" lang="en-US" sz="4000" u="sng" cap="none" strike="noStrike">
                <a:solidFill>
                  <a:srgbClr val="000000"/>
                </a:solidFill>
                <a:latin typeface="Times New Roman"/>
                <a:ea typeface="Times New Roman"/>
                <a:cs typeface="Times New Roman"/>
                <a:sym typeface="Times New Roman"/>
              </a:rPr>
              <a:t>II. Cách</a:t>
            </a:r>
            <a:r>
              <a:rPr b="1" i="0" lang="en-US" sz="4000" u="sng" cap="none" strike="noStrike">
                <a:solidFill>
                  <a:srgbClr val="000000"/>
                </a:solidFill>
                <a:latin typeface="Times New Roman"/>
                <a:ea typeface="Times New Roman"/>
                <a:cs typeface="Times New Roman"/>
                <a:sym typeface="Times New Roman"/>
              </a:rPr>
              <a:t> viết bản tin</a:t>
            </a:r>
            <a:endParaRPr/>
          </a:p>
          <a:p>
            <a:pPr indent="0" lvl="0" marL="0" marR="0" rtl="0" algn="l">
              <a:lnSpc>
                <a:spcPct val="100000"/>
              </a:lnSpc>
              <a:spcBef>
                <a:spcPts val="0"/>
              </a:spcBef>
              <a:spcAft>
                <a:spcPts val="0"/>
              </a:spcAft>
              <a:buClr>
                <a:srgbClr val="000000"/>
              </a:buClr>
              <a:buSzPts val="4000"/>
              <a:buFont typeface="Times New Roman"/>
              <a:buNone/>
            </a:pPr>
            <a:r>
              <a:rPr b="1" lang="en-US" sz="4000">
                <a:solidFill>
                  <a:srgbClr val="000000"/>
                </a:solidFill>
                <a:latin typeface="Times New Roman"/>
                <a:ea typeface="Times New Roman"/>
                <a:cs typeface="Times New Roman"/>
                <a:sym typeface="Times New Roman"/>
              </a:rPr>
              <a:t>   1</a:t>
            </a:r>
            <a:r>
              <a:rPr b="1" lang="en-US" sz="4000" u="sng">
                <a:solidFill>
                  <a:srgbClr val="000000"/>
                </a:solidFill>
                <a:latin typeface="Times New Roman"/>
                <a:ea typeface="Times New Roman"/>
                <a:cs typeface="Times New Roman"/>
                <a:sym typeface="Times New Roman"/>
              </a:rPr>
              <a:t>. Khai thác và lựa chọn tin</a:t>
            </a:r>
            <a:endParaRPr b="1" i="0" sz="4000" u="sng" cap="none" strike="noStrike">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a. Sự kiện chọn đưa tin phải có ý nghĩa xã hội, nội dung thông báo chính xác .</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b. Các nội dung chính của bản tin: thời gian, địa điểm, sự kiện, nhân vật, diễn biến, kết quả.</a:t>
            </a:r>
            <a:endParaRPr/>
          </a:p>
          <a:p>
            <a:pPr indent="0" lvl="0" marL="0" marR="0" rtl="0" algn="l">
              <a:spcBef>
                <a:spcPts val="0"/>
              </a:spcBef>
              <a:spcAft>
                <a:spcPts val="0"/>
              </a:spcAft>
              <a:buNone/>
            </a:pPr>
            <a:r>
              <a:rPr lang="en-US" sz="4400">
                <a:solidFill>
                  <a:schemeClr val="dk1"/>
                </a:solidFill>
                <a:latin typeface="Arial"/>
                <a:ea typeface="Arial"/>
                <a:cs typeface="Arial"/>
                <a:sym typeface="Arial"/>
              </a:rPr>
              <a:t>   </a:t>
            </a:r>
            <a:r>
              <a:rPr b="1" lang="en-US" sz="4400" u="sng">
                <a:solidFill>
                  <a:schemeClr val="dk1"/>
                </a:solidFill>
                <a:latin typeface="Calibri"/>
                <a:ea typeface="Calibri"/>
                <a:cs typeface="Calibri"/>
                <a:sym typeface="Calibri"/>
              </a:rPr>
              <a:t>2. Viết bản tin.</a:t>
            </a:r>
            <a:endParaRPr sz="4400">
              <a:solidFill>
                <a:schemeClr val="dk1"/>
              </a:solidFill>
              <a:latin typeface="Calibri"/>
              <a:ea typeface="Calibri"/>
              <a:cs typeface="Calibri"/>
              <a:sym typeface="Calibri"/>
            </a:endParaRPr>
          </a:p>
          <a:p>
            <a:pPr indent="0" lvl="0" marL="0" marR="0" rtl="0" algn="l">
              <a:spcBef>
                <a:spcPts val="0"/>
              </a:spcBef>
              <a:spcAft>
                <a:spcPts val="0"/>
              </a:spcAft>
              <a:buNone/>
            </a:pPr>
            <a:r>
              <a:rPr lang="en-US" sz="4400">
                <a:solidFill>
                  <a:schemeClr val="dk1"/>
                </a:solidFill>
                <a:latin typeface="Calibri"/>
                <a:ea typeface="Calibri"/>
                <a:cs typeface="Calibri"/>
                <a:sym typeface="Calibri"/>
              </a:rPr>
              <a:t>     *Tìm hiểu ngữ liệu :(sgk trang 161,162)</a:t>
            </a:r>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4"/>
          <p:cNvSpPr txBox="1"/>
          <p:nvPr>
            <p:ph type="title"/>
          </p:nvPr>
        </p:nvSpPr>
        <p:spPr>
          <a:xfrm>
            <a:off x="457200" y="0"/>
            <a:ext cx="8229600"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400">
                <a:solidFill>
                  <a:srgbClr val="000000"/>
                </a:solidFill>
                <a:latin typeface="Times New Roman"/>
                <a:ea typeface="Times New Roman"/>
                <a:cs typeface="Times New Roman"/>
                <a:sym typeface="Times New Roman"/>
              </a:rPr>
              <a:t>Học sinh làm việc theo nhóm hoàn thành phiếu học tập số 2.</a:t>
            </a:r>
            <a:br>
              <a:rPr b="1" lang="en-US" sz="2400">
                <a:solidFill>
                  <a:srgbClr val="000000"/>
                </a:solidFill>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900"/>
            </a:br>
            <a:endParaRPr sz="2900"/>
          </a:p>
        </p:txBody>
      </p:sp>
      <p:graphicFrame>
        <p:nvGraphicFramePr>
          <p:cNvPr id="380" name="Google Shape;380;p14"/>
          <p:cNvGraphicFramePr/>
          <p:nvPr/>
        </p:nvGraphicFramePr>
        <p:xfrm>
          <a:off x="304800" y="381000"/>
          <a:ext cx="3000000" cy="3000000"/>
        </p:xfrm>
        <a:graphic>
          <a:graphicData uri="http://schemas.openxmlformats.org/drawingml/2006/table">
            <a:tbl>
              <a:tblPr>
                <a:noFill/>
                <a:tableStyleId>{915C8FA1-79E2-4C7A-85B1-37110095E47D}</a:tableStyleId>
              </a:tblPr>
              <a:tblGrid>
                <a:gridCol w="8686800"/>
              </a:tblGrid>
              <a:tr h="2101850">
                <a:tc>
                  <a:txBody>
                    <a:bodyPr/>
                    <a:lstStyle/>
                    <a:p>
                      <a:pPr indent="0" lvl="0" marL="0" marR="0" rtl="0" algn="l">
                        <a:lnSpc>
                          <a:spcPct val="100000"/>
                        </a:lnSpc>
                        <a:spcBef>
                          <a:spcPts val="0"/>
                        </a:spcBef>
                        <a:spcAft>
                          <a:spcPts val="0"/>
                        </a:spcAft>
                        <a:buClr>
                          <a:schemeClr val="accent1"/>
                        </a:buClr>
                        <a:buSzPts val="1430"/>
                        <a:buFont typeface="Noto Sans Symbols"/>
                        <a:buNone/>
                      </a:pPr>
                      <a:r>
                        <a:rPr b="0" i="0" lang="en-US" sz="2200" u="sng" cap="none" strike="noStrike">
                          <a:solidFill>
                            <a:schemeClr val="dk1"/>
                          </a:solidFill>
                          <a:latin typeface="Times New Roman"/>
                          <a:ea typeface="Times New Roman"/>
                          <a:cs typeface="Times New Roman"/>
                          <a:sym typeface="Times New Roman"/>
                        </a:rPr>
                        <a:t>Nhóm:1,2</a:t>
                      </a:r>
                      <a:endParaRPr b="0" i="0" sz="2200" u="sng"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1.Tiêu đề của hai bản tin trên có quan hệ như thế nào với nội dung?  </a:t>
                      </a:r>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2.Cho các têu đề sau: Em hãy nhận xét về hình thức kết cấu có gì đặc biệt?</a:t>
                      </a:r>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  - Ai giết Tổng thống Ken-nơ-đi?</a:t>
                      </a:r>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  - Cầu thủ đắt giá nhất Bra xin</a:t>
                      </a:r>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  - Hành là chính</a:t>
                      </a:r>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79550">
                <a:tc>
                  <a:txBody>
                    <a:bodyPr/>
                    <a:lstStyle/>
                    <a:p>
                      <a:pPr indent="0" lvl="0" marL="0" marR="0" rtl="0" algn="l">
                        <a:lnSpc>
                          <a:spcPct val="100000"/>
                        </a:lnSpc>
                        <a:spcBef>
                          <a:spcPts val="0"/>
                        </a:spcBef>
                        <a:spcAft>
                          <a:spcPts val="0"/>
                        </a:spcAft>
                        <a:buClr>
                          <a:schemeClr val="accent1"/>
                        </a:buClr>
                        <a:buSzPts val="1430"/>
                        <a:buFont typeface="Noto Sans Symbols"/>
                        <a:buNone/>
                      </a:pPr>
                      <a:r>
                        <a:rPr b="0" i="0" lang="en-US" sz="2200" u="sng" cap="none" strike="noStrike">
                          <a:solidFill>
                            <a:schemeClr val="dk1"/>
                          </a:solidFill>
                          <a:latin typeface="Times New Roman"/>
                          <a:ea typeface="Times New Roman"/>
                          <a:cs typeface="Times New Roman"/>
                          <a:sym typeface="Times New Roman"/>
                        </a:rPr>
                        <a:t>Nhóm:3</a:t>
                      </a:r>
                      <a:endParaRPr b="0" i="0" sz="2200" u="sng"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1.Tìm phần mở đầu trong mỗi bản tin  ?</a:t>
                      </a:r>
                      <a:endParaRPr/>
                    </a:p>
                    <a:p>
                      <a:pPr indent="0" lvl="0" marL="0" marR="0" rtl="0" algn="l">
                        <a:lnSpc>
                          <a:spcPct val="100000"/>
                        </a:lnSpc>
                        <a:spcBef>
                          <a:spcPts val="440"/>
                        </a:spcBef>
                        <a:spcAft>
                          <a:spcPts val="0"/>
                        </a:spcAft>
                        <a:buClr>
                          <a:srgbClr val="CC9900"/>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 2.Các phần mở đầu trên thông báo những nội dung gì của sự kiện?Chúng có tầm quan trọng</a:t>
                      </a:r>
                      <a:r>
                        <a:rPr b="0" i="0" lang="en-US" sz="2200" u="none" cap="none" strike="noStrike">
                          <a:solidFill>
                            <a:srgbClr val="000000"/>
                          </a:solidFill>
                          <a:latin typeface="Times New Roman"/>
                          <a:ea typeface="Times New Roman"/>
                          <a:cs typeface="Times New Roman"/>
                          <a:sym typeface="Times New Roman"/>
                        </a:rPr>
                        <a:t> như thế nào?</a:t>
                      </a:r>
                      <a:endParaRPr/>
                    </a:p>
                    <a:p>
                      <a:pPr indent="0" lvl="0" marL="0" marR="0" rtl="0" algn="l">
                        <a:lnSpc>
                          <a:spcPct val="100000"/>
                        </a:lnSpc>
                        <a:spcBef>
                          <a:spcPts val="440"/>
                        </a:spcBef>
                        <a:spcAft>
                          <a:spcPts val="0"/>
                        </a:spcAft>
                        <a:buClr>
                          <a:schemeClr val="accent1"/>
                        </a:buClr>
                        <a:buSzPts val="1430"/>
                        <a:buFont typeface="Noto Sans Symbols"/>
                        <a:buNone/>
                      </a:pPr>
                      <a:r>
                        <a:t/>
                      </a:r>
                      <a:endParaRPr b="0" i="0" sz="2200" u="none" cap="none" strike="noStrike">
                        <a:solidFill>
                          <a:schemeClr val="dk1"/>
                        </a:solidFill>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22425">
                <a:tc>
                  <a:txBody>
                    <a:bodyPr/>
                    <a:lstStyle/>
                    <a:p>
                      <a:pPr indent="0" lvl="0" marL="0" marR="0" rtl="0" algn="l">
                        <a:lnSpc>
                          <a:spcPct val="100000"/>
                        </a:lnSpc>
                        <a:spcBef>
                          <a:spcPts val="0"/>
                        </a:spcBef>
                        <a:spcAft>
                          <a:spcPts val="0"/>
                        </a:spcAft>
                        <a:buClr>
                          <a:schemeClr val="accent1"/>
                        </a:buClr>
                        <a:buSzPts val="1430"/>
                        <a:buFont typeface="Noto Sans Symbols"/>
                        <a:buNone/>
                      </a:pPr>
                      <a:r>
                        <a:rPr b="0" i="0" lang="en-US" sz="2200" u="sng" cap="none" strike="noStrike">
                          <a:solidFill>
                            <a:schemeClr val="dk1"/>
                          </a:solidFill>
                          <a:latin typeface="Times New Roman"/>
                          <a:ea typeface="Times New Roman"/>
                          <a:cs typeface="Times New Roman"/>
                          <a:sym typeface="Times New Roman"/>
                        </a:rPr>
                        <a:t>Nhóm:4</a:t>
                      </a:r>
                      <a:endParaRPr b="0" i="0" sz="2200" u="sng"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1.Hai bản tin trên được triển khai chi tiết những nội dung nào? Chúng có quan hệ với phần mở đầu như thế nào?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2.Chỉ ra điểm khác biệt về cách triển khai trong hai bản tin trên?</a:t>
                      </a:r>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25500">
                <a:tc>
                  <a:txBody>
                    <a:bodyPr/>
                    <a:lstStyle/>
                    <a:p>
                      <a:pPr indent="0" lvl="0" marL="0" marR="0" rtl="0" algn="l">
                        <a:lnSpc>
                          <a:spcPct val="100000"/>
                        </a:lnSpc>
                        <a:spcBef>
                          <a:spcPts val="0"/>
                        </a:spcBef>
                        <a:spcAft>
                          <a:spcPts val="0"/>
                        </a:spcAft>
                        <a:buClr>
                          <a:schemeClr val="accent1"/>
                        </a:buClr>
                        <a:buSzPts val="1430"/>
                        <a:buFont typeface="Noto Sans Symbols"/>
                        <a:buNone/>
                      </a:pPr>
                      <a:r>
                        <a:t/>
                      </a:r>
                      <a:endParaRPr b="0" i="0" sz="2200" u="none" cap="none" strike="noStrike">
                        <a:solidFill>
                          <a:schemeClr val="dk1"/>
                        </a:solidFill>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transition spd="med">
    <p:wheel spokes="3"/>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5"/>
          <p:cNvSpPr txBox="1"/>
          <p:nvPr>
            <p:ph type="title"/>
          </p:nvPr>
        </p:nvSpPr>
        <p:spPr>
          <a:xfrm>
            <a:off x="457200" y="0"/>
            <a:ext cx="8229600"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400">
                <a:solidFill>
                  <a:srgbClr val="000000"/>
                </a:solidFill>
                <a:latin typeface="Times New Roman"/>
                <a:ea typeface="Times New Roman"/>
                <a:cs typeface="Times New Roman"/>
                <a:sym typeface="Times New Roman"/>
              </a:rPr>
              <a:t>Học sinh làm việc theo nhóm hoàn thành phiếu học tập số 2.</a:t>
            </a:r>
            <a:br>
              <a:rPr b="1" lang="en-US" sz="2400">
                <a:solidFill>
                  <a:srgbClr val="000000"/>
                </a:solidFill>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900"/>
            </a:br>
            <a:endParaRPr sz="2900"/>
          </a:p>
        </p:txBody>
      </p:sp>
      <p:graphicFrame>
        <p:nvGraphicFramePr>
          <p:cNvPr id="386" name="Google Shape;386;p15"/>
          <p:cNvGraphicFramePr/>
          <p:nvPr/>
        </p:nvGraphicFramePr>
        <p:xfrm>
          <a:off x="304800" y="381000"/>
          <a:ext cx="3000000" cy="3000000"/>
        </p:xfrm>
        <a:graphic>
          <a:graphicData uri="http://schemas.openxmlformats.org/drawingml/2006/table">
            <a:tbl>
              <a:tblPr>
                <a:noFill/>
                <a:tableStyleId>{915C8FA1-79E2-4C7A-85B1-37110095E47D}</a:tableStyleId>
              </a:tblPr>
              <a:tblGrid>
                <a:gridCol w="8686800"/>
              </a:tblGrid>
              <a:tr h="2101850">
                <a:tc>
                  <a:txBody>
                    <a:bodyPr/>
                    <a:lstStyle/>
                    <a:p>
                      <a:pPr indent="0" lvl="0" marL="0" marR="0" rtl="0" algn="l">
                        <a:lnSpc>
                          <a:spcPct val="100000"/>
                        </a:lnSpc>
                        <a:spcBef>
                          <a:spcPts val="0"/>
                        </a:spcBef>
                        <a:spcAft>
                          <a:spcPts val="0"/>
                        </a:spcAft>
                        <a:buClr>
                          <a:schemeClr val="accent1"/>
                        </a:buClr>
                        <a:buSzPts val="1430"/>
                        <a:buFont typeface="Noto Sans Symbols"/>
                        <a:buNone/>
                      </a:pPr>
                      <a:r>
                        <a:rPr b="0" i="0" lang="en-US" sz="2200" u="sng" cap="none" strike="noStrike">
                          <a:solidFill>
                            <a:schemeClr val="dk1"/>
                          </a:solidFill>
                          <a:latin typeface="Times New Roman"/>
                          <a:ea typeface="Times New Roman"/>
                          <a:cs typeface="Times New Roman"/>
                          <a:sym typeface="Times New Roman"/>
                        </a:rPr>
                        <a:t>Nhóm 1,2:</a:t>
                      </a:r>
                      <a:endParaRPr b="0" i="0" sz="2200" u="sng"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1.Tiêu đề của hai bản tin trên </a:t>
                      </a:r>
                      <a:r>
                        <a:rPr lang="en-US" sz="2200" u="none" cap="none" strike="noStrike">
                          <a:solidFill>
                            <a:schemeClr val="dk1"/>
                          </a:solidFill>
                          <a:latin typeface="Times New Roman"/>
                          <a:ea typeface="Times New Roman"/>
                          <a:cs typeface="Times New Roman"/>
                          <a:sym typeface="Times New Roman"/>
                        </a:rPr>
                        <a:t>khái quát được nội dung chính của bản tin: sự kiện và kết quả</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2.Các têu đề sau có hình thức kết cấu </a:t>
                      </a:r>
                      <a:r>
                        <a:rPr lang="en-US" sz="2200" u="none" cap="none" strike="noStrike">
                          <a:solidFill>
                            <a:schemeClr val="dk1"/>
                          </a:solidFill>
                          <a:latin typeface="Times New Roman"/>
                          <a:ea typeface="Times New Roman"/>
                          <a:cs typeface="Times New Roman"/>
                          <a:sym typeface="Times New Roman"/>
                        </a:rPr>
                        <a:t>ngắn gọn, hấp dẫn, ấn tượng.</a:t>
                      </a:r>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  - Ai giết Tổng thống Ken-nơ-đi?</a:t>
                      </a:r>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  - Cầu thủ đắt giá nhất Bra xin</a:t>
                      </a:r>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  - Hành là chính</a:t>
                      </a:r>
                      <a:endParaRPr/>
                    </a:p>
                    <a:p>
                      <a:pPr indent="0" lvl="0" marL="0" marR="0" rtl="0" algn="l">
                        <a:lnSpc>
                          <a:spcPct val="100000"/>
                        </a:lnSpc>
                        <a:spcBef>
                          <a:spcPts val="440"/>
                        </a:spcBef>
                        <a:spcAft>
                          <a:spcPts val="0"/>
                        </a:spcAft>
                        <a:buClr>
                          <a:schemeClr val="accent1"/>
                        </a:buClr>
                        <a:buSzPts val="1430"/>
                        <a:buFont typeface="Noto Sans Symbols"/>
                        <a:buNone/>
                      </a:pPr>
                      <a:r>
                        <a:t/>
                      </a:r>
                      <a:endParaRPr b="0" i="0" sz="2200" u="none" cap="none" strike="noStrike">
                        <a:solidFill>
                          <a:schemeClr val="dk1"/>
                        </a:solidFill>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79550">
                <a:tc>
                  <a:txBody>
                    <a:bodyPr/>
                    <a:lstStyle/>
                    <a:p>
                      <a:pPr indent="0" lvl="0" marL="0" marR="0" rtl="0" algn="l">
                        <a:lnSpc>
                          <a:spcPct val="100000"/>
                        </a:lnSpc>
                        <a:spcBef>
                          <a:spcPts val="0"/>
                        </a:spcBef>
                        <a:spcAft>
                          <a:spcPts val="0"/>
                        </a:spcAft>
                        <a:buClr>
                          <a:schemeClr val="accent1"/>
                        </a:buClr>
                        <a:buSzPts val="1430"/>
                        <a:buFont typeface="Noto Sans Symbols"/>
                        <a:buNone/>
                      </a:pPr>
                      <a:r>
                        <a:rPr b="0" i="0" lang="en-US" sz="2200" u="sng" cap="none" strike="noStrike">
                          <a:solidFill>
                            <a:schemeClr val="dk1"/>
                          </a:solidFill>
                          <a:latin typeface="Times New Roman"/>
                          <a:ea typeface="Times New Roman"/>
                          <a:cs typeface="Times New Roman"/>
                          <a:sym typeface="Times New Roman"/>
                        </a:rPr>
                        <a:t>Nhóm:3</a:t>
                      </a:r>
                      <a:endParaRPr b="0" i="0" sz="2200" u="sng"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1.Phần mở đầu trong mỗi bản tin: </a:t>
                      </a:r>
                      <a:r>
                        <a:rPr b="1" i="0" lang="en-US" sz="2200" u="none" cap="none" strike="noStrike">
                          <a:solidFill>
                            <a:schemeClr val="dk1"/>
                          </a:solidFill>
                          <a:latin typeface="Times New Roman"/>
                          <a:ea typeface="Times New Roman"/>
                          <a:cs typeface="Times New Roman"/>
                          <a:sym typeface="Times New Roman"/>
                        </a:rPr>
                        <a:t>“Đến ngày 17 tháng 7…đạt hiệu quả”; “Cú đánh đầu dũng mãnh…phản công nhanh”.</a:t>
                      </a:r>
                      <a:endParaRPr/>
                    </a:p>
                    <a:p>
                      <a:pPr indent="0" lvl="0" marL="0" marR="0" rtl="0" algn="l">
                        <a:spcBef>
                          <a:spcPts val="0"/>
                        </a:spcBef>
                        <a:spcAft>
                          <a:spcPts val="0"/>
                        </a:spcAft>
                        <a:buNone/>
                      </a:pPr>
                      <a:r>
                        <a:rPr b="0" i="0" lang="en-US" sz="2200" u="none" cap="none" strike="noStrike">
                          <a:solidFill>
                            <a:schemeClr val="dk1"/>
                          </a:solidFill>
                          <a:latin typeface="Times New Roman"/>
                          <a:ea typeface="Times New Roman"/>
                          <a:cs typeface="Times New Roman"/>
                          <a:sym typeface="Times New Roman"/>
                        </a:rPr>
                        <a:t> 2.Các phần mở đầu trên thông báo những nội dung:</a:t>
                      </a:r>
                      <a:endParaRPr/>
                    </a:p>
                    <a:p>
                      <a:pPr indent="0" lvl="0" marL="0" marR="0" rtl="0" algn="l">
                        <a:spcBef>
                          <a:spcPts val="0"/>
                        </a:spcBef>
                        <a:spcAft>
                          <a:spcPts val="0"/>
                        </a:spcAft>
                        <a:buNone/>
                      </a:pPr>
                      <a:r>
                        <a:rPr b="1" lang="en-US" sz="2200" u="none" cap="none" strike="noStrike">
                          <a:solidFill>
                            <a:schemeClr val="dk1"/>
                          </a:solidFill>
                          <a:latin typeface="Times New Roman"/>
                          <a:ea typeface="Times New Roman"/>
                          <a:cs typeface="Times New Roman"/>
                          <a:sym typeface="Times New Roman"/>
                        </a:rPr>
                        <a:t>Bản tin 1 : Tổng công ty HKVN bám sát thị trường bay để điều chỉnh kế hoạch khai thác hiệu quả.</a:t>
                      </a:r>
                      <a:endParaRPr/>
                    </a:p>
                    <a:p>
                      <a:pPr indent="0" lvl="0" marL="0" marR="0" rtl="0" algn="l">
                        <a:spcBef>
                          <a:spcPts val="0"/>
                        </a:spcBef>
                        <a:spcAft>
                          <a:spcPts val="0"/>
                        </a:spcAft>
                        <a:buNone/>
                      </a:pPr>
                      <a:r>
                        <a:rPr b="1" lang="en-US" sz="2200" u="none" cap="none" strike="noStrike">
                          <a:solidFill>
                            <a:schemeClr val="dk1"/>
                          </a:solidFill>
                          <a:latin typeface="Times New Roman"/>
                          <a:ea typeface="Times New Roman"/>
                          <a:cs typeface="Times New Roman"/>
                          <a:sym typeface="Times New Roman"/>
                        </a:rPr>
                        <a:t>Bản tin 2 : Thông báo trận bán kết diễn ra căng thẳng.</a:t>
                      </a:r>
                      <a:endParaRPr/>
                    </a:p>
                    <a:p>
                      <a:pPr indent="0" lvl="0" marL="0" marR="0" rtl="0" algn="l">
                        <a:lnSpc>
                          <a:spcPct val="100000"/>
                        </a:lnSpc>
                        <a:spcBef>
                          <a:spcPts val="440"/>
                        </a:spcBef>
                        <a:spcAft>
                          <a:spcPts val="0"/>
                        </a:spcAft>
                        <a:buClr>
                          <a:schemeClr val="accent1"/>
                        </a:buClr>
                        <a:buSzPts val="1430"/>
                        <a:buFont typeface="Noto Sans Symbols"/>
                        <a:buNone/>
                      </a:pPr>
                      <a:r>
                        <a:rPr b="0" i="0" lang="en-US" sz="2200" u="none" cap="none" strike="noStrike">
                          <a:solidFill>
                            <a:schemeClr val="dk1"/>
                          </a:solidFill>
                          <a:latin typeface="Times New Roman"/>
                          <a:ea typeface="Times New Roman"/>
                          <a:cs typeface="Times New Roman"/>
                          <a:sym typeface="Times New Roman"/>
                        </a:rPr>
                        <a:t>Chúng có tầm quan trọng là </a:t>
                      </a:r>
                      <a:r>
                        <a:rPr b="1" i="0" lang="en-US" sz="2200" u="none" cap="none" strike="noStrike">
                          <a:solidFill>
                            <a:schemeClr val="dk1"/>
                          </a:solidFill>
                          <a:latin typeface="Times New Roman"/>
                          <a:ea typeface="Times New Roman"/>
                          <a:cs typeface="Times New Roman"/>
                          <a:sym typeface="Times New Roman"/>
                        </a:rPr>
                        <a:t>khái quát về sự kiện.</a:t>
                      </a:r>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transition spd="med">
    <p:wheel spokes="3"/>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graphicFrame>
        <p:nvGraphicFramePr>
          <p:cNvPr id="391" name="Google Shape;391;p16"/>
          <p:cNvGraphicFramePr/>
          <p:nvPr/>
        </p:nvGraphicFramePr>
        <p:xfrm>
          <a:off x="304800" y="152400"/>
          <a:ext cx="3000000" cy="3000000"/>
        </p:xfrm>
        <a:graphic>
          <a:graphicData uri="http://schemas.openxmlformats.org/drawingml/2006/table">
            <a:tbl>
              <a:tblPr>
                <a:noFill/>
                <a:tableStyleId>{915C8FA1-79E2-4C7A-85B1-37110095E47D}</a:tableStyleId>
              </a:tblPr>
              <a:tblGrid>
                <a:gridCol w="8686800"/>
              </a:tblGrid>
              <a:tr h="2101850">
                <a:tc>
                  <a:txBody>
                    <a:bodyPr/>
                    <a:lstStyle/>
                    <a:p>
                      <a:pPr indent="0" lvl="0" marL="0" marR="0" rtl="0" algn="l">
                        <a:lnSpc>
                          <a:spcPct val="100000"/>
                        </a:lnSpc>
                        <a:spcBef>
                          <a:spcPts val="0"/>
                        </a:spcBef>
                        <a:spcAft>
                          <a:spcPts val="0"/>
                        </a:spcAft>
                        <a:buClr>
                          <a:schemeClr val="accent1"/>
                        </a:buClr>
                        <a:buSzPts val="1690"/>
                        <a:buFont typeface="Noto Sans Symbols"/>
                        <a:buNone/>
                      </a:pPr>
                      <a:r>
                        <a:rPr b="0" i="0" lang="en-US" sz="2600" u="sng" cap="none" strike="noStrike">
                          <a:solidFill>
                            <a:schemeClr val="dk1"/>
                          </a:solidFill>
                          <a:latin typeface="Times New Roman"/>
                          <a:ea typeface="Times New Roman"/>
                          <a:cs typeface="Times New Roman"/>
                          <a:sym typeface="Times New Roman"/>
                        </a:rPr>
                        <a:t>Nhóm 4:</a:t>
                      </a:r>
                      <a:endParaRPr b="0" i="0" sz="2600" u="sng"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2600" u="none" cap="none" strike="noStrike">
                          <a:solidFill>
                            <a:schemeClr val="dk1"/>
                          </a:solidFill>
                          <a:latin typeface="Times New Roman"/>
                          <a:ea typeface="Times New Roman"/>
                          <a:cs typeface="Times New Roman"/>
                          <a:sym typeface="Times New Roman"/>
                        </a:rPr>
                        <a:t>1.Hai bản tin trên được triển khai chi tiết những nội dung:</a:t>
                      </a:r>
                      <a:endParaRPr/>
                    </a:p>
                    <a:p>
                      <a:pPr indent="0" lvl="0" marL="0" marR="0" rtl="0" algn="l">
                        <a:spcBef>
                          <a:spcPts val="0"/>
                        </a:spcBef>
                        <a:spcAft>
                          <a:spcPts val="0"/>
                        </a:spcAft>
                        <a:buNone/>
                      </a:pPr>
                      <a:r>
                        <a:rPr b="0" i="0" lang="en-US" sz="2600" u="none" cap="none" strike="noStrike">
                          <a:solidFill>
                            <a:schemeClr val="dk1"/>
                          </a:solidFill>
                          <a:latin typeface="Times New Roman"/>
                          <a:ea typeface="Times New Roman"/>
                          <a:cs typeface="Times New Roman"/>
                          <a:sym typeface="Times New Roman"/>
                        </a:rPr>
                        <a:t>Bản tin 1:</a:t>
                      </a:r>
                      <a:r>
                        <a:rPr lang="en-US" sz="2600" u="none" cap="none" strike="noStrike">
                          <a:solidFill>
                            <a:srgbClr val="FF3300"/>
                          </a:solidFill>
                          <a:latin typeface="Times New Roman"/>
                          <a:ea typeface="Times New Roman"/>
                          <a:cs typeface="Times New Roman"/>
                          <a:sym typeface="Times New Roman"/>
                        </a:rPr>
                        <a:t>Toång Công ty Hàng không baùm saùt thò tröôøng bay ñeå khai thaùc : Doanh thu, soá löôïng chuyeán bay, soá löôïng haønh khaùch, giaûm caùc chuyeán bay trong nöôùc, lieân doanh vôùi Air France, khai thaùc ñöôøng bay môùi.           </a:t>
                      </a:r>
                      <a:r>
                        <a:rPr b="1" lang="en-US" sz="2600" u="none" cap="none" strike="noStrike">
                          <a:solidFill>
                            <a:schemeClr val="dk1"/>
                          </a:solidFill>
                          <a:latin typeface="Times New Roman"/>
                          <a:ea typeface="Times New Roman"/>
                          <a:cs typeface="Times New Roman"/>
                          <a:sym typeface="Times New Roman"/>
                        </a:rPr>
                        <a:t>Cụ thể hóa phần mở đầu.</a:t>
                      </a:r>
                      <a:endParaRPr/>
                    </a:p>
                    <a:p>
                      <a:pPr indent="0" lvl="0" marL="0" marR="0" rtl="0" algn="l">
                        <a:spcBef>
                          <a:spcPts val="0"/>
                        </a:spcBef>
                        <a:spcAft>
                          <a:spcPts val="0"/>
                        </a:spcAft>
                        <a:buNone/>
                      </a:pPr>
                      <a:r>
                        <a:rPr lang="en-US" sz="2600" u="none" cap="none" strike="noStrike">
                          <a:solidFill>
                            <a:schemeClr val="dk1"/>
                          </a:solidFill>
                          <a:latin typeface="Times New Roman"/>
                          <a:ea typeface="Times New Roman"/>
                          <a:cs typeface="Times New Roman"/>
                          <a:sym typeface="Times New Roman"/>
                        </a:rPr>
                        <a:t>Bản tin 2</a:t>
                      </a:r>
                      <a:r>
                        <a:rPr lang="en-US" sz="2600" u="none" cap="none" strike="noStrike">
                          <a:solidFill>
                            <a:srgbClr val="FF0000"/>
                          </a:solidFill>
                          <a:latin typeface="Times New Roman"/>
                          <a:ea typeface="Times New Roman"/>
                          <a:cs typeface="Times New Roman"/>
                          <a:sym typeface="Times New Roman"/>
                        </a:rPr>
                        <a:t>: Urugoay daãn tröôùc 1-0 ôû Phuùt 25, Braxin san baèng tæ soá ôû ñaàu hieäp 2, traän ñaáu caân baèng, ñaù luaân löu 11m, Braxin thaéng 5-3 vaø gaëp Achentina trong traän chung keát.                </a:t>
                      </a:r>
                      <a:endParaRPr/>
                    </a:p>
                    <a:p>
                      <a:pPr indent="0" lvl="0" marL="0" marR="0" rtl="0" algn="l">
                        <a:spcBef>
                          <a:spcPts val="0"/>
                        </a:spcBef>
                        <a:spcAft>
                          <a:spcPts val="0"/>
                        </a:spcAft>
                        <a:buNone/>
                      </a:pPr>
                      <a:r>
                        <a:rPr b="1" lang="en-US" sz="2600" u="none" cap="none" strike="noStrike">
                          <a:solidFill>
                            <a:srgbClr val="FF0000"/>
                          </a:solidFill>
                          <a:latin typeface="Times New Roman"/>
                          <a:ea typeface="Times New Roman"/>
                          <a:cs typeface="Times New Roman"/>
                          <a:sym typeface="Times New Roman"/>
                        </a:rPr>
                        <a:t>            </a:t>
                      </a:r>
                      <a:r>
                        <a:rPr b="1" lang="en-US" sz="2600" u="none" cap="none" strike="noStrike">
                          <a:solidFill>
                            <a:schemeClr val="dk1"/>
                          </a:solidFill>
                          <a:latin typeface="Times New Roman"/>
                          <a:ea typeface="Times New Roman"/>
                          <a:cs typeface="Times New Roman"/>
                          <a:sym typeface="Times New Roman"/>
                        </a:rPr>
                        <a:t>Cụ thể hóa phần mở đầu.</a:t>
                      </a:r>
                      <a:endParaRPr/>
                    </a:p>
                    <a:p>
                      <a:pPr indent="0" lvl="0" marL="0" marR="0" rtl="0" algn="l">
                        <a:lnSpc>
                          <a:spcPct val="100000"/>
                        </a:lnSpc>
                        <a:spcBef>
                          <a:spcPts val="520"/>
                        </a:spcBef>
                        <a:spcAft>
                          <a:spcPts val="0"/>
                        </a:spcAft>
                        <a:buClr>
                          <a:schemeClr val="accent1"/>
                        </a:buClr>
                        <a:buSzPts val="1690"/>
                        <a:buFont typeface="Noto Sans Symbols"/>
                        <a:buNone/>
                      </a:pPr>
                      <a:r>
                        <a:rPr b="0" i="0" lang="en-US" sz="2600" u="none" cap="none" strike="noStrike">
                          <a:solidFill>
                            <a:schemeClr val="dk1"/>
                          </a:solidFill>
                          <a:latin typeface="Times New Roman"/>
                          <a:ea typeface="Times New Roman"/>
                          <a:cs typeface="Times New Roman"/>
                          <a:sym typeface="Times New Roman"/>
                        </a:rPr>
                        <a:t>2. Điểm khác biệt về cách triển khai trong hai bản tin trên:</a:t>
                      </a:r>
                      <a:endParaRPr/>
                    </a:p>
                    <a:p>
                      <a:pPr indent="0" lvl="0" marL="0" marR="0" rtl="0" algn="l">
                        <a:lnSpc>
                          <a:spcPct val="100000"/>
                        </a:lnSpc>
                        <a:spcBef>
                          <a:spcPts val="520"/>
                        </a:spcBef>
                        <a:spcAft>
                          <a:spcPts val="0"/>
                        </a:spcAft>
                        <a:buClr>
                          <a:schemeClr val="accent1"/>
                        </a:buClr>
                        <a:buSzPts val="1690"/>
                        <a:buFont typeface="Noto Sans Symbols"/>
                        <a:buNone/>
                      </a:pPr>
                      <a:r>
                        <a:rPr b="0" i="0" lang="en-US" sz="2600" u="none" cap="none" strike="noStrike">
                          <a:solidFill>
                            <a:schemeClr val="dk1"/>
                          </a:solidFill>
                          <a:latin typeface="Times New Roman"/>
                          <a:ea typeface="Times New Roman"/>
                          <a:cs typeface="Times New Roman"/>
                          <a:sym typeface="Times New Roman"/>
                        </a:rPr>
                        <a:t>Bản tin 1: </a:t>
                      </a:r>
                      <a:r>
                        <a:rPr lang="en-US" sz="2600" u="none" cap="none" strike="noStrike">
                          <a:solidFill>
                            <a:schemeClr val="dk1"/>
                          </a:solidFill>
                          <a:latin typeface="Times New Roman"/>
                          <a:ea typeface="Times New Roman"/>
                          <a:cs typeface="Times New Roman"/>
                          <a:sym typeface="Times New Roman"/>
                        </a:rPr>
                        <a:t>triển khai theo hướng giải thích nguyên nhân</a:t>
                      </a:r>
                      <a:endParaRPr/>
                    </a:p>
                    <a:p>
                      <a:pPr indent="0" lvl="0" marL="0" marR="0" rtl="0" algn="l">
                        <a:lnSpc>
                          <a:spcPct val="100000"/>
                        </a:lnSpc>
                        <a:spcBef>
                          <a:spcPts val="520"/>
                        </a:spcBef>
                        <a:spcAft>
                          <a:spcPts val="0"/>
                        </a:spcAft>
                        <a:buClr>
                          <a:schemeClr val="accent1"/>
                        </a:buClr>
                        <a:buSzPts val="1690"/>
                        <a:buFont typeface="Noto Sans Symbols"/>
                        <a:buNone/>
                      </a:pPr>
                      <a:r>
                        <a:rPr b="0" i="0" lang="en-US" sz="2600" u="none" cap="none" strike="noStrike">
                          <a:solidFill>
                            <a:schemeClr val="dk1"/>
                          </a:solidFill>
                          <a:latin typeface="Times New Roman"/>
                          <a:ea typeface="Times New Roman"/>
                          <a:cs typeface="Times New Roman"/>
                          <a:sym typeface="Times New Roman"/>
                        </a:rPr>
                        <a:t>Bản tin 2: </a:t>
                      </a:r>
                      <a:r>
                        <a:rPr lang="en-US" sz="2600" u="none" cap="none" strike="noStrike">
                          <a:solidFill>
                            <a:schemeClr val="dk1"/>
                          </a:solidFill>
                          <a:latin typeface="Times New Roman"/>
                          <a:ea typeface="Times New Roman"/>
                          <a:cs typeface="Times New Roman"/>
                          <a:sym typeface="Times New Roman"/>
                        </a:rPr>
                        <a:t>triển  khai theo hướng tường thuật chi tiết sự kiện </a:t>
                      </a:r>
                      <a:endParaRPr b="0" i="0" sz="2600" u="none" cap="none" strike="noStrike">
                        <a:solidFill>
                          <a:schemeClr val="dk1"/>
                        </a:solidFill>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l">
                        <a:lnSpc>
                          <a:spcPct val="100000"/>
                        </a:lnSpc>
                        <a:spcBef>
                          <a:spcPts val="0"/>
                        </a:spcBef>
                        <a:spcAft>
                          <a:spcPts val="0"/>
                        </a:spcAft>
                        <a:buClr>
                          <a:schemeClr val="accent1"/>
                        </a:buClr>
                        <a:buSzPts val="1690"/>
                        <a:buFont typeface="Noto Sans Symbols"/>
                        <a:buNone/>
                      </a:pPr>
                      <a:r>
                        <a:t/>
                      </a:r>
                      <a:endParaRPr b="0" i="0" sz="2600" u="none" cap="none" strike="noStrike">
                        <a:solidFill>
                          <a:schemeClr val="dk1"/>
                        </a:solidFill>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392" name="Google Shape;392;p16"/>
          <p:cNvCxnSpPr/>
          <p:nvPr/>
        </p:nvCxnSpPr>
        <p:spPr>
          <a:xfrm>
            <a:off x="5181600" y="2590800"/>
            <a:ext cx="533400"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393" name="Google Shape;393;p16"/>
          <p:cNvCxnSpPr/>
          <p:nvPr/>
        </p:nvCxnSpPr>
        <p:spPr>
          <a:xfrm>
            <a:off x="685800" y="4648200"/>
            <a:ext cx="533400" cy="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transition spd="med">
    <p:wheel spokes="3"/>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7"/>
          <p:cNvSpPr/>
          <p:nvPr/>
        </p:nvSpPr>
        <p:spPr>
          <a:xfrm>
            <a:off x="0" y="129361"/>
            <a:ext cx="9144000" cy="76944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Times New Roman"/>
              <a:buNone/>
            </a:pPr>
            <a:r>
              <a:rPr b="1" i="0" lang="en-US" sz="4400" u="sng" cap="none" strike="noStrike">
                <a:solidFill>
                  <a:srgbClr val="000000"/>
                </a:solidFill>
                <a:latin typeface="Times New Roman"/>
                <a:ea typeface="Times New Roman"/>
                <a:cs typeface="Times New Roman"/>
                <a:sym typeface="Times New Roman"/>
              </a:rPr>
              <a:t>2. Viết bản tin.</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r>
              <a:rPr b="1" lang="en-US" sz="4000">
                <a:solidFill>
                  <a:schemeClr val="dk1"/>
                </a:solidFill>
                <a:latin typeface="Calibri"/>
                <a:ea typeface="Calibri"/>
                <a:cs typeface="Calibri"/>
                <a:sym typeface="Calibri"/>
              </a:rPr>
              <a:t>- Cách đặt tiêu đề</a:t>
            </a:r>
            <a:r>
              <a:rPr lang="en-US" sz="4000">
                <a:solidFill>
                  <a:schemeClr val="dk1"/>
                </a:solidFill>
                <a:latin typeface="Calibri"/>
                <a:ea typeface="Calibri"/>
                <a:cs typeface="Calibri"/>
                <a:sym typeface="Calibri"/>
              </a:rPr>
              <a:t> : ngắn gọn, hấp dẫn, khái quát được nội dung chính của bản tin: sự kiện và kết quả của sự kiện.</a:t>
            </a:r>
            <a:endParaRPr/>
          </a:p>
          <a:p>
            <a:pPr indent="0" lvl="0" marL="0" marR="0" rtl="0" algn="l">
              <a:spcBef>
                <a:spcPts val="0"/>
              </a:spcBef>
              <a:spcAft>
                <a:spcPts val="0"/>
              </a:spcAft>
              <a:buNone/>
            </a:pPr>
            <a:r>
              <a:rPr b="1" lang="en-US" sz="4000">
                <a:solidFill>
                  <a:schemeClr val="dk1"/>
                </a:solidFill>
                <a:latin typeface="Calibri"/>
                <a:ea typeface="Calibri"/>
                <a:cs typeface="Calibri"/>
                <a:sym typeface="Calibri"/>
              </a:rPr>
              <a:t>- Phần mở đầu: </a:t>
            </a:r>
            <a:r>
              <a:rPr lang="en-US" sz="4000">
                <a:solidFill>
                  <a:schemeClr val="dk1"/>
                </a:solidFill>
                <a:latin typeface="Calibri"/>
                <a:ea typeface="Calibri"/>
                <a:cs typeface="Calibri"/>
                <a:sym typeface="Calibri"/>
              </a:rPr>
              <a:t>Thường nêu trực tiếp nội dung chính và thông báo khái quát về sự kiện và kết quả.</a:t>
            </a:r>
            <a:endParaRPr/>
          </a:p>
          <a:p>
            <a:pPr indent="0" lvl="0" marL="0" marR="0" rtl="0" algn="l">
              <a:spcBef>
                <a:spcPts val="0"/>
              </a:spcBef>
              <a:spcAft>
                <a:spcPts val="0"/>
              </a:spcAft>
              <a:buNone/>
            </a:pPr>
            <a:r>
              <a:rPr b="1" lang="en-US" sz="4000">
                <a:solidFill>
                  <a:schemeClr val="dk1"/>
                </a:solidFill>
                <a:latin typeface="Calibri"/>
                <a:ea typeface="Calibri"/>
                <a:cs typeface="Calibri"/>
                <a:sym typeface="Calibri"/>
              </a:rPr>
              <a:t>-Phần triển khai chi tiết bản tin:</a:t>
            </a:r>
            <a:r>
              <a:rPr lang="en-US" sz="4000">
                <a:solidFill>
                  <a:schemeClr val="dk1"/>
                </a:solidFill>
                <a:latin typeface="Calibri"/>
                <a:ea typeface="Calibri"/>
                <a:cs typeface="Calibri"/>
                <a:sym typeface="Calibri"/>
              </a:rPr>
              <a:t> nêu cụ thể, chi tiết về sự kiện hay giải thích nguyên nhân- kết quả của  sự kiện.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4400"/>
              <a:buFont typeface="Arial"/>
              <a:buNone/>
            </a:pPr>
            <a:r>
              <a:t/>
            </a:r>
            <a:endParaRPr b="0" i="0" sz="4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8"/>
          <p:cNvSpPr/>
          <p:nvPr/>
        </p:nvSpPr>
        <p:spPr>
          <a:xfrm>
            <a:off x="0" y="129361"/>
            <a:ext cx="9144000"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u="sng">
                <a:solidFill>
                  <a:schemeClr val="dk1"/>
                </a:solidFill>
                <a:latin typeface="Calibri"/>
                <a:ea typeface="Calibri"/>
                <a:cs typeface="Calibri"/>
                <a:sym typeface="Calibri"/>
              </a:rPr>
              <a:t>III. GHI NHỚ </a:t>
            </a:r>
            <a:r>
              <a:rPr lang="en-US" sz="4000">
                <a:solidFill>
                  <a:schemeClr val="dk1"/>
                </a:solidFill>
                <a:latin typeface="Calibri"/>
                <a:ea typeface="Calibri"/>
                <a:cs typeface="Calibri"/>
                <a:sym typeface="Calibri"/>
              </a:rPr>
              <a:t>: SGK</a:t>
            </a:r>
            <a:endParaRPr/>
          </a:p>
          <a:p>
            <a:pPr indent="0" lvl="0" marL="0" marR="0" rtl="0" algn="l">
              <a:spcBef>
                <a:spcPts val="0"/>
              </a:spcBef>
              <a:spcAft>
                <a:spcPts val="0"/>
              </a:spcAft>
              <a:buNone/>
            </a:pPr>
            <a:r>
              <a:rPr b="1" lang="en-US" sz="4000" u="sng">
                <a:solidFill>
                  <a:schemeClr val="dk1"/>
                </a:solidFill>
                <a:latin typeface="Calibri"/>
                <a:ea typeface="Calibri"/>
                <a:cs typeface="Calibri"/>
                <a:sym typeface="Calibri"/>
              </a:rPr>
              <a:t>IV. LUYỆN TẬP</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4000">
                <a:solidFill>
                  <a:schemeClr val="dk1"/>
                </a:solidFill>
                <a:latin typeface="Calibri"/>
                <a:ea typeface="Calibri"/>
                <a:cs typeface="Calibri"/>
                <a:sym typeface="Calibri"/>
              </a:rPr>
              <a:t> </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4000" u="none" cap="none" strike="noStrike">
                <a:solidFill>
                  <a:srgbClr val="000000"/>
                </a:solidFill>
                <a:latin typeface="Calibri"/>
                <a:ea typeface="Calibri"/>
                <a:cs typeface="Calibri"/>
                <a:sym typeface="Calibri"/>
              </a:rPr>
              <a:t> </a:t>
            </a:r>
            <a:r>
              <a:rPr lang="en-US" sz="4000">
                <a:solidFill>
                  <a:schemeClr val="dk1"/>
                </a:solidFill>
                <a:latin typeface="Times New Roman"/>
                <a:ea typeface="Times New Roman"/>
                <a:cs typeface="Times New Roman"/>
                <a:sym typeface="Times New Roman"/>
              </a:rPr>
              <a:t>Học sinh chia nhóm và thực hiện bài tập 1 và 2 SGK trang 163.</a:t>
            </a:r>
            <a:endParaRPr sz="40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4000"/>
              <a:buFont typeface="Arial"/>
              <a:buNone/>
            </a:pPr>
            <a:r>
              <a:t/>
            </a:r>
            <a:endParaRPr b="0" i="0" sz="4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000"/>
              <a:buFont typeface="Arial"/>
              <a:buNone/>
            </a:pPr>
            <a:r>
              <a:t/>
            </a:r>
            <a:endParaRPr b="0" i="0" sz="4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000"/>
              <a:buFont typeface="Arial"/>
              <a:buNone/>
            </a:pPr>
            <a:r>
              <a:t/>
            </a:r>
            <a:endParaRPr b="0" i="0" sz="40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
          <p:cNvSpPr txBox="1"/>
          <p:nvPr/>
        </p:nvSpPr>
        <p:spPr>
          <a:xfrm>
            <a:off x="914400" y="76200"/>
            <a:ext cx="65532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sng" cap="none" strike="noStrike">
                <a:solidFill>
                  <a:srgbClr val="C00000"/>
                </a:solidFill>
                <a:latin typeface="Times New Roman"/>
                <a:ea typeface="Times New Roman"/>
                <a:cs typeface="Times New Roman"/>
                <a:sym typeface="Times New Roman"/>
              </a:rPr>
              <a:t>HOẠT ĐỘNG KHỞI ĐỘNG</a:t>
            </a:r>
            <a:endParaRPr b="1" i="0" sz="3600" u="sng" cap="none" strike="noStrike">
              <a:solidFill>
                <a:srgbClr val="C00000"/>
              </a:solidFill>
              <a:latin typeface="Times New Roman"/>
              <a:ea typeface="Times New Roman"/>
              <a:cs typeface="Times New Roman"/>
              <a:sym typeface="Times New Roman"/>
            </a:endParaRPr>
          </a:p>
        </p:txBody>
      </p:sp>
      <p:pic>
        <p:nvPicPr>
          <p:cNvPr descr="Káº¿t quáº£ hÃ¬nh áº£nh cho TIN THá»I TIáº¾T" id="298" name="Google Shape;298;p2"/>
          <p:cNvPicPr preferRelativeResize="0"/>
          <p:nvPr/>
        </p:nvPicPr>
        <p:blipFill rotWithShape="1">
          <a:blip r:embed="rId3">
            <a:alphaModFix/>
          </a:blip>
          <a:srcRect b="0" l="0" r="0" t="0"/>
          <a:stretch/>
        </p:blipFill>
        <p:spPr>
          <a:xfrm>
            <a:off x="0" y="729240"/>
            <a:ext cx="9144000" cy="6128760"/>
          </a:xfrm>
          <a:prstGeom prst="rect">
            <a:avLst/>
          </a:prstGeom>
          <a:noFill/>
          <a:ln>
            <a:noFill/>
          </a:ln>
        </p:spPr>
      </p:pic>
      <p:sp>
        <p:nvSpPr>
          <p:cNvPr id="299" name="Google Shape;299;p2"/>
          <p:cNvSpPr/>
          <p:nvPr/>
        </p:nvSpPr>
        <p:spPr>
          <a:xfrm>
            <a:off x="0" y="1371600"/>
            <a:ext cx="9144000" cy="1077218"/>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u="none" cap="none" strike="noStrike">
                <a:solidFill>
                  <a:schemeClr val="lt1"/>
                </a:solidFill>
                <a:latin typeface="Times New Roman"/>
                <a:ea typeface="Times New Roman"/>
                <a:cs typeface="Times New Roman"/>
                <a:sym typeface="Times New Roman"/>
              </a:rPr>
              <a:t>Xem đoạn video sau và cho biết: Đoạn video có nội dung gì? Thuộc thể loại nào?</a:t>
            </a:r>
            <a:endParaRPr b="1" i="1" sz="3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9"/>
          <p:cNvSpPr/>
          <p:nvPr/>
        </p:nvSpPr>
        <p:spPr>
          <a:xfrm>
            <a:off x="0" y="129361"/>
            <a:ext cx="9144000" cy="84638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u="sng">
                <a:solidFill>
                  <a:schemeClr val="dk1"/>
                </a:solidFill>
                <a:latin typeface="Calibri"/>
                <a:ea typeface="Calibri"/>
                <a:cs typeface="Calibri"/>
                <a:sym typeface="Calibri"/>
              </a:rPr>
              <a:t>Bài tập 1</a:t>
            </a:r>
            <a:r>
              <a:rPr lang="en-US" sz="3400">
                <a:solidFill>
                  <a:schemeClr val="dk1"/>
                </a:solidFill>
                <a:latin typeface="Calibri"/>
                <a:ea typeface="Calibri"/>
                <a:cs typeface="Calibri"/>
                <a:sym typeface="Calibri"/>
              </a:rPr>
              <a:t> : </a:t>
            </a:r>
            <a:endParaRPr/>
          </a:p>
          <a:p>
            <a:pPr indent="0" lvl="0" marL="0" marR="0" rtl="0" algn="l">
              <a:spcBef>
                <a:spcPts val="0"/>
              </a:spcBef>
              <a:spcAft>
                <a:spcPts val="0"/>
              </a:spcAft>
              <a:buNone/>
            </a:pPr>
            <a:r>
              <a:rPr lang="en-US" sz="3400">
                <a:solidFill>
                  <a:schemeClr val="dk1"/>
                </a:solidFill>
                <a:latin typeface="Calibri"/>
                <a:ea typeface="Calibri"/>
                <a:cs typeface="Calibri"/>
                <a:sym typeface="Calibri"/>
              </a:rPr>
              <a:t>-Các phương án: A,B,D, và E có thể viết bản tin.</a:t>
            </a:r>
            <a:endParaRPr sz="3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400" u="sng">
                <a:solidFill>
                  <a:schemeClr val="dk1"/>
                </a:solidFill>
                <a:latin typeface="Calibri"/>
                <a:ea typeface="Calibri"/>
                <a:cs typeface="Calibri"/>
                <a:sym typeface="Calibri"/>
              </a:rPr>
              <a:t>Bài tập 2 : </a:t>
            </a:r>
            <a:endParaRPr sz="3400">
              <a:solidFill>
                <a:schemeClr val="dk1"/>
              </a:solidFill>
              <a:latin typeface="Calibri"/>
              <a:ea typeface="Calibri"/>
              <a:cs typeface="Calibri"/>
              <a:sym typeface="Calibri"/>
            </a:endParaRPr>
          </a:p>
          <a:p>
            <a:pPr indent="0" lvl="0" marL="0" marR="0" rtl="0" algn="l">
              <a:spcBef>
                <a:spcPts val="0"/>
              </a:spcBef>
              <a:spcAft>
                <a:spcPts val="0"/>
              </a:spcAft>
              <a:buNone/>
            </a:pPr>
            <a:r>
              <a:rPr lang="en-US" sz="3400">
                <a:solidFill>
                  <a:schemeClr val="dk1"/>
                </a:solidFill>
                <a:latin typeface="Calibri"/>
                <a:ea typeface="Calibri"/>
                <a:cs typeface="Calibri"/>
                <a:sym typeface="Calibri"/>
              </a:rPr>
              <a:t>-Giống nhau : Cung cấp tin tức </a:t>
            </a:r>
            <a:endParaRPr/>
          </a:p>
          <a:p>
            <a:pPr indent="0" lvl="0" marL="0" marR="0" rtl="0" algn="l">
              <a:spcBef>
                <a:spcPts val="0"/>
              </a:spcBef>
              <a:spcAft>
                <a:spcPts val="0"/>
              </a:spcAft>
              <a:buNone/>
            </a:pPr>
            <a:r>
              <a:rPr lang="en-US" sz="3400">
                <a:solidFill>
                  <a:schemeClr val="dk1"/>
                </a:solidFill>
                <a:latin typeface="Calibri"/>
                <a:ea typeface="Calibri"/>
                <a:cs typeface="Calibri"/>
                <a:sym typeface="Calibri"/>
              </a:rPr>
              <a:t>-Khác nhau :</a:t>
            </a:r>
            <a:endParaRPr/>
          </a:p>
          <a:p>
            <a:pPr indent="0" lvl="0" marL="0" marR="0" rtl="0" algn="l">
              <a:spcBef>
                <a:spcPts val="0"/>
              </a:spcBef>
              <a:spcAft>
                <a:spcPts val="0"/>
              </a:spcAft>
              <a:buNone/>
            </a:pPr>
            <a:r>
              <a:rPr lang="en-US" sz="3400">
                <a:solidFill>
                  <a:schemeClr val="dk1"/>
                </a:solidFill>
                <a:latin typeface="Calibri"/>
                <a:ea typeface="Calibri"/>
                <a:cs typeface="Calibri"/>
                <a:sym typeface="Calibri"/>
              </a:rPr>
              <a:t>  + Bản tin: ngắn gọn, cung cấp tin tức chính xác, có tính thời sự.</a:t>
            </a:r>
            <a:endParaRPr/>
          </a:p>
          <a:p>
            <a:pPr indent="0" lvl="0" marL="0" marR="0" rtl="0" algn="l">
              <a:spcBef>
                <a:spcPts val="0"/>
              </a:spcBef>
              <a:spcAft>
                <a:spcPts val="0"/>
              </a:spcAft>
              <a:buNone/>
            </a:pPr>
            <a:r>
              <a:rPr lang="en-US" sz="3400">
                <a:solidFill>
                  <a:schemeClr val="dk1"/>
                </a:solidFill>
                <a:latin typeface="Calibri"/>
                <a:ea typeface="Calibri"/>
                <a:cs typeface="Calibri"/>
                <a:sym typeface="Calibri"/>
              </a:rPr>
              <a:t>  + Quảng cáo : truyền thông tin, giới thiệu, mời chào khách hàng mua và sử dụng dịch vụ hay hàng hóa, sản phẩm.</a:t>
            </a:r>
            <a:endParaRPr/>
          </a:p>
          <a:p>
            <a:pPr indent="0" lvl="0" marL="0" marR="0" rtl="0" algn="l">
              <a:spcBef>
                <a:spcPts val="0"/>
              </a:spcBef>
              <a:spcAft>
                <a:spcPts val="0"/>
              </a:spcAft>
              <a:buNone/>
            </a:pPr>
            <a:r>
              <a:rPr lang="en-US" sz="3400">
                <a:solidFill>
                  <a:schemeClr val="dk1"/>
                </a:solidFill>
                <a:latin typeface="Calibri"/>
                <a:ea typeface="Calibri"/>
                <a:cs typeface="Calibri"/>
                <a:sym typeface="Calibri"/>
              </a:rPr>
              <a:t>  +Phóng sự điều tra: dài hơn bản tin, miêu tả cụ thể, chi tiết các sự việc, phân tích và bình luận sự kiện .</a:t>
            </a:r>
            <a:endParaRPr/>
          </a:p>
          <a:p>
            <a:pPr indent="0" lvl="0" marL="0" marR="0" rtl="0" algn="l">
              <a:lnSpc>
                <a:spcPct val="100000"/>
              </a:lnSpc>
              <a:spcBef>
                <a:spcPts val="0"/>
              </a:spcBef>
              <a:spcAft>
                <a:spcPts val="0"/>
              </a:spcAft>
              <a:buClr>
                <a:schemeClr val="dk1"/>
              </a:buClr>
              <a:buSzPts val="3400"/>
              <a:buFont typeface="Arial"/>
              <a:buNone/>
            </a:pPr>
            <a:r>
              <a:t/>
            </a:r>
            <a:endParaRPr b="0" i="0" sz="3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400"/>
              <a:buFont typeface="Arial"/>
              <a:buNone/>
            </a:pPr>
            <a:r>
              <a:t/>
            </a:r>
            <a:endParaRPr b="0" i="0" sz="3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400"/>
              <a:buFont typeface="Arial"/>
              <a:buNone/>
            </a:pPr>
            <a:r>
              <a:t/>
            </a:r>
            <a:endParaRPr b="0" i="0" sz="3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0"/>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200">
              <a:solidFill>
                <a:schemeClr val="dk1"/>
              </a:solidFill>
              <a:latin typeface="Tahoma"/>
              <a:ea typeface="Tahoma"/>
              <a:cs typeface="Tahoma"/>
              <a:sym typeface="Tahoma"/>
            </a:endParaRPr>
          </a:p>
        </p:txBody>
      </p:sp>
      <p:sp>
        <p:nvSpPr>
          <p:cNvPr id="414" name="Google Shape;414;p20"/>
          <p:cNvSpPr/>
          <p:nvPr/>
        </p:nvSpPr>
        <p:spPr>
          <a:xfrm>
            <a:off x="304800" y="762000"/>
            <a:ext cx="8610600"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Times New Roman"/>
                <a:ea typeface="Times New Roman"/>
                <a:cs typeface="Times New Roman"/>
                <a:sym typeface="Times New Roman"/>
              </a:rPr>
              <a:t>1/ Bản tin là thể loại cơ bản của loại văn bản nào?</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4800">
                <a:solidFill>
                  <a:schemeClr val="dk1"/>
                </a:solidFill>
                <a:latin typeface="Times New Roman"/>
                <a:ea typeface="Times New Roman"/>
                <a:cs typeface="Times New Roman"/>
                <a:sym typeface="Times New Roman"/>
              </a:rPr>
              <a:t>A. Văn bản văn học</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4800">
                <a:solidFill>
                  <a:schemeClr val="dk1"/>
                </a:solidFill>
                <a:latin typeface="Times New Roman"/>
                <a:ea typeface="Times New Roman"/>
                <a:cs typeface="Times New Roman"/>
                <a:sym typeface="Times New Roman"/>
              </a:rPr>
              <a:t>B. Văn bản khoa học</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4800">
                <a:solidFill>
                  <a:schemeClr val="dk1"/>
                </a:solidFill>
                <a:latin typeface="Times New Roman"/>
                <a:ea typeface="Times New Roman"/>
                <a:cs typeface="Times New Roman"/>
                <a:sym typeface="Times New Roman"/>
              </a:rPr>
              <a:t>C. Văn bản báo chí</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4800">
                <a:solidFill>
                  <a:schemeClr val="dk1"/>
                </a:solidFill>
                <a:latin typeface="Times New Roman"/>
                <a:ea typeface="Times New Roman"/>
                <a:cs typeface="Times New Roman"/>
                <a:sym typeface="Times New Roman"/>
              </a:rPr>
              <a:t>D.Văn bản hành chính</a:t>
            </a:r>
            <a:endParaRPr sz="4800">
              <a:solidFill>
                <a:schemeClr val="dk1"/>
              </a:solidFill>
              <a:latin typeface="Times New Roman"/>
              <a:ea typeface="Times New Roman"/>
              <a:cs typeface="Times New Roman"/>
              <a:sym typeface="Times New Roman"/>
            </a:endParaRPr>
          </a:p>
        </p:txBody>
      </p:sp>
      <p:sp>
        <p:nvSpPr>
          <p:cNvPr id="415" name="Google Shape;415;p20"/>
          <p:cNvSpPr/>
          <p:nvPr/>
        </p:nvSpPr>
        <p:spPr>
          <a:xfrm>
            <a:off x="457200" y="5588000"/>
            <a:ext cx="8458200" cy="5842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rgbClr val="FF0000"/>
                </a:solidFill>
                <a:latin typeface="Times New Roman"/>
                <a:ea typeface="Times New Roman"/>
                <a:cs typeface="Times New Roman"/>
                <a:sym typeface="Times New Roman"/>
              </a:rPr>
              <a:t>1. C.</a:t>
            </a:r>
            <a:endParaRPr/>
          </a:p>
        </p:txBody>
      </p:sp>
      <p:sp>
        <p:nvSpPr>
          <p:cNvPr id="416" name="Google Shape;416;p20"/>
          <p:cNvSpPr txBox="1"/>
          <p:nvPr/>
        </p:nvSpPr>
        <p:spPr>
          <a:xfrm>
            <a:off x="0" y="65088"/>
            <a:ext cx="8839200" cy="5857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C00000"/>
                </a:solidFill>
                <a:latin typeface="Times New Roman"/>
                <a:ea typeface="Times New Roman"/>
                <a:cs typeface="Times New Roman"/>
                <a:sym typeface="Times New Roman"/>
              </a:rPr>
              <a:t>HOẠT ĐỘNG LUYỆN TẬP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500"/>
                                        <p:tgtEl>
                                          <p:spTgt spid="4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500"/>
                                        <p:tgtEl>
                                          <p:spTgt spid="4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1"/>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200">
              <a:solidFill>
                <a:schemeClr val="dk1"/>
              </a:solidFill>
              <a:latin typeface="Tahoma"/>
              <a:ea typeface="Tahoma"/>
              <a:cs typeface="Tahoma"/>
              <a:sym typeface="Tahoma"/>
            </a:endParaRPr>
          </a:p>
        </p:txBody>
      </p:sp>
      <p:sp>
        <p:nvSpPr>
          <p:cNvPr id="422" name="Google Shape;422;p21"/>
          <p:cNvSpPr txBox="1"/>
          <p:nvPr/>
        </p:nvSpPr>
        <p:spPr>
          <a:xfrm>
            <a:off x="0" y="838200"/>
            <a:ext cx="9144000"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4400">
                <a:solidFill>
                  <a:schemeClr val="dk1"/>
                </a:solidFill>
                <a:latin typeface="Times New Roman"/>
                <a:ea typeface="Times New Roman"/>
                <a:cs typeface="Times New Roman"/>
                <a:sym typeface="Times New Roman"/>
              </a:rPr>
              <a:t>2/ Chức năng chính của bản tin là gì?</a:t>
            </a:r>
            <a:endParaRPr b="0" sz="4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lang="en-US" sz="4400">
                <a:solidFill>
                  <a:schemeClr val="dk1"/>
                </a:solidFill>
                <a:latin typeface="Times New Roman"/>
                <a:ea typeface="Times New Roman"/>
                <a:cs typeface="Times New Roman"/>
                <a:sym typeface="Times New Roman"/>
              </a:rPr>
              <a:t>A. Thông tin về một sự kiện mới xảy ra</a:t>
            </a:r>
            <a:endParaRPr b="0" sz="4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lang="en-US" sz="4400">
                <a:solidFill>
                  <a:schemeClr val="dk1"/>
                </a:solidFill>
                <a:latin typeface="Times New Roman"/>
                <a:ea typeface="Times New Roman"/>
                <a:cs typeface="Times New Roman"/>
                <a:sym typeface="Times New Roman"/>
              </a:rPr>
              <a:t>B. Bình luận về một sự kiện mới xảy ra</a:t>
            </a:r>
            <a:endParaRPr b="0" sz="4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lang="en-US" sz="4400">
                <a:solidFill>
                  <a:schemeClr val="dk1"/>
                </a:solidFill>
                <a:latin typeface="Times New Roman"/>
                <a:ea typeface="Times New Roman"/>
                <a:cs typeface="Times New Roman"/>
                <a:sym typeface="Times New Roman"/>
              </a:rPr>
              <a:t>C. Phân tích về một sự kiện mới xảy ra</a:t>
            </a:r>
            <a:endParaRPr b="0" sz="4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lang="en-US" sz="4400">
                <a:solidFill>
                  <a:schemeClr val="dk1"/>
                </a:solidFill>
                <a:latin typeface="Times New Roman"/>
                <a:ea typeface="Times New Roman"/>
                <a:cs typeface="Times New Roman"/>
                <a:sym typeface="Times New Roman"/>
              </a:rPr>
              <a:t>D. Chỉ ra nguyên nhân dẫn đến sự kiện mới xảy ra</a:t>
            </a:r>
            <a:endParaRPr b="0" sz="4400">
              <a:solidFill>
                <a:schemeClr val="dk1"/>
              </a:solidFill>
              <a:latin typeface="Times New Roman"/>
              <a:ea typeface="Times New Roman"/>
              <a:cs typeface="Times New Roman"/>
              <a:sym typeface="Times New Roman"/>
            </a:endParaRPr>
          </a:p>
        </p:txBody>
      </p:sp>
      <p:sp>
        <p:nvSpPr>
          <p:cNvPr id="423" name="Google Shape;423;p21"/>
          <p:cNvSpPr txBox="1"/>
          <p:nvPr/>
        </p:nvSpPr>
        <p:spPr>
          <a:xfrm>
            <a:off x="0" y="65088"/>
            <a:ext cx="8839200" cy="5857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C00000"/>
                </a:solidFill>
                <a:latin typeface="Times New Roman"/>
                <a:ea typeface="Times New Roman"/>
                <a:cs typeface="Times New Roman"/>
                <a:sym typeface="Times New Roman"/>
              </a:rPr>
              <a:t>HOẠT ĐỘNG LUYỆN TẬP</a:t>
            </a:r>
            <a:endParaRPr/>
          </a:p>
        </p:txBody>
      </p:sp>
      <p:sp>
        <p:nvSpPr>
          <p:cNvPr id="424" name="Google Shape;424;p21"/>
          <p:cNvSpPr txBox="1"/>
          <p:nvPr/>
        </p:nvSpPr>
        <p:spPr>
          <a:xfrm>
            <a:off x="381000" y="5343525"/>
            <a:ext cx="89154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0000"/>
                </a:solidFill>
                <a:latin typeface="Times New Roman"/>
                <a:ea typeface="Times New Roman"/>
                <a:cs typeface="Times New Roman"/>
                <a:sym typeface="Times New Roman"/>
              </a:rPr>
              <a:t>2. 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500"/>
                                        <p:tgtEl>
                                          <p:spTgt spid="424"/>
                                        </p:tgtEl>
                                        <p:attrNameLst>
                                          <p:attrName>ppt_w</p:attrName>
                                        </p:attrNameLst>
                                      </p:cBhvr>
                                      <p:tavLst>
                                        <p:tav fmla="" tm="0">
                                          <p:val>
                                            <p:strVal val="0"/>
                                          </p:val>
                                        </p:tav>
                                        <p:tav fmla="" tm="100000">
                                          <p:val>
                                            <p:strVal val="#ppt_w"/>
                                          </p:val>
                                        </p:tav>
                                      </p:tavLst>
                                    </p:anim>
                                    <p:anim calcmode="lin" valueType="num">
                                      <p:cBhvr additive="base">
                                        <p:cTn dur="500"/>
                                        <p:tgtEl>
                                          <p:spTgt spid="4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2"/>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200">
              <a:solidFill>
                <a:schemeClr val="dk1"/>
              </a:solidFill>
              <a:latin typeface="Tahoma"/>
              <a:ea typeface="Tahoma"/>
              <a:cs typeface="Tahoma"/>
              <a:sym typeface="Tahoma"/>
            </a:endParaRPr>
          </a:p>
        </p:txBody>
      </p:sp>
      <p:sp>
        <p:nvSpPr>
          <p:cNvPr id="430" name="Google Shape;430;p22"/>
          <p:cNvSpPr txBox="1"/>
          <p:nvPr/>
        </p:nvSpPr>
        <p:spPr>
          <a:xfrm>
            <a:off x="152400" y="1066800"/>
            <a:ext cx="88392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Viết một bản tin ngắn đưa tin về cuộc thi sáng tạo Khoa học Kĩ thuật dành cho học sinh THPT được tổ chức tại trường TH, THCS, THPT Hoàng Việt vào ngày 27 tháng 11 năm 2018 vừa qua.</a:t>
            </a:r>
            <a:endParaRPr sz="2400">
              <a:solidFill>
                <a:schemeClr val="dk1"/>
              </a:solidFill>
              <a:latin typeface="Times New Roman"/>
              <a:ea typeface="Times New Roman"/>
              <a:cs typeface="Times New Roman"/>
              <a:sym typeface="Times New Roman"/>
            </a:endParaRPr>
          </a:p>
        </p:txBody>
      </p:sp>
      <p:sp>
        <p:nvSpPr>
          <p:cNvPr id="431" name="Google Shape;431;p22"/>
          <p:cNvSpPr txBox="1"/>
          <p:nvPr/>
        </p:nvSpPr>
        <p:spPr>
          <a:xfrm>
            <a:off x="0" y="246063"/>
            <a:ext cx="9144000" cy="5857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00" u="sng">
                <a:solidFill>
                  <a:srgbClr val="C00000"/>
                </a:solidFill>
                <a:latin typeface="Times New Roman"/>
                <a:ea typeface="Times New Roman"/>
                <a:cs typeface="Times New Roman"/>
                <a:sym typeface="Times New Roman"/>
              </a:rPr>
              <a:t>HOẠT ĐỘNG VẬN DỤNG, TÌM TÒI, MỞ RỘNG</a:t>
            </a:r>
            <a:r>
              <a:rPr b="1" lang="en-US" sz="3200" u="sng">
                <a:solidFill>
                  <a:srgbClr val="C00000"/>
                </a:solidFill>
                <a:latin typeface="Times New Roman"/>
                <a:ea typeface="Times New Roman"/>
                <a:cs typeface="Times New Roman"/>
                <a:sym typeface="Times New Roman"/>
              </a:rPr>
              <a:t> </a:t>
            </a:r>
            <a:endParaRPr/>
          </a:p>
        </p:txBody>
      </p:sp>
      <p:sp>
        <p:nvSpPr>
          <p:cNvPr id="432" name="Google Shape;432;p22"/>
          <p:cNvSpPr txBox="1"/>
          <p:nvPr/>
        </p:nvSpPr>
        <p:spPr>
          <a:xfrm>
            <a:off x="304800" y="2743200"/>
            <a:ext cx="88392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Đảm bảo cấu trúc một bản tin với các nội dung:</a:t>
            </a:r>
            <a:endParaRPr/>
          </a:p>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 Có tiêu đề bản tin</a:t>
            </a:r>
            <a:endParaRPr b="1" sz="2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 Có phần mở đầu khái quát sự kiện</a:t>
            </a:r>
            <a:endParaRPr b="1" sz="2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 Triển khai chi tiết bản tin</a:t>
            </a:r>
            <a:endParaRPr b="1" sz="2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ppt_w</p:attrName>
                                        </p:attrNameLst>
                                      </p:cBhvr>
                                      <p:tavLst>
                                        <p:tav fmla="" tm="0">
                                          <p:val>
                                            <p:strVal val="0"/>
                                          </p:val>
                                        </p:tav>
                                        <p:tav fmla="" tm="100000">
                                          <p:val>
                                            <p:strVal val="#ppt_w"/>
                                          </p:val>
                                        </p:tav>
                                      </p:tavLst>
                                    </p:anim>
                                    <p:anim calcmode="lin" valueType="num">
                                      <p:cBhvr additive="base">
                                        <p:cTn dur="500"/>
                                        <p:tgtEl>
                                          <p:spTgt spid="4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3"/>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t/>
            </a:r>
            <a:endParaRPr b="1" i="0" sz="2200" u="none" cap="none" strike="noStrike">
              <a:solidFill>
                <a:srgbClr val="000000"/>
              </a:solidFill>
              <a:latin typeface="Tahoma"/>
              <a:ea typeface="Tahoma"/>
              <a:cs typeface="Tahoma"/>
              <a:sym typeface="Tahoma"/>
            </a:endParaRPr>
          </a:p>
        </p:txBody>
      </p:sp>
      <p:sp>
        <p:nvSpPr>
          <p:cNvPr id="438" name="Google Shape;438;p23"/>
          <p:cNvSpPr txBox="1"/>
          <p:nvPr/>
        </p:nvSpPr>
        <p:spPr>
          <a:xfrm>
            <a:off x="152400" y="914400"/>
            <a:ext cx="8839200" cy="71558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Times New Roman"/>
              <a:buNone/>
            </a:pPr>
            <a:r>
              <a:rPr lang="en-US" sz="2700">
                <a:solidFill>
                  <a:srgbClr val="000000"/>
                </a:solidFill>
                <a:latin typeface="Times New Roman"/>
                <a:ea typeface="Times New Roman"/>
                <a:cs typeface="Times New Roman"/>
                <a:sym typeface="Times New Roman"/>
              </a:rPr>
              <a:t>- Cuộc thi sáng tạo Khoa học Kĩ thuật dành cho học sinh THPT được tổ chức tại trường TH, THCS, THPT Hoàng Việt</a:t>
            </a:r>
            <a:endParaRPr/>
          </a:p>
          <a:p>
            <a:pPr indent="0" lvl="0" marL="0" marR="0" rtl="0" algn="l">
              <a:spcBef>
                <a:spcPts val="0"/>
              </a:spcBef>
              <a:spcAft>
                <a:spcPts val="0"/>
              </a:spcAft>
              <a:buNone/>
            </a:pPr>
            <a:r>
              <a:rPr lang="en-US" sz="2700">
                <a:solidFill>
                  <a:srgbClr val="000000"/>
                </a:solidFill>
                <a:latin typeface="Times New Roman"/>
                <a:ea typeface="Times New Roman"/>
                <a:cs typeface="Times New Roman"/>
                <a:sym typeface="Times New Roman"/>
              </a:rPr>
              <a:t>- Ngày 27 tháng 11 năm 2018.</a:t>
            </a:r>
            <a:endParaRPr/>
          </a:p>
          <a:p>
            <a:pPr indent="0" lvl="0" marL="0" marR="0" rtl="0" algn="l">
              <a:spcBef>
                <a:spcPts val="0"/>
              </a:spcBef>
              <a:spcAft>
                <a:spcPts val="0"/>
              </a:spcAft>
              <a:buNone/>
            </a:pPr>
            <a:r>
              <a:rPr lang="en-US" sz="2700">
                <a:solidFill>
                  <a:srgbClr val="000000"/>
                </a:solidFill>
                <a:latin typeface="Times New Roman"/>
                <a:ea typeface="Times New Roman"/>
                <a:cs typeface="Times New Roman"/>
                <a:sym typeface="Times New Roman"/>
              </a:rPr>
              <a:t>- Cấp cụm do Sở Giáo dục và Đào tạo ĐắkLắk</a:t>
            </a:r>
            <a:endParaRPr/>
          </a:p>
          <a:p>
            <a:pPr indent="0" lvl="0" marL="0" marR="0" rtl="0" algn="l">
              <a:spcBef>
                <a:spcPts val="0"/>
              </a:spcBef>
              <a:spcAft>
                <a:spcPts val="0"/>
              </a:spcAft>
              <a:buNone/>
            </a:pPr>
            <a:r>
              <a:rPr lang="en-US" sz="2700">
                <a:solidFill>
                  <a:srgbClr val="000000"/>
                </a:solidFill>
                <a:latin typeface="Times New Roman"/>
                <a:ea typeface="Times New Roman"/>
                <a:cs typeface="Times New Roman"/>
                <a:sym typeface="Times New Roman"/>
              </a:rPr>
              <a:t>- Cụm thi số chín tổ chức tại trường TH, THCS, THPT Hoàng Việt </a:t>
            </a:r>
            <a:endParaRPr sz="27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700">
                <a:solidFill>
                  <a:srgbClr val="000000"/>
                </a:solidFill>
                <a:latin typeface="Times New Roman"/>
                <a:ea typeface="Times New Roman"/>
                <a:cs typeface="Times New Roman"/>
                <a:sym typeface="Times New Roman"/>
              </a:rPr>
              <a:t>- 15 dự án đến từ 5 trường là Trường Hoàng Việt, Trường Victory, Trường Đông Du, Trường THPT Lê Duẩn, Trường PTDTNT Tây Nguyên.</a:t>
            </a:r>
            <a:endParaRPr/>
          </a:p>
          <a:p>
            <a:pPr indent="0" lvl="0" marL="0" marR="0" rtl="0" algn="l">
              <a:spcBef>
                <a:spcPts val="0"/>
              </a:spcBef>
              <a:spcAft>
                <a:spcPts val="0"/>
              </a:spcAft>
              <a:buNone/>
            </a:pPr>
            <a:r>
              <a:rPr lang="en-US" sz="2700">
                <a:solidFill>
                  <a:srgbClr val="000000"/>
                </a:solidFill>
                <a:latin typeface="Times New Roman"/>
                <a:ea typeface="Times New Roman"/>
                <a:cs typeface="Times New Roman"/>
                <a:sym typeface="Times New Roman"/>
              </a:rPr>
              <a:t>-Trường Hoàng Việt đã tham gia với nhiều đề tài và đạt được kết quả cao với một giải nhất toàn cụm, giải ba toàn cụm và hai giải khuyến khích. Hai đề tài đạt giải nhất và giải ba toàn cụm được chọn để đi thi cấp tỉnh.</a:t>
            </a:r>
            <a:endParaRPr/>
          </a:p>
          <a:p>
            <a:pPr indent="0" lvl="0" marL="0" marR="0" rtl="0" algn="l">
              <a:spcBef>
                <a:spcPts val="0"/>
              </a:spcBef>
              <a:spcAft>
                <a:spcPts val="0"/>
              </a:spcAft>
              <a:buNone/>
            </a:pPr>
            <a:r>
              <a:t/>
            </a:r>
            <a:endParaRPr sz="27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70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700"/>
              <a:buFont typeface="Arial"/>
              <a:buNone/>
            </a:pPr>
            <a:r>
              <a:t/>
            </a:r>
            <a:endParaRPr sz="2700" u="sng">
              <a:solidFill>
                <a:srgbClr val="000000"/>
              </a:solidFill>
              <a:latin typeface="Times New Roman"/>
              <a:ea typeface="Times New Roman"/>
              <a:cs typeface="Times New Roman"/>
              <a:sym typeface="Times New Roman"/>
            </a:endParaRPr>
          </a:p>
          <a:p>
            <a:pPr indent="-171450" lvl="0" marL="342900" marR="0" rtl="0" algn="l">
              <a:spcBef>
                <a:spcPts val="0"/>
              </a:spcBef>
              <a:spcAft>
                <a:spcPts val="0"/>
              </a:spcAft>
              <a:buClr>
                <a:schemeClr val="dk1"/>
              </a:buClr>
              <a:buSzPts val="2700"/>
              <a:buFont typeface="Arial"/>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439" name="Google Shape;439;p23"/>
          <p:cNvSpPr txBox="1"/>
          <p:nvPr/>
        </p:nvSpPr>
        <p:spPr>
          <a:xfrm>
            <a:off x="0" y="246063"/>
            <a:ext cx="9144000" cy="5857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900"/>
              <a:buFont typeface="Times New Roman"/>
              <a:buNone/>
            </a:pPr>
            <a:r>
              <a:rPr b="1" i="0" lang="en-US" sz="2900" u="sng" cap="none" strike="noStrike">
                <a:solidFill>
                  <a:srgbClr val="C00000"/>
                </a:solidFill>
                <a:latin typeface="Times New Roman"/>
                <a:ea typeface="Times New Roman"/>
                <a:cs typeface="Times New Roman"/>
                <a:sym typeface="Times New Roman"/>
              </a:rPr>
              <a:t>HOẠT ĐỘNG VẬN DỤNG, TÌM TÒI, MỞ RỘNG</a:t>
            </a:r>
            <a:r>
              <a:rPr b="1" i="0" lang="en-US" sz="3200" u="sng" cap="none" strike="noStrike">
                <a:solidFill>
                  <a:srgbClr val="C00000"/>
                </a:solidFill>
                <a:latin typeface="Times New Roman"/>
                <a:ea typeface="Times New Roman"/>
                <a:cs typeface="Times New Roman"/>
                <a:sym typeface="Times New Roman"/>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4"/>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t/>
            </a:r>
            <a:endParaRPr b="1" i="0" sz="2200" u="none" cap="none" strike="noStrike">
              <a:solidFill>
                <a:srgbClr val="000000"/>
              </a:solidFill>
              <a:latin typeface="Tahoma"/>
              <a:ea typeface="Tahoma"/>
              <a:cs typeface="Tahoma"/>
              <a:sym typeface="Tahoma"/>
            </a:endParaRPr>
          </a:p>
        </p:txBody>
      </p:sp>
      <p:sp>
        <p:nvSpPr>
          <p:cNvPr id="445" name="Google Shape;445;p24"/>
          <p:cNvSpPr txBox="1"/>
          <p:nvPr/>
        </p:nvSpPr>
        <p:spPr>
          <a:xfrm>
            <a:off x="152400" y="1066800"/>
            <a:ext cx="8839200" cy="56938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Cuộc thi sáng tạo Khoa học Kĩ thuật dành cho học sinh THPT được tổ chức tại trường TH, THCS, THPT Hoàng Việt</a:t>
            </a:r>
            <a:r>
              <a:rPr lang="en-US" sz="2800">
                <a:solidFill>
                  <a:srgbClr val="000000"/>
                </a:solidFill>
                <a:latin typeface="Times New Roman"/>
                <a:ea typeface="Times New Roman"/>
                <a:cs typeface="Times New Roman"/>
                <a:sym typeface="Times New Roman"/>
              </a:rPr>
              <a:t>.</a:t>
            </a:r>
            <a:endParaRPr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Ngày 27 tháng 11 vừa qua, cuộc thi  sáng tạo Khoa học Kĩ thuật cấp cụm do Sở Giáo dục và Đào tạo ĐắkLắk thành công tốt đẹp. Cụm thi số chín tổ chức tại trường TH, THCS, THPT Hoàng Việt đã thu hút được 15 dự án đến từ 5 trường là Trường Hoàng Việt, Trường Victory, Trường Đông Du, Trường THPT Lê Duẩn, Trường PTDTNT Tây Nguyên. Trường Hoàng Việt đã tham gia với nhiều đề tài và đạt được kết quả cao với một giải nhất toàn cụm, giải ba toàn cụm và hai giải khuyến khích, trong đó hai đề tài đạt giải nhất và giải ba toàn cụm được chọn để đi thi cấp tỉnh.  </a:t>
            </a:r>
            <a:endParaRPr b="1" sz="2800">
              <a:solidFill>
                <a:srgbClr val="FF0000"/>
              </a:solidFill>
              <a:latin typeface="Times New Roman"/>
              <a:ea typeface="Times New Roman"/>
              <a:cs typeface="Times New Roman"/>
              <a:sym typeface="Times New Roman"/>
            </a:endParaRPr>
          </a:p>
        </p:txBody>
      </p:sp>
      <p:sp>
        <p:nvSpPr>
          <p:cNvPr id="446" name="Google Shape;446;p24"/>
          <p:cNvSpPr txBox="1"/>
          <p:nvPr/>
        </p:nvSpPr>
        <p:spPr>
          <a:xfrm>
            <a:off x="0" y="246063"/>
            <a:ext cx="9144000" cy="5857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900"/>
              <a:buFont typeface="Times New Roman"/>
              <a:buNone/>
            </a:pPr>
            <a:r>
              <a:rPr b="1" i="0" lang="en-US" sz="2900" u="sng" cap="none" strike="noStrike">
                <a:solidFill>
                  <a:srgbClr val="C00000"/>
                </a:solidFill>
                <a:latin typeface="Times New Roman"/>
                <a:ea typeface="Times New Roman"/>
                <a:cs typeface="Times New Roman"/>
                <a:sym typeface="Times New Roman"/>
              </a:rPr>
              <a:t>HOẠT ĐỘNG VẬN DỤNG, TÌM TÒI, MỞ RỘNG</a:t>
            </a:r>
            <a:r>
              <a:rPr b="1" i="0" lang="en-US" sz="3200" u="sng" cap="none" strike="noStrike">
                <a:solidFill>
                  <a:srgbClr val="C00000"/>
                </a:solidFill>
                <a:latin typeface="Times New Roman"/>
                <a:ea typeface="Times New Roman"/>
                <a:cs typeface="Times New Roman"/>
                <a:sym typeface="Times New Roman"/>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5"/>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200">
              <a:solidFill>
                <a:schemeClr val="dk1"/>
              </a:solidFill>
              <a:latin typeface="Tahoma"/>
              <a:ea typeface="Tahoma"/>
              <a:cs typeface="Tahoma"/>
              <a:sym typeface="Tahoma"/>
            </a:endParaRPr>
          </a:p>
        </p:txBody>
      </p:sp>
      <p:sp>
        <p:nvSpPr>
          <p:cNvPr id="452" name="Google Shape;452;p25"/>
          <p:cNvSpPr txBox="1"/>
          <p:nvPr/>
        </p:nvSpPr>
        <p:spPr>
          <a:xfrm>
            <a:off x="152400" y="1295400"/>
            <a:ext cx="89916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 Chọn lọc những bản tin trong những trang báo chính thống để tìm hiểu cách thức, nội dung bản tin và thể loại của bản tin đó.</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HS thực hiện nhiệm vụ:</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HS báo  cáo kết quả thực hiện nhiệm vụ: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Đọc sách báo ở Thư viện, truy cập báo điện tử.</a:t>
            </a:r>
            <a:endParaRPr sz="3200">
              <a:solidFill>
                <a:schemeClr val="dk1"/>
              </a:solidFill>
              <a:latin typeface="Times New Roman"/>
              <a:ea typeface="Times New Roman"/>
              <a:cs typeface="Times New Roman"/>
              <a:sym typeface="Times New Roman"/>
            </a:endParaRPr>
          </a:p>
        </p:txBody>
      </p:sp>
      <p:sp>
        <p:nvSpPr>
          <p:cNvPr id="453" name="Google Shape;453;p25"/>
          <p:cNvSpPr txBox="1"/>
          <p:nvPr/>
        </p:nvSpPr>
        <p:spPr>
          <a:xfrm>
            <a:off x="0" y="376238"/>
            <a:ext cx="9144000" cy="5381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00" u="sng">
                <a:solidFill>
                  <a:srgbClr val="C00000"/>
                </a:solidFill>
                <a:latin typeface="Times New Roman"/>
                <a:ea typeface="Times New Roman"/>
                <a:cs typeface="Times New Roman"/>
                <a:sym typeface="Times New Roman"/>
              </a:rPr>
              <a:t>HOẠT ĐỘNG VẬN DỤNG, TÌM TÒI, MỞ RỘNG</a:t>
            </a:r>
            <a:endParaRPr b="1" sz="2900" u="sng">
              <a:solidFill>
                <a:srgbClr val="C00000"/>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6"/>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t/>
            </a:r>
            <a:endParaRPr b="1" i="0" sz="2200" u="none" cap="none" strike="noStrike">
              <a:solidFill>
                <a:srgbClr val="000000"/>
              </a:solidFill>
              <a:latin typeface="Tahoma"/>
              <a:ea typeface="Tahoma"/>
              <a:cs typeface="Tahoma"/>
              <a:sym typeface="Tahoma"/>
            </a:endParaRPr>
          </a:p>
        </p:txBody>
      </p:sp>
      <p:graphicFrame>
        <p:nvGraphicFramePr>
          <p:cNvPr id="459" name="Google Shape;459;p26"/>
          <p:cNvGraphicFramePr/>
          <p:nvPr/>
        </p:nvGraphicFramePr>
        <p:xfrm>
          <a:off x="0" y="0"/>
          <a:ext cx="3000000" cy="3000000"/>
        </p:xfrm>
        <a:graphic>
          <a:graphicData uri="http://schemas.openxmlformats.org/drawingml/2006/table">
            <a:tbl>
              <a:tblPr>
                <a:noFill/>
                <a:tableStyleId>{915C8FA1-79E2-4C7A-85B1-37110095E47D}</a:tableStyleId>
              </a:tblPr>
              <a:tblGrid>
                <a:gridCol w="9144000"/>
              </a:tblGrid>
              <a:tr h="4075925">
                <a:tc>
                  <a:txBody>
                    <a:bodyPr/>
                    <a:lstStyle/>
                    <a:p>
                      <a:pPr indent="0" lvl="0" marL="0" marR="0" rtl="0" algn="l">
                        <a:lnSpc>
                          <a:spcPct val="110000"/>
                        </a:lnSpc>
                        <a:spcBef>
                          <a:spcPts val="0"/>
                        </a:spcBef>
                        <a:spcAft>
                          <a:spcPts val="0"/>
                        </a:spcAft>
                        <a:buNone/>
                      </a:pPr>
                      <a:r>
                        <a:t/>
                      </a:r>
                      <a:endParaRPr sz="3600">
                        <a:latin typeface="Times New Roman"/>
                        <a:ea typeface="Times New Roman"/>
                        <a:cs typeface="Times New Roman"/>
                        <a:sym typeface="Times New Roman"/>
                      </a:endParaRPr>
                    </a:p>
                    <a:p>
                      <a:pPr indent="0" lvl="0" marL="0" marR="0" rtl="0" algn="l">
                        <a:lnSpc>
                          <a:spcPct val="110000"/>
                        </a:lnSpc>
                        <a:spcBef>
                          <a:spcPts val="200"/>
                        </a:spcBef>
                        <a:spcAft>
                          <a:spcPts val="0"/>
                        </a:spcAft>
                        <a:buNone/>
                      </a:pPr>
                      <a:r>
                        <a:rPr lang="en-US" sz="3600">
                          <a:latin typeface="Times New Roman"/>
                          <a:ea typeface="Times New Roman"/>
                          <a:cs typeface="Times New Roman"/>
                          <a:sym typeface="Times New Roman"/>
                        </a:rPr>
                        <a:t>HƯỚNG DẪN TỰ HỌC - DẶN DÒ</a:t>
                      </a:r>
                      <a:endParaRPr sz="3600">
                        <a:latin typeface="Times New Roman"/>
                        <a:ea typeface="Times New Roman"/>
                        <a:cs typeface="Times New Roman"/>
                        <a:sym typeface="Times New Roman"/>
                      </a:endParaRPr>
                    </a:p>
                    <a:p>
                      <a:pPr indent="0" lvl="0" marL="0" marR="0" rtl="0" algn="l">
                        <a:spcBef>
                          <a:spcPts val="100"/>
                        </a:spcBef>
                        <a:spcAft>
                          <a:spcPts val="0"/>
                        </a:spcAft>
                        <a:buNone/>
                      </a:pPr>
                      <a:r>
                        <a:rPr lang="en-US" sz="3600">
                          <a:latin typeface="Times New Roman"/>
                          <a:ea typeface="Times New Roman"/>
                          <a:cs typeface="Times New Roman"/>
                          <a:sym typeface="Times New Roman"/>
                        </a:rPr>
                        <a:t> -HS tự tóm tắt những nét chính về nội dung của bài</a:t>
                      </a:r>
                      <a:endParaRPr/>
                    </a:p>
                    <a:p>
                      <a:pPr indent="0" lvl="0" marL="0" marR="0" rtl="0" algn="l">
                        <a:lnSpc>
                          <a:spcPct val="110000"/>
                        </a:lnSpc>
                        <a:spcBef>
                          <a:spcPts val="100"/>
                        </a:spcBef>
                        <a:spcAft>
                          <a:spcPts val="0"/>
                        </a:spcAft>
                        <a:buNone/>
                      </a:pPr>
                      <a:r>
                        <a:rPr lang="en-US" sz="3600">
                          <a:latin typeface="Times New Roman"/>
                          <a:ea typeface="Times New Roman"/>
                          <a:cs typeface="Times New Roman"/>
                          <a:sym typeface="Times New Roman"/>
                        </a:rPr>
                        <a:t> -Gv chốt lại: mục đích, yêu cầu và cách viết bản tin.</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82075">
                <a:tc>
                  <a:txBody>
                    <a:bodyPr/>
                    <a:lstStyle/>
                    <a:p>
                      <a:pPr indent="0" lvl="0" marL="0" marR="0" rtl="0" algn="l">
                        <a:lnSpc>
                          <a:spcPct val="110000"/>
                        </a:lnSpc>
                        <a:spcBef>
                          <a:spcPts val="0"/>
                        </a:spcBef>
                        <a:spcAft>
                          <a:spcPts val="0"/>
                        </a:spcAft>
                        <a:buNone/>
                      </a:pPr>
                      <a:r>
                        <a:rPr lang="en-US" sz="3600">
                          <a:latin typeface="Times New Roman"/>
                          <a:ea typeface="Times New Roman"/>
                          <a:cs typeface="Times New Roman"/>
                          <a:sym typeface="Times New Roman"/>
                        </a:rPr>
                        <a:t>- Chuẩn bị bài: Đọc thêm : Cha con nghĩa nặng (trích – Hồ Biểu Chánh)); Vi hành (Nguyễn ái Quốc); Tinh thần thể dục (Nguyễn Công Hoan);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7"/>
          <p:cNvSpPr txBox="1"/>
          <p:nvPr>
            <p:ph type="title"/>
          </p:nvPr>
        </p:nvSpPr>
        <p:spPr>
          <a:xfrm>
            <a:off x="457200" y="27432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7200">
                <a:solidFill>
                  <a:srgbClr val="C00000"/>
                </a:solidFill>
              </a:rPr>
              <a:t>Cảm ơn quý thầy cô đã đến dự giờ thăm lớp!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
          <p:cNvSpPr txBox="1"/>
          <p:nvPr/>
        </p:nvSpPr>
        <p:spPr>
          <a:xfrm>
            <a:off x="304800" y="381000"/>
            <a:ext cx="8686800" cy="132343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2"/>
              </a:buClr>
              <a:buSzPts val="5600"/>
              <a:buFont typeface="Noto Sans Symbols"/>
              <a:buNone/>
            </a:pPr>
            <a:r>
              <a:rPr b="1" i="0" lang="en-US" sz="8000" u="none" cap="none" strike="noStrike">
                <a:solidFill>
                  <a:srgbClr val="FF0000"/>
                </a:solidFill>
                <a:latin typeface="Times New Roman"/>
                <a:ea typeface="Times New Roman"/>
                <a:cs typeface="Times New Roman"/>
                <a:sym typeface="Times New Roman"/>
              </a:rPr>
              <a:t>BẢN TIN</a:t>
            </a:r>
            <a:endParaRPr/>
          </a:p>
        </p:txBody>
      </p:sp>
      <p:pic>
        <p:nvPicPr>
          <p:cNvPr descr="Báo Thanh Niên" id="305" name="Google Shape;305;p3"/>
          <p:cNvPicPr preferRelativeResize="0"/>
          <p:nvPr/>
        </p:nvPicPr>
        <p:blipFill rotWithShape="1">
          <a:blip r:embed="rId3">
            <a:alphaModFix/>
          </a:blip>
          <a:srcRect b="0" l="0" r="0" t="0"/>
          <a:stretch/>
        </p:blipFill>
        <p:spPr>
          <a:xfrm>
            <a:off x="0" y="1905000"/>
            <a:ext cx="9144000" cy="4953000"/>
          </a:xfrm>
          <a:prstGeom prst="rect">
            <a:avLst/>
          </a:prstGeom>
          <a:noFill/>
          <a:ln>
            <a:noFill/>
          </a:ln>
        </p:spPr>
      </p:pic>
    </p:spTree>
  </p:cSld>
  <p:clrMapOvr>
    <a:masterClrMapping/>
  </p:clrMapOvr>
  <p:transition spd="med">
    <p:blinds/>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ppt_w</p:attrName>
                                        </p:attrNameLst>
                                      </p:cBhvr>
                                      <p:tavLst>
                                        <p:tav fmla="" tm="0">
                                          <p:val>
                                            <p:strVal val="0"/>
                                          </p:val>
                                        </p:tav>
                                        <p:tav fmla="" tm="100000">
                                          <p:val>
                                            <p:strVal val="#ppt_w"/>
                                          </p:val>
                                        </p:tav>
                                      </p:tavLst>
                                    </p:anim>
                                    <p:anim calcmode="lin" valueType="num">
                                      <p:cBhvr additive="base">
                                        <p:cTn dur="500"/>
                                        <p:tgtEl>
                                          <p:spTgt spid="3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
          <p:cNvSpPr txBox="1"/>
          <p:nvPr/>
        </p:nvSpPr>
        <p:spPr>
          <a:xfrm>
            <a:off x="152400" y="304800"/>
            <a:ext cx="8915400" cy="4079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b="1" i="0" lang="en-US" sz="2400" u="sng" cap="none" strike="noStrike">
                <a:solidFill>
                  <a:schemeClr val="dk1"/>
                </a:solidFill>
                <a:latin typeface="Times New Roman"/>
                <a:ea typeface="Times New Roman"/>
                <a:cs typeface="Times New Roman"/>
                <a:sym typeface="Times New Roman"/>
              </a:rPr>
              <a:t>I. MỤC ĐÍCH YÊU CẦU CƠ BẢN CỦA BẢN TIN:</a:t>
            </a:r>
            <a:endParaRPr b="1" i="0" sz="2400" u="none" cap="none" strike="noStrike">
              <a:solidFill>
                <a:srgbClr val="FF0000"/>
              </a:solidFill>
              <a:latin typeface="Times New Roman"/>
              <a:ea typeface="Times New Roman"/>
              <a:cs typeface="Times New Roman"/>
              <a:sym typeface="Times New Roman"/>
            </a:endParaRPr>
          </a:p>
          <a:p>
            <a:pPr indent="0" lvl="0" marL="0" marR="0" rtl="0" algn="l">
              <a:spcBef>
                <a:spcPts val="480"/>
              </a:spcBef>
              <a:spcAft>
                <a:spcPts val="0"/>
              </a:spcAft>
              <a:buClr>
                <a:srgbClr val="FF0000"/>
              </a:buClr>
              <a:buSzPts val="2400"/>
              <a:buFont typeface="Arial"/>
              <a:buNone/>
            </a:pPr>
            <a:r>
              <a:rPr b="0" i="0" lang="en-US" sz="2400" u="none" cap="none" strike="noStrike">
                <a:solidFill>
                  <a:srgbClr val="FF0000"/>
                </a:solidFill>
                <a:latin typeface="Times New Roman"/>
                <a:ea typeface="Times New Roman"/>
                <a:cs typeface="Times New Roman"/>
                <a:sym typeface="Times New Roman"/>
              </a:rPr>
              <a:t> </a:t>
            </a:r>
            <a:endParaRPr/>
          </a:p>
          <a:p>
            <a:pPr indent="0" lvl="0" marL="0" marR="0" rtl="0" algn="l">
              <a:spcBef>
                <a:spcPts val="600"/>
              </a:spcBef>
              <a:spcAft>
                <a:spcPts val="0"/>
              </a:spcAft>
              <a:buClr>
                <a:schemeClr val="dk1"/>
              </a:buClr>
              <a:buSzPts val="1400"/>
              <a:buFont typeface="Arial"/>
              <a:buNone/>
            </a:pPr>
            <a:r>
              <a:t/>
            </a:r>
            <a:endParaRPr b="0" i="0" sz="1400" u="none" cap="none" strike="noStrike">
              <a:solidFill>
                <a:srgbClr val="FF0000"/>
              </a:solidFill>
              <a:latin typeface="Times New Roman"/>
              <a:ea typeface="Times New Roman"/>
              <a:cs typeface="Times New Roman"/>
              <a:sym typeface="Times New Roman"/>
            </a:endParaRPr>
          </a:p>
        </p:txBody>
      </p:sp>
      <p:sp>
        <p:nvSpPr>
          <p:cNvPr id="311" name="Google Shape;311;p4"/>
          <p:cNvSpPr txBox="1"/>
          <p:nvPr/>
        </p:nvSpPr>
        <p:spPr>
          <a:xfrm>
            <a:off x="0" y="762000"/>
            <a:ext cx="9144000" cy="5562600"/>
          </a:xfrm>
          <a:prstGeom prst="rect">
            <a:avLst/>
          </a:prstGeom>
          <a:solidFill>
            <a:schemeClr val="lt1"/>
          </a:solid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AutoNum type="arabicPeriod"/>
            </a:pPr>
            <a:r>
              <a:rPr b="1" i="0" lang="en-US" sz="2800" u="sng" cap="none" strike="noStrike">
                <a:solidFill>
                  <a:schemeClr val="dk1"/>
                </a:solidFill>
                <a:latin typeface="Times New Roman"/>
                <a:ea typeface="Times New Roman"/>
                <a:cs typeface="Times New Roman"/>
                <a:sym typeface="Times New Roman"/>
              </a:rPr>
              <a:t>Tìm hiểu ngữ liệu :(sgk-trang 160)</a:t>
            </a:r>
            <a:endParaRPr/>
          </a:p>
          <a:p>
            <a:pPr indent="0" lvl="0" marL="0" marR="0" rtl="0" algn="l">
              <a:spcBef>
                <a:spcPts val="0"/>
              </a:spcBef>
              <a:spcAft>
                <a:spcPts val="0"/>
              </a:spcAft>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i="0" lang="en-US" sz="3200" u="none" cap="none" strike="noStrike">
                <a:solidFill>
                  <a:schemeClr val="dk1"/>
                </a:solidFill>
                <a:latin typeface="Times New Roman"/>
                <a:ea typeface="Times New Roman"/>
                <a:cs typeface="Times New Roman"/>
                <a:sym typeface="Times New Roman"/>
              </a:rPr>
              <a:t>ĐỘI TUYỂN Ô-LIM-PÍCH TOÁN VIỆT NAM XẾP THỨ TƯ TOÀN ĐOÀN</a:t>
            </a:r>
            <a:endParaRPr/>
          </a:p>
          <a:p>
            <a:pPr indent="0" lvl="0" marL="0" marR="0" rtl="0" algn="l">
              <a:spcBef>
                <a:spcPts val="0"/>
              </a:spcBef>
              <a:spcAft>
                <a:spcPts val="0"/>
              </a:spcAft>
              <a:buNone/>
            </a:pPr>
            <a:r>
              <a:rPr b="0" i="0" lang="en-US" sz="3000" u="none" cap="none" strike="noStrike">
                <a:solidFill>
                  <a:srgbClr val="000000"/>
                </a:solidFill>
                <a:latin typeface="Times New Roman"/>
                <a:ea typeface="Times New Roman"/>
                <a:cs typeface="Times New Roman"/>
                <a:sym typeface="Times New Roman"/>
              </a:rPr>
              <a:t>Trong cuộc thi Ô-lim-pic Toán quốc tế lần thứ 45 diễn ra tại thủ đô A-ten, Hy Lạp, từ ngày 14 đến 16 tháng 7, đội tuyển Việt Nam xếp thứ tư toàn đoàn (đạt  196 điểm). Cả sáu thành viên đội tuyển Việt Nam đều đạt huy chương: bốn huy chương Vàng, hai huy chương Bạc. Đoàn Trung Quốc xếp thứ nhất (đạt 220 điểm, sáu Huy chương Vàng). Cuộc thi Ô-lim-pích Toán lần này có hơn 500 thí sinh của 85 nước tham gia </a:t>
            </a:r>
            <a:endParaRPr/>
          </a:p>
          <a:p>
            <a:pPr indent="0" lvl="0" marL="0" marR="0" rtl="0" algn="l">
              <a:spcBef>
                <a:spcPts val="0"/>
              </a:spcBef>
              <a:spcAft>
                <a:spcPts val="0"/>
              </a:spcAft>
              <a:buNone/>
            </a:pPr>
            <a:r>
              <a:rPr b="0" i="1" lang="en-US" sz="3000" u="none" cap="none" strike="noStrike">
                <a:solidFill>
                  <a:srgbClr val="000000"/>
                </a:solidFill>
                <a:latin typeface="Times New Roman"/>
                <a:ea typeface="Times New Roman"/>
                <a:cs typeface="Times New Roman"/>
                <a:sym typeface="Times New Roman"/>
              </a:rPr>
              <a:t>                                     (Báo Nhân dân, ngày 16.11.2015)</a:t>
            </a:r>
            <a:endParaRPr/>
          </a:p>
          <a:p>
            <a:pPr indent="-165100" lvl="0" marL="342900" marR="0" rtl="0" algn="l">
              <a:spcBef>
                <a:spcPts val="60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ppt_w</p:attrName>
                                        </p:attrNameLst>
                                      </p:cBhvr>
                                      <p:tavLst>
                                        <p:tav fmla="" tm="0">
                                          <p:val>
                                            <p:strVal val="0"/>
                                          </p:val>
                                        </p:tav>
                                        <p:tav fmla="" tm="100000">
                                          <p:val>
                                            <p:strVal val="#ppt_w"/>
                                          </p:val>
                                        </p:tav>
                                      </p:tavLst>
                                    </p:anim>
                                    <p:anim calcmode="lin" valueType="num">
                                      <p:cBhvr additive="base">
                                        <p:cTn dur="500"/>
                                        <p:tgtEl>
                                          <p:spTgt spid="3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ppt_w</p:attrName>
                                        </p:attrNameLst>
                                      </p:cBhvr>
                                      <p:tavLst>
                                        <p:tav fmla="" tm="0">
                                          <p:val>
                                            <p:strVal val="0"/>
                                          </p:val>
                                        </p:tav>
                                        <p:tav fmla="" tm="100000">
                                          <p:val>
                                            <p:strVal val="#ppt_w"/>
                                          </p:val>
                                        </p:tav>
                                      </p:tavLst>
                                    </p:anim>
                                    <p:anim calcmode="lin" valueType="num">
                                      <p:cBhvr additive="base">
                                        <p:cTn dur="500"/>
                                        <p:tgtEl>
                                          <p:spTgt spid="3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b1db17b77b_0_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18" name="Google Shape;318;gb1db17b77b_0_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
          <p:cNvSpPr txBox="1"/>
          <p:nvPr/>
        </p:nvSpPr>
        <p:spPr>
          <a:xfrm>
            <a:off x="152400" y="304800"/>
            <a:ext cx="8839200" cy="1066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Học sinh làm việc theo nhóm hoàn thành phiếu học tập số 1.</a:t>
            </a:r>
            <a:endParaRPr/>
          </a:p>
          <a:p>
            <a:pPr indent="-514350" lvl="0" marL="514350" marR="0" rtl="0" algn="l">
              <a:spcBef>
                <a:spcPts val="640"/>
              </a:spcBef>
              <a:spcAft>
                <a:spcPts val="0"/>
              </a:spcAft>
              <a:buClr>
                <a:schemeClr val="dk1"/>
              </a:buClr>
              <a:buSzPts val="3200"/>
              <a:buFont typeface="Arial"/>
              <a:buAutoNum type="arabicPeriod"/>
            </a:pPr>
            <a:r>
              <a:rPr b="0" i="0" lang="en-US" sz="3200" u="none" cap="none" strike="noStrike">
                <a:solidFill>
                  <a:schemeClr val="dk1"/>
                </a:solidFill>
                <a:latin typeface="Times New Roman"/>
                <a:ea typeface="Times New Roman"/>
                <a:cs typeface="Times New Roman"/>
                <a:sym typeface="Times New Roman"/>
              </a:rPr>
              <a:t>Bản tin trên thông báo thông tin gì? Tin đó có ý nghĩa như thế nào đối với ngành giáo dục nói chung và học sinh Việt Nam nói riêng </a:t>
            </a:r>
            <a:endParaRPr b="0" i="0" sz="3200" u="none" cap="none" strike="noStrike">
              <a:solidFill>
                <a:schemeClr val="dk1"/>
              </a:solidFill>
              <a:latin typeface="Times New Roman"/>
              <a:ea typeface="Times New Roman"/>
              <a:cs typeface="Times New Roman"/>
              <a:sym typeface="Times New Roman"/>
            </a:endParaRPr>
          </a:p>
          <a:p>
            <a:pPr indent="-514350" lvl="0" marL="514350" marR="0" rtl="0" algn="l">
              <a:spcBef>
                <a:spcPts val="640"/>
              </a:spcBef>
              <a:spcAft>
                <a:spcPts val="0"/>
              </a:spcAft>
              <a:buClr>
                <a:schemeClr val="dk1"/>
              </a:buClr>
              <a:buSzPts val="3200"/>
              <a:buFont typeface="Arial"/>
              <a:buAutoNum type="arabicPeriod"/>
            </a:pPr>
            <a:r>
              <a:rPr b="0" i="0" lang="en-US" sz="3200" u="none" cap="none" strike="noStrike">
                <a:solidFill>
                  <a:schemeClr val="dk1"/>
                </a:solidFill>
                <a:latin typeface="Times New Roman"/>
                <a:ea typeface="Times New Roman"/>
                <a:cs typeface="Times New Roman"/>
                <a:sym typeface="Times New Roman"/>
              </a:rPr>
              <a:t> Vì sao tin trên lại có tính chất thời sự?  </a:t>
            </a:r>
            <a:endParaRPr b="0" i="0" sz="3200" u="none" cap="none" strike="noStrike">
              <a:solidFill>
                <a:schemeClr val="dk1"/>
              </a:solidFill>
              <a:latin typeface="Times New Roman"/>
              <a:ea typeface="Times New Roman"/>
              <a:cs typeface="Times New Roman"/>
              <a:sym typeface="Times New Roman"/>
            </a:endParaRPr>
          </a:p>
          <a:p>
            <a:pPr indent="-514350" lvl="0" marL="514350" marR="0" rtl="0" algn="l">
              <a:spcBef>
                <a:spcPts val="640"/>
              </a:spcBef>
              <a:spcAft>
                <a:spcPts val="0"/>
              </a:spcAft>
              <a:buClr>
                <a:schemeClr val="dk1"/>
              </a:buClr>
              <a:buSzPts val="3200"/>
              <a:buFont typeface="Arial"/>
              <a:buAutoNum type="arabicPeriod"/>
            </a:pPr>
            <a:r>
              <a:rPr b="0" i="0" lang="en-US" sz="3200" u="none" cap="none" strike="noStrike">
                <a:solidFill>
                  <a:schemeClr val="dk1"/>
                </a:solidFill>
                <a:latin typeface="Times New Roman"/>
                <a:ea typeface="Times New Roman"/>
                <a:cs typeface="Times New Roman"/>
                <a:sym typeface="Times New Roman"/>
              </a:rPr>
              <a:t>Có cần đưa vào tin trên những chi tiết: đoàn về bằng phương tiện gì? Ai làm trưởng đoàn…?</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640"/>
              </a:spcBef>
              <a:spcAft>
                <a:spcPts val="0"/>
              </a:spcAft>
              <a:buClr>
                <a:schemeClr val="dk1"/>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4. Việc đưa tin cụ thể, chính xác thời gian, địa điểm cuộc thi và kết quả đạt được của đội tuyển Toán VN có tác dụng gì? Vì sao?</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ppt_w</p:attrName>
                                        </p:attrNameLst>
                                      </p:cBhvr>
                                      <p:tavLst>
                                        <p:tav fmla="" tm="0">
                                          <p:val>
                                            <p:strVal val="0"/>
                                          </p:val>
                                        </p:tav>
                                        <p:tav fmla="" tm="100000">
                                          <p:val>
                                            <p:strVal val="#ppt_w"/>
                                          </p:val>
                                        </p:tav>
                                      </p:tavLst>
                                    </p:anim>
                                    <p:anim calcmode="lin" valueType="num">
                                      <p:cBhvr additive="base">
                                        <p:cTn dur="500"/>
                                        <p:tgtEl>
                                          <p:spTgt spid="3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
          <p:cNvSpPr txBox="1"/>
          <p:nvPr>
            <p:ph type="title"/>
          </p:nvPr>
        </p:nvSpPr>
        <p:spPr>
          <a:xfrm>
            <a:off x="609600" y="2971800"/>
            <a:ext cx="7924800" cy="762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b="1" lang="en-US" sz="3800">
                <a:solidFill>
                  <a:srgbClr val="000099"/>
                </a:solidFill>
                <a:latin typeface="Times New Roman"/>
                <a:ea typeface="Times New Roman"/>
                <a:cs typeface="Times New Roman"/>
                <a:sym typeface="Times New Roman"/>
              </a:rPr>
            </a:br>
            <a:endParaRPr sz="3800">
              <a:latin typeface="Times New Roman"/>
              <a:ea typeface="Times New Roman"/>
              <a:cs typeface="Times New Roman"/>
              <a:sym typeface="Times New Roman"/>
            </a:endParaRPr>
          </a:p>
        </p:txBody>
      </p:sp>
      <p:sp>
        <p:nvSpPr>
          <p:cNvPr id="329" name="Google Shape;329;p6"/>
          <p:cNvSpPr txBox="1"/>
          <p:nvPr>
            <p:ph idx="1" type="body"/>
          </p:nvPr>
        </p:nvSpPr>
        <p:spPr>
          <a:xfrm>
            <a:off x="0" y="5715000"/>
            <a:ext cx="8839200" cy="1143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1105"/>
              <a:buFont typeface="Noto Sans Symbols"/>
              <a:buNone/>
            </a:pPr>
            <a:r>
              <a:t/>
            </a:r>
            <a:endParaRPr b="1" sz="1700">
              <a:solidFill>
                <a:srgbClr val="000099"/>
              </a:solidFill>
              <a:latin typeface="Times New Roman"/>
              <a:ea typeface="Times New Roman"/>
              <a:cs typeface="Times New Roman"/>
              <a:sym typeface="Times New Roman"/>
            </a:endParaRPr>
          </a:p>
          <a:p>
            <a:pPr indent="-342900" lvl="0" marL="342900" rtl="0" algn="l">
              <a:lnSpc>
                <a:spcPct val="80000"/>
              </a:lnSpc>
              <a:spcBef>
                <a:spcPts val="340"/>
              </a:spcBef>
              <a:spcAft>
                <a:spcPts val="0"/>
              </a:spcAft>
              <a:buSzPts val="1105"/>
              <a:buFont typeface="Noto Sans Symbols"/>
              <a:buNone/>
            </a:pPr>
            <a:r>
              <a:t/>
            </a:r>
            <a:endParaRPr sz="1700">
              <a:latin typeface="Times New Roman"/>
              <a:ea typeface="Times New Roman"/>
              <a:cs typeface="Times New Roman"/>
              <a:sym typeface="Times New Roman"/>
            </a:endParaRPr>
          </a:p>
          <a:p>
            <a:pPr indent="-342900" lvl="0" marL="342900" rtl="0" algn="l">
              <a:lnSpc>
                <a:spcPct val="80000"/>
              </a:lnSpc>
              <a:spcBef>
                <a:spcPts val="340"/>
              </a:spcBef>
              <a:spcAft>
                <a:spcPts val="0"/>
              </a:spcAft>
              <a:buSzPts val="1105"/>
              <a:buFont typeface="Noto Sans Symbols"/>
              <a:buNone/>
            </a:pPr>
            <a:r>
              <a:t/>
            </a:r>
            <a:endParaRPr sz="1700">
              <a:latin typeface="Times New Roman"/>
              <a:ea typeface="Times New Roman"/>
              <a:cs typeface="Times New Roman"/>
              <a:sym typeface="Times New Roman"/>
            </a:endParaRPr>
          </a:p>
        </p:txBody>
      </p:sp>
      <p:sp>
        <p:nvSpPr>
          <p:cNvPr id="330" name="Google Shape;330;p6"/>
          <p:cNvSpPr/>
          <p:nvPr/>
        </p:nvSpPr>
        <p:spPr>
          <a:xfrm>
            <a:off x="381000" y="914400"/>
            <a:ext cx="8610600" cy="2590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C9900"/>
              </a:buClr>
              <a:buSzPts val="1690"/>
              <a:buFont typeface="Noto Sans Symbols"/>
              <a:buNone/>
            </a:pPr>
            <a:r>
              <a:rPr b="0" i="0" lang="en-US" sz="2600" u="none" cap="none" strike="noStrike">
                <a:solidFill>
                  <a:srgbClr val="000000"/>
                </a:solidFill>
                <a:latin typeface="Times New Roman"/>
                <a:ea typeface="Times New Roman"/>
                <a:cs typeface="Times New Roman"/>
                <a:sym typeface="Times New Roman"/>
              </a:rPr>
              <a:t>1. Đội tuyển Ô-lim-pích toán Việt Nam dự cuộc thi </a:t>
            </a:r>
            <a:endParaRPr/>
          </a:p>
          <a:p>
            <a:pPr indent="-342900" lvl="0" marL="342900" marR="0" rtl="0" algn="l">
              <a:lnSpc>
                <a:spcPct val="100000"/>
              </a:lnSpc>
              <a:spcBef>
                <a:spcPts val="520"/>
              </a:spcBef>
              <a:spcAft>
                <a:spcPts val="0"/>
              </a:spcAft>
              <a:buClr>
                <a:srgbClr val="CC9900"/>
              </a:buClr>
              <a:buSzPts val="1690"/>
              <a:buFont typeface="Noto Sans Symbols"/>
              <a:buNone/>
            </a:pPr>
            <a:r>
              <a:rPr b="0" i="0" lang="en-US" sz="2600" u="none" cap="none" strike="noStrike">
                <a:solidFill>
                  <a:srgbClr val="000000"/>
                </a:solidFill>
                <a:latin typeface="Times New Roman"/>
                <a:ea typeface="Times New Roman"/>
                <a:cs typeface="Times New Roman"/>
                <a:sym typeface="Times New Roman"/>
              </a:rPr>
              <a:t> Ô-lim-pích Toán quốc tế lần thứ 45, tổ chức tại A-ten, Hi-lạp,</a:t>
            </a:r>
            <a:endParaRPr/>
          </a:p>
          <a:p>
            <a:pPr indent="0" lvl="0" marL="0" marR="0" rtl="0" algn="l">
              <a:spcBef>
                <a:spcPts val="0"/>
              </a:spcBef>
              <a:spcAft>
                <a:spcPts val="0"/>
              </a:spcAft>
              <a:buClr>
                <a:srgbClr val="000000"/>
              </a:buClr>
              <a:buSzPts val="2600"/>
              <a:buFont typeface="Noto Sans Symbols"/>
              <a:buNone/>
            </a:pPr>
            <a:r>
              <a:rPr b="0" i="0" lang="en-US" sz="2600" u="none" cap="none" strike="noStrike">
                <a:solidFill>
                  <a:srgbClr val="000000"/>
                </a:solidFill>
                <a:latin typeface="Times New Roman"/>
                <a:ea typeface="Times New Roman"/>
                <a:cs typeface="Times New Roman"/>
                <a:sym typeface="Times New Roman"/>
              </a:rPr>
              <a:t> được xếp thứ tư toàn đoàn. Tin này khẳng định trình độ học sinh Việt Nam và thành tựu của nền giáo dục nước ta trong việc đào tạo nhân tài. Đồng thời cũng là niềm khích lệ lớn đối với nền giáo dục nước ta và học sinh cả nước.</a:t>
            </a:r>
            <a:endParaRPr b="0" i="0" sz="26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520"/>
              </a:spcBef>
              <a:spcAft>
                <a:spcPts val="0"/>
              </a:spcAft>
              <a:buClr>
                <a:srgbClr val="CC9900"/>
              </a:buClr>
              <a:buSzPts val="1690"/>
              <a:buFont typeface="Noto Sans Symbols"/>
              <a:buNone/>
            </a:pPr>
            <a:r>
              <a:rPr b="0" i="0" lang="en-US" sz="2600" u="none" cap="none" strike="noStrike">
                <a:solidFill>
                  <a:srgbClr val="000000"/>
                </a:solidFill>
                <a:latin typeface="Times New Roman"/>
                <a:ea typeface="Times New Roman"/>
                <a:cs typeface="Times New Roman"/>
                <a:sym typeface="Times New Roman"/>
              </a:rPr>
              <a:t>     </a:t>
            </a:r>
            <a:endParaRPr/>
          </a:p>
          <a:p>
            <a:pPr indent="-342900" lvl="0" marL="342900" marR="0" rtl="0" algn="l">
              <a:lnSpc>
                <a:spcPct val="100000"/>
              </a:lnSpc>
              <a:spcBef>
                <a:spcPts val="520"/>
              </a:spcBef>
              <a:spcAft>
                <a:spcPts val="0"/>
              </a:spcAft>
              <a:buClr>
                <a:srgbClr val="CC9900"/>
              </a:buClr>
              <a:buSzPts val="1690"/>
              <a:buFont typeface="Noto Sans Symbols"/>
              <a:buNone/>
            </a:pPr>
            <a:r>
              <a:t/>
            </a:r>
            <a:endParaRPr b="0" i="0" sz="26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520"/>
              </a:spcBef>
              <a:spcAft>
                <a:spcPts val="0"/>
              </a:spcAft>
              <a:buClr>
                <a:srgbClr val="CC9900"/>
              </a:buClr>
              <a:buSzPts val="1690"/>
              <a:buFont typeface="Noto Sans Symbols"/>
              <a:buNone/>
            </a:pPr>
            <a:r>
              <a:t/>
            </a:r>
            <a:endParaRPr b="0" i="0" sz="26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520"/>
              </a:spcBef>
              <a:spcAft>
                <a:spcPts val="0"/>
              </a:spcAft>
              <a:buClr>
                <a:srgbClr val="CC9900"/>
              </a:buClr>
              <a:buSzPts val="1690"/>
              <a:buFont typeface="Noto Sans Symbols"/>
              <a:buNone/>
            </a:pPr>
            <a:r>
              <a:t/>
            </a:r>
            <a:endParaRPr b="0" i="0" sz="2600" u="none" cap="none" strike="noStrike">
              <a:solidFill>
                <a:srgbClr val="000000"/>
              </a:solidFill>
              <a:latin typeface="Times New Roman"/>
              <a:ea typeface="Times New Roman"/>
              <a:cs typeface="Times New Roman"/>
              <a:sym typeface="Times New Roman"/>
            </a:endParaRPr>
          </a:p>
        </p:txBody>
      </p:sp>
      <p:sp>
        <p:nvSpPr>
          <p:cNvPr id="331" name="Google Shape;331;p6"/>
          <p:cNvSpPr/>
          <p:nvPr/>
        </p:nvSpPr>
        <p:spPr>
          <a:xfrm>
            <a:off x="381000" y="2590800"/>
            <a:ext cx="3771900" cy="30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C9900"/>
              </a:buClr>
              <a:buSzPts val="1365"/>
              <a:buFont typeface="Noto Sans Symbols"/>
              <a:buNone/>
            </a:pPr>
            <a:r>
              <a:t/>
            </a:r>
            <a:endParaRPr b="0" i="0" sz="2100" u="none" cap="none" strike="noStrike">
              <a:solidFill>
                <a:srgbClr val="000000"/>
              </a:solidFill>
              <a:latin typeface="Arial"/>
              <a:ea typeface="Arial"/>
              <a:cs typeface="Arial"/>
              <a:sym typeface="Arial"/>
            </a:endParaRPr>
          </a:p>
          <a:p>
            <a:pPr indent="-342900" lvl="0" marL="342900" marR="0" rtl="0" algn="l">
              <a:lnSpc>
                <a:spcPct val="100000"/>
              </a:lnSpc>
              <a:spcBef>
                <a:spcPts val="420"/>
              </a:spcBef>
              <a:spcAft>
                <a:spcPts val="0"/>
              </a:spcAft>
              <a:buClr>
                <a:srgbClr val="CC9900"/>
              </a:buClr>
              <a:buSzPts val="1365"/>
              <a:buFont typeface="Noto Sans Symbols"/>
              <a:buNone/>
            </a:pPr>
            <a:r>
              <a:t/>
            </a:r>
            <a:endParaRPr b="0" i="0" sz="2100" u="none" cap="none" strike="noStrike">
              <a:solidFill>
                <a:srgbClr val="000000"/>
              </a:solidFill>
              <a:latin typeface="Arial"/>
              <a:ea typeface="Arial"/>
              <a:cs typeface="Arial"/>
              <a:sym typeface="Arial"/>
            </a:endParaRPr>
          </a:p>
        </p:txBody>
      </p:sp>
      <p:sp>
        <p:nvSpPr>
          <p:cNvPr id="332" name="Google Shape;332;p6"/>
          <p:cNvSpPr/>
          <p:nvPr/>
        </p:nvSpPr>
        <p:spPr>
          <a:xfrm>
            <a:off x="381000" y="3527048"/>
            <a:ext cx="8458200"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Times New Roman"/>
              <a:buNone/>
            </a:pPr>
            <a:r>
              <a:rPr b="0" i="0" lang="en-US" sz="2600" u="none" cap="none" strike="noStrike">
                <a:solidFill>
                  <a:srgbClr val="000000"/>
                </a:solidFill>
                <a:latin typeface="Times New Roman"/>
                <a:ea typeface="Times New Roman"/>
                <a:cs typeface="Times New Roman"/>
                <a:sym typeface="Times New Roman"/>
              </a:rPr>
              <a:t> 2. Tin trên có tính chất thời sự vì cuộc thi mới kết thúc được ba ngày (16-7-2004) thì đưa tin (19-7-2004 ).</a:t>
            </a:r>
            <a:endParaRPr/>
          </a:p>
        </p:txBody>
      </p:sp>
      <p:sp>
        <p:nvSpPr>
          <p:cNvPr id="333" name="Google Shape;333;p6"/>
          <p:cNvSpPr/>
          <p:nvPr/>
        </p:nvSpPr>
        <p:spPr>
          <a:xfrm>
            <a:off x="304800" y="5565338"/>
            <a:ext cx="8839200" cy="1292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9900"/>
              </a:buClr>
              <a:buSzPts val="2600"/>
              <a:buFont typeface="Noto Sans Symbols"/>
              <a:buNone/>
            </a:pPr>
            <a:r>
              <a:rPr b="0" i="0" lang="en-US" sz="2600" u="none" cap="none" strike="noStrike">
                <a:solidFill>
                  <a:srgbClr val="000000"/>
                </a:solidFill>
                <a:latin typeface="Times New Roman"/>
                <a:ea typeface="Times New Roman"/>
                <a:cs typeface="Times New Roman"/>
                <a:sym typeface="Times New Roman"/>
              </a:rPr>
              <a:t>   4. Việc đưa tin cụ thể, chính xác thời gian, địa điểm và kết quả cuộc thi có tác dụng khẳng định tính chân thực 🡪 tăng sức thuyết phục.</a:t>
            </a:r>
            <a:endParaRPr/>
          </a:p>
        </p:txBody>
      </p:sp>
      <p:sp>
        <p:nvSpPr>
          <p:cNvPr id="334" name="Google Shape;334;p6"/>
          <p:cNvSpPr/>
          <p:nvPr/>
        </p:nvSpPr>
        <p:spPr>
          <a:xfrm>
            <a:off x="381000" y="4498538"/>
            <a:ext cx="8458200" cy="1292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 </a:t>
            </a:r>
            <a:r>
              <a:rPr b="0" i="0" lang="en-US" sz="2600" u="none" cap="none" strike="noStrike">
                <a:solidFill>
                  <a:srgbClr val="000000"/>
                </a:solidFill>
                <a:latin typeface="Times New Roman"/>
                <a:ea typeface="Times New Roman"/>
                <a:cs typeface="Times New Roman"/>
                <a:sym typeface="Times New Roman"/>
              </a:rPr>
              <a:t>3. Không cần đưa vào những chi tiết bổ sung vì đây là tin ngắn và nội dung đã rõ ràng, đầy đủ ý nghĩa.</a:t>
            </a:r>
            <a:endParaRPr/>
          </a:p>
          <a:p>
            <a:pPr indent="0" lvl="0" marL="0" marR="0" rtl="0" algn="l">
              <a:lnSpc>
                <a:spcPct val="100000"/>
              </a:lnSpc>
              <a:spcBef>
                <a:spcPts val="0"/>
              </a:spcBef>
              <a:spcAft>
                <a:spcPts val="0"/>
              </a:spcAft>
              <a:buClr>
                <a:schemeClr val="dk1"/>
              </a:buClr>
              <a:buSzPts val="2600"/>
              <a:buFont typeface="Arial"/>
              <a:buNone/>
            </a:pPr>
            <a:r>
              <a:t/>
            </a:r>
            <a:endParaRPr b="0" i="0" sz="2600" u="none" cap="none" strike="noStrike">
              <a:solidFill>
                <a:srgbClr val="000000"/>
              </a:solidFill>
              <a:latin typeface="Times New Roman"/>
              <a:ea typeface="Times New Roman"/>
              <a:cs typeface="Times New Roman"/>
              <a:sym typeface="Times New Roman"/>
            </a:endParaRPr>
          </a:p>
        </p:txBody>
      </p:sp>
      <p:sp>
        <p:nvSpPr>
          <p:cNvPr id="335" name="Google Shape;335;p6"/>
          <p:cNvSpPr/>
          <p:nvPr/>
        </p:nvSpPr>
        <p:spPr>
          <a:xfrm>
            <a:off x="1905000" y="304800"/>
            <a:ext cx="5174815" cy="61927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US" sz="3200" u="sng" cap="none" strike="noStrike">
                <a:solidFill>
                  <a:schemeClr val="dk1"/>
                </a:solidFill>
                <a:latin typeface="Times New Roman"/>
                <a:ea typeface="Times New Roman"/>
                <a:cs typeface="Times New Roman"/>
                <a:sym typeface="Times New Roman"/>
              </a:rPr>
              <a:t>Nội dung phiếu học tập số 1:</a:t>
            </a:r>
            <a:endParaRPr b="1" i="0" sz="3200" u="sng" cap="none" strike="noStrike">
              <a:solidFill>
                <a:schemeClr val="dk1"/>
              </a:solidFill>
              <a:latin typeface="Times New Roman"/>
              <a:ea typeface="Times New Roman"/>
              <a:cs typeface="Times New Roman"/>
              <a:sym typeface="Times New Roman"/>
            </a:endParaRPr>
          </a:p>
        </p:txBody>
      </p:sp>
    </p:spTree>
  </p:cSld>
  <p:clrMapOvr>
    <a:masterClrMapping/>
  </p:clrMapOvr>
  <p:transition spd="med">
    <p:wheel spokes="3"/>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anim calcmode="lin" valueType="num">
                                      <p:cBhvr additive="base">
                                        <p:cTn dur="500"/>
                                        <p:tgtEl>
                                          <p:spTgt spid="33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anim calcmode="lin" valueType="num">
                                      <p:cBhvr additive="base">
                                        <p:cTn dur="500"/>
                                        <p:tgtEl>
                                          <p:spTgt spid="33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0">
                                            <p:txEl>
                                              <p:pRg end="2" st="2"/>
                                            </p:txEl>
                                          </p:spTgt>
                                        </p:tgtEl>
                                        <p:attrNameLst>
                                          <p:attrName>style.visibility</p:attrName>
                                        </p:attrNameLst>
                                      </p:cBhvr>
                                      <p:to>
                                        <p:strVal val="visible"/>
                                      </p:to>
                                    </p:set>
                                    <p:anim calcmode="lin" valueType="num">
                                      <p:cBhvr additive="base">
                                        <p:cTn dur="500"/>
                                        <p:tgtEl>
                                          <p:spTgt spid="33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0">
                                            <p:txEl>
                                              <p:pRg end="3" st="3"/>
                                            </p:txEl>
                                          </p:spTgt>
                                        </p:tgtEl>
                                        <p:attrNameLst>
                                          <p:attrName>style.visibility</p:attrName>
                                        </p:attrNameLst>
                                      </p:cBhvr>
                                      <p:to>
                                        <p:strVal val="visible"/>
                                      </p:to>
                                    </p:set>
                                    <p:anim calcmode="lin" valueType="num">
                                      <p:cBhvr additive="base">
                                        <p:cTn dur="500"/>
                                        <p:tgtEl>
                                          <p:spTgt spid="33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0">
                                            <p:txEl>
                                              <p:pRg end="4" st="4"/>
                                            </p:txEl>
                                          </p:spTgt>
                                        </p:tgtEl>
                                        <p:attrNameLst>
                                          <p:attrName>style.visibility</p:attrName>
                                        </p:attrNameLst>
                                      </p:cBhvr>
                                      <p:to>
                                        <p:strVal val="visible"/>
                                      </p:to>
                                    </p:set>
                                    <p:anim calcmode="lin" valueType="num">
                                      <p:cBhvr additive="base">
                                        <p:cTn dur="500"/>
                                        <p:tgtEl>
                                          <p:spTgt spid="33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0">
                                            <p:txEl>
                                              <p:pRg end="5" st="5"/>
                                            </p:txEl>
                                          </p:spTgt>
                                        </p:tgtEl>
                                        <p:attrNameLst>
                                          <p:attrName>style.visibility</p:attrName>
                                        </p:attrNameLst>
                                      </p:cBhvr>
                                      <p:to>
                                        <p:strVal val="visible"/>
                                      </p:to>
                                    </p:set>
                                    <p:anim calcmode="lin" valueType="num">
                                      <p:cBhvr additive="base">
                                        <p:cTn dur="500"/>
                                        <p:tgtEl>
                                          <p:spTgt spid="33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0">
                                            <p:txEl>
                                              <p:pRg end="6" st="6"/>
                                            </p:txEl>
                                          </p:spTgt>
                                        </p:tgtEl>
                                        <p:attrNameLst>
                                          <p:attrName>style.visibility</p:attrName>
                                        </p:attrNameLst>
                                      </p:cBhvr>
                                      <p:to>
                                        <p:strVal val="visible"/>
                                      </p:to>
                                    </p:set>
                                    <p:anim calcmode="lin" valueType="num">
                                      <p:cBhvr additive="base">
                                        <p:cTn dur="500"/>
                                        <p:tgtEl>
                                          <p:spTgt spid="33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animEffect filter="fade" transition="in">
                                      <p:cBhvr>
                                        <p:cTn dur="2000"/>
                                        <p:tgtEl>
                                          <p:spTgt spid="3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0" st="0"/>
                                            </p:txEl>
                                          </p:spTgt>
                                        </p:tgtEl>
                                        <p:attrNameLst>
                                          <p:attrName>style.visibility</p:attrName>
                                        </p:attrNameLst>
                                      </p:cBhvr>
                                      <p:to>
                                        <p:strVal val="visible"/>
                                      </p:to>
                                    </p:set>
                                    <p:animEffect filter="fade" transition="in">
                                      <p:cBhvr>
                                        <p:cTn dur="500"/>
                                        <p:tgtEl>
                                          <p:spTgt spid="3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1" st="1"/>
                                            </p:txEl>
                                          </p:spTgt>
                                        </p:tgtEl>
                                        <p:attrNameLst>
                                          <p:attrName>style.visibility</p:attrName>
                                        </p:attrNameLst>
                                      </p:cBhvr>
                                      <p:to>
                                        <p:strVal val="visible"/>
                                      </p:to>
                                    </p:set>
                                    <p:animEffect filter="fade" transition="in">
                                      <p:cBhvr>
                                        <p:cTn dur="500"/>
                                        <p:tgtEl>
                                          <p:spTgt spid="3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animEffect filter="fade" transition="in">
                                      <p:cBhvr>
                                        <p:cTn dur="500"/>
                                        <p:tgtEl>
                                          <p:spTgt spid="33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7"/>
          <p:cNvSpPr/>
          <p:nvPr/>
        </p:nvSpPr>
        <p:spPr>
          <a:xfrm>
            <a:off x="20782" y="228600"/>
            <a:ext cx="8839200" cy="75405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u="sng" cap="none" strike="noStrike">
                <a:solidFill>
                  <a:schemeClr val="dk1"/>
                </a:solidFill>
                <a:latin typeface="Times New Roman"/>
                <a:ea typeface="Times New Roman"/>
                <a:cs typeface="Times New Roman"/>
                <a:sym typeface="Times New Roman"/>
              </a:rPr>
              <a:t>2. Mục đích, yêu cầu</a:t>
            </a:r>
            <a:endParaRPr/>
          </a:p>
          <a:p>
            <a:pPr indent="0" lvl="0" marL="0" marR="0" rtl="0" algn="just">
              <a:spcBef>
                <a:spcPts val="0"/>
              </a:spcBef>
              <a:spcAft>
                <a:spcPts val="0"/>
              </a:spcAft>
              <a:buNone/>
            </a:pPr>
            <a:r>
              <a:rPr b="1" lang="en-US" sz="4400">
                <a:solidFill>
                  <a:schemeClr val="dk1"/>
                </a:solidFill>
                <a:latin typeface="Times New Roman"/>
                <a:ea typeface="Times New Roman"/>
                <a:cs typeface="Times New Roman"/>
                <a:sym typeface="Times New Roman"/>
              </a:rPr>
              <a:t> </a:t>
            </a:r>
            <a:r>
              <a:rPr lang="en-US" sz="4400">
                <a:solidFill>
                  <a:schemeClr val="dk1"/>
                </a:solidFill>
                <a:latin typeface="Times New Roman"/>
                <a:ea typeface="Times New Roman"/>
                <a:cs typeface="Times New Roman"/>
                <a:sym typeface="Times New Roman"/>
              </a:rPr>
              <a:t>- </a:t>
            </a:r>
            <a:r>
              <a:rPr b="1" lang="en-US" sz="4400">
                <a:solidFill>
                  <a:schemeClr val="dk1"/>
                </a:solidFill>
                <a:latin typeface="Times New Roman"/>
                <a:ea typeface="Times New Roman"/>
                <a:cs typeface="Times New Roman"/>
                <a:sym typeface="Times New Roman"/>
              </a:rPr>
              <a:t>Mục đích :</a:t>
            </a:r>
            <a:r>
              <a:rPr lang="en-US" sz="4400">
                <a:solidFill>
                  <a:schemeClr val="dk1"/>
                </a:solidFill>
                <a:latin typeface="Times New Roman"/>
                <a:ea typeface="Times New Roman"/>
                <a:cs typeface="Times New Roman"/>
                <a:sym typeface="Times New Roman"/>
              </a:rPr>
              <a:t> Bản tin là một thể loại văn bản báo chí nhằm thông tin một cách chân thực, kịp thời những sự kiện thời sự có ý nghĩa trong đời sống xã hội.</a:t>
            </a:r>
            <a:endParaRPr sz="4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1" lang="en-US" sz="4400">
                <a:solidFill>
                  <a:schemeClr val="dk1"/>
                </a:solidFill>
                <a:latin typeface="Times New Roman"/>
                <a:ea typeface="Times New Roman"/>
                <a:cs typeface="Times New Roman"/>
                <a:sym typeface="Times New Roman"/>
              </a:rPr>
              <a:t>-  Yêu cầu:</a:t>
            </a:r>
            <a:r>
              <a:rPr lang="en-US" sz="4400">
                <a:solidFill>
                  <a:schemeClr val="dk1"/>
                </a:solidFill>
                <a:latin typeface="Times New Roman"/>
                <a:ea typeface="Times New Roman"/>
                <a:cs typeface="Times New Roman"/>
                <a:sym typeface="Times New Roman"/>
              </a:rPr>
              <a:t> đảm bảo tính thời sự; nội dung phải chân thực, chính xác; các thông tin phải có ý nghĩa xã hội nhất định.</a:t>
            </a:r>
            <a:endParaRPr sz="4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8"/>
          <p:cNvSpPr/>
          <p:nvPr/>
        </p:nvSpPr>
        <p:spPr>
          <a:xfrm>
            <a:off x="457200" y="533400"/>
            <a:ext cx="8153400" cy="575542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u="sng">
                <a:solidFill>
                  <a:srgbClr val="000000"/>
                </a:solidFill>
                <a:latin typeface="Times New Roman"/>
                <a:ea typeface="Times New Roman"/>
                <a:cs typeface="Times New Roman"/>
                <a:sym typeface="Times New Roman"/>
              </a:rPr>
              <a:t>Bản tin 1</a:t>
            </a:r>
            <a:r>
              <a:rPr b="1" lang="en-US" sz="3200">
                <a:solidFill>
                  <a:srgbClr val="000000"/>
                </a:solidFill>
                <a:latin typeface="Times New Roman"/>
                <a:ea typeface="Times New Roman"/>
                <a:cs typeface="Times New Roman"/>
                <a:sym typeface="Times New Roman"/>
              </a:rPr>
              <a:t> </a:t>
            </a:r>
            <a:r>
              <a:rPr lang="en-US" sz="3200">
                <a:solidFill>
                  <a:srgbClr val="000000"/>
                </a:solidFill>
                <a:latin typeface="Times New Roman"/>
                <a:ea typeface="Times New Roman"/>
                <a:cs typeface="Times New Roman"/>
                <a:sym typeface="Times New Roman"/>
              </a:rPr>
              <a:t>: Hội thảo “Môi trường trong mối </a:t>
            </a:r>
            <a:endParaRPr/>
          </a:p>
          <a:p>
            <a:pPr indent="0" lvl="0" marL="0" marR="0" rtl="0" algn="l">
              <a:spcBef>
                <a:spcPts val="0"/>
              </a:spcBef>
              <a:spcAft>
                <a:spcPts val="0"/>
              </a:spcAft>
              <a:buNone/>
            </a:pPr>
            <a:r>
              <a:rPr lang="en-US" sz="3200">
                <a:solidFill>
                  <a:srgbClr val="000000"/>
                </a:solidFill>
                <a:latin typeface="Times New Roman"/>
                <a:ea typeface="Times New Roman"/>
                <a:cs typeface="Times New Roman"/>
                <a:sym typeface="Times New Roman"/>
              </a:rPr>
              <a:t>Quan hệ với sức khỏe và quyền con người </a:t>
            </a:r>
            <a:endParaRPr/>
          </a:p>
          <a:p>
            <a:pPr indent="0" lvl="0" marL="0" marR="0" rtl="0" algn="l">
              <a:spcBef>
                <a:spcPts val="0"/>
              </a:spcBef>
              <a:spcAft>
                <a:spcPts val="0"/>
              </a:spcAft>
              <a:buNone/>
            </a:pPr>
            <a:r>
              <a:rPr lang="en-US" sz="3200">
                <a:solidFill>
                  <a:srgbClr val="000000"/>
                </a:solidFill>
                <a:latin typeface="Times New Roman"/>
                <a:ea typeface="Times New Roman"/>
                <a:cs typeface="Times New Roman"/>
                <a:sym typeface="Times New Roman"/>
              </a:rPr>
              <a:t>“đã được khai mạc vào ngày 17/11 tại Hà Nội</a:t>
            </a:r>
            <a:endParaRPr/>
          </a:p>
          <a:p>
            <a:pPr indent="0" lvl="0" marL="0" marR="0" rtl="0" algn="l">
              <a:spcBef>
                <a:spcPts val="0"/>
              </a:spcBef>
              <a:spcAft>
                <a:spcPts val="0"/>
              </a:spcAft>
              <a:buNone/>
            </a:pPr>
            <a:r>
              <a:rPr lang="en-US" sz="3200">
                <a:solidFill>
                  <a:srgbClr val="000000"/>
                </a:solidFill>
                <a:latin typeface="Times New Roman"/>
                <a:ea typeface="Times New Roman"/>
                <a:cs typeface="Times New Roman"/>
                <a:sym typeface="Times New Roman"/>
              </a:rPr>
              <a:t>do Viện Nghiên cứu quyền con người – Học </a:t>
            </a:r>
            <a:endParaRPr/>
          </a:p>
          <a:p>
            <a:pPr indent="0" lvl="0" marL="0" marR="0" rtl="0" algn="l">
              <a:spcBef>
                <a:spcPts val="0"/>
              </a:spcBef>
              <a:spcAft>
                <a:spcPts val="0"/>
              </a:spcAft>
              <a:buNone/>
            </a:pPr>
            <a:r>
              <a:rPr lang="en-US" sz="3200">
                <a:solidFill>
                  <a:srgbClr val="000000"/>
                </a:solidFill>
                <a:latin typeface="Times New Roman"/>
                <a:ea typeface="Times New Roman"/>
                <a:cs typeface="Times New Roman"/>
                <a:sym typeface="Times New Roman"/>
              </a:rPr>
              <a:t>viện Chính trị và Hành chính quốc gia </a:t>
            </a:r>
            <a:endParaRPr/>
          </a:p>
          <a:p>
            <a:pPr indent="0" lvl="0" marL="0" marR="0" rtl="0" algn="l">
              <a:spcBef>
                <a:spcPts val="0"/>
              </a:spcBef>
              <a:spcAft>
                <a:spcPts val="0"/>
              </a:spcAft>
              <a:buNone/>
            </a:pPr>
            <a:r>
              <a:rPr lang="en-US" sz="3200">
                <a:solidFill>
                  <a:srgbClr val="000000"/>
                </a:solidFill>
                <a:latin typeface="Times New Roman"/>
                <a:ea typeface="Times New Roman"/>
                <a:cs typeface="Times New Roman"/>
                <a:sym typeface="Times New Roman"/>
              </a:rPr>
              <a:t>Hồ Chí Minh phối hợp với Qũi Bảo tồn thiên </a:t>
            </a:r>
            <a:endParaRPr/>
          </a:p>
          <a:p>
            <a:pPr indent="0" lvl="0" marL="0" marR="0" rtl="0" algn="l">
              <a:spcBef>
                <a:spcPts val="0"/>
              </a:spcBef>
              <a:spcAft>
                <a:spcPts val="0"/>
              </a:spcAft>
              <a:buNone/>
            </a:pPr>
            <a:r>
              <a:rPr lang="en-US" sz="3200">
                <a:solidFill>
                  <a:srgbClr val="000000"/>
                </a:solidFill>
                <a:latin typeface="Times New Roman"/>
                <a:ea typeface="Times New Roman"/>
                <a:cs typeface="Times New Roman"/>
                <a:sym typeface="Times New Roman"/>
              </a:rPr>
              <a:t>nhiên Quốc tế (IUCN) tổ chức. Hội Thảo </a:t>
            </a:r>
            <a:endParaRPr/>
          </a:p>
          <a:p>
            <a:pPr indent="0" lvl="0" marL="0" marR="0" rtl="0" algn="l">
              <a:spcBef>
                <a:spcPts val="0"/>
              </a:spcBef>
              <a:spcAft>
                <a:spcPts val="0"/>
              </a:spcAft>
              <a:buNone/>
            </a:pPr>
            <a:r>
              <a:rPr lang="en-US" sz="3200">
                <a:solidFill>
                  <a:srgbClr val="000000"/>
                </a:solidFill>
                <a:latin typeface="Times New Roman"/>
                <a:ea typeface="Times New Roman"/>
                <a:cs typeface="Times New Roman"/>
                <a:sym typeface="Times New Roman"/>
              </a:rPr>
              <a:t>diễn ra trong hai ngày 17 và 18/11.</a:t>
            </a:r>
            <a:endParaRPr/>
          </a:p>
          <a:p>
            <a:pPr indent="0" lvl="0" marL="0" marR="0" rtl="0" algn="l">
              <a:spcBef>
                <a:spcPts val="0"/>
              </a:spcBef>
              <a:spcAft>
                <a:spcPts val="0"/>
              </a:spcAft>
              <a:buNone/>
            </a:pPr>
            <a:r>
              <a:rPr lang="en-US" sz="3200">
                <a:solidFill>
                  <a:srgbClr val="000000"/>
                </a:solidFill>
                <a:latin typeface="Times New Roman"/>
                <a:ea typeface="Times New Roman"/>
                <a:cs typeface="Times New Roman"/>
                <a:sym typeface="Times New Roman"/>
              </a:rPr>
              <a:t>               </a:t>
            </a:r>
            <a:r>
              <a:rPr i="1" lang="en-US" sz="3200">
                <a:solidFill>
                  <a:srgbClr val="000000"/>
                </a:solidFill>
                <a:latin typeface="Times New Roman"/>
                <a:ea typeface="Times New Roman"/>
                <a:cs typeface="Times New Roman"/>
                <a:sym typeface="Times New Roman"/>
              </a:rPr>
              <a:t>(Báo Lao động ngày 17.11.2015)</a:t>
            </a:r>
            <a:endParaRPr/>
          </a:p>
          <a:p>
            <a:pPr indent="0" lvl="0" marL="0" marR="0" rtl="0" algn="ctr">
              <a:spcBef>
                <a:spcPts val="0"/>
              </a:spcBef>
              <a:spcAft>
                <a:spcPts val="0"/>
              </a:spcAft>
              <a:buNone/>
            </a:pPr>
            <a:r>
              <a:t/>
            </a:r>
            <a:endParaRPr b="1" sz="40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4000">
                <a:solidFill>
                  <a:srgbClr val="000000"/>
                </a:solidFill>
                <a:latin typeface="Times New Roman"/>
                <a:ea typeface="Times New Roman"/>
                <a:cs typeface="Times New Roman"/>
                <a:sym typeface="Times New Roman"/>
              </a:rPr>
              <a:t>Tin vắn</a:t>
            </a:r>
            <a:endParaRPr b="1" sz="4000">
              <a:solidFill>
                <a:srgbClr val="000000"/>
              </a:solidFill>
              <a:latin typeface="Times New Roman"/>
              <a:ea typeface="Times New Roman"/>
              <a:cs typeface="Times New Roman"/>
              <a:sym typeface="Times New Roman"/>
            </a:endParaRPr>
          </a:p>
        </p:txBody>
      </p:sp>
      <p:sp>
        <p:nvSpPr>
          <p:cNvPr id="346" name="Google Shape;346;p8"/>
          <p:cNvSpPr/>
          <p:nvPr/>
        </p:nvSpPr>
        <p:spPr>
          <a:xfrm>
            <a:off x="2895600" y="5943600"/>
            <a:ext cx="533400" cy="762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anim calcmode="lin" valueType="num">
                                      <p:cBhvr additive="base">
                                        <p:cTn dur="500"/>
                                        <p:tgtEl>
                                          <p:spTgt spid="34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anim calcmode="lin" valueType="num">
                                      <p:cBhvr additive="base">
                                        <p:cTn dur="500"/>
                                        <p:tgtEl>
                                          <p:spTgt spid="34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xEl>
                                              <p:pRg end="2" st="2"/>
                                            </p:txEl>
                                          </p:spTgt>
                                        </p:tgtEl>
                                        <p:attrNameLst>
                                          <p:attrName>style.visibility</p:attrName>
                                        </p:attrNameLst>
                                      </p:cBhvr>
                                      <p:to>
                                        <p:strVal val="visible"/>
                                      </p:to>
                                    </p:set>
                                    <p:anim calcmode="lin" valueType="num">
                                      <p:cBhvr additive="base">
                                        <p:cTn dur="500"/>
                                        <p:tgtEl>
                                          <p:spTgt spid="34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xEl>
                                              <p:pRg end="3" st="3"/>
                                            </p:txEl>
                                          </p:spTgt>
                                        </p:tgtEl>
                                        <p:attrNameLst>
                                          <p:attrName>style.visibility</p:attrName>
                                        </p:attrNameLst>
                                      </p:cBhvr>
                                      <p:to>
                                        <p:strVal val="visible"/>
                                      </p:to>
                                    </p:set>
                                    <p:anim calcmode="lin" valueType="num">
                                      <p:cBhvr additive="base">
                                        <p:cTn dur="500"/>
                                        <p:tgtEl>
                                          <p:spTgt spid="34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xEl>
                                              <p:pRg end="4" st="4"/>
                                            </p:txEl>
                                          </p:spTgt>
                                        </p:tgtEl>
                                        <p:attrNameLst>
                                          <p:attrName>style.visibility</p:attrName>
                                        </p:attrNameLst>
                                      </p:cBhvr>
                                      <p:to>
                                        <p:strVal val="visible"/>
                                      </p:to>
                                    </p:set>
                                    <p:anim calcmode="lin" valueType="num">
                                      <p:cBhvr additive="base">
                                        <p:cTn dur="500"/>
                                        <p:tgtEl>
                                          <p:spTgt spid="34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xEl>
                                              <p:pRg end="5" st="5"/>
                                            </p:txEl>
                                          </p:spTgt>
                                        </p:tgtEl>
                                        <p:attrNameLst>
                                          <p:attrName>style.visibility</p:attrName>
                                        </p:attrNameLst>
                                      </p:cBhvr>
                                      <p:to>
                                        <p:strVal val="visible"/>
                                      </p:to>
                                    </p:set>
                                    <p:anim calcmode="lin" valueType="num">
                                      <p:cBhvr additive="base">
                                        <p:cTn dur="500"/>
                                        <p:tgtEl>
                                          <p:spTgt spid="34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xEl>
                                              <p:pRg end="6" st="6"/>
                                            </p:txEl>
                                          </p:spTgt>
                                        </p:tgtEl>
                                        <p:attrNameLst>
                                          <p:attrName>style.visibility</p:attrName>
                                        </p:attrNameLst>
                                      </p:cBhvr>
                                      <p:to>
                                        <p:strVal val="visible"/>
                                      </p:to>
                                    </p:set>
                                    <p:anim calcmode="lin" valueType="num">
                                      <p:cBhvr additive="base">
                                        <p:cTn dur="500"/>
                                        <p:tgtEl>
                                          <p:spTgt spid="34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xEl>
                                              <p:pRg end="7" st="7"/>
                                            </p:txEl>
                                          </p:spTgt>
                                        </p:tgtEl>
                                        <p:attrNameLst>
                                          <p:attrName>style.visibility</p:attrName>
                                        </p:attrNameLst>
                                      </p:cBhvr>
                                      <p:to>
                                        <p:strVal val="visible"/>
                                      </p:to>
                                    </p:set>
                                    <p:anim calcmode="lin" valueType="num">
                                      <p:cBhvr additive="base">
                                        <p:cTn dur="500"/>
                                        <p:tgtEl>
                                          <p:spTgt spid="345">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xEl>
                                              <p:pRg end="8" st="8"/>
                                            </p:txEl>
                                          </p:spTgt>
                                        </p:tgtEl>
                                        <p:attrNameLst>
                                          <p:attrName>style.visibility</p:attrName>
                                        </p:attrNameLst>
                                      </p:cBhvr>
                                      <p:to>
                                        <p:strVal val="visible"/>
                                      </p:to>
                                    </p:set>
                                    <p:anim calcmode="lin" valueType="num">
                                      <p:cBhvr additive="base">
                                        <p:cTn dur="500"/>
                                        <p:tgtEl>
                                          <p:spTgt spid="345">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xEl>
                                              <p:pRg end="9" st="9"/>
                                            </p:txEl>
                                          </p:spTgt>
                                        </p:tgtEl>
                                        <p:attrNameLst>
                                          <p:attrName>style.visibility</p:attrName>
                                        </p:attrNameLst>
                                      </p:cBhvr>
                                      <p:to>
                                        <p:strVal val="visible"/>
                                      </p:to>
                                    </p:set>
                                    <p:anim calcmode="lin" valueType="num">
                                      <p:cBhvr additive="base">
                                        <p:cTn dur="500"/>
                                        <p:tgtEl>
                                          <p:spTgt spid="345">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xEl>
                                              <p:pRg end="10" st="10"/>
                                            </p:txEl>
                                          </p:spTgt>
                                        </p:tgtEl>
                                        <p:attrNameLst>
                                          <p:attrName>style.visibility</p:attrName>
                                        </p:attrNameLst>
                                      </p:cBhvr>
                                      <p:to>
                                        <p:strVal val="visible"/>
                                      </p:to>
                                    </p:set>
                                    <p:anim calcmode="lin" valueType="num">
                                      <p:cBhvr additive="base">
                                        <p:cTn dur="500"/>
                                        <p:tgtEl>
                                          <p:spTgt spid="345">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2017-01-20T13:09:43Z</dcterms:created>
  <dc:creator>lh</dc:creator>
</cp:coreProperties>
</file>