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0" r:id="rId2"/>
    <p:sldId id="304" r:id="rId3"/>
    <p:sldId id="302" r:id="rId4"/>
    <p:sldId id="292" r:id="rId5"/>
    <p:sldId id="344" r:id="rId6"/>
    <p:sldId id="345" r:id="rId7"/>
    <p:sldId id="301" r:id="rId8"/>
    <p:sldId id="306" r:id="rId9"/>
    <p:sldId id="305" r:id="rId10"/>
    <p:sldId id="341" r:id="rId11"/>
    <p:sldId id="343" r:id="rId12"/>
    <p:sldId id="342" r:id="rId13"/>
    <p:sldId id="308" r:id="rId14"/>
    <p:sldId id="310" r:id="rId15"/>
    <p:sldId id="315" r:id="rId16"/>
    <p:sldId id="332" r:id="rId17"/>
    <p:sldId id="331" r:id="rId18"/>
    <p:sldId id="295" r:id="rId19"/>
    <p:sldId id="329" r:id="rId20"/>
    <p:sldId id="33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6" autoAdjust="0"/>
    <p:restoredTop sz="88564" autoAdjust="0"/>
  </p:normalViewPr>
  <p:slideViewPr>
    <p:cSldViewPr snapToGrid="0">
      <p:cViewPr>
        <p:scale>
          <a:sx n="12" d="100"/>
          <a:sy n="12" d="100"/>
        </p:scale>
        <p:origin x="648" y="15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63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161723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2: HEALTH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63F73586-1432-AEFF-B02B-055A38F58065}"/>
              </a:ext>
            </a:extLst>
          </p:cNvPr>
          <p:cNvSpPr txBox="1"/>
          <p:nvPr userDrawn="1"/>
        </p:nvSpPr>
        <p:spPr>
          <a:xfrm>
            <a:off x="10937598" y="-41096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</a:t>
            </a:r>
            <a:r>
              <a:rPr lang="en-US" sz="4400" b="1">
                <a:solidFill>
                  <a:srgbClr val="0070C0"/>
                </a:solidFill>
              </a:rPr>
              <a:t>: Health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E9B37B-80AC-3C57-CDF6-CCC610CCB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177"/>
            <a:ext cx="9027042" cy="61006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283143" y="451143"/>
            <a:ext cx="323606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985221864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8162E5-8E94-1A49-E181-A256DA02E86D}"/>
              </a:ext>
            </a:extLst>
          </p:cNvPr>
          <p:cNvSpPr/>
          <p:nvPr/>
        </p:nvSpPr>
        <p:spPr>
          <a:xfrm>
            <a:off x="0" y="293278"/>
            <a:ext cx="5048613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Ask and answer, using the time expressions in the photos and the phrases in the box.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7ACFA5-6165-FEEF-E83D-966D7A166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479" y="1586572"/>
            <a:ext cx="7347885" cy="489595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8E18D66-5152-9205-055E-01A4440E34EB}"/>
              </a:ext>
            </a:extLst>
          </p:cNvPr>
          <p:cNvGrpSpPr/>
          <p:nvPr/>
        </p:nvGrpSpPr>
        <p:grpSpPr>
          <a:xfrm>
            <a:off x="5048613" y="361173"/>
            <a:ext cx="7190848" cy="1081987"/>
            <a:chOff x="6211019" y="294079"/>
            <a:chExt cx="6011157" cy="100533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87A049C-764A-BE35-68C5-581F565797DD}"/>
                </a:ext>
              </a:extLst>
            </p:cNvPr>
            <p:cNvSpPr/>
            <p:nvPr/>
          </p:nvSpPr>
          <p:spPr>
            <a:xfrm>
              <a:off x="6211019" y="379141"/>
              <a:ext cx="5967657" cy="91583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70C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53CF6-B0EC-4B01-68E9-EAD8FA8725F8}"/>
                </a:ext>
              </a:extLst>
            </p:cNvPr>
            <p:cNvSpPr txBox="1"/>
            <p:nvPr/>
          </p:nvSpPr>
          <p:spPr>
            <a:xfrm>
              <a:off x="6335268" y="298510"/>
              <a:ext cx="2659284" cy="1000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 u="none" strike="noStrike" baseline="0" dirty="0">
                  <a:solidFill>
                    <a:srgbClr val="0070C0"/>
                  </a:solidFill>
                  <a:latin typeface="+mj-lt"/>
                </a:rPr>
                <a:t>a lot of/lots of </a:t>
              </a:r>
            </a:p>
            <a:p>
              <a:r>
                <a:rPr lang="en-US" sz="3200" b="1" i="0" u="none" strike="noStrike" baseline="0" dirty="0">
                  <a:solidFill>
                    <a:srgbClr val="0070C0"/>
                  </a:solidFill>
                  <a:latin typeface="+mj-lt"/>
                </a:rPr>
                <a:t>some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E99558-CF2F-4972-73DE-2C598D07D8D9}"/>
                </a:ext>
              </a:extLst>
            </p:cNvPr>
            <p:cNvSpPr txBox="1"/>
            <p:nvPr/>
          </p:nvSpPr>
          <p:spPr>
            <a:xfrm>
              <a:off x="8548536" y="294079"/>
              <a:ext cx="3673640" cy="1000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 u="none" strike="noStrike" baseline="0" dirty="0">
                  <a:solidFill>
                    <a:srgbClr val="0070C0"/>
                  </a:solidFill>
                  <a:latin typeface="+mj-lt"/>
                </a:rPr>
                <a:t>only (verb) a little </a:t>
              </a:r>
            </a:p>
            <a:p>
              <a:r>
                <a:rPr lang="en-US" sz="3200" b="1" i="0" u="none" strike="noStrike" baseline="0" dirty="0">
                  <a:solidFill>
                    <a:srgbClr val="0070C0"/>
                  </a:solidFill>
                  <a:latin typeface="+mj-lt"/>
                </a:rPr>
                <a:t>don't (verb) any / much </a:t>
              </a:r>
              <a:endParaRPr lang="en-US" sz="3200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00D3232-BE78-4E23-152D-D375C94C1CEF}"/>
              </a:ext>
            </a:extLst>
          </p:cNvPr>
          <p:cNvGrpSpPr/>
          <p:nvPr/>
        </p:nvGrpSpPr>
        <p:grpSpPr>
          <a:xfrm>
            <a:off x="0" y="4232855"/>
            <a:ext cx="4454131" cy="1077558"/>
            <a:chOff x="-23909" y="4022185"/>
            <a:chExt cx="3658505" cy="1077558"/>
          </a:xfrm>
          <a:noFill/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E906635-061E-8A61-3A85-E391D4CEB784}"/>
                </a:ext>
              </a:extLst>
            </p:cNvPr>
            <p:cNvGrpSpPr/>
            <p:nvPr/>
          </p:nvGrpSpPr>
          <p:grpSpPr>
            <a:xfrm>
              <a:off x="-23909" y="4022185"/>
              <a:ext cx="3658505" cy="1077558"/>
              <a:chOff x="-25641" y="4047111"/>
              <a:chExt cx="3923472" cy="1200585"/>
            </a:xfrm>
            <a:grpFill/>
          </p:grpSpPr>
          <p:sp>
            <p:nvSpPr>
              <p:cNvPr id="18" name="Speech Bubble: Rectangle 17">
                <a:extLst>
                  <a:ext uri="{FF2B5EF4-FFF2-40B4-BE49-F238E27FC236}">
                    <a16:creationId xmlns:a16="http://schemas.microsoft.com/office/drawing/2014/main" id="{93BC1AE8-318C-8FF1-8A5F-CA0074EBFBEC}"/>
                  </a:ext>
                </a:extLst>
              </p:cNvPr>
              <p:cNvSpPr/>
              <p:nvPr/>
            </p:nvSpPr>
            <p:spPr>
              <a:xfrm>
                <a:off x="22060" y="4047111"/>
                <a:ext cx="3875771" cy="1200206"/>
              </a:xfrm>
              <a:prstGeom prst="wedgeRectCallout">
                <a:avLst>
                  <a:gd name="adj1" fmla="val -40348"/>
                  <a:gd name="adj2" fmla="val 67968"/>
                </a:avLst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solidFill>
                    <a:srgbClr val="7030A0"/>
                  </a:solidFill>
                  <a:latin typeface="+mj-lt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9F81073-B1E5-20C2-A0E0-E8094BE44E98}"/>
                  </a:ext>
                </a:extLst>
              </p:cNvPr>
              <p:cNvSpPr txBox="1"/>
              <p:nvPr/>
            </p:nvSpPr>
            <p:spPr>
              <a:xfrm>
                <a:off x="-25641" y="4116073"/>
                <a:ext cx="3889095" cy="1131623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rgbClr val="7030A0"/>
                    </a:solidFill>
                    <a:latin typeface="+mj-lt"/>
                  </a:rPr>
                  <a:t>Where do you eat burgers every week?</a:t>
                </a:r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64B2CCE-CE06-D4B1-6335-B60579EC29C9}"/>
                </a:ext>
              </a:extLst>
            </p:cNvPr>
            <p:cNvCxnSpPr>
              <a:cxnSpLocks/>
            </p:cNvCxnSpPr>
            <p:nvPr/>
          </p:nvCxnSpPr>
          <p:spPr>
            <a:xfrm>
              <a:off x="177803" y="4517368"/>
              <a:ext cx="1523584" cy="149086"/>
            </a:xfrm>
            <a:prstGeom prst="straightConnector1">
              <a:avLst/>
            </a:prstGeom>
            <a:grpFill/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9DF375-F4C9-6124-751C-0B40E5960041}"/>
              </a:ext>
            </a:extLst>
          </p:cNvPr>
          <p:cNvGrpSpPr/>
          <p:nvPr/>
        </p:nvGrpSpPr>
        <p:grpSpPr>
          <a:xfrm>
            <a:off x="-22923" y="1771912"/>
            <a:ext cx="4525475" cy="1016156"/>
            <a:chOff x="-45349" y="4150726"/>
            <a:chExt cx="3679945" cy="1160329"/>
          </a:xfrm>
          <a:noFill/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7805573-D9FE-6303-2F1C-CB89C9328433}"/>
                </a:ext>
              </a:extLst>
            </p:cNvPr>
            <p:cNvGrpSpPr/>
            <p:nvPr/>
          </p:nvGrpSpPr>
          <p:grpSpPr>
            <a:xfrm>
              <a:off x="-45349" y="4150726"/>
              <a:ext cx="3679945" cy="1160329"/>
              <a:chOff x="-48633" y="4190328"/>
              <a:chExt cx="3946464" cy="1292806"/>
            </a:xfrm>
            <a:grpFill/>
          </p:grpSpPr>
          <p:sp>
            <p:nvSpPr>
              <p:cNvPr id="33" name="Speech Bubble: Rectangle 32">
                <a:extLst>
                  <a:ext uri="{FF2B5EF4-FFF2-40B4-BE49-F238E27FC236}">
                    <a16:creationId xmlns:a16="http://schemas.microsoft.com/office/drawing/2014/main" id="{C79E6B98-F2FB-17EB-633C-A7AB76707C46}"/>
                  </a:ext>
                </a:extLst>
              </p:cNvPr>
              <p:cNvSpPr/>
              <p:nvPr/>
            </p:nvSpPr>
            <p:spPr>
              <a:xfrm>
                <a:off x="22060" y="4282928"/>
                <a:ext cx="3875771" cy="1200206"/>
              </a:xfrm>
              <a:prstGeom prst="wedgeRectCallout">
                <a:avLst>
                  <a:gd name="adj1" fmla="val -36946"/>
                  <a:gd name="adj2" fmla="val 70858"/>
                </a:avLst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solidFill>
                    <a:srgbClr val="7030A0"/>
                  </a:solidFill>
                  <a:latin typeface="+mj-lt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DA8050D-A3CD-EED4-8D67-F9DE6FD05D74}"/>
                  </a:ext>
                </a:extLst>
              </p:cNvPr>
              <p:cNvSpPr txBox="1"/>
              <p:nvPr/>
            </p:nvSpPr>
            <p:spPr>
              <a:xfrm>
                <a:off x="-48633" y="4190328"/>
                <a:ext cx="3889095" cy="1292179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i="0" u="none" strike="noStrike" baseline="0" dirty="0">
                    <a:solidFill>
                      <a:srgbClr val="7030A0"/>
                    </a:solidFill>
                    <a:latin typeface="+mj-lt"/>
                    <a:ea typeface="Cambria" panose="02040503050406030204" pitchFamily="18" charset="0"/>
                  </a:rPr>
                  <a:t>How much exercise do you do every week?</a:t>
                </a:r>
                <a:endParaRPr lang="en-US" sz="3000" b="1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endParaRPr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008DD4B-F7AB-10B6-39FC-4456A8B41171}"/>
                </a:ext>
              </a:extLst>
            </p:cNvPr>
            <p:cNvCxnSpPr>
              <a:cxnSpLocks/>
            </p:cNvCxnSpPr>
            <p:nvPr/>
          </p:nvCxnSpPr>
          <p:spPr>
            <a:xfrm>
              <a:off x="1133603" y="4670528"/>
              <a:ext cx="1523584" cy="149086"/>
            </a:xfrm>
            <a:prstGeom prst="straightConnector1">
              <a:avLst/>
            </a:prstGeom>
            <a:grpFill/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DAB582-0981-CB34-6987-63AC69735C1E}"/>
              </a:ext>
            </a:extLst>
          </p:cNvPr>
          <p:cNvGrpSpPr/>
          <p:nvPr/>
        </p:nvGrpSpPr>
        <p:grpSpPr>
          <a:xfrm>
            <a:off x="28313" y="2959355"/>
            <a:ext cx="4474239" cy="1015663"/>
            <a:chOff x="28314" y="2790100"/>
            <a:chExt cx="4246166" cy="1015663"/>
          </a:xfrm>
          <a:noFill/>
        </p:grpSpPr>
        <p:sp>
          <p:nvSpPr>
            <p:cNvPr id="39" name="Speech Bubble: Rectangle 38">
              <a:extLst>
                <a:ext uri="{FF2B5EF4-FFF2-40B4-BE49-F238E27FC236}">
                  <a16:creationId xmlns:a16="http://schemas.microsoft.com/office/drawing/2014/main" id="{F803EF6F-C7B6-2DDF-4C76-11DE26286777}"/>
                </a:ext>
              </a:extLst>
            </p:cNvPr>
            <p:cNvSpPr/>
            <p:nvPr/>
          </p:nvSpPr>
          <p:spPr>
            <a:xfrm>
              <a:off x="28314" y="2885120"/>
              <a:ext cx="4200213" cy="884597"/>
            </a:xfrm>
            <a:prstGeom prst="wedgeRectCallout">
              <a:avLst>
                <a:gd name="adj1" fmla="val 40863"/>
                <a:gd name="adj2" fmla="val 76832"/>
              </a:avLst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7030A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14709DB-D515-FA56-C6CD-D259252F5953}"/>
                </a:ext>
              </a:extLst>
            </p:cNvPr>
            <p:cNvSpPr txBox="1"/>
            <p:nvPr/>
          </p:nvSpPr>
          <p:spPr>
            <a:xfrm>
              <a:off x="59827" y="2790100"/>
              <a:ext cx="4214653" cy="1015663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7030A0"/>
                  </a:solidFill>
                </a:rPr>
                <a:t>I often spend 30 minutes doing exercise every week.</a:t>
              </a:r>
            </a:p>
          </p:txBody>
        </p:sp>
      </p:grp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48FC2265-26FB-C3E6-98E9-7B1513912391}"/>
              </a:ext>
            </a:extLst>
          </p:cNvPr>
          <p:cNvSpPr/>
          <p:nvPr/>
        </p:nvSpPr>
        <p:spPr>
          <a:xfrm>
            <a:off x="28313" y="5554531"/>
            <a:ext cx="4438871" cy="788428"/>
          </a:xfrm>
          <a:prstGeom prst="wedgeRectCallout">
            <a:avLst>
              <a:gd name="adj1" fmla="val 39425"/>
              <a:gd name="adj2" fmla="val 66985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I often eat them at KFC.</a:t>
            </a:r>
          </a:p>
          <a:p>
            <a:pPr algn="ctr"/>
            <a:endParaRPr lang="en-US" sz="3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7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768E0-64FE-BAFD-B599-73624830B7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296562"/>
            <a:ext cx="9822235" cy="61814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955667" y="1066300"/>
            <a:ext cx="4236333" cy="643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3945096117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4045" y="212876"/>
            <a:ext cx="6223048" cy="538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900" b="1" dirty="0">
                <a:solidFill>
                  <a:srgbClr val="0070C0"/>
                </a:solidFill>
              </a:rPr>
              <a:t>WHO HAS THE HEALTHIEST LIFESTYLE?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C0DAD7-C0E2-750A-2BD1-F47092BEA0F4}"/>
              </a:ext>
            </a:extLst>
          </p:cNvPr>
          <p:cNvSpPr/>
          <p:nvPr/>
        </p:nvSpPr>
        <p:spPr>
          <a:xfrm>
            <a:off x="0" y="659599"/>
            <a:ext cx="12192000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a. You're doing a survey about healthy lifestyles. In threes: Fill in the survey for yourself, then ask two friends about their lifestyles, using </a:t>
            </a:r>
            <a:r>
              <a:rPr lang="en-US" sz="2800" b="1" i="1" dirty="0">
                <a:solidFill>
                  <a:srgbClr val="0070C0"/>
                </a:solidFill>
              </a:rPr>
              <a:t>HOW MUCH / HOW MANY…?</a:t>
            </a:r>
            <a:r>
              <a:rPr lang="en-US" sz="2800" i="1" dirty="0">
                <a:solidFill>
                  <a:srgbClr val="0070C0"/>
                </a:solidFill>
              </a:rPr>
              <a:t> For each (+) answer, add points. For each (–) answer, subtract points.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3F1FC-8ECB-5079-549E-4F998F7D5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3036"/>
            <a:ext cx="9828499" cy="3025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F8692C-51CC-B82D-B4F3-3E946BABF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9002"/>
            <a:ext cx="6096000" cy="1932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B14B6B-DB81-4F57-653C-F29E11EBA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050825"/>
            <a:ext cx="3732499" cy="13249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ADEC888-DB40-8898-D165-F1F7D780E6D4}"/>
              </a:ext>
            </a:extLst>
          </p:cNvPr>
          <p:cNvGrpSpPr/>
          <p:nvPr/>
        </p:nvGrpSpPr>
        <p:grpSpPr>
          <a:xfrm>
            <a:off x="9870653" y="2053087"/>
            <a:ext cx="2281199" cy="2228766"/>
            <a:chOff x="8736" y="4047111"/>
            <a:chExt cx="3889095" cy="1200206"/>
          </a:xfrm>
        </p:grpSpPr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id="{41E4F396-0963-3E70-E81F-A6C560BB7166}"/>
                </a:ext>
              </a:extLst>
            </p:cNvPr>
            <p:cNvSpPr/>
            <p:nvPr/>
          </p:nvSpPr>
          <p:spPr>
            <a:xfrm>
              <a:off x="22060" y="4047111"/>
              <a:ext cx="3875771" cy="1200206"/>
            </a:xfrm>
            <a:prstGeom prst="wedgeRectCallout">
              <a:avLst>
                <a:gd name="adj1" fmla="val -40348"/>
                <a:gd name="adj2" fmla="val 67968"/>
              </a:avLst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997073-D18A-2019-139A-CEC2C42ACCD4}"/>
                </a:ext>
              </a:extLst>
            </p:cNvPr>
            <p:cNvSpPr txBox="1"/>
            <p:nvPr/>
          </p:nvSpPr>
          <p:spPr>
            <a:xfrm>
              <a:off x="8736" y="4091985"/>
              <a:ext cx="3889095" cy="1110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</a:rPr>
                <a:t>How many video games do you play every night?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1AABB1-4357-A581-5520-CAC9022F4EF9}"/>
              </a:ext>
            </a:extLst>
          </p:cNvPr>
          <p:cNvCxnSpPr>
            <a:cxnSpLocks/>
          </p:cNvCxnSpPr>
          <p:nvPr/>
        </p:nvCxnSpPr>
        <p:spPr>
          <a:xfrm>
            <a:off x="10098804" y="3640662"/>
            <a:ext cx="1743791" cy="1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A34F16F0-F7AD-D757-3CE7-4B89D25B3966}"/>
              </a:ext>
            </a:extLst>
          </p:cNvPr>
          <p:cNvSpPr/>
          <p:nvPr/>
        </p:nvSpPr>
        <p:spPr>
          <a:xfrm>
            <a:off x="9865260" y="4804913"/>
            <a:ext cx="2281199" cy="1621766"/>
          </a:xfrm>
          <a:prstGeom prst="wedgeRectCallout">
            <a:avLst>
              <a:gd name="adj1" fmla="val 39425"/>
              <a:gd name="adj2" fmla="val 66985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often play some games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 night.</a:t>
            </a:r>
          </a:p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5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9209" y="390485"/>
            <a:ext cx="11667736" cy="11079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i="1" dirty="0">
                <a:solidFill>
                  <a:srgbClr val="0070C0"/>
                </a:solidFill>
                <a:latin typeface="+mj-lt"/>
              </a:rPr>
              <a:t>Work in pairs. Ask your partner 10 WH-questions; try to use the words in the photos and the indefinite quantifiers.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4B45F8-8177-42F7-22A5-82E868DAF6FD}"/>
              </a:ext>
            </a:extLst>
          </p:cNvPr>
          <p:cNvGrpSpPr/>
          <p:nvPr/>
        </p:nvGrpSpPr>
        <p:grpSpPr>
          <a:xfrm>
            <a:off x="63076" y="1708308"/>
            <a:ext cx="3468444" cy="2062104"/>
            <a:chOff x="27072" y="2578103"/>
            <a:chExt cx="3485562" cy="206210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D3C90AB-920B-74A9-F687-6F74DDA0EC40}"/>
                </a:ext>
              </a:extLst>
            </p:cNvPr>
            <p:cNvSpPr/>
            <p:nvPr/>
          </p:nvSpPr>
          <p:spPr>
            <a:xfrm>
              <a:off x="27072" y="2578103"/>
              <a:ext cx="3485562" cy="20621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4D8F80C-2BD4-9191-B517-908D66E7DFE6}"/>
                </a:ext>
              </a:extLst>
            </p:cNvPr>
            <p:cNvSpPr txBox="1"/>
            <p:nvPr/>
          </p:nvSpPr>
          <p:spPr>
            <a:xfrm>
              <a:off x="105591" y="2578104"/>
              <a:ext cx="3407043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 u="none" strike="noStrike" baseline="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a lot of / lots of;</a:t>
              </a:r>
            </a:p>
            <a:p>
              <a:r>
                <a:rPr lang="en-US" sz="3200" b="1" i="0" u="none" strike="noStrike" baseline="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some; a little;</a:t>
              </a:r>
            </a:p>
            <a:p>
              <a:r>
                <a:rPr lang="en-US" sz="3200" b="1" i="0" u="none" strike="noStrike" baseline="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don't (verb) any / much </a:t>
              </a:r>
              <a:endPara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54956E-D88A-66A8-B112-4BC13CDCBA1E}"/>
              </a:ext>
            </a:extLst>
          </p:cNvPr>
          <p:cNvGrpSpPr/>
          <p:nvPr/>
        </p:nvGrpSpPr>
        <p:grpSpPr>
          <a:xfrm>
            <a:off x="113309" y="3937296"/>
            <a:ext cx="3311642" cy="2580029"/>
            <a:chOff x="27072" y="2578103"/>
            <a:chExt cx="3485562" cy="258002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F09B5F-626B-BAE0-DF49-5F61B2EA825F}"/>
                </a:ext>
              </a:extLst>
            </p:cNvPr>
            <p:cNvSpPr/>
            <p:nvPr/>
          </p:nvSpPr>
          <p:spPr>
            <a:xfrm>
              <a:off x="27072" y="2578103"/>
              <a:ext cx="3485562" cy="255454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CA2822-145C-CA83-82BC-9FA3022D9DB0}"/>
                </a:ext>
              </a:extLst>
            </p:cNvPr>
            <p:cNvSpPr txBox="1"/>
            <p:nvPr/>
          </p:nvSpPr>
          <p:spPr>
            <a:xfrm>
              <a:off x="73207" y="2603587"/>
              <a:ext cx="3407043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How often do you eat vegetables?</a:t>
              </a:r>
            </a:p>
            <a:p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+mj-lt"/>
                  <a:sym typeface="Wingdings" panose="05000000000000000000" pitchFamily="2" charset="2"/>
                </a:rPr>
                <a:t> I eat lots of vegetables every weekend.</a:t>
              </a:r>
              <a:endPara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285A2EF-3998-55A3-FCAB-8F588245FA36}"/>
              </a:ext>
            </a:extLst>
          </p:cNvPr>
          <p:cNvGrpSpPr/>
          <p:nvPr/>
        </p:nvGrpSpPr>
        <p:grpSpPr>
          <a:xfrm>
            <a:off x="3609881" y="1652129"/>
            <a:ext cx="8487141" cy="4673911"/>
            <a:chOff x="3737945" y="1874398"/>
            <a:chExt cx="8487141" cy="467391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932C20D-56F2-8D28-2C3B-6AEE1403CF12}"/>
                </a:ext>
              </a:extLst>
            </p:cNvPr>
            <p:cNvGrpSpPr/>
            <p:nvPr/>
          </p:nvGrpSpPr>
          <p:grpSpPr>
            <a:xfrm>
              <a:off x="3737945" y="1906859"/>
              <a:ext cx="8487141" cy="4237490"/>
              <a:chOff x="2929467" y="1362934"/>
              <a:chExt cx="9295619" cy="478141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7BAB4E0-F9BF-D67D-E88E-8F7E43D18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29467" y="1362934"/>
                <a:ext cx="9213972" cy="4781415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556916" y="5478837"/>
                <a:ext cx="1712203" cy="625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latin typeface="+mj-lt"/>
                    <a:ea typeface="Cambria" panose="02040503050406030204" pitchFamily="18" charset="0"/>
                  </a:rPr>
                  <a:t>healthy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171044" y="3015610"/>
                <a:ext cx="2798112" cy="6251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u="sng" dirty="0">
                    <a:latin typeface="+mj-lt"/>
                    <a:ea typeface="Cambria" panose="02040503050406030204" pitchFamily="18" charset="0"/>
                  </a:rPr>
                  <a:t>drink soda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743827" y="5495066"/>
                <a:ext cx="2031861" cy="625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latin typeface="+mj-lt"/>
                    <a:ea typeface="Cambria" panose="02040503050406030204" pitchFamily="18" charset="0"/>
                  </a:rPr>
                  <a:t>unhealthy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470736" y="2988417"/>
                <a:ext cx="2754350" cy="625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latin typeface="+mj-lt"/>
                    <a:ea typeface="Cambria" panose="02040503050406030204" pitchFamily="18" charset="0"/>
                  </a:rPr>
                  <a:t>eat fast food 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5E47FA-2669-F409-EAED-FFD08A63E9E0}"/>
                  </a:ext>
                </a:extLst>
              </p:cNvPr>
              <p:cNvSpPr txBox="1"/>
              <p:nvPr/>
            </p:nvSpPr>
            <p:spPr>
              <a:xfrm>
                <a:off x="2977271" y="3020184"/>
                <a:ext cx="3016247" cy="6251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000" u="sng" dirty="0">
                    <a:ea typeface="Cambria" panose="02040503050406030204" pitchFamily="18" charset="0"/>
                  </a:rPr>
                  <a:t>eat vegetables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360C2B7-1408-6B1C-EE4A-C29EBBD0EEFD}"/>
                </a:ext>
              </a:extLst>
            </p:cNvPr>
            <p:cNvGrpSpPr/>
            <p:nvPr/>
          </p:nvGrpSpPr>
          <p:grpSpPr>
            <a:xfrm>
              <a:off x="6715108" y="4036922"/>
              <a:ext cx="2744124" cy="2488592"/>
              <a:chOff x="395048" y="3747298"/>
              <a:chExt cx="2778846" cy="270513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D0B37F7-C6FD-F9E6-3E8F-AC3A46522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5048" y="3747298"/>
                <a:ext cx="2778846" cy="2705137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68083B-94B7-F5CE-C30C-6D6497B2C08B}"/>
                  </a:ext>
                </a:extLst>
              </p:cNvPr>
              <p:cNvSpPr txBox="1"/>
              <p:nvPr/>
            </p:nvSpPr>
            <p:spPr>
              <a:xfrm>
                <a:off x="625906" y="5720438"/>
                <a:ext cx="2164642" cy="602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latin typeface="+mj-lt"/>
                  </a:rPr>
                  <a:t>read comics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2CE9FAF-6051-A190-CE1E-629B06E47138}"/>
                </a:ext>
              </a:extLst>
            </p:cNvPr>
            <p:cNvGrpSpPr/>
            <p:nvPr/>
          </p:nvGrpSpPr>
          <p:grpSpPr>
            <a:xfrm>
              <a:off x="9470033" y="1958426"/>
              <a:ext cx="2511212" cy="1958898"/>
              <a:chOff x="4557385" y="3941799"/>
              <a:chExt cx="2781541" cy="271295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2B39E65-7111-60B7-67F5-72D8A8935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57385" y="3941799"/>
                <a:ext cx="2781541" cy="2712955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B5E880-4B36-3E4A-FFAD-E196B89B2FDB}"/>
                  </a:ext>
                </a:extLst>
              </p:cNvPr>
              <p:cNvSpPr txBox="1"/>
              <p:nvPr/>
            </p:nvSpPr>
            <p:spPr>
              <a:xfrm>
                <a:off x="4823509" y="5851938"/>
                <a:ext cx="2164642" cy="767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latin typeface="+mj-lt"/>
                  </a:rPr>
                  <a:t>bake cakes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6BC9F2-294D-769E-0539-7C157BBD393F}"/>
                </a:ext>
              </a:extLst>
            </p:cNvPr>
            <p:cNvSpPr txBox="1"/>
            <p:nvPr/>
          </p:nvSpPr>
          <p:spPr>
            <a:xfrm>
              <a:off x="9558772" y="1896082"/>
              <a:ext cx="54589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j-lt"/>
                </a:rPr>
                <a:t>3.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C85180B-7EEF-E4CB-0A94-BACF736FBF89}"/>
                </a:ext>
              </a:extLst>
            </p:cNvPr>
            <p:cNvGrpSpPr/>
            <p:nvPr/>
          </p:nvGrpSpPr>
          <p:grpSpPr>
            <a:xfrm>
              <a:off x="3751822" y="3961881"/>
              <a:ext cx="3091719" cy="2586428"/>
              <a:chOff x="3751822" y="3961881"/>
              <a:chExt cx="3091719" cy="2586428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3894D02-867E-CAA1-B74B-3941069D1521}"/>
                  </a:ext>
                </a:extLst>
              </p:cNvPr>
              <p:cNvGrpSpPr/>
              <p:nvPr/>
            </p:nvGrpSpPr>
            <p:grpSpPr>
              <a:xfrm>
                <a:off x="3751822" y="3966198"/>
                <a:ext cx="3091719" cy="2582111"/>
                <a:chOff x="6508534" y="1237508"/>
                <a:chExt cx="3091719" cy="2582111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D5A0E15C-5D25-37A3-4293-E4725FE836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08534" y="1237508"/>
                  <a:ext cx="2945767" cy="2582111"/>
                </a:xfrm>
                <a:prstGeom prst="rect">
                  <a:avLst/>
                </a:prstGeom>
              </p:spPr>
            </p:pic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A8A2FF6-E317-B225-B15C-4044450320BC}"/>
                    </a:ext>
                  </a:extLst>
                </p:cNvPr>
                <p:cNvSpPr txBox="1"/>
                <p:nvPr/>
              </p:nvSpPr>
              <p:spPr>
                <a:xfrm>
                  <a:off x="6538303" y="3119460"/>
                  <a:ext cx="3061950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+mj-lt"/>
                    </a:rPr>
                    <a:t>play online games</a:t>
                  </a:r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BCF10C-E18B-3904-2525-5D49B397A44C}"/>
                  </a:ext>
                </a:extLst>
              </p:cNvPr>
              <p:cNvSpPr txBox="1"/>
              <p:nvPr/>
            </p:nvSpPr>
            <p:spPr>
              <a:xfrm>
                <a:off x="3794335" y="3961881"/>
                <a:ext cx="545896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latin typeface="+mj-lt"/>
                  </a:rPr>
                  <a:t>4.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254C78-6382-E700-DB82-794700237357}"/>
                </a:ext>
              </a:extLst>
            </p:cNvPr>
            <p:cNvSpPr txBox="1"/>
            <p:nvPr/>
          </p:nvSpPr>
          <p:spPr>
            <a:xfrm>
              <a:off x="6756978" y="4010600"/>
              <a:ext cx="54589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j-lt"/>
                </a:rPr>
                <a:t>5.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A1CF9C8-6D28-62F9-1AC3-BBFD152E6883}"/>
                </a:ext>
              </a:extLst>
            </p:cNvPr>
            <p:cNvGrpSpPr/>
            <p:nvPr/>
          </p:nvGrpSpPr>
          <p:grpSpPr>
            <a:xfrm>
              <a:off x="9558772" y="4036922"/>
              <a:ext cx="2591768" cy="2511387"/>
              <a:chOff x="9558772" y="4036922"/>
              <a:chExt cx="2591768" cy="251138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99AFC2D-5D77-099D-FCAE-870BE9731E5E}"/>
                  </a:ext>
                </a:extLst>
              </p:cNvPr>
              <p:cNvGrpSpPr/>
              <p:nvPr/>
            </p:nvGrpSpPr>
            <p:grpSpPr>
              <a:xfrm>
                <a:off x="9558772" y="4036922"/>
                <a:ext cx="2591768" cy="2511387"/>
                <a:chOff x="9624488" y="1199931"/>
                <a:chExt cx="2591768" cy="2511387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CDF4EBBB-5E21-EDE6-EB5F-56EB20E2DD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24488" y="1199931"/>
                  <a:ext cx="2591768" cy="2511387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5E76569-D2A3-0E5C-B754-17B45B20FA61}"/>
                    </a:ext>
                  </a:extLst>
                </p:cNvPr>
                <p:cNvSpPr txBox="1"/>
                <p:nvPr/>
              </p:nvSpPr>
              <p:spPr>
                <a:xfrm>
                  <a:off x="9689824" y="3019412"/>
                  <a:ext cx="2526432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+mj-lt"/>
                    </a:rPr>
                    <a:t>build models</a:t>
                  </a:r>
                </a:p>
              </p:txBody>
            </p: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516D5B7-A90C-E638-CC69-83A8CC7D7CD6}"/>
                  </a:ext>
                </a:extLst>
              </p:cNvPr>
              <p:cNvSpPr txBox="1"/>
              <p:nvPr/>
            </p:nvSpPr>
            <p:spPr>
              <a:xfrm>
                <a:off x="9558772" y="4039339"/>
                <a:ext cx="492701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latin typeface="+mj-lt"/>
                  </a:rPr>
                  <a:t>6.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44B1EE7-1F4C-9EE8-D1B5-355D53660FB4}"/>
                </a:ext>
              </a:extLst>
            </p:cNvPr>
            <p:cNvSpPr txBox="1"/>
            <p:nvPr/>
          </p:nvSpPr>
          <p:spPr>
            <a:xfrm>
              <a:off x="6598776" y="1874398"/>
              <a:ext cx="54589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j-lt"/>
                </a:rPr>
                <a:t>2.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1D7C6C1-5A1D-489E-E4B5-36A8CB88DBD5}"/>
                </a:ext>
              </a:extLst>
            </p:cNvPr>
            <p:cNvSpPr txBox="1"/>
            <p:nvPr/>
          </p:nvSpPr>
          <p:spPr>
            <a:xfrm>
              <a:off x="3764074" y="1941700"/>
              <a:ext cx="54589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j-lt"/>
                </a:rPr>
                <a:t>1.</a:t>
              </a:r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07FDFB3-224F-E8E1-14DC-9E62FBD690B5}"/>
              </a:ext>
            </a:extLst>
          </p:cNvPr>
          <p:cNvCxnSpPr>
            <a:cxnSpLocks/>
          </p:cNvCxnSpPr>
          <p:nvPr/>
        </p:nvCxnSpPr>
        <p:spPr>
          <a:xfrm>
            <a:off x="1087395" y="4522573"/>
            <a:ext cx="1454643" cy="1182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846"/>
            <a:ext cx="9643730" cy="60373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7038763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7503"/>
            <a:ext cx="12192000" cy="21236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i="1" dirty="0">
                <a:solidFill>
                  <a:srgbClr val="0070C0"/>
                </a:solidFill>
              </a:rPr>
              <a:t>Write 5 WH-questions. You can use the vocabulary and the indefinite quantifiers in Unit 2, lesson 1 or your own words. Then, practice reading the questions loudly, trying to lower your intonation at the end of the question.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430345-B076-C729-503A-BF91217E40E7}"/>
              </a:ext>
            </a:extLst>
          </p:cNvPr>
          <p:cNvSpPr/>
          <p:nvPr/>
        </p:nvSpPr>
        <p:spPr>
          <a:xfrm>
            <a:off x="1787579" y="2601931"/>
            <a:ext cx="8542116" cy="36379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0070C0"/>
                </a:solidFill>
              </a:rPr>
              <a:t>E.g.: </a:t>
            </a:r>
          </a:p>
          <a:p>
            <a:pPr marL="742950" indent="-454025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Where do you often ride a bicycle? </a:t>
            </a:r>
          </a:p>
          <a:p>
            <a:pPr marL="742950" indent="-454025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Who do you often play games with?</a:t>
            </a:r>
          </a:p>
          <a:p>
            <a:pPr marL="742950" indent="-454025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How long do you often do homework?</a:t>
            </a:r>
          </a:p>
          <a:p>
            <a:pPr marL="742950" indent="-454025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Why do you usually wake up early / late?</a:t>
            </a:r>
          </a:p>
          <a:p>
            <a:pPr marL="742950" indent="-454025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When do you often go to bed late?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13EF65A-AE87-E33A-F031-D4F227D53FB9}"/>
              </a:ext>
            </a:extLst>
          </p:cNvPr>
          <p:cNvCxnSpPr>
            <a:cxnSpLocks/>
          </p:cNvCxnSpPr>
          <p:nvPr/>
        </p:nvCxnSpPr>
        <p:spPr>
          <a:xfrm>
            <a:off x="6682886" y="3253141"/>
            <a:ext cx="1873653" cy="1009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CEEE934-A9B7-E25A-47CC-5A3B1A7EF6B5}"/>
              </a:ext>
            </a:extLst>
          </p:cNvPr>
          <p:cNvCxnSpPr>
            <a:cxnSpLocks/>
          </p:cNvCxnSpPr>
          <p:nvPr/>
        </p:nvCxnSpPr>
        <p:spPr>
          <a:xfrm>
            <a:off x="6826669" y="3817286"/>
            <a:ext cx="1873653" cy="1490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8FDF023-40F8-42BB-7267-312B33FBE098}"/>
              </a:ext>
            </a:extLst>
          </p:cNvPr>
          <p:cNvCxnSpPr>
            <a:cxnSpLocks/>
          </p:cNvCxnSpPr>
          <p:nvPr/>
        </p:nvCxnSpPr>
        <p:spPr>
          <a:xfrm>
            <a:off x="7119772" y="4420891"/>
            <a:ext cx="1873653" cy="1490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104D7C-E7C3-AF32-5932-E752EC297F9B}"/>
              </a:ext>
            </a:extLst>
          </p:cNvPr>
          <p:cNvCxnSpPr>
            <a:cxnSpLocks/>
          </p:cNvCxnSpPr>
          <p:nvPr/>
        </p:nvCxnSpPr>
        <p:spPr>
          <a:xfrm>
            <a:off x="7335109" y="5010938"/>
            <a:ext cx="1873653" cy="904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58ED81-BA20-5430-3981-7046E0CDDE59}"/>
              </a:ext>
            </a:extLst>
          </p:cNvPr>
          <p:cNvCxnSpPr>
            <a:cxnSpLocks/>
          </p:cNvCxnSpPr>
          <p:nvPr/>
        </p:nvCxnSpPr>
        <p:spPr>
          <a:xfrm>
            <a:off x="6842703" y="5643481"/>
            <a:ext cx="1554020" cy="931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274363"/>
            <a:ext cx="8688006" cy="62129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2734" y="1940492"/>
            <a:ext cx="989044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FALLING INTONATION at the end of WH-questions.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Talking about what makes a healthy lifestyle.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vocabularies in lesson 1.1.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grammar point in lesson 1.2.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WH-questions with falling intonation.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15,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78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sp>
        <p:nvSpPr>
          <p:cNvPr id="11" name="Round Diagonal Corner Rectangle 10"/>
          <p:cNvSpPr/>
          <p:nvPr/>
        </p:nvSpPr>
        <p:spPr>
          <a:xfrm>
            <a:off x="3062586" y="4916619"/>
            <a:ext cx="2378633" cy="539496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255EEF-83C6-E749-018B-7809966EE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33" y="1559345"/>
            <a:ext cx="1920785" cy="570039"/>
          </a:xfrm>
          <a:prstGeom prst="rect">
            <a:avLst/>
          </a:prstGeom>
        </p:spPr>
      </p:pic>
      <p:sp>
        <p:nvSpPr>
          <p:cNvPr id="16" name="Round Diagonal Corner Rectangle 10">
            <a:extLst>
              <a:ext uri="{FF2B5EF4-FFF2-40B4-BE49-F238E27FC236}">
                <a16:creationId xmlns:a16="http://schemas.microsoft.com/office/drawing/2014/main" id="{AB1C4153-2374-9B0A-0E87-6E467A143F7D}"/>
              </a:ext>
            </a:extLst>
          </p:cNvPr>
          <p:cNvSpPr/>
          <p:nvPr/>
        </p:nvSpPr>
        <p:spPr>
          <a:xfrm>
            <a:off x="3498146" y="5836181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sp>
        <p:nvSpPr>
          <p:cNvPr id="17" name="Round Diagonal Corner Rectangle 10">
            <a:extLst>
              <a:ext uri="{FF2B5EF4-FFF2-40B4-BE49-F238E27FC236}">
                <a16:creationId xmlns:a16="http://schemas.microsoft.com/office/drawing/2014/main" id="{F44842C3-485A-1B2B-68DC-8C605FFB468E}"/>
              </a:ext>
            </a:extLst>
          </p:cNvPr>
          <p:cNvSpPr/>
          <p:nvPr/>
        </p:nvSpPr>
        <p:spPr>
          <a:xfrm>
            <a:off x="1670851" y="2315238"/>
            <a:ext cx="2378633" cy="539496"/>
          </a:xfrm>
          <a:prstGeom prst="round2Diag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Pronuncition</a:t>
            </a:r>
            <a:endParaRPr lang="en-US" sz="2800" b="1" dirty="0"/>
          </a:p>
        </p:txBody>
      </p:sp>
      <p:sp>
        <p:nvSpPr>
          <p:cNvPr id="18" name="Round Diagonal Corner Rectangle 10">
            <a:extLst>
              <a:ext uri="{FF2B5EF4-FFF2-40B4-BE49-F238E27FC236}">
                <a16:creationId xmlns:a16="http://schemas.microsoft.com/office/drawing/2014/main" id="{74345CD0-86BF-BCB1-C4F0-0370CA2E3595}"/>
              </a:ext>
            </a:extLst>
          </p:cNvPr>
          <p:cNvSpPr/>
          <p:nvPr/>
        </p:nvSpPr>
        <p:spPr>
          <a:xfrm>
            <a:off x="2059725" y="3159251"/>
            <a:ext cx="2378633" cy="5394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Practice</a:t>
            </a:r>
          </a:p>
        </p:txBody>
      </p:sp>
      <p:sp>
        <p:nvSpPr>
          <p:cNvPr id="19" name="Round Diagonal Corner Rectangle 10">
            <a:extLst>
              <a:ext uri="{FF2B5EF4-FFF2-40B4-BE49-F238E27FC236}">
                <a16:creationId xmlns:a16="http://schemas.microsoft.com/office/drawing/2014/main" id="{7AA8AAA4-F3A7-C01F-5144-03A896C760AB}"/>
              </a:ext>
            </a:extLst>
          </p:cNvPr>
          <p:cNvSpPr/>
          <p:nvPr/>
        </p:nvSpPr>
        <p:spPr>
          <a:xfrm>
            <a:off x="2429085" y="4037935"/>
            <a:ext cx="2378633" cy="539496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Speaking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495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practice intonation for </a:t>
            </a:r>
            <a:r>
              <a:rPr lang="en-US" sz="3600" i="1" dirty="0" err="1">
                <a:solidFill>
                  <a:srgbClr val="0070C0"/>
                </a:solidFill>
              </a:rPr>
              <a:t>Wh</a:t>
            </a:r>
            <a:r>
              <a:rPr lang="en-US" sz="3600" i="1" dirty="0">
                <a:solidFill>
                  <a:srgbClr val="0070C0"/>
                </a:solidFill>
              </a:rPr>
              <a:t>-questions.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about what makes a healthy lifestyle.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5"/>
            <a:ext cx="9217111" cy="6144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biology		B. activity 		C. invitation 	D. geography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climbing		B. zorbing		C. Thursday	D. design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survey		 B. mistake		C. lifestyle		D. classmate</a:t>
            </a:r>
          </a:p>
          <a:p>
            <a:pPr>
              <a:lnSpc>
                <a:spcPct val="200000"/>
              </a:lnSpc>
            </a:pP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159" y="265090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differently from the others. </a:t>
            </a:r>
            <a:br>
              <a:rPr lang="en-US" sz="3200" i="1" dirty="0">
                <a:solidFill>
                  <a:srgbClr val="0070C0"/>
                </a:solidFill>
              </a:rPr>
            </a:b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12428" y="13314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59026" y="32568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69110" y="515151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5068" y="1606302"/>
            <a:ext cx="236529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baɪˈɑːlədʒi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10" y="162562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/ækˈtɪvəti/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02971" y="1633839"/>
            <a:ext cx="254799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ɪnvəˈteɪʃn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dʒiˈɑːɡrəfi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3434" y="55245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mɪˈsteɪk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08136" y="5523095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laɪfstaɪl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1559" y="355229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/dɪˈzaɪn/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2962" y="3585658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 ˈ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klaɪmɪŋ/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97529" y="36408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zɔ:rbɪŋ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/ˈklæsmeɪt/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2611" y="35419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l-GR" sz="3200" dirty="0">
                <a:solidFill>
                  <a:srgbClr val="FF0000"/>
                </a:solidFill>
                <a:latin typeface="+mj-lt"/>
              </a:rPr>
              <a:t>ˈθ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ɜ:rzdeɪ/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33753" y="5511909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sɜːveɪ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1119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mus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c		B. phys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cs		C. d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amond 	D. d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nner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c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r			B. g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me 		C. pl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ne		D. r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ce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f</a:t>
            </a:r>
            <a:r>
              <a:rPr lang="en-US" sz="3200" u="sng" dirty="0">
                <a:latin typeface="+mj-lt"/>
              </a:rPr>
              <a:t>oo</a:t>
            </a:r>
            <a:r>
              <a:rPr lang="en-US" sz="3200" dirty="0">
                <a:latin typeface="+mj-lt"/>
              </a:rPr>
              <a:t>d			B. sch</a:t>
            </a:r>
            <a:r>
              <a:rPr lang="en-US" sz="3200" u="sng" dirty="0">
                <a:latin typeface="+mj-lt"/>
              </a:rPr>
              <a:t>oo</a:t>
            </a:r>
            <a:r>
              <a:rPr lang="en-US" sz="3200" dirty="0">
                <a:latin typeface="+mj-lt"/>
              </a:rPr>
              <a:t>l		C. b</a:t>
            </a:r>
            <a:r>
              <a:rPr lang="en-US" sz="3200" u="sng" dirty="0">
                <a:latin typeface="+mj-lt"/>
              </a:rPr>
              <a:t>oo</a:t>
            </a:r>
            <a:r>
              <a:rPr lang="en-US" sz="3200" dirty="0">
                <a:latin typeface="+mj-lt"/>
              </a:rPr>
              <a:t>k		D. t</a:t>
            </a:r>
            <a:r>
              <a:rPr lang="en-US" sz="3200" u="sng" dirty="0">
                <a:latin typeface="+mj-lt"/>
              </a:rPr>
              <a:t>oo</a:t>
            </a:r>
            <a:r>
              <a:rPr lang="en-US" sz="3200" dirty="0">
                <a:latin typeface="+mj-lt"/>
              </a:rPr>
              <a:t>th</a:t>
            </a:r>
          </a:p>
          <a:p>
            <a:pPr>
              <a:lnSpc>
                <a:spcPct val="150000"/>
              </a:lnSpc>
            </a:pP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06897" y="135517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5983" y="332811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5" y="40739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6506459" y="528698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mju:zɪk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/ˈfɪzɪks/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9295" y="18737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daɪmənd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164224" y="187373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/ˈdɪnər/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/kɑ:r/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68434" y="3776499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ge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39724" y="373218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ple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56904" y="3756666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96032" y="566693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fuːd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217000" y="570440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skuːl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34976" y="567690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bʊk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678838" y="568710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ː</a:t>
            </a:r>
            <a:r>
              <a:rPr lang="el-GR" sz="3200" dirty="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4085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540" y="534701"/>
            <a:ext cx="924497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0070C0"/>
                </a:solidFill>
                <a:ea typeface="Times New Roman" panose="02020603050405020304" pitchFamily="18" charset="0"/>
              </a:rPr>
              <a:t>Work in pairs.</a:t>
            </a:r>
          </a:p>
          <a:p>
            <a:r>
              <a:rPr lang="en-US" sz="3500" b="1" dirty="0">
                <a:solidFill>
                  <a:srgbClr val="0070C0"/>
                </a:solidFill>
              </a:rPr>
              <a:t>Ask </a:t>
            </a:r>
            <a:r>
              <a:rPr lang="en-US" sz="3500" b="1" dirty="0">
                <a:solidFill>
                  <a:srgbClr val="FF0000"/>
                </a:solidFill>
              </a:rPr>
              <a:t>5</a:t>
            </a:r>
            <a:r>
              <a:rPr lang="en-US" sz="3500" b="1" dirty="0">
                <a:solidFill>
                  <a:srgbClr val="0070C0"/>
                </a:solidFill>
              </a:rPr>
              <a:t> questions about your partner’s routine, using </a:t>
            </a:r>
            <a:r>
              <a:rPr lang="en-US" sz="3500" b="1" dirty="0">
                <a:solidFill>
                  <a:srgbClr val="FF0000"/>
                </a:solidFill>
              </a:rPr>
              <a:t>some of the 5Ws</a:t>
            </a:r>
            <a:r>
              <a:rPr lang="en-US" sz="3500" b="1" dirty="0">
                <a:solidFill>
                  <a:srgbClr val="0070C0"/>
                </a:solidFill>
              </a:rPr>
              <a:t> &amp; </a:t>
            </a:r>
            <a:r>
              <a:rPr lang="en-US" sz="3500" b="1" dirty="0">
                <a:solidFill>
                  <a:srgbClr val="FF0000"/>
                </a:solidFill>
              </a:rPr>
              <a:t>1H</a:t>
            </a:r>
            <a:r>
              <a:rPr lang="en-US" sz="35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522516" y="2257068"/>
            <a:ext cx="110185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E.g.: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1. What time do you get up / have breakfast?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2. What do you often have for breakfast / lunch / dinner?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3. How much water / bubble tea / fresh milk do you often drink?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4. How do you go to school?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5. Where do you often have fun / go shopping / eat out?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760" y="357418"/>
            <a:ext cx="2813824" cy="179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F5DB94-B0E4-6B02-1DFC-B24717799592}"/>
              </a:ext>
            </a:extLst>
          </p:cNvPr>
          <p:cNvSpPr/>
          <p:nvPr/>
        </p:nvSpPr>
        <p:spPr>
          <a:xfrm>
            <a:off x="3741576" y="837353"/>
            <a:ext cx="533098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1256" y="551175"/>
            <a:ext cx="1192170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To ask a WH-question, we lower our intonation at the end of the question.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a. Listen and repeat.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754CD2-BD20-82A8-6335-DA46882FAC29}"/>
              </a:ext>
            </a:extLst>
          </p:cNvPr>
          <p:cNvSpPr/>
          <p:nvPr/>
        </p:nvSpPr>
        <p:spPr>
          <a:xfrm>
            <a:off x="271553" y="2763946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50"/>
                </a:solidFill>
              </a:rPr>
              <a:t>How much fast food do you eat every week?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C129C2-2837-358B-5182-79B2FF67EDD4}"/>
              </a:ext>
            </a:extLst>
          </p:cNvPr>
          <p:cNvCxnSpPr>
            <a:cxnSpLocks/>
          </p:cNvCxnSpPr>
          <p:nvPr/>
        </p:nvCxnSpPr>
        <p:spPr>
          <a:xfrm>
            <a:off x="6556076" y="2654327"/>
            <a:ext cx="1358976" cy="2192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D1-TRACK 15 Pronunciation - Falling on WH questions">
            <a:hlinkClick r:id="" action="ppaction://media"/>
            <a:extLst>
              <a:ext uri="{FF2B5EF4-FFF2-40B4-BE49-F238E27FC236}">
                <a16:creationId xmlns:a16="http://schemas.microsoft.com/office/drawing/2014/main" id="{DE357A3D-95E3-B944-6E53-859A9B0A3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0955" y="1706111"/>
            <a:ext cx="552450" cy="552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7C09CF-C9BB-8176-7823-E64B4F50BD9C}"/>
              </a:ext>
            </a:extLst>
          </p:cNvPr>
          <p:cNvSpPr/>
          <p:nvPr/>
        </p:nvSpPr>
        <p:spPr>
          <a:xfrm>
            <a:off x="271553" y="3868722"/>
            <a:ext cx="1192170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0" u="none" strike="noStrike" baseline="0" dirty="0">
                <a:solidFill>
                  <a:srgbClr val="0070C0"/>
                </a:solidFill>
                <a:latin typeface="+mj-lt"/>
              </a:rPr>
              <a:t>b. Listen and cross out the question that doesn’t have the right falling intonation.</a:t>
            </a:r>
            <a:endParaRPr lang="en-US" sz="36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93B18-A230-2AB2-B8A3-2E937D84FA3C}"/>
              </a:ext>
            </a:extLst>
          </p:cNvPr>
          <p:cNvSpPr txBox="1"/>
          <p:nvPr/>
        </p:nvSpPr>
        <p:spPr>
          <a:xfrm>
            <a:off x="271553" y="5258219"/>
            <a:ext cx="10404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50"/>
                </a:solidFill>
              </a:rPr>
              <a:t>How much junk food do you eat every week?</a:t>
            </a:r>
          </a:p>
          <a:p>
            <a:r>
              <a:rPr lang="en-US" sz="3600" i="1" dirty="0">
                <a:solidFill>
                  <a:srgbClr val="00B050"/>
                </a:solidFill>
              </a:rPr>
              <a:t>How much exercise do you do every day?</a:t>
            </a:r>
          </a:p>
        </p:txBody>
      </p:sp>
      <p:pic>
        <p:nvPicPr>
          <p:cNvPr id="11" name="CD1-TRACK 16 Wrong falling intonation">
            <a:hlinkClick r:id="" action="ppaction://media"/>
            <a:extLst>
              <a:ext uri="{FF2B5EF4-FFF2-40B4-BE49-F238E27FC236}">
                <a16:creationId xmlns:a16="http://schemas.microsoft.com/office/drawing/2014/main" id="{47B6BFC8-8085-84C1-AD74-D906BE4AA1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60859" y="4468886"/>
            <a:ext cx="552450" cy="55245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781504-FEB8-ECF6-F537-06E94191D99F}"/>
              </a:ext>
            </a:extLst>
          </p:cNvPr>
          <p:cNvCxnSpPr>
            <a:cxnSpLocks/>
          </p:cNvCxnSpPr>
          <p:nvPr/>
        </p:nvCxnSpPr>
        <p:spPr>
          <a:xfrm>
            <a:off x="6355354" y="5229444"/>
            <a:ext cx="1358976" cy="2192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9DDA75-4DA3-633D-906D-CEA62D303F18}"/>
              </a:ext>
            </a:extLst>
          </p:cNvPr>
          <p:cNvCxnSpPr>
            <a:cxnSpLocks/>
          </p:cNvCxnSpPr>
          <p:nvPr/>
        </p:nvCxnSpPr>
        <p:spPr>
          <a:xfrm flipV="1">
            <a:off x="5832088" y="5858383"/>
            <a:ext cx="1550019" cy="1744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5B2795-2AA8-2627-161C-1ADAAC01728E}"/>
              </a:ext>
            </a:extLst>
          </p:cNvPr>
          <p:cNvCxnSpPr/>
          <p:nvPr/>
        </p:nvCxnSpPr>
        <p:spPr>
          <a:xfrm>
            <a:off x="279918" y="6170201"/>
            <a:ext cx="771433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7EBEBDB-3A9C-107E-659F-5EBBE38FE591}"/>
              </a:ext>
            </a:extLst>
          </p:cNvPr>
          <p:cNvSpPr txBox="1"/>
          <p:nvPr/>
        </p:nvSpPr>
        <p:spPr>
          <a:xfrm>
            <a:off x="8650840" y="6051479"/>
            <a:ext cx="3643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Click here for the answer.</a:t>
            </a:r>
          </a:p>
        </p:txBody>
      </p: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6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4718</TotalTime>
  <Words>883</Words>
  <Application>Microsoft Office PowerPoint</Application>
  <PresentationFormat>Widescreen</PresentationFormat>
  <Paragraphs>130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218</cp:revision>
  <dcterms:created xsi:type="dcterms:W3CDTF">2020-12-08T03:17:05Z</dcterms:created>
  <dcterms:modified xsi:type="dcterms:W3CDTF">2023-07-27T08:40:42Z</dcterms:modified>
</cp:coreProperties>
</file>