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4"/>
  </p:notesMasterIdLst>
  <p:sldIdLst>
    <p:sldId id="313" r:id="rId3"/>
    <p:sldId id="301" r:id="rId4"/>
    <p:sldId id="374" r:id="rId5"/>
    <p:sldId id="375" r:id="rId6"/>
    <p:sldId id="376" r:id="rId7"/>
    <p:sldId id="383" r:id="rId8"/>
    <p:sldId id="378" r:id="rId9"/>
    <p:sldId id="385" r:id="rId10"/>
    <p:sldId id="384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45" r:id="rId25"/>
    <p:sldId id="399" r:id="rId26"/>
    <p:sldId id="400" r:id="rId27"/>
    <p:sldId id="401" r:id="rId28"/>
    <p:sldId id="402" r:id="rId29"/>
    <p:sldId id="403" r:id="rId30"/>
    <p:sldId id="406" r:id="rId31"/>
    <p:sldId id="405" r:id="rId32"/>
    <p:sldId id="407" r:id="rId33"/>
  </p:sldIdLst>
  <p:sldSz cx="24384000" cy="13716000"/>
  <p:notesSz cx="6858000" cy="9144000"/>
  <p:custDataLst>
    <p:tags r:id="rId3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  <a:srgbClr val="D60093"/>
    <a:srgbClr val="0000FF"/>
    <a:srgbClr val="135F82"/>
    <a:srgbClr val="270F6B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 varScale="1">
        <p:scale>
          <a:sx n="39" d="100"/>
          <a:sy n="39" d="100"/>
        </p:scale>
        <p:origin x="821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24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2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8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8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60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5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47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5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827914" y="197058"/>
            <a:ext cx="23466084" cy="1436688"/>
            <a:chOff x="0" y="58"/>
            <a:chExt cx="13347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126"/>
              <a:ext cx="9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" y="77797"/>
            <a:ext cx="1462850" cy="14610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TỬ-DIỄN ĐÀN GIÁO VIÊN TOÁN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8.w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7.wmf"/><Relationship Id="rId5" Type="http://schemas.openxmlformats.org/officeDocument/2006/relationships/image" Target="../media/image34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19.wmf"/><Relationship Id="rId9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41.png"/><Relationship Id="rId7" Type="http://schemas.openxmlformats.org/officeDocument/2006/relationships/image" Target="../media/image43.wm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image" Target="../media/image46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16.wmf"/><Relationship Id="rId9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4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29.bin"/><Relationship Id="rId2" Type="http://schemas.openxmlformats.org/officeDocument/2006/relationships/notesSlide" Target="../notesSlides/notesSlide11.xml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image" Target="../media/image45.wmf"/><Relationship Id="rId5" Type="http://schemas.openxmlformats.org/officeDocument/2006/relationships/oleObject" Target="../embeddings/oleObject4.bin"/><Relationship Id="rId15" Type="http://schemas.openxmlformats.org/officeDocument/2006/relationships/image" Target="../media/image48.emf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16.wmf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34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6.wmf"/><Relationship Id="rId17" Type="http://schemas.openxmlformats.org/officeDocument/2006/relationships/image" Target="../media/image51.emf"/><Relationship Id="rId2" Type="http://schemas.openxmlformats.org/officeDocument/2006/relationships/notesSlide" Target="../notesSlides/notesSlide12.xml"/><Relationship Id="rId16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50.emf"/><Relationship Id="rId10" Type="http://schemas.openxmlformats.org/officeDocument/2006/relationships/image" Target="../media/image45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40.png"/><Relationship Id="rId7" Type="http://schemas.openxmlformats.org/officeDocument/2006/relationships/image" Target="../media/image56.em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42.bin"/><Relationship Id="rId7" Type="http://schemas.openxmlformats.org/officeDocument/2006/relationships/image" Target="../media/image61.w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60.png"/><Relationship Id="rId4" Type="http://schemas.openxmlformats.org/officeDocument/2006/relationships/image" Target="../media/image5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emf"/><Relationship Id="rId18" Type="http://schemas.openxmlformats.org/officeDocument/2006/relationships/oleObject" Target="../embeddings/oleObject54.bin"/><Relationship Id="rId26" Type="http://schemas.openxmlformats.org/officeDocument/2006/relationships/oleObject" Target="../embeddings/oleObject58.bin"/><Relationship Id="rId3" Type="http://schemas.openxmlformats.org/officeDocument/2006/relationships/image" Target="../media/image64.wmf"/><Relationship Id="rId21" Type="http://schemas.openxmlformats.org/officeDocument/2006/relationships/image" Target="../media/image73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71.wmf"/><Relationship Id="rId25" Type="http://schemas.openxmlformats.org/officeDocument/2006/relationships/image" Target="../media/image75.wmf"/><Relationship Id="rId33" Type="http://schemas.openxmlformats.org/officeDocument/2006/relationships/image" Target="../media/image79.emf"/><Relationship Id="rId2" Type="http://schemas.openxmlformats.org/officeDocument/2006/relationships/oleObject" Target="../embeddings/oleObject46.bin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29" Type="http://schemas.openxmlformats.org/officeDocument/2006/relationships/image" Target="../media/image7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68.wmf"/><Relationship Id="rId24" Type="http://schemas.openxmlformats.org/officeDocument/2006/relationships/oleObject" Target="../embeddings/oleObject57.bin"/><Relationship Id="rId32" Type="http://schemas.openxmlformats.org/officeDocument/2006/relationships/oleObject" Target="../embeddings/oleObject61.bin"/><Relationship Id="rId5" Type="http://schemas.openxmlformats.org/officeDocument/2006/relationships/image" Target="../media/image65.wmf"/><Relationship Id="rId15" Type="http://schemas.openxmlformats.org/officeDocument/2006/relationships/image" Target="../media/image70.emf"/><Relationship Id="rId23" Type="http://schemas.openxmlformats.org/officeDocument/2006/relationships/image" Target="../media/image74.wmf"/><Relationship Id="rId28" Type="http://schemas.openxmlformats.org/officeDocument/2006/relationships/oleObject" Target="../embeddings/oleObject59.bin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72.wmf"/><Relationship Id="rId31" Type="http://schemas.openxmlformats.org/officeDocument/2006/relationships/image" Target="../media/image78.e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Relationship Id="rId27" Type="http://schemas.openxmlformats.org/officeDocument/2006/relationships/image" Target="../media/image76.wmf"/><Relationship Id="rId30" Type="http://schemas.openxmlformats.org/officeDocument/2006/relationships/oleObject" Target="../embeddings/oleObject60.bin"/><Relationship Id="rId8" Type="http://schemas.openxmlformats.org/officeDocument/2006/relationships/oleObject" Target="../embeddings/oleObject4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67.bin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8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91.emf"/><Relationship Id="rId3" Type="http://schemas.openxmlformats.org/officeDocument/2006/relationships/image" Target="../media/image86.wmf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73.bin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8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97.emf"/><Relationship Id="rId18" Type="http://schemas.openxmlformats.org/officeDocument/2006/relationships/oleObject" Target="../embeddings/oleObject83.bin"/><Relationship Id="rId26" Type="http://schemas.openxmlformats.org/officeDocument/2006/relationships/image" Target="../media/image102.emf"/><Relationship Id="rId3" Type="http://schemas.openxmlformats.org/officeDocument/2006/relationships/image" Target="../media/image92.wmf"/><Relationship Id="rId21" Type="http://schemas.openxmlformats.org/officeDocument/2006/relationships/image" Target="../media/image100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98.wmf"/><Relationship Id="rId25" Type="http://schemas.openxmlformats.org/officeDocument/2006/relationships/oleObject" Target="../embeddings/oleObject87.bin"/><Relationship Id="rId2" Type="http://schemas.openxmlformats.org/officeDocument/2006/relationships/oleObject" Target="../embeddings/oleObject74.bin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96.emf"/><Relationship Id="rId24" Type="http://schemas.openxmlformats.org/officeDocument/2006/relationships/oleObject" Target="../embeddings/oleObject86.bin"/><Relationship Id="rId5" Type="http://schemas.openxmlformats.org/officeDocument/2006/relationships/image" Target="../media/image93.wmf"/><Relationship Id="rId15" Type="http://schemas.openxmlformats.org/officeDocument/2006/relationships/oleObject" Target="../embeddings/oleObject81.bin"/><Relationship Id="rId23" Type="http://schemas.openxmlformats.org/officeDocument/2006/relationships/image" Target="../media/image101.wmf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99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80.bin"/><Relationship Id="rId22" Type="http://schemas.openxmlformats.org/officeDocument/2006/relationships/oleObject" Target="../embeddings/oleObject8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108.w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9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image" Target="../media/image109.wmf"/><Relationship Id="rId7" Type="http://schemas.openxmlformats.org/officeDocument/2006/relationships/image" Target="../media/image111.wmf"/><Relationship Id="rId12" Type="http://schemas.openxmlformats.org/officeDocument/2006/relationships/image" Target="../media/image114.wmf"/><Relationship Id="rId2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5.bin"/><Relationship Id="rId11" Type="http://schemas.openxmlformats.org/officeDocument/2006/relationships/oleObject" Target="../embeddings/oleObject97.bin"/><Relationship Id="rId5" Type="http://schemas.openxmlformats.org/officeDocument/2006/relationships/image" Target="../media/image110.wmf"/><Relationship Id="rId10" Type="http://schemas.openxmlformats.org/officeDocument/2006/relationships/image" Target="../media/image113.png"/><Relationship Id="rId4" Type="http://schemas.openxmlformats.org/officeDocument/2006/relationships/oleObject" Target="../embeddings/oleObject94.bin"/><Relationship Id="rId9" Type="http://schemas.openxmlformats.org/officeDocument/2006/relationships/image" Target="../media/image11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123.wmf"/><Relationship Id="rId3" Type="http://schemas.openxmlformats.org/officeDocument/2006/relationships/image" Target="../media/image115.wmf"/><Relationship Id="rId7" Type="http://schemas.openxmlformats.org/officeDocument/2006/relationships/image" Target="../media/image117.wmf"/><Relationship Id="rId12" Type="http://schemas.openxmlformats.org/officeDocument/2006/relationships/image" Target="../media/image120.png"/><Relationship Id="rId17" Type="http://schemas.openxmlformats.org/officeDocument/2006/relationships/oleObject" Target="../embeddings/oleObject105.bin"/><Relationship Id="rId2" Type="http://schemas.openxmlformats.org/officeDocument/2006/relationships/oleObject" Target="../embeddings/oleObject98.bin"/><Relationship Id="rId16" Type="http://schemas.openxmlformats.org/officeDocument/2006/relationships/image" Target="../media/image122.wmf"/><Relationship Id="rId20" Type="http://schemas.openxmlformats.org/officeDocument/2006/relationships/image" Target="../media/image12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19.wmf"/><Relationship Id="rId5" Type="http://schemas.openxmlformats.org/officeDocument/2006/relationships/image" Target="../media/image116.wmf"/><Relationship Id="rId15" Type="http://schemas.openxmlformats.org/officeDocument/2006/relationships/oleObject" Target="../embeddings/oleObject104.bin"/><Relationship Id="rId10" Type="http://schemas.openxmlformats.org/officeDocument/2006/relationships/oleObject" Target="../embeddings/oleObject102.bin"/><Relationship Id="rId19" Type="http://schemas.openxmlformats.org/officeDocument/2006/relationships/oleObject" Target="../embeddings/oleObject106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18.wmf"/><Relationship Id="rId14" Type="http://schemas.openxmlformats.org/officeDocument/2006/relationships/image" Target="../media/image12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30.emf"/><Relationship Id="rId3" Type="http://schemas.openxmlformats.org/officeDocument/2006/relationships/image" Target="../media/image125.emf"/><Relationship Id="rId7" Type="http://schemas.openxmlformats.org/officeDocument/2006/relationships/image" Target="../media/image127.wmf"/><Relationship Id="rId12" Type="http://schemas.openxmlformats.org/officeDocument/2006/relationships/oleObject" Target="../embeddings/oleObject112.bin"/><Relationship Id="rId2" Type="http://schemas.openxmlformats.org/officeDocument/2006/relationships/oleObject" Target="../embeddings/oleObject10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29.wmf"/><Relationship Id="rId5" Type="http://schemas.openxmlformats.org/officeDocument/2006/relationships/image" Target="../media/image126.wmf"/><Relationship Id="rId15" Type="http://schemas.openxmlformats.org/officeDocument/2006/relationships/image" Target="../media/image131.e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11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137.emf"/><Relationship Id="rId3" Type="http://schemas.openxmlformats.org/officeDocument/2006/relationships/image" Target="../media/image132.wmf"/><Relationship Id="rId7" Type="http://schemas.openxmlformats.org/officeDocument/2006/relationships/image" Target="../media/image134.emf"/><Relationship Id="rId12" Type="http://schemas.openxmlformats.org/officeDocument/2006/relationships/oleObject" Target="../embeddings/oleObject119.bin"/><Relationship Id="rId2" Type="http://schemas.openxmlformats.org/officeDocument/2006/relationships/oleObject" Target="../embeddings/oleObject1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36.emf"/><Relationship Id="rId5" Type="http://schemas.openxmlformats.org/officeDocument/2006/relationships/image" Target="../media/image133.wmf"/><Relationship Id="rId15" Type="http://schemas.openxmlformats.org/officeDocument/2006/relationships/image" Target="../media/image138.e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35.wmf"/><Relationship Id="rId14" Type="http://schemas.openxmlformats.org/officeDocument/2006/relationships/oleObject" Target="../embeddings/oleObject12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13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32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1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1752600"/>
            <a:ext cx="14345264" cy="11576010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10066953" y="1907218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86680" y="2058761"/>
            <a:ext cx="13516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>
                <a:solidFill>
                  <a:srgbClr val="FFFF00"/>
                </a:solidFill>
                <a:latin typeface="+mj-lt"/>
              </a:rPr>
              <a:t>CHƯƠNG</a:t>
            </a:r>
            <a:r>
              <a:rPr lang="en-US" sz="6000" b="1">
                <a:solidFill>
                  <a:srgbClr val="FFFF00"/>
                </a:solidFill>
                <a:latin typeface="+mj-lt"/>
              </a:rPr>
              <a:t> </a:t>
            </a:r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HÀM SỐ VÀ ĐỒ THỊ</a:t>
            </a:r>
            <a:endParaRPr lang="vi-VN" sz="6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758990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953" y="3377511"/>
            <a:ext cx="13641757" cy="9874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Hàm số và đồ thị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Hàm số bậc hai. Đồ thị hàm số bậc hai và ứng dụng</a:t>
            </a:r>
            <a:endParaRPr lang="en-US" sz="5800" b="1" dirty="0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§3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Dấu của tam thức bậc hai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§4. Bất ph</a:t>
            </a:r>
            <a:r>
              <a:rPr lang="vi-VN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bậc hai một ẩn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§5. Hai dạng ph</a:t>
            </a:r>
            <a:r>
              <a:rPr lang="vi-VN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quy về ph</a:t>
            </a:r>
            <a:r>
              <a:rPr lang="vi-VN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bậc hai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5E08556-AF97-44AF-89A4-35B93E6DAE95}"/>
              </a:ext>
            </a:extLst>
          </p:cNvPr>
          <p:cNvSpPr/>
          <p:nvPr/>
        </p:nvSpPr>
        <p:spPr>
          <a:xfrm>
            <a:off x="13290273" y="9429545"/>
            <a:ext cx="7207527" cy="23052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C7D3234-06D9-4174-94CC-0CDC820D232E}"/>
              </a:ext>
            </a:extLst>
          </p:cNvPr>
          <p:cNvSpPr/>
          <p:nvPr/>
        </p:nvSpPr>
        <p:spPr>
          <a:xfrm>
            <a:off x="3735456" y="9307683"/>
            <a:ext cx="7207527" cy="23052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1785A4C-4E9C-442E-81D5-6F904DDC10FD}"/>
              </a:ext>
            </a:extLst>
          </p:cNvPr>
          <p:cNvSpPr/>
          <p:nvPr/>
        </p:nvSpPr>
        <p:spPr>
          <a:xfrm>
            <a:off x="3735456" y="6261482"/>
            <a:ext cx="7207527" cy="23052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F67902-3C75-426A-915F-223611B93C7F}"/>
              </a:ext>
            </a:extLst>
          </p:cNvPr>
          <p:cNvSpPr/>
          <p:nvPr/>
        </p:nvSpPr>
        <p:spPr>
          <a:xfrm>
            <a:off x="13260456" y="6261483"/>
            <a:ext cx="7207527" cy="23052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56" y="616707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1830456" y="2366402"/>
            <a:ext cx="556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59940"/>
              </p:ext>
            </p:extLst>
          </p:nvPr>
        </p:nvGraphicFramePr>
        <p:xfrm>
          <a:off x="1068456" y="5620338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569" imgH="202936" progId="Equation.DSMT4">
                  <p:embed/>
                </p:oleObj>
              </mc:Choice>
              <mc:Fallback>
                <p:oleObj name="Equation" r:id="rId3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456" y="5620338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9B31BB0-EC4A-4076-A58C-172DD4EEE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485458"/>
            <a:ext cx="8801100" cy="22335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B31E73-1DC3-43C4-9BBD-8C1E477DD3E4}"/>
              </a:ext>
            </a:extLst>
          </p:cNvPr>
          <p:cNvSpPr/>
          <p:nvPr/>
        </p:nvSpPr>
        <p:spPr>
          <a:xfrm>
            <a:off x="4648200" y="4404476"/>
            <a:ext cx="149242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latin typeface="Times New Roman" panose="02020603050405020304" pitchFamily="18" charset="0"/>
                <a:ea typeface="Calibri" panose="020F0502020204030204" pitchFamily="34" charset="0"/>
              </a:rPr>
              <a:t>Hàm số nào dưới đây là một hàm số bậc hai?</a:t>
            </a:r>
            <a:endParaRPr lang="en-US" sz="6000" b="1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730042F-FA08-4676-B92D-543A4F761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280597"/>
              </p:ext>
            </p:extLst>
          </p:nvPr>
        </p:nvGraphicFramePr>
        <p:xfrm>
          <a:off x="5411856" y="7047707"/>
          <a:ext cx="4051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51080" imgH="761760" progId="Equation.DSMT4">
                  <p:embed/>
                </p:oleObj>
              </mc:Choice>
              <mc:Fallback>
                <p:oleObj name="Equation" r:id="rId6" imgW="405108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1856" y="7047707"/>
                        <a:ext cx="40513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4A11AE2-A48D-46B0-B3E2-EC6479EDF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138928"/>
              </p:ext>
            </p:extLst>
          </p:nvPr>
        </p:nvGraphicFramePr>
        <p:xfrm>
          <a:off x="14124058" y="6577807"/>
          <a:ext cx="52832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83000" imgH="1701720" progId="Equation.DSMT4">
                  <p:embed/>
                </p:oleObj>
              </mc:Choice>
              <mc:Fallback>
                <p:oleObj name="Equation" r:id="rId8" imgW="528300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124058" y="6577807"/>
                        <a:ext cx="5283200" cy="170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160FEB9-21FE-4088-A267-32DF9C453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186656"/>
              </p:ext>
            </p:extLst>
          </p:nvPr>
        </p:nvGraphicFramePr>
        <p:xfrm>
          <a:off x="5411856" y="10201173"/>
          <a:ext cx="254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9800" imgH="761760" progId="Equation.DSMT4">
                  <p:embed/>
                </p:oleObj>
              </mc:Choice>
              <mc:Fallback>
                <p:oleObj name="Equation" r:id="rId10" imgW="25398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11856" y="10201173"/>
                        <a:ext cx="2540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909D06D-A34A-417E-83CE-ABED4DADF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092308"/>
              </p:ext>
            </p:extLst>
          </p:nvPr>
        </p:nvGraphicFramePr>
        <p:xfrm>
          <a:off x="14176375" y="10048875"/>
          <a:ext cx="543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35280" imgH="914400" progId="Equation.DSMT4">
                  <p:embed/>
                </p:oleObj>
              </mc:Choice>
              <mc:Fallback>
                <p:oleObj name="Equation" r:id="rId12" imgW="54352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176375" y="10048875"/>
                        <a:ext cx="5435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97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3CB41B8-EBAB-497C-B013-14787DD54C09}"/>
              </a:ext>
            </a:extLst>
          </p:cNvPr>
          <p:cNvSpPr/>
          <p:nvPr/>
        </p:nvSpPr>
        <p:spPr>
          <a:xfrm>
            <a:off x="2819400" y="3771900"/>
            <a:ext cx="16916400" cy="7543800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02BBF6-0138-4CE6-A524-364F235B6309}"/>
              </a:ext>
            </a:extLst>
          </p:cNvPr>
          <p:cNvSpPr txBox="1"/>
          <p:nvPr/>
        </p:nvSpPr>
        <p:spPr>
          <a:xfrm>
            <a:off x="6019800" y="6096000"/>
            <a:ext cx="1097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lấy ví dụ về hàm số bậc hai?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11545"/>
            <a:ext cx="8689741" cy="20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5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13"/>
            <a:ext cx="24384000" cy="1234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03C128-47DD-4880-9434-623A574BD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98" y="1600200"/>
            <a:ext cx="7696203" cy="167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A99B0E-6500-44B2-9AEF-2D807886D709}"/>
              </a:ext>
            </a:extLst>
          </p:cNvPr>
          <p:cNvSpPr txBox="1"/>
          <p:nvPr/>
        </p:nvSpPr>
        <p:spPr>
          <a:xfrm>
            <a:off x="1828800" y="4121800"/>
            <a:ext cx="22250400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Hãy xác định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lần l</a:t>
            </a:r>
            <a:r>
              <a:rPr lang="vi-VN" sz="6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ợt là hệ số của     , hệ số của 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và hệ số tự do của hàm số bậc hai 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B45D74E-24E5-4871-B232-79566B1E3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902877"/>
              </p:ext>
            </p:extLst>
          </p:nvPr>
        </p:nvGraphicFramePr>
        <p:xfrm>
          <a:off x="4114800" y="2209800"/>
          <a:ext cx="914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634680" progId="Equation.DSMT4">
                  <p:embed/>
                </p:oleObj>
              </mc:Choice>
              <mc:Fallback>
                <p:oleObj name="Equation" r:id="rId4" imgW="9144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63ECECB-476D-40A5-BEA5-171CE4518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372693"/>
              </p:ext>
            </p:extLst>
          </p:nvPr>
        </p:nvGraphicFramePr>
        <p:xfrm>
          <a:off x="14478000" y="4502318"/>
          <a:ext cx="660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749160" progId="Equation.DSMT4">
                  <p:embed/>
                </p:oleObj>
              </mc:Choice>
              <mc:Fallback>
                <p:oleObj name="Equation" r:id="rId6" imgW="660240" imgH="7491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909D06D-A34A-417E-83CE-ABED4DADF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78000" y="4502318"/>
                        <a:ext cx="6604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DF8F506-93E1-43B3-89CF-601802494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98761"/>
              </p:ext>
            </p:extLst>
          </p:nvPr>
        </p:nvGraphicFramePr>
        <p:xfrm>
          <a:off x="8005972" y="5850834"/>
          <a:ext cx="4965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65480" imgH="914400" progId="Equation.DSMT4">
                  <p:embed/>
                </p:oleObj>
              </mc:Choice>
              <mc:Fallback>
                <p:oleObj name="Equation" r:id="rId8" imgW="4965480" imgH="9144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909D06D-A34A-417E-83CE-ABED4DADF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05972" y="5850834"/>
                        <a:ext cx="49657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010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228600" progId="Equation.DSMT4">
                  <p:embed/>
                </p:oleObj>
              </mc:Choice>
              <mc:Fallback>
                <p:oleObj name="Equation" r:id="rId3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369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id="{F4B3A831-3256-4648-92DB-C5084CDF1D20}"/>
              </a:ext>
            </a:extLst>
          </p:cNvPr>
          <p:cNvSpPr/>
          <p:nvPr/>
        </p:nvSpPr>
        <p:spPr>
          <a:xfrm>
            <a:off x="325435" y="1944541"/>
            <a:ext cx="1350965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609600" y="1845341"/>
            <a:ext cx="784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043C14-3267-4022-AA44-D9BEA22E5A48}"/>
              </a:ext>
            </a:extLst>
          </p:cNvPr>
          <p:cNvSpPr txBox="1"/>
          <p:nvPr/>
        </p:nvSpPr>
        <p:spPr>
          <a:xfrm>
            <a:off x="1676400" y="1824117"/>
            <a:ext cx="17283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 thị hàm số bậc hai</a:t>
            </a:r>
            <a:endParaRPr lang="en-US" sz="6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207000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569" imgH="202936" progId="Equation.DSMT4">
                  <p:embed/>
                </p:oleObj>
              </mc:Choice>
              <mc:Fallback>
                <p:oleObj name="Equation" r:id="rId5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07000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ABCEF28-89CE-4C1F-AA0A-F63000650B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726625"/>
            <a:ext cx="7924800" cy="2076508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FAFF3E1-5359-445C-A85F-0DFF059F2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24193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81300" imgH="203200" progId="Equation.DSMT4">
                  <p:embed/>
                </p:oleObj>
              </mc:Choice>
              <mc:Fallback>
                <p:oleObj name="Equation" r:id="rId8" imgW="2781300" imgH="203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4193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4AAF2A5-1737-4A40-8AF5-BDCB011C4B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60400"/>
          <a:ext cx="7937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100" imgH="228600" progId="Equation.DSMT4">
                  <p:embed/>
                </p:oleObj>
              </mc:Choice>
              <mc:Fallback>
                <p:oleObj name="Equation" r:id="rId10" imgW="9271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0400"/>
                        <a:ext cx="7937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968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616878"/>
              </p:ext>
            </p:extLst>
          </p:nvPr>
        </p:nvGraphicFramePr>
        <p:xfrm>
          <a:off x="-609600" y="-812969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228600" progId="Equation.DSMT4">
                  <p:embed/>
                </p:oleObj>
              </mc:Choice>
              <mc:Fallback>
                <p:oleObj name="Equation" r:id="rId3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812969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00" y="-1066800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932903"/>
              </p:ext>
            </p:extLst>
          </p:nvPr>
        </p:nvGraphicFramePr>
        <p:xfrm>
          <a:off x="-609600" y="3936831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569" imgH="202936" progId="Equation.DSMT4">
                  <p:embed/>
                </p:oleObj>
              </mc:Choice>
              <mc:Fallback>
                <p:oleObj name="Equation" r:id="rId5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3936831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7189EA-0B86-447E-BCF7-A210E0B6542B}"/>
              </a:ext>
            </a:extLst>
          </p:cNvPr>
          <p:cNvSpPr/>
          <p:nvPr/>
        </p:nvSpPr>
        <p:spPr>
          <a:xfrm>
            <a:off x="1454427" y="3452082"/>
            <a:ext cx="21488400" cy="102639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5742D05-8629-4BFA-9AC3-A3FC4C0DF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329565"/>
              </p:ext>
            </p:extLst>
          </p:nvPr>
        </p:nvGraphicFramePr>
        <p:xfrm>
          <a:off x="6497739" y="3581062"/>
          <a:ext cx="4394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94160" imgH="914400" progId="Equation.DSMT4">
                  <p:embed/>
                </p:oleObj>
              </mc:Choice>
              <mc:Fallback>
                <p:oleObj name="Equation" r:id="rId7" imgW="4394160" imgH="914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5742D05-8629-4BFA-9AC3-A3FC4C0DF0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97739" y="3581062"/>
                        <a:ext cx="4394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ABCEF28-89CE-4C1F-AA0A-F63000650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36" y="1491477"/>
            <a:ext cx="6858927" cy="19606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C059E6-E983-4DE0-BA4C-BD8AA77F88F6}"/>
              </a:ext>
            </a:extLst>
          </p:cNvPr>
          <p:cNvSpPr/>
          <p:nvPr/>
        </p:nvSpPr>
        <p:spPr>
          <a:xfrm>
            <a:off x="2438400" y="3530431"/>
            <a:ext cx="4052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Cho hàm số </a:t>
            </a:r>
            <a:endParaRPr lang="en-US" sz="6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A795E3-D4C9-4DC7-98AE-F0E6A748776F}"/>
              </a:ext>
            </a:extLst>
          </p:cNvPr>
          <p:cNvSpPr/>
          <p:nvPr/>
        </p:nvSpPr>
        <p:spPr>
          <a:xfrm>
            <a:off x="2514600" y="4343400"/>
            <a:ext cx="20184961" cy="112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a) Tìm giá trị của </a:t>
            </a:r>
            <a:r>
              <a:rPr lang="en-US" sz="6000" i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 tương ứng với giá trị của </a:t>
            </a:r>
            <a:r>
              <a:rPr lang="en-US" sz="6000" i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 trong bảng sau:</a:t>
            </a:r>
            <a:endParaRPr lang="en-US" sz="6000">
              <a:effectLst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CD9500D-0058-44E0-A98F-C613A217E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025925"/>
              </p:ext>
            </p:extLst>
          </p:nvPr>
        </p:nvGraphicFramePr>
        <p:xfrm>
          <a:off x="5064851" y="5486400"/>
          <a:ext cx="14518549" cy="1882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912">
                  <a:extLst>
                    <a:ext uri="{9D8B030D-6E8A-4147-A177-3AD203B41FA5}">
                      <a16:colId xmlns:a16="http://schemas.microsoft.com/office/drawing/2014/main" val="423705222"/>
                    </a:ext>
                  </a:extLst>
                </a:gridCol>
                <a:gridCol w="2566069">
                  <a:extLst>
                    <a:ext uri="{9D8B030D-6E8A-4147-A177-3AD203B41FA5}">
                      <a16:colId xmlns:a16="http://schemas.microsoft.com/office/drawing/2014/main" val="1778125598"/>
                    </a:ext>
                  </a:extLst>
                </a:gridCol>
                <a:gridCol w="2566069">
                  <a:extLst>
                    <a:ext uri="{9D8B030D-6E8A-4147-A177-3AD203B41FA5}">
                      <a16:colId xmlns:a16="http://schemas.microsoft.com/office/drawing/2014/main" val="63027083"/>
                    </a:ext>
                  </a:extLst>
                </a:gridCol>
                <a:gridCol w="2566069">
                  <a:extLst>
                    <a:ext uri="{9D8B030D-6E8A-4147-A177-3AD203B41FA5}">
                      <a16:colId xmlns:a16="http://schemas.microsoft.com/office/drawing/2014/main" val="946883958"/>
                    </a:ext>
                  </a:extLst>
                </a:gridCol>
                <a:gridCol w="2567715">
                  <a:extLst>
                    <a:ext uri="{9D8B030D-6E8A-4147-A177-3AD203B41FA5}">
                      <a16:colId xmlns:a16="http://schemas.microsoft.com/office/drawing/2014/main" val="3411281231"/>
                    </a:ext>
                  </a:extLst>
                </a:gridCol>
                <a:gridCol w="2567715">
                  <a:extLst>
                    <a:ext uri="{9D8B030D-6E8A-4147-A177-3AD203B41FA5}">
                      <a16:colId xmlns:a16="http://schemas.microsoft.com/office/drawing/2014/main" val="2863344890"/>
                    </a:ext>
                  </a:extLst>
                </a:gridCol>
              </a:tblGrid>
              <a:tr h="94128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-3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-2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-1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0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1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378177295"/>
                  </a:ext>
                </a:extLst>
              </a:tr>
              <a:tr h="94128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   </a:t>
                      </a:r>
                      <a:r>
                        <a:rPr lang="en-US" sz="55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50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2507480707"/>
                  </a:ext>
                </a:extLst>
              </a:tr>
            </a:tbl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FAFF3E1-5359-445C-A85F-0DFF059F2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355105"/>
              </p:ext>
            </p:extLst>
          </p:nvPr>
        </p:nvGraphicFramePr>
        <p:xfrm>
          <a:off x="-609600" y="-812969"/>
          <a:ext cx="24193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81300" imgH="203200" progId="Equation.DSMT4">
                  <p:embed/>
                </p:oleObj>
              </mc:Choice>
              <mc:Fallback>
                <p:oleObj name="Equation" r:id="rId10" imgW="2781300" imgH="203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FAFF3E1-5359-445C-A85F-0DFF059F2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812969"/>
                        <a:ext cx="24193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4AAF2A5-1737-4A40-8AF5-BDCB011C4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011666"/>
              </p:ext>
            </p:extLst>
          </p:nvPr>
        </p:nvGraphicFramePr>
        <p:xfrm>
          <a:off x="-609600" y="-609769"/>
          <a:ext cx="7937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100" imgH="228600" progId="Equation.DSMT4">
                  <p:embed/>
                </p:oleObj>
              </mc:Choice>
              <mc:Fallback>
                <p:oleObj name="Equation" r:id="rId12" imgW="92710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4AAF2A5-1737-4A40-8AF5-BDCB011C4B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609769"/>
                        <a:ext cx="7937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3">
            <a:extLst>
              <a:ext uri="{FF2B5EF4-FFF2-40B4-BE49-F238E27FC236}">
                <a16:creationId xmlns:a16="http://schemas.microsoft.com/office/drawing/2014/main" id="{9FAD36A9-5D7A-407E-AA3E-8AF49F26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34" y="7543800"/>
            <a:ext cx="197311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Vẽ các điểm                                                       </a:t>
            </a:r>
            <a:r>
              <a:rPr lang="en-US" altLang="en-US" sz="6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đồ thị hàm số trong mặt phẳng tọa độ </a:t>
            </a:r>
            <a:r>
              <a:rPr lang="en-US" altLang="en-US" sz="60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altLang="en-US" sz="6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5C169BB-A65E-459C-B21F-8A2C2D102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113534"/>
              </p:ext>
            </p:extLst>
          </p:nvPr>
        </p:nvGraphicFramePr>
        <p:xfrm>
          <a:off x="7635645" y="7738248"/>
          <a:ext cx="11109555" cy="9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8080" imgH="200447" progId="Equation.DSMT4">
                  <p:embed/>
                </p:oleObj>
              </mc:Choice>
              <mc:Fallback>
                <p:oleObj name="Equation" r:id="rId14" imgW="2418080" imgH="200447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D5C169BB-A65E-459C-B21F-8A2C2D102D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35645" y="7738248"/>
                        <a:ext cx="11109555" cy="9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>
            <a:extLst>
              <a:ext uri="{FF2B5EF4-FFF2-40B4-BE49-F238E27FC236}">
                <a16:creationId xmlns:a16="http://schemas.microsoft.com/office/drawing/2014/main" id="{EBEF0F9E-E9ED-488D-BC78-F437814C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34" y="9601200"/>
            <a:ext cx="197311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Bằng phần mềm Geogebra, hãy vẽ đồ thị hàm số 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FD319E0-A295-4A62-B23D-91EC8D434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23173"/>
              </p:ext>
            </p:extLst>
          </p:nvPr>
        </p:nvGraphicFramePr>
        <p:xfrm>
          <a:off x="18448370" y="9606980"/>
          <a:ext cx="3317120" cy="106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7100" imgH="228600" progId="Equation.DSMT4">
                  <p:embed/>
                </p:oleObj>
              </mc:Choice>
              <mc:Fallback>
                <p:oleObj name="Equation" r:id="rId16" imgW="9271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8370" y="9606980"/>
                        <a:ext cx="3317120" cy="10610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7F98EA19-AD95-464F-BE92-4365965C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34" y="10744200"/>
            <a:ext cx="1973116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Cho biết tọa độ của điểm thấp nhất và phương trình trục đối xứng của parabol đó. Đồ thị hàm số đó quay bề lõm lên trên hay xuống dưới?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77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09600" y="-812969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228600" progId="Equation.DSMT4">
                  <p:embed/>
                </p:oleObj>
              </mc:Choice>
              <mc:Fallback>
                <p:oleObj name="Equation" r:id="rId3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812969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00" y="-1066800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09600" y="3936831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569" imgH="202936" progId="Equation.DSMT4">
                  <p:embed/>
                </p:oleObj>
              </mc:Choice>
              <mc:Fallback>
                <p:oleObj name="Equation" r:id="rId5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3936831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7189EA-0B86-447E-BCF7-A210E0B6542B}"/>
              </a:ext>
            </a:extLst>
          </p:cNvPr>
          <p:cNvSpPr/>
          <p:nvPr/>
        </p:nvSpPr>
        <p:spPr>
          <a:xfrm>
            <a:off x="1454426" y="3452082"/>
            <a:ext cx="22015173" cy="102639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5742D05-8629-4BFA-9AC3-A3FC4C0DF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586783"/>
              </p:ext>
            </p:extLst>
          </p:nvPr>
        </p:nvGraphicFramePr>
        <p:xfrm>
          <a:off x="6269038" y="3581400"/>
          <a:ext cx="485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51360" imgH="914400" progId="Equation.DSMT4">
                  <p:embed/>
                </p:oleObj>
              </mc:Choice>
              <mc:Fallback>
                <p:oleObj name="Equation" r:id="rId7" imgW="4851360" imgH="914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5742D05-8629-4BFA-9AC3-A3FC4C0DF0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69038" y="3581400"/>
                        <a:ext cx="4851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8C059E6-E983-4DE0-BA4C-BD8AA77F88F6}"/>
              </a:ext>
            </a:extLst>
          </p:cNvPr>
          <p:cNvSpPr/>
          <p:nvPr/>
        </p:nvSpPr>
        <p:spPr>
          <a:xfrm>
            <a:off x="2438400" y="3530431"/>
            <a:ext cx="4052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Cho hàm số </a:t>
            </a:r>
            <a:endParaRPr lang="en-US" sz="600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FAFF3E1-5359-445C-A85F-0DFF059F2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09600" y="-812969"/>
          <a:ext cx="24193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81300" imgH="203200" progId="Equation.DSMT4">
                  <p:embed/>
                </p:oleObj>
              </mc:Choice>
              <mc:Fallback>
                <p:oleObj name="Equation" r:id="rId9" imgW="2781300" imgH="203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FAFF3E1-5359-445C-A85F-0DFF059F2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812969"/>
                        <a:ext cx="24193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4AAF2A5-1737-4A40-8AF5-BDCB011C4B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09600" y="-609769"/>
          <a:ext cx="7937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27100" imgH="228600" progId="Equation.DSMT4">
                  <p:embed/>
                </p:oleObj>
              </mc:Choice>
              <mc:Fallback>
                <p:oleObj name="Equation" r:id="rId11" imgW="92710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4AAF2A5-1737-4A40-8AF5-BDCB011C4B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609769"/>
                        <a:ext cx="7937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>
            <a:extLst>
              <a:ext uri="{FF2B5EF4-FFF2-40B4-BE49-F238E27FC236}">
                <a16:creationId xmlns:a16="http://schemas.microsoft.com/office/drawing/2014/main" id="{EBEF0F9E-E9ED-488D-BC78-F437814C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510" y="8989670"/>
            <a:ext cx="197311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Bằng phần mềm Geogebra, hãy vẽ đồ thị hàm số 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98EA19-AD95-464F-BE92-4365965C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34" y="10363200"/>
            <a:ext cx="1973116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Cho biết tọa độ của điểm thấp nhất và phương trình trục đối xứng của parabol đó. Đồ thị hàm số đó quay bề lõm lên trên hay xuống dưới?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DA18BA-6D7B-4A40-AE39-03C29ECDB1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485459"/>
            <a:ext cx="7524750" cy="19096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DABB43-5399-4C75-98CE-1BAEDB5AF419}"/>
              </a:ext>
            </a:extLst>
          </p:cNvPr>
          <p:cNvSpPr/>
          <p:nvPr/>
        </p:nvSpPr>
        <p:spPr>
          <a:xfrm>
            <a:off x="2514599" y="4622294"/>
            <a:ext cx="20954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a) Tìm tọa độ 5 điểm thuộc đồ thị hàm số trên có hoành độ lần lượt là </a:t>
            </a:r>
            <a:r>
              <a:rPr lang="en-US" sz="6000" i="1">
                <a:latin typeface="Times New Roman" panose="02020603050405020304" pitchFamily="18" charset="0"/>
                <a:ea typeface="Times New Roman" panose="02020603050405020304" pitchFamily="18" charset="0"/>
              </a:rPr>
              <a:t>-1, 0, 1, 2, 3</a:t>
            </a: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 rồi vẽ chúng trong mặt phẳng tọa độ </a:t>
            </a:r>
            <a:r>
              <a:rPr lang="en-US" sz="6000" i="1"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6ED8AE-D788-49CA-A435-6578BE2FC934}"/>
              </a:ext>
            </a:extLst>
          </p:cNvPr>
          <p:cNvSpPr/>
          <p:nvPr/>
        </p:nvSpPr>
        <p:spPr>
          <a:xfrm>
            <a:off x="2598738" y="6858000"/>
            <a:ext cx="197278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b) Vẽ đường cong đi qua 5 điểm trên. Hãy dự đoán đồ thị hàm số </a:t>
            </a:r>
            <a:endParaRPr lang="en-US" sz="600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1C0C053-7151-432E-AC6D-11804F62EC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783366"/>
              </p:ext>
            </p:extLst>
          </p:nvPr>
        </p:nvGraphicFramePr>
        <p:xfrm>
          <a:off x="3767288" y="7751660"/>
          <a:ext cx="3700312" cy="1074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5550" imgH="257409" progId="Equation.DSMT4">
                  <p:embed/>
                </p:oleObj>
              </mc:Choice>
              <mc:Fallback>
                <p:oleObj name="Equation" r:id="rId14" imgW="885550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67288" y="7751660"/>
                        <a:ext cx="3700312" cy="1074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C1C6014-A8F9-40F4-A171-8EC987075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744444"/>
              </p:ext>
            </p:extLst>
          </p:nvPr>
        </p:nvGraphicFramePr>
        <p:xfrm>
          <a:off x="18403941" y="9042923"/>
          <a:ext cx="485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850913" imgH="914629" progId="Equation.DSMT4">
                  <p:embed/>
                </p:oleObj>
              </mc:Choice>
              <mc:Fallback>
                <p:oleObj name="Equation" r:id="rId16" imgW="4850913" imgH="9146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403941" y="9042923"/>
                        <a:ext cx="4851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497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3CB41B8-EBAB-497C-B013-14787DD54C09}"/>
              </a:ext>
            </a:extLst>
          </p:cNvPr>
          <p:cNvSpPr/>
          <p:nvPr/>
        </p:nvSpPr>
        <p:spPr>
          <a:xfrm>
            <a:off x="2857500" y="3429188"/>
            <a:ext cx="18669000" cy="8386123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02BBF6-0138-4CE6-A524-364F235B6309}"/>
              </a:ext>
            </a:extLst>
          </p:cNvPr>
          <p:cNvSpPr txBox="1"/>
          <p:nvPr/>
        </p:nvSpPr>
        <p:spPr>
          <a:xfrm>
            <a:off x="3773370" y="4838251"/>
            <a:ext cx="17449800" cy="541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hàm số bậc hai là 1 parabol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vẽ parabol cần biết những 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yếu tố nào?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11545"/>
            <a:ext cx="8689741" cy="20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6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FB0D2F-4EFE-4792-AED8-A4248D8F5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66" y="2845437"/>
            <a:ext cx="22574634" cy="10744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D3E9DE-94EB-4A4C-9017-24481344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166" y="3581400"/>
            <a:ext cx="13550303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7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</a:t>
            </a:r>
            <a:endParaRPr kumimoji="0" lang="nl-NL" altLang="en-US" sz="7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E91F55-ED07-4692-AA9A-38A744159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627499"/>
              </p:ext>
            </p:extLst>
          </p:nvPr>
        </p:nvGraphicFramePr>
        <p:xfrm>
          <a:off x="5048968" y="3160978"/>
          <a:ext cx="4648200" cy="224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39392" imgH="431613" progId="Equation.DSMT4">
                  <p:embed/>
                </p:oleObj>
              </mc:Choice>
              <mc:Fallback>
                <p:oleObj name="Equation" r:id="rId3" imgW="939392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968" y="3160978"/>
                        <a:ext cx="4648200" cy="2246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B0844D7-86B1-4216-94E5-6EC8A28D34E1}"/>
              </a:ext>
            </a:extLst>
          </p:cNvPr>
          <p:cNvSpPr txBox="1"/>
          <p:nvPr/>
        </p:nvSpPr>
        <p:spPr>
          <a:xfrm>
            <a:off x="704466" y="35814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.VnTifani HeavyH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368C70-8F98-4470-A3EA-E96BB4E3C0E7}"/>
              </a:ext>
            </a:extLst>
          </p:cNvPr>
          <p:cNvSpPr txBox="1"/>
          <p:nvPr/>
        </p:nvSpPr>
        <p:spPr>
          <a:xfrm>
            <a:off x="666366" y="6220361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8000"/>
                </a:solidFill>
                <a:latin typeface=".VnTifani HeavyH" pitchFamily="34" charset="0"/>
              </a:rPr>
              <a:t>2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C8D04A1-3228-461E-AEC2-70A2B9B9B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436682"/>
              </p:ext>
            </p:extLst>
          </p:nvPr>
        </p:nvGraphicFramePr>
        <p:xfrm>
          <a:off x="9372600" y="5810026"/>
          <a:ext cx="3244381" cy="224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18913" imgH="429375" progId="Equation.DSMT4">
                  <p:embed/>
                </p:oleObj>
              </mc:Choice>
              <mc:Fallback>
                <p:oleObj name="Equation" r:id="rId5" imgW="618913" imgH="4293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72600" y="5810026"/>
                        <a:ext cx="3244381" cy="2246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>
            <a:extLst>
              <a:ext uri="{FF2B5EF4-FFF2-40B4-BE49-F238E27FC236}">
                <a16:creationId xmlns:a16="http://schemas.microsoft.com/office/drawing/2014/main" id="{A6BDAF96-1404-4B78-9FC9-77A9C5C6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166" y="6273224"/>
            <a:ext cx="13550303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7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trục đối x</a:t>
            </a:r>
            <a:r>
              <a:rPr lang="en-US" altLang="en-US" sz="7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nl-NL" altLang="en-US" sz="7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7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CF8984-ECC6-45A2-ACA7-01FF969A1F90}"/>
              </a:ext>
            </a:extLst>
          </p:cNvPr>
          <p:cNvSpPr txBox="1"/>
          <p:nvPr/>
        </p:nvSpPr>
        <p:spPr>
          <a:xfrm>
            <a:off x="666366" y="8887361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3333FF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F1D7A5-1948-45BF-AEB4-FA343E4AADD7}"/>
              </a:ext>
            </a:extLst>
          </p:cNvPr>
          <p:cNvSpPr/>
          <p:nvPr/>
        </p:nvSpPr>
        <p:spPr>
          <a:xfrm>
            <a:off x="2571366" y="8908143"/>
            <a:ext cx="20517234" cy="129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7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các giao điểm của parabol với các trục toạ độ.</a:t>
            </a:r>
            <a:endParaRPr lang="en-US" sz="7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D528D2-1B68-4BF1-8AE8-98E2CDDFD6C7}"/>
              </a:ext>
            </a:extLst>
          </p:cNvPr>
          <p:cNvSpPr txBox="1"/>
          <p:nvPr/>
        </p:nvSpPr>
        <p:spPr>
          <a:xfrm>
            <a:off x="685800" y="11478161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548009-161F-46A3-AC50-EAE37AFCD0A5}"/>
              </a:ext>
            </a:extLst>
          </p:cNvPr>
          <p:cNvSpPr/>
          <p:nvPr/>
        </p:nvSpPr>
        <p:spPr>
          <a:xfrm>
            <a:off x="2841530" y="11666622"/>
            <a:ext cx="437331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000">
                <a:latin typeface="Times New Roman" panose="02020603050405020304" pitchFamily="18" charset="0"/>
                <a:ea typeface="Calibri" panose="020F0502020204030204" pitchFamily="34" charset="0"/>
              </a:rPr>
              <a:t>Vẽ parabol.</a:t>
            </a:r>
            <a:endParaRPr lang="en-US" sz="7000"/>
          </a:p>
        </p:txBody>
      </p:sp>
    </p:spTree>
    <p:extLst>
      <p:ext uri="{BB962C8B-B14F-4D97-AF65-F5344CB8AC3E}">
        <p14:creationId xmlns:p14="http://schemas.microsoft.com/office/powerpoint/2010/main" val="512032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3CB41B8-EBAB-497C-B013-14787DD54C09}"/>
              </a:ext>
            </a:extLst>
          </p:cNvPr>
          <p:cNvSpPr/>
          <p:nvPr/>
        </p:nvSpPr>
        <p:spPr>
          <a:xfrm>
            <a:off x="2857500" y="3429188"/>
            <a:ext cx="18669000" cy="8386123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02BBF6-0138-4CE6-A524-364F235B6309}"/>
              </a:ext>
            </a:extLst>
          </p:cNvPr>
          <p:cNvSpPr txBox="1"/>
          <p:nvPr/>
        </p:nvSpPr>
        <p:spPr>
          <a:xfrm>
            <a:off x="3467100" y="4078544"/>
            <a:ext cx="17449800" cy="171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các hàm số sau: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11545"/>
            <a:ext cx="8689741" cy="2017643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3B54A69-1B4B-43C1-AE2E-333C7D919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229582"/>
              </p:ext>
            </p:extLst>
          </p:nvPr>
        </p:nvGraphicFramePr>
        <p:xfrm>
          <a:off x="5707551" y="6170465"/>
          <a:ext cx="5668328" cy="1398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228600" progId="Equation.DSMT4">
                  <p:embed/>
                </p:oleObj>
              </mc:Choice>
              <mc:Fallback>
                <p:oleObj name="Equation" r:id="rId4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7551" y="6170465"/>
                        <a:ext cx="5668328" cy="1398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6FBA35-594B-4475-B52C-B05DB54EE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6924"/>
              </p:ext>
            </p:extLst>
          </p:nvPr>
        </p:nvGraphicFramePr>
        <p:xfrm>
          <a:off x="14020800" y="6043157"/>
          <a:ext cx="5083991" cy="142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3977" imgH="257409" progId="Equation.DSMT4">
                  <p:embed/>
                </p:oleObj>
              </mc:Choice>
              <mc:Fallback>
                <p:oleObj name="Equation" r:id="rId6" imgW="913977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20800" y="6043157"/>
                        <a:ext cx="5083991" cy="1429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C21E020-4809-440F-A4B6-BDD8528D8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534468"/>
              </p:ext>
            </p:extLst>
          </p:nvPr>
        </p:nvGraphicFramePr>
        <p:xfrm>
          <a:off x="10658529" y="8323726"/>
          <a:ext cx="3971871" cy="142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3909" imgH="257409" progId="Equation.DSMT4">
                  <p:embed/>
                </p:oleObj>
              </mc:Choice>
              <mc:Fallback>
                <p:oleObj name="Equation" r:id="rId8" imgW="713909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58529" y="8323726"/>
                        <a:ext cx="3971871" cy="1429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47284D2-0E03-42BF-B0DF-8A0D1B2BA71D}"/>
              </a:ext>
            </a:extLst>
          </p:cNvPr>
          <p:cNvSpPr txBox="1"/>
          <p:nvPr/>
        </p:nvSpPr>
        <p:spPr>
          <a:xfrm>
            <a:off x="4724399" y="6220361"/>
            <a:ext cx="1420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.VnTifani HeavyH" pitchFamily="34" charset="0"/>
              </a:rPr>
              <a:t>1.</a:t>
            </a:r>
            <a:endParaRPr lang="en-US" sz="8000" dirty="0">
              <a:latin typeface=".VnTifani HeavyH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A926E0-BC4E-4DE0-AD90-F3C5EEDB7682}"/>
              </a:ext>
            </a:extLst>
          </p:cNvPr>
          <p:cNvSpPr txBox="1"/>
          <p:nvPr/>
        </p:nvSpPr>
        <p:spPr>
          <a:xfrm>
            <a:off x="12801600" y="6144161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8000"/>
                </a:solidFill>
                <a:latin typeface=".VnTifani HeavyH" pitchFamily="34" charset="0"/>
              </a:rPr>
              <a:t>2.</a:t>
            </a:r>
            <a:endParaRPr lang="en-US" sz="8000" dirty="0">
              <a:solidFill>
                <a:srgbClr val="008000"/>
              </a:solidFill>
              <a:latin typeface=".VnTifani HeavyH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E1F867-4A84-4169-B39E-1C3B695CE3B3}"/>
              </a:ext>
            </a:extLst>
          </p:cNvPr>
          <p:cNvSpPr txBox="1"/>
          <p:nvPr/>
        </p:nvSpPr>
        <p:spPr>
          <a:xfrm>
            <a:off x="9221855" y="8407023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.VnTifani HeavyH" pitchFamily="34" charset="0"/>
              </a:rPr>
              <a:t>3.</a:t>
            </a:r>
            <a:endParaRPr lang="en-US" sz="8000" dirty="0">
              <a:solidFill>
                <a:srgbClr val="FF0000"/>
              </a:solidFill>
              <a:latin typeface=".VnTifani Heavy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84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F6C3B9-B5BD-4ADB-A88B-E1AFC3F82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83" y="3121892"/>
            <a:ext cx="8080417" cy="97532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02BBF6-0138-4CE6-A524-364F235B6309}"/>
              </a:ext>
            </a:extLst>
          </p:cNvPr>
          <p:cNvSpPr txBox="1"/>
          <p:nvPr/>
        </p:nvSpPr>
        <p:spPr>
          <a:xfrm>
            <a:off x="8153400" y="1165362"/>
            <a:ext cx="12725400" cy="171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đồ thị hàm số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3B54A69-1B4B-43C1-AE2E-333C7D919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234817"/>
              </p:ext>
            </p:extLst>
          </p:nvPr>
        </p:nvGraphicFramePr>
        <p:xfrm>
          <a:off x="3048000" y="12284407"/>
          <a:ext cx="6235161" cy="1538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7000" imgH="228600" progId="Equation.DSMT4">
                  <p:embed/>
                </p:oleObj>
              </mc:Choice>
              <mc:Fallback>
                <p:oleObj name="Equation" r:id="rId3" imgW="92700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3B54A69-1B4B-43C1-AE2E-333C7D919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12284407"/>
                        <a:ext cx="6235161" cy="1538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255588C-8F0C-4125-B088-9C71CDA41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023" y="3121892"/>
            <a:ext cx="8315377" cy="9162515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3C21031-618C-45A9-BF0C-D76C0C921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193838"/>
              </p:ext>
            </p:extLst>
          </p:nvPr>
        </p:nvGraphicFramePr>
        <p:xfrm>
          <a:off x="13281652" y="12105671"/>
          <a:ext cx="6835148" cy="1537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920" imgH="228600" progId="Equation.DSMT4">
                  <p:embed/>
                </p:oleObj>
              </mc:Choice>
              <mc:Fallback>
                <p:oleObj name="Equation" r:id="rId6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81652" y="12105671"/>
                        <a:ext cx="6835148" cy="1537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DB8C6DBF-2FD6-4AFF-B063-85E9118EAD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15995"/>
            <a:ext cx="6858927" cy="196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2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797" y="6663081"/>
            <a:ext cx="6994961" cy="907184"/>
            <a:chOff x="7459670" y="7086600"/>
            <a:chExt cx="6995772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536298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BẬC HAI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13149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7" y="8181151"/>
            <a:ext cx="8995512" cy="929775"/>
            <a:chOff x="7459670" y="8524495"/>
            <a:chExt cx="8996551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736376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HÀM SỐ BẬC HAI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761991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8" y="9711081"/>
            <a:ext cx="5012732" cy="956919"/>
            <a:chOff x="7459670" y="8524495"/>
            <a:chExt cx="6481050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7" y="8665822"/>
              <a:ext cx="441080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878241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5486400" y="2133600"/>
            <a:ext cx="13632081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sp>
            <p:nvSpPr>
              <p:cNvPr id="112" name="Arrow: Pentagon 111">
                <a:extLst>
                  <a:ext uri="{FF2B5EF4-FFF2-40B4-BE49-F238E27FC236}">
                    <a16:creationId xmlns:a16="http://schemas.microsoft.com/office/drawing/2014/main" id="{1EAE05B5-4025-4CEE-9AC7-1AB6177A996B}"/>
                  </a:ext>
                </a:extLst>
              </p:cNvPr>
              <p:cNvSpPr/>
              <p:nvPr/>
            </p:nvSpPr>
            <p:spPr>
              <a:xfrm>
                <a:off x="2334001" y="4821034"/>
                <a:ext cx="6889769" cy="707886"/>
              </a:xfrm>
              <a:prstGeom prst="homePlate">
                <a:avLst>
                  <a:gd name="adj" fmla="val 32355"/>
                </a:avLst>
              </a:prstGeom>
              <a:solidFill>
                <a:srgbClr val="F1FEE8">
                  <a:alpha val="2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7620000" y="2110026"/>
            <a:ext cx="11191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I</a:t>
            </a: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 VÀ ĐỒ THỊ</a:t>
            </a:r>
            <a:endParaRPr lang="vi-VN" sz="50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73C3B9-CB6E-40D1-BD0C-8D41D4A912E7}"/>
              </a:ext>
            </a:extLst>
          </p:cNvPr>
          <p:cNvSpPr/>
          <p:nvPr/>
        </p:nvSpPr>
        <p:spPr>
          <a:xfrm>
            <a:off x="5867400" y="3430864"/>
            <a:ext cx="13944600" cy="2098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§2. HÀM SỐ BẬC HAI</a:t>
            </a:r>
          </a:p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 THỊ HÀM SỐ BẬC HAI VÀ ỨNG DỤNG</a:t>
            </a:r>
            <a:endParaRPr lang="en-US" sz="5000"/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909B36-30EF-4319-B2B2-C94D6CAE6EFC}"/>
              </a:ext>
            </a:extLst>
          </p:cNvPr>
          <p:cNvSpPr/>
          <p:nvPr/>
        </p:nvSpPr>
        <p:spPr>
          <a:xfrm>
            <a:off x="5989400" y="2057400"/>
            <a:ext cx="11801629" cy="1121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just">
              <a:lnSpc>
                <a:spcPct val="120000"/>
              </a:lnSpc>
              <a:spcAft>
                <a:spcPts val="0"/>
              </a:spcAft>
            </a:pPr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điền các thông tin vào bảng sau:</a:t>
            </a:r>
            <a:endParaRPr lang="en-US" sz="60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A76A65-0CE1-4785-BCEF-A240AAA7B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13624"/>
              </p:ext>
            </p:extLst>
          </p:nvPr>
        </p:nvGraphicFramePr>
        <p:xfrm>
          <a:off x="0" y="3581400"/>
          <a:ext cx="24307800" cy="8932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158454455"/>
                    </a:ext>
                  </a:extLst>
                </a:gridCol>
                <a:gridCol w="1772402">
                  <a:extLst>
                    <a:ext uri="{9D8B030D-6E8A-4147-A177-3AD203B41FA5}">
                      <a16:colId xmlns:a16="http://schemas.microsoft.com/office/drawing/2014/main" val="3435159851"/>
                    </a:ext>
                  </a:extLst>
                </a:gridCol>
                <a:gridCol w="3331650">
                  <a:extLst>
                    <a:ext uri="{9D8B030D-6E8A-4147-A177-3AD203B41FA5}">
                      <a16:colId xmlns:a16="http://schemas.microsoft.com/office/drawing/2014/main" val="2440145633"/>
                    </a:ext>
                  </a:extLst>
                </a:gridCol>
                <a:gridCol w="3040309">
                  <a:extLst>
                    <a:ext uri="{9D8B030D-6E8A-4147-A177-3AD203B41FA5}">
                      <a16:colId xmlns:a16="http://schemas.microsoft.com/office/drawing/2014/main" val="2425090015"/>
                    </a:ext>
                  </a:extLst>
                </a:gridCol>
                <a:gridCol w="2920481">
                  <a:extLst>
                    <a:ext uri="{9D8B030D-6E8A-4147-A177-3AD203B41FA5}">
                      <a16:colId xmlns:a16="http://schemas.microsoft.com/office/drawing/2014/main" val="1349454274"/>
                    </a:ext>
                  </a:extLst>
                </a:gridCol>
                <a:gridCol w="4183079">
                  <a:extLst>
                    <a:ext uri="{9D8B030D-6E8A-4147-A177-3AD203B41FA5}">
                      <a16:colId xmlns:a16="http://schemas.microsoft.com/office/drawing/2014/main" val="2190532024"/>
                    </a:ext>
                  </a:extLst>
                </a:gridCol>
                <a:gridCol w="4183079">
                  <a:extLst>
                    <a:ext uri="{9D8B030D-6E8A-4147-A177-3AD203B41FA5}">
                      <a16:colId xmlns:a16="http://schemas.microsoft.com/office/drawing/2014/main" val="2986159713"/>
                    </a:ext>
                  </a:extLst>
                </a:gridCol>
              </a:tblGrid>
              <a:tr h="784875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</a:t>
                      </a: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 số a</a:t>
                      </a: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đồ thị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hàm số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298685"/>
                  </a:ext>
                </a:extLst>
              </a:tr>
              <a:tr h="47107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 lõm của đồ thị (quay lên/ quay xuống)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Tọa độ điểm cao nhất/thấp nhất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 đối xứng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biến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khoảng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nghịch biến trên khoảng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27317"/>
                  </a:ext>
                </a:extLst>
              </a:tr>
              <a:tr h="115774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93900"/>
                  </a:ext>
                </a:extLst>
              </a:tr>
              <a:tr h="155748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690250"/>
                  </a:ext>
                </a:extLst>
              </a:tr>
            </a:tbl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76EDDD0-6943-495C-BC32-E872FDA3E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82195"/>
              </p:ext>
            </p:extLst>
          </p:nvPr>
        </p:nvGraphicFramePr>
        <p:xfrm>
          <a:off x="152400" y="9296400"/>
          <a:ext cx="463193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228600" progId="Equation.DSMT4">
                  <p:embed/>
                </p:oleObj>
              </mc:Choice>
              <mc:Fallback>
                <p:oleObj name="Equation" r:id="rId2" imgW="92700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3B54A69-1B4B-43C1-AE2E-333C7D919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9296400"/>
                        <a:ext cx="463193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D64451E-3B98-4FD1-9DD5-46104315BC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341415"/>
              </p:ext>
            </p:extLst>
          </p:nvPr>
        </p:nvGraphicFramePr>
        <p:xfrm>
          <a:off x="-76200" y="11049000"/>
          <a:ext cx="5080002" cy="114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228600" progId="Equation.DSMT4">
                  <p:embed/>
                </p:oleObj>
              </mc:Choice>
              <mc:Fallback>
                <p:oleObj name="Equation" r:id="rId4" imgW="101592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3C21031-618C-45A9-BF0C-D76C0C921D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6200" y="11049000"/>
                        <a:ext cx="5080002" cy="1143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6888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B6421E-F4CE-4E40-B349-68FB90FAB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485459"/>
            <a:ext cx="7524750" cy="1909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31C63B-A608-4624-B559-7AD9C2C32654}"/>
              </a:ext>
            </a:extLst>
          </p:cNvPr>
          <p:cNvSpPr/>
          <p:nvPr/>
        </p:nvSpPr>
        <p:spPr>
          <a:xfrm>
            <a:off x="2895600" y="4760217"/>
            <a:ext cx="20421600" cy="2783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nêu khoảng ĐB, NB của hàm số bậc hai tổng quát?</a:t>
            </a:r>
            <a:endParaRPr lang="en-US" sz="6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200000"/>
              </a:lnSpc>
              <a:spcAft>
                <a:spcPts val="0"/>
              </a:spcAft>
            </a:pPr>
            <a:r>
              <a:rPr 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Hãy lập BBT của hàm số bâc hai tổng quát? </a:t>
            </a:r>
            <a:endParaRPr lang="en-US" sz="6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44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B6421E-F4CE-4E40-B349-68FB90FAB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944"/>
            <a:ext cx="7524750" cy="1909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6A9720-2EB5-4F4D-B2C6-8F59E9802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371600"/>
            <a:ext cx="14249400" cy="6418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EAC6D-9188-4563-B34D-A75B7C78D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077200"/>
            <a:ext cx="14049375" cy="475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03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6591981"/>
            <a:ext cx="22666735" cy="65094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1"/>
            <a:ext cx="23172879" cy="378463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4411573" cy="845869"/>
              <a:chOff x="166396" y="8780577"/>
              <a:chExt cx="4411573" cy="84586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6019800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D45BBB-337C-4035-9C2E-AA1C0BE22C06}"/>
              </a:ext>
            </a:extLst>
          </p:cNvPr>
          <p:cNvSpPr txBox="1"/>
          <p:nvPr/>
        </p:nvSpPr>
        <p:spPr>
          <a:xfrm>
            <a:off x="5164556" y="2624664"/>
            <a:ext cx="14356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biến thiên của mỗi hàm số sau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1981200"/>
            <a:ext cx="3967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Ví dụ </a:t>
            </a:r>
            <a:endParaRPr lang="en-US" sz="6000" b="1"/>
          </a:p>
        </p:txBody>
      </p:sp>
      <p:graphicFrame>
        <p:nvGraphicFramePr>
          <p:cNvPr id="104" name="Object 103">
            <a:extLst>
              <a:ext uri="{FF2B5EF4-FFF2-40B4-BE49-F238E27FC236}">
                <a16:creationId xmlns:a16="http://schemas.microsoft.com/office/drawing/2014/main" id="{0327EB9B-3BB0-42FF-BE44-6C38AA332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304763"/>
              </p:ext>
            </p:extLst>
          </p:nvPr>
        </p:nvGraphicFramePr>
        <p:xfrm>
          <a:off x="5181600" y="4038600"/>
          <a:ext cx="52657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228600" progId="Equation.DSMT4">
                  <p:embed/>
                </p:oleObj>
              </mc:Choice>
              <mc:Fallback>
                <p:oleObj name="Equation" r:id="rId2" imgW="105408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76EDDD0-6943-495C-BC32-E872FDA3E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81600" y="4038600"/>
                        <a:ext cx="5265737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91DAFE4-460F-4AF2-B30F-CD2C8F8B5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036567"/>
              </p:ext>
            </p:extLst>
          </p:nvPr>
        </p:nvGraphicFramePr>
        <p:xfrm>
          <a:off x="12822238" y="4030663"/>
          <a:ext cx="47498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228600" progId="Equation.DSMT4">
                  <p:embed/>
                </p:oleObj>
              </mc:Choice>
              <mc:Fallback>
                <p:oleObj name="Equation" r:id="rId4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22238" y="4030663"/>
                        <a:ext cx="47498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DB2481-784E-491F-B8EF-8314E7B84CF2}"/>
              </a:ext>
            </a:extLst>
          </p:cNvPr>
          <p:cNvCxnSpPr/>
          <p:nvPr/>
        </p:nvCxnSpPr>
        <p:spPr>
          <a:xfrm>
            <a:off x="4708123" y="7467600"/>
            <a:ext cx="0" cy="411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7FE957-E7C5-4741-B15C-21CB1AC0AD2E}"/>
              </a:ext>
            </a:extLst>
          </p:cNvPr>
          <p:cNvCxnSpPr/>
          <p:nvPr/>
        </p:nvCxnSpPr>
        <p:spPr>
          <a:xfrm>
            <a:off x="2803123" y="8534400"/>
            <a:ext cx="861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81B91C8-A2A7-4DF6-B720-3C4A5607F628}"/>
              </a:ext>
            </a:extLst>
          </p:cNvPr>
          <p:cNvSpPr txBox="1"/>
          <p:nvPr/>
        </p:nvSpPr>
        <p:spPr>
          <a:xfrm>
            <a:off x="3184123" y="7467600"/>
            <a:ext cx="108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1B4D97A-E787-4F3F-A9A1-95DF2FC71205}"/>
              </a:ext>
            </a:extLst>
          </p:cNvPr>
          <p:cNvSpPr txBox="1"/>
          <p:nvPr/>
        </p:nvSpPr>
        <p:spPr>
          <a:xfrm>
            <a:off x="3167558" y="8947552"/>
            <a:ext cx="108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438ED8F-BA15-4A8C-AADB-6A626CA410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424502"/>
              </p:ext>
            </p:extLst>
          </p:nvPr>
        </p:nvGraphicFramePr>
        <p:xfrm>
          <a:off x="5147503" y="7786132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360" imgH="419040" progId="Equation.DSMT4">
                  <p:embed/>
                </p:oleObj>
              </mc:Choice>
              <mc:Fallback>
                <p:oleObj name="Equation" r:id="rId6" imgW="990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47503" y="7786132"/>
                        <a:ext cx="99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4250EA6-0CA8-4B04-B889-E7BB1504D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408193"/>
              </p:ext>
            </p:extLst>
          </p:nvPr>
        </p:nvGraphicFramePr>
        <p:xfrm>
          <a:off x="7814468" y="6733973"/>
          <a:ext cx="508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960" imgH="1714320" progId="Equation.DSMT4">
                  <p:embed/>
                </p:oleObj>
              </mc:Choice>
              <mc:Fallback>
                <p:oleObj name="Equation" r:id="rId8" imgW="50796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14468" y="6733973"/>
                        <a:ext cx="508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74F0425-2543-41DB-936E-98D68379B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364913"/>
              </p:ext>
            </p:extLst>
          </p:nvPr>
        </p:nvGraphicFramePr>
        <p:xfrm>
          <a:off x="10096500" y="7721600"/>
          <a:ext cx="99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444240" progId="Equation.DSMT4">
                  <p:embed/>
                </p:oleObj>
              </mc:Choice>
              <mc:Fallback>
                <p:oleObj name="Equation" r:id="rId10" imgW="990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096500" y="7721600"/>
                        <a:ext cx="990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A94793-58D5-4985-95C7-B6A917D8BA54}"/>
              </a:ext>
            </a:extLst>
          </p:cNvPr>
          <p:cNvCxnSpPr/>
          <p:nvPr/>
        </p:nvCxnSpPr>
        <p:spPr>
          <a:xfrm>
            <a:off x="5582880" y="9455383"/>
            <a:ext cx="2231588" cy="18086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390CCC7-A707-4415-9A49-E96DF2D699F7}"/>
              </a:ext>
            </a:extLst>
          </p:cNvPr>
          <p:cNvCxnSpPr/>
          <p:nvPr/>
        </p:nvCxnSpPr>
        <p:spPr>
          <a:xfrm flipV="1">
            <a:off x="8360382" y="9292021"/>
            <a:ext cx="2231418" cy="19855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9640B461-8F2B-48E3-950C-DC395A1AD0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897165"/>
              </p:ext>
            </p:extLst>
          </p:nvPr>
        </p:nvGraphicFramePr>
        <p:xfrm>
          <a:off x="5045669" y="8803905"/>
          <a:ext cx="99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90621" imgH="443795" progId="Equation.DSMT4">
                  <p:embed/>
                </p:oleObj>
              </mc:Choice>
              <mc:Fallback>
                <p:oleObj name="Equation" r:id="rId12" imgW="990621" imgH="4437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45669" y="8803905"/>
                        <a:ext cx="990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1EE286F7-B3C5-47BF-B3A5-0A371EB4D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587318"/>
              </p:ext>
            </p:extLst>
          </p:nvPr>
        </p:nvGraphicFramePr>
        <p:xfrm>
          <a:off x="10096500" y="8701470"/>
          <a:ext cx="99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90621" imgH="443795" progId="Equation.DSMT4">
                  <p:embed/>
                </p:oleObj>
              </mc:Choice>
              <mc:Fallback>
                <p:oleObj name="Equation" r:id="rId14" imgW="990621" imgH="4437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096500" y="8701470"/>
                        <a:ext cx="990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0EBE968-D30D-45E7-A58E-8F1F12F01E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927207"/>
              </p:ext>
            </p:extLst>
          </p:nvPr>
        </p:nvGraphicFramePr>
        <p:xfrm>
          <a:off x="7852382" y="10472339"/>
          <a:ext cx="508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07960" imgH="1714320" progId="Equation.DSMT4">
                  <p:embed/>
                </p:oleObj>
              </mc:Choice>
              <mc:Fallback>
                <p:oleObj name="Equation" r:id="rId16" imgW="50796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852382" y="10472339"/>
                        <a:ext cx="508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C95BBA9-B994-41BC-8CFD-35362A394C71}"/>
              </a:ext>
            </a:extLst>
          </p:cNvPr>
          <p:cNvCxnSpPr/>
          <p:nvPr/>
        </p:nvCxnSpPr>
        <p:spPr>
          <a:xfrm>
            <a:off x="15544800" y="7439227"/>
            <a:ext cx="0" cy="411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7C6A1AC-481B-46B9-9E4B-67A39DB39481}"/>
              </a:ext>
            </a:extLst>
          </p:cNvPr>
          <p:cNvCxnSpPr/>
          <p:nvPr/>
        </p:nvCxnSpPr>
        <p:spPr>
          <a:xfrm>
            <a:off x="13639800" y="8506027"/>
            <a:ext cx="861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3A37B82-BC12-4493-AD21-2CB4598EBF0B}"/>
              </a:ext>
            </a:extLst>
          </p:cNvPr>
          <p:cNvSpPr txBox="1"/>
          <p:nvPr/>
        </p:nvSpPr>
        <p:spPr>
          <a:xfrm>
            <a:off x="14020800" y="7439227"/>
            <a:ext cx="108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3C03F8E-4ACA-4D96-ACA1-B31FED649D7F}"/>
              </a:ext>
            </a:extLst>
          </p:cNvPr>
          <p:cNvSpPr txBox="1"/>
          <p:nvPr/>
        </p:nvSpPr>
        <p:spPr>
          <a:xfrm>
            <a:off x="14004235" y="8919179"/>
            <a:ext cx="108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id="{DBCCE704-2540-46CE-9669-675CA1233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565553"/>
              </p:ext>
            </p:extLst>
          </p:nvPr>
        </p:nvGraphicFramePr>
        <p:xfrm>
          <a:off x="15984180" y="7757759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90360" imgH="419040" progId="Equation.DSMT4">
                  <p:embed/>
                </p:oleObj>
              </mc:Choice>
              <mc:Fallback>
                <p:oleObj name="Equation" r:id="rId18" imgW="990360" imgH="419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438ED8F-BA15-4A8C-AADB-6A626CA410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984180" y="7757759"/>
                        <a:ext cx="99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>
            <a:extLst>
              <a:ext uri="{FF2B5EF4-FFF2-40B4-BE49-F238E27FC236}">
                <a16:creationId xmlns:a16="http://schemas.microsoft.com/office/drawing/2014/main" id="{91945DC8-A3AE-4CAF-9F88-DD9EED88E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035230"/>
              </p:ext>
            </p:extLst>
          </p:nvPr>
        </p:nvGraphicFramePr>
        <p:xfrm>
          <a:off x="18715038" y="7480300"/>
          <a:ext cx="381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80880" imgH="596880" progId="Equation.DSMT4">
                  <p:embed/>
                </p:oleObj>
              </mc:Choice>
              <mc:Fallback>
                <p:oleObj name="Equation" r:id="rId20" imgW="380880" imgH="5968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14250EA6-0CA8-4B04-B889-E7BB1504D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715038" y="7480300"/>
                        <a:ext cx="3810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>
            <a:extLst>
              <a:ext uri="{FF2B5EF4-FFF2-40B4-BE49-F238E27FC236}">
                <a16:creationId xmlns:a16="http://schemas.microsoft.com/office/drawing/2014/main" id="{63AC1CF8-AAE3-4AA8-870F-56002745F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682915"/>
              </p:ext>
            </p:extLst>
          </p:nvPr>
        </p:nvGraphicFramePr>
        <p:xfrm>
          <a:off x="20933177" y="7693227"/>
          <a:ext cx="99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90360" imgH="444240" progId="Equation.DSMT4">
                  <p:embed/>
                </p:oleObj>
              </mc:Choice>
              <mc:Fallback>
                <p:oleObj name="Equation" r:id="rId22" imgW="990360" imgH="4442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C74F0425-2543-41DB-936E-98D68379B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0933177" y="7693227"/>
                        <a:ext cx="990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>
            <a:extLst>
              <a:ext uri="{FF2B5EF4-FFF2-40B4-BE49-F238E27FC236}">
                <a16:creationId xmlns:a16="http://schemas.microsoft.com/office/drawing/2014/main" id="{2357297E-FD57-4511-95A0-D49DCED664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015934"/>
              </p:ext>
            </p:extLst>
          </p:nvPr>
        </p:nvGraphicFramePr>
        <p:xfrm>
          <a:off x="15979775" y="11379200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90360" imgH="419040" progId="Equation.DSMT4">
                  <p:embed/>
                </p:oleObj>
              </mc:Choice>
              <mc:Fallback>
                <p:oleObj name="Equation" r:id="rId24" imgW="990360" imgH="4190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9640B461-8F2B-48E3-950C-DC395A1AD0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979775" y="11379200"/>
                        <a:ext cx="99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6">
            <a:extLst>
              <a:ext uri="{FF2B5EF4-FFF2-40B4-BE49-F238E27FC236}">
                <a16:creationId xmlns:a16="http://schemas.microsoft.com/office/drawing/2014/main" id="{EAEE6C82-FF5A-4C11-8E8D-F8EA0964A9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791882"/>
              </p:ext>
            </p:extLst>
          </p:nvPr>
        </p:nvGraphicFramePr>
        <p:xfrm>
          <a:off x="21031200" y="11276013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90360" imgH="419040" progId="Equation.DSMT4">
                  <p:embed/>
                </p:oleObj>
              </mc:Choice>
              <mc:Fallback>
                <p:oleObj name="Equation" r:id="rId26" imgW="990360" imgH="4190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1EE286F7-B3C5-47BF-B3A5-0A371EB4D9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031200" y="11276013"/>
                        <a:ext cx="99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5A65DCD-A1D8-43B1-843E-521AD0470ACF}"/>
              </a:ext>
            </a:extLst>
          </p:cNvPr>
          <p:cNvCxnSpPr/>
          <p:nvPr/>
        </p:nvCxnSpPr>
        <p:spPr>
          <a:xfrm flipV="1">
            <a:off x="16535400" y="9220032"/>
            <a:ext cx="2179638" cy="18713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F75811-88F2-4129-86F7-80631289CE8F}"/>
              </a:ext>
            </a:extLst>
          </p:cNvPr>
          <p:cNvCxnSpPr/>
          <p:nvPr/>
        </p:nvCxnSpPr>
        <p:spPr>
          <a:xfrm>
            <a:off x="19219933" y="9292021"/>
            <a:ext cx="2497067" cy="17993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8CAB2783-DB04-4472-9EBA-0B1705A1B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109335"/>
              </p:ext>
            </p:extLst>
          </p:nvPr>
        </p:nvGraphicFramePr>
        <p:xfrm>
          <a:off x="18781713" y="8899525"/>
          <a:ext cx="355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55320" imgH="583920" progId="Equation.DSMT4">
                  <p:embed/>
                </p:oleObj>
              </mc:Choice>
              <mc:Fallback>
                <p:oleObj name="Equation" r:id="rId28" imgW="3553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8781713" y="8899525"/>
                        <a:ext cx="3556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02C54614-B669-4389-B20C-8C2AEEA33D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573850"/>
              </p:ext>
            </p:extLst>
          </p:nvPr>
        </p:nvGraphicFramePr>
        <p:xfrm>
          <a:off x="4708123" y="12130799"/>
          <a:ext cx="52657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265441" imgH="1143197" progId="Equation.DSMT4">
                  <p:embed/>
                </p:oleObj>
              </mc:Choice>
              <mc:Fallback>
                <p:oleObj name="Equation" r:id="rId30" imgW="5265441" imgH="11431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708123" y="12130799"/>
                        <a:ext cx="5265737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BD473E70-221B-4A2B-ACE7-7688207FD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533933"/>
              </p:ext>
            </p:extLst>
          </p:nvPr>
        </p:nvGraphicFramePr>
        <p:xfrm>
          <a:off x="16510000" y="12026900"/>
          <a:ext cx="47498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749080" imgH="1155454" progId="Equation.DSMT4">
                  <p:embed/>
                </p:oleObj>
              </mc:Choice>
              <mc:Fallback>
                <p:oleObj name="Equation" r:id="rId32" imgW="4749080" imgH="11554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6510000" y="12026900"/>
                        <a:ext cx="47498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2151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1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149" y="3279120"/>
            <a:ext cx="2138449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hàm số sau, hàm số nào có đồ thị nhận đường thẳng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trục đối x</a:t>
            </a:r>
            <a:r>
              <a:rPr lang="en-US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FC75842-17F9-4339-9937-B722E99A9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304513"/>
              </p:ext>
            </p:extLst>
          </p:nvPr>
        </p:nvGraphicFramePr>
        <p:xfrm>
          <a:off x="21295177" y="3345372"/>
          <a:ext cx="1485554" cy="90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8347" imgH="176802" progId="Equation.DSMT4">
                  <p:embed/>
                </p:oleObj>
              </mc:Choice>
              <mc:Fallback>
                <p:oleObj name="Equation" r:id="rId2" imgW="328347" imgH="176802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5177" y="3345372"/>
                        <a:ext cx="1485554" cy="903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642189"/>
              </p:ext>
            </p:extLst>
          </p:nvPr>
        </p:nvGraphicFramePr>
        <p:xfrm>
          <a:off x="4117975" y="5318125"/>
          <a:ext cx="595312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253800" progId="Equation.DSMT4">
                  <p:embed/>
                </p:oleObj>
              </mc:Choice>
              <mc:Fallback>
                <p:oleObj name="Equation" r:id="rId4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7975" y="5318125"/>
                        <a:ext cx="5953125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644232"/>
              </p:ext>
            </p:extLst>
          </p:nvPr>
        </p:nvGraphicFramePr>
        <p:xfrm>
          <a:off x="14036675" y="5280025"/>
          <a:ext cx="56007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18960" imgH="253800" progId="Equation.DSMT4">
                  <p:embed/>
                </p:oleObj>
              </mc:Choice>
              <mc:Fallback>
                <p:oleObj name="Equation" r:id="rId6" imgW="121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36675" y="5280025"/>
                        <a:ext cx="56007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39494"/>
              </p:ext>
            </p:extLst>
          </p:nvPr>
        </p:nvGraphicFramePr>
        <p:xfrm>
          <a:off x="4105275" y="6808787"/>
          <a:ext cx="5484813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760" imgH="253800" progId="Equation.DSMT4">
                  <p:embed/>
                </p:oleObj>
              </mc:Choice>
              <mc:Fallback>
                <p:oleObj name="Equation" r:id="rId8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05275" y="6808787"/>
                        <a:ext cx="5484813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418496"/>
              </p:ext>
            </p:extLst>
          </p:nvPr>
        </p:nvGraphicFramePr>
        <p:xfrm>
          <a:off x="14097000" y="6834187"/>
          <a:ext cx="4960938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80" imgH="253800" progId="Equation.DSMT4">
                  <p:embed/>
                </p:oleObj>
              </mc:Choice>
              <mc:Fallback>
                <p:oleObj name="Equation" r:id="rId10" imgW="1079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97000" y="6834187"/>
                        <a:ext cx="4960938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80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600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1056513"/>
            <a:ext cx="54483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có</a:t>
            </a: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8A7C206-4F3C-48CC-A935-E4C462476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973950"/>
              </p:ext>
            </p:extLst>
          </p:nvPr>
        </p:nvGraphicFramePr>
        <p:xfrm>
          <a:off x="7962764" y="10699588"/>
          <a:ext cx="2728151" cy="19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3169" imgH="393529" progId="Equation.DSMT4">
                  <p:embed/>
                </p:oleObj>
              </mc:Choice>
              <mc:Fallback>
                <p:oleObj name="Equation" r:id="rId12" imgW="533169" imgH="393529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2764" y="10699588"/>
                        <a:ext cx="2728151" cy="1957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35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7506381"/>
            <a:ext cx="22666735" cy="59048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4744283"/>
            <a:chOff x="1076414" y="4403390"/>
            <a:chExt cx="23172879" cy="2940411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2672710"/>
              <a:chOff x="637542" y="1083939"/>
              <a:chExt cx="8945331" cy="105225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0522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6934200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2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4876800" y="8263521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>
                <a:latin typeface="Times New Roman" panose="02020603050405020304" pitchFamily="18" charset="0"/>
                <a:ea typeface="Calibri" panose="020F0502020204030204" pitchFamily="34" charset="0"/>
              </a:rPr>
              <a:t>Chọn D.</a:t>
            </a:r>
            <a:endParaRPr lang="en-US" sz="60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6A8BAA4-9212-44E4-8957-2C4415FC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803" y="3215424"/>
            <a:ext cx="147667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của parabol                                   là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904B3E4-CC55-4699-8A59-5BB9F516B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660802"/>
              </p:ext>
            </p:extLst>
          </p:nvPr>
        </p:nvGraphicFramePr>
        <p:xfrm>
          <a:off x="11450443" y="3086649"/>
          <a:ext cx="5923157" cy="131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2595" imgH="278795" progId="Equation.DSMT4">
                  <p:embed/>
                </p:oleObj>
              </mc:Choice>
              <mc:Fallback>
                <p:oleObj name="Equation" r:id="rId2" imgW="1292595" imgH="2787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0443" y="3086649"/>
                        <a:ext cx="5923157" cy="13130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5184633B-DB4E-4702-86E2-5E370E259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628320"/>
              </p:ext>
            </p:extLst>
          </p:nvPr>
        </p:nvGraphicFramePr>
        <p:xfrm>
          <a:off x="1949450" y="4458999"/>
          <a:ext cx="40259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431640" progId="Equation.DSMT4">
                  <p:embed/>
                </p:oleObj>
              </mc:Choice>
              <mc:Fallback>
                <p:oleObj name="Equation" r:id="rId4" imgW="876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9450" y="4458999"/>
                        <a:ext cx="4025900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893B690-9937-4D7E-9099-0D7C6C617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188640"/>
              </p:ext>
            </p:extLst>
          </p:nvPr>
        </p:nvGraphicFramePr>
        <p:xfrm>
          <a:off x="7513028" y="4399664"/>
          <a:ext cx="4437062" cy="198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431640" progId="Equation.DSMT4">
                  <p:embed/>
                </p:oleObj>
              </mc:Choice>
              <mc:Fallback>
                <p:oleObj name="Equation" r:id="rId6" imgW="96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13028" y="4399664"/>
                        <a:ext cx="4437062" cy="198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023AA5A-CC71-4F06-A22E-E47487ECC8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621101"/>
              </p:ext>
            </p:extLst>
          </p:nvPr>
        </p:nvGraphicFramePr>
        <p:xfrm>
          <a:off x="13066407" y="4343932"/>
          <a:ext cx="3967163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80" imgH="431640" progId="Equation.DSMT4">
                  <p:embed/>
                </p:oleObj>
              </mc:Choice>
              <mc:Fallback>
                <p:oleObj name="Equation" r:id="rId8" imgW="863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066407" y="4343932"/>
                        <a:ext cx="3967163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1871D5D-E380-4A2B-9086-1C3A64019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811653"/>
              </p:ext>
            </p:extLst>
          </p:nvPr>
        </p:nvGraphicFramePr>
        <p:xfrm>
          <a:off x="18149887" y="4263081"/>
          <a:ext cx="3559175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74360" imgH="431640" progId="Equation.DSMT4">
                  <p:embed/>
                </p:oleObj>
              </mc:Choice>
              <mc:Fallback>
                <p:oleObj name="Equation" r:id="rId10" imgW="774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149887" y="4263081"/>
                        <a:ext cx="3559175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8980176-3374-4847-86E4-4C433EFC1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299556"/>
              </p:ext>
            </p:extLst>
          </p:nvPr>
        </p:nvGraphicFramePr>
        <p:xfrm>
          <a:off x="4876800" y="9998178"/>
          <a:ext cx="5733497" cy="179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47182" imgH="391160" progId="Equation.DSMT4">
                  <p:embed/>
                </p:oleObj>
              </mc:Choice>
              <mc:Fallback>
                <p:oleObj name="Equation" r:id="rId12" imgW="1247182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76800" y="9998178"/>
                        <a:ext cx="5733497" cy="1794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191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1252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41101"/>
            <a:chOff x="1076414" y="4403390"/>
            <a:chExt cx="23172879" cy="3992065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724364"/>
              <a:chOff x="637542" y="1083939"/>
              <a:chExt cx="8945331" cy="1466299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4662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5531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3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4377000" y="9125293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>
                <a:latin typeface="Times New Roman" panose="02020603050405020304" pitchFamily="18" charset="0"/>
                <a:ea typeface="Calibri" panose="020F0502020204030204" pitchFamily="34" charset="0"/>
              </a:rPr>
              <a:t>Chọn D.</a:t>
            </a:r>
            <a:endParaRPr lang="en-US" sz="600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0181171"/>
            <a:ext cx="54483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có</a:t>
            </a: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8A7C206-4F3C-48CC-A935-E4C462476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26796"/>
              </p:ext>
            </p:extLst>
          </p:nvPr>
        </p:nvGraphicFramePr>
        <p:xfrm>
          <a:off x="6459294" y="9818690"/>
          <a:ext cx="6561138" cy="19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393480" progId="Equation.DSMT4">
                  <p:embed/>
                </p:oleObj>
              </mc:Choice>
              <mc:Fallback>
                <p:oleObj name="Equation" r:id="rId2" imgW="128268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8A7C206-4F3C-48CC-A935-E4C462476C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294" y="9818690"/>
                        <a:ext cx="6561138" cy="1957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DC0498CA-22FF-4ED6-8E12-3453C307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959" y="2936505"/>
            <a:ext cx="27494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 số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2B7ECD0-0220-45F9-9B05-5FE3284893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391492"/>
              </p:ext>
            </p:extLst>
          </p:nvPr>
        </p:nvGraphicFramePr>
        <p:xfrm>
          <a:off x="8465716" y="2743200"/>
          <a:ext cx="5039059" cy="128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3300" imgH="254000" progId="Equation.DSMT4">
                  <p:embed/>
                </p:oleObj>
              </mc:Choice>
              <mc:Fallback>
                <p:oleObj name="Equation" r:id="rId4" imgW="10033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716" y="2743200"/>
                        <a:ext cx="5039059" cy="12838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7F558EB-F428-415F-A899-2C4842BFC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691626"/>
              </p:ext>
            </p:extLst>
          </p:nvPr>
        </p:nvGraphicFramePr>
        <p:xfrm>
          <a:off x="-6248400" y="5089417"/>
          <a:ext cx="5778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67070" imgH="252031" progId="Equation.DSMT4">
                  <p:embed/>
                </p:oleObj>
              </mc:Choice>
              <mc:Fallback>
                <p:oleObj name="Equation" r:id="rId6" imgW="567070" imgH="25203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248400" y="5089417"/>
                        <a:ext cx="5778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3DD04BB-C887-4232-8056-B9E72E747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404740"/>
              </p:ext>
            </p:extLst>
          </p:nvPr>
        </p:nvGraphicFramePr>
        <p:xfrm>
          <a:off x="-6248400" y="5343417"/>
          <a:ext cx="622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11724" imgH="254885" progId="Equation.DSMT4">
                  <p:embed/>
                </p:oleObj>
              </mc:Choice>
              <mc:Fallback>
                <p:oleObj name="Equation" r:id="rId8" imgW="611724" imgH="25488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248400" y="5343417"/>
                        <a:ext cx="622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5">
            <a:extLst>
              <a:ext uri="{FF2B5EF4-FFF2-40B4-BE49-F238E27FC236}">
                <a16:creationId xmlns:a16="http://schemas.microsoft.com/office/drawing/2014/main" id="{7BABE88D-F47A-4430-A6CE-5E7E1A92A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141" y="4114800"/>
            <a:ext cx="82189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2AC5E8E-3FB6-4B63-A0AC-41A14FEDF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863" y="4114800"/>
            <a:ext cx="118288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nghịch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D21D5E0B-B27A-46BF-81A7-84D048C2D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48400" y="5089586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195179F-AE57-48F6-8541-4FA874501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134436"/>
              </p:ext>
            </p:extLst>
          </p:nvPr>
        </p:nvGraphicFramePr>
        <p:xfrm>
          <a:off x="9827000" y="4180239"/>
          <a:ext cx="2669800" cy="118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0771" imgH="257409" progId="Equation.DSMT4">
                  <p:embed/>
                </p:oleObj>
              </mc:Choice>
              <mc:Fallback>
                <p:oleObj name="Equation" r:id="rId10" imgW="580771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27000" y="4180239"/>
                        <a:ext cx="2669800" cy="118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5FB05C1D-AE3B-4619-9CE9-C7CF10434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01938"/>
              </p:ext>
            </p:extLst>
          </p:nvPr>
        </p:nvGraphicFramePr>
        <p:xfrm>
          <a:off x="20809567" y="4140483"/>
          <a:ext cx="2888633" cy="118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8269" imgH="257409" progId="Equation.DSMT4">
                  <p:embed/>
                </p:oleObj>
              </mc:Choice>
              <mc:Fallback>
                <p:oleObj name="Equation" r:id="rId12" imgW="628269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809567" y="4140483"/>
                        <a:ext cx="2888633" cy="118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5">
            <a:extLst>
              <a:ext uri="{FF2B5EF4-FFF2-40B4-BE49-F238E27FC236}">
                <a16:creationId xmlns:a16="http://schemas.microsoft.com/office/drawing/2014/main" id="{F8340CEF-F188-4C7E-B8B1-E74A36B81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181600"/>
            <a:ext cx="95429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B</a:t>
            </a: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nl-NL" altLang="en-US" sz="6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ghịch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6">
            <a:extLst>
              <a:ext uri="{FF2B5EF4-FFF2-40B4-BE49-F238E27FC236}">
                <a16:creationId xmlns:a16="http://schemas.microsoft.com/office/drawing/2014/main" id="{F94EC0AA-1519-4600-B228-BAAF8F3A8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44" y="5181600"/>
            <a:ext cx="108895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07DF3F02-D8A7-45D6-A6E5-5AF67D58F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024904"/>
              </p:ext>
            </p:extLst>
          </p:nvPr>
        </p:nvGraphicFramePr>
        <p:xfrm>
          <a:off x="10360400" y="5247039"/>
          <a:ext cx="2669800" cy="118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0771" imgH="257409" progId="Equation.DSMT4">
                  <p:embed/>
                </p:oleObj>
              </mc:Choice>
              <mc:Fallback>
                <p:oleObj name="Equation" r:id="rId14" imgW="580771" imgH="257409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3195179F-AE57-48F6-8541-4FA8745013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60400" y="5247039"/>
                        <a:ext cx="2669800" cy="118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id="{1EE3C482-E3B1-41A1-B595-A3EE657664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313051"/>
              </p:ext>
            </p:extLst>
          </p:nvPr>
        </p:nvGraphicFramePr>
        <p:xfrm>
          <a:off x="20809567" y="5207283"/>
          <a:ext cx="2888633" cy="118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28269" imgH="257409" progId="Equation.DSMT4">
                  <p:embed/>
                </p:oleObj>
              </mc:Choice>
              <mc:Fallback>
                <p:oleObj name="Equation" r:id="rId15" imgW="628269" imgH="257409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5FB05C1D-AE3B-4619-9CE9-C7CF10434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809567" y="5207283"/>
                        <a:ext cx="2888633" cy="118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ctangle 5">
            <a:extLst>
              <a:ext uri="{FF2B5EF4-FFF2-40B4-BE49-F238E27FC236}">
                <a16:creationId xmlns:a16="http://schemas.microsoft.com/office/drawing/2014/main" id="{9A60012C-FDB5-420B-90AF-36B75D20A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296647"/>
            <a:ext cx="82189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6">
            <a:extLst>
              <a:ext uri="{FF2B5EF4-FFF2-40B4-BE49-F238E27FC236}">
                <a16:creationId xmlns:a16="http://schemas.microsoft.com/office/drawing/2014/main" id="{9AA62BEC-9D07-4A32-8703-D4DF4B518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22" y="6296647"/>
            <a:ext cx="118288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nghịch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1" name="Object 110">
            <a:extLst>
              <a:ext uri="{FF2B5EF4-FFF2-40B4-BE49-F238E27FC236}">
                <a16:creationId xmlns:a16="http://schemas.microsoft.com/office/drawing/2014/main" id="{5D34DA6B-B484-4B93-BDC5-D79247BA7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70816"/>
              </p:ext>
            </p:extLst>
          </p:nvPr>
        </p:nvGraphicFramePr>
        <p:xfrm>
          <a:off x="9948863" y="6370638"/>
          <a:ext cx="2566987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58720" imgH="253800" progId="Equation.DSMT4">
                  <p:embed/>
                </p:oleObj>
              </mc:Choice>
              <mc:Fallback>
                <p:oleObj name="Equation" r:id="rId16" imgW="55872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3195179F-AE57-48F6-8541-4FA8745013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948863" y="6370638"/>
                        <a:ext cx="2566987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id="{BFF0C848-B00A-45EE-9DE0-AEC7CBCCF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655878"/>
              </p:ext>
            </p:extLst>
          </p:nvPr>
        </p:nvGraphicFramePr>
        <p:xfrm>
          <a:off x="20953413" y="6329363"/>
          <a:ext cx="27432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880" imgH="253800" progId="Equation.DSMT4">
                  <p:embed/>
                </p:oleObj>
              </mc:Choice>
              <mc:Fallback>
                <p:oleObj name="Equation" r:id="rId18" imgW="59688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5FB05C1D-AE3B-4619-9CE9-C7CF10434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0953413" y="6329363"/>
                        <a:ext cx="27432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Rectangle 5">
            <a:extLst>
              <a:ext uri="{FF2B5EF4-FFF2-40B4-BE49-F238E27FC236}">
                <a16:creationId xmlns:a16="http://schemas.microsoft.com/office/drawing/2014/main" id="{55A9F478-60D5-4CCB-8B75-833C75F9F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141" y="7371384"/>
            <a:ext cx="93506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D. </a:t>
            </a:r>
            <a:r>
              <a:rPr kumimoji="0" lang="nl-NL" altLang="en-US" sz="6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ghịch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6">
            <a:extLst>
              <a:ext uri="{FF2B5EF4-FFF2-40B4-BE49-F238E27FC236}">
                <a16:creationId xmlns:a16="http://schemas.microsoft.com/office/drawing/2014/main" id="{0DABFB8C-9CF3-45B3-B69E-B36B1B20B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0403" y="7371384"/>
            <a:ext cx="108895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5" name="Object 114">
            <a:extLst>
              <a:ext uri="{FF2B5EF4-FFF2-40B4-BE49-F238E27FC236}">
                <a16:creationId xmlns:a16="http://schemas.microsoft.com/office/drawing/2014/main" id="{CAFC501D-BAB6-466A-A6EC-9EEEC62238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076740"/>
              </p:ext>
            </p:extLst>
          </p:nvPr>
        </p:nvGraphicFramePr>
        <p:xfrm>
          <a:off x="10360400" y="7386301"/>
          <a:ext cx="2566987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58720" imgH="253800" progId="Equation.DSMT4">
                  <p:embed/>
                </p:oleObj>
              </mc:Choice>
              <mc:Fallback>
                <p:oleObj name="Equation" r:id="rId20" imgW="558720" imgH="253800" progId="Equation.DSMT4">
                  <p:embed/>
                  <p:pic>
                    <p:nvPicPr>
                      <p:cNvPr id="111" name="Object 110">
                        <a:extLst>
                          <a:ext uri="{FF2B5EF4-FFF2-40B4-BE49-F238E27FC236}">
                            <a16:creationId xmlns:a16="http://schemas.microsoft.com/office/drawing/2014/main" id="{5D34DA6B-B484-4B93-BDC5-D79247BA7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360400" y="7386301"/>
                        <a:ext cx="2566987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>
            <a:extLst>
              <a:ext uri="{FF2B5EF4-FFF2-40B4-BE49-F238E27FC236}">
                <a16:creationId xmlns:a16="http://schemas.microsoft.com/office/drawing/2014/main" id="{185F4EBE-D805-4818-A333-21CA4E552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2216"/>
              </p:ext>
            </p:extLst>
          </p:nvPr>
        </p:nvGraphicFramePr>
        <p:xfrm>
          <a:off x="20953413" y="7404100"/>
          <a:ext cx="27432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96880" imgH="253800" progId="Equation.DSMT4">
                  <p:embed/>
                </p:oleObj>
              </mc:Choice>
              <mc:Fallback>
                <p:oleObj name="Equation" r:id="rId22" imgW="596880" imgH="253800" progId="Equation.DSMT4">
                  <p:embed/>
                  <p:pic>
                    <p:nvPicPr>
                      <p:cNvPr id="112" name="Object 111">
                        <a:extLst>
                          <a:ext uri="{FF2B5EF4-FFF2-40B4-BE49-F238E27FC236}">
                            <a16:creationId xmlns:a16="http://schemas.microsoft.com/office/drawing/2014/main" id="{BFF0C848-B00A-45EE-9DE0-AEC7CBC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0953413" y="7404100"/>
                        <a:ext cx="27432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Rectangle 5">
            <a:extLst>
              <a:ext uri="{FF2B5EF4-FFF2-40B4-BE49-F238E27FC236}">
                <a16:creationId xmlns:a16="http://schemas.microsoft.com/office/drawing/2014/main" id="{B7E54FB9-ADB6-4A94-8521-2FD6C89B9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830672"/>
            <a:ext cx="105480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nl-NL" altLang="en-US" sz="6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đó n</a:t>
            </a: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ghịch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6">
            <a:extLst>
              <a:ext uri="{FF2B5EF4-FFF2-40B4-BE49-F238E27FC236}">
                <a16:creationId xmlns:a16="http://schemas.microsoft.com/office/drawing/2014/main" id="{2C28BA9C-7FB9-4E50-BDB8-BEC44E5F7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803" y="11830672"/>
            <a:ext cx="108895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9" name="Object 118">
            <a:extLst>
              <a:ext uri="{FF2B5EF4-FFF2-40B4-BE49-F238E27FC236}">
                <a16:creationId xmlns:a16="http://schemas.microsoft.com/office/drawing/2014/main" id="{7FD609E4-3506-4EFE-8F4E-71E3D99DD5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34856"/>
              </p:ext>
            </p:extLst>
          </p:nvPr>
        </p:nvGraphicFramePr>
        <p:xfrm>
          <a:off x="21105813" y="11863388"/>
          <a:ext cx="27432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96880" imgH="253800" progId="Equation.DSMT4">
                  <p:embed/>
                </p:oleObj>
              </mc:Choice>
              <mc:Fallback>
                <p:oleObj name="Equation" r:id="rId24" imgW="596880" imgH="253800" progId="Equation.DSMT4">
                  <p:embed/>
                  <p:pic>
                    <p:nvPicPr>
                      <p:cNvPr id="116" name="Object 115">
                        <a:extLst>
                          <a:ext uri="{FF2B5EF4-FFF2-40B4-BE49-F238E27FC236}">
                            <a16:creationId xmlns:a16="http://schemas.microsoft.com/office/drawing/2014/main" id="{185F4EBE-D805-4818-A333-21CA4E552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105813" y="11863388"/>
                        <a:ext cx="27432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C8FB42D-1B64-4E88-A99E-FF220F266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104375"/>
              </p:ext>
            </p:extLst>
          </p:nvPr>
        </p:nvGraphicFramePr>
        <p:xfrm>
          <a:off x="10668000" y="11864975"/>
          <a:ext cx="25685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568130" imgH="1164467" progId="Equation.DSMT4">
                  <p:embed/>
                </p:oleObj>
              </mc:Choice>
              <mc:Fallback>
                <p:oleObj name="Equation" r:id="rId25" imgW="2568130" imgH="11644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668000" y="11864975"/>
                        <a:ext cx="2568575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187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2776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97722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7055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4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DBC01-2D45-4C2D-99A8-D14BEAA36BDE}"/>
              </a:ext>
            </a:extLst>
          </p:cNvPr>
          <p:cNvSpPr/>
          <p:nvPr/>
        </p:nvSpPr>
        <p:spPr>
          <a:xfrm>
            <a:off x="5436184" y="2895600"/>
            <a:ext cx="18185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>
                <a:latin typeface="Times New Roman" panose="02020603050405020304" pitchFamily="18" charset="0"/>
                <a:ea typeface="Calibri" panose="020F0502020204030204" pitchFamily="34" charset="0"/>
              </a:rPr>
              <a:t>Bảng biến thiên ở dưới là của hàm số nào </a:t>
            </a:r>
            <a:endParaRPr lang="en-US" sz="6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867276-A8CF-4B63-AC91-B5EACDEAA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529" y="4261118"/>
            <a:ext cx="10929505" cy="3855875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A04E940-C7BB-4839-8A68-0DA4429C1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196073"/>
              </p:ext>
            </p:extLst>
          </p:nvPr>
        </p:nvGraphicFramePr>
        <p:xfrm>
          <a:off x="4031367" y="3921835"/>
          <a:ext cx="571817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253800" progId="Equation.DSMT4">
                  <p:embed/>
                </p:oleObj>
              </mc:Choice>
              <mc:Fallback>
                <p:oleObj name="Equation" r:id="rId3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1367" y="3921835"/>
                        <a:ext cx="5718175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662A129-ECC0-459B-8FCD-B55AA42D6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611203"/>
              </p:ext>
            </p:extLst>
          </p:nvPr>
        </p:nvGraphicFramePr>
        <p:xfrm>
          <a:off x="4031367" y="5052867"/>
          <a:ext cx="57785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7120" imgH="253800" progId="Equation.DSMT4">
                  <p:embed/>
                </p:oleObj>
              </mc:Choice>
              <mc:Fallback>
                <p:oleObj name="Equation" r:id="rId5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1367" y="5052867"/>
                        <a:ext cx="5778500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9EEE784-2B98-4932-8E1B-2EF1CC018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729257"/>
              </p:ext>
            </p:extLst>
          </p:nvPr>
        </p:nvGraphicFramePr>
        <p:xfrm>
          <a:off x="4031367" y="6213827"/>
          <a:ext cx="5135562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17440" imgH="253800" progId="Equation.DSMT4">
                  <p:embed/>
                </p:oleObj>
              </mc:Choice>
              <mc:Fallback>
                <p:oleObj name="Equation" r:id="rId7" imgW="1117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31367" y="6213827"/>
                        <a:ext cx="5135562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BD41353-0EC2-4C4D-84D1-CC70F4A18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784552"/>
              </p:ext>
            </p:extLst>
          </p:nvPr>
        </p:nvGraphicFramePr>
        <p:xfrm>
          <a:off x="4031367" y="7426810"/>
          <a:ext cx="612775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33440" imgH="253800" progId="Equation.DSMT4">
                  <p:embed/>
                </p:oleObj>
              </mc:Choice>
              <mc:Fallback>
                <p:oleObj name="Equation" r:id="rId9" imgW="1333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31367" y="7426810"/>
                        <a:ext cx="612775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621816" y="9396166"/>
            <a:ext cx="16942784" cy="187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D.</a:t>
            </a:r>
            <a:endParaRPr lang="en-US" sz="5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Bảng biến thiên có bề lõm hướng xuống. Loại đáp án A và B.</a:t>
            </a:r>
            <a:endParaRPr lang="en-US" sz="5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41186382-EF7E-4078-A91C-B21BE63D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16" y="11388607"/>
            <a:ext cx="857478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Đỉnh của parabol có tọa độ là </a:t>
            </a:r>
            <a:endParaRPr kumimoji="0" lang="nl-NL" altLang="en-US" sz="5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258172A-88F9-4BC8-BC1E-00608B01C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844329"/>
              </p:ext>
            </p:extLst>
          </p:nvPr>
        </p:nvGraphicFramePr>
        <p:xfrm>
          <a:off x="13198104" y="11132194"/>
          <a:ext cx="2097932" cy="166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252" imgH="431613" progId="Equation.DSMT4">
                  <p:embed/>
                </p:oleObj>
              </mc:Choice>
              <mc:Fallback>
                <p:oleObj name="Equation" r:id="rId11" imgW="571252" imgH="43161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8104" y="11132194"/>
                        <a:ext cx="2097932" cy="16638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3">
            <a:extLst>
              <a:ext uri="{FF2B5EF4-FFF2-40B4-BE49-F238E27FC236}">
                <a16:creationId xmlns:a16="http://schemas.microsoft.com/office/drawing/2014/main" id="{810BD648-0257-4CB8-9827-F413DCA1E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2584739"/>
            <a:ext cx="1153873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</a:pP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các đáp án còn lại, đáp án D thỏa mãn. </a:t>
            </a:r>
            <a:endParaRPr kumimoji="0" lang="nl-NL" altLang="en-US" sz="5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3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2776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97722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7055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5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A04E940-C7BB-4839-8A68-0DA4429C1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818152"/>
              </p:ext>
            </p:extLst>
          </p:nvPr>
        </p:nvGraphicFramePr>
        <p:xfrm>
          <a:off x="4205288" y="3921125"/>
          <a:ext cx="5367337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253800" progId="Equation.DSMT4">
                  <p:embed/>
                </p:oleObj>
              </mc:Choice>
              <mc:Fallback>
                <p:oleObj name="Equation" r:id="rId2" imgW="116820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A04E940-C7BB-4839-8A68-0DA4429C17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5288" y="3921125"/>
                        <a:ext cx="5367337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662A129-ECC0-459B-8FCD-B55AA42D6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56391"/>
              </p:ext>
            </p:extLst>
          </p:nvPr>
        </p:nvGraphicFramePr>
        <p:xfrm>
          <a:off x="4264025" y="5053013"/>
          <a:ext cx="53117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253800" progId="Equation.DSMT4">
                  <p:embed/>
                </p:oleObj>
              </mc:Choice>
              <mc:Fallback>
                <p:oleObj name="Equation" r:id="rId4" imgW="115560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662A129-ECC0-459B-8FCD-B55AA42D6E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4025" y="5053013"/>
                        <a:ext cx="5311775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9EEE784-2B98-4932-8E1B-2EF1CC018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729196"/>
              </p:ext>
            </p:extLst>
          </p:nvPr>
        </p:nvGraphicFramePr>
        <p:xfrm>
          <a:off x="4294188" y="6213475"/>
          <a:ext cx="6069012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480" imgH="253800" progId="Equation.DSMT4">
                  <p:embed/>
                </p:oleObj>
              </mc:Choice>
              <mc:Fallback>
                <p:oleObj name="Equation" r:id="rId6" imgW="132048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9EEE784-2B98-4932-8E1B-2EF1CC018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94188" y="6213475"/>
                        <a:ext cx="6069012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BD41353-0EC2-4C4D-84D1-CC70F4A18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646968"/>
              </p:ext>
            </p:extLst>
          </p:nvPr>
        </p:nvGraphicFramePr>
        <p:xfrm>
          <a:off x="4416425" y="7426325"/>
          <a:ext cx="571817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520" imgH="253800" progId="Equation.DSMT4">
                  <p:embed/>
                </p:oleObj>
              </mc:Choice>
              <mc:Fallback>
                <p:oleObj name="Equation" r:id="rId8" imgW="124452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BD41353-0EC2-4C4D-84D1-CC70F4A18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16425" y="7426325"/>
                        <a:ext cx="5718175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621816" y="9396166"/>
            <a:ext cx="16942784" cy="2051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5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B.</a:t>
            </a:r>
            <a:endParaRPr lang="en-US" sz="55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 lõm hướng lên, loại đáp án C </a:t>
            </a:r>
            <a:endParaRPr lang="en-US" sz="5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87E27-D3AE-430F-A297-8AD04335AF97}"/>
              </a:ext>
            </a:extLst>
          </p:cNvPr>
          <p:cNvSpPr/>
          <p:nvPr/>
        </p:nvSpPr>
        <p:spPr>
          <a:xfrm>
            <a:off x="1542228" y="3174123"/>
            <a:ext cx="135697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>
                <a:latin typeface="Times New Roman" panose="02020603050405020304" pitchFamily="18" charset="0"/>
                <a:ea typeface="Calibri" panose="020F0502020204030204" pitchFamily="34" charset="0"/>
              </a:rPr>
              <a:t>Hàm số bậc hai nào có đồ thị như hình bên </a:t>
            </a:r>
            <a:endParaRPr lang="en-US" sz="6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A4554D-6D2B-469E-BDCF-0B84987B6C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579" y="2753756"/>
            <a:ext cx="7167511" cy="5736433"/>
          </a:xfrm>
          <a:prstGeom prst="rect">
            <a:avLst/>
          </a:prstGeom>
        </p:spPr>
      </p:pic>
      <p:sp>
        <p:nvSpPr>
          <p:cNvPr id="10" name="Rectangle 107">
            <a:extLst>
              <a:ext uri="{FF2B5EF4-FFF2-40B4-BE49-F238E27FC236}">
                <a16:creationId xmlns:a16="http://schemas.microsoft.com/office/drawing/2014/main" id="{B36BF619-832F-4EE0-AB0E-07274DE0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557" y="11602816"/>
            <a:ext cx="9597499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5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của parabol là điểm (1; </a:t>
            </a:r>
            <a:r>
              <a:rPr kumimoji="0" lang="nl-NL" altLang="en-US" sz="5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3</a:t>
            </a:r>
            <a:r>
              <a:rPr kumimoji="0" lang="nl-NL" altLang="en-US" sz="5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nl-NL" altLang="en-US" sz="5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7D708D2-6D3E-40D4-9B30-95B95BF450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254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18918" imgH="253890" progId="Equation.DSMT4">
                  <p:embed/>
                </p:oleObj>
              </mc:Choice>
              <mc:Fallback>
                <p:oleObj name="Equation" r:id="rId11" imgW="418918" imgH="253890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2545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8">
            <a:extLst>
              <a:ext uri="{FF2B5EF4-FFF2-40B4-BE49-F238E27FC236}">
                <a16:creationId xmlns:a16="http://schemas.microsoft.com/office/drawing/2014/main" id="{897A51C6-8C60-4290-801E-9D48F381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477" y="12619368"/>
            <a:ext cx="13692723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5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các đáp án A, B và D, đáp án B thỏa mãn. </a:t>
            </a:r>
            <a:endParaRPr kumimoji="0" lang="nl-NL" altLang="en-US" sz="5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84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2776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97722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7055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6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114800" y="9396166"/>
            <a:ext cx="16942784" cy="187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D.</a:t>
            </a:r>
            <a:endParaRPr lang="en-US" sz="5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Bề lõm hướng xuống nên </a:t>
            </a:r>
            <a:endParaRPr lang="en-US" sz="5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41186382-EF7E-4078-A91C-B21BE63D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086" y="11388607"/>
            <a:ext cx="1106424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Hoàng độ đỉnh của parabol có tọa độ là </a:t>
            </a:r>
            <a:endParaRPr kumimoji="0" lang="nl-NL" altLang="en-US" sz="5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258172A-88F9-4BC8-BC1E-00608B01C4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93783" y="11049000"/>
          <a:ext cx="3179922" cy="166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393480" progId="Equation.DSMT4">
                  <p:embed/>
                </p:oleObj>
              </mc:Choice>
              <mc:Fallback>
                <p:oleObj name="Equation" r:id="rId2" imgW="787320" imgH="393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258172A-88F9-4BC8-BC1E-00608B01C4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3783" y="11049000"/>
                        <a:ext cx="3179922" cy="1667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CF35B73-34C6-4901-A159-75AE61A2FD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15800" y="10542808"/>
          <a:ext cx="1385455" cy="54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880" imgH="596880" progId="Equation.DSMT4">
                  <p:embed/>
                </p:oleObj>
              </mc:Choice>
              <mc:Fallback>
                <p:oleObj name="Equation" r:id="rId4" imgW="1523880" imgH="5968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CF35B73-34C6-4901-A159-75AE61A2F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15800" y="10542808"/>
                        <a:ext cx="1385455" cy="542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4B079BB-83BB-4117-A200-90D6F1B7B0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20180" y="11508112"/>
          <a:ext cx="2169103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87520" imgH="609480" progId="Equation.DSMT4">
                  <p:embed/>
                </p:oleObj>
              </mc:Choice>
              <mc:Fallback>
                <p:oleObj name="Equation" r:id="rId6" imgW="2387520" imgH="609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4B079BB-83BB-4117-A200-90D6F1B7B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720180" y="11508112"/>
                        <a:ext cx="2169103" cy="55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1038ED9-B430-4C2C-9110-8439540CCBC8}"/>
              </a:ext>
            </a:extLst>
          </p:cNvPr>
          <p:cNvSpPr/>
          <p:nvPr/>
        </p:nvSpPr>
        <p:spPr>
          <a:xfrm>
            <a:off x="3643666" y="12517806"/>
            <a:ext cx="1351844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</a:rPr>
              <a:t>Parabol cắt trục tung tại điểm có tung độ dương nên</a:t>
            </a:r>
            <a:endParaRPr lang="en-US" sz="500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7445EC3-1C5E-4711-A7AA-9E46E6033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931025"/>
              </p:ext>
            </p:extLst>
          </p:nvPr>
        </p:nvGraphicFramePr>
        <p:xfrm>
          <a:off x="17319625" y="12623800"/>
          <a:ext cx="14716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73120" imgH="596880" progId="Equation.DSMT4">
                  <p:embed/>
                </p:oleObj>
              </mc:Choice>
              <mc:Fallback>
                <p:oleObj name="Equation" r:id="rId8" imgW="1473120" imgH="596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7445EC3-1C5E-4711-A7AA-9E46E6033D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319625" y="12623800"/>
                        <a:ext cx="1471613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EC1BF78F-F0D5-4C1D-B266-09475C8E0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653" y="3048000"/>
            <a:ext cx="1436856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hàm số                             </a:t>
            </a: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đồ thị như hình bên. 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4C6EEBE-F8C0-4CB7-8601-A2FE89D37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77144"/>
              </p:ext>
            </p:extLst>
          </p:nvPr>
        </p:nvGraphicFramePr>
        <p:xfrm>
          <a:off x="5815987" y="2841973"/>
          <a:ext cx="5410304" cy="128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3300" imgH="254000" progId="Equation.DSMT4">
                  <p:embed/>
                </p:oleObj>
              </mc:Choice>
              <mc:Fallback>
                <p:oleObj name="Equation" r:id="rId10" imgW="10033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987" y="2841973"/>
                        <a:ext cx="5410304" cy="12838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8674D53F-E5EC-4635-8F43-5A46C4479A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037" y="2796030"/>
            <a:ext cx="6666920" cy="56097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581CD39-E57E-4EEA-83E3-7153C2D7C397}"/>
              </a:ext>
            </a:extLst>
          </p:cNvPr>
          <p:cNvSpPr/>
          <p:nvPr/>
        </p:nvSpPr>
        <p:spPr>
          <a:xfrm>
            <a:off x="4953000" y="3865403"/>
            <a:ext cx="9886040" cy="1121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 định nào sau đây đúng ?</a:t>
            </a:r>
            <a:endParaRPr lang="en-US" sz="6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B80FB93-F244-4BDE-80B5-33971F7553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051377"/>
              </p:ext>
            </p:extLst>
          </p:nvPr>
        </p:nvGraphicFramePr>
        <p:xfrm>
          <a:off x="1506220" y="5151991"/>
          <a:ext cx="6908644" cy="1075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0" imgH="203040" progId="Equation.DSMT4">
                  <p:embed/>
                </p:oleObj>
              </mc:Choice>
              <mc:Fallback>
                <p:oleObj name="Equation" r:id="rId13" imgW="1396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06220" y="5151991"/>
                        <a:ext cx="6908644" cy="1075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3A9E316-485F-4130-91BD-182F31639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206006"/>
              </p:ext>
            </p:extLst>
          </p:nvPr>
        </p:nvGraphicFramePr>
        <p:xfrm>
          <a:off x="9157496" y="5145129"/>
          <a:ext cx="6996904" cy="1027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84200" imgH="203040" progId="Equation.DSMT4">
                  <p:embed/>
                </p:oleObj>
              </mc:Choice>
              <mc:Fallback>
                <p:oleObj name="Equation" r:id="rId15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157496" y="5145129"/>
                        <a:ext cx="6996904" cy="1027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D06CC14-389A-4841-9FFA-B6F949521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512286"/>
              </p:ext>
            </p:extLst>
          </p:nvPr>
        </p:nvGraphicFramePr>
        <p:xfrm>
          <a:off x="1535909" y="6821529"/>
          <a:ext cx="6996904" cy="1027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84200" imgH="203040" progId="Equation.DSMT4">
                  <p:embed/>
                </p:oleObj>
              </mc:Choice>
              <mc:Fallback>
                <p:oleObj name="Equation" r:id="rId17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35909" y="6821529"/>
                        <a:ext cx="6996904" cy="1027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F758C75-8CDE-4854-94FB-0DB7BD6BB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970281"/>
              </p:ext>
            </p:extLst>
          </p:nvPr>
        </p:nvGraphicFramePr>
        <p:xfrm>
          <a:off x="9169507" y="6765207"/>
          <a:ext cx="7061093" cy="1027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6800" imgH="203040" progId="Equation.DSMT4">
                  <p:embed/>
                </p:oleObj>
              </mc:Choice>
              <mc:Fallback>
                <p:oleObj name="Equation" r:id="rId19" imgW="1396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169507" y="6765207"/>
                        <a:ext cx="7061093" cy="1027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891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Description: Description: https://diendantoanhoc.net/uploads/monthly_01_2016/post-88918-0-32945200-1452453919.jpg">
            <a:extLst>
              <a:ext uri="{FF2B5EF4-FFF2-40B4-BE49-F238E27FC236}">
                <a16:creationId xmlns:a16="http://schemas.microsoft.com/office/drawing/2014/main" id="{26533AEE-1A6F-4CC5-9839-4987313484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86709"/>
            <a:ext cx="10668000" cy="83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D9715E-897E-41E3-9459-DB48BB31E6D0}"/>
              </a:ext>
            </a:extLst>
          </p:cNvPr>
          <p:cNvSpPr/>
          <p:nvPr/>
        </p:nvSpPr>
        <p:spPr>
          <a:xfrm>
            <a:off x="3657600" y="11606639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>
                <a:latin typeface="Times New Roman" panose="02020603050405020304" pitchFamily="18" charset="0"/>
                <a:ea typeface="Times New Roman" panose="02020603050405020304" pitchFamily="18" charset="0"/>
              </a:rPr>
              <a:t>Cổng hình vòm ở Mỹ</a:t>
            </a:r>
            <a:endParaRPr lang="en-US" b="1"/>
          </a:p>
        </p:txBody>
      </p:sp>
      <p:pic>
        <p:nvPicPr>
          <p:cNvPr id="5" name="Picture 4" descr="Description: Description: Những công trình biểu tượng của các trường danh tiếng Thủ đô">
            <a:extLst>
              <a:ext uri="{FF2B5EF4-FFF2-40B4-BE49-F238E27FC236}">
                <a16:creationId xmlns:a16="http://schemas.microsoft.com/office/drawing/2014/main" id="{E62BAC6D-3266-44B9-A0CF-F52EF45451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2886709"/>
            <a:ext cx="10058400" cy="83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BABDB5-1EC9-4D0E-A161-9464A499F85C}"/>
              </a:ext>
            </a:extLst>
          </p:cNvPr>
          <p:cNvSpPr/>
          <p:nvPr/>
        </p:nvSpPr>
        <p:spPr>
          <a:xfrm>
            <a:off x="13258800" y="11573509"/>
            <a:ext cx="10289996" cy="847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SzPts val="1350"/>
            </a:pPr>
            <a:r>
              <a:rPr lang="en-US" sz="4400" b="1">
                <a:latin typeface="Times New Roman" panose="02020603050405020304" pitchFamily="18" charset="0"/>
                <a:ea typeface="Times New Roman" panose="02020603050405020304" pitchFamily="18" charset="0"/>
              </a:rPr>
              <a:t>Cổng trường Đại học Bách Khoa Hà Nội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3854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2776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97722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7055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7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621816" y="9396166"/>
            <a:ext cx="16942784" cy="187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A.</a:t>
            </a:r>
            <a:endParaRPr lang="en-US" sz="5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 </a:t>
            </a:r>
            <a:endParaRPr lang="en-US" sz="5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87E27-D3AE-430F-A297-8AD04335AF97}"/>
              </a:ext>
            </a:extLst>
          </p:cNvPr>
          <p:cNvSpPr/>
          <p:nvPr/>
        </p:nvSpPr>
        <p:spPr>
          <a:xfrm>
            <a:off x="1066800" y="2819400"/>
            <a:ext cx="22716024" cy="269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parabol                                      biết rằng (P) đi qua điểm M(0;4)</a:t>
            </a:r>
          </a:p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Và có trục đối xứng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= 1 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0F83A09-E044-4B40-91D9-D10E70F89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911608"/>
              </p:ext>
            </p:extLst>
          </p:nvPr>
        </p:nvGraphicFramePr>
        <p:xfrm>
          <a:off x="6530010" y="2896481"/>
          <a:ext cx="6836432" cy="144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1894" imgH="286250" progId="Equation.DSMT4">
                  <p:embed/>
                </p:oleObj>
              </mc:Choice>
              <mc:Fallback>
                <p:oleObj name="Equation" r:id="rId2" imgW="1351894" imgH="2862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30010" y="2896481"/>
                        <a:ext cx="6836432" cy="1444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3DA4980-026F-49A9-92DC-72AE85C80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975551"/>
              </p:ext>
            </p:extLst>
          </p:nvPr>
        </p:nvGraphicFramePr>
        <p:xfrm>
          <a:off x="4868863" y="5467350"/>
          <a:ext cx="583565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253800" progId="Equation.DSMT4">
                  <p:embed/>
                </p:oleObj>
              </mc:Choice>
              <mc:Fallback>
                <p:oleObj name="Equation" r:id="rId4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8863" y="5467350"/>
                        <a:ext cx="5835650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962893A-0901-42A8-B347-6F21259FA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996923"/>
              </p:ext>
            </p:extLst>
          </p:nvPr>
        </p:nvGraphicFramePr>
        <p:xfrm>
          <a:off x="13514388" y="5380038"/>
          <a:ext cx="57785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120" imgH="253800" progId="Equation.DSMT4">
                  <p:embed/>
                </p:oleObj>
              </mc:Choice>
              <mc:Fallback>
                <p:oleObj name="Equation" r:id="rId6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514388" y="5380038"/>
                        <a:ext cx="57785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1B187BE-C723-4761-8ED4-610E4219C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614062"/>
              </p:ext>
            </p:extLst>
          </p:nvPr>
        </p:nvGraphicFramePr>
        <p:xfrm>
          <a:off x="4926013" y="6751638"/>
          <a:ext cx="571976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520" imgH="253800" progId="Equation.DSMT4">
                  <p:embed/>
                </p:oleObj>
              </mc:Choice>
              <mc:Fallback>
                <p:oleObj name="Equation" r:id="rId8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26013" y="6751638"/>
                        <a:ext cx="5719762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B5BFD83-C74A-470F-B936-E1D771063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16890"/>
              </p:ext>
            </p:extLst>
          </p:nvPr>
        </p:nvGraphicFramePr>
        <p:xfrm>
          <a:off x="13639800" y="6650038"/>
          <a:ext cx="54864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93760" imgH="253800" progId="Equation.DSMT4">
                  <p:embed/>
                </p:oleObj>
              </mc:Choice>
              <mc:Fallback>
                <p:oleObj name="Equation" r:id="rId10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639800" y="6650038"/>
                        <a:ext cx="5486400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1AA8C6A-CE25-4B6A-841F-6B477C308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406374"/>
              </p:ext>
            </p:extLst>
          </p:nvPr>
        </p:nvGraphicFramePr>
        <p:xfrm>
          <a:off x="7046844" y="10021956"/>
          <a:ext cx="6595712" cy="144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4396" imgH="286250" progId="Equation.DSMT4">
                  <p:embed/>
                </p:oleObj>
              </mc:Choice>
              <mc:Fallback>
                <p:oleObj name="Equation" r:id="rId12" imgW="1304396" imgH="2862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46844" y="10021956"/>
                        <a:ext cx="6595712" cy="1444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374C5B0C-D745-4266-934E-6BC947B76A9D}"/>
              </a:ext>
            </a:extLst>
          </p:cNvPr>
          <p:cNvSpPr/>
          <p:nvPr/>
        </p:nvSpPr>
        <p:spPr>
          <a:xfrm>
            <a:off x="4868863" y="11540750"/>
            <a:ext cx="398205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</a:rPr>
              <a:t>Trục đối xứng </a:t>
            </a:r>
            <a:endParaRPr lang="en-US" sz="500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F5BF45C-FD48-41FF-9E79-2C0626BA7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44967"/>
              </p:ext>
            </p:extLst>
          </p:nvPr>
        </p:nvGraphicFramePr>
        <p:xfrm>
          <a:off x="8720262" y="11171087"/>
          <a:ext cx="6214938" cy="179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51894" imgH="391160" progId="Equation.DSMT4">
                  <p:embed/>
                </p:oleObj>
              </mc:Choice>
              <mc:Fallback>
                <p:oleObj name="Equation" r:id="rId14" imgW="1351894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720262" y="11171087"/>
                        <a:ext cx="6214938" cy="1794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575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1000804" y="8710263"/>
            <a:ext cx="22666735" cy="50057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271402"/>
            <a:chOff x="1076414" y="4403390"/>
            <a:chExt cx="23172879" cy="3565438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297737"/>
              <a:chOff x="637542" y="1083939"/>
              <a:chExt cx="8945331" cy="1298334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29833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305800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8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417658" y="8610600"/>
            <a:ext cx="19661542" cy="1939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C.</a:t>
            </a:r>
            <a:endParaRPr lang="en-US" sz="50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en-US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(P)</a:t>
            </a: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đi qua điểm M(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;6) và có tung độ đỉnh bằng      , ta có hệ </a:t>
            </a:r>
            <a:endParaRPr lang="en-US" sz="5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87E27-D3AE-430F-A297-8AD04335AF97}"/>
              </a:ext>
            </a:extLst>
          </p:cNvPr>
          <p:cNvSpPr/>
          <p:nvPr/>
        </p:nvSpPr>
        <p:spPr>
          <a:xfrm>
            <a:off x="1066800" y="2819400"/>
            <a:ext cx="22716024" cy="269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                                                 đi qua điểm M(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;6) và có tung độ đỉnh bằng        . Tính tích T =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ab.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0F83A09-E044-4B40-91D9-D10E70F89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052097"/>
              </p:ext>
            </p:extLst>
          </p:nvPr>
        </p:nvGraphicFramePr>
        <p:xfrm>
          <a:off x="4016375" y="2947988"/>
          <a:ext cx="9242425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279360" progId="Equation.DSMT4">
                  <p:embed/>
                </p:oleObj>
              </mc:Choice>
              <mc:Fallback>
                <p:oleObj name="Equation" r:id="rId2" imgW="182880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0F83A09-E044-4B40-91D9-D10E70F893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16375" y="2947988"/>
                        <a:ext cx="9242425" cy="141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5433FBE-A8AF-40C2-9348-268CB1D76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489108"/>
              </p:ext>
            </p:extLst>
          </p:nvPr>
        </p:nvGraphicFramePr>
        <p:xfrm>
          <a:off x="5410200" y="4191000"/>
          <a:ext cx="1016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1714320" progId="Equation.DSMT4">
                  <p:embed/>
                </p:oleObj>
              </mc:Choice>
              <mc:Fallback>
                <p:oleObj name="Equation" r:id="rId4" imgW="101592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0200" y="4191000"/>
                        <a:ext cx="1016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58BB7A-74DA-4A7F-B9EC-EEA1F64A8331}"/>
              </a:ext>
            </a:extLst>
          </p:cNvPr>
          <p:cNvSpPr txBox="1"/>
          <p:nvPr/>
        </p:nvSpPr>
        <p:spPr>
          <a:xfrm>
            <a:off x="5255440" y="5912355"/>
            <a:ext cx="373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A.  T =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3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86D0225-0BF4-4CD0-862B-670EC21F2937}"/>
              </a:ext>
            </a:extLst>
          </p:cNvPr>
          <p:cNvSpPr txBox="1"/>
          <p:nvPr/>
        </p:nvSpPr>
        <p:spPr>
          <a:xfrm>
            <a:off x="14097000" y="5918537"/>
            <a:ext cx="373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B.  T =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2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061877-8353-4359-817E-71DEB25642CC}"/>
              </a:ext>
            </a:extLst>
          </p:cNvPr>
          <p:cNvSpPr txBox="1"/>
          <p:nvPr/>
        </p:nvSpPr>
        <p:spPr>
          <a:xfrm>
            <a:off x="5288570" y="7305469"/>
            <a:ext cx="373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C.  T =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192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22A1A17-35C6-4CFD-9CB4-523D5044F775}"/>
              </a:ext>
            </a:extLst>
          </p:cNvPr>
          <p:cNvSpPr txBox="1"/>
          <p:nvPr/>
        </p:nvSpPr>
        <p:spPr>
          <a:xfrm>
            <a:off x="14097000" y="7255196"/>
            <a:ext cx="373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D.  T =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28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E966E4-8214-4A47-8D94-AE0C5F5520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47465"/>
              </p:ext>
            </p:extLst>
          </p:nvPr>
        </p:nvGraphicFramePr>
        <p:xfrm>
          <a:off x="18745200" y="9479658"/>
          <a:ext cx="839669" cy="141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6529" imgH="1714615" progId="Equation.DSMT4">
                  <p:embed/>
                </p:oleObj>
              </mc:Choice>
              <mc:Fallback>
                <p:oleObj name="Equation" r:id="rId6" imgW="1016529" imgH="171461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45200" y="9479658"/>
                        <a:ext cx="839669" cy="1416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1993F79-862C-42A1-86D3-1C0EDF419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927995"/>
              </p:ext>
            </p:extLst>
          </p:nvPr>
        </p:nvGraphicFramePr>
        <p:xfrm>
          <a:off x="5800541" y="10649512"/>
          <a:ext cx="3231292" cy="2507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660240" progId="Equation.DSMT4">
                  <p:embed/>
                </p:oleObj>
              </mc:Choice>
              <mc:Fallback>
                <p:oleObj name="Equation" r:id="rId8" imgW="8506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00541" y="10649512"/>
                        <a:ext cx="3231292" cy="2507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40B26A2-7678-4C70-824B-DC11C0790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190178"/>
              </p:ext>
            </p:extLst>
          </p:nvPr>
        </p:nvGraphicFramePr>
        <p:xfrm>
          <a:off x="9610535" y="11114256"/>
          <a:ext cx="2466219" cy="157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3909" imgH="457855" progId="Equation.DSMT4">
                  <p:embed/>
                </p:oleObj>
              </mc:Choice>
              <mc:Fallback>
                <p:oleObj name="Equation" r:id="rId10" imgW="713909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10535" y="11114256"/>
                        <a:ext cx="2466219" cy="1578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B97C295-1CAD-4350-A477-D53019540EA4}"/>
              </a:ext>
            </a:extLst>
          </p:cNvPr>
          <p:cNvSpPr txBox="1"/>
          <p:nvPr/>
        </p:nvSpPr>
        <p:spPr>
          <a:xfrm>
            <a:off x="12344399" y="11430000"/>
            <a:ext cx="323129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(nhận) hoặc 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8BC296ED-4BC9-4EB4-B3AE-49C912D9F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039472"/>
              </p:ext>
            </p:extLst>
          </p:nvPr>
        </p:nvGraphicFramePr>
        <p:xfrm>
          <a:off x="15242266" y="11035336"/>
          <a:ext cx="1989419" cy="1736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3558" imgH="457855" progId="Equation.DSMT4">
                  <p:embed/>
                </p:oleObj>
              </mc:Choice>
              <mc:Fallback>
                <p:oleObj name="Equation" r:id="rId12" imgW="523558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242266" y="11035336"/>
                        <a:ext cx="1989419" cy="1736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9642C029-E254-4BEA-A2B2-0A4CF2F432C7}"/>
              </a:ext>
            </a:extLst>
          </p:cNvPr>
          <p:cNvSpPr txBox="1"/>
          <p:nvPr/>
        </p:nvSpPr>
        <p:spPr>
          <a:xfrm>
            <a:off x="17549388" y="11365615"/>
            <a:ext cx="323129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8B21156-3300-4F64-B9ED-B88C4F0EE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667433"/>
              </p:ext>
            </p:extLst>
          </p:nvPr>
        </p:nvGraphicFramePr>
        <p:xfrm>
          <a:off x="10236517" y="13121342"/>
          <a:ext cx="4095418" cy="627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04396" imgH="200447" progId="Equation.DSMT4">
                  <p:embed/>
                </p:oleObj>
              </mc:Choice>
              <mc:Fallback>
                <p:oleObj name="Equation" r:id="rId14" imgW="1304396" imgH="20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236517" y="13121342"/>
                        <a:ext cx="4095418" cy="627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65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scription: Description: cau-vuot-3-tang-da-nang-1">
            <a:extLst>
              <a:ext uri="{FF2B5EF4-FFF2-40B4-BE49-F238E27FC236}">
                <a16:creationId xmlns:a16="http://schemas.microsoft.com/office/drawing/2014/main" id="{524FA4CE-DED6-417C-A8FF-97FEDB5EA1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9906000" cy="70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4C15F1-AD80-4309-BEEC-B014B0F334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0" y="2514600"/>
            <a:ext cx="9906000" cy="70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FDBE6B-B7D7-49F9-902C-28F52722163F}"/>
              </a:ext>
            </a:extLst>
          </p:cNvPr>
          <p:cNvSpPr/>
          <p:nvPr/>
        </p:nvSpPr>
        <p:spPr>
          <a:xfrm>
            <a:off x="16002000" y="10777854"/>
            <a:ext cx="4355680" cy="847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SzPts val="1350"/>
            </a:pPr>
            <a:r>
              <a:rPr lang="en-US" sz="4400" b="1">
                <a:latin typeface="Times New Roman" panose="02020603050405020304" pitchFamily="18" charset="0"/>
                <a:ea typeface="Arial" panose="020B0604020202020204" pitchFamily="34" charset="0"/>
              </a:rPr>
              <a:t>Cầu cảng Sydney</a:t>
            </a:r>
            <a:endParaRPr lang="en-US" b="1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1243-727D-4803-8BA7-8E3D00E67A7F}"/>
              </a:ext>
            </a:extLst>
          </p:cNvPr>
          <p:cNvSpPr/>
          <p:nvPr/>
        </p:nvSpPr>
        <p:spPr>
          <a:xfrm>
            <a:off x="965397" y="10777853"/>
            <a:ext cx="11988603" cy="847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SzPts val="1350"/>
            </a:pPr>
            <a:r>
              <a:rPr lang="en-US" sz="4400" b="1">
                <a:latin typeface="Times New Roman" panose="02020603050405020304" pitchFamily="18" charset="0"/>
                <a:ea typeface="Times New Roman" panose="02020603050405020304" pitchFamily="18" charset="0"/>
              </a:rPr>
              <a:t>Cầu vượt 3 tầng nằm tại phía Tây Bắc Đà Nẵng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6013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55121-5BE8-4931-9160-65B012EC269D}"/>
              </a:ext>
            </a:extLst>
          </p:cNvPr>
          <p:cNvSpPr txBox="1"/>
          <p:nvPr/>
        </p:nvSpPr>
        <p:spPr>
          <a:xfrm>
            <a:off x="5257800" y="2133600"/>
            <a:ext cx="12344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</a:t>
            </a:r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Geogebra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C605438C-C126-4ED3-BA6E-C80E48AFB7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34764"/>
            <a:ext cx="10287000" cy="843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0643CFC6-C9CA-4F1A-8AA4-186A9DDA9D7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3838077"/>
            <a:ext cx="9905998" cy="8430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180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55121-5BE8-4931-9160-65B012EC269D}"/>
              </a:ext>
            </a:extLst>
          </p:cNvPr>
          <p:cNvSpPr txBox="1"/>
          <p:nvPr/>
        </p:nvSpPr>
        <p:spPr>
          <a:xfrm>
            <a:off x="4191000" y="12778026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 cảng Sydney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5B352-32CA-40D5-8A9F-334123A8130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9" y="3824048"/>
            <a:ext cx="12573000" cy="8610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410651"/>
              </p:ext>
            </p:extLst>
          </p:nvPr>
        </p:nvGraphicFramePr>
        <p:xfrm>
          <a:off x="0" y="81263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1263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63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4260CF2-A497-45D4-9284-5A6E35F086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404143"/>
              </p:ext>
            </p:extLst>
          </p:nvPr>
        </p:nvGraphicFramePr>
        <p:xfrm>
          <a:off x="14020800" y="10264621"/>
          <a:ext cx="86360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26400" imgH="927000" progId="Equation.DSMT4">
                  <p:embed/>
                </p:oleObj>
              </mc:Choice>
              <mc:Fallback>
                <p:oleObj name="Equation" r:id="rId6" imgW="9626400" imgH="9270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4260CF2-A497-45D4-9284-5A6E35F086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0800" y="10264621"/>
                        <a:ext cx="8636000" cy="919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107A65D7-5858-47CA-BD50-534B6E103383}"/>
              </a:ext>
            </a:extLst>
          </p:cNvPr>
          <p:cNvSpPr/>
          <p:nvPr/>
        </p:nvSpPr>
        <p:spPr>
          <a:xfrm>
            <a:off x="13393482" y="3290787"/>
            <a:ext cx="9199954" cy="2714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ea typeface="Tahoma" panose="020B0604030504040204" pitchFamily="34" charset="0"/>
              </a:rPr>
              <a:t>Lấy 1 điểm thuộc vòng cung </a:t>
            </a:r>
          </a:p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ea typeface="Tahoma" panose="020B0604030504040204" pitchFamily="34" charset="0"/>
              </a:rPr>
              <a:t>thành cầu</a:t>
            </a:r>
            <a:endParaRPr lang="en-US" sz="6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A7BE70-B75A-4488-91A5-27C960CAABD0}"/>
              </a:ext>
            </a:extLst>
          </p:cNvPr>
          <p:cNvSpPr/>
          <p:nvPr/>
        </p:nvSpPr>
        <p:spPr>
          <a:xfrm>
            <a:off x="13426612" y="6731167"/>
            <a:ext cx="94564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</a:rPr>
              <a:t>Gs điểm có độ cao </a:t>
            </a:r>
            <a:r>
              <a:rPr lang="en-US" sz="6000" i="1">
                <a:latin typeface="Times New Roman" panose="02020603050405020304" pitchFamily="18" charset="0"/>
              </a:rPr>
              <a:t>y</a:t>
            </a:r>
            <a:r>
              <a:rPr lang="en-US" sz="6000">
                <a:latin typeface="Times New Roman" panose="02020603050405020304" pitchFamily="18" charset="0"/>
              </a:rPr>
              <a:t>, độ dài </a:t>
            </a:r>
            <a:r>
              <a:rPr lang="en-US" sz="6000" i="1">
                <a:latin typeface="Times New Roman" panose="02020603050405020304" pitchFamily="18" charset="0"/>
              </a:rPr>
              <a:t>x</a:t>
            </a:r>
            <a:r>
              <a:rPr lang="en-US" sz="6000">
                <a:latin typeface="Times New Roman" panose="02020603050405020304" pitchFamily="18" charset="0"/>
              </a:rPr>
              <a:t> </a:t>
            </a:r>
            <a:endParaRPr lang="en-US" sz="6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B6E104-4A45-49C5-B76D-08F57E8B8DC2}"/>
              </a:ext>
            </a:extLst>
          </p:cNvPr>
          <p:cNvSpPr/>
          <p:nvPr/>
        </p:nvSpPr>
        <p:spPr>
          <a:xfrm>
            <a:off x="13449803" y="8559967"/>
            <a:ext cx="10644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</a:rPr>
              <a:t>Ng</a:t>
            </a:r>
            <a:r>
              <a:rPr lang="vi-VN" sz="6000">
                <a:latin typeface="Times New Roman" panose="02020603050405020304" pitchFamily="18" charset="0"/>
              </a:rPr>
              <a:t>ư</a:t>
            </a:r>
            <a:r>
              <a:rPr lang="en-US" sz="6000">
                <a:latin typeface="Times New Roman" panose="02020603050405020304" pitchFamily="18" charset="0"/>
              </a:rPr>
              <a:t>ời ta biểu thị đ</a:t>
            </a:r>
            <a:r>
              <a:rPr lang="vi-VN" sz="6000">
                <a:latin typeface="Times New Roman" panose="02020603050405020304" pitchFamily="18" charset="0"/>
              </a:rPr>
              <a:t>ư</a:t>
            </a:r>
            <a:r>
              <a:rPr lang="en-US" sz="6000">
                <a:latin typeface="Times New Roman" panose="02020603050405020304" pitchFamily="18" charset="0"/>
              </a:rPr>
              <a:t>ợc </a:t>
            </a:r>
            <a:r>
              <a:rPr lang="en-US" sz="6000" i="1">
                <a:latin typeface="Times New Roman" panose="02020603050405020304" pitchFamily="18" charset="0"/>
              </a:rPr>
              <a:t>y</a:t>
            </a:r>
            <a:r>
              <a:rPr lang="en-US" sz="6000">
                <a:latin typeface="Times New Roman" panose="02020603050405020304" pitchFamily="18" charset="0"/>
              </a:rPr>
              <a:t> theo </a:t>
            </a:r>
            <a:r>
              <a:rPr lang="en-US" sz="6000" i="1">
                <a:latin typeface="Times New Roman" panose="02020603050405020304" pitchFamily="18" charset="0"/>
              </a:rPr>
              <a:t>x </a:t>
            </a:r>
            <a:r>
              <a:rPr lang="en-US" sz="6000">
                <a:latin typeface="Times New Roman" panose="02020603050405020304" pitchFamily="18" charset="0"/>
              </a:rPr>
              <a:t>:</a:t>
            </a:r>
            <a:endParaRPr lang="en-US" sz="6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762000" y="2308494"/>
            <a:ext cx="45076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7C112-C014-41F1-8890-B7AAC2456B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524338"/>
            <a:ext cx="7010400" cy="17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69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228600" progId="Equation.DSMT4">
                  <p:embed/>
                </p:oleObj>
              </mc:Choice>
              <mc:Fallback>
                <p:oleObj name="Equation" r:id="rId3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369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762000" y="1953064"/>
            <a:ext cx="556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050530"/>
              </p:ext>
            </p:extLst>
          </p:nvPr>
        </p:nvGraphicFramePr>
        <p:xfrm>
          <a:off x="0" y="5207000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569" imgH="202936" progId="Equation.DSMT4">
                  <p:embed/>
                </p:oleObj>
              </mc:Choice>
              <mc:Fallback>
                <p:oleObj name="Equation" r:id="rId5" imgW="177569" imgH="20293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07000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C4317592-EDCF-4CD5-8204-2FFB2CA09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623137"/>
            <a:ext cx="40527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hàm số 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057D2F9-36E3-4709-897F-0A4FA8E78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7" y="6069448"/>
            <a:ext cx="22270013" cy="54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công thức xác định hàm số trên về dạng đa thức theo lũy thừa với số mũ giảm dần của </a:t>
            </a:r>
            <a:r>
              <a:rPr kumimoji="0" lang="en-US" altLang="en-US" sz="6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Bậc của đa thức trên bằng bao nhiêu?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hệ số của 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B0B10BA-AF96-4EEB-9CAA-D125B09C8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289" y="10499436"/>
            <a:ext cx="52164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hệ số tự do.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8B858-B325-4383-BA5E-4E2B57E4FA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2415"/>
            <a:ext cx="9145853" cy="2614317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C53C4E0-2D8D-4BBB-A6BF-DA82A817E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139068"/>
              </p:ext>
            </p:extLst>
          </p:nvPr>
        </p:nvGraphicFramePr>
        <p:xfrm>
          <a:off x="5105400" y="4499840"/>
          <a:ext cx="12788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788640" imgH="1206360" progId="Equation.DSMT4">
                  <p:embed/>
                </p:oleObj>
              </mc:Choice>
              <mc:Fallback>
                <p:oleObj name="Equation" r:id="rId8" imgW="1278864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05400" y="4499840"/>
                        <a:ext cx="127889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22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4570814-E7D9-45F9-A3D3-292CC50B59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510262"/>
              </p:ext>
            </p:extLst>
          </p:nvPr>
        </p:nvGraphicFramePr>
        <p:xfrm>
          <a:off x="1282148" y="5421603"/>
          <a:ext cx="2362398" cy="120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600" imgH="203200" progId="Equation.DSMT4">
                  <p:embed/>
                </p:oleObj>
              </mc:Choice>
              <mc:Fallback>
                <p:oleObj name="Equation" r:id="rId3" imgW="736600" imgH="203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4570814-E7D9-45F9-A3D3-292CC50B59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148" y="5421603"/>
                        <a:ext cx="2362398" cy="12039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48EEE68-B3E8-43DE-ADDC-8F99C127F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539327"/>
              </p:ext>
            </p:extLst>
          </p:nvPr>
        </p:nvGraphicFramePr>
        <p:xfrm>
          <a:off x="4100168" y="4725982"/>
          <a:ext cx="2133600" cy="1784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057" imgH="203112" progId="Equation.DSMT4">
                  <p:embed/>
                </p:oleObj>
              </mc:Choice>
              <mc:Fallback>
                <p:oleObj name="Equation" r:id="rId5" imgW="330057" imgH="20311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48EEE68-B3E8-43DE-ADDC-8F99C127F3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168" y="4725982"/>
                        <a:ext cx="2133600" cy="1784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99AD732-21EE-405F-8FB7-C9B27E9D98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33400"/>
          <a:ext cx="374650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140" imgH="203112" progId="Equation.DSMT4">
                  <p:embed/>
                </p:oleObj>
              </mc:Choice>
              <mc:Fallback>
                <p:oleObj name="Equation" r:id="rId7" imgW="368140" imgH="203112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99AD732-21EE-405F-8FB7-C9B27E9D98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3400"/>
                        <a:ext cx="374650" cy="19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>
            <a:extLst>
              <a:ext uri="{FF2B5EF4-FFF2-40B4-BE49-F238E27FC236}">
                <a16:creationId xmlns:a16="http://schemas.microsoft.com/office/drawing/2014/main" id="{4BADC051-C4A9-43E3-B64E-287B2C0F8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16" y="2924283"/>
            <a:ext cx="23277167" cy="131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chỉ ra một vài đặc điểm chung của biểu thức trên </a:t>
            </a:r>
            <a:r>
              <a:rPr lang="en-US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các biểu thức sau: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BBEC2F0-F701-496D-A00F-61B755A2A7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2345" y="5618453"/>
          <a:ext cx="244439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0057" imgH="203112" progId="Equation.DSMT4">
                  <p:embed/>
                </p:oleObj>
              </mc:Choice>
              <mc:Fallback>
                <p:oleObj name="Equation" r:id="rId9" imgW="330057" imgH="203112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BBEC2F0-F701-496D-A00F-61B755A2A7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345" y="5618453"/>
                        <a:ext cx="244439" cy="196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>
            <a:extLst>
              <a:ext uri="{FF2B5EF4-FFF2-40B4-BE49-F238E27FC236}">
                <a16:creationId xmlns:a16="http://schemas.microsoft.com/office/drawing/2014/main" id="{DE859F52-ECCB-448C-B433-E8C42B6FC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00E3D92-70B5-4AAB-B909-6AE885198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203697"/>
              </p:ext>
            </p:extLst>
          </p:nvPr>
        </p:nvGraphicFramePr>
        <p:xfrm>
          <a:off x="9507538" y="4738688"/>
          <a:ext cx="32321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263760" imgH="927000" progId="Equation.DSMT4">
                  <p:embed/>
                </p:oleObj>
              </mc:Choice>
              <mc:Fallback>
                <p:oleObj name="Equation" r:id="rId11" imgW="3263760" imgH="9270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00E3D92-70B5-4AAB-B909-6AE885198D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7538" y="4738688"/>
                        <a:ext cx="323215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26ED1D1-5880-4B43-9123-7074857B5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283349"/>
              </p:ext>
            </p:extLst>
          </p:nvPr>
        </p:nvGraphicFramePr>
        <p:xfrm>
          <a:off x="9536113" y="6416675"/>
          <a:ext cx="482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825800" imgH="914400" progId="Equation.DSMT4">
                  <p:embed/>
                </p:oleObj>
              </mc:Choice>
              <mc:Fallback>
                <p:oleObj name="Equation" r:id="rId13" imgW="4825800" imgH="9144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26ED1D1-5880-4B43-9123-7074857B5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536113" y="6416675"/>
                        <a:ext cx="4826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46644F4-5519-4063-AA0A-4AA433728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118469"/>
              </p:ext>
            </p:extLst>
          </p:nvPr>
        </p:nvGraphicFramePr>
        <p:xfrm>
          <a:off x="9596438" y="8174038"/>
          <a:ext cx="538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384520" imgH="914400" progId="Equation.DSMT4">
                  <p:embed/>
                </p:oleObj>
              </mc:Choice>
              <mc:Fallback>
                <p:oleObj name="Equation" r:id="rId15" imgW="5384520" imgH="914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46644F4-5519-4063-AA0A-4AA4337282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596438" y="8174038"/>
                        <a:ext cx="5384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9238D41-2163-4892-B4B8-54D810B52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377954"/>
              </p:ext>
            </p:extLst>
          </p:nvPr>
        </p:nvGraphicFramePr>
        <p:xfrm>
          <a:off x="9632950" y="10085388"/>
          <a:ext cx="6743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743520" imgH="990360" progId="Equation.DSMT4">
                  <p:embed/>
                </p:oleObj>
              </mc:Choice>
              <mc:Fallback>
                <p:oleObj name="Equation" r:id="rId17" imgW="6743520" imgH="9903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9238D41-2163-4892-B4B8-54D810B523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632950" y="10085388"/>
                        <a:ext cx="67437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83EAEF5-988A-4FC0-9C59-3787BB9758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615034"/>
              </p:ext>
            </p:extLst>
          </p:nvPr>
        </p:nvGraphicFramePr>
        <p:xfrm>
          <a:off x="5018434" y="11847698"/>
          <a:ext cx="6210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210000" imgH="1193760" progId="Equation.DSMT4">
                  <p:embed/>
                </p:oleObj>
              </mc:Choice>
              <mc:Fallback>
                <p:oleObj name="Equation" r:id="rId19" imgW="6210000" imgH="11937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83EAEF5-988A-4FC0-9C59-3787BB9758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18434" y="11847698"/>
                        <a:ext cx="62103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31A0B3F-4E15-426E-AB41-01D09E50B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30377"/>
              </p:ext>
            </p:extLst>
          </p:nvPr>
        </p:nvGraphicFramePr>
        <p:xfrm>
          <a:off x="11882508" y="12038198"/>
          <a:ext cx="7239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238880" imgH="1002960" progId="Equation.DSMT4">
                  <p:embed/>
                </p:oleObj>
              </mc:Choice>
              <mc:Fallback>
                <p:oleObj name="Equation" r:id="rId21" imgW="7238880" imgH="10029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31A0B3F-4E15-426E-AB41-01D09E50BE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882508" y="12038198"/>
                        <a:ext cx="72390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1C0F84D-7715-482D-91F3-567E45626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313672"/>
              </p:ext>
            </p:extLst>
          </p:nvPr>
        </p:nvGraphicFramePr>
        <p:xfrm>
          <a:off x="5562600" y="1955800"/>
          <a:ext cx="11760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760120" imgH="927000" progId="Equation.DSMT4">
                  <p:embed/>
                </p:oleObj>
              </mc:Choice>
              <mc:Fallback>
                <p:oleObj name="Equation" r:id="rId23" imgW="1176012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562600" y="1955800"/>
                        <a:ext cx="117602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332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228600" progId="Equation.DSMT4">
                  <p:embed/>
                </p:oleObj>
              </mc:Choice>
              <mc:Fallback>
                <p:oleObj name="Equation" r:id="rId3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369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id="{F4B3A831-3256-4648-92DB-C5084CDF1D20}"/>
              </a:ext>
            </a:extLst>
          </p:cNvPr>
          <p:cNvSpPr/>
          <p:nvPr/>
        </p:nvSpPr>
        <p:spPr>
          <a:xfrm>
            <a:off x="325435" y="1944541"/>
            <a:ext cx="1350965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762000" y="1845341"/>
            <a:ext cx="4844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043C14-3267-4022-AA44-D9BEA22E5A48}"/>
              </a:ext>
            </a:extLst>
          </p:cNvPr>
          <p:cNvSpPr txBox="1"/>
          <p:nvPr/>
        </p:nvSpPr>
        <p:spPr>
          <a:xfrm>
            <a:off x="1676400" y="1824117"/>
            <a:ext cx="17283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 số bậc hai</a:t>
            </a:r>
            <a:endParaRPr lang="en-US" sz="6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207000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569" imgH="202936" progId="Equation.DSMT4">
                  <p:embed/>
                </p:oleObj>
              </mc:Choice>
              <mc:Fallback>
                <p:oleObj name="Equation" r:id="rId5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07000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7189EA-0B86-447E-BCF7-A210E0B6542B}"/>
              </a:ext>
            </a:extLst>
          </p:cNvPr>
          <p:cNvSpPr/>
          <p:nvPr/>
        </p:nvSpPr>
        <p:spPr>
          <a:xfrm>
            <a:off x="1445730" y="3352800"/>
            <a:ext cx="21488400" cy="7010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5742D05-8629-4BFA-9AC3-A3FC4C0DF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334068"/>
              </p:ext>
            </p:extLst>
          </p:nvPr>
        </p:nvGraphicFramePr>
        <p:xfrm>
          <a:off x="9101138" y="5334000"/>
          <a:ext cx="4686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86120" imgH="914400" progId="Equation.DSMT4">
                  <p:embed/>
                </p:oleObj>
              </mc:Choice>
              <mc:Fallback>
                <p:oleObj name="Equation" r:id="rId7" imgW="4686120" imgH="9144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83EAEF5-988A-4FC0-9C59-3787BB9758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01138" y="5334000"/>
                        <a:ext cx="46863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AFD4E0-63D6-4859-BE33-AA54A8491D2C}"/>
              </a:ext>
            </a:extLst>
          </p:cNvPr>
          <p:cNvSpPr txBox="1"/>
          <p:nvPr/>
        </p:nvSpPr>
        <p:spPr>
          <a:xfrm>
            <a:off x="2971800" y="3898876"/>
            <a:ext cx="20273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hai là hàm số đ</a:t>
            </a:r>
            <a:r>
              <a:rPr lang="vi-VN" sz="6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ợc cho bằng biểu thức có dạng </a:t>
            </a:r>
          </a:p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CA7227-CE5F-4F67-89C8-092B833A60BB}"/>
              </a:ext>
            </a:extLst>
          </p:cNvPr>
          <p:cNvSpPr txBox="1"/>
          <p:nvPr/>
        </p:nvSpPr>
        <p:spPr>
          <a:xfrm>
            <a:off x="3048000" y="6798821"/>
            <a:ext cx="1859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Trong đó a, b, c là những hằng số và a khác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965AD-C10B-4E94-B209-8F2902E0F76B}"/>
              </a:ext>
            </a:extLst>
          </p:cNvPr>
          <p:cNvSpPr txBox="1"/>
          <p:nvPr/>
        </p:nvSpPr>
        <p:spPr>
          <a:xfrm>
            <a:off x="3126270" y="8418069"/>
            <a:ext cx="14628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hai có tập xác định là ℝ</a:t>
            </a:r>
          </a:p>
        </p:txBody>
      </p:sp>
    </p:spTree>
    <p:extLst>
      <p:ext uri="{BB962C8B-B14F-4D97-AF65-F5344CB8AC3E}">
        <p14:creationId xmlns:p14="http://schemas.microsoft.com/office/powerpoint/2010/main" val="1459471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7785</TotalTime>
  <Words>1194</Words>
  <Application>Microsoft Office PowerPoint</Application>
  <PresentationFormat>Custom</PresentationFormat>
  <Paragraphs>217</Paragraphs>
  <Slides>31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Yu Gothic UI Semilight</vt:lpstr>
      <vt:lpstr>.VnTifani HeavyH</vt:lpstr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Hiep Tran Thu</cp:lastModifiedBy>
  <cp:revision>417</cp:revision>
  <dcterms:created xsi:type="dcterms:W3CDTF">2013-08-31T11:42:51Z</dcterms:created>
  <dcterms:modified xsi:type="dcterms:W3CDTF">2022-08-05T05:59:26Z</dcterms:modified>
</cp:coreProperties>
</file>