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04" r:id="rId3"/>
    <p:sldId id="302" r:id="rId4"/>
    <p:sldId id="292" r:id="rId5"/>
    <p:sldId id="413" r:id="rId6"/>
    <p:sldId id="398" r:id="rId7"/>
    <p:sldId id="280" r:id="rId8"/>
    <p:sldId id="407" r:id="rId9"/>
    <p:sldId id="408" r:id="rId10"/>
    <p:sldId id="281" r:id="rId11"/>
    <p:sldId id="306" r:id="rId12"/>
    <p:sldId id="409" r:id="rId13"/>
    <p:sldId id="401" r:id="rId14"/>
    <p:sldId id="410" r:id="rId15"/>
    <p:sldId id="411" r:id="rId16"/>
    <p:sldId id="412" r:id="rId17"/>
    <p:sldId id="287" r:id="rId18"/>
    <p:sldId id="406" r:id="rId19"/>
    <p:sldId id="315" r:id="rId20"/>
    <p:sldId id="367" r:id="rId21"/>
    <p:sldId id="331" r:id="rId22"/>
    <p:sldId id="295" r:id="rId23"/>
    <p:sldId id="329" r:id="rId24"/>
    <p:sldId id="34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1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  <p:cmAuthor id="3" name="huyền huyền" initials="hh" lastIdx="1" clrIdx="2">
    <p:extLst>
      <p:ext uri="{19B8F6BF-5375-455C-9EA6-DF929625EA0E}">
        <p15:presenceInfo xmlns:p15="http://schemas.microsoft.com/office/powerpoint/2012/main" userId="81ed764d7a9716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196" autoAdjust="0"/>
  </p:normalViewPr>
  <p:slideViewPr>
    <p:cSldViewPr snapToGrid="0">
      <p:cViewPr varScale="1">
        <p:scale>
          <a:sx n="60" d="100"/>
          <a:sy n="60" d="100"/>
        </p:scale>
        <p:origin x="9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179401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64AF48-638B-A98A-EC79-1752F19EB098}"/>
              </a:ext>
            </a:extLst>
          </p:cNvPr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649BD-E7CD-960C-7B98-99CA251D3959}"/>
              </a:ext>
            </a:extLst>
          </p:cNvPr>
          <p:cNvSpPr txBox="1"/>
          <p:nvPr userDrawn="1"/>
        </p:nvSpPr>
        <p:spPr>
          <a:xfrm>
            <a:off x="165100" y="44450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4C6B3-0B2C-0D1C-72C8-FC33C2E56BB7}"/>
              </a:ext>
            </a:extLst>
          </p:cNvPr>
          <p:cNvSpPr txBox="1"/>
          <p:nvPr userDrawn="1"/>
        </p:nvSpPr>
        <p:spPr>
          <a:xfrm>
            <a:off x="10443573" y="22245"/>
            <a:ext cx="174842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6e - Grammar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F801BDF-3436-4C57-1FF8-56711542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9773" y="2274838"/>
            <a:ext cx="6288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Be green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6e: Grammar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Page 102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A5EE2-C89C-F726-943E-2A20405C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363"/>
            <a:ext cx="11704320" cy="4204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B18EB-7562-9F1F-D223-461318A8AB36}"/>
              </a:ext>
            </a:extLst>
          </p:cNvPr>
          <p:cNvSpPr txBox="1"/>
          <p:nvPr/>
        </p:nvSpPr>
        <p:spPr>
          <a:xfrm>
            <a:off x="7640753" y="2184147"/>
            <a:ext cx="886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F1D85-AA92-227A-570D-F42FF9D08EDC}"/>
              </a:ext>
            </a:extLst>
          </p:cNvPr>
          <p:cNvSpPr txBox="1"/>
          <p:nvPr/>
        </p:nvSpPr>
        <p:spPr>
          <a:xfrm>
            <a:off x="5964352" y="3603708"/>
            <a:ext cx="88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11807-C8CB-4CB1-9D05-065135E52D60}"/>
              </a:ext>
            </a:extLst>
          </p:cNvPr>
          <p:cNvSpPr txBox="1"/>
          <p:nvPr/>
        </p:nvSpPr>
        <p:spPr>
          <a:xfrm>
            <a:off x="5964353" y="3109469"/>
            <a:ext cx="886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EAA25-C3B5-12A0-B14B-2F28FEE35ACC}"/>
              </a:ext>
            </a:extLst>
          </p:cNvPr>
          <p:cNvSpPr txBox="1"/>
          <p:nvPr/>
        </p:nvSpPr>
        <p:spPr>
          <a:xfrm>
            <a:off x="5996251" y="4099148"/>
            <a:ext cx="88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3EB92-3D16-98DC-E316-C3CCDB91DBA8}"/>
              </a:ext>
            </a:extLst>
          </p:cNvPr>
          <p:cNvSpPr txBox="1"/>
          <p:nvPr/>
        </p:nvSpPr>
        <p:spPr>
          <a:xfrm>
            <a:off x="7509758" y="4615310"/>
            <a:ext cx="88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6763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21EF6-1B6C-1FE5-E7B4-D1E33B2B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9" y="365760"/>
            <a:ext cx="10538656" cy="5797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7B604-4056-2EA6-E26F-97CF655B1DF4}"/>
              </a:ext>
            </a:extLst>
          </p:cNvPr>
          <p:cNvSpPr txBox="1"/>
          <p:nvPr/>
        </p:nvSpPr>
        <p:spPr>
          <a:xfrm>
            <a:off x="1506775" y="2361659"/>
            <a:ext cx="95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animal shelter is close to her house, so she walks there.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35F44-BAE4-60C9-B95B-EED5122190FB}"/>
              </a:ext>
            </a:extLst>
          </p:cNvPr>
          <p:cNvSpPr txBox="1"/>
          <p:nvPr/>
        </p:nvSpPr>
        <p:spPr>
          <a:xfrm>
            <a:off x="1506775" y="3563681"/>
            <a:ext cx="1063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 air pollution because there are too many cars on the streets.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9050D-00D5-4E4E-42D3-4AAFBA6F2176}"/>
              </a:ext>
            </a:extLst>
          </p:cNvPr>
          <p:cNvSpPr txBox="1"/>
          <p:nvPr/>
        </p:nvSpPr>
        <p:spPr>
          <a:xfrm>
            <a:off x="507112" y="4753181"/>
            <a:ext cx="1170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endangered animals, so we need to create national parks.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F1DFD-5070-C227-B637-64ED46BE60BF}"/>
              </a:ext>
            </a:extLst>
          </p:cNvPr>
          <p:cNvSpPr txBox="1"/>
          <p:nvPr/>
        </p:nvSpPr>
        <p:spPr>
          <a:xfrm>
            <a:off x="1496142" y="5593668"/>
            <a:ext cx="893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park is clean now because we </a:t>
            </a:r>
            <a:r>
              <a:rPr lang="en-US" sz="2800" dirty="0" err="1">
                <a:solidFill>
                  <a:srgbClr val="FF0000"/>
                </a:solidFill>
              </a:rPr>
              <a:t>organised</a:t>
            </a:r>
            <a:r>
              <a:rPr lang="en-US" sz="2800" dirty="0">
                <a:solidFill>
                  <a:srgbClr val="FF0000"/>
                </a:solidFill>
              </a:rPr>
              <a:t> a clean-up day.</a:t>
            </a:r>
          </a:p>
        </p:txBody>
      </p:sp>
    </p:spTree>
    <p:extLst>
      <p:ext uri="{BB962C8B-B14F-4D97-AF65-F5344CB8AC3E}">
        <p14:creationId xmlns:p14="http://schemas.microsoft.com/office/powerpoint/2010/main" val="41695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D0D4C-480F-D9FC-166D-CDB817ED093F}"/>
              </a:ext>
            </a:extLst>
          </p:cNvPr>
          <p:cNvSpPr txBox="1"/>
          <p:nvPr/>
        </p:nvSpPr>
        <p:spPr>
          <a:xfrm>
            <a:off x="2704160" y="557622"/>
            <a:ext cx="9134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Choose the correct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30700-54B5-AA5F-D4A0-C5107005476C}"/>
              </a:ext>
            </a:extLst>
          </p:cNvPr>
          <p:cNvSpPr/>
          <p:nvPr/>
        </p:nvSpPr>
        <p:spPr>
          <a:xfrm>
            <a:off x="504880" y="498316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2 </a:t>
            </a:r>
          </a:p>
          <a:p>
            <a:pPr algn="ctr"/>
            <a:r>
              <a:rPr lang="en-US" b="1" dirty="0"/>
              <a:t>WB p. 52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96E9F-C7E4-50CB-CF18-728F70099C88}"/>
              </a:ext>
            </a:extLst>
          </p:cNvPr>
          <p:cNvSpPr txBox="1"/>
          <p:nvPr/>
        </p:nvSpPr>
        <p:spPr>
          <a:xfrm>
            <a:off x="725424" y="1659285"/>
            <a:ext cx="1130198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Everyone should recycle at home </a:t>
            </a:r>
            <a:r>
              <a:rPr lang="en-US" sz="2800" b="1" dirty="0"/>
              <a:t>so/because </a:t>
            </a:r>
            <a:r>
              <a:rPr lang="en-US" sz="2800" dirty="0"/>
              <a:t>there is too much rubbish. </a:t>
            </a:r>
          </a:p>
          <a:p>
            <a:pPr marL="514350" indent="-514350">
              <a:buAutoNum type="arabicPeriod"/>
            </a:pPr>
            <a:r>
              <a:rPr lang="en-US" sz="2800" dirty="0"/>
              <a:t>We built a birdhouse </a:t>
            </a:r>
            <a:r>
              <a:rPr lang="en-US" sz="2800" b="1" dirty="0"/>
              <a:t>so/because </a:t>
            </a:r>
            <a:r>
              <a:rPr lang="en-US" sz="2800" dirty="0"/>
              <a:t>we wanted to provide a safe place for birds.</a:t>
            </a:r>
          </a:p>
          <a:p>
            <a:pPr marL="514350" indent="-514350">
              <a:buAutoNum type="arabicPeriod"/>
            </a:pPr>
            <a:r>
              <a:rPr lang="en-US" sz="2800" dirty="0"/>
              <a:t>The park was dirty </a:t>
            </a:r>
            <a:r>
              <a:rPr lang="en-US" sz="2800" b="1" dirty="0"/>
              <a:t>so/because </a:t>
            </a:r>
            <a:r>
              <a:rPr lang="en-US" sz="2800" dirty="0"/>
              <a:t>they decided to </a:t>
            </a:r>
            <a:r>
              <a:rPr lang="en-US" sz="2800" dirty="0" err="1"/>
              <a:t>organise</a:t>
            </a:r>
            <a:r>
              <a:rPr lang="en-US" sz="2800" dirty="0"/>
              <a:t> a clean-up day.</a:t>
            </a:r>
          </a:p>
          <a:p>
            <a:pPr marL="514350" indent="-514350">
              <a:buAutoNum type="arabicPeriod"/>
            </a:pPr>
            <a:r>
              <a:rPr lang="en-US" sz="2800" dirty="0"/>
              <a:t>There is too much plastic pollution </a:t>
            </a:r>
            <a:r>
              <a:rPr lang="en-US" sz="2800" b="1" dirty="0"/>
              <a:t>so/because </a:t>
            </a:r>
            <a:r>
              <a:rPr lang="en-US" sz="2800" dirty="0"/>
              <a:t>people use too many plastic products. </a:t>
            </a:r>
          </a:p>
          <a:p>
            <a:pPr marL="514350" indent="-514350">
              <a:buAutoNum type="arabicPeriod"/>
            </a:pPr>
            <a:r>
              <a:rPr lang="en-US" sz="2800" dirty="0"/>
              <a:t>There is too much plastic pollution </a:t>
            </a:r>
            <a:r>
              <a:rPr lang="en-US" sz="2800" b="1" dirty="0"/>
              <a:t>so/because </a:t>
            </a:r>
            <a:r>
              <a:rPr lang="en-US" sz="2800" dirty="0"/>
              <a:t>people use too many plastic products.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0C4001-0E43-DF0E-6D37-324E98ADD961}"/>
              </a:ext>
            </a:extLst>
          </p:cNvPr>
          <p:cNvCxnSpPr>
            <a:cxnSpLocks/>
          </p:cNvCxnSpPr>
          <p:nvPr/>
        </p:nvCxnSpPr>
        <p:spPr>
          <a:xfrm>
            <a:off x="6666755" y="2081713"/>
            <a:ext cx="1137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E41D78-61A0-DCC8-5199-ED2B28BA5A68}"/>
              </a:ext>
            </a:extLst>
          </p:cNvPr>
          <p:cNvCxnSpPr>
            <a:cxnSpLocks/>
          </p:cNvCxnSpPr>
          <p:nvPr/>
        </p:nvCxnSpPr>
        <p:spPr>
          <a:xfrm>
            <a:off x="4881620" y="2529840"/>
            <a:ext cx="1214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ACC893-A46C-30E5-A789-160B824CB6C1}"/>
              </a:ext>
            </a:extLst>
          </p:cNvPr>
          <p:cNvCxnSpPr>
            <a:cxnSpLocks/>
          </p:cNvCxnSpPr>
          <p:nvPr/>
        </p:nvCxnSpPr>
        <p:spPr>
          <a:xfrm>
            <a:off x="4000393" y="3379593"/>
            <a:ext cx="445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6A6820-46E9-02A2-F176-15D83B839E0E}"/>
              </a:ext>
            </a:extLst>
          </p:cNvPr>
          <p:cNvCxnSpPr>
            <a:cxnSpLocks/>
          </p:cNvCxnSpPr>
          <p:nvPr/>
        </p:nvCxnSpPr>
        <p:spPr>
          <a:xfrm>
            <a:off x="6879406" y="3796179"/>
            <a:ext cx="1222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598012-4E97-418A-7E40-99AB13F239C8}"/>
              </a:ext>
            </a:extLst>
          </p:cNvPr>
          <p:cNvCxnSpPr>
            <a:cxnSpLocks/>
          </p:cNvCxnSpPr>
          <p:nvPr/>
        </p:nvCxnSpPr>
        <p:spPr>
          <a:xfrm>
            <a:off x="6900672" y="4660392"/>
            <a:ext cx="1109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2EB240-FDC8-7E59-6538-A5384D564F4F}"/>
              </a:ext>
            </a:extLst>
          </p:cNvPr>
          <p:cNvSpPr/>
          <p:nvPr/>
        </p:nvSpPr>
        <p:spPr>
          <a:xfrm>
            <a:off x="504880" y="498316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ABA33-9460-25B5-863A-10484236B524}"/>
              </a:ext>
            </a:extLst>
          </p:cNvPr>
          <p:cNvSpPr txBox="1"/>
          <p:nvPr/>
        </p:nvSpPr>
        <p:spPr>
          <a:xfrm>
            <a:off x="3057728" y="850008"/>
            <a:ext cx="9134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Correct a mistake in each sentence.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907F0-83B6-EE42-2580-A6AB9AA717F3}"/>
              </a:ext>
            </a:extLst>
          </p:cNvPr>
          <p:cNvSpPr txBox="1"/>
          <p:nvPr/>
        </p:nvSpPr>
        <p:spPr>
          <a:xfrm>
            <a:off x="844062" y="1858945"/>
            <a:ext cx="11203776" cy="32571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He went there so he wanted to recycle old newspapers.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She didn’t want to use her car so she rode a bike to work.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We couldn’t plant trees, because it was raining.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Because there are too many cars on the streets, so there is air pollution.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Because it rained I didn’t go to the park.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7701B-05CB-EEB2-A144-3EE90A5B5F4F}"/>
              </a:ext>
            </a:extLst>
          </p:cNvPr>
          <p:cNvSpPr txBox="1"/>
          <p:nvPr/>
        </p:nvSpPr>
        <p:spPr>
          <a:xfrm>
            <a:off x="3205424" y="1999622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D6E19-D7A2-DA3E-7858-150700CFF07B}"/>
              </a:ext>
            </a:extLst>
          </p:cNvPr>
          <p:cNvSpPr txBox="1"/>
          <p:nvPr/>
        </p:nvSpPr>
        <p:spPr>
          <a:xfrm>
            <a:off x="5447881" y="2674537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D687F-C152-19C7-C2ED-024AADF4A873}"/>
              </a:ext>
            </a:extLst>
          </p:cNvPr>
          <p:cNvSpPr txBox="1"/>
          <p:nvPr/>
        </p:nvSpPr>
        <p:spPr>
          <a:xfrm>
            <a:off x="4533481" y="3228535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40900-95EA-6127-C704-747FFD419BFE}"/>
              </a:ext>
            </a:extLst>
          </p:cNvPr>
          <p:cNvSpPr txBox="1"/>
          <p:nvPr/>
        </p:nvSpPr>
        <p:spPr>
          <a:xfrm>
            <a:off x="8099333" y="3280143"/>
            <a:ext cx="312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Without comma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8A6E2-8A6D-A6AD-BE58-AE18437C8FDA}"/>
              </a:ext>
            </a:extLst>
          </p:cNvPr>
          <p:cNvSpPr txBox="1"/>
          <p:nvPr/>
        </p:nvSpPr>
        <p:spPr>
          <a:xfrm>
            <a:off x="9274948" y="2007278"/>
            <a:ext cx="312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With a comma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218D3-D85E-BD0D-89EE-129CE97667EA}"/>
              </a:ext>
            </a:extLst>
          </p:cNvPr>
          <p:cNvSpPr txBox="1"/>
          <p:nvPr/>
        </p:nvSpPr>
        <p:spPr>
          <a:xfrm>
            <a:off x="9563915" y="2645531"/>
            <a:ext cx="248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With a comma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B042C-FF7E-225E-DAA6-767B29F6F962}"/>
              </a:ext>
            </a:extLst>
          </p:cNvPr>
          <p:cNvSpPr txBox="1"/>
          <p:nvPr/>
        </p:nvSpPr>
        <p:spPr>
          <a:xfrm>
            <a:off x="8099333" y="3782533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53796-44B4-529B-1E82-26CEA8A9B0BC}"/>
              </a:ext>
            </a:extLst>
          </p:cNvPr>
          <p:cNvSpPr txBox="1"/>
          <p:nvPr/>
        </p:nvSpPr>
        <p:spPr>
          <a:xfrm>
            <a:off x="3630874" y="4553827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3D9DC-FEB1-0523-A434-83FDFF7F978D}"/>
              </a:ext>
            </a:extLst>
          </p:cNvPr>
          <p:cNvSpPr txBox="1"/>
          <p:nvPr/>
        </p:nvSpPr>
        <p:spPr>
          <a:xfrm>
            <a:off x="7014024" y="4556045"/>
            <a:ext cx="312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With a comma</a:t>
            </a:r>
          </a:p>
        </p:txBody>
      </p:sp>
    </p:spTree>
    <p:extLst>
      <p:ext uri="{BB962C8B-B14F-4D97-AF65-F5344CB8AC3E}">
        <p14:creationId xmlns:p14="http://schemas.microsoft.com/office/powerpoint/2010/main" val="2953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164DA-FC50-4DA2-A0FE-BC504298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81" y="407466"/>
            <a:ext cx="5894103" cy="59804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01C24D-7BEE-4194-BAC6-BC054DBEE2AE}"/>
              </a:ext>
            </a:extLst>
          </p:cNvPr>
          <p:cNvSpPr/>
          <p:nvPr/>
        </p:nvSpPr>
        <p:spPr>
          <a:xfrm>
            <a:off x="384959" y="416757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</a:t>
            </a:r>
          </a:p>
          <a:p>
            <a:pPr algn="ctr"/>
            <a:r>
              <a:rPr lang="en-US" b="1" dirty="0"/>
              <a:t>GB-p.77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1DA30-50EA-4DA2-8333-9C8EE361494A}"/>
              </a:ext>
            </a:extLst>
          </p:cNvPr>
          <p:cNvSpPr txBox="1"/>
          <p:nvPr/>
        </p:nvSpPr>
        <p:spPr>
          <a:xfrm>
            <a:off x="6970426" y="1611364"/>
            <a:ext cx="127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60ED4-C457-42E7-A582-F2CE4D2E16E8}"/>
              </a:ext>
            </a:extLst>
          </p:cNvPr>
          <p:cNvSpPr txBox="1"/>
          <p:nvPr/>
        </p:nvSpPr>
        <p:spPr>
          <a:xfrm>
            <a:off x="4821836" y="2723134"/>
            <a:ext cx="127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49037-FFAC-4FA4-96B6-71D282CBFAB0}"/>
              </a:ext>
            </a:extLst>
          </p:cNvPr>
          <p:cNvSpPr txBox="1"/>
          <p:nvPr/>
        </p:nvSpPr>
        <p:spPr>
          <a:xfrm>
            <a:off x="7093819" y="3136612"/>
            <a:ext cx="127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AAD09-2993-4EF5-9989-0F5AEBC36DBC}"/>
              </a:ext>
            </a:extLst>
          </p:cNvPr>
          <p:cNvSpPr txBox="1"/>
          <p:nvPr/>
        </p:nvSpPr>
        <p:spPr>
          <a:xfrm>
            <a:off x="7482590" y="3908462"/>
            <a:ext cx="127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EC0C4-F753-45D8-9E95-38E0A2F2B205}"/>
              </a:ext>
            </a:extLst>
          </p:cNvPr>
          <p:cNvSpPr txBox="1"/>
          <p:nvPr/>
        </p:nvSpPr>
        <p:spPr>
          <a:xfrm>
            <a:off x="8358490" y="4688832"/>
            <a:ext cx="127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63302-6F7A-4BFF-A1C9-BF090EE0FB42}"/>
              </a:ext>
            </a:extLst>
          </p:cNvPr>
          <p:cNvSpPr txBox="1"/>
          <p:nvPr/>
        </p:nvSpPr>
        <p:spPr>
          <a:xfrm>
            <a:off x="7332688" y="5449952"/>
            <a:ext cx="127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965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E73B44-9000-46DD-B5F4-8085AC334F3F}"/>
              </a:ext>
            </a:extLst>
          </p:cNvPr>
          <p:cNvSpPr/>
          <p:nvPr/>
        </p:nvSpPr>
        <p:spPr>
          <a:xfrm>
            <a:off x="999556" y="80007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</a:t>
            </a:r>
          </a:p>
          <a:p>
            <a:pPr algn="ctr"/>
            <a:r>
              <a:rPr lang="en-US" b="1" dirty="0"/>
              <a:t>GB-p.77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9EEFA-5608-4857-9D58-3524F8E90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8" y="783391"/>
            <a:ext cx="5594455" cy="55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ABFCCD-83BB-423E-8AAF-39CD0AC9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6282"/>
            <a:ext cx="4981731" cy="1926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82F72-5F8A-4816-BAB8-9FE8F16D5ABE}"/>
              </a:ext>
            </a:extLst>
          </p:cNvPr>
          <p:cNvSpPr txBox="1"/>
          <p:nvPr/>
        </p:nvSpPr>
        <p:spPr>
          <a:xfrm>
            <a:off x="3397719" y="1473522"/>
            <a:ext cx="127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96798-906E-42D4-B323-655DBB39C428}"/>
              </a:ext>
            </a:extLst>
          </p:cNvPr>
          <p:cNvSpPr txBox="1"/>
          <p:nvPr/>
        </p:nvSpPr>
        <p:spPr>
          <a:xfrm>
            <a:off x="1261876" y="2403992"/>
            <a:ext cx="169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6E679-15D8-441D-9277-47DB346FAD2B}"/>
              </a:ext>
            </a:extLst>
          </p:cNvPr>
          <p:cNvSpPr txBox="1"/>
          <p:nvPr/>
        </p:nvSpPr>
        <p:spPr>
          <a:xfrm>
            <a:off x="3298985" y="3340588"/>
            <a:ext cx="127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19EED-CB72-4591-B0D5-77D90581D51C}"/>
              </a:ext>
            </a:extLst>
          </p:cNvPr>
          <p:cNvSpPr txBox="1"/>
          <p:nvPr/>
        </p:nvSpPr>
        <p:spPr>
          <a:xfrm>
            <a:off x="1283328" y="4263124"/>
            <a:ext cx="169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777A4-D455-4012-ADA9-8D5EEB18518E}"/>
              </a:ext>
            </a:extLst>
          </p:cNvPr>
          <p:cNvSpPr txBox="1"/>
          <p:nvPr/>
        </p:nvSpPr>
        <p:spPr>
          <a:xfrm>
            <a:off x="1995981" y="4926575"/>
            <a:ext cx="1401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478DB-4501-4368-8DC4-841EF70F878A}"/>
              </a:ext>
            </a:extLst>
          </p:cNvPr>
          <p:cNvSpPr txBox="1"/>
          <p:nvPr/>
        </p:nvSpPr>
        <p:spPr>
          <a:xfrm>
            <a:off x="1703053" y="5860646"/>
            <a:ext cx="127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8C721-F189-429C-813A-8976717EC64B}"/>
              </a:ext>
            </a:extLst>
          </p:cNvPr>
          <p:cNvSpPr txBox="1"/>
          <p:nvPr/>
        </p:nvSpPr>
        <p:spPr>
          <a:xfrm>
            <a:off x="9008681" y="2054652"/>
            <a:ext cx="127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7B04D-6ABA-4661-9DA2-5AF7BB6D7AA3}"/>
              </a:ext>
            </a:extLst>
          </p:cNvPr>
          <p:cNvSpPr txBox="1"/>
          <p:nvPr/>
        </p:nvSpPr>
        <p:spPr>
          <a:xfrm>
            <a:off x="7867539" y="2826241"/>
            <a:ext cx="166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6074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B5F149-E7E2-32D1-AB58-1363150E1FEA}"/>
              </a:ext>
            </a:extLst>
          </p:cNvPr>
          <p:cNvSpPr/>
          <p:nvPr/>
        </p:nvSpPr>
        <p:spPr>
          <a:xfrm>
            <a:off x="804672" y="1658112"/>
            <a:ext cx="10765536" cy="147523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70C0"/>
                </a:solidFill>
              </a:rPr>
              <a:t>Work in pairs. Student A starts a sentence. Student B completes it using </a:t>
            </a:r>
            <a:r>
              <a:rPr lang="en-US" sz="2800" b="1" i="1" dirty="0">
                <a:solidFill>
                  <a:srgbClr val="FF0000"/>
                </a:solidFill>
              </a:rPr>
              <a:t>so or because</a:t>
            </a:r>
            <a:r>
              <a:rPr lang="en-US" sz="2800" b="1" i="1" dirty="0">
                <a:solidFill>
                  <a:srgbClr val="0070C0"/>
                </a:solidFill>
              </a:rPr>
              <a:t>. With each correct sentence they win a point. The pair with the most points wins.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4F47D8-B749-A421-920A-F90F0DD8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4" y="3724657"/>
            <a:ext cx="10258996" cy="1086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CC057-D6AE-AA5F-FC00-16F12529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0" y="396096"/>
            <a:ext cx="1704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B4028B4-6BAB-2B18-3005-F3168C29A494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C0399A4-A9DE-13D4-B758-D26672F77F5E}"/>
              </a:ext>
            </a:extLst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E2DB75C9-9087-0FBF-B5ED-FC76AEA98D02}"/>
              </a:ext>
            </a:extLst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CC670A-555F-0D5C-5EB2-108D73C19004}"/>
              </a:ext>
            </a:extLst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91E1FF9B-28F1-A9B1-2172-89A1B77A66E5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75" y="466152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6BCC-E466-CE26-B290-0C6C06478FE6}"/>
              </a:ext>
            </a:extLst>
          </p:cNvPr>
          <p:cNvSpPr/>
          <p:nvPr/>
        </p:nvSpPr>
        <p:spPr>
          <a:xfrm>
            <a:off x="694539" y="571459"/>
            <a:ext cx="112564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Work with your partner. Think about how the environmental problems will be in the future. Then write sentences about those problems using </a:t>
            </a:r>
            <a:r>
              <a:rPr lang="en-US" sz="3200" i="1" dirty="0">
                <a:solidFill>
                  <a:srgbClr val="FF0000"/>
                </a:solidFill>
              </a:rPr>
              <a:t>and, but, so, because, or </a:t>
            </a:r>
            <a:r>
              <a:rPr lang="en-US" sz="3200" i="1" dirty="0">
                <a:solidFill>
                  <a:srgbClr val="0070C0"/>
                </a:solidFill>
              </a:rPr>
              <a:t>in each sentence.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C994F87-69A4-4895-0C3A-775B09833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67085"/>
              </p:ext>
            </p:extLst>
          </p:nvPr>
        </p:nvGraphicFramePr>
        <p:xfrm>
          <a:off x="973153" y="2301676"/>
          <a:ext cx="10701396" cy="39097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8823">
                  <a:extLst>
                    <a:ext uri="{9D8B030D-6E8A-4147-A177-3AD203B41FA5}">
                      <a16:colId xmlns:a16="http://schemas.microsoft.com/office/drawing/2014/main" val="3494374845"/>
                    </a:ext>
                  </a:extLst>
                </a:gridCol>
                <a:gridCol w="7592573">
                  <a:extLst>
                    <a:ext uri="{9D8B030D-6E8A-4147-A177-3AD203B41FA5}">
                      <a16:colId xmlns:a16="http://schemas.microsoft.com/office/drawing/2014/main" val="3174385939"/>
                    </a:ext>
                  </a:extLst>
                </a:gridCol>
              </a:tblGrid>
              <a:tr h="673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Environmental Problems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How it will be in the future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482770"/>
                  </a:ext>
                </a:extLst>
              </a:tr>
              <a:tr h="673323">
                <a:tc>
                  <a:txBody>
                    <a:bodyPr/>
                    <a:lstStyle/>
                    <a:p>
                      <a:r>
                        <a:rPr lang="en-US" sz="2800" dirty="0"/>
                        <a:t>Plastic pollution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It will be reduced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because</a:t>
                      </a:r>
                      <a:r>
                        <a:rPr lang="en-US" sz="2800" dirty="0"/>
                        <a:t> more and more people 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are</a:t>
                      </a:r>
                      <a:r>
                        <a:rPr lang="en-US" sz="2800" dirty="0"/>
                        <a:t> recycling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US" sz="2800" dirty="0"/>
                        <a:t> reducing use of plastic items.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00827"/>
                  </a:ext>
                </a:extLst>
              </a:tr>
              <a:tr h="673323">
                <a:tc>
                  <a:txBody>
                    <a:bodyPr/>
                    <a:lstStyle/>
                    <a:p>
                      <a:r>
                        <a:rPr lang="en-US" sz="2800" dirty="0"/>
                        <a:t>Air pollution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65744"/>
                  </a:ext>
                </a:extLst>
              </a:tr>
              <a:tr h="673323">
                <a:tc>
                  <a:txBody>
                    <a:bodyPr/>
                    <a:lstStyle/>
                    <a:p>
                      <a:r>
                        <a:rPr lang="en-US" sz="2800" dirty="0"/>
                        <a:t>Deforestation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190489"/>
                  </a:ext>
                </a:extLst>
              </a:tr>
              <a:tr h="673323">
                <a:tc>
                  <a:txBody>
                    <a:bodyPr/>
                    <a:lstStyle/>
                    <a:p>
                      <a:r>
                        <a:rPr lang="en-US" sz="2800" dirty="0"/>
                        <a:t>Endangered animals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684" y="49142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FBC6-0E5E-51A8-083A-178156DC5DA2}"/>
              </a:ext>
            </a:extLst>
          </p:cNvPr>
          <p:cNvSpPr/>
          <p:nvPr/>
        </p:nvSpPr>
        <p:spPr>
          <a:xfrm>
            <a:off x="1431991" y="1950982"/>
            <a:ext cx="8433369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To learn how to 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and/or/but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so/because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grammar points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103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7 Right On Notebook</a:t>
            </a:r>
            <a:r>
              <a:rPr lang="en-US" sz="3600" i="1" dirty="0">
                <a:solidFill>
                  <a:srgbClr val="0070C0"/>
                </a:solidFill>
              </a:rPr>
              <a:t> (page 48).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>
                <a:solidFill>
                  <a:srgbClr val="0070C0"/>
                </a:solidFill>
              </a:rPr>
              <a:t>TA 7 Right on WB</a:t>
            </a:r>
            <a:r>
              <a:rPr lang="en-US" sz="3600" i="1" dirty="0">
                <a:solidFill>
                  <a:srgbClr val="0070C0"/>
                </a:solidFill>
              </a:rPr>
              <a:t> (page 52).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988" y="4110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2560" y="1381472"/>
            <a:ext cx="5234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to: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know how to use: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0070C0"/>
                </a:solidFill>
              </a:rPr>
              <a:t>and/or/but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0070C0"/>
                </a:solidFill>
              </a:rPr>
              <a:t>so/because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D47E-1F61-DE5F-0CA9-680EAF889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2" y="411086"/>
            <a:ext cx="5858872" cy="60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pollution	      B. animal		C. material		D. banana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/</a:t>
            </a:r>
            <a:r>
              <a:rPr lang="en-US" sz="3200" dirty="0" err="1">
                <a:solidFill>
                  <a:srgbClr val="FF0000"/>
                </a:solidFill>
              </a:rPr>
              <a:t>pəˈluːʃən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ænɪməl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 err="1">
                <a:solidFill>
                  <a:srgbClr val="FF0000"/>
                </a:solidFill>
              </a:rPr>
              <a:t>məˈtɪəriəl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/</a:t>
            </a:r>
            <a:r>
              <a:rPr lang="en-US" sz="3200" dirty="0" err="1">
                <a:solidFill>
                  <a:srgbClr val="FF0000"/>
                </a:solidFill>
              </a:rPr>
              <a:t>bəˈnɑːnə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corridor            B. newspaper	C. batteries 	D. attraction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kɒrɪdɔːr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njuːzˌpeɪpər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bætəriz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/</a:t>
            </a:r>
            <a:r>
              <a:rPr lang="en-US" sz="3200" dirty="0" err="1">
                <a:solidFill>
                  <a:srgbClr val="FF0000"/>
                </a:solidFill>
              </a:rPr>
              <a:t>əˈtrækʃən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endangered      B. efficient		 C. organic 		D. national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ɪnˈdeɪndʒəd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/</a:t>
            </a:r>
            <a:r>
              <a:rPr lang="en-US" sz="3200" dirty="0" err="1">
                <a:solidFill>
                  <a:srgbClr val="FF0000"/>
                </a:solidFill>
              </a:rPr>
              <a:t>ɪˈfɪʃənt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/</a:t>
            </a:r>
            <a:r>
              <a:rPr lang="en-US" sz="3200" dirty="0">
                <a:solidFill>
                  <a:srgbClr val="FF0000"/>
                </a:solidFill>
              </a:rPr>
              <a:t>ɔːˈ</a:t>
            </a:r>
            <a:r>
              <a:rPr lang="en-US" sz="3200" dirty="0" err="1">
                <a:solidFill>
                  <a:srgbClr val="FF0000"/>
                </a:solidFill>
              </a:rPr>
              <a:t>ɡænɪk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næʃənəl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main stress is placed differently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454328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311850" y="3437170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324291" y="5185108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32634" y="487345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Work in groups and match the first part of the sentence to the second one.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200D2C-32B3-2140-4F58-C02BC4886D0D}"/>
              </a:ext>
            </a:extLst>
          </p:cNvPr>
          <p:cNvSpPr/>
          <p:nvPr/>
        </p:nvSpPr>
        <p:spPr>
          <a:xfrm>
            <a:off x="542694" y="1465826"/>
            <a:ext cx="4796118" cy="6905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Plastic bags are useful, but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D7CE2-9E40-6B2A-7477-D0869BB3D222}"/>
              </a:ext>
            </a:extLst>
          </p:cNvPr>
          <p:cNvSpPr/>
          <p:nvPr/>
        </p:nvSpPr>
        <p:spPr>
          <a:xfrm>
            <a:off x="5706362" y="3796262"/>
            <a:ext cx="4629944" cy="600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they are not eco-friendly.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CCC2F-A9ED-C1D4-E648-56B4169A5CF0}"/>
              </a:ext>
            </a:extLst>
          </p:cNvPr>
          <p:cNvSpPr/>
          <p:nvPr/>
        </p:nvSpPr>
        <p:spPr>
          <a:xfrm>
            <a:off x="542693" y="2646539"/>
            <a:ext cx="4796118" cy="6905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mo"/>
              </a:rPr>
              <a:t>Big cities are crowded and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64AB3-CEC4-EE1B-05D0-B0FE6F687B6C}"/>
              </a:ext>
            </a:extLst>
          </p:cNvPr>
          <p:cNvSpPr/>
          <p:nvPr/>
        </p:nvSpPr>
        <p:spPr>
          <a:xfrm>
            <a:off x="5706363" y="2637371"/>
            <a:ext cx="4312023" cy="699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mo"/>
              </a:rPr>
              <a:t>they are noisy.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24D3F-68F9-0CB9-A0CF-BDB89F2C07E5}"/>
              </a:ext>
            </a:extLst>
          </p:cNvPr>
          <p:cNvSpPr/>
          <p:nvPr/>
        </p:nvSpPr>
        <p:spPr>
          <a:xfrm>
            <a:off x="542690" y="3767224"/>
            <a:ext cx="4796117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You can walk to the park or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34780D-EEFA-D724-17BF-E4211973F93A}"/>
              </a:ext>
            </a:extLst>
          </p:cNvPr>
          <p:cNvSpPr/>
          <p:nvPr/>
        </p:nvSpPr>
        <p:spPr>
          <a:xfrm>
            <a:off x="5706363" y="1465826"/>
            <a:ext cx="4419601" cy="78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you can take the bus.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905D51-4626-F80D-F269-76941CE1C1D2}"/>
              </a:ext>
            </a:extLst>
          </p:cNvPr>
          <p:cNvSpPr/>
          <p:nvPr/>
        </p:nvSpPr>
        <p:spPr>
          <a:xfrm>
            <a:off x="542690" y="4677142"/>
            <a:ext cx="4796117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People cut down trees,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7154A2-43C4-938C-C244-347665EEED8F}"/>
              </a:ext>
            </a:extLst>
          </p:cNvPr>
          <p:cNvSpPr/>
          <p:nvPr/>
        </p:nvSpPr>
        <p:spPr>
          <a:xfrm>
            <a:off x="5706362" y="5783413"/>
            <a:ext cx="5114037" cy="600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so our forests are in danger.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D4E52E-6207-E21C-7A72-5AD1EADD15FA}"/>
              </a:ext>
            </a:extLst>
          </p:cNvPr>
          <p:cNvSpPr/>
          <p:nvPr/>
        </p:nvSpPr>
        <p:spPr>
          <a:xfrm>
            <a:off x="542691" y="5392174"/>
            <a:ext cx="4796117" cy="10351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Our </a:t>
            </a:r>
            <a:r>
              <a:rPr lang="en-US" sz="3200" dirty="0" err="1"/>
              <a:t>neighbourhood</a:t>
            </a:r>
            <a:r>
              <a:rPr lang="en-US" sz="3200" dirty="0"/>
              <a:t> is clean now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8924F-1DB9-74DF-3DA6-F8ADA9E46930}"/>
              </a:ext>
            </a:extLst>
          </p:cNvPr>
          <p:cNvSpPr/>
          <p:nvPr/>
        </p:nvSpPr>
        <p:spPr>
          <a:xfrm>
            <a:off x="5706362" y="4674609"/>
            <a:ext cx="5114038" cy="934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because we picked up litter last weekend.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28932-BD9E-3199-1663-3689C1BEACBC}"/>
              </a:ext>
            </a:extLst>
          </p:cNvPr>
          <p:cNvCxnSpPr>
            <a:endCxn id="4" idx="1"/>
          </p:cNvCxnSpPr>
          <p:nvPr/>
        </p:nvCxnSpPr>
        <p:spPr>
          <a:xfrm>
            <a:off x="5262664" y="2143439"/>
            <a:ext cx="443698" cy="1953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BB85C5-CF01-B1DD-0E6B-D3F897BED66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300795" y="2927754"/>
            <a:ext cx="405568" cy="594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7521B9-7020-219C-EA9F-91512DC99041}"/>
              </a:ext>
            </a:extLst>
          </p:cNvPr>
          <p:cNvCxnSpPr>
            <a:cxnSpLocks/>
          </p:cNvCxnSpPr>
          <p:nvPr/>
        </p:nvCxnSpPr>
        <p:spPr>
          <a:xfrm flipV="1">
            <a:off x="5319801" y="2109113"/>
            <a:ext cx="386561" cy="203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DB73CF-C251-6428-F22E-FFD4F16A72E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362657" y="5030029"/>
            <a:ext cx="343705" cy="10537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03E081-23FF-0F37-1933-06031B21E97C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312441" y="5142016"/>
            <a:ext cx="393921" cy="75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BADC092-8C9B-4301-F193-D81E72C5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53" y="726109"/>
            <a:ext cx="3258820" cy="55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B543A0-A685-C6A9-2169-E97BEAD21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2596822"/>
            <a:ext cx="11212050" cy="37154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A4500B-12A5-F14E-3E8E-19078E00A15F}"/>
              </a:ext>
            </a:extLst>
          </p:cNvPr>
          <p:cNvSpPr/>
          <p:nvPr/>
        </p:nvSpPr>
        <p:spPr>
          <a:xfrm>
            <a:off x="398045" y="322813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Fill in the blanks with the given phrases to complete the rules.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602027-D8E4-737B-C6B4-6C92420BE7B1}"/>
              </a:ext>
            </a:extLst>
          </p:cNvPr>
          <p:cNvSpPr/>
          <p:nvPr/>
        </p:nvSpPr>
        <p:spPr>
          <a:xfrm>
            <a:off x="1377157" y="1088393"/>
            <a:ext cx="3925824" cy="70305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suggest an alternative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926CD1-F6BA-2CD7-6FDA-D66AA89DDC70}"/>
              </a:ext>
            </a:extLst>
          </p:cNvPr>
          <p:cNvSpPr/>
          <p:nvPr/>
        </p:nvSpPr>
        <p:spPr>
          <a:xfrm>
            <a:off x="5826974" y="1097356"/>
            <a:ext cx="3925824" cy="70305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join opposing ideas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EB4C55-F542-0176-74AA-ED8EAA8C24E5}"/>
              </a:ext>
            </a:extLst>
          </p:cNvPr>
          <p:cNvSpPr/>
          <p:nvPr/>
        </p:nvSpPr>
        <p:spPr>
          <a:xfrm>
            <a:off x="3749040" y="2034045"/>
            <a:ext cx="6687312" cy="70305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add information or join similar ideas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A654CE-F4CC-7A94-8F6A-5CC262A2563E}"/>
              </a:ext>
            </a:extLst>
          </p:cNvPr>
          <p:cNvSpPr/>
          <p:nvPr/>
        </p:nvSpPr>
        <p:spPr>
          <a:xfrm>
            <a:off x="3377184" y="3535680"/>
            <a:ext cx="543763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6CB887-EE12-DCCC-AFDE-7A13073776F7}"/>
              </a:ext>
            </a:extLst>
          </p:cNvPr>
          <p:cNvSpPr/>
          <p:nvPr/>
        </p:nvSpPr>
        <p:spPr>
          <a:xfrm>
            <a:off x="3108158" y="4445430"/>
            <a:ext cx="543763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420052-694D-BDF5-2DEF-B68D3191D97D}"/>
              </a:ext>
            </a:extLst>
          </p:cNvPr>
          <p:cNvSpPr/>
          <p:nvPr/>
        </p:nvSpPr>
        <p:spPr>
          <a:xfrm>
            <a:off x="3377184" y="5209375"/>
            <a:ext cx="543763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C9A7AE-2F78-E4F0-AFF2-B73443E09FC0}"/>
              </a:ext>
            </a:extLst>
          </p:cNvPr>
          <p:cNvSpPr/>
          <p:nvPr/>
        </p:nvSpPr>
        <p:spPr>
          <a:xfrm>
            <a:off x="3318803" y="3327533"/>
            <a:ext cx="6485617" cy="727538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add information or join similar ideas.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F8D645-6DE3-7627-202A-19F96B57681D}"/>
              </a:ext>
            </a:extLst>
          </p:cNvPr>
          <p:cNvSpPr/>
          <p:nvPr/>
        </p:nvSpPr>
        <p:spPr>
          <a:xfrm>
            <a:off x="3108158" y="4183396"/>
            <a:ext cx="6485617" cy="727538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suggest an alternative.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BCB5E2-71D7-87E0-B01D-C94FB52637F3}"/>
              </a:ext>
            </a:extLst>
          </p:cNvPr>
          <p:cNvSpPr/>
          <p:nvPr/>
        </p:nvSpPr>
        <p:spPr>
          <a:xfrm>
            <a:off x="3252769" y="5063335"/>
            <a:ext cx="6485617" cy="727538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join opposing ideas.</a:t>
            </a:r>
          </a:p>
        </p:txBody>
      </p:sp>
    </p:spTree>
    <p:extLst>
      <p:ext uri="{BB962C8B-B14F-4D97-AF65-F5344CB8AC3E}">
        <p14:creationId xmlns:p14="http://schemas.microsoft.com/office/powerpoint/2010/main" val="24375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B36D3-0D4C-45AC-D8C2-7DA2AB85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9" y="1922389"/>
            <a:ext cx="11182349" cy="46628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EBDF60-1B24-C91F-080C-3CC819EEE145}"/>
              </a:ext>
            </a:extLst>
          </p:cNvPr>
          <p:cNvSpPr/>
          <p:nvPr/>
        </p:nvSpPr>
        <p:spPr>
          <a:xfrm>
            <a:off x="547334" y="431325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Fill in the blanks with the given phrases to complete the rules.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75620E-B6E6-407A-9845-B9618741782F}"/>
              </a:ext>
            </a:extLst>
          </p:cNvPr>
          <p:cNvSpPr/>
          <p:nvPr/>
        </p:nvSpPr>
        <p:spPr>
          <a:xfrm>
            <a:off x="1500419" y="1149381"/>
            <a:ext cx="3925824" cy="70305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express a result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C9B759-7C9E-F437-7B40-C0543FD7DFC6}"/>
              </a:ext>
            </a:extLst>
          </p:cNvPr>
          <p:cNvSpPr/>
          <p:nvPr/>
        </p:nvSpPr>
        <p:spPr>
          <a:xfrm>
            <a:off x="6059424" y="1184113"/>
            <a:ext cx="3925824" cy="703059"/>
          </a:xfrm>
          <a:prstGeom prst="round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express a reason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28171-A892-C6B2-564A-A1E4053A2F26}"/>
              </a:ext>
            </a:extLst>
          </p:cNvPr>
          <p:cNvSpPr/>
          <p:nvPr/>
        </p:nvSpPr>
        <p:spPr>
          <a:xfrm>
            <a:off x="3108157" y="2877312"/>
            <a:ext cx="543763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4FE716-B6EA-38FD-19A4-826A25F6918D}"/>
              </a:ext>
            </a:extLst>
          </p:cNvPr>
          <p:cNvSpPr/>
          <p:nvPr/>
        </p:nvSpPr>
        <p:spPr>
          <a:xfrm>
            <a:off x="3994723" y="4143613"/>
            <a:ext cx="3664499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A8CD4-F523-4D88-BF9C-85C682F44159}"/>
              </a:ext>
            </a:extLst>
          </p:cNvPr>
          <p:cNvSpPr/>
          <p:nvPr/>
        </p:nvSpPr>
        <p:spPr>
          <a:xfrm>
            <a:off x="2487168" y="5409914"/>
            <a:ext cx="5535168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7370</TotalTime>
  <Words>778</Words>
  <Application>Microsoft Office PowerPoint</Application>
  <PresentationFormat>Widescreen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arimo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435</cp:revision>
  <dcterms:created xsi:type="dcterms:W3CDTF">2020-12-08T03:17:05Z</dcterms:created>
  <dcterms:modified xsi:type="dcterms:W3CDTF">2022-12-21T03:09:36Z</dcterms:modified>
</cp:coreProperties>
</file>