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23"/>
  </p:notesMasterIdLst>
  <p:sldIdLst>
    <p:sldId id="271" r:id="rId2"/>
    <p:sldId id="323" r:id="rId3"/>
    <p:sldId id="324" r:id="rId4"/>
    <p:sldId id="316" r:id="rId5"/>
    <p:sldId id="338" r:id="rId6"/>
    <p:sldId id="353" r:id="rId7"/>
    <p:sldId id="332" r:id="rId8"/>
    <p:sldId id="337" r:id="rId9"/>
    <p:sldId id="339" r:id="rId10"/>
    <p:sldId id="340" r:id="rId11"/>
    <p:sldId id="341" r:id="rId12"/>
    <p:sldId id="357" r:id="rId13"/>
    <p:sldId id="336" r:id="rId14"/>
    <p:sldId id="311" r:id="rId15"/>
    <p:sldId id="358" r:id="rId16"/>
    <p:sldId id="355" r:id="rId17"/>
    <p:sldId id="314" r:id="rId18"/>
    <p:sldId id="322" r:id="rId19"/>
    <p:sldId id="325" r:id="rId20"/>
    <p:sldId id="317" r:id="rId21"/>
    <p:sldId id="27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IBOOKS" initials="E" lastIdx="1" clrIdx="0">
    <p:extLst>
      <p:ext uri="{19B8F6BF-5375-455C-9EA6-DF929625EA0E}">
        <p15:presenceInfo xmlns:p15="http://schemas.microsoft.com/office/powerpoint/2012/main" userId="e44a7bdf1da0379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6427"/>
    <a:srgbClr val="CCCCFF"/>
    <a:srgbClr val="E0A4A5"/>
    <a:srgbClr val="FFFF99"/>
    <a:srgbClr val="000000"/>
    <a:srgbClr val="61953D"/>
    <a:srgbClr val="5E913B"/>
    <a:srgbClr val="5C8E3A"/>
    <a:srgbClr val="D98F91"/>
    <a:srgbClr val="CB64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196" autoAdjust="0"/>
  </p:normalViewPr>
  <p:slideViewPr>
    <p:cSldViewPr snapToGrid="0" showGuides="1">
      <p:cViewPr varScale="1">
        <p:scale>
          <a:sx n="55" d="100"/>
          <a:sy n="55" d="100"/>
        </p:scale>
        <p:origin x="90" y="14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25/04/2023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414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4351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4207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5826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2605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6924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681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9171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153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25/04/2023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205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25/04/2023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476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25/04/2023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99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10"/>
          <p:cNvSpPr txBox="1">
            <a:spLocks noGrp="1"/>
          </p:cNvSpPr>
          <p:nvPr>
            <p:ph type="body" idx="1"/>
          </p:nvPr>
        </p:nvSpPr>
        <p:spPr>
          <a:xfrm>
            <a:off x="949833" y="5385300"/>
            <a:ext cx="10292400" cy="749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4357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"/>
          <p:cNvSpPr txBox="1">
            <a:spLocks noGrp="1"/>
          </p:cNvSpPr>
          <p:nvPr>
            <p:ph type="title"/>
          </p:nvPr>
        </p:nvSpPr>
        <p:spPr>
          <a:xfrm>
            <a:off x="1331400" y="723267"/>
            <a:ext cx="9529200" cy="63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4"/>
          <p:cNvSpPr txBox="1">
            <a:spLocks noGrp="1"/>
          </p:cNvSpPr>
          <p:nvPr>
            <p:ph type="body" idx="1"/>
          </p:nvPr>
        </p:nvSpPr>
        <p:spPr>
          <a:xfrm>
            <a:off x="1331400" y="1356867"/>
            <a:ext cx="9529200" cy="4777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3954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with subtitle">
  <p:cSld name="Main point with subtitle"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17"/>
          <p:cNvSpPr txBox="1">
            <a:spLocks noGrp="1"/>
          </p:cNvSpPr>
          <p:nvPr>
            <p:ph type="title"/>
          </p:nvPr>
        </p:nvSpPr>
        <p:spPr>
          <a:xfrm>
            <a:off x="1705833" y="1785017"/>
            <a:ext cx="8380400" cy="2608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9pPr>
          </a:lstStyle>
          <a:p>
            <a:endParaRPr/>
          </a:p>
        </p:txBody>
      </p:sp>
      <p:sp>
        <p:nvSpPr>
          <p:cNvPr id="815" name="Google Shape;815;p17"/>
          <p:cNvSpPr txBox="1">
            <a:spLocks noGrp="1"/>
          </p:cNvSpPr>
          <p:nvPr>
            <p:ph type="subTitle" idx="1"/>
          </p:nvPr>
        </p:nvSpPr>
        <p:spPr>
          <a:xfrm>
            <a:off x="1705833" y="4610184"/>
            <a:ext cx="8380400" cy="46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9981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25/04/2023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151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25/04/2023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18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25/04/2023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910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25/04/2023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706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25/04/2023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025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25/04/2023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65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25/04/2023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428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25/04/2023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598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25/04/2023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357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8.png"/><Relationship Id="rId5" Type="http://schemas.openxmlformats.org/officeDocument/2006/relationships/image" Target="../media/image11.jpeg"/><Relationship Id="rId4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8.png"/><Relationship Id="rId5" Type="http://schemas.openxmlformats.org/officeDocument/2006/relationships/image" Target="../media/image14.jpeg"/><Relationship Id="rId4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8.png"/><Relationship Id="rId5" Type="http://schemas.openxmlformats.org/officeDocument/2006/relationships/image" Target="../media/image9.jpeg"/><Relationship Id="rId4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8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0772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>
                <a:solidFill>
                  <a:srgbClr val="E36427"/>
                </a:solidFill>
              </a:rPr>
              <a:t>renewable (adj) </a:t>
            </a:r>
            <a:endParaRPr lang="en-US" sz="4800" b="1" dirty="0">
              <a:solidFill>
                <a:srgbClr val="E36427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93822" y="4343513"/>
            <a:ext cx="582807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(of energy and natural RESOURCES) that is replaced naturally or controlled carefully and can therefore be used without the risk of finishing it all</a:t>
            </a:r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99920" y="2771761"/>
            <a:ext cx="20601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/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</a:rPr>
              <a:t>rɪˈnjuːəbəl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A beginner's guide to the debate over 100% renewable energy - Vox">
            <a:extLst>
              <a:ext uri="{FF2B5EF4-FFF2-40B4-BE49-F238E27FC236}">
                <a16:creationId xmlns:a16="http://schemas.microsoft.com/office/drawing/2014/main" xmlns="" id="{7705FD3D-8AD1-5510-8855-43FEE99840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1900" y="1677125"/>
            <a:ext cx="5678082" cy="3785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renewable__gb_2.mp3" descr="renewable__gb_2.mp3">
            <a:hlinkClick r:id="" action="ppaction://media"/>
            <a:extLst>
              <a:ext uri="{FF2B5EF4-FFF2-40B4-BE49-F238E27FC236}">
                <a16:creationId xmlns:a16="http://schemas.microsoft.com/office/drawing/2014/main" xmlns="" id="{52241F7B-F97A-7E48-8635-91588535EB9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033323" y="345214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385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1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494438" y="1683988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>
                <a:solidFill>
                  <a:srgbClr val="E36427"/>
                </a:solidFill>
              </a:rPr>
              <a:t>pedestrian zone (n)</a:t>
            </a:r>
            <a:endParaRPr lang="en-US" sz="4800" b="1" dirty="0">
              <a:solidFill>
                <a:srgbClr val="E36427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1148" y="4369354"/>
            <a:ext cx="54948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an area that has been concerted for the use of pedestrians only, by excluding all motor</a:t>
            </a:r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37372" y="2771761"/>
            <a:ext cx="30067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/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</a:rPr>
              <a:t>pəˈdɛstrɪən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</a:rPr>
              <a:t>zəʊn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7170" name="Picture 2" descr="Category:Pedestrian zones - Wikimedia Commons">
            <a:extLst>
              <a:ext uri="{FF2B5EF4-FFF2-40B4-BE49-F238E27FC236}">
                <a16:creationId xmlns:a16="http://schemas.microsoft.com/office/drawing/2014/main" xmlns="" id="{17165BFE-BBE0-2BAE-8A7F-CE721549AC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9124" y="1965854"/>
            <a:ext cx="5670314" cy="3563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edestrian zon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619326" y="3407746"/>
            <a:ext cx="981352" cy="981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131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46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357726" y="1683988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 err="1">
                <a:solidFill>
                  <a:srgbClr val="E36427"/>
                </a:solidFill>
              </a:rPr>
              <a:t>liveable</a:t>
            </a:r>
            <a:r>
              <a:rPr lang="en-US" sz="4800" b="1" dirty="0">
                <a:solidFill>
                  <a:srgbClr val="E36427"/>
                </a:solidFill>
              </a:rPr>
              <a:t> (adj)</a:t>
            </a:r>
            <a:endParaRPr lang="en-US" sz="4800" b="1" dirty="0">
              <a:solidFill>
                <a:srgbClr val="E36427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97526" y="4422114"/>
            <a:ext cx="25655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fit to live in</a:t>
            </a:r>
            <a:endParaRPr lang="en-US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26438" y="2771761"/>
            <a:ext cx="16003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lv-LV" sz="2800" b="1" dirty="0">
                <a:solidFill>
                  <a:schemeClr val="accent2">
                    <a:lumMod val="50000"/>
                  </a:schemeClr>
                </a:solidFill>
              </a:rPr>
              <a:t>/ˈlɪv.ə.bļ/</a:t>
            </a:r>
            <a:endParaRPr lang="en-US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8194" name="Picture 2" descr="Creating Livable Asian Cities | Asian Development Bank">
            <a:extLst>
              <a:ext uri="{FF2B5EF4-FFF2-40B4-BE49-F238E27FC236}">
                <a16:creationId xmlns:a16="http://schemas.microsoft.com/office/drawing/2014/main" xmlns="" id="{F49B778C-FFA2-88F9-E951-B0441933B7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854" y="1812523"/>
            <a:ext cx="6039536" cy="3164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liveable__gb_1.mp3" descr="liveable__gb_1.mp3">
            <a:hlinkClick r:id="" action="ppaction://media"/>
            <a:extLst>
              <a:ext uri="{FF2B5EF4-FFF2-40B4-BE49-F238E27FC236}">
                <a16:creationId xmlns:a16="http://schemas.microsoft.com/office/drawing/2014/main" xmlns="" id="{A110C09E-6FBF-8244-B815-91B7631EF40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296788" y="349580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307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91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31D86220-B9D2-F934-8402-65635C8244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6741961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674925">
                  <a:extLst>
                    <a:ext uri="{9D8B030D-6E8A-4147-A177-3AD203B41FA5}">
                      <a16:colId xmlns:a16="http://schemas.microsoft.com/office/drawing/2014/main" xmlns="" val="1202001927"/>
                    </a:ext>
                  </a:extLst>
                </a:gridCol>
                <a:gridCol w="2311605">
                  <a:extLst>
                    <a:ext uri="{9D8B030D-6E8A-4147-A177-3AD203B41FA5}">
                      <a16:colId xmlns:a16="http://schemas.microsoft.com/office/drawing/2014/main" xmlns="" val="2745968688"/>
                    </a:ext>
                  </a:extLst>
                </a:gridCol>
                <a:gridCol w="5354725">
                  <a:extLst>
                    <a:ext uri="{9D8B030D-6E8A-4147-A177-3AD203B41FA5}">
                      <a16:colId xmlns:a16="http://schemas.microsoft.com/office/drawing/2014/main" xmlns="" val="3410816814"/>
                    </a:ext>
                  </a:extLst>
                </a:gridCol>
                <a:gridCol w="1850745">
                  <a:extLst>
                    <a:ext uri="{9D8B030D-6E8A-4147-A177-3AD203B41FA5}">
                      <a16:colId xmlns:a16="http://schemas.microsoft.com/office/drawing/2014/main" xmlns="" val="4143539431"/>
                    </a:ext>
                  </a:extLst>
                </a:gridCol>
              </a:tblGrid>
              <a:tr h="8556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  <a:latin typeface="+mn-lt"/>
                        </a:rPr>
                        <a:t>Form</a:t>
                      </a:r>
                      <a:endParaRPr lang="en-US" sz="22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  <a:latin typeface="+mn-lt"/>
                        </a:rPr>
                        <a:t>Pronunciation</a:t>
                      </a:r>
                      <a:endParaRPr lang="en-US" sz="22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  <a:latin typeface="+mn-lt"/>
                        </a:rPr>
                        <a:t>Meaning</a:t>
                      </a:r>
                      <a:endParaRPr lang="en-US" sz="22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  <a:latin typeface="+mn-lt"/>
                        </a:rPr>
                        <a:t>Vietnamese</a:t>
                      </a:r>
                      <a:r>
                        <a:rPr lang="vi-VN" sz="2200" b="1" dirty="0">
                          <a:effectLst/>
                          <a:latin typeface="+mn-lt"/>
                        </a:rPr>
                        <a:t> </a:t>
                      </a:r>
                      <a:r>
                        <a:rPr lang="vi-VN" sz="22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equivalent  </a:t>
                      </a:r>
                      <a:endParaRPr lang="en-US" sz="2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xmlns="" val="1714128412"/>
                  </a:ext>
                </a:extLst>
              </a:tr>
              <a:tr h="932837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1. sustainable (adj)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/</a:t>
                      </a:r>
                      <a:r>
                        <a:rPr lang="en-US" sz="2000" dirty="0" err="1">
                          <a:effectLst/>
                        </a:rPr>
                        <a:t>səˈsteɪ.nə.bļ</a:t>
                      </a:r>
                      <a:r>
                        <a:rPr lang="en-US" sz="2000" dirty="0">
                          <a:effectLst/>
                        </a:rPr>
                        <a:t>/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involving the use of natural products and energy in a way that does not harm the environment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bền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vững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/>
                </a:tc>
                <a:extLst>
                  <a:ext uri="{0D108BD9-81ED-4DB2-BD59-A6C34878D82A}">
                    <a16:rowId xmlns:a16="http://schemas.microsoft.com/office/drawing/2014/main" xmlns="" val="1555042356"/>
                  </a:ext>
                </a:extLst>
              </a:tr>
              <a:tr h="675188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2. to operate (v) 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/ˈ</a:t>
                      </a:r>
                      <a:r>
                        <a:rPr lang="en-US" sz="2000" dirty="0" err="1">
                          <a:effectLst/>
                        </a:rPr>
                        <a:t>ɒp.ər.eɪt</a:t>
                      </a:r>
                      <a:r>
                        <a:rPr lang="en-US" sz="2000" dirty="0">
                          <a:effectLst/>
                        </a:rPr>
                        <a:t>/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to work in a particular way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hoạt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động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/>
                </a:tc>
                <a:extLst>
                  <a:ext uri="{0D108BD9-81ED-4DB2-BD59-A6C34878D82A}">
                    <a16:rowId xmlns:a16="http://schemas.microsoft.com/office/drawing/2014/main" xmlns="" val="3041103468"/>
                  </a:ext>
                </a:extLst>
              </a:tr>
              <a:tr h="956794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3. efficient (adj) 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/</a:t>
                      </a:r>
                      <a:r>
                        <a:rPr lang="en-US" sz="2000" dirty="0" err="1">
                          <a:effectLst/>
                        </a:rPr>
                        <a:t>ɪˈfɪʃənt</a:t>
                      </a:r>
                      <a:r>
                        <a:rPr lang="en-US" sz="2000" dirty="0">
                          <a:effectLst/>
                        </a:rPr>
                        <a:t>/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working well without wasting time, money, or energy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có hiệu quả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/>
                </a:tc>
                <a:extLst>
                  <a:ext uri="{0D108BD9-81ED-4DB2-BD59-A6C34878D82A}">
                    <a16:rowId xmlns:a16="http://schemas.microsoft.com/office/drawing/2014/main" xmlns="" val="915989236"/>
                  </a:ext>
                </a:extLst>
              </a:tr>
              <a:tr h="1441529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4. renewable (adj) 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/rɪˈnjuːəbəl/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replaced naturally or controlled carefully and can therefore be used without the risk of finishing it all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có thể hồi phục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/>
                </a:tc>
                <a:extLst>
                  <a:ext uri="{0D108BD9-81ED-4DB2-BD59-A6C34878D82A}">
                    <a16:rowId xmlns:a16="http://schemas.microsoft.com/office/drawing/2014/main" xmlns="" val="3715177206"/>
                  </a:ext>
                </a:extLst>
              </a:tr>
              <a:tr h="1039210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5.  pedestrian zone (n)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/pəˈdɛstrɪən zəʊn/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an area that has been concerted for the use of pedestrians only, by excluding all motor.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khu</a:t>
                      </a:r>
                      <a:r>
                        <a:rPr lang="en-US" sz="2000" dirty="0">
                          <a:effectLst/>
                        </a:rPr>
                        <a:t>  </a:t>
                      </a:r>
                      <a:r>
                        <a:rPr lang="en-US" sz="2000" dirty="0" err="1">
                          <a:effectLst/>
                        </a:rPr>
                        <a:t>dành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cho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người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đi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bộ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/>
                </a:tc>
                <a:extLst>
                  <a:ext uri="{0D108BD9-81ED-4DB2-BD59-A6C34878D82A}">
                    <a16:rowId xmlns:a16="http://schemas.microsoft.com/office/drawing/2014/main" xmlns="" val="1429106943"/>
                  </a:ext>
                </a:extLst>
              </a:tr>
              <a:tr h="956794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6. livable/</a:t>
                      </a:r>
                      <a:r>
                        <a:rPr lang="en-US" sz="2000" dirty="0" err="1">
                          <a:effectLst/>
                        </a:rPr>
                        <a:t>liveable</a:t>
                      </a:r>
                      <a:r>
                        <a:rPr lang="en-US" sz="2000" dirty="0">
                          <a:effectLst/>
                        </a:rPr>
                        <a:t> (</a:t>
                      </a:r>
                      <a:r>
                        <a:rPr lang="en-US" sz="2000" dirty="0" err="1">
                          <a:effectLst/>
                        </a:rPr>
                        <a:t>adj</a:t>
                      </a:r>
                      <a:r>
                        <a:rPr lang="en-US" sz="2000" dirty="0">
                          <a:effectLst/>
                        </a:rPr>
                        <a:t>)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/ˈ</a:t>
                      </a:r>
                      <a:r>
                        <a:rPr lang="en-US" sz="2000" dirty="0" err="1">
                          <a:effectLst/>
                        </a:rPr>
                        <a:t>lɪv.ə.bļ</a:t>
                      </a:r>
                      <a:r>
                        <a:rPr lang="en-US" sz="2000" dirty="0">
                          <a:effectLst/>
                        </a:rPr>
                        <a:t>/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fit to live in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đáng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sống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/>
                </a:tc>
                <a:extLst>
                  <a:ext uri="{0D108BD9-81ED-4DB2-BD59-A6C34878D82A}">
                    <a16:rowId xmlns:a16="http://schemas.microsoft.com/office/drawing/2014/main" xmlns="" val="33663149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70883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1410819" y="1097144"/>
            <a:ext cx="106180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smtClean="0">
                <a:cs typeface="Arial" panose="020B0604020202020204" pitchFamily="34" charset="0"/>
              </a:rPr>
              <a:t>Circle </a:t>
            </a:r>
            <a:r>
              <a:rPr lang="en-US" sz="2800" b="1" dirty="0">
                <a:cs typeface="Arial" panose="020B0604020202020204" pitchFamily="34" charset="0"/>
              </a:rPr>
              <a:t>the correct meanings of the highlighted words and phrases.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3952A76-9BE5-7187-248E-30817A0EF02E}"/>
              </a:ext>
            </a:extLst>
          </p:cNvPr>
          <p:cNvSpPr txBox="1"/>
          <p:nvPr/>
        </p:nvSpPr>
        <p:spPr>
          <a:xfrm>
            <a:off x="494438" y="2065732"/>
            <a:ext cx="11128993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highlight>
                  <a:srgbClr val="FFFF00"/>
                </a:highlight>
              </a:rPr>
              <a:t>1. operate more efficiently</a:t>
            </a:r>
          </a:p>
          <a:p>
            <a:r>
              <a:rPr lang="en-US" sz="3200" dirty="0"/>
              <a:t>    </a:t>
            </a:r>
            <a:r>
              <a:rPr lang="en-US" sz="3200" b="1" dirty="0"/>
              <a:t>A. </a:t>
            </a:r>
            <a:r>
              <a:rPr lang="en-US" sz="3200" dirty="0"/>
              <a:t>to work better without wasting </a:t>
            </a:r>
            <a:r>
              <a:rPr lang="en-US" sz="3200" dirty="0" smtClean="0"/>
              <a:t>time</a:t>
            </a:r>
            <a:r>
              <a:rPr lang="en-US" sz="3200" dirty="0"/>
              <a:t>, money, or energy</a:t>
            </a:r>
          </a:p>
          <a:p>
            <a:r>
              <a:rPr lang="en-US" sz="3200" dirty="0"/>
              <a:t>    </a:t>
            </a:r>
            <a:r>
              <a:rPr lang="en-US" sz="3200" b="1" dirty="0"/>
              <a:t>B. </a:t>
            </a:r>
            <a:r>
              <a:rPr lang="en-US" sz="3200" dirty="0"/>
              <a:t>to control a machine </a:t>
            </a:r>
            <a:r>
              <a:rPr lang="en-US" sz="3200" dirty="0" smtClean="0"/>
              <a:t>without </a:t>
            </a:r>
            <a:r>
              <a:rPr lang="en-US" sz="3200" dirty="0"/>
              <a:t>wasting resources</a:t>
            </a:r>
          </a:p>
          <a:p>
            <a:r>
              <a:rPr lang="en-US" sz="3200" dirty="0"/>
              <a:t>    </a:t>
            </a:r>
            <a:r>
              <a:rPr lang="en-US" sz="3200" b="1" dirty="0"/>
              <a:t>C. </a:t>
            </a:r>
            <a:r>
              <a:rPr lang="en-US" sz="3200" dirty="0"/>
              <a:t>to cut a body open for medical </a:t>
            </a:r>
            <a:r>
              <a:rPr lang="en-US" sz="3200" dirty="0" smtClean="0"/>
              <a:t>reasons </a:t>
            </a:r>
            <a:r>
              <a:rPr lang="en-US" sz="3200" dirty="0"/>
              <a:t>in a more careful way</a:t>
            </a:r>
          </a:p>
          <a:p>
            <a:r>
              <a:rPr lang="en-US" sz="3200" dirty="0">
                <a:highlight>
                  <a:srgbClr val="FFFF00"/>
                </a:highlight>
              </a:rPr>
              <a:t>2. sensors</a:t>
            </a:r>
          </a:p>
          <a:p>
            <a:r>
              <a:rPr lang="en-US" sz="3200" dirty="0"/>
              <a:t>   </a:t>
            </a:r>
            <a:r>
              <a:rPr lang="en-US" sz="3200" b="1" dirty="0"/>
              <a:t> A. </a:t>
            </a:r>
            <a:r>
              <a:rPr lang="en-US" sz="3200" dirty="0"/>
              <a:t>devices that can react to light, </a:t>
            </a:r>
            <a:r>
              <a:rPr lang="en-US" sz="3200" dirty="0" smtClean="0"/>
              <a:t>heat</a:t>
            </a:r>
            <a:r>
              <a:rPr lang="en-US" sz="3200" dirty="0"/>
              <a:t>, or pressure</a:t>
            </a:r>
          </a:p>
          <a:p>
            <a:r>
              <a:rPr lang="en-US" sz="3200" dirty="0"/>
              <a:t>    </a:t>
            </a:r>
            <a:r>
              <a:rPr lang="en-US" sz="3200" b="1" dirty="0"/>
              <a:t>B. </a:t>
            </a:r>
            <a:r>
              <a:rPr lang="en-US" sz="3200" dirty="0"/>
              <a:t>instruments that can be played </a:t>
            </a:r>
            <a:r>
              <a:rPr lang="en-US" sz="3200" dirty="0" smtClean="0"/>
              <a:t>by </a:t>
            </a:r>
            <a:r>
              <a:rPr lang="en-US" sz="3200" dirty="0"/>
              <a:t>people</a:t>
            </a:r>
          </a:p>
          <a:p>
            <a:r>
              <a:rPr lang="en-US" sz="3200" dirty="0"/>
              <a:t>    </a:t>
            </a:r>
            <a:r>
              <a:rPr lang="en-US" sz="3200" b="1" dirty="0"/>
              <a:t>C. </a:t>
            </a:r>
            <a:r>
              <a:rPr lang="en-US" sz="3200" dirty="0"/>
              <a:t>devices for discovering rubbish</a:t>
            </a:r>
          </a:p>
        </p:txBody>
      </p:sp>
      <p:sp>
        <p:nvSpPr>
          <p:cNvPr id="2" name="Oval 1"/>
          <p:cNvSpPr/>
          <p:nvPr/>
        </p:nvSpPr>
        <p:spPr>
          <a:xfrm>
            <a:off x="684606" y="2479430"/>
            <a:ext cx="686990" cy="685800"/>
          </a:xfrm>
          <a:prstGeom prst="ellipse">
            <a:avLst/>
          </a:prstGeom>
          <a:noFill/>
          <a:ln w="38100">
            <a:solidFill>
              <a:srgbClr val="E364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23829" y="4425686"/>
            <a:ext cx="686990" cy="685800"/>
          </a:xfrm>
          <a:prstGeom prst="ellipse">
            <a:avLst/>
          </a:prstGeom>
          <a:noFill/>
          <a:ln w="38100">
            <a:solidFill>
              <a:srgbClr val="E364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640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1410819" y="1097144"/>
            <a:ext cx="106180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smtClean="0">
                <a:cs typeface="Arial" panose="020B0604020202020204" pitchFamily="34" charset="0"/>
              </a:rPr>
              <a:t>Circle </a:t>
            </a:r>
            <a:r>
              <a:rPr lang="en-US" sz="2800" b="1" dirty="0">
                <a:cs typeface="Arial" panose="020B0604020202020204" pitchFamily="34" charset="0"/>
              </a:rPr>
              <a:t>the correct meanings of the highlighted words and phrases.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006C98F-DA2D-626B-771B-3457258A4272}"/>
              </a:ext>
            </a:extLst>
          </p:cNvPr>
          <p:cNvSpPr txBox="1"/>
          <p:nvPr/>
        </p:nvSpPr>
        <p:spPr>
          <a:xfrm>
            <a:off x="2550788" y="1977355"/>
            <a:ext cx="7090424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highlight>
                  <a:srgbClr val="FFFF00"/>
                </a:highlight>
              </a:rPr>
              <a:t>3. pedestrian zones</a:t>
            </a:r>
          </a:p>
          <a:p>
            <a:r>
              <a:rPr lang="en-US" sz="3600" dirty="0"/>
              <a:t>    </a:t>
            </a:r>
            <a:r>
              <a:rPr lang="en-US" sz="3600" b="1" dirty="0"/>
              <a:t>A. </a:t>
            </a:r>
            <a:r>
              <a:rPr lang="en-US" sz="3600" dirty="0"/>
              <a:t>areas for cars only</a:t>
            </a:r>
          </a:p>
          <a:p>
            <a:r>
              <a:rPr lang="en-US" sz="3600" dirty="0"/>
              <a:t>    </a:t>
            </a:r>
            <a:r>
              <a:rPr lang="en-US" sz="3600" b="1" dirty="0"/>
              <a:t>B. </a:t>
            </a:r>
            <a:r>
              <a:rPr lang="en-US" sz="3600" dirty="0"/>
              <a:t>areas for electric buses</a:t>
            </a:r>
          </a:p>
          <a:p>
            <a:r>
              <a:rPr lang="en-US" sz="3600" dirty="0"/>
              <a:t>   </a:t>
            </a:r>
            <a:r>
              <a:rPr lang="en-US" sz="3600" b="1" dirty="0"/>
              <a:t> C. </a:t>
            </a:r>
            <a:r>
              <a:rPr lang="en-US" sz="3600" dirty="0"/>
              <a:t>areas for walking only</a:t>
            </a:r>
          </a:p>
          <a:p>
            <a:r>
              <a:rPr lang="en-US" sz="3600" dirty="0">
                <a:highlight>
                  <a:srgbClr val="FFFF00"/>
                </a:highlight>
              </a:rPr>
              <a:t>4. </a:t>
            </a:r>
            <a:r>
              <a:rPr lang="en-US" sz="3600" dirty="0" err="1">
                <a:highlight>
                  <a:srgbClr val="FFFF00"/>
                </a:highlight>
              </a:rPr>
              <a:t>liveable</a:t>
            </a:r>
            <a:endParaRPr lang="en-US" sz="3600" dirty="0">
              <a:highlight>
                <a:srgbClr val="FFFF00"/>
              </a:highlight>
            </a:endParaRPr>
          </a:p>
          <a:p>
            <a:r>
              <a:rPr lang="en-US" sz="3600" dirty="0"/>
              <a:t>    </a:t>
            </a:r>
            <a:r>
              <a:rPr lang="en-US" sz="3600" b="1" dirty="0"/>
              <a:t>A. </a:t>
            </a:r>
            <a:r>
              <a:rPr lang="en-US" sz="3600" dirty="0"/>
              <a:t>suitable for farming</a:t>
            </a:r>
          </a:p>
          <a:p>
            <a:r>
              <a:rPr lang="en-US" sz="3600" dirty="0"/>
              <a:t>    </a:t>
            </a:r>
            <a:r>
              <a:rPr lang="en-US" sz="3600" b="1" dirty="0"/>
              <a:t>B. </a:t>
            </a:r>
            <a:r>
              <a:rPr lang="en-US" sz="3600" dirty="0"/>
              <a:t>nice to live in</a:t>
            </a:r>
          </a:p>
          <a:p>
            <a:r>
              <a:rPr lang="en-US" sz="3600" dirty="0"/>
              <a:t>    </a:t>
            </a:r>
            <a:r>
              <a:rPr lang="en-US" sz="3600" b="1" dirty="0"/>
              <a:t>C. </a:t>
            </a:r>
            <a:r>
              <a:rPr lang="en-US" sz="3600" dirty="0"/>
              <a:t>good for the environment</a:t>
            </a:r>
          </a:p>
        </p:txBody>
      </p:sp>
      <p:sp>
        <p:nvSpPr>
          <p:cNvPr id="10" name="Oval 9"/>
          <p:cNvSpPr/>
          <p:nvPr/>
        </p:nvSpPr>
        <p:spPr>
          <a:xfrm>
            <a:off x="2837210" y="3606467"/>
            <a:ext cx="686990" cy="685800"/>
          </a:xfrm>
          <a:prstGeom prst="ellipse">
            <a:avLst/>
          </a:prstGeom>
          <a:noFill/>
          <a:ln w="38100">
            <a:solidFill>
              <a:srgbClr val="E364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837210" y="5252163"/>
            <a:ext cx="686990" cy="685800"/>
          </a:xfrm>
          <a:prstGeom prst="ellipse">
            <a:avLst/>
          </a:prstGeom>
          <a:noFill/>
          <a:ln w="38100">
            <a:solidFill>
              <a:srgbClr val="E364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126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1410819" y="999028"/>
            <a:ext cx="1049052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cs typeface="Arial" panose="020B0604020202020204" pitchFamily="34" charset="0"/>
              </a:rPr>
              <a:t>Read the article again and decide whether the statements are true (T) of false (F).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xmlns="" id="{E7991CB2-BD3D-4E75-8DBD-299A014333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0327904"/>
              </p:ext>
            </p:extLst>
          </p:nvPr>
        </p:nvGraphicFramePr>
        <p:xfrm>
          <a:off x="494438" y="2144156"/>
          <a:ext cx="10949418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48872">
                  <a:extLst>
                    <a:ext uri="{9D8B030D-6E8A-4147-A177-3AD203B41FA5}">
                      <a16:colId xmlns:a16="http://schemas.microsoft.com/office/drawing/2014/main" xmlns="" val="4000602725"/>
                    </a:ext>
                  </a:extLst>
                </a:gridCol>
                <a:gridCol w="900546">
                  <a:extLst>
                    <a:ext uri="{9D8B030D-6E8A-4147-A177-3AD203B41FA5}">
                      <a16:colId xmlns:a16="http://schemas.microsoft.com/office/drawing/2014/main" xmlns="" val="35724877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0" dirty="0">
                          <a:solidFill>
                            <a:schemeClr val="tx1"/>
                          </a:solidFill>
                        </a:rPr>
                        <a:t>1. About 70 million people will live in cities by 2050.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379565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/>
                        <a:t>2. Smart cities use modern technologies to save time and provide better services.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680326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/>
                        <a:t>3. City dwellers will be able to grow vegetables underground or in roof gardens.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308132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/>
                        <a:t>4. Space for walking and cycling will be replaced with computer-controlled transport systems.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99202897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909C688-DD59-E9E2-7C1F-ABA678F19924}"/>
              </a:ext>
            </a:extLst>
          </p:cNvPr>
          <p:cNvSpPr txBox="1"/>
          <p:nvPr/>
        </p:nvSpPr>
        <p:spPr>
          <a:xfrm>
            <a:off x="10737273" y="2144156"/>
            <a:ext cx="5818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</a:rPr>
              <a:t>F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A0C0886-130E-4418-A86D-B32E6E9A2926}"/>
              </a:ext>
            </a:extLst>
          </p:cNvPr>
          <p:cNvSpPr txBox="1"/>
          <p:nvPr/>
        </p:nvSpPr>
        <p:spPr>
          <a:xfrm>
            <a:off x="10737272" y="3137496"/>
            <a:ext cx="5818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</a:rPr>
              <a:t>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E7F88BD-4E69-44E4-8403-D75940136882}"/>
              </a:ext>
            </a:extLst>
          </p:cNvPr>
          <p:cNvSpPr txBox="1"/>
          <p:nvPr/>
        </p:nvSpPr>
        <p:spPr>
          <a:xfrm>
            <a:off x="10764972" y="4249994"/>
            <a:ext cx="5818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</a:rPr>
              <a:t>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644EE3B-6D7E-A2BF-8D5B-9305BFE6E6BE}"/>
              </a:ext>
            </a:extLst>
          </p:cNvPr>
          <p:cNvSpPr txBox="1"/>
          <p:nvPr/>
        </p:nvSpPr>
        <p:spPr>
          <a:xfrm>
            <a:off x="10764972" y="5384551"/>
            <a:ext cx="5818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</a:rPr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1479769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1410819" y="1084826"/>
            <a:ext cx="1049052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cs typeface="Arial" panose="020B0604020202020204" pitchFamily="34" charset="0"/>
              </a:rPr>
              <a:t>Read the article again and complete the </a:t>
            </a:r>
            <a:r>
              <a:rPr lang="en-US" sz="2800" b="1" dirty="0" smtClean="0">
                <a:cs typeface="Arial" panose="020B0604020202020204" pitchFamily="34" charset="0"/>
              </a:rPr>
              <a:t>diagram.</a:t>
            </a:r>
            <a:endParaRPr lang="en-US" sz="2800" b="1" dirty="0"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637692" y="1608046"/>
            <a:ext cx="9079945" cy="2025364"/>
          </a:xfrm>
          <a:prstGeom prst="round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</a:rPr>
              <a:t>Smart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Modern technologies are used to (1) __________ people better.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Smart devices help cities (2) __________ more efficiently.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66885" y="3648566"/>
            <a:ext cx="2276794" cy="1395751"/>
          </a:xfrm>
          <a:prstGeom prst="roundRect">
            <a:avLst/>
          </a:prstGeom>
          <a:solidFill>
            <a:srgbClr val="E0A4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tx1"/>
                </a:solidFill>
              </a:rPr>
              <a:t>Cities of the future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2637692" y="4156630"/>
            <a:ext cx="9218451" cy="2464231"/>
          </a:xfrm>
          <a:prstGeom prst="roundRect">
            <a:avLst/>
          </a:prstGeom>
          <a:solidFill>
            <a:srgbClr val="CC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</a:rPr>
              <a:t>Sustainable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Cities will include a lot of (3) ___________ and become home to more plants and animals.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Eco-friendly (4) ______________ will reduce greenhouse gas emissions.</a:t>
            </a:r>
          </a:p>
        </p:txBody>
      </p:sp>
      <p:sp>
        <p:nvSpPr>
          <p:cNvPr id="13" name="Right Arrow 12"/>
          <p:cNvSpPr/>
          <p:nvPr/>
        </p:nvSpPr>
        <p:spPr>
          <a:xfrm rot="19683902">
            <a:off x="1438054" y="3253977"/>
            <a:ext cx="1197451" cy="350897"/>
          </a:xfrm>
          <a:prstGeom prst="rightArrow">
            <a:avLst/>
          </a:prstGeom>
          <a:solidFill>
            <a:srgbClr val="E0A4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/>
          <p:cNvSpPr/>
          <p:nvPr/>
        </p:nvSpPr>
        <p:spPr>
          <a:xfrm rot="1294771">
            <a:off x="1628425" y="5040863"/>
            <a:ext cx="996797" cy="257781"/>
          </a:xfrm>
          <a:prstGeom prst="rightArrow">
            <a:avLst/>
          </a:prstGeom>
          <a:solidFill>
            <a:srgbClr val="E0A4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437DF32-1EEB-D22D-04E6-C2F98D274486}"/>
              </a:ext>
            </a:extLst>
          </p:cNvPr>
          <p:cNvSpPr txBox="1"/>
          <p:nvPr/>
        </p:nvSpPr>
        <p:spPr>
          <a:xfrm>
            <a:off x="8709612" y="2165028"/>
            <a:ext cx="19329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support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DD117CE-C0B1-EBDC-49F3-3F10CC7ACA89}"/>
              </a:ext>
            </a:extLst>
          </p:cNvPr>
          <p:cNvSpPr txBox="1"/>
          <p:nvPr/>
        </p:nvSpPr>
        <p:spPr>
          <a:xfrm>
            <a:off x="7319020" y="2999009"/>
            <a:ext cx="17558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operate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3B2BB4E-5355-7044-4B0B-36E7717F0DCA}"/>
              </a:ext>
            </a:extLst>
          </p:cNvPr>
          <p:cNvSpPr txBox="1"/>
          <p:nvPr/>
        </p:nvSpPr>
        <p:spPr>
          <a:xfrm>
            <a:off x="7319020" y="4713612"/>
            <a:ext cx="237360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green space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4FE6B64-2B37-F933-93FF-9575B3669E88}"/>
              </a:ext>
            </a:extLst>
          </p:cNvPr>
          <p:cNvSpPr txBox="1"/>
          <p:nvPr/>
        </p:nvSpPr>
        <p:spPr>
          <a:xfrm>
            <a:off x="5510195" y="5547593"/>
            <a:ext cx="27081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infrastructure</a:t>
            </a:r>
          </a:p>
        </p:txBody>
      </p:sp>
    </p:spTree>
    <p:extLst>
      <p:ext uri="{BB962C8B-B14F-4D97-AF65-F5344CB8AC3E}">
        <p14:creationId xmlns:p14="http://schemas.microsoft.com/office/powerpoint/2010/main" val="3735910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5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1486822" y="1111574"/>
            <a:ext cx="1049052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Discussion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POST-READING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86822" y="1796522"/>
            <a:ext cx="10303396" cy="574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dirty="0">
                <a:highlight>
                  <a:srgbClr val="FFFF00"/>
                </a:highlight>
                <a:ea typeface="Times New Roman" panose="02020603050405020304" pitchFamily="18" charset="0"/>
              </a:rPr>
              <a:t>Would you like to live in a smart and sustainable city? Why/Why not? </a:t>
            </a:r>
          </a:p>
        </p:txBody>
      </p:sp>
      <p:pic>
        <p:nvPicPr>
          <p:cNvPr id="10242" name="Picture 2" descr="What is a sustainable city? 10 characteristics of green urban planning |  The Zebra">
            <a:extLst>
              <a:ext uri="{FF2B5EF4-FFF2-40B4-BE49-F238E27FC236}">
                <a16:creationId xmlns:a16="http://schemas.microsoft.com/office/drawing/2014/main" xmlns="" id="{2ACE55EF-49A0-E413-359B-4804A76704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77" y="2693301"/>
            <a:ext cx="4731761" cy="3148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World's 10 most livable cities in 2018 | CNN Travel">
            <a:extLst>
              <a:ext uri="{FF2B5EF4-FFF2-40B4-BE49-F238E27FC236}">
                <a16:creationId xmlns:a16="http://schemas.microsoft.com/office/drawing/2014/main" xmlns="" id="{D06570EE-C065-7E48-8673-911A46230C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4558" y="2693300"/>
            <a:ext cx="5668241" cy="3174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633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538322" y="117329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8494" y="1077651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92917" y="1139206"/>
            <a:ext cx="79470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9FB7A97-2050-4E17-AB89-5199898D9829}"/>
              </a:ext>
            </a:extLst>
          </p:cNvPr>
          <p:cNvSpPr txBox="1"/>
          <p:nvPr/>
        </p:nvSpPr>
        <p:spPr>
          <a:xfrm>
            <a:off x="1092917" y="1969986"/>
            <a:ext cx="10124040" cy="1951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What have you learnt today?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Some lexical items about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characteristics of future cities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Reading for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main ideas and 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specific information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293443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25168" y="2805341"/>
            <a:ext cx="4506662" cy="627454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UTM Facebook K&amp;T" panose="02040603050506020204" pitchFamily="18" charset="0"/>
              </a:rPr>
              <a:t>READING</a:t>
            </a:r>
            <a:endParaRPr lang="en-US" sz="3200" dirty="0">
              <a:latin typeface="UTM Facebook K&amp;T" panose="02040603050506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308E0627-9B64-414D-94C5-F7ECBA1EE60F}"/>
              </a:ext>
            </a:extLst>
          </p:cNvPr>
          <p:cNvSpPr txBox="1"/>
          <p:nvPr/>
        </p:nvSpPr>
        <p:spPr>
          <a:xfrm>
            <a:off x="3090510" y="3763537"/>
            <a:ext cx="66769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Characteristics of future cities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963456" y="2826679"/>
            <a:ext cx="2082254" cy="60611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26532"/>
                </a:solidFill>
                <a:latin typeface="Bookman Old Style" pitchFamily="18" charset="0"/>
              </a:rPr>
              <a:t>LESSON 3</a:t>
            </a:r>
            <a:endParaRPr lang="en-US" sz="2400" dirty="0">
              <a:solidFill>
                <a:srgbClr val="F26532"/>
              </a:solidFill>
              <a:latin typeface="Bookman Old Style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0" y="-15861"/>
            <a:ext cx="12192000" cy="1940426"/>
            <a:chOff x="0" y="-15861"/>
            <a:chExt cx="12192000" cy="1940426"/>
          </a:xfrm>
        </p:grpSpPr>
        <p:sp>
          <p:nvSpPr>
            <p:cNvPr id="9" name="Rectangle 8"/>
            <p:cNvSpPr/>
            <p:nvPr/>
          </p:nvSpPr>
          <p:spPr>
            <a:xfrm>
              <a:off x="0" y="177153"/>
              <a:ext cx="12192000" cy="1439719"/>
            </a:xfrm>
            <a:prstGeom prst="rect">
              <a:avLst/>
            </a:prstGeom>
            <a:solidFill>
              <a:srgbClr val="4CB15F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Parallelogram 3"/>
            <p:cNvSpPr/>
            <p:nvPr/>
          </p:nvSpPr>
          <p:spPr>
            <a:xfrm>
              <a:off x="481381" y="-15861"/>
              <a:ext cx="2482075" cy="1940426"/>
            </a:xfrm>
            <a:prstGeom prst="parallelogram">
              <a:avLst/>
            </a:prstGeom>
            <a:solidFill>
              <a:srgbClr val="E36427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46E80DA-3B73-476A-B480-C5F8FDFD8CB4}"/>
              </a:ext>
            </a:extLst>
          </p:cNvPr>
          <p:cNvSpPr txBox="1"/>
          <p:nvPr/>
        </p:nvSpPr>
        <p:spPr>
          <a:xfrm>
            <a:off x="3103419" y="436422"/>
            <a:ext cx="81285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Cities of the future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5DF77EB-655D-46EF-9E8B-FA2AF8707694}"/>
              </a:ext>
            </a:extLst>
          </p:cNvPr>
          <p:cNvSpPr txBox="1"/>
          <p:nvPr/>
        </p:nvSpPr>
        <p:spPr>
          <a:xfrm>
            <a:off x="1088622" y="177153"/>
            <a:ext cx="1267591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78538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BAC5994-6BF9-AE41-AC48-5A10285266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10930" y="2158230"/>
            <a:ext cx="8753494" cy="2315821"/>
          </a:xfrm>
          <a:noFill/>
        </p:spPr>
        <p:txBody>
          <a:bodyPr anchor="t"/>
          <a:lstStyle/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Do exercises in the workbook.</a:t>
            </a:r>
          </a:p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Prepare for </a:t>
            </a:r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Lesson 4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Unit 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05954" y="119560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6126" y="1099953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>
          <a:xfrm>
            <a:off x="1338732" y="118168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25065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57182" y="6121301"/>
            <a:ext cx="58776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Website: </a:t>
            </a:r>
            <a:r>
              <a:rPr lang="en-US" sz="1600" b="1" i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hoclieu.vn</a:t>
            </a:r>
            <a:endParaRPr lang="en-US"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Fanpage</a:t>
            </a:r>
            <a:r>
              <a:rPr lang="en-US" sz="16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1600" b="1" i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facebook.com</a:t>
            </a:r>
            <a:r>
              <a:rPr lang="en-US" sz="1600" b="1" i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n-US" sz="1600" b="1" i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www.tienganhglobalsuccess.vn</a:t>
            </a:r>
            <a:endParaRPr lang="en-US"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1183759" y="973051"/>
            <a:ext cx="1883767" cy="655403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WARM-UP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950166" y="2071885"/>
            <a:ext cx="1950733" cy="655403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solidFill>
                  <a:schemeClr val="bg1"/>
                </a:solidFill>
                <a:ea typeface="Adobe Gothic Std B" panose="020B0800000000000000" pitchFamily="34" charset="-128"/>
              </a:rPr>
              <a:t>PRE-READING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183759" y="3325385"/>
            <a:ext cx="2119318" cy="710205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solidFill>
                  <a:schemeClr val="bg1"/>
                </a:solidFill>
                <a:ea typeface="Adobe Gothic Std B" panose="020B0800000000000000" pitchFamily="34" charset="-128"/>
              </a:rPr>
              <a:t>WHILE-READING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007694" y="1147818"/>
            <a:ext cx="4879383" cy="6992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Kim’s game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007692" y="2071885"/>
            <a:ext cx="4879384" cy="6992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Vocabulary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1. </a:t>
            </a:r>
            <a:r>
              <a:rPr lang="en-US" dirty="0" smtClean="0">
                <a:solidFill>
                  <a:schemeClr val="tx1"/>
                </a:solidFill>
              </a:rPr>
              <a:t>Discuss </a:t>
            </a:r>
            <a:r>
              <a:rPr lang="en-US" dirty="0">
                <a:solidFill>
                  <a:schemeClr val="tx1"/>
                </a:solidFill>
              </a:rPr>
              <a:t>the question.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007692" y="3047546"/>
            <a:ext cx="4879382" cy="146889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2. </a:t>
            </a:r>
            <a:r>
              <a:rPr lang="en-US" dirty="0" smtClean="0">
                <a:solidFill>
                  <a:schemeClr val="tx1"/>
                </a:solidFill>
              </a:rPr>
              <a:t>Circle </a:t>
            </a:r>
            <a:r>
              <a:rPr lang="en-US" dirty="0">
                <a:solidFill>
                  <a:schemeClr val="tx1"/>
                </a:solidFill>
              </a:rPr>
              <a:t>the correct meanings of the highlighted words and phrases.</a:t>
            </a:r>
            <a:endParaRPr lang="en-GB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Task 3. T</a:t>
            </a:r>
            <a:r>
              <a:rPr lang="en-US" dirty="0">
                <a:solidFill>
                  <a:schemeClr val="tx1"/>
                </a:solidFill>
              </a:rPr>
              <a:t>rue (T) of False (F)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4. Complete the </a:t>
            </a:r>
            <a:r>
              <a:rPr lang="en-US" dirty="0" smtClean="0">
                <a:solidFill>
                  <a:schemeClr val="tx1"/>
                </a:solidFill>
              </a:rPr>
              <a:t>diagram.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3067526" y="1300753"/>
            <a:ext cx="858007" cy="771132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  <a:endCxn id="24" idx="0"/>
          </p:cNvCxnSpPr>
          <p:nvPr/>
        </p:nvCxnSpPr>
        <p:spPr>
          <a:xfrm rot="10800000" flipV="1">
            <a:off x="2243418" y="2399587"/>
            <a:ext cx="706748" cy="925798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2950166" y="4840179"/>
            <a:ext cx="2183000" cy="666149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POST-READING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007692" y="5717885"/>
            <a:ext cx="4879382" cy="6849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33" name="Curved Connector 32"/>
          <p:cNvCxnSpPr>
            <a:stCxn id="31" idx="1"/>
            <a:endCxn id="34" idx="0"/>
          </p:cNvCxnSpPr>
          <p:nvPr/>
        </p:nvCxnSpPr>
        <p:spPr>
          <a:xfrm rot="10800000" flipV="1">
            <a:off x="2389786" y="5173254"/>
            <a:ext cx="560381" cy="601036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1298285" y="5774290"/>
            <a:ext cx="2183000" cy="666149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CONSOLIDATION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cxnSp>
        <p:nvCxnSpPr>
          <p:cNvPr id="35" name="Curved Connector 34"/>
          <p:cNvCxnSpPr>
            <a:stCxn id="24" idx="3"/>
            <a:endCxn id="31" idx="0"/>
          </p:cNvCxnSpPr>
          <p:nvPr/>
        </p:nvCxnSpPr>
        <p:spPr>
          <a:xfrm>
            <a:off x="3303077" y="3680488"/>
            <a:ext cx="738589" cy="1159691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6007692" y="4792825"/>
            <a:ext cx="4879382" cy="7608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Task 5. Discussion</a:t>
            </a:r>
          </a:p>
        </p:txBody>
      </p:sp>
      <p:sp>
        <p:nvSpPr>
          <p:cNvPr id="44" name="Rectangle 43"/>
          <p:cNvSpPr/>
          <p:nvPr/>
        </p:nvSpPr>
        <p:spPr>
          <a:xfrm>
            <a:off x="5644085" y="307352"/>
            <a:ext cx="3407448" cy="451894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UTM Facebook K&amp;T" panose="02040603050506020204" pitchFamily="18" charset="0"/>
              </a:rPr>
              <a:t>READING</a:t>
            </a:r>
            <a:endParaRPr lang="en-US" sz="2400" dirty="0">
              <a:latin typeface="UTM Facebook K&amp;T" panose="02040603050506020204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589409" y="319867"/>
            <a:ext cx="1887408" cy="43937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26532"/>
                </a:solidFill>
                <a:latin typeface="Bookman Old Style" pitchFamily="18" charset="0"/>
              </a:rPr>
              <a:t>LESSON 3</a:t>
            </a:r>
            <a:endParaRPr lang="en-US" dirty="0">
              <a:solidFill>
                <a:srgbClr val="F26532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32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494438" y="1740876"/>
            <a:ext cx="11375177" cy="478301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buFontTx/>
              <a:buChar char="-"/>
            </a:pPr>
            <a:r>
              <a:rPr lang="en-US" sz="4000" dirty="0"/>
              <a:t>Ss work in two teams. Try to remember the things on screen without writing. </a:t>
            </a:r>
            <a:endParaRPr lang="en-US" sz="4000" dirty="0" smtClean="0"/>
          </a:p>
          <a:p>
            <a:pPr marL="457200" indent="-457200">
              <a:buFontTx/>
              <a:buChar char="-"/>
            </a:pPr>
            <a:r>
              <a:rPr lang="en-US" sz="4000" dirty="0" smtClean="0"/>
              <a:t>After </a:t>
            </a:r>
            <a:r>
              <a:rPr lang="en-US" sz="4000" dirty="0"/>
              <a:t>that, Ss have 20 seconds to go to the board and write all the words (name of the things). </a:t>
            </a:r>
          </a:p>
          <a:p>
            <a:pPr marL="457200" indent="-457200">
              <a:buFontTx/>
              <a:buChar char="-"/>
            </a:pPr>
            <a:r>
              <a:rPr lang="en-US" sz="4000" dirty="0"/>
              <a:t>The team with more correct words becomes the winner.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06749" y="512467"/>
            <a:ext cx="57329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002060"/>
                </a:solidFill>
                <a:latin typeface="Berlin Sans FB Demi" panose="020E0802020502020306" pitchFamily="34" charset="0"/>
              </a:rPr>
              <a:t>KIM’S GAME</a:t>
            </a:r>
          </a:p>
        </p:txBody>
      </p:sp>
    </p:spTree>
    <p:extLst>
      <p:ext uri="{BB962C8B-B14F-4D97-AF65-F5344CB8AC3E}">
        <p14:creationId xmlns:p14="http://schemas.microsoft.com/office/powerpoint/2010/main" val="3186917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2" descr="The 25 Tallest Buildings in the World | ArchDaily">
            <a:extLst>
              <a:ext uri="{FF2B5EF4-FFF2-40B4-BE49-F238E27FC236}">
                <a16:creationId xmlns:a16="http://schemas.microsoft.com/office/drawing/2014/main" xmlns="" id="{DCE2076E-9937-9648-1F64-892E222364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522" y="220242"/>
            <a:ext cx="4911478" cy="2615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5" descr="67,438 No Pollution Images, Stock Photos &amp; Vectors ...">
            <a:extLst>
              <a:ext uri="{FF2B5EF4-FFF2-40B4-BE49-F238E27FC236}">
                <a16:creationId xmlns:a16="http://schemas.microsoft.com/office/drawing/2014/main" xmlns="" id="{2FE9A986-3DC6-D58D-3CB8-90515217D5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r="-14" b="6812"/>
          <a:stretch>
            <a:fillRect/>
          </a:stretch>
        </p:blipFill>
        <p:spPr bwMode="auto">
          <a:xfrm rot="10800000" flipV="1">
            <a:off x="7664710" y="3410816"/>
            <a:ext cx="4380796" cy="3447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7" descr="Apple &amp; The Future Of Personal Computing | Bruceb Consulting">
            <a:extLst>
              <a:ext uri="{FF2B5EF4-FFF2-40B4-BE49-F238E27FC236}">
                <a16:creationId xmlns:a16="http://schemas.microsoft.com/office/drawing/2014/main" xmlns="" id="{12C25FD0-9720-3756-6861-EEF88F767E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06" y="3829050"/>
            <a:ext cx="5066438" cy="2401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6" descr="Say NO to traffic jams! Have an office in the Centre of Bangalore: Without  the pain of traffic jams!">
            <a:extLst>
              <a:ext uri="{FF2B5EF4-FFF2-40B4-BE49-F238E27FC236}">
                <a16:creationId xmlns:a16="http://schemas.microsoft.com/office/drawing/2014/main" xmlns="" id="{A398EABB-C504-D069-1ED6-29BDA5344F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94347" y="66853"/>
            <a:ext cx="3660761" cy="3260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DB8B3250-D44A-06E2-3FA9-934B6FF35B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xmlns="" id="{BA6B1812-DB02-F25F-726D-12A62B8E95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6212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xmlns="" id="{3B51E016-78DC-021B-E434-B39A8DE15D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8290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F41BC9D-5E3A-2C90-8046-79A4C07D98B3}"/>
              </a:ext>
            </a:extLst>
          </p:cNvPr>
          <p:cNvSpPr txBox="1"/>
          <p:nvPr/>
        </p:nvSpPr>
        <p:spPr>
          <a:xfrm>
            <a:off x="2646425" y="2877191"/>
            <a:ext cx="23718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Tall buildings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A99A82A-8040-A806-44F2-11ED6D869EB9}"/>
              </a:ext>
            </a:extLst>
          </p:cNvPr>
          <p:cNvSpPr txBox="1"/>
          <p:nvPr/>
        </p:nvSpPr>
        <p:spPr>
          <a:xfrm>
            <a:off x="5541670" y="3524250"/>
            <a:ext cx="21416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No pollution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11C3CCCD-A8E6-F085-4487-C368A7CFCAE2}"/>
              </a:ext>
            </a:extLst>
          </p:cNvPr>
          <p:cNvSpPr txBox="1"/>
          <p:nvPr/>
        </p:nvSpPr>
        <p:spPr>
          <a:xfrm>
            <a:off x="9572801" y="1020011"/>
            <a:ext cx="24727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No traffic jam</a:t>
            </a:r>
            <a:r>
              <a:rPr lang="en-US" sz="3000" dirty="0" smtClean="0"/>
              <a:t>/</a:t>
            </a:r>
          </a:p>
          <a:p>
            <a:r>
              <a:rPr lang="en-US" sz="3000" dirty="0" smtClean="0"/>
              <a:t>congestion</a:t>
            </a:r>
            <a:endParaRPr lang="en-US" sz="3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C295E1B5-A84D-934A-C394-2CABA79EDB89}"/>
              </a:ext>
            </a:extLst>
          </p:cNvPr>
          <p:cNvSpPr txBox="1"/>
          <p:nvPr/>
        </p:nvSpPr>
        <p:spPr>
          <a:xfrm>
            <a:off x="1111003" y="6274107"/>
            <a:ext cx="30708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Robots/computers</a:t>
            </a:r>
          </a:p>
        </p:txBody>
      </p:sp>
    </p:spTree>
    <p:extLst>
      <p:ext uri="{BB962C8B-B14F-4D97-AF65-F5344CB8AC3E}">
        <p14:creationId xmlns:p14="http://schemas.microsoft.com/office/powerpoint/2010/main" val="27779912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1556814" y="1156083"/>
            <a:ext cx="1039001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Work in groups. Discuss the questions.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389552" y="2265545"/>
            <a:ext cx="5802448" cy="33720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600" dirty="0">
                <a:ea typeface="Calibri" panose="020F0502020204030204" pitchFamily="34" charset="0"/>
              </a:rPr>
              <a:t>1. What will future cities look like?</a:t>
            </a:r>
            <a:endParaRPr lang="en-US" sz="3600" dirty="0">
              <a:ea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3600" dirty="0">
                <a:ea typeface="Calibri" panose="020F0502020204030204" pitchFamily="34" charset="0"/>
              </a:rPr>
              <a:t>2. Do you think they will be </a:t>
            </a:r>
            <a:r>
              <a:rPr lang="en-US" sz="3600" dirty="0" smtClean="0">
                <a:ea typeface="Calibri" panose="020F0502020204030204" pitchFamily="34" charset="0"/>
              </a:rPr>
              <a:t>‘smarter</a:t>
            </a:r>
            <a:r>
              <a:rPr lang="en-US" sz="3600" dirty="0" smtClean="0">
                <a:ea typeface="Calibri" panose="020F0502020204030204" pitchFamily="34" charset="0"/>
              </a:rPr>
              <a:t>’</a:t>
            </a:r>
            <a:r>
              <a:rPr lang="en-US" sz="3600" dirty="0" smtClean="0">
                <a:ea typeface="Calibri" panose="020F0502020204030204" pitchFamily="34" charset="0"/>
              </a:rPr>
              <a:t> </a:t>
            </a:r>
            <a:r>
              <a:rPr lang="en-US" sz="3600" dirty="0">
                <a:ea typeface="Calibri" panose="020F0502020204030204" pitchFamily="34" charset="0"/>
              </a:rPr>
              <a:t>and more sustainable? Why/Why not?</a:t>
            </a:r>
            <a:endParaRPr lang="en-US" sz="3600" dirty="0">
              <a:effectLst/>
              <a:ea typeface="Times New Roman" panose="02020603050405020304" pitchFamily="18" charset="0"/>
            </a:endParaRPr>
          </a:p>
        </p:txBody>
      </p:sp>
      <p:pic>
        <p:nvPicPr>
          <p:cNvPr id="2050" name="Picture 2" descr="Life in 2050: A Look Into Sustainable Cities of the Future - New Jersey  Digest">
            <a:extLst>
              <a:ext uri="{FF2B5EF4-FFF2-40B4-BE49-F238E27FC236}">
                <a16:creationId xmlns:a16="http://schemas.microsoft.com/office/drawing/2014/main" xmlns="" id="{F1ABAADC-FDCE-77E7-5A0B-83E9EE33A6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552" y="2265545"/>
            <a:ext cx="5802448" cy="4018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74901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0772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>
                <a:solidFill>
                  <a:srgbClr val="E36427"/>
                </a:solidFill>
              </a:rPr>
              <a:t>sustainable (adj)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99335" y="4483758"/>
            <a:ext cx="555831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involving the use of natural products and energy in a way that does not harm the environment</a:t>
            </a:r>
          </a:p>
        </p:txBody>
      </p:sp>
      <p:sp>
        <p:nvSpPr>
          <p:cNvPr id="2" name="Rectangle 1"/>
          <p:cNvSpPr/>
          <p:nvPr/>
        </p:nvSpPr>
        <p:spPr>
          <a:xfrm>
            <a:off x="2372675" y="2771761"/>
            <a:ext cx="23146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lv-LV" sz="2800" b="1" dirty="0">
                <a:solidFill>
                  <a:schemeClr val="accent2">
                    <a:lumMod val="50000"/>
                  </a:schemeClr>
                </a:solidFill>
              </a:rPr>
              <a:t>/səˈsteɪ.nə.bļ/</a:t>
            </a:r>
            <a:endParaRPr lang="en-US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Sustainable&quot; nghĩa là gì: Định Nghĩa, Ví Dụ trong Tiếng Anh">
            <a:extLst>
              <a:ext uri="{FF2B5EF4-FFF2-40B4-BE49-F238E27FC236}">
                <a16:creationId xmlns:a16="http://schemas.microsoft.com/office/drawing/2014/main" xmlns="" id="{D4255A6C-4EBF-4348-2394-6E632FAEAE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3192" y="1675745"/>
            <a:ext cx="4077998" cy="4077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sustainable__gb_1.mp3" descr="sustainable__gb_1.mp3">
            <a:hlinkClick r:id="" action="ppaction://media"/>
            <a:extLst>
              <a:ext uri="{FF2B5EF4-FFF2-40B4-BE49-F238E27FC236}">
                <a16:creationId xmlns:a16="http://schemas.microsoft.com/office/drawing/2014/main" xmlns="" id="{8E2F56EA-64F4-184B-B0C8-1039DE0D618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065694" y="330834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969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20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0772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>
                <a:solidFill>
                  <a:srgbClr val="E36427"/>
                </a:solidFill>
              </a:rPr>
              <a:t>operate (v) </a:t>
            </a:r>
            <a:endParaRPr lang="en-US" sz="4800" b="1" dirty="0">
              <a:solidFill>
                <a:srgbClr val="E36427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90772" y="4422114"/>
            <a:ext cx="54948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to work in a particular way</a:t>
            </a:r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92638" y="2771761"/>
            <a:ext cx="18747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/ˈ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</a:rPr>
              <a:t>ɒp.ər.eɪt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Học từ operate - Chủ đề Trains | 600 từ vựng TOEIC">
            <a:extLst>
              <a:ext uri="{FF2B5EF4-FFF2-40B4-BE49-F238E27FC236}">
                <a16:creationId xmlns:a16="http://schemas.microsoft.com/office/drawing/2014/main" xmlns="" id="{C4EB9759-04FB-FF63-ECD5-6E98B3C9AC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0278" y="2505075"/>
            <a:ext cx="4610950" cy="3453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perate__gb_1.mp3" descr="operate__gb_1.mp3">
            <a:hlinkClick r:id="" action="ppaction://media"/>
            <a:extLst>
              <a:ext uri="{FF2B5EF4-FFF2-40B4-BE49-F238E27FC236}">
                <a16:creationId xmlns:a16="http://schemas.microsoft.com/office/drawing/2014/main" xmlns="" id="{D81EB201-B535-174D-A5A7-9453FB5EEF1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123610" y="342856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789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09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0772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>
                <a:solidFill>
                  <a:srgbClr val="E36427"/>
                </a:solidFill>
              </a:rPr>
              <a:t>efficient (adj) </a:t>
            </a:r>
            <a:endParaRPr lang="en-US" sz="4800" b="1" dirty="0">
              <a:solidFill>
                <a:srgbClr val="E36427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54176" y="4449485"/>
            <a:ext cx="604352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working well without wasting time, money, or energy</a:t>
            </a:r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66886" y="2771761"/>
            <a:ext cx="15262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/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</a:rPr>
              <a:t>ɪˈfɪʃənt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The Most Efficient Way to Do 10 Different Things">
            <a:extLst>
              <a:ext uri="{FF2B5EF4-FFF2-40B4-BE49-F238E27FC236}">
                <a16:creationId xmlns:a16="http://schemas.microsoft.com/office/drawing/2014/main" xmlns="" id="{CCA950D9-69C5-D4B9-7ED1-25875E3F6B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1900" y="1888046"/>
            <a:ext cx="5684292" cy="2544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efficient__gb_2.mp3" descr="efficient__gb_2.mp3">
            <a:hlinkClick r:id="" action="ppaction://media"/>
            <a:extLst>
              <a:ext uri="{FF2B5EF4-FFF2-40B4-BE49-F238E27FC236}">
                <a16:creationId xmlns:a16="http://schemas.microsoft.com/office/drawing/2014/main" xmlns="" id="{29AE1524-22CC-DB43-B2FC-6325D79849F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987964" y="34290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337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09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2900</TotalTime>
  <Words>845</Words>
  <Application>Microsoft Office PowerPoint</Application>
  <PresentationFormat>Widescreen</PresentationFormat>
  <Paragraphs>164</Paragraphs>
  <Slides>21</Slides>
  <Notes>9</Notes>
  <HiddenSlides>0</HiddenSlides>
  <MMClips>6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Adobe Gothic Std B</vt:lpstr>
      <vt:lpstr>Arial</vt:lpstr>
      <vt:lpstr>Berlin Sans FB Demi</vt:lpstr>
      <vt:lpstr>Bookman Old Style</vt:lpstr>
      <vt:lpstr>Calibri</vt:lpstr>
      <vt:lpstr>Calibri Light</vt:lpstr>
      <vt:lpstr>Montserrat Medium</vt:lpstr>
      <vt:lpstr>Myriad Pro</vt:lpstr>
      <vt:lpstr>Times New Roman</vt:lpstr>
      <vt:lpstr>UTM Facebook K&amp;T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Trinh</cp:lastModifiedBy>
  <cp:revision>172</cp:revision>
  <dcterms:created xsi:type="dcterms:W3CDTF">2020-12-09T02:04:09Z</dcterms:created>
  <dcterms:modified xsi:type="dcterms:W3CDTF">2023-04-25T11:03:30Z</dcterms:modified>
</cp:coreProperties>
</file>