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636" r:id="rId3"/>
    <p:sldId id="389" r:id="rId4"/>
    <p:sldId id="722" r:id="rId5"/>
    <p:sldId id="436" r:id="rId6"/>
    <p:sldId id="599" r:id="rId7"/>
    <p:sldId id="789" r:id="rId8"/>
    <p:sldId id="790" r:id="rId9"/>
    <p:sldId id="627" r:id="rId10"/>
    <p:sldId id="761" r:id="rId11"/>
    <p:sldId id="791" r:id="rId12"/>
    <p:sldId id="707" r:id="rId13"/>
    <p:sldId id="792" r:id="rId14"/>
    <p:sldId id="725" r:id="rId15"/>
    <p:sldId id="793" r:id="rId16"/>
    <p:sldId id="794" r:id="rId17"/>
    <p:sldId id="795" r:id="rId18"/>
    <p:sldId id="457" r:id="rId19"/>
    <p:sldId id="796" r:id="rId20"/>
    <p:sldId id="797" r:id="rId21"/>
    <p:sldId id="798" r:id="rId22"/>
    <p:sldId id="799" r:id="rId23"/>
    <p:sldId id="749" r:id="rId24"/>
    <p:sldId id="729" r:id="rId25"/>
    <p:sldId id="800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 userDrawn="1">
          <p15:clr>
            <a:srgbClr val="A4A3A4"/>
          </p15:clr>
        </p15:guide>
        <p15:guide id="2" pos="37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84B6"/>
    <a:srgbClr val="AD1A14"/>
    <a:srgbClr val="CEE6F3"/>
    <a:srgbClr val="DFA878"/>
    <a:srgbClr val="8CC0DE"/>
    <a:srgbClr val="FFD9C0"/>
    <a:srgbClr val="FFB7B7"/>
    <a:srgbClr val="96C291"/>
    <a:srgbClr val="FFDBAA"/>
    <a:srgbClr val="A6C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0" y="108"/>
      </p:cViewPr>
      <p:guideLst>
        <p:guide orient="horz" pos="2267"/>
        <p:guide pos="37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-11207750" y="-5461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-11207750" y="-698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-11207750" y="-698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11207750" y="-546100"/>
            <a:ext cx="9057005" cy="7207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8570575" y="-612140"/>
            <a:ext cx="5543550" cy="7273290"/>
            <a:chOff x="-246" y="-129"/>
            <a:chExt cx="8730" cy="11454"/>
          </a:xfrm>
        </p:grpSpPr>
        <p:sp>
          <p:nvSpPr>
            <p:cNvPr id="8" name="Rectangles 7"/>
            <p:cNvSpPr/>
            <p:nvPr/>
          </p:nvSpPr>
          <p:spPr>
            <a:xfrm>
              <a:off x="-246" y="-129"/>
              <a:ext cx="8731" cy="11454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-95" y="1346"/>
              <a:ext cx="8360" cy="5585"/>
              <a:chOff x="-95" y="1346"/>
              <a:chExt cx="8360" cy="5585"/>
            </a:xfrm>
          </p:grpSpPr>
          <p:sp>
            <p:nvSpPr>
              <p:cNvPr id="9" name="TextBox 39"/>
              <p:cNvSpPr txBox="1"/>
              <p:nvPr/>
            </p:nvSpPr>
            <p:spPr>
              <a:xfrm>
                <a:off x="1648" y="1346"/>
                <a:ext cx="3290" cy="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chemeClr val="bg1"/>
                    </a:solidFill>
                    <a:latin typeface="Myriad Pro" pitchFamily="34" charset="0"/>
                  </a:rPr>
                  <a:t>Unit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541" y="1513"/>
                <a:ext cx="1122" cy="1117"/>
                <a:chOff x="2180974" y="148629"/>
                <a:chExt cx="712319" cy="709214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80974" y="148629"/>
                  <a:ext cx="712319" cy="709214"/>
                </a:xfrm>
                <a:prstGeom prst="ellipse">
                  <a:avLst/>
                </a:prstGeom>
                <a:solidFill>
                  <a:srgbClr val="77ADC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Chord 11"/>
                <p:cNvSpPr/>
                <p:nvPr/>
              </p:nvSpPr>
              <p:spPr>
                <a:xfrm rot="4088942">
                  <a:off x="2197459" y="160739"/>
                  <a:ext cx="676824" cy="685834"/>
                </a:xfrm>
                <a:prstGeom prst="chord">
                  <a:avLst>
                    <a:gd name="adj1" fmla="val 2761841"/>
                    <a:gd name="adj2" fmla="val 16200000"/>
                  </a:avLst>
                </a:prstGeom>
                <a:solidFill>
                  <a:srgbClr val="0087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" name="TextBox 16"/>
              <p:cNvSpPr txBox="1"/>
              <p:nvPr/>
            </p:nvSpPr>
            <p:spPr>
              <a:xfrm>
                <a:off x="4513" y="1487"/>
                <a:ext cx="1150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bg1"/>
                    </a:solidFill>
                    <a:latin typeface="Myriad Pro" pitchFamily="34" charset="0"/>
                  </a:rPr>
                  <a:t>6</a:t>
                </a:r>
                <a:endParaRPr lang="en-US" sz="40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  <p:sp>
            <p:nvSpPr>
              <p:cNvPr id="14" name="TextBox 40"/>
              <p:cNvSpPr txBox="1"/>
              <p:nvPr/>
            </p:nvSpPr>
            <p:spPr>
              <a:xfrm>
                <a:off x="49" y="1473"/>
                <a:ext cx="8216" cy="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US" sz="4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Myriad Pro" pitchFamily="34" charset="0"/>
                  </a:rPr>
                  <a:t>NATURAL WONDERS</a:t>
                </a:r>
              </a:p>
            </p:txBody>
          </p:sp>
          <p:sp>
            <p:nvSpPr>
              <p:cNvPr id="15" name="Rounded Rectangle 13"/>
              <p:cNvSpPr/>
              <p:nvPr/>
            </p:nvSpPr>
            <p:spPr>
              <a:xfrm>
                <a:off x="883" y="5445"/>
                <a:ext cx="7225" cy="140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35"/>
              <p:cNvSpPr txBox="1"/>
              <p:nvPr/>
            </p:nvSpPr>
            <p:spPr>
              <a:xfrm>
                <a:off x="1206" y="5445"/>
                <a:ext cx="6622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>
                    <a:solidFill>
                      <a:schemeClr val="bg1"/>
                    </a:solidFill>
                    <a:sym typeface="+mn-ea"/>
                  </a:rPr>
                  <a:t>LESSON 7: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-95" y="5449"/>
                <a:ext cx="1316" cy="1483"/>
                <a:chOff x="2766630" y="1746890"/>
                <a:chExt cx="990895" cy="94161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86550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Give the correct forms of the words in brackets to complete the sentences.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11068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9942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00380" y="2483485"/>
            <a:ext cx="11073765" cy="1076325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The Amazon River was named by the Spanish </a:t>
            </a:r>
            <a:r>
              <a:rPr lang="en-US" sz="3200" b="1" dirty="0"/>
              <a:t>(explore)</a:t>
            </a:r>
            <a:r>
              <a:rPr lang="en-US" sz="3200" dirty="0"/>
              <a:t> _____________ Francisco de Orellana.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38150" y="3806190"/>
            <a:ext cx="11073765" cy="107632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You don’t need special </a:t>
            </a:r>
            <a:r>
              <a:rPr lang="en-US" sz="3200" b="1"/>
              <a:t>(permit)</a:t>
            </a:r>
            <a:r>
              <a:rPr lang="en-US" sz="3200"/>
              <a:t> ____________to visit Cuc Phuong National Park.</a:t>
            </a:r>
            <a:endParaRPr lang="en-US" sz="3200" b="1"/>
          </a:p>
        </p:txBody>
      </p:sp>
      <p:sp>
        <p:nvSpPr>
          <p:cNvPr id="26" name="Text Box 25"/>
          <p:cNvSpPr txBox="1"/>
          <p:nvPr/>
        </p:nvSpPr>
        <p:spPr>
          <a:xfrm>
            <a:off x="1040765" y="2976245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859905" y="375031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25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22" grpId="0" bldLvl="0" animBg="1"/>
      <p:bldP spid="22" grpId="1" animBg="1"/>
      <p:bldP spid="26" grpId="0"/>
      <p:bldP spid="26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0203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30860" y="1956435"/>
            <a:ext cx="11073765" cy="1076325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Minh asked me </a:t>
            </a:r>
            <a:r>
              <a:rPr lang="en-US" sz="3200" b="1">
                <a:solidFill>
                  <a:schemeClr val="tx1"/>
                </a:solidFill>
              </a:rPr>
              <a:t>did I know / if I knew.</a:t>
            </a:r>
            <a:r>
              <a:rPr lang="en-US" sz="3200"/>
              <a:t>much about the Amazon Rainforest.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77850" y="3067050"/>
            <a:ext cx="11073765" cy="107632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I asked Frankie if </a:t>
            </a:r>
            <a:r>
              <a:rPr lang="en-US" sz="3200" b="1"/>
              <a:t>he was living / he is living</a:t>
            </a:r>
            <a:r>
              <a:rPr lang="en-US" sz="3200"/>
              <a:t> near the Grand Canyon.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30860" y="4365625"/>
            <a:ext cx="11073765" cy="1076325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Trang </a:t>
            </a:r>
            <a:r>
              <a:rPr lang="en-US" sz="3200" b="1"/>
              <a:t>said / wanted to know</a:t>
            </a:r>
            <a:r>
              <a:rPr lang="en-US" sz="3200"/>
              <a:t> whether Tom wanted to visit Mount Fansipan.</a:t>
            </a:r>
          </a:p>
        </p:txBody>
      </p:sp>
      <p:sp>
        <p:nvSpPr>
          <p:cNvPr id="13" name="Oval 12"/>
          <p:cNvSpPr/>
          <p:nvPr/>
        </p:nvSpPr>
        <p:spPr>
          <a:xfrm>
            <a:off x="5692775" y="1892300"/>
            <a:ext cx="172910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020820" y="3032760"/>
            <a:ext cx="266128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258185" y="4365625"/>
            <a:ext cx="302069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13" grpId="0" bldLvl="0" animBg="1"/>
      <p:bldP spid="13" grpId="1" animBg="1"/>
      <p:bldP spid="14" grpId="0" bldLvl="0" animBg="1"/>
      <p:bldP spid="14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0203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30860" y="2245360"/>
            <a:ext cx="11073765" cy="1076325"/>
          </a:xfrm>
          <a:prstGeom prst="rect">
            <a:avLst/>
          </a:prstGeom>
          <a:solidFill>
            <a:srgbClr val="8CC0DE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 </a:t>
            </a:r>
            <a:r>
              <a:rPr lang="en-US" sz="3200" dirty="0"/>
              <a:t>My mum </a:t>
            </a:r>
            <a:r>
              <a:rPr lang="en-US" sz="3200" b="1" dirty="0"/>
              <a:t>told / asked</a:t>
            </a:r>
            <a:r>
              <a:rPr lang="en-US" sz="3200" dirty="0"/>
              <a:t> me whether I was studying or playing then.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30860" y="3321685"/>
            <a:ext cx="11073765" cy="1076325"/>
          </a:xfrm>
          <a:prstGeom prst="rect">
            <a:avLst/>
          </a:prstGeom>
          <a:solidFill>
            <a:srgbClr val="FFD9C0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 teacher asked Liam </a:t>
            </a:r>
            <a:r>
              <a:rPr lang="en-US" sz="3200" b="1"/>
              <a:t>whether he wanted / did he want</a:t>
            </a:r>
            <a:r>
              <a:rPr lang="en-US" sz="3200"/>
              <a:t> to visit Son Doong Cave.</a:t>
            </a:r>
          </a:p>
        </p:txBody>
      </p:sp>
      <p:sp>
        <p:nvSpPr>
          <p:cNvPr id="7" name="Oval 6"/>
          <p:cNvSpPr/>
          <p:nvPr/>
        </p:nvSpPr>
        <p:spPr>
          <a:xfrm>
            <a:off x="3781887" y="2163890"/>
            <a:ext cx="121303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9845" y="3321685"/>
            <a:ext cx="361442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1709420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/>
              <a:t>1</a:t>
            </a:r>
            <a:r>
              <a:rPr lang="en-US" sz="3400"/>
              <a:t>. “Do you know about the Shilin Stone Forest in China?” she asked me.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32790" y="4150995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/>
              <a:t>2.</a:t>
            </a:r>
            <a:r>
              <a:rPr lang="en-US" sz="3400"/>
              <a:t> “Do you enjoy having virtual tours of these natural wonders?” Mi said to Nam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293116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</a:rPr>
              <a:t>She </a:t>
            </a:r>
            <a:r>
              <a:rPr lang="en-US" sz="3400" b="1">
                <a:solidFill>
                  <a:srgbClr val="FF0000"/>
                </a:solidFill>
                <a:highlight>
                  <a:srgbClr val="FFFF00"/>
                </a:highlight>
              </a:rPr>
              <a:t>asked me / wanted to know if / whether I knew </a:t>
            </a:r>
            <a:r>
              <a:rPr lang="en-US" sz="3400" b="1">
                <a:solidFill>
                  <a:srgbClr val="FF0000"/>
                </a:solidFill>
              </a:rPr>
              <a:t>about the Shilin Stone Forest in China.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5170" y="545719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  <a:highlight>
                  <a:srgbClr val="FFFF00"/>
                </a:highlight>
              </a:rPr>
              <a:t>Mi asked Nam / wanted to know if / whether he enjoyed</a:t>
            </a:r>
            <a:r>
              <a:rPr lang="en-US" sz="3400" b="1">
                <a:solidFill>
                  <a:srgbClr val="FF0000"/>
                </a:solidFill>
              </a:rPr>
              <a:t> having virtual tours of those natural wonders.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1709420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r>
              <a:rPr lang="en-US" sz="3400" b="1"/>
              <a:t>3</a:t>
            </a:r>
            <a:r>
              <a:rPr lang="en-US" sz="3400"/>
              <a:t>. Are you interested in the natural wonders of your country?” David asked me.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32790" y="4150995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/>
              <a:t>4.</a:t>
            </a:r>
            <a:r>
              <a:rPr lang="en-US" sz="3400" dirty="0"/>
              <a:t> “Can you manage to meet the deadline for the project?”     I said to Linh.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293116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FF0000"/>
                </a:solidFill>
              </a:rPr>
              <a:t>David</a:t>
            </a:r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 asked me / wanted to know if / whether I was</a:t>
            </a:r>
            <a:r>
              <a:rPr lang="en-US" sz="3400" b="1" dirty="0">
                <a:solidFill>
                  <a:srgbClr val="FF0000"/>
                </a:solidFill>
              </a:rPr>
              <a:t> interested in the natural wonders of my country.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25170" y="545719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FF0000"/>
                </a:solidFill>
                <a:highlight>
                  <a:srgbClr val="FFFF00"/>
                </a:highlight>
              </a:rPr>
              <a:t>I asked Linh / wanted to know if / whether she could manage </a:t>
            </a:r>
            <a:r>
              <a:rPr lang="en-US" sz="3400" b="1" dirty="0">
                <a:solidFill>
                  <a:srgbClr val="FF0000"/>
                </a:solidFill>
              </a:rPr>
              <a:t>to meet the deadline for the project.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80770" y="110426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sentences in reported questions.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35965" y="2115820"/>
            <a:ext cx="10988040" cy="1137285"/>
          </a:xfrm>
          <a:prstGeom prst="rect">
            <a:avLst/>
          </a:prstGeom>
          <a:solidFill>
            <a:srgbClr val="DFA87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/>
              <a:t>5</a:t>
            </a:r>
            <a:r>
              <a:rPr lang="en-US" sz="3400"/>
              <a:t>. “Will you visit some natural wonders overseas this summer?” she said.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25170" y="3337560"/>
            <a:ext cx="10988040" cy="1137285"/>
          </a:xfrm>
          <a:prstGeom prst="rect">
            <a:avLst/>
          </a:prstGeom>
          <a:solidFill>
            <a:srgbClr val="CEE6F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>
                <a:solidFill>
                  <a:srgbClr val="FF0000"/>
                </a:solidFill>
              </a:rPr>
              <a:t>She </a:t>
            </a:r>
            <a:r>
              <a:rPr lang="en-US" sz="3400" b="1">
                <a:solidFill>
                  <a:srgbClr val="FF0000"/>
                </a:solidFill>
                <a:highlight>
                  <a:srgbClr val="FFFF00"/>
                </a:highlight>
              </a:rPr>
              <a:t>asked me / wanted to know if / whether I would visit</a:t>
            </a:r>
            <a:r>
              <a:rPr lang="en-US" sz="3400" b="1">
                <a:solidFill>
                  <a:srgbClr val="FF0000"/>
                </a:solidFill>
              </a:rPr>
              <a:t> some natural wonders overseas that summer.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4085"/>
            <a:ext cx="12151360" cy="740473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3599180"/>
            <a:ext cx="1111440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7D4">
                    <a:alpha val="68000"/>
                  </a:srgbClr>
                </a:solidFill>
              </a14:hiddenFill>
            </a:ext>
          </a:extLst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AD1A14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NATURAL WONDERS </a:t>
            </a:r>
            <a:r>
              <a:rPr lang="en-US" sz="4400" b="1">
                <a:solidFill>
                  <a:schemeClr val="accent5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Cooper Black" panose="0208090404030B020404" charset="0"/>
                <a:cs typeface="Cooper Black" panose="0208090404030B020404" charset="0"/>
              </a:rPr>
              <a:t>OF THE WORLD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26390" y="1579880"/>
            <a:ext cx="115392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groups and decide on the natural wonder you want to talk about.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b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a natural wonder.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958465" y="2134870"/>
            <a:ext cx="7366000" cy="469773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1270" indent="-1270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List of Natural Wonders: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Ha Long Bay, Viet Nam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The Great Barrier Reef, Australia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The Grand Canyon, USA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The Sahara Desert, Africa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Mount Everest, border of Nepal and China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Galápagos Islands, Ecuador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Komodo Island, Indonesia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Niagara Falls, Canada</a:t>
            </a:r>
          </a:p>
          <a:p>
            <a:pPr marL="1270" indent="-1270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5809615" y="-63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733165" y="-1905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967865" y="63500"/>
            <a:ext cx="9056993" cy="708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159385" y="-63500"/>
            <a:ext cx="9057005" cy="720725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63" h="11150">
                <a:moveTo>
                  <a:pt x="0" y="0"/>
                </a:moveTo>
                <a:lnTo>
                  <a:pt x="11949" y="0"/>
                </a:lnTo>
                <a:lnTo>
                  <a:pt x="11968" y="22"/>
                </a:lnTo>
                <a:cubicBezTo>
                  <a:pt x="12260" y="373"/>
                  <a:pt x="12461" y="729"/>
                  <a:pt x="12491" y="1074"/>
                </a:cubicBezTo>
                <a:cubicBezTo>
                  <a:pt x="12655" y="2916"/>
                  <a:pt x="9957" y="4463"/>
                  <a:pt x="10309" y="6196"/>
                </a:cubicBezTo>
                <a:cubicBezTo>
                  <a:pt x="10661" y="7929"/>
                  <a:pt x="13952" y="8165"/>
                  <a:pt x="14249" y="9741"/>
                </a:cubicBezTo>
                <a:cubicBezTo>
                  <a:pt x="14335" y="10196"/>
                  <a:pt x="14003" y="10665"/>
                  <a:pt x="13534" y="11127"/>
                </a:cubicBezTo>
                <a:lnTo>
                  <a:pt x="13510" y="11150"/>
                </a:lnTo>
                <a:lnTo>
                  <a:pt x="0" y="111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381000" dist="38100" dir="18000000" sx="103000" sy="103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-156210" y="-81915"/>
            <a:ext cx="5544185" cy="7273290"/>
            <a:chOff x="-246" y="-129"/>
            <a:chExt cx="8731" cy="11454"/>
          </a:xfrm>
        </p:grpSpPr>
        <p:sp>
          <p:nvSpPr>
            <p:cNvPr id="24" name="Rectangles 23"/>
            <p:cNvSpPr/>
            <p:nvPr/>
          </p:nvSpPr>
          <p:spPr>
            <a:xfrm>
              <a:off x="-246" y="-129"/>
              <a:ext cx="8731" cy="11454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-40" y="1346"/>
              <a:ext cx="8525" cy="6142"/>
              <a:chOff x="-40" y="1346"/>
              <a:chExt cx="8525" cy="6142"/>
            </a:xfrm>
          </p:grpSpPr>
          <p:sp>
            <p:nvSpPr>
              <p:cNvPr id="6" name="TextBox 39"/>
              <p:cNvSpPr txBox="1"/>
              <p:nvPr/>
            </p:nvSpPr>
            <p:spPr>
              <a:xfrm>
                <a:off x="1648" y="1346"/>
                <a:ext cx="3290" cy="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chemeClr val="bg1"/>
                    </a:solidFill>
                    <a:latin typeface="Myriad Pro" pitchFamily="34" charset="0"/>
                  </a:rPr>
                  <a:t>Unit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541" y="1513"/>
                <a:ext cx="1122" cy="1117"/>
                <a:chOff x="2180974" y="148629"/>
                <a:chExt cx="712319" cy="709214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180974" y="148629"/>
                  <a:ext cx="712319" cy="709214"/>
                </a:xfrm>
                <a:prstGeom prst="ellipse">
                  <a:avLst/>
                </a:prstGeom>
                <a:solidFill>
                  <a:srgbClr val="77ADC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Chord 10"/>
                <p:cNvSpPr/>
                <p:nvPr/>
              </p:nvSpPr>
              <p:spPr>
                <a:xfrm rot="4088942">
                  <a:off x="2197459" y="160739"/>
                  <a:ext cx="676824" cy="685834"/>
                </a:xfrm>
                <a:prstGeom prst="chord">
                  <a:avLst>
                    <a:gd name="adj1" fmla="val 2761841"/>
                    <a:gd name="adj2" fmla="val 16200000"/>
                  </a:avLst>
                </a:prstGeom>
                <a:solidFill>
                  <a:srgbClr val="0087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TextBox 16"/>
              <p:cNvSpPr txBox="1"/>
              <p:nvPr/>
            </p:nvSpPr>
            <p:spPr>
              <a:xfrm>
                <a:off x="4513" y="1487"/>
                <a:ext cx="1150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bg1"/>
                    </a:solidFill>
                    <a:latin typeface="Myriad Pro" pitchFamily="34" charset="0"/>
                  </a:rPr>
                  <a:t>6</a:t>
                </a:r>
                <a:endParaRPr lang="en-US" sz="4000" b="1" dirty="0">
                  <a:solidFill>
                    <a:schemeClr val="bg1"/>
                  </a:solidFill>
                  <a:latin typeface="Myriad Pro" pitchFamily="34" charset="0"/>
                </a:endParaRPr>
              </a:p>
            </p:txBody>
          </p:sp>
          <p:sp>
            <p:nvSpPr>
              <p:cNvPr id="9" name="TextBox 40"/>
              <p:cNvSpPr txBox="1"/>
              <p:nvPr/>
            </p:nvSpPr>
            <p:spPr>
              <a:xfrm>
                <a:off x="49" y="1473"/>
                <a:ext cx="8436" cy="4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endParaRPr lang="en-US" sz="4400" b="1" dirty="0">
                  <a:solidFill>
                    <a:schemeClr val="bg1"/>
                  </a:solidFill>
                  <a:latin typeface="Myriad Pro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4400" b="1" dirty="0">
                    <a:solidFill>
                      <a:schemeClr val="bg1"/>
                    </a:solidFill>
                    <a:latin typeface="Myriad Pro" pitchFamily="34" charset="0"/>
                  </a:rPr>
                  <a:t>NATURAL WONDERS OF THE WORLD</a:t>
                </a:r>
              </a:p>
            </p:txBody>
          </p:sp>
          <p:sp>
            <p:nvSpPr>
              <p:cNvPr id="12" name="Rounded Rectangle 13"/>
              <p:cNvSpPr/>
              <p:nvPr/>
            </p:nvSpPr>
            <p:spPr>
              <a:xfrm>
                <a:off x="985" y="6011"/>
                <a:ext cx="7225" cy="140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35"/>
              <p:cNvSpPr txBox="1"/>
              <p:nvPr/>
            </p:nvSpPr>
            <p:spPr>
              <a:xfrm>
                <a:off x="1316" y="6084"/>
                <a:ext cx="6622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chemeClr val="bg1"/>
                    </a:solidFill>
                    <a:sym typeface="+mn-ea"/>
                  </a:rPr>
                  <a:t>LESSON 7: LOOKING BACK &amp; PROJECT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-40" y="5919"/>
                <a:ext cx="1316" cy="1483"/>
                <a:chOff x="2808316" y="2045422"/>
                <a:chExt cx="990895" cy="941618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8316" y="2045422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82"/>
                <a:stretch>
                  <a:fillRect/>
                </a:stretch>
              </p:blipFill>
              <p:spPr>
                <a:xfrm>
                  <a:off x="2927325" y="2269902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018665"/>
            <a:ext cx="115392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242021"/>
                </a:solidFill>
                <a:latin typeface="Times New Roman" panose="02020603050405020304" charset="0"/>
              </a:rPr>
              <a:t>- Work in groups to collect pictures of the wonder you have chosen.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2: Collect pictures of it.</a:t>
            </a:r>
          </a:p>
        </p:txBody>
      </p:sp>
      <p:pic>
        <p:nvPicPr>
          <p:cNvPr id="13" name="Content Placeholder 12" descr="giphy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9175" y="3210560"/>
            <a:ext cx="3351530" cy="3351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75920" y="1802130"/>
            <a:ext cx="115392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242021"/>
                </a:solidFill>
                <a:latin typeface="Times New Roman" panose="02020603050405020304" charset="0"/>
              </a:rPr>
              <a:t>- Find information about the wonder.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Task 3: Look for information about it.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23565" y="2620645"/>
            <a:ext cx="7366000" cy="352933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1270" indent="-1270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Information: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+ Its location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+ Its special features / attractions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+ Threats to its existence 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+ Ways / plans to preserve it</a:t>
            </a:r>
          </a:p>
          <a:p>
            <a:pPr marL="1270" indent="-1270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	...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bldLvl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75920" y="1802130"/>
            <a:ext cx="115392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242021"/>
                </a:solidFill>
                <a:latin typeface="Times New Roman" panose="02020603050405020304" charset="0"/>
              </a:rPr>
              <a:t>- Work in groups to make a poster.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Task 4: Make a poster.</a:t>
            </a:r>
          </a:p>
        </p:txBody>
      </p:sp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75920" y="2620645"/>
            <a:ext cx="117767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242021"/>
                </a:solidFill>
                <a:latin typeface="Times New Roman" panose="02020603050405020304" charset="0"/>
              </a:rPr>
              <a:t>- Decorate your poster and arrange the information in a way that it is informative and attractive.</a:t>
            </a:r>
          </a:p>
        </p:txBody>
      </p:sp>
      <p:pic>
        <p:nvPicPr>
          <p:cNvPr id="8" name="Content Placeholder 7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293485" y="1035685"/>
            <a:ext cx="5397500" cy="4846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8645" y="224381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501" y="957490"/>
            <a:ext cx="6016341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85D17-0BBD-4C6E-A512-A24A56C20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9" y="1670096"/>
            <a:ext cx="10789229" cy="4634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7.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Review the vocabulary and grammar of Unit 7;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Apply what they have learnt (vocabulary and grammar) into practice through a project.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28800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Task 1: Choose A, B, C, or D to indicate the correct answer to each question.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Task 2: Give the correct forms of the words in brackets to complete the sentences.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58185"/>
            <a:ext cx="5755005" cy="10547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Underline the correct answers to complete the sentences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Rewrite the sentences in reported questions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87645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</a:t>
            </a:r>
            <a:r>
              <a:rPr lang="en-US" sz="3600" b="1" u="sng" dirty="0"/>
              <a:t>in Unit 7</a:t>
            </a:r>
            <a:r>
              <a:rPr lang="en-US" sz="3600" dirty="0"/>
              <a:t> as possible in .................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850715" y="4118493"/>
            <a:ext cx="1084027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310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</a:t>
            </a:r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B, C, or D to indicate the correct answer to each question.</a:t>
            </a:r>
          </a:p>
          <a:p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969385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I’m sure you will be amazed by the ______ of the Atacama Desert.</a:t>
            </a:r>
          </a:p>
          <a:p>
            <a:pPr algn="just"/>
            <a:r>
              <a:rPr lang="en-US" sz="3600" b="1"/>
              <a:t>A</a:t>
            </a:r>
            <a:r>
              <a:rPr lang="en-US" sz="3600"/>
              <a:t>. landscape </a:t>
            </a:r>
          </a:p>
          <a:p>
            <a:pPr algn="just"/>
            <a:r>
              <a:rPr lang="en-US" sz="3600" b="1"/>
              <a:t>B.</a:t>
            </a:r>
            <a:r>
              <a:rPr lang="en-US" sz="3600"/>
              <a:t> land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backdrop</a:t>
            </a:r>
          </a:p>
          <a:p>
            <a:pPr algn="just"/>
            <a:r>
              <a:rPr lang="en-US" sz="3600" b="1"/>
              <a:t>D</a:t>
            </a:r>
            <a:r>
              <a:rPr lang="en-US" sz="3600"/>
              <a:t>. territory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969385"/>
          </a:xfrm>
          <a:prstGeom prst="rect">
            <a:avLst/>
          </a:prstGeom>
          <a:solidFill>
            <a:srgbClr val="A6CF9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</a:t>
            </a:r>
            <a:r>
              <a:rPr lang="en-US" sz="3600"/>
              <a:t> Can all of you ______ new ideas for improving our Geography Club?</a:t>
            </a:r>
          </a:p>
          <a:p>
            <a:pPr algn="just"/>
            <a:r>
              <a:rPr lang="en-US" sz="3600" b="1"/>
              <a:t>A.</a:t>
            </a:r>
            <a:r>
              <a:rPr lang="en-US" sz="3600"/>
              <a:t> explore</a:t>
            </a:r>
          </a:p>
          <a:p>
            <a:pPr algn="just"/>
            <a:r>
              <a:rPr lang="en-US" sz="3600" b="1"/>
              <a:t>B. </a:t>
            </a:r>
            <a:r>
              <a:rPr lang="en-US" sz="3600"/>
              <a:t>conserve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suggest</a:t>
            </a:r>
          </a:p>
          <a:p>
            <a:pPr algn="just"/>
            <a:r>
              <a:rPr lang="en-US" sz="3600" b="1"/>
              <a:t>D.</a:t>
            </a:r>
            <a:r>
              <a:rPr lang="en-US" sz="3600"/>
              <a:t> discover</a:t>
            </a:r>
          </a:p>
        </p:txBody>
      </p:sp>
      <p:sp>
        <p:nvSpPr>
          <p:cNvPr id="7" name="Oval 6"/>
          <p:cNvSpPr/>
          <p:nvPr/>
        </p:nvSpPr>
        <p:spPr>
          <a:xfrm>
            <a:off x="107950" y="357949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05550" y="4719320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386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A, B, C, or D to indicate the correct answer to each question.</a:t>
            </a:r>
            <a:endParaRPr lang="en-US" sz="29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969385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3.</a:t>
            </a:r>
            <a:r>
              <a:rPr lang="en-US" sz="3600"/>
              <a:t> ______ is all the animals living in an area or in a period of history.</a:t>
            </a:r>
          </a:p>
          <a:p>
            <a:pPr algn="just"/>
            <a:r>
              <a:rPr lang="en-US" sz="3600" b="1"/>
              <a:t>A</a:t>
            </a:r>
            <a:r>
              <a:rPr lang="en-US" sz="3600"/>
              <a:t>. Species </a:t>
            </a:r>
          </a:p>
          <a:p>
            <a:pPr algn="just"/>
            <a:r>
              <a:rPr lang="en-US" sz="3600" b="1"/>
              <a:t>B.</a:t>
            </a:r>
            <a:r>
              <a:rPr lang="en-US" sz="3600"/>
              <a:t> Nature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Flora</a:t>
            </a:r>
          </a:p>
          <a:p>
            <a:pPr algn="just"/>
            <a:r>
              <a:rPr lang="en-US" sz="3600" b="1"/>
              <a:t>D</a:t>
            </a:r>
            <a:r>
              <a:rPr lang="en-US" sz="3600"/>
              <a:t>. Fauna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4523105"/>
          </a:xfrm>
          <a:prstGeom prst="rect">
            <a:avLst/>
          </a:prstGeom>
          <a:solidFill>
            <a:srgbClr val="A6CF9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4.</a:t>
            </a:r>
            <a:r>
              <a:rPr lang="en-US" sz="3600"/>
              <a:t> He ______ before sending the e-mail because he was afraid that she would not like it.</a:t>
            </a:r>
          </a:p>
          <a:p>
            <a:pPr algn="just"/>
            <a:r>
              <a:rPr lang="en-US" sz="3600" b="1"/>
              <a:t>A.</a:t>
            </a:r>
            <a:r>
              <a:rPr lang="en-US" sz="3600"/>
              <a:t> possessed</a:t>
            </a:r>
          </a:p>
          <a:p>
            <a:pPr algn="just"/>
            <a:r>
              <a:rPr lang="en-US" sz="3600" b="1"/>
              <a:t>B. </a:t>
            </a:r>
            <a:r>
              <a:rPr lang="en-US" sz="3600"/>
              <a:t>hesitated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accepted</a:t>
            </a:r>
          </a:p>
          <a:p>
            <a:pPr algn="just"/>
            <a:r>
              <a:rPr lang="en-US" sz="3600" b="1"/>
              <a:t>D.</a:t>
            </a:r>
            <a:r>
              <a:rPr lang="en-US" sz="3600"/>
              <a:t> admired</a:t>
            </a:r>
          </a:p>
        </p:txBody>
      </p:sp>
      <p:sp>
        <p:nvSpPr>
          <p:cNvPr id="7" name="Oval 6"/>
          <p:cNvSpPr/>
          <p:nvPr/>
        </p:nvSpPr>
        <p:spPr>
          <a:xfrm>
            <a:off x="107950" y="521017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05550" y="4719320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47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29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A, B, C, or D to indicate the correct answer to each question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  <a:endParaRPr lang="en-US" sz="3200" b="1" dirty="0">
              <a:ln>
                <a:noFill/>
              </a:ln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11379200" cy="3415030"/>
          </a:xfrm>
          <a:prstGeom prst="rect">
            <a:avLst/>
          </a:prstGeom>
          <a:solidFill>
            <a:srgbClr val="F2FFE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5.</a:t>
            </a:r>
            <a:r>
              <a:rPr lang="en-US" sz="3600"/>
              <a:t> When he reached the mountain ______, he found it covered with countless flags of climbers before him.</a:t>
            </a:r>
          </a:p>
          <a:p>
            <a:pPr algn="just"/>
            <a:r>
              <a:rPr lang="en-US" sz="3600" b="1"/>
              <a:t>A</a:t>
            </a:r>
            <a:r>
              <a:rPr lang="en-US" sz="3600"/>
              <a:t>. peak</a:t>
            </a:r>
          </a:p>
          <a:p>
            <a:pPr algn="just"/>
            <a:r>
              <a:rPr lang="en-US" sz="3600" b="1"/>
              <a:t>B.</a:t>
            </a:r>
            <a:r>
              <a:rPr lang="en-US" sz="3600"/>
              <a:t> bottom</a:t>
            </a:r>
          </a:p>
          <a:p>
            <a:pPr algn="just"/>
            <a:r>
              <a:rPr lang="en-US" sz="3600" b="1"/>
              <a:t>C.</a:t>
            </a:r>
            <a:r>
              <a:rPr lang="en-US" sz="3600"/>
              <a:t> height</a:t>
            </a:r>
          </a:p>
          <a:p>
            <a:pPr algn="just"/>
            <a:r>
              <a:rPr lang="en-US" sz="3600" b="1"/>
              <a:t>D</a:t>
            </a:r>
            <a:r>
              <a:rPr lang="en-US" sz="3600"/>
              <a:t>. side</a:t>
            </a:r>
          </a:p>
        </p:txBody>
      </p:sp>
      <p:sp>
        <p:nvSpPr>
          <p:cNvPr id="7" name="Oval 6"/>
          <p:cNvSpPr/>
          <p:nvPr/>
        </p:nvSpPr>
        <p:spPr>
          <a:xfrm>
            <a:off x="107950" y="300037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827405"/>
            <a:ext cx="10666853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Give the correct forms of the words in brackets to complete the sentences.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9671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8545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7850" y="2066290"/>
            <a:ext cx="11073765" cy="119888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1.</a:t>
            </a:r>
            <a:r>
              <a:rPr lang="en-US" sz="3600"/>
              <a:t> Natural wonders are one of our country’s valuable </a:t>
            </a:r>
            <a:r>
              <a:rPr lang="en-US" sz="3600" b="1"/>
              <a:t>(possess)</a:t>
            </a:r>
            <a:r>
              <a:rPr lang="en-US" sz="3600"/>
              <a:t> _______________________.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77850" y="3371215"/>
            <a:ext cx="11073765" cy="1753235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2. </a:t>
            </a:r>
            <a:r>
              <a:rPr lang="en-US" sz="3600"/>
              <a:t>Our Central Highlands has </a:t>
            </a:r>
            <a:r>
              <a:rPr lang="en-US" sz="3600" b="1"/>
              <a:t>(charm)</a:t>
            </a:r>
            <a:r>
              <a:rPr lang="en-US" sz="3600"/>
              <a:t> </a:t>
            </a:r>
            <a:r>
              <a:rPr lang="en-US" sz="3600">
                <a:sym typeface="+mn-ea"/>
              </a:rPr>
              <a:t>______________</a:t>
            </a:r>
            <a:r>
              <a:rPr lang="en-US" sz="3600"/>
              <a:t> sights: natural and wild landscapes amid magnificent forests.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54990" y="5124450"/>
            <a:ext cx="11073765" cy="119888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/>
              <a:t>3</a:t>
            </a:r>
            <a:r>
              <a:rPr lang="en-US" sz="3600"/>
              <a:t>. The Gobi is a very large desert </a:t>
            </a:r>
            <a:r>
              <a:rPr lang="en-US" sz="3600" b="1"/>
              <a:t>(locate)</a:t>
            </a:r>
            <a:r>
              <a:rPr lang="en-US" sz="3600"/>
              <a:t> </a:t>
            </a:r>
            <a:r>
              <a:rPr lang="en-US" sz="3600">
                <a:sym typeface="+mn-ea"/>
              </a:rPr>
              <a:t>____________</a:t>
            </a:r>
            <a:r>
              <a:rPr lang="en-US" sz="3600"/>
              <a:t>in China and Mongolia.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812540" y="2520950"/>
            <a:ext cx="33210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possessions 	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699500" y="3371215"/>
            <a:ext cx="2152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charming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8699500" y="5164455"/>
            <a:ext cx="20129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99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2" grpId="0" bldLvl="0" animBg="1"/>
      <p:bldP spid="12" grpId="1" animBg="1"/>
      <p:bldP spid="14" grpId="0" bldLvl="0" animBg="1"/>
      <p:bldP spid="14" grpId="1" animBg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1350</Words>
  <PresentationFormat>Widescreen</PresentationFormat>
  <Paragraphs>223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2024-05-07T03:02:32Z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1033-12.2.0.13359</vt:lpwstr>
  </property>
</Properties>
</file>