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56" r:id="rId3"/>
    <p:sldId id="257" r:id="rId4"/>
    <p:sldId id="258" r:id="rId5"/>
    <p:sldId id="269" r:id="rId6"/>
    <p:sldId id="260" r:id="rId7"/>
    <p:sldId id="265" r:id="rId8"/>
    <p:sldId id="270" r:id="rId9"/>
    <p:sldId id="273" r:id="rId10"/>
    <p:sldId id="274" r:id="rId11"/>
    <p:sldId id="275" r:id="rId12"/>
    <p:sldId id="276" r:id="rId13"/>
    <p:sldId id="261" r:id="rId14"/>
    <p:sldId id="272" r:id="rId15"/>
    <p:sldId id="271" r:id="rId16"/>
    <p:sldId id="277" r:id="rId17"/>
    <p:sldId id="278" r:id="rId18"/>
    <p:sldId id="262" r:id="rId19"/>
    <p:sldId id="26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008000"/>
    <a:srgbClr val="75DBFF"/>
    <a:srgbClr val="A3E7FF"/>
    <a:srgbClr val="F47A69"/>
    <a:srgbClr val="0088EE"/>
    <a:srgbClr val="EDE4BC"/>
    <a:srgbClr val="F16649"/>
    <a:srgbClr val="EF008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918" y="96"/>
      </p:cViewPr>
      <p:guideLst>
        <p:guide orient="horz" pos="220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15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89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99A6BE0-9C8A-4C38-B997-ADB4E8B327B7}"/>
              </a:ext>
            </a:extLst>
          </p:cNvPr>
          <p:cNvSpPr txBox="1"/>
          <p:nvPr/>
        </p:nvSpPr>
        <p:spPr>
          <a:xfrm>
            <a:off x="338595" y="720545"/>
            <a:ext cx="8486470" cy="5815118"/>
          </a:xfrm>
          <a:prstGeom prst="rect">
            <a:avLst/>
          </a:prstGeom>
          <a:noFill/>
          <a:ln w="19050">
            <a:solidFill>
              <a:srgbClr val="0FB7BD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0" i="0" dirty="0">
                <a:solidFill>
                  <a:srgbClr val="333333"/>
                </a:solidFill>
                <a:effectLst/>
              </a:rPr>
              <a:t>September 6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0" i="0" dirty="0">
                <a:solidFill>
                  <a:srgbClr val="333333"/>
                </a:solidFill>
                <a:effectLst/>
              </a:rPr>
              <a:t>Dear Grandpa and Grandma,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0" i="0" dirty="0">
                <a:solidFill>
                  <a:srgbClr val="333333"/>
                </a:solidFill>
                <a:effectLst/>
              </a:rPr>
              <a:t>Stockholm is fantastic!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i="0" dirty="0">
                <a:effectLst/>
              </a:rPr>
              <a:t>Its weather is perfect, sunny all the time! Our hotel is good. </a:t>
            </a:r>
            <a:r>
              <a:rPr lang="en-US" sz="2400" b="1" i="0" dirty="0">
                <a:solidFill>
                  <a:srgbClr val="008000"/>
                </a:solidFill>
                <a:effectLst/>
              </a:rPr>
              <a:t>It has a swimming pool and a gym.</a:t>
            </a:r>
            <a:r>
              <a:rPr lang="en-US" sz="2400" i="0" dirty="0">
                <a:effectLst/>
              </a:rPr>
              <a:t> It offers delicious breakfast. Yesterday Mum, Dad and I rented three bikes and cycled to the Old Town. My parents wore their helmets and I wore mine. We visited the Royal Palace first. What a beautiful place! Mum loved it. She said, “Swedish art is amazing.” After that, we had “</a:t>
            </a:r>
            <a:r>
              <a:rPr lang="en-US" sz="2400" i="0" dirty="0" err="1">
                <a:effectLst/>
              </a:rPr>
              <a:t>fika</a:t>
            </a:r>
            <a:r>
              <a:rPr lang="en-US" sz="2400" i="0" dirty="0">
                <a:effectLst/>
              </a:rPr>
              <a:t>”, a coffee break, in a traditional café. Everything is so wonderful!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0" i="0" dirty="0">
                <a:solidFill>
                  <a:srgbClr val="333333"/>
                </a:solidFill>
                <a:effectLst/>
              </a:rPr>
              <a:t>Wish you were here!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0" i="0" dirty="0">
                <a:solidFill>
                  <a:srgbClr val="333333"/>
                </a:solidFill>
                <a:effectLst/>
              </a:rPr>
              <a:t>Love,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0" i="0" dirty="0">
                <a:solidFill>
                  <a:srgbClr val="333333"/>
                </a:solidFill>
                <a:effectLst/>
              </a:rPr>
              <a:t>Mai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D7D81FC-37DB-4FB5-9734-64BA5B583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3" y="1"/>
            <a:ext cx="8726747" cy="8259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655EF60-59B4-4757-B066-A4ACC7BA287F}"/>
              </a:ext>
            </a:extLst>
          </p:cNvPr>
          <p:cNvSpPr txBox="1"/>
          <p:nvPr/>
        </p:nvSpPr>
        <p:spPr>
          <a:xfrm>
            <a:off x="3889568" y="135812"/>
            <a:ext cx="1364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SUGGEST</a:t>
            </a:r>
          </a:p>
        </p:txBody>
      </p:sp>
      <p:sp>
        <p:nvSpPr>
          <p:cNvPr id="8" name="Multiplication Sign 7">
            <a:hlinkClick r:id="rId3" action="ppaction://hlinksldjump"/>
            <a:extLst>
              <a:ext uri="{FF2B5EF4-FFF2-40B4-BE49-F238E27FC236}">
                <a16:creationId xmlns:a16="http://schemas.microsoft.com/office/drawing/2014/main" xmlns="" id="{159A5070-05F6-4C54-98F1-7743575FF3DA}"/>
              </a:ext>
            </a:extLst>
          </p:cNvPr>
          <p:cNvSpPr/>
          <p:nvPr/>
        </p:nvSpPr>
        <p:spPr>
          <a:xfrm>
            <a:off x="8209935" y="129441"/>
            <a:ext cx="491613" cy="461665"/>
          </a:xfrm>
          <a:prstGeom prst="mathMultipl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30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99A6BE0-9C8A-4C38-B997-ADB4E8B327B7}"/>
              </a:ext>
            </a:extLst>
          </p:cNvPr>
          <p:cNvSpPr txBox="1"/>
          <p:nvPr/>
        </p:nvSpPr>
        <p:spPr>
          <a:xfrm>
            <a:off x="338595" y="720545"/>
            <a:ext cx="8486470" cy="5815118"/>
          </a:xfrm>
          <a:prstGeom prst="rect">
            <a:avLst/>
          </a:prstGeom>
          <a:noFill/>
          <a:ln w="19050">
            <a:solidFill>
              <a:srgbClr val="0FB7BD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i="0" dirty="0">
                <a:effectLst/>
              </a:rPr>
              <a:t>September 6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i="0" dirty="0">
                <a:effectLst/>
              </a:rPr>
              <a:t>Dear Grandpa and Grandma,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i="0" dirty="0">
                <a:effectLst/>
              </a:rPr>
              <a:t>Stockholm is fantastic!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i="0" dirty="0">
                <a:effectLst/>
              </a:rPr>
              <a:t>Its weather is perfect, sunny all the time! Our hotel is good. It has a swimming pool and a gym. It offers delicious breakfast. </a:t>
            </a:r>
            <a:r>
              <a:rPr lang="en-US" sz="2400" b="1" i="0" dirty="0">
                <a:solidFill>
                  <a:srgbClr val="008000"/>
                </a:solidFill>
                <a:effectLst/>
              </a:rPr>
              <a:t>Yesterday Mum, Dad and I rented three bikes and cycled to the Old Town.</a:t>
            </a:r>
            <a:r>
              <a:rPr lang="en-US" sz="2400" i="0" dirty="0">
                <a:effectLst/>
              </a:rPr>
              <a:t> My parents wore their helmets and I wore mine. We visited the Royal Palace first. What a beautiful place! Mum loved it. She said, “Swedish art is amazing.” After that, we had “</a:t>
            </a:r>
            <a:r>
              <a:rPr lang="en-US" sz="2400" i="0" dirty="0" err="1">
                <a:effectLst/>
              </a:rPr>
              <a:t>fika</a:t>
            </a:r>
            <a:r>
              <a:rPr lang="en-US" sz="2400" i="0" dirty="0">
                <a:effectLst/>
              </a:rPr>
              <a:t>”, a coffee break, in a traditional café. Everything is so wonderful!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i="0" dirty="0">
                <a:effectLst/>
              </a:rPr>
              <a:t>Wish you were here!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i="0" dirty="0">
                <a:effectLst/>
              </a:rPr>
              <a:t>Love,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i="0" dirty="0">
                <a:effectLst/>
              </a:rPr>
              <a:t>Mai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D7D81FC-37DB-4FB5-9734-64BA5B583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3" y="1"/>
            <a:ext cx="8726747" cy="8259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655EF60-59B4-4757-B066-A4ACC7BA287F}"/>
              </a:ext>
            </a:extLst>
          </p:cNvPr>
          <p:cNvSpPr txBox="1"/>
          <p:nvPr/>
        </p:nvSpPr>
        <p:spPr>
          <a:xfrm>
            <a:off x="3889568" y="135812"/>
            <a:ext cx="1364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SUGGEST</a:t>
            </a:r>
          </a:p>
        </p:txBody>
      </p:sp>
      <p:sp>
        <p:nvSpPr>
          <p:cNvPr id="8" name="Multiplication Sign 7">
            <a:hlinkClick r:id="rId3" action="ppaction://hlinksldjump"/>
            <a:extLst>
              <a:ext uri="{FF2B5EF4-FFF2-40B4-BE49-F238E27FC236}">
                <a16:creationId xmlns:a16="http://schemas.microsoft.com/office/drawing/2014/main" xmlns="" id="{159A5070-05F6-4C54-98F1-7743575FF3DA}"/>
              </a:ext>
            </a:extLst>
          </p:cNvPr>
          <p:cNvSpPr/>
          <p:nvPr/>
        </p:nvSpPr>
        <p:spPr>
          <a:xfrm>
            <a:off x="8209935" y="129441"/>
            <a:ext cx="491613" cy="461665"/>
          </a:xfrm>
          <a:prstGeom prst="mathMultipl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89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99A6BE0-9C8A-4C38-B997-ADB4E8B327B7}"/>
              </a:ext>
            </a:extLst>
          </p:cNvPr>
          <p:cNvSpPr txBox="1"/>
          <p:nvPr/>
        </p:nvSpPr>
        <p:spPr>
          <a:xfrm>
            <a:off x="338595" y="720545"/>
            <a:ext cx="8486470" cy="5815118"/>
          </a:xfrm>
          <a:prstGeom prst="rect">
            <a:avLst/>
          </a:prstGeom>
          <a:noFill/>
          <a:ln w="19050">
            <a:solidFill>
              <a:srgbClr val="0FB7BD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i="0" dirty="0">
                <a:effectLst/>
              </a:rPr>
              <a:t>September 6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i="0" dirty="0">
                <a:effectLst/>
              </a:rPr>
              <a:t>Dear Grandpa and Grandma,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i="0" dirty="0">
                <a:effectLst/>
              </a:rPr>
              <a:t>Stockholm is fantastic!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i="0" dirty="0">
                <a:effectLst/>
              </a:rPr>
              <a:t>Its weather is perfect, sunny all the time! Our hotel is good. It has a swimming pool and a gym. It offers delicious breakfast. Yesterday Mum, Dad and I rented three bikes and cycled to the Old Town. My parents wore their helmets and I wore mine. We visited the Royal Palace first. What a beautiful place! Mum loved it. She said, “Swedish art is amazing.” After that, </a:t>
            </a:r>
            <a:r>
              <a:rPr lang="en-US" sz="2400" b="1" i="0" dirty="0">
                <a:solidFill>
                  <a:srgbClr val="008000"/>
                </a:solidFill>
                <a:effectLst/>
              </a:rPr>
              <a:t>we had “</a:t>
            </a:r>
            <a:r>
              <a:rPr lang="en-US" sz="2400" b="1" i="0" dirty="0" err="1">
                <a:solidFill>
                  <a:srgbClr val="008000"/>
                </a:solidFill>
                <a:effectLst/>
              </a:rPr>
              <a:t>fika</a:t>
            </a:r>
            <a:r>
              <a:rPr lang="en-US" sz="2400" b="1" i="0" dirty="0">
                <a:solidFill>
                  <a:srgbClr val="008000"/>
                </a:solidFill>
                <a:effectLst/>
              </a:rPr>
              <a:t>”, a coffee break,</a:t>
            </a:r>
            <a:r>
              <a:rPr lang="en-US" sz="2400" i="0" dirty="0">
                <a:effectLst/>
              </a:rPr>
              <a:t> in a traditional café. Everything is so wonderful!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i="0" dirty="0">
                <a:effectLst/>
              </a:rPr>
              <a:t>Wish you were here!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i="0" dirty="0">
                <a:effectLst/>
              </a:rPr>
              <a:t>Love,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i="0" dirty="0">
                <a:effectLst/>
              </a:rPr>
              <a:t>Mai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D7D81FC-37DB-4FB5-9734-64BA5B583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3" y="1"/>
            <a:ext cx="8726747" cy="8259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655EF60-59B4-4757-B066-A4ACC7BA287F}"/>
              </a:ext>
            </a:extLst>
          </p:cNvPr>
          <p:cNvSpPr txBox="1"/>
          <p:nvPr/>
        </p:nvSpPr>
        <p:spPr>
          <a:xfrm>
            <a:off x="3889568" y="135812"/>
            <a:ext cx="1364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SUGGEST</a:t>
            </a:r>
          </a:p>
        </p:txBody>
      </p:sp>
      <p:sp>
        <p:nvSpPr>
          <p:cNvPr id="8" name="Multiplication Sign 7">
            <a:hlinkClick r:id="rId3" action="ppaction://hlinksldjump"/>
            <a:extLst>
              <a:ext uri="{FF2B5EF4-FFF2-40B4-BE49-F238E27FC236}">
                <a16:creationId xmlns:a16="http://schemas.microsoft.com/office/drawing/2014/main" xmlns="" id="{159A5070-05F6-4C54-98F1-7743575FF3DA}"/>
              </a:ext>
            </a:extLst>
          </p:cNvPr>
          <p:cNvSpPr/>
          <p:nvPr/>
        </p:nvSpPr>
        <p:spPr>
          <a:xfrm>
            <a:off x="8209935" y="129441"/>
            <a:ext cx="491613" cy="461665"/>
          </a:xfrm>
          <a:prstGeom prst="mathMultipl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31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6650" y="77215"/>
            <a:ext cx="766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and match the places with the things they have.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948197" y="2392138"/>
            <a:ext cx="2925977" cy="2930976"/>
          </a:xfrm>
          <a:prstGeom prst="roundRect">
            <a:avLst>
              <a:gd name="adj" fmla="val 578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674853" y="3077850"/>
            <a:ext cx="1687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hotel in Stockholm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200023" y="307785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674853" y="4082928"/>
            <a:ext cx="1959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Old Town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200023" y="408292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4600830" y="2392138"/>
            <a:ext cx="3594973" cy="2930976"/>
          </a:xfrm>
          <a:prstGeom prst="roundRect">
            <a:avLst>
              <a:gd name="adj" fmla="val 578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5327486" y="2566219"/>
            <a:ext cx="268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Royal Palace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852656" y="256622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a.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327486" y="3077851"/>
            <a:ext cx="268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delicious breakfast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852656" y="307785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b.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327486" y="3539514"/>
            <a:ext cx="268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Swimming pool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852656" y="353951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c.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327486" y="4051148"/>
            <a:ext cx="268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‘fika’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852656" y="4051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d.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27486" y="4544593"/>
            <a:ext cx="268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Swedish art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852656" y="454459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e.</a:t>
            </a:r>
          </a:p>
        </p:txBody>
      </p:sp>
      <p:sp>
        <p:nvSpPr>
          <p:cNvPr id="3" name="Rounded Rectangle 2">
            <a:hlinkClick r:id="rId4" action="ppaction://hlinksldjump"/>
          </p:cNvPr>
          <p:cNvSpPr/>
          <p:nvPr/>
        </p:nvSpPr>
        <p:spPr>
          <a:xfrm>
            <a:off x="4297680" y="6199644"/>
            <a:ext cx="548640" cy="548640"/>
          </a:xfrm>
          <a:prstGeom prst="ellipse">
            <a:avLst/>
          </a:prstGeom>
          <a:solidFill>
            <a:srgbClr val="0FB7BD"/>
          </a:solidFill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0" y="1204462"/>
            <a:ext cx="7558301" cy="5653538"/>
          </a:xfrm>
          <a:prstGeom prst="roundRect">
            <a:avLst>
              <a:gd name="adj" fmla="val 5884"/>
            </a:avLst>
          </a:prstGeom>
          <a:solidFill>
            <a:srgbClr val="EDE4BC"/>
          </a:solidFill>
          <a:ln>
            <a:solidFill>
              <a:srgbClr val="EDE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7397" y="189060"/>
            <a:ext cx="76084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postcard and answer the questions.</a:t>
            </a:r>
          </a:p>
        </p:txBody>
      </p:sp>
      <p:grpSp>
        <p:nvGrpSpPr>
          <p:cNvPr id="11" name="Group 10"/>
          <p:cNvGrpSpPr/>
          <p:nvPr/>
        </p:nvGrpSpPr>
        <p:grpSpPr>
          <a:xfrm rot="20987646">
            <a:off x="5985451" y="775368"/>
            <a:ext cx="2713073" cy="1874751"/>
            <a:chOff x="5110446" y="1641672"/>
            <a:chExt cx="2713073" cy="18747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ectangle 8"/>
            <p:cNvSpPr/>
            <p:nvPr/>
          </p:nvSpPr>
          <p:spPr>
            <a:xfrm>
              <a:off x="5110446" y="1641672"/>
              <a:ext cx="2346180" cy="18747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724" y="1679394"/>
              <a:ext cx="1371258" cy="119035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210955" y="2870241"/>
              <a:ext cx="26125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/>
                <a:t>To: Grandpa &amp; Grandma</a:t>
              </a:r>
            </a:p>
            <a:p>
              <a:r>
                <a:rPr lang="en-US" sz="1400"/>
                <a:t>Hoan Kiem, Ha Noi, Viet Nam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00084" y="1507292"/>
            <a:ext cx="16535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/>
              <a:t>September 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0084" y="2044759"/>
            <a:ext cx="41977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i="1"/>
              <a:t>Dear Grandpa and Grandma,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0084" y="2522814"/>
            <a:ext cx="706068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spc="-50"/>
              <a:t>Stockholm is fantastic! </a:t>
            </a:r>
          </a:p>
          <a:p>
            <a:pPr algn="just"/>
            <a:r>
              <a:rPr lang="en-US" sz="2200" spc="-50"/>
              <a:t>Its weather is perfect, sunny all the time! Our hotel is good. It has a swimming pool and a gym. It offers delicious breakfast. Yesterday Mum, Dad and I rented three bikes and cycled to the Old Town. My parents wore their helmets and I wore mine. We visited the Royal Palace f irst. What a beautiful place! Mum loved it. She said, “Swedish art is amazing.” After that, we had “fika”, a coffee break, in a traditional café. Everything is so wonderful!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986301" y="44968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00084" y="5678525"/>
            <a:ext cx="256307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/>
              <a:t>Wish you were here!</a:t>
            </a:r>
          </a:p>
          <a:p>
            <a:r>
              <a:rPr lang="en-US" sz="2200" i="1"/>
              <a:t>Love, </a:t>
            </a:r>
          </a:p>
          <a:p>
            <a:r>
              <a:rPr lang="en-US" sz="2200" i="1"/>
              <a:t>Mai</a:t>
            </a:r>
          </a:p>
        </p:txBody>
      </p:sp>
    </p:spTree>
    <p:extLst>
      <p:ext uri="{BB962C8B-B14F-4D97-AF65-F5344CB8AC3E}">
        <p14:creationId xmlns:p14="http://schemas.microsoft.com/office/powerpoint/2010/main" val="2722759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19994" y="2849340"/>
            <a:ext cx="4038089" cy="2930976"/>
            <a:chOff x="219994" y="3110596"/>
            <a:chExt cx="4038089" cy="2930976"/>
          </a:xfrm>
        </p:grpSpPr>
        <p:grpSp>
          <p:nvGrpSpPr>
            <p:cNvPr id="10" name="Group 9"/>
            <p:cNvGrpSpPr/>
            <p:nvPr/>
          </p:nvGrpSpPr>
          <p:grpSpPr>
            <a:xfrm>
              <a:off x="219994" y="3110596"/>
              <a:ext cx="4038089" cy="2930976"/>
              <a:chOff x="219994" y="2392138"/>
              <a:chExt cx="4038089" cy="2930976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219994" y="2392138"/>
                <a:ext cx="4038089" cy="2930976"/>
              </a:xfrm>
              <a:prstGeom prst="roundRect">
                <a:avLst>
                  <a:gd name="adj" fmla="val 5786"/>
                </a:avLst>
              </a:prstGeom>
              <a:solidFill>
                <a:srgbClr val="A3E7FF"/>
              </a:solidFill>
              <a:ln>
                <a:solidFill>
                  <a:srgbClr val="A3E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Connector 4"/>
              <p:cNvCxnSpPr/>
              <p:nvPr/>
            </p:nvCxnSpPr>
            <p:spPr>
              <a:xfrm>
                <a:off x="219994" y="2940888"/>
                <a:ext cx="4038089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" name="Group 1"/>
            <p:cNvGrpSpPr/>
            <p:nvPr/>
          </p:nvGrpSpPr>
          <p:grpSpPr>
            <a:xfrm>
              <a:off x="413300" y="3197681"/>
              <a:ext cx="3575275" cy="461665"/>
              <a:chOff x="437496" y="2479223"/>
              <a:chExt cx="3575275" cy="461665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807403" y="2479223"/>
                <a:ext cx="3205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/>
                  <a:t>The hotel in Stockholm 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37496" y="2479223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4873752" y="2849340"/>
            <a:ext cx="4041648" cy="2930976"/>
            <a:chOff x="4873752" y="3110596"/>
            <a:chExt cx="4041648" cy="2930976"/>
          </a:xfrm>
        </p:grpSpPr>
        <p:grpSp>
          <p:nvGrpSpPr>
            <p:cNvPr id="11" name="Group 10"/>
            <p:cNvGrpSpPr/>
            <p:nvPr/>
          </p:nvGrpSpPr>
          <p:grpSpPr>
            <a:xfrm>
              <a:off x="4873752" y="3110596"/>
              <a:ext cx="4041648" cy="2930976"/>
              <a:chOff x="4873752" y="2392138"/>
              <a:chExt cx="4041648" cy="2930976"/>
            </a:xfrm>
          </p:grpSpPr>
          <p:sp>
            <p:nvSpPr>
              <p:cNvPr id="69" name="Rounded Rectangle 68"/>
              <p:cNvSpPr/>
              <p:nvPr/>
            </p:nvSpPr>
            <p:spPr>
              <a:xfrm>
                <a:off x="4873752" y="2392138"/>
                <a:ext cx="4041648" cy="2930976"/>
              </a:xfrm>
              <a:prstGeom prst="roundRect">
                <a:avLst>
                  <a:gd name="adj" fmla="val 5786"/>
                </a:avLst>
              </a:prstGeom>
              <a:solidFill>
                <a:srgbClr val="A3E7FF"/>
              </a:solidFill>
              <a:ln>
                <a:solidFill>
                  <a:srgbClr val="A3E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4877311" y="2940888"/>
                <a:ext cx="4038089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2"/>
            <p:cNvGrpSpPr/>
            <p:nvPr/>
          </p:nvGrpSpPr>
          <p:grpSpPr>
            <a:xfrm>
              <a:off x="5677243" y="3197681"/>
              <a:ext cx="2336692" cy="461666"/>
              <a:chOff x="5773160" y="2479223"/>
              <a:chExt cx="2336692" cy="461666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6150016" y="2479223"/>
                <a:ext cx="19598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/>
                  <a:t>The Old Town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5773160" y="2479224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</p:grpSp>
      </p:grpSp>
      <p:grpSp>
        <p:nvGrpSpPr>
          <p:cNvPr id="89" name="Group 88"/>
          <p:cNvGrpSpPr/>
          <p:nvPr/>
        </p:nvGrpSpPr>
        <p:grpSpPr>
          <a:xfrm>
            <a:off x="5569437" y="3570334"/>
            <a:ext cx="3050451" cy="572385"/>
            <a:chOff x="274424" y="352901"/>
            <a:chExt cx="3050451" cy="572385"/>
          </a:xfrm>
        </p:grpSpPr>
        <p:sp>
          <p:nvSpPr>
            <p:cNvPr id="90" name="Rounded Rectangle 89"/>
            <p:cNvSpPr/>
            <p:nvPr/>
          </p:nvSpPr>
          <p:spPr>
            <a:xfrm>
              <a:off x="274424" y="352901"/>
              <a:ext cx="2621177" cy="57238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362733" y="383315"/>
              <a:ext cx="2962142" cy="461666"/>
              <a:chOff x="6197475" y="4405452"/>
              <a:chExt cx="2962142" cy="461666"/>
            </a:xfrm>
          </p:grpSpPr>
          <p:sp>
            <p:nvSpPr>
              <p:cNvPr id="92" name="TextBox 91"/>
              <p:cNvSpPr txBox="1"/>
              <p:nvPr/>
            </p:nvSpPr>
            <p:spPr>
              <a:xfrm>
                <a:off x="6476357" y="4405452"/>
                <a:ext cx="26832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the Royal Palace</a:t>
                </a: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6197475" y="4405453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a.</a:t>
                </a:r>
              </a:p>
            </p:txBody>
          </p:sp>
        </p:grpSp>
      </p:grpSp>
      <p:grpSp>
        <p:nvGrpSpPr>
          <p:cNvPr id="94" name="Group 93"/>
          <p:cNvGrpSpPr/>
          <p:nvPr/>
        </p:nvGrpSpPr>
        <p:grpSpPr>
          <a:xfrm>
            <a:off x="775636" y="3607915"/>
            <a:ext cx="2967310" cy="572385"/>
            <a:chOff x="3045322" y="336916"/>
            <a:chExt cx="2967310" cy="572385"/>
          </a:xfrm>
        </p:grpSpPr>
        <p:sp>
          <p:nvSpPr>
            <p:cNvPr id="95" name="Rounded Rectangle 94"/>
            <p:cNvSpPr/>
            <p:nvPr/>
          </p:nvSpPr>
          <p:spPr>
            <a:xfrm>
              <a:off x="3045322" y="336916"/>
              <a:ext cx="2786162" cy="57238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3050490" y="352903"/>
              <a:ext cx="2962142" cy="461666"/>
              <a:chOff x="6197475" y="4917084"/>
              <a:chExt cx="2962142" cy="461666"/>
            </a:xfrm>
          </p:grpSpPr>
          <p:sp>
            <p:nvSpPr>
              <p:cNvPr id="97" name="TextBox 96"/>
              <p:cNvSpPr txBox="1"/>
              <p:nvPr/>
            </p:nvSpPr>
            <p:spPr>
              <a:xfrm>
                <a:off x="6476357" y="4917084"/>
                <a:ext cx="26832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delicious breakfast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6197475" y="491708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b.</a:t>
                </a:r>
              </a:p>
            </p:txBody>
          </p:sp>
        </p:grpSp>
      </p:grpSp>
      <p:grpSp>
        <p:nvGrpSpPr>
          <p:cNvPr id="99" name="Group 98"/>
          <p:cNvGrpSpPr/>
          <p:nvPr/>
        </p:nvGrpSpPr>
        <p:grpSpPr>
          <a:xfrm>
            <a:off x="859969" y="4196287"/>
            <a:ext cx="3060676" cy="572385"/>
            <a:chOff x="5998711" y="336916"/>
            <a:chExt cx="3060676" cy="572385"/>
          </a:xfrm>
        </p:grpSpPr>
        <p:sp>
          <p:nvSpPr>
            <p:cNvPr id="100" name="Rounded Rectangle 99"/>
            <p:cNvSpPr/>
            <p:nvPr/>
          </p:nvSpPr>
          <p:spPr>
            <a:xfrm>
              <a:off x="5998711" y="336916"/>
              <a:ext cx="2621177" cy="57238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6097245" y="352901"/>
              <a:ext cx="2962142" cy="461666"/>
              <a:chOff x="6197475" y="5378747"/>
              <a:chExt cx="2962142" cy="461666"/>
            </a:xfrm>
          </p:grpSpPr>
          <p:sp>
            <p:nvSpPr>
              <p:cNvPr id="102" name="TextBox 101"/>
              <p:cNvSpPr txBox="1"/>
              <p:nvPr/>
            </p:nvSpPr>
            <p:spPr>
              <a:xfrm>
                <a:off x="6476357" y="5378747"/>
                <a:ext cx="26832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Swimming pool</a:t>
                </a: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6197475" y="5378748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c.</a:t>
                </a:r>
              </a:p>
            </p:txBody>
          </p:sp>
        </p:grpSp>
      </p:grpSp>
      <p:grpSp>
        <p:nvGrpSpPr>
          <p:cNvPr id="104" name="Group 103"/>
          <p:cNvGrpSpPr/>
          <p:nvPr/>
        </p:nvGrpSpPr>
        <p:grpSpPr>
          <a:xfrm>
            <a:off x="5590424" y="4111574"/>
            <a:ext cx="3695134" cy="572385"/>
            <a:chOff x="1442123" y="1306645"/>
            <a:chExt cx="3695134" cy="572385"/>
          </a:xfrm>
        </p:grpSpPr>
        <p:sp>
          <p:nvSpPr>
            <p:cNvPr id="105" name="Rounded Rectangle 104"/>
            <p:cNvSpPr/>
            <p:nvPr/>
          </p:nvSpPr>
          <p:spPr>
            <a:xfrm>
              <a:off x="1442123" y="1306645"/>
              <a:ext cx="2621177" cy="57238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2175115" y="1356853"/>
              <a:ext cx="2962142" cy="480183"/>
              <a:chOff x="6197475" y="5871864"/>
              <a:chExt cx="2962142" cy="480183"/>
            </a:xfrm>
          </p:grpSpPr>
          <p:sp>
            <p:nvSpPr>
              <p:cNvPr id="107" name="TextBox 106"/>
              <p:cNvSpPr txBox="1"/>
              <p:nvPr/>
            </p:nvSpPr>
            <p:spPr>
              <a:xfrm>
                <a:off x="6476357" y="5871864"/>
                <a:ext cx="26832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‘fika’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6197475" y="5890382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d.</a:t>
                </a:r>
              </a:p>
            </p:txBody>
          </p:sp>
        </p:grpSp>
      </p:grpSp>
      <p:grpSp>
        <p:nvGrpSpPr>
          <p:cNvPr id="109" name="Group 108"/>
          <p:cNvGrpSpPr/>
          <p:nvPr/>
        </p:nvGrpSpPr>
        <p:grpSpPr>
          <a:xfrm>
            <a:off x="5701482" y="4710532"/>
            <a:ext cx="3215633" cy="572385"/>
            <a:chOff x="4663811" y="1320010"/>
            <a:chExt cx="3215633" cy="572385"/>
          </a:xfrm>
        </p:grpSpPr>
        <p:sp>
          <p:nvSpPr>
            <p:cNvPr id="110" name="Rounded Rectangle 109"/>
            <p:cNvSpPr/>
            <p:nvPr/>
          </p:nvSpPr>
          <p:spPr>
            <a:xfrm>
              <a:off x="4663811" y="1320010"/>
              <a:ext cx="2621177" cy="57238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1" name="Group 110"/>
            <p:cNvGrpSpPr/>
            <p:nvPr/>
          </p:nvGrpSpPr>
          <p:grpSpPr>
            <a:xfrm>
              <a:off x="4873752" y="1356853"/>
              <a:ext cx="3005692" cy="461666"/>
              <a:chOff x="-474830" y="5976288"/>
              <a:chExt cx="3005692" cy="461666"/>
            </a:xfrm>
          </p:grpSpPr>
          <p:sp>
            <p:nvSpPr>
              <p:cNvPr id="112" name="TextBox 111"/>
              <p:cNvSpPr txBox="1"/>
              <p:nvPr/>
            </p:nvSpPr>
            <p:spPr>
              <a:xfrm>
                <a:off x="-152398" y="5976288"/>
                <a:ext cx="26832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Swedish art</a:t>
                </a: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-474830" y="5976289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e.</a:t>
                </a: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1442123" y="1306645"/>
            <a:ext cx="3695134" cy="572385"/>
            <a:chOff x="1442123" y="1306645"/>
            <a:chExt cx="3695134" cy="572385"/>
          </a:xfrm>
        </p:grpSpPr>
        <p:sp>
          <p:nvSpPr>
            <p:cNvPr id="42" name="Rounded Rectangle 41"/>
            <p:cNvSpPr/>
            <p:nvPr/>
          </p:nvSpPr>
          <p:spPr>
            <a:xfrm>
              <a:off x="1442123" y="1306645"/>
              <a:ext cx="2621177" cy="572385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175115" y="1356853"/>
              <a:ext cx="2962142" cy="480183"/>
              <a:chOff x="6197475" y="5871864"/>
              <a:chExt cx="2962142" cy="480183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6476357" y="5871864"/>
                <a:ext cx="26832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‘fika’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6197475" y="5890382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d.</a:t>
                </a: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4663811" y="1320010"/>
            <a:ext cx="3215633" cy="572385"/>
            <a:chOff x="4663811" y="1320010"/>
            <a:chExt cx="3215633" cy="572385"/>
          </a:xfrm>
        </p:grpSpPr>
        <p:sp>
          <p:nvSpPr>
            <p:cNvPr id="44" name="Rounded Rectangle 43"/>
            <p:cNvSpPr/>
            <p:nvPr/>
          </p:nvSpPr>
          <p:spPr>
            <a:xfrm>
              <a:off x="4663811" y="1320010"/>
              <a:ext cx="2621177" cy="572385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4873752" y="1356853"/>
              <a:ext cx="3005692" cy="461666"/>
              <a:chOff x="-474830" y="5976288"/>
              <a:chExt cx="3005692" cy="461666"/>
            </a:xfrm>
          </p:grpSpPr>
          <p:sp>
            <p:nvSpPr>
              <p:cNvPr id="80" name="TextBox 79"/>
              <p:cNvSpPr txBox="1"/>
              <p:nvPr/>
            </p:nvSpPr>
            <p:spPr>
              <a:xfrm>
                <a:off x="-152398" y="5976288"/>
                <a:ext cx="26832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Swedish art</a:t>
                </a: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-474830" y="5976289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e.</a:t>
                </a: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69421" y="352901"/>
            <a:ext cx="3050451" cy="572385"/>
            <a:chOff x="274424" y="352901"/>
            <a:chExt cx="3050451" cy="572385"/>
          </a:xfrm>
        </p:grpSpPr>
        <p:sp>
          <p:nvSpPr>
            <p:cNvPr id="19" name="Rounded Rectangle 18"/>
            <p:cNvSpPr/>
            <p:nvPr/>
          </p:nvSpPr>
          <p:spPr>
            <a:xfrm>
              <a:off x="274424" y="352901"/>
              <a:ext cx="2621177" cy="572385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62733" y="383315"/>
              <a:ext cx="2962142" cy="461666"/>
              <a:chOff x="6197475" y="4405452"/>
              <a:chExt cx="2962142" cy="461666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6476357" y="4405452"/>
                <a:ext cx="26832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the Royal Palace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6197475" y="4405453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a.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3045322" y="336916"/>
            <a:ext cx="2967310" cy="572385"/>
            <a:chOff x="3045322" y="336916"/>
            <a:chExt cx="2967310" cy="572385"/>
          </a:xfrm>
        </p:grpSpPr>
        <p:sp>
          <p:nvSpPr>
            <p:cNvPr id="37" name="Rounded Rectangle 36"/>
            <p:cNvSpPr/>
            <p:nvPr/>
          </p:nvSpPr>
          <p:spPr>
            <a:xfrm>
              <a:off x="3045322" y="336916"/>
              <a:ext cx="2786162" cy="572385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050490" y="352903"/>
              <a:ext cx="2962142" cy="461666"/>
              <a:chOff x="6197475" y="4917084"/>
              <a:chExt cx="2962142" cy="461666"/>
            </a:xfrm>
          </p:grpSpPr>
          <p:sp>
            <p:nvSpPr>
              <p:cNvPr id="74" name="TextBox 73"/>
              <p:cNvSpPr txBox="1"/>
              <p:nvPr/>
            </p:nvSpPr>
            <p:spPr>
              <a:xfrm>
                <a:off x="6476357" y="4917084"/>
                <a:ext cx="26832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delicious breakfast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6197475" y="491708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b.</a:t>
                </a: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5998711" y="336916"/>
            <a:ext cx="3060676" cy="572385"/>
            <a:chOff x="5998711" y="336916"/>
            <a:chExt cx="3060676" cy="572385"/>
          </a:xfrm>
        </p:grpSpPr>
        <p:sp>
          <p:nvSpPr>
            <p:cNvPr id="40" name="Rounded Rectangle 39"/>
            <p:cNvSpPr/>
            <p:nvPr/>
          </p:nvSpPr>
          <p:spPr>
            <a:xfrm>
              <a:off x="5998711" y="336916"/>
              <a:ext cx="2621177" cy="572385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097245" y="352901"/>
              <a:ext cx="2962142" cy="461666"/>
              <a:chOff x="6197475" y="5378747"/>
              <a:chExt cx="2962142" cy="461666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6476357" y="5378747"/>
                <a:ext cx="26832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Swimming pool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6197475" y="5378748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c.</a:t>
                </a:r>
              </a:p>
            </p:txBody>
          </p:sp>
        </p:grpSp>
      </p:grpSp>
      <p:sp>
        <p:nvSpPr>
          <p:cNvPr id="68" name="Oval 67">
            <a:hlinkClick r:id="rId2" action="ppaction://hlinksldjump"/>
            <a:extLst>
              <a:ext uri="{FF2B5EF4-FFF2-40B4-BE49-F238E27FC236}">
                <a16:creationId xmlns:a16="http://schemas.microsoft.com/office/drawing/2014/main" xmlns="" id="{6EDFAAF0-67A8-41DC-8F87-454C5BF69102}"/>
              </a:ext>
            </a:extLst>
          </p:cNvPr>
          <p:cNvSpPr/>
          <p:nvPr/>
        </p:nvSpPr>
        <p:spPr>
          <a:xfrm>
            <a:off x="3893015" y="3080838"/>
            <a:ext cx="182880" cy="18288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3" name="Oval 72">
            <a:hlinkClick r:id="rId3" action="ppaction://hlinksldjump"/>
            <a:extLst>
              <a:ext uri="{FF2B5EF4-FFF2-40B4-BE49-F238E27FC236}">
                <a16:creationId xmlns:a16="http://schemas.microsoft.com/office/drawing/2014/main" xmlns="" id="{C888DFA3-8805-411C-9FB3-C2D595A783D1}"/>
              </a:ext>
            </a:extLst>
          </p:cNvPr>
          <p:cNvSpPr/>
          <p:nvPr/>
        </p:nvSpPr>
        <p:spPr>
          <a:xfrm>
            <a:off x="8005695" y="3074086"/>
            <a:ext cx="182880" cy="18288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4406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0.57847 0.46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24" y="2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L -0.24722 0.4743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61" y="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-0.56302 0.5629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60" y="2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07407E-6 L 0.45278 0.4104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39" y="2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L 0.1132 0.4935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99A6BE0-9C8A-4C38-B997-ADB4E8B327B7}"/>
              </a:ext>
            </a:extLst>
          </p:cNvPr>
          <p:cNvSpPr txBox="1"/>
          <p:nvPr/>
        </p:nvSpPr>
        <p:spPr>
          <a:xfrm>
            <a:off x="338595" y="720545"/>
            <a:ext cx="8486470" cy="5815118"/>
          </a:xfrm>
          <a:prstGeom prst="rect">
            <a:avLst/>
          </a:prstGeom>
          <a:noFill/>
          <a:ln w="19050">
            <a:solidFill>
              <a:srgbClr val="0FB7BD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i="0" dirty="0">
                <a:effectLst/>
              </a:rPr>
              <a:t>September 6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i="0" dirty="0">
                <a:effectLst/>
              </a:rPr>
              <a:t>Dear Grandpa and Grandma,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i="0" dirty="0">
                <a:effectLst/>
              </a:rPr>
              <a:t>Stockholm is fantastic!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i="0" dirty="0">
                <a:effectLst/>
              </a:rPr>
              <a:t>Its weather is perfect, sunny all the time! Our hotel is good. </a:t>
            </a:r>
            <a:r>
              <a:rPr lang="en-US" sz="2400" b="1" i="0" dirty="0">
                <a:solidFill>
                  <a:srgbClr val="008000"/>
                </a:solidFill>
                <a:effectLst/>
              </a:rPr>
              <a:t>It has a swimming pool</a:t>
            </a:r>
            <a:r>
              <a:rPr lang="en-US" sz="2400" i="0" dirty="0">
                <a:effectLst/>
              </a:rPr>
              <a:t> and a gym. </a:t>
            </a:r>
            <a:r>
              <a:rPr lang="en-US" sz="2400" b="1" i="0" dirty="0">
                <a:solidFill>
                  <a:srgbClr val="008000"/>
                </a:solidFill>
                <a:effectLst/>
              </a:rPr>
              <a:t>It offers delicious breakfast.</a:t>
            </a:r>
            <a:r>
              <a:rPr lang="en-US" sz="2400" i="0" dirty="0">
                <a:effectLst/>
              </a:rPr>
              <a:t> Yesterday Mum, Dad and I rented three bikes and cycled to the Old Town. My parents wore their helmets and I wore mine. We visited the Royal Palace first. What a beautiful place! Mum loved it. She said, “Swedish art is amazing.” After that, we had “</a:t>
            </a:r>
            <a:r>
              <a:rPr lang="en-US" sz="2400" i="0" dirty="0" err="1">
                <a:effectLst/>
              </a:rPr>
              <a:t>fika</a:t>
            </a:r>
            <a:r>
              <a:rPr lang="en-US" sz="2400" i="0" dirty="0">
                <a:effectLst/>
              </a:rPr>
              <a:t>”, a coffee break, in a traditional café. Everything is so wonderful!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i="0" dirty="0">
                <a:effectLst/>
              </a:rPr>
              <a:t>Wish you were here!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i="0" dirty="0">
                <a:effectLst/>
              </a:rPr>
              <a:t>Love,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i="0" dirty="0">
                <a:effectLst/>
              </a:rPr>
              <a:t>Mai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D7D81FC-37DB-4FB5-9734-64BA5B583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3" y="1"/>
            <a:ext cx="8726747" cy="8259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655EF60-59B4-4757-B066-A4ACC7BA287F}"/>
              </a:ext>
            </a:extLst>
          </p:cNvPr>
          <p:cNvSpPr txBox="1"/>
          <p:nvPr/>
        </p:nvSpPr>
        <p:spPr>
          <a:xfrm>
            <a:off x="3889568" y="135812"/>
            <a:ext cx="1364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SUGGEST</a:t>
            </a:r>
          </a:p>
        </p:txBody>
      </p:sp>
      <p:sp>
        <p:nvSpPr>
          <p:cNvPr id="8" name="Multiplication Sign 7">
            <a:hlinkClick r:id="rId3" action="ppaction://hlinksldjump"/>
            <a:extLst>
              <a:ext uri="{FF2B5EF4-FFF2-40B4-BE49-F238E27FC236}">
                <a16:creationId xmlns:a16="http://schemas.microsoft.com/office/drawing/2014/main" xmlns="" id="{159A5070-05F6-4C54-98F1-7743575FF3DA}"/>
              </a:ext>
            </a:extLst>
          </p:cNvPr>
          <p:cNvSpPr/>
          <p:nvPr/>
        </p:nvSpPr>
        <p:spPr>
          <a:xfrm>
            <a:off x="8209935" y="129441"/>
            <a:ext cx="491613" cy="461665"/>
          </a:xfrm>
          <a:prstGeom prst="mathMultipl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99A6BE0-9C8A-4C38-B997-ADB4E8B327B7}"/>
              </a:ext>
            </a:extLst>
          </p:cNvPr>
          <p:cNvSpPr txBox="1"/>
          <p:nvPr/>
        </p:nvSpPr>
        <p:spPr>
          <a:xfrm>
            <a:off x="338595" y="720545"/>
            <a:ext cx="8486470" cy="5815118"/>
          </a:xfrm>
          <a:prstGeom prst="rect">
            <a:avLst/>
          </a:prstGeom>
          <a:noFill/>
          <a:ln w="19050">
            <a:solidFill>
              <a:srgbClr val="0FB7BD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i="0" dirty="0">
                <a:effectLst/>
              </a:rPr>
              <a:t>September 6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i="0" dirty="0">
                <a:effectLst/>
              </a:rPr>
              <a:t>Dear Grandpa and Grandma,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i="0" dirty="0">
                <a:effectLst/>
              </a:rPr>
              <a:t>Stockholm is fantastic!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i="0" dirty="0">
                <a:effectLst/>
              </a:rPr>
              <a:t>Its weather is perfect, sunny all the time! Our hotel is good. It has a swimming pool and a gym. It offers delicious breakfast. </a:t>
            </a:r>
            <a:r>
              <a:rPr lang="en-US" sz="2400" b="1" i="0" dirty="0">
                <a:solidFill>
                  <a:srgbClr val="008000"/>
                </a:solidFill>
                <a:effectLst/>
              </a:rPr>
              <a:t>Yesterday Mum, Dad and I rented three bikes and cycled to the Old Town. My parents wore their helmets and I wore mine. We visited the Royal Palace first.</a:t>
            </a:r>
            <a:r>
              <a:rPr lang="en-US" sz="2400" i="0" dirty="0">
                <a:effectLst/>
              </a:rPr>
              <a:t> What a beautiful place! Mum loved it. </a:t>
            </a:r>
            <a:r>
              <a:rPr lang="en-US" sz="2400" b="1" i="0" dirty="0">
                <a:solidFill>
                  <a:srgbClr val="008000"/>
                </a:solidFill>
                <a:effectLst/>
              </a:rPr>
              <a:t>She said, “Swedish art is amazing.” After that, we had “</a:t>
            </a:r>
            <a:r>
              <a:rPr lang="en-US" sz="2400" b="1" i="0" dirty="0" err="1">
                <a:solidFill>
                  <a:srgbClr val="008000"/>
                </a:solidFill>
                <a:effectLst/>
              </a:rPr>
              <a:t>fika</a:t>
            </a:r>
            <a:r>
              <a:rPr lang="en-US" sz="2400" b="1" i="0" dirty="0">
                <a:solidFill>
                  <a:srgbClr val="008000"/>
                </a:solidFill>
                <a:effectLst/>
              </a:rPr>
              <a:t>”, a coffee break, in a traditional café.</a:t>
            </a:r>
            <a:r>
              <a:rPr lang="en-US" sz="2400" i="0" dirty="0">
                <a:effectLst/>
              </a:rPr>
              <a:t> Everything is so wonderful!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i="0" dirty="0">
                <a:effectLst/>
              </a:rPr>
              <a:t>Wish you were here!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i="0" dirty="0">
                <a:effectLst/>
              </a:rPr>
              <a:t>Love,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i="0" dirty="0">
                <a:effectLst/>
              </a:rPr>
              <a:t>Mai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D7D81FC-37DB-4FB5-9734-64BA5B583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3" y="1"/>
            <a:ext cx="8726747" cy="8259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655EF60-59B4-4757-B066-A4ACC7BA287F}"/>
              </a:ext>
            </a:extLst>
          </p:cNvPr>
          <p:cNvSpPr txBox="1"/>
          <p:nvPr/>
        </p:nvSpPr>
        <p:spPr>
          <a:xfrm>
            <a:off x="3889568" y="135812"/>
            <a:ext cx="1364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SUGGEST</a:t>
            </a:r>
          </a:p>
        </p:txBody>
      </p:sp>
      <p:sp>
        <p:nvSpPr>
          <p:cNvPr id="8" name="Multiplication Sign 7">
            <a:hlinkClick r:id="rId3" action="ppaction://hlinksldjump"/>
            <a:extLst>
              <a:ext uri="{FF2B5EF4-FFF2-40B4-BE49-F238E27FC236}">
                <a16:creationId xmlns:a16="http://schemas.microsoft.com/office/drawing/2014/main" xmlns="" id="{159A5070-05F6-4C54-98F1-7743575FF3DA}"/>
              </a:ext>
            </a:extLst>
          </p:cNvPr>
          <p:cNvSpPr/>
          <p:nvPr/>
        </p:nvSpPr>
        <p:spPr>
          <a:xfrm>
            <a:off x="8209935" y="129441"/>
            <a:ext cx="491613" cy="461665"/>
          </a:xfrm>
          <a:prstGeom prst="mathMultipl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99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3" y="42732"/>
            <a:ext cx="74297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Choose a city you know. Discuss and answer the questions below.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08940" y="1157167"/>
            <a:ext cx="2848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FB7BD"/>
                </a:solidFill>
              </a:rPr>
              <a:t>Speaking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19996" y="1711165"/>
            <a:ext cx="3905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What city is it?</a:t>
            </a:r>
            <a:endParaRPr lang="en-US" sz="2400" i="1"/>
          </a:p>
        </p:txBody>
      </p:sp>
      <p:sp>
        <p:nvSpPr>
          <p:cNvPr id="92" name="TextBox 91"/>
          <p:cNvSpPr txBox="1"/>
          <p:nvPr/>
        </p:nvSpPr>
        <p:spPr>
          <a:xfrm>
            <a:off x="219995" y="2204353"/>
            <a:ext cx="6159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What is it like? (the weather, the food…)</a:t>
            </a:r>
            <a:endParaRPr lang="en-US" sz="2400" i="1"/>
          </a:p>
        </p:txBody>
      </p:sp>
      <p:sp>
        <p:nvSpPr>
          <p:cNvPr id="93" name="TextBox 92"/>
          <p:cNvSpPr txBox="1"/>
          <p:nvPr/>
        </p:nvSpPr>
        <p:spPr>
          <a:xfrm>
            <a:off x="219994" y="2654209"/>
            <a:ext cx="4863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What can you see and do there?</a:t>
            </a:r>
            <a:endParaRPr lang="en-US" sz="2400" i="1"/>
          </a:p>
        </p:txBody>
      </p:sp>
      <p:sp>
        <p:nvSpPr>
          <p:cNvPr id="94" name="TextBox 93"/>
          <p:cNvSpPr txBox="1"/>
          <p:nvPr/>
        </p:nvSpPr>
        <p:spPr>
          <a:xfrm>
            <a:off x="219994" y="3154271"/>
            <a:ext cx="3905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How do you feel about it?</a:t>
            </a:r>
            <a:endParaRPr lang="en-US" sz="2400" i="1"/>
          </a:p>
        </p:txBody>
      </p:sp>
      <p:grpSp>
        <p:nvGrpSpPr>
          <p:cNvPr id="102" name="Group 101"/>
          <p:cNvGrpSpPr/>
          <p:nvPr/>
        </p:nvGrpSpPr>
        <p:grpSpPr>
          <a:xfrm>
            <a:off x="446315" y="3820886"/>
            <a:ext cx="8251371" cy="2880010"/>
            <a:chOff x="43543" y="3820886"/>
            <a:chExt cx="8251371" cy="2880010"/>
          </a:xfrm>
        </p:grpSpPr>
        <p:sp>
          <p:nvSpPr>
            <p:cNvPr id="95" name="Rounded Rectangle 94"/>
            <p:cNvSpPr/>
            <p:nvPr/>
          </p:nvSpPr>
          <p:spPr>
            <a:xfrm>
              <a:off x="43543" y="3820886"/>
              <a:ext cx="8251371" cy="288001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A3E7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Connector 96"/>
            <p:cNvCxnSpPr/>
            <p:nvPr/>
          </p:nvCxnSpPr>
          <p:spPr>
            <a:xfrm>
              <a:off x="890562" y="4478227"/>
              <a:ext cx="6696206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897037" y="5087369"/>
              <a:ext cx="6696206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897037" y="5723210"/>
              <a:ext cx="6696206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897037" y="6349468"/>
              <a:ext cx="6696206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6171" y="30227"/>
            <a:ext cx="6781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Share the information you have collected in </a:t>
            </a:r>
            <a:r>
              <a:rPr lang="en-US" sz="2400" b="1">
                <a:solidFill>
                  <a:srgbClr val="F47A69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with your class.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19994" y="1318885"/>
            <a:ext cx="4558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You may start your talk with:</a:t>
            </a:r>
            <a:endParaRPr lang="en-US" sz="2800" b="1" i="1"/>
          </a:p>
        </p:txBody>
      </p:sp>
      <p:sp>
        <p:nvSpPr>
          <p:cNvPr id="45" name="TextBox 44"/>
          <p:cNvSpPr txBox="1"/>
          <p:nvPr/>
        </p:nvSpPr>
        <p:spPr>
          <a:xfrm>
            <a:off x="219994" y="1830795"/>
            <a:ext cx="4907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/>
              <a:t>We’re going to tell you about …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46314" y="2865925"/>
            <a:ext cx="8251371" cy="2880010"/>
            <a:chOff x="43543" y="3820886"/>
            <a:chExt cx="8251371" cy="2880010"/>
          </a:xfrm>
        </p:grpSpPr>
        <p:sp>
          <p:nvSpPr>
            <p:cNvPr id="47" name="Rounded Rectangle 46"/>
            <p:cNvSpPr/>
            <p:nvPr/>
          </p:nvSpPr>
          <p:spPr>
            <a:xfrm>
              <a:off x="43543" y="3820886"/>
              <a:ext cx="8251371" cy="288001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A3E7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890562" y="4478227"/>
              <a:ext cx="6696206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897037" y="5087369"/>
              <a:ext cx="6696206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897037" y="5723210"/>
              <a:ext cx="6696206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897037" y="6349468"/>
              <a:ext cx="6696206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0" y="0"/>
            <a:ext cx="9144000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5522"/>
            <a:ext cx="898207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0" y="0"/>
            <a:ext cx="9144000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35287"/>
            <a:ext cx="4176100" cy="752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4026356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5" y="4990498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5" y="5948126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82" y="4079217"/>
            <a:ext cx="379595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785" y="5177784"/>
            <a:ext cx="383245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196" y="4051875"/>
            <a:ext cx="363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Look at the postcard and discuss.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0196" y="4978763"/>
            <a:ext cx="375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postcard and answer the questions.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2768" y="5907354"/>
            <a:ext cx="3829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text and match the places with the things they have.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00557" y="4051875"/>
            <a:ext cx="3858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Choose a city you know. Discuss and answer the questions below.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00557" y="5148025"/>
            <a:ext cx="3881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Share the information you have collected in </a:t>
            </a:r>
            <a:r>
              <a:rPr lang="en-US" b="1">
                <a:solidFill>
                  <a:srgbClr val="F16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with your class.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3046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Reading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62882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313" y="184760"/>
            <a:ext cx="801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Look at the postcard and discuss.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08940" y="1157167"/>
            <a:ext cx="2848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FB7BD"/>
                </a:solidFill>
              </a:rPr>
              <a:t>Reading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20042" y="1768649"/>
            <a:ext cx="4103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Love from Sweden</a:t>
            </a:r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259" y="2421432"/>
            <a:ext cx="5987142" cy="443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005894" y="3073585"/>
            <a:ext cx="7097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When do people write a postcard?</a:t>
            </a:r>
            <a:endParaRPr lang="en-US" sz="2400" i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061" y="64328"/>
            <a:ext cx="3301149" cy="2446205"/>
          </a:xfrm>
          <a:prstGeom prst="round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0489" y="314486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1064" y="44199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3543" y="2705840"/>
            <a:ext cx="9056914" cy="3744685"/>
            <a:chOff x="43543" y="2956211"/>
            <a:chExt cx="9056914" cy="3744685"/>
          </a:xfrm>
        </p:grpSpPr>
        <p:sp>
          <p:nvSpPr>
            <p:cNvPr id="2" name="Rounded Rectangle 1"/>
            <p:cNvSpPr/>
            <p:nvPr/>
          </p:nvSpPr>
          <p:spPr>
            <a:xfrm>
              <a:off x="43543" y="2956211"/>
              <a:ext cx="9056914" cy="3744685"/>
            </a:xfrm>
            <a:prstGeom prst="roundRect">
              <a:avLst/>
            </a:prstGeom>
            <a:noFill/>
            <a:ln w="19050">
              <a:solidFill>
                <a:srgbClr val="00B05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879676" y="3856896"/>
              <a:ext cx="7349925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90562" y="4478227"/>
              <a:ext cx="7349925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897037" y="5087369"/>
              <a:ext cx="7349925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97037" y="5723210"/>
              <a:ext cx="7349925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97037" y="6349468"/>
              <a:ext cx="7349925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1005893" y="4402032"/>
            <a:ext cx="7097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What do they often write on a postcard?</a:t>
            </a:r>
            <a:endParaRPr lang="en-US" sz="2400" i="1"/>
          </a:p>
        </p:txBody>
      </p:sp>
    </p:spTree>
    <p:extLst>
      <p:ext uri="{BB962C8B-B14F-4D97-AF65-F5344CB8AC3E}">
        <p14:creationId xmlns:p14="http://schemas.microsoft.com/office/powerpoint/2010/main" val="3069361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0" y="1176754"/>
            <a:ext cx="7558301" cy="5653538"/>
          </a:xfrm>
          <a:prstGeom prst="roundRect">
            <a:avLst>
              <a:gd name="adj" fmla="val 5884"/>
            </a:avLst>
          </a:prstGeom>
          <a:solidFill>
            <a:srgbClr val="EDE4BC"/>
          </a:solidFill>
          <a:ln>
            <a:solidFill>
              <a:srgbClr val="EDE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7397" y="189060"/>
            <a:ext cx="76084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postcard and answer the questions.</a:t>
            </a:r>
          </a:p>
        </p:txBody>
      </p:sp>
      <p:grpSp>
        <p:nvGrpSpPr>
          <p:cNvPr id="11" name="Group 10"/>
          <p:cNvGrpSpPr/>
          <p:nvPr/>
        </p:nvGrpSpPr>
        <p:grpSpPr>
          <a:xfrm rot="20987646">
            <a:off x="5985451" y="775368"/>
            <a:ext cx="2713073" cy="1874751"/>
            <a:chOff x="5110446" y="1641672"/>
            <a:chExt cx="2713073" cy="18747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ectangle 8"/>
            <p:cNvSpPr/>
            <p:nvPr/>
          </p:nvSpPr>
          <p:spPr>
            <a:xfrm>
              <a:off x="5110446" y="1641672"/>
              <a:ext cx="2346180" cy="18747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724" y="1679394"/>
              <a:ext cx="1371258" cy="119035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210955" y="2870241"/>
              <a:ext cx="26125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/>
                <a:t>To: Grandpa &amp; Grandma</a:t>
              </a:r>
            </a:p>
            <a:p>
              <a:r>
                <a:rPr lang="en-US" sz="1400"/>
                <a:t>Hoan Kiem, Ha Noi, Viet Nam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00084" y="1461112"/>
            <a:ext cx="16535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/>
              <a:t>September 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0084" y="1998579"/>
            <a:ext cx="41977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i="1"/>
              <a:t>Dear Grandpa and Grandma,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0084" y="2476634"/>
            <a:ext cx="706068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spc="-50" dirty="0"/>
              <a:t>Stockholm is fantastic! </a:t>
            </a:r>
          </a:p>
          <a:p>
            <a:pPr algn="just"/>
            <a:r>
              <a:rPr lang="en-US" sz="2200" spc="-50" dirty="0"/>
              <a:t>Its weather is perfect, sunny all the time! Our hotel is good. It has a swimming pool and a gym. It offers delicious breakfast. Yesterday Mum, Dad and I rented three bikes and cycled to the Old Town. My parents wore their helmets and I wore mine. We visited the Royal Palace f </a:t>
            </a:r>
            <a:r>
              <a:rPr lang="en-US" sz="2200" spc="-50" dirty="0" err="1"/>
              <a:t>irst</a:t>
            </a:r>
            <a:r>
              <a:rPr lang="en-US" sz="2200" spc="-50" dirty="0"/>
              <a:t>. What a beautiful place! Mum loved it. She said, “Swedish art is amazing.” After that, we had “</a:t>
            </a:r>
            <a:r>
              <a:rPr lang="en-US" sz="2200" spc="-50" dirty="0" err="1"/>
              <a:t>fika</a:t>
            </a:r>
            <a:r>
              <a:rPr lang="en-US" sz="2200" spc="-50" dirty="0"/>
              <a:t>”, a coffee break, in a traditional café. Everything is so wonderful!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986301" y="44968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00084" y="5632345"/>
            <a:ext cx="256307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/>
              <a:t>Wish you were here!</a:t>
            </a:r>
          </a:p>
          <a:p>
            <a:r>
              <a:rPr lang="en-US" sz="2200" i="1"/>
              <a:t>Love, </a:t>
            </a:r>
          </a:p>
          <a:p>
            <a:r>
              <a:rPr lang="en-US" sz="2200" i="1"/>
              <a:t>Mai</a:t>
            </a:r>
          </a:p>
        </p:txBody>
      </p:sp>
      <p:sp>
        <p:nvSpPr>
          <p:cNvPr id="15" name="Oval 14">
            <a:hlinkClick r:id="rId5" action="ppaction://hlinksldjump"/>
            <a:extLst>
              <a:ext uri="{FF2B5EF4-FFF2-40B4-BE49-F238E27FC236}">
                <a16:creationId xmlns:a16="http://schemas.microsoft.com/office/drawing/2014/main" xmlns="" id="{48DA4ED9-5198-45A5-9212-A20EB9FDF12C}"/>
              </a:ext>
            </a:extLst>
          </p:cNvPr>
          <p:cNvSpPr/>
          <p:nvPr/>
        </p:nvSpPr>
        <p:spPr>
          <a:xfrm>
            <a:off x="8482063" y="6243152"/>
            <a:ext cx="548640" cy="548640"/>
          </a:xfrm>
          <a:prstGeom prst="ellipse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99A6BE0-9C8A-4C38-B997-ADB4E8B327B7}"/>
              </a:ext>
            </a:extLst>
          </p:cNvPr>
          <p:cNvSpPr txBox="1"/>
          <p:nvPr/>
        </p:nvSpPr>
        <p:spPr>
          <a:xfrm>
            <a:off x="338595" y="720545"/>
            <a:ext cx="8486470" cy="5815118"/>
          </a:xfrm>
          <a:prstGeom prst="rect">
            <a:avLst/>
          </a:prstGeom>
          <a:noFill/>
          <a:ln w="19050">
            <a:solidFill>
              <a:srgbClr val="0FB7BD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0" i="0" dirty="0">
                <a:solidFill>
                  <a:srgbClr val="333333"/>
                </a:solidFill>
                <a:effectLst/>
              </a:rPr>
              <a:t>September 6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0" i="0" dirty="0">
                <a:solidFill>
                  <a:srgbClr val="333333"/>
                </a:solidFill>
                <a:effectLst/>
              </a:rPr>
              <a:t>Dear Grandpa and Grandma,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0" i="0" dirty="0">
                <a:solidFill>
                  <a:srgbClr val="333333"/>
                </a:solidFill>
                <a:effectLst/>
              </a:rPr>
              <a:t>Stockholm is fantastic!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1" i="0" dirty="0">
                <a:solidFill>
                  <a:srgbClr val="008000"/>
                </a:solidFill>
                <a:effectLst/>
              </a:rPr>
              <a:t>Its weather</a:t>
            </a:r>
            <a:r>
              <a:rPr lang="en-US" sz="2400" b="0" i="0" dirty="0">
                <a:solidFill>
                  <a:srgbClr val="333333"/>
                </a:solidFill>
                <a:effectLst/>
              </a:rPr>
              <a:t> is perfect, sunny all the time! </a:t>
            </a:r>
            <a:r>
              <a:rPr lang="en-US" sz="2400" b="1" i="0" dirty="0">
                <a:solidFill>
                  <a:srgbClr val="008000"/>
                </a:solidFill>
                <a:effectLst/>
              </a:rPr>
              <a:t>Our hotel</a:t>
            </a:r>
            <a:r>
              <a:rPr lang="en-US" sz="2400" b="0" i="0" dirty="0">
                <a:solidFill>
                  <a:srgbClr val="333333"/>
                </a:solidFill>
                <a:effectLst/>
              </a:rPr>
              <a:t> is good. It has a swimming pool and a gym. It offers delicious breakfast. Yesterday Mum, Dad and I rented three bikes and cycled to the Old Town. </a:t>
            </a:r>
            <a:r>
              <a:rPr lang="en-US" sz="2400" b="1" i="0" dirty="0">
                <a:solidFill>
                  <a:srgbClr val="008000"/>
                </a:solidFill>
                <a:effectLst/>
              </a:rPr>
              <a:t>My parents</a:t>
            </a:r>
            <a:r>
              <a:rPr lang="en-US" sz="2400" b="0" i="0" dirty="0">
                <a:solidFill>
                  <a:srgbClr val="333333"/>
                </a:solidFill>
                <a:effectLst/>
              </a:rPr>
              <a:t> wore </a:t>
            </a:r>
            <a:r>
              <a:rPr lang="en-US" sz="2400" b="1" i="0" dirty="0">
                <a:solidFill>
                  <a:srgbClr val="008000"/>
                </a:solidFill>
                <a:effectLst/>
              </a:rPr>
              <a:t>their helmets</a:t>
            </a:r>
            <a:r>
              <a:rPr lang="en-US" sz="2400" b="0" i="0" dirty="0">
                <a:solidFill>
                  <a:srgbClr val="333333"/>
                </a:solidFill>
                <a:effectLst/>
              </a:rPr>
              <a:t> and I wore </a:t>
            </a:r>
            <a:r>
              <a:rPr lang="en-US" sz="2400" b="1" i="0" dirty="0">
                <a:solidFill>
                  <a:srgbClr val="008000"/>
                </a:solidFill>
                <a:effectLst/>
              </a:rPr>
              <a:t>mine</a:t>
            </a:r>
            <a:r>
              <a:rPr lang="en-US" sz="2400" b="0" i="0" dirty="0">
                <a:solidFill>
                  <a:srgbClr val="333333"/>
                </a:solidFill>
                <a:effectLst/>
              </a:rPr>
              <a:t>. We visited the Royal Palace first. What a beautiful place! Mum loved it. She said, “Swedish art is amazing.” After that, we had “</a:t>
            </a:r>
            <a:r>
              <a:rPr lang="en-US" sz="2400" b="0" i="0" dirty="0" err="1">
                <a:solidFill>
                  <a:srgbClr val="333333"/>
                </a:solidFill>
                <a:effectLst/>
              </a:rPr>
              <a:t>fika</a:t>
            </a:r>
            <a:r>
              <a:rPr lang="en-US" sz="2400" b="0" i="0" dirty="0">
                <a:solidFill>
                  <a:srgbClr val="333333"/>
                </a:solidFill>
                <a:effectLst/>
              </a:rPr>
              <a:t>”, a coffee break, in a traditional café. Everything is so wonderful!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0" i="0" dirty="0">
                <a:solidFill>
                  <a:srgbClr val="333333"/>
                </a:solidFill>
                <a:effectLst/>
              </a:rPr>
              <a:t>Wish you were here!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0" i="0" dirty="0">
                <a:solidFill>
                  <a:srgbClr val="333333"/>
                </a:solidFill>
                <a:effectLst/>
              </a:rPr>
              <a:t>Love,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0" i="0" dirty="0">
                <a:solidFill>
                  <a:srgbClr val="333333"/>
                </a:solidFill>
                <a:effectLst/>
              </a:rPr>
              <a:t>Mai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D7D81FC-37DB-4FB5-9734-64BA5B583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3" y="1"/>
            <a:ext cx="8726747" cy="8259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655EF60-59B4-4757-B066-A4ACC7BA287F}"/>
              </a:ext>
            </a:extLst>
          </p:cNvPr>
          <p:cNvSpPr txBox="1"/>
          <p:nvPr/>
        </p:nvSpPr>
        <p:spPr>
          <a:xfrm>
            <a:off x="3811183" y="135812"/>
            <a:ext cx="1521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STUCTURE</a:t>
            </a:r>
          </a:p>
        </p:txBody>
      </p:sp>
      <p:sp>
        <p:nvSpPr>
          <p:cNvPr id="8" name="Multiplication Sign 7">
            <a:hlinkClick r:id="rId3" action="ppaction://hlinksldjump"/>
            <a:extLst>
              <a:ext uri="{FF2B5EF4-FFF2-40B4-BE49-F238E27FC236}">
                <a16:creationId xmlns:a16="http://schemas.microsoft.com/office/drawing/2014/main" xmlns="" id="{159A5070-05F6-4C54-98F1-7743575FF3DA}"/>
              </a:ext>
            </a:extLst>
          </p:cNvPr>
          <p:cNvSpPr/>
          <p:nvPr/>
        </p:nvSpPr>
        <p:spPr>
          <a:xfrm>
            <a:off x="8209935" y="129441"/>
            <a:ext cx="491613" cy="461665"/>
          </a:xfrm>
          <a:prstGeom prst="mathMultipl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1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61997" y="1371596"/>
            <a:ext cx="2111832" cy="461665"/>
            <a:chOff x="1230086" y="1785257"/>
            <a:chExt cx="2111832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88EE"/>
                  </a:solidFill>
                </a:rPr>
                <a:t>A.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the weather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862952" y="1365258"/>
            <a:ext cx="1796143" cy="461665"/>
            <a:chOff x="1230086" y="1785257"/>
            <a:chExt cx="1796143" cy="461665"/>
          </a:xfrm>
        </p:grpSpPr>
        <p:sp>
          <p:nvSpPr>
            <p:cNvPr id="26" name="TextBox 2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holiday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735294" y="1365258"/>
            <a:ext cx="2013849" cy="461665"/>
            <a:chOff x="1230086" y="1785257"/>
            <a:chExt cx="2013849" cy="461665"/>
          </a:xfrm>
        </p:grpSpPr>
        <p:sp>
          <p:nvSpPr>
            <p:cNvPr id="29" name="TextBox 2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11086" y="1785257"/>
              <a:ext cx="16328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landscapes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27317" y="2014289"/>
            <a:ext cx="7180427" cy="461665"/>
            <a:chOff x="363373" y="2525685"/>
            <a:chExt cx="7180427" cy="461665"/>
          </a:xfrm>
        </p:grpSpPr>
        <p:grpSp>
          <p:nvGrpSpPr>
            <p:cNvPr id="2" name="Group 1"/>
            <p:cNvGrpSpPr/>
            <p:nvPr/>
          </p:nvGrpSpPr>
          <p:grpSpPr>
            <a:xfrm>
              <a:off x="363373" y="2525685"/>
              <a:ext cx="7180427" cy="461665"/>
              <a:chOff x="369902" y="2142097"/>
              <a:chExt cx="7180427" cy="461665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844733" y="2142097"/>
                <a:ext cx="67055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Guests can               in the hotel. 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2322806" y="2852057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772884" y="2601202"/>
            <a:ext cx="1796143" cy="461665"/>
            <a:chOff x="1230086" y="1785257"/>
            <a:chExt cx="1796143" cy="461665"/>
          </a:xfrm>
        </p:grpSpPr>
        <p:sp>
          <p:nvSpPr>
            <p:cNvPr id="45" name="TextBox 4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exercise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699666" y="2594864"/>
            <a:ext cx="1796143" cy="461665"/>
            <a:chOff x="1230086" y="1785257"/>
            <a:chExt cx="1796143" cy="461665"/>
          </a:xfrm>
        </p:grpSpPr>
        <p:sp>
          <p:nvSpPr>
            <p:cNvPr id="48" name="TextBox 4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cycle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572008" y="2594864"/>
            <a:ext cx="2841162" cy="461665"/>
            <a:chOff x="1230086" y="1785257"/>
            <a:chExt cx="2841162" cy="461665"/>
          </a:xfrm>
        </p:grpSpPr>
        <p:sp>
          <p:nvSpPr>
            <p:cNvPr id="51" name="TextBox 5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11086" y="1785257"/>
              <a:ext cx="2460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See Swedish art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27317" y="3243895"/>
            <a:ext cx="6574967" cy="470318"/>
            <a:chOff x="838203" y="3668444"/>
            <a:chExt cx="6574967" cy="470318"/>
          </a:xfrm>
        </p:grpSpPr>
        <p:grpSp>
          <p:nvGrpSpPr>
            <p:cNvPr id="36" name="Group 35"/>
            <p:cNvGrpSpPr/>
            <p:nvPr/>
          </p:nvGrpSpPr>
          <p:grpSpPr>
            <a:xfrm>
              <a:off x="838203" y="3668444"/>
              <a:ext cx="6574967" cy="470318"/>
              <a:chOff x="363373" y="4026312"/>
              <a:chExt cx="6574967" cy="470318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363373" y="403496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838203" y="4026312"/>
                <a:ext cx="61001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Mai and her parents rented bikes to                . 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 flipV="1">
              <a:off x="5889180" y="3973282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740225" y="3788253"/>
            <a:ext cx="3374583" cy="461665"/>
            <a:chOff x="1230086" y="1785257"/>
            <a:chExt cx="3374583" cy="461665"/>
          </a:xfrm>
        </p:grpSpPr>
        <p:sp>
          <p:nvSpPr>
            <p:cNvPr id="54" name="TextBox 5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cycle around the hotel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191009" y="3781915"/>
            <a:ext cx="3002378" cy="461665"/>
            <a:chOff x="1230086" y="1785257"/>
            <a:chExt cx="3002378" cy="461665"/>
          </a:xfrm>
        </p:grpSpPr>
        <p:sp>
          <p:nvSpPr>
            <p:cNvPr id="57" name="TextBox 5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visit the old town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46968" y="4332611"/>
            <a:ext cx="2333698" cy="461665"/>
            <a:chOff x="1230086" y="1785257"/>
            <a:chExt cx="2333698" cy="461665"/>
          </a:xfrm>
        </p:grpSpPr>
        <p:sp>
          <p:nvSpPr>
            <p:cNvPr id="60" name="TextBox 5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611086" y="1785257"/>
              <a:ext cx="1952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go shopping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38203" y="4973000"/>
            <a:ext cx="6869272" cy="470318"/>
            <a:chOff x="685414" y="6027003"/>
            <a:chExt cx="6869272" cy="470318"/>
          </a:xfrm>
        </p:grpSpPr>
        <p:grpSp>
          <p:nvGrpSpPr>
            <p:cNvPr id="5" name="Group 4"/>
            <p:cNvGrpSpPr/>
            <p:nvPr/>
          </p:nvGrpSpPr>
          <p:grpSpPr>
            <a:xfrm>
              <a:off x="685414" y="6027003"/>
              <a:ext cx="6869272" cy="470318"/>
              <a:chOff x="363373" y="3312302"/>
              <a:chExt cx="6869272" cy="470318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83820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“Fika” is a                . </a:t>
                </a:r>
              </a:p>
            </p:txBody>
          </p:sp>
        </p:grpSp>
        <p:cxnSp>
          <p:nvCxnSpPr>
            <p:cNvPr id="62" name="Straight Connector 61"/>
            <p:cNvCxnSpPr/>
            <p:nvPr/>
          </p:nvCxnSpPr>
          <p:spPr>
            <a:xfrm flipV="1">
              <a:off x="2538977" y="63572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746968" y="5571594"/>
            <a:ext cx="2688784" cy="461665"/>
            <a:chOff x="1230086" y="1785257"/>
            <a:chExt cx="2688784" cy="461665"/>
          </a:xfrm>
        </p:grpSpPr>
        <p:sp>
          <p:nvSpPr>
            <p:cNvPr id="64" name="TextBox 6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traditional café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435749" y="5565256"/>
            <a:ext cx="3069784" cy="461665"/>
            <a:chOff x="1230086" y="1785257"/>
            <a:chExt cx="3069784" cy="461665"/>
          </a:xfrm>
        </p:grpSpPr>
        <p:sp>
          <p:nvSpPr>
            <p:cNvPr id="67" name="TextBox 6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B.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11086" y="1785257"/>
              <a:ext cx="26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palace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146871" y="5565256"/>
            <a:ext cx="2516668" cy="461665"/>
            <a:chOff x="1230086" y="1785257"/>
            <a:chExt cx="2516668" cy="461665"/>
          </a:xfrm>
        </p:grpSpPr>
        <p:sp>
          <p:nvSpPr>
            <p:cNvPr id="70" name="TextBox 6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C.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611085" y="1785257"/>
              <a:ext cx="2135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coffee break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94659" y="707494"/>
            <a:ext cx="6973597" cy="470318"/>
            <a:chOff x="794659" y="707494"/>
            <a:chExt cx="6973597" cy="470318"/>
          </a:xfrm>
        </p:grpSpPr>
        <p:grpSp>
          <p:nvGrpSpPr>
            <p:cNvPr id="3" name="Group 2"/>
            <p:cNvGrpSpPr/>
            <p:nvPr/>
          </p:nvGrpSpPr>
          <p:grpSpPr>
            <a:xfrm>
              <a:off x="794659" y="707494"/>
              <a:ext cx="6973597" cy="470318"/>
              <a:chOff x="363373" y="1262747"/>
              <a:chExt cx="6973597" cy="470318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827313" y="1271400"/>
                <a:ext cx="650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This postcard is about                in Stockholm. </a:t>
                </a:r>
                <a:endParaRPr lang="en-US" sz="2400" i="1"/>
              </a:p>
            </p:txBody>
          </p:sp>
        </p:grpSp>
        <p:cxnSp>
          <p:nvCxnSpPr>
            <p:cNvPr id="72" name="Straight Connector 71"/>
            <p:cNvCxnSpPr/>
            <p:nvPr/>
          </p:nvCxnSpPr>
          <p:spPr>
            <a:xfrm>
              <a:off x="4114808" y="1034375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Oval 72"/>
          <p:cNvSpPr/>
          <p:nvPr/>
        </p:nvSpPr>
        <p:spPr>
          <a:xfrm>
            <a:off x="2864593" y="1362943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772884" y="2582157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4191009" y="3790437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5159579" y="5580505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hlinkClick r:id="rId2" action="ppaction://hlinksldjump"/>
            <a:extLst>
              <a:ext uri="{FF2B5EF4-FFF2-40B4-BE49-F238E27FC236}">
                <a16:creationId xmlns:a16="http://schemas.microsoft.com/office/drawing/2014/main" xmlns="" id="{88885BFC-4C78-4561-9EAF-FADFD98319BA}"/>
              </a:ext>
            </a:extLst>
          </p:cNvPr>
          <p:cNvSpPr/>
          <p:nvPr/>
        </p:nvSpPr>
        <p:spPr>
          <a:xfrm>
            <a:off x="2296903" y="2769702"/>
            <a:ext cx="182880" cy="18288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5" name="Oval 74">
            <a:hlinkClick r:id="rId3" action="ppaction://hlinksldjump"/>
            <a:extLst>
              <a:ext uri="{FF2B5EF4-FFF2-40B4-BE49-F238E27FC236}">
                <a16:creationId xmlns:a16="http://schemas.microsoft.com/office/drawing/2014/main" xmlns="" id="{E1492C04-F18A-4102-8414-E461FD3AE7D9}"/>
              </a:ext>
            </a:extLst>
          </p:cNvPr>
          <p:cNvSpPr/>
          <p:nvPr/>
        </p:nvSpPr>
        <p:spPr>
          <a:xfrm>
            <a:off x="6875232" y="3923324"/>
            <a:ext cx="182880" cy="18288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6" name="Oval 75">
            <a:hlinkClick r:id="rId4" action="ppaction://hlinksldjump"/>
            <a:extLst>
              <a:ext uri="{FF2B5EF4-FFF2-40B4-BE49-F238E27FC236}">
                <a16:creationId xmlns:a16="http://schemas.microsoft.com/office/drawing/2014/main" xmlns="" id="{B601FB5B-9360-4A39-8084-8D6D43E41DCE}"/>
              </a:ext>
            </a:extLst>
          </p:cNvPr>
          <p:cNvSpPr/>
          <p:nvPr/>
        </p:nvSpPr>
        <p:spPr>
          <a:xfrm>
            <a:off x="7282306" y="5704648"/>
            <a:ext cx="182880" cy="18288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7" name="Oval 76">
            <a:hlinkClick r:id="rId5" action="ppaction://hlinksldjump"/>
            <a:extLst>
              <a:ext uri="{FF2B5EF4-FFF2-40B4-BE49-F238E27FC236}">
                <a16:creationId xmlns:a16="http://schemas.microsoft.com/office/drawing/2014/main" xmlns="" id="{B83B215A-A190-41ED-8BFF-2E457742B07B}"/>
              </a:ext>
            </a:extLst>
          </p:cNvPr>
          <p:cNvSpPr/>
          <p:nvPr/>
        </p:nvSpPr>
        <p:spPr>
          <a:xfrm>
            <a:off x="4502344" y="1538879"/>
            <a:ext cx="182880" cy="18288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2671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8" grpId="0" animBg="1"/>
      <p:bldP spid="79" grpId="0" animBg="1"/>
      <p:bldP spid="80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99A6BE0-9C8A-4C38-B997-ADB4E8B327B7}"/>
              </a:ext>
            </a:extLst>
          </p:cNvPr>
          <p:cNvSpPr txBox="1"/>
          <p:nvPr/>
        </p:nvSpPr>
        <p:spPr>
          <a:xfrm>
            <a:off x="338595" y="720545"/>
            <a:ext cx="8486470" cy="5815118"/>
          </a:xfrm>
          <a:prstGeom prst="rect">
            <a:avLst/>
          </a:prstGeom>
          <a:noFill/>
          <a:ln w="19050">
            <a:solidFill>
              <a:srgbClr val="0FB7BD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0" i="0" dirty="0">
                <a:solidFill>
                  <a:srgbClr val="333333"/>
                </a:solidFill>
                <a:effectLst/>
              </a:rPr>
              <a:t>September 6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0" i="0" dirty="0">
                <a:solidFill>
                  <a:srgbClr val="333333"/>
                </a:solidFill>
                <a:effectLst/>
              </a:rPr>
              <a:t>Dear Grandpa and Grandma,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0" i="0" dirty="0">
                <a:solidFill>
                  <a:srgbClr val="333333"/>
                </a:solidFill>
                <a:effectLst/>
              </a:rPr>
              <a:t>Stockholm is fantastic!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i="0" dirty="0">
                <a:effectLst/>
              </a:rPr>
              <a:t>Its weather is perfect, sunny all the time! Our hotel is good. It has a swimming pool and a gym. It offers delicious breakfast. </a:t>
            </a:r>
            <a:r>
              <a:rPr lang="en-US" sz="2400" b="1" i="0" dirty="0">
                <a:solidFill>
                  <a:srgbClr val="008000"/>
                </a:solidFill>
                <a:effectLst/>
              </a:rPr>
              <a:t>Yesterday Mum, Dad and I rented three bikes and cycled to the Old Town. My parents wore their helmets and I wore mine. We visited the Royal Palace first. What a beautiful place! Mum loved it. She said, “Swedish art is amazing.” After that, we had “</a:t>
            </a:r>
            <a:r>
              <a:rPr lang="en-US" sz="2400" b="1" i="0" dirty="0" err="1">
                <a:solidFill>
                  <a:srgbClr val="008000"/>
                </a:solidFill>
                <a:effectLst/>
              </a:rPr>
              <a:t>fika</a:t>
            </a:r>
            <a:r>
              <a:rPr lang="en-US" sz="2400" b="1" i="0" dirty="0">
                <a:solidFill>
                  <a:srgbClr val="008000"/>
                </a:solidFill>
                <a:effectLst/>
              </a:rPr>
              <a:t>”, a coffee break, in a traditional café. Everything is so wonderful!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0" i="0" dirty="0">
                <a:solidFill>
                  <a:srgbClr val="333333"/>
                </a:solidFill>
                <a:effectLst/>
              </a:rPr>
              <a:t>Wish you were here!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0" i="0" dirty="0">
                <a:solidFill>
                  <a:srgbClr val="333333"/>
                </a:solidFill>
                <a:effectLst/>
              </a:rPr>
              <a:t>Love,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0" i="0" dirty="0">
                <a:solidFill>
                  <a:srgbClr val="333333"/>
                </a:solidFill>
                <a:effectLst/>
              </a:rPr>
              <a:t>Mai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D7D81FC-37DB-4FB5-9734-64BA5B583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3" y="1"/>
            <a:ext cx="8726747" cy="8259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655EF60-59B4-4757-B066-A4ACC7BA287F}"/>
              </a:ext>
            </a:extLst>
          </p:cNvPr>
          <p:cNvSpPr txBox="1"/>
          <p:nvPr/>
        </p:nvSpPr>
        <p:spPr>
          <a:xfrm>
            <a:off x="3889568" y="135812"/>
            <a:ext cx="1364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SUGGEST</a:t>
            </a:r>
          </a:p>
        </p:txBody>
      </p:sp>
      <p:sp>
        <p:nvSpPr>
          <p:cNvPr id="8" name="Multiplication Sign 7">
            <a:hlinkClick r:id="rId3" action="ppaction://hlinksldjump"/>
            <a:extLst>
              <a:ext uri="{FF2B5EF4-FFF2-40B4-BE49-F238E27FC236}">
                <a16:creationId xmlns:a16="http://schemas.microsoft.com/office/drawing/2014/main" xmlns="" id="{159A5070-05F6-4C54-98F1-7743575FF3DA}"/>
              </a:ext>
            </a:extLst>
          </p:cNvPr>
          <p:cNvSpPr/>
          <p:nvPr/>
        </p:nvSpPr>
        <p:spPr>
          <a:xfrm>
            <a:off x="8209935" y="129441"/>
            <a:ext cx="491613" cy="461665"/>
          </a:xfrm>
          <a:prstGeom prst="mathMultipl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66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821</TotalTime>
  <Words>751</Words>
  <Application>Microsoft Office PowerPoint</Application>
  <PresentationFormat>On-screen Show (4:3)</PresentationFormat>
  <Paragraphs>178</Paragraphs>
  <Slides>19</Slides>
  <Notes>0</Notes>
  <HiddenSlides>8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TrangDTT</cp:lastModifiedBy>
  <cp:revision>65</cp:revision>
  <dcterms:created xsi:type="dcterms:W3CDTF">2020-12-09T02:04:09Z</dcterms:created>
  <dcterms:modified xsi:type="dcterms:W3CDTF">2021-03-19T02:53:53Z</dcterms:modified>
</cp:coreProperties>
</file>