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3" r:id="rId5"/>
    <p:sldId id="262" r:id="rId6"/>
    <p:sldId id="264" r:id="rId7"/>
    <p:sldId id="265" r:id="rId8"/>
    <p:sldId id="267" r:id="rId9"/>
    <p:sldId id="269" r:id="rId10"/>
    <p:sldId id="271" r:id="rId11"/>
    <p:sldId id="272" r:id="rId12"/>
    <p:sldId id="275" r:id="rId13"/>
    <p:sldId id="274" r:id="rId14"/>
    <p:sldId id="277" r:id="rId15"/>
    <p:sldId id="27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4.wmf"/><Relationship Id="rId1" Type="http://schemas.openxmlformats.org/officeDocument/2006/relationships/image" Target="../media/image1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4.wmf"/><Relationship Id="rId1" Type="http://schemas.openxmlformats.org/officeDocument/2006/relationships/image" Target="../media/image12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24.wmf"/><Relationship Id="rId1" Type="http://schemas.openxmlformats.org/officeDocument/2006/relationships/image" Target="../media/image12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34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BB9E-396F-41E4-81EE-1B9C1081CFE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5287-3642-449F-8DDA-415C664A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8BEE0-3CBA-4D37-993C-24C303925F1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1AB20C6-069F-43C9-B38D-2D31B4DCCEAD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89C4F3-55E4-4CA6-A390-E2591D007B4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A777AE-997D-4102-8946-13BC4D88C710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D3D7D-3F7A-419D-871E-10EAB84CC6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9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3D6D6-6205-42F4-BE33-8B3DD7B89E3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3274-30BE-4864-BD0C-F6979E0AA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5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/>
          <a:p>
            <a:pPr algn="r" eaLnBrk="1" hangingPunct="1"/>
            <a:endParaRPr lang="en-US" sz="51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7400" y="3503613"/>
            <a:ext cx="6400800" cy="1751012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endParaRPr lang="en-US" smtClean="0"/>
          </a:p>
        </p:txBody>
      </p:sp>
      <p:pic>
        <p:nvPicPr>
          <p:cNvPr id="2052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90600" y="1219200"/>
            <a:ext cx="741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PHÒNG GIÁO DỤC ĐÀO TẠO NHA TRANG</a:t>
            </a:r>
          </a:p>
          <a:p>
            <a:pPr algn="ctr" eaLnBrk="1" hangingPunct="1"/>
            <a:r>
              <a:rPr lang="vi-VN" sz="2400" b="1" kern="10" dirty="0" smtClean="0">
                <a:latin typeface="Times New Roman"/>
                <a:cs typeface="Times New Roman"/>
              </a:rPr>
              <a:t>TRƯỜNG THCS TRẦN HƯNG ĐẠO</a:t>
            </a:r>
            <a:endParaRPr lang="en-US" sz="2400" b="1" kern="10" dirty="0" smtClean="0">
              <a:latin typeface="Times New Roman"/>
              <a:cs typeface="Times New Roman"/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 SINH KHỐI 8</a:t>
            </a:r>
          </a:p>
          <a:p>
            <a:pPr algn="ctr" eaLnBrk="1" hangingPunct="1"/>
            <a:endParaRPr lang="en-US" sz="2400" b="1" kern="1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eaLnBrk="1" hangingPunct="1"/>
            <a:endParaRPr lang="en-US" altLang="en-US" sz="2400" b="1" dirty="0">
              <a:solidFill>
                <a:srgbClr val="B00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88913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8958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8880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115252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DSTARS-P"/>
          <p:cNvPicPr>
            <a:picLocks noChangeAspect="1" noChangeArrowheads="1" noCrop="1"/>
          </p:cNvPicPr>
          <p:nvPr/>
        </p:nvPicPr>
        <p:blipFill>
          <a:blip r:embed="rId4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37238"/>
            <a:ext cx="1152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005445" y="3276600"/>
            <a:ext cx="495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§4. NHỮNG HẰNG ĐẲNG THỨC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 NHỚ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NĂM HỌC:  2021 – 2022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1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 đúng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643297"/>
              </p:ext>
            </p:extLst>
          </p:nvPr>
        </p:nvGraphicFramePr>
        <p:xfrm>
          <a:off x="762000" y="457200"/>
          <a:ext cx="38227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1562040" imgH="1218960" progId="Equation.DSMT4">
                  <p:embed/>
                </p:oleObj>
              </mc:Choice>
              <mc:Fallback>
                <p:oleObj name="Equation" r:id="rId3" imgW="156204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3822700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29100" y="4572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70184"/>
              </p:ext>
            </p:extLst>
          </p:nvPr>
        </p:nvGraphicFramePr>
        <p:xfrm>
          <a:off x="685800" y="3810000"/>
          <a:ext cx="53816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2425680" imgH="279360" progId="Equation.DSMT4">
                  <p:embed/>
                </p:oleObj>
              </mc:Choice>
              <mc:Fallback>
                <p:oleObj name="Equation" r:id="rId5" imgW="2425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53816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29100" y="1052945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9100" y="16002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9100" y="22098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700" y="28194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45806"/>
              </p:ext>
            </p:extLst>
          </p:nvPr>
        </p:nvGraphicFramePr>
        <p:xfrm>
          <a:off x="1939203" y="4724400"/>
          <a:ext cx="29860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1346040" imgH="279360" progId="Equation.DSMT4">
                  <p:embed/>
                </p:oleObj>
              </mc:Choice>
              <mc:Fallback>
                <p:oleObj name="Equation" r:id="rId7" imgW="1346040" imgH="2793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203" y="4724400"/>
                        <a:ext cx="29860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464349"/>
              </p:ext>
            </p:extLst>
          </p:nvPr>
        </p:nvGraphicFramePr>
        <p:xfrm>
          <a:off x="1969077" y="5334000"/>
          <a:ext cx="2762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9" imgW="1244520" imgH="279360" progId="Equation.DSMT4">
                  <p:embed/>
                </p:oleObj>
              </mc:Choice>
              <mc:Fallback>
                <p:oleObj name="Equation" r:id="rId9" imgW="12445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077" y="5334000"/>
                        <a:ext cx="27622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4800600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283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6096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17596"/>
              </p:ext>
            </p:extLst>
          </p:nvPr>
        </p:nvGraphicFramePr>
        <p:xfrm>
          <a:off x="1371600" y="682625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2625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134828" y="81294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FF"/>
                </a:solidFill>
                <a:latin typeface="Arial" charset="0"/>
              </a:rPr>
              <a:t>(4)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12834"/>
              </p:ext>
            </p:extLst>
          </p:nvPr>
        </p:nvGraphicFramePr>
        <p:xfrm>
          <a:off x="1371600" y="1490663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90663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1417638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152400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Arial" charset="0"/>
              </a:rPr>
              <a:t>(5)</a:t>
            </a:r>
            <a:endParaRPr lang="en-US" sz="24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7500" y="2309813"/>
            <a:ext cx="364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rgbClr val="6600FF"/>
                </a:solidFill>
                <a:latin typeface="Arial" charset="0"/>
              </a:rPr>
              <a:t>Bài</a:t>
            </a:r>
            <a:r>
              <a:rPr lang="en-US" sz="2400" u="sng" dirty="0">
                <a:solidFill>
                  <a:srgbClr val="6600FF"/>
                </a:solidFill>
                <a:latin typeface="Arial" charset="0"/>
              </a:rPr>
              <a:t> 26 </a:t>
            </a:r>
            <a:r>
              <a:rPr lang="en-US" sz="2400" u="sng" dirty="0" err="1">
                <a:solidFill>
                  <a:srgbClr val="6600FF"/>
                </a:solidFill>
                <a:latin typeface="Arial" charset="0"/>
              </a:rPr>
              <a:t>tr</a:t>
            </a:r>
            <a:r>
              <a:rPr lang="en-US" sz="2400" u="sng" dirty="0">
                <a:solidFill>
                  <a:srgbClr val="6600FF"/>
                </a:solidFill>
                <a:latin typeface="Arial" charset="0"/>
              </a:rPr>
              <a:t> 14 SGK:</a:t>
            </a:r>
            <a:r>
              <a:rPr lang="en-US" sz="24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Arial" charset="0"/>
              </a:rPr>
              <a:t>Tính</a:t>
            </a:r>
            <a:r>
              <a:rPr lang="en-US" sz="2400" dirty="0">
                <a:solidFill>
                  <a:srgbClr val="00C000"/>
                </a:solidFill>
                <a:latin typeface="Arial" charset="0"/>
              </a:rPr>
              <a:t>:</a:t>
            </a:r>
            <a:endParaRPr lang="en-US" sz="2400" u="sng" dirty="0">
              <a:solidFill>
                <a:srgbClr val="00C000"/>
              </a:solidFill>
              <a:latin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62400" y="2768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Bài làm.</a:t>
            </a:r>
          </a:p>
        </p:txBody>
      </p:sp>
      <p:graphicFrame>
        <p:nvGraphicFramePr>
          <p:cNvPr id="14" name="Object 2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33003240"/>
              </p:ext>
            </p:extLst>
          </p:nvPr>
        </p:nvGraphicFramePr>
        <p:xfrm>
          <a:off x="3784600" y="2170113"/>
          <a:ext cx="3524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7" imgW="1765300" imgH="393700" progId="Equation.DSMT4">
                  <p:embed/>
                </p:oleObj>
              </mc:Choice>
              <mc:Fallback>
                <p:oleObj name="Equation" r:id="rId7" imgW="1765300" imgH="3937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170113"/>
                        <a:ext cx="35242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518444"/>
              </p:ext>
            </p:extLst>
          </p:nvPr>
        </p:nvGraphicFramePr>
        <p:xfrm>
          <a:off x="523875" y="3419475"/>
          <a:ext cx="779303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9" imgW="3454200" imgH="558720" progId="Equation.DSMT4">
                  <p:embed/>
                </p:oleObj>
              </mc:Choice>
              <mc:Fallback>
                <p:oleObj name="Equation" r:id="rId9" imgW="3454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419475"/>
                        <a:ext cx="779303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57200" y="3124200"/>
            <a:ext cx="1143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6600FF"/>
                </a:solidFill>
                <a:latin typeface="Arial" charset="0"/>
              </a:rPr>
              <a:t>Ta có:</a:t>
            </a:r>
          </a:p>
        </p:txBody>
      </p:sp>
      <p:graphicFrame>
        <p:nvGraphicFramePr>
          <p:cNvPr id="1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72104"/>
              </p:ext>
            </p:extLst>
          </p:nvPr>
        </p:nvGraphicFramePr>
        <p:xfrm>
          <a:off x="552450" y="4751387"/>
          <a:ext cx="6076950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1" imgW="2997000" imgH="888840" progId="Equation.DSMT4">
                  <p:embed/>
                </p:oleObj>
              </mc:Choice>
              <mc:Fallback>
                <p:oleObj name="Equation" r:id="rId11" imgW="29970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751387"/>
                        <a:ext cx="6076950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2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1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6096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24900"/>
              </p:ext>
            </p:extLst>
          </p:nvPr>
        </p:nvGraphicFramePr>
        <p:xfrm>
          <a:off x="1371600" y="682625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82625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134828" y="81294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FF"/>
                </a:solidFill>
                <a:latin typeface="Arial" charset="0"/>
              </a:rPr>
              <a:t>(4)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357218"/>
              </p:ext>
            </p:extLst>
          </p:nvPr>
        </p:nvGraphicFramePr>
        <p:xfrm>
          <a:off x="1371600" y="1490663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90663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1417638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1524000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Arial" charset="0"/>
              </a:rPr>
              <a:t>(5)</a:t>
            </a:r>
            <a:endParaRPr lang="en-US" sz="24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62400" y="2971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Bài làm.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200" y="2209800"/>
            <a:ext cx="906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u="sng" dirty="0" err="1">
                <a:solidFill>
                  <a:schemeClr val="hlink"/>
                </a:solidFill>
                <a:latin typeface="Arial" charset="0"/>
              </a:rPr>
              <a:t>Bài</a:t>
            </a:r>
            <a:r>
              <a:rPr lang="en-US" sz="2200" u="sng" dirty="0">
                <a:solidFill>
                  <a:schemeClr val="hlink"/>
                </a:solidFill>
                <a:latin typeface="Arial" charset="0"/>
              </a:rPr>
              <a:t> 27a </a:t>
            </a:r>
            <a:r>
              <a:rPr lang="en-US" sz="2200" u="sng" dirty="0" err="1">
                <a:solidFill>
                  <a:schemeClr val="hlink"/>
                </a:solidFill>
                <a:latin typeface="Arial" charset="0"/>
              </a:rPr>
              <a:t>tr</a:t>
            </a:r>
            <a:r>
              <a:rPr lang="en-US" sz="2200" u="sng" dirty="0">
                <a:solidFill>
                  <a:schemeClr val="hlink"/>
                </a:solidFill>
                <a:latin typeface="Arial" charset="0"/>
              </a:rPr>
              <a:t> 14 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SGK: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Viết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các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sau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dưới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dạng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lập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phương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của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một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tổng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hoặc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một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hiệu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: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0" y="3306762"/>
            <a:ext cx="464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Biến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đổi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đã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cho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như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chemeClr val="hlink"/>
                </a:solidFill>
                <a:latin typeface="Arial" charset="0"/>
              </a:rPr>
              <a:t>sau</a:t>
            </a:r>
            <a:r>
              <a:rPr lang="en-US" sz="2200" dirty="0">
                <a:solidFill>
                  <a:schemeClr val="hlink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8490"/>
              </p:ext>
            </p:extLst>
          </p:nvPr>
        </p:nvGraphicFramePr>
        <p:xfrm>
          <a:off x="3335338" y="2527300"/>
          <a:ext cx="2657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Equation" r:id="rId7" imgW="1257120" imgH="228600" progId="Equation.DSMT4">
                  <p:embed/>
                </p:oleObj>
              </mc:Choice>
              <mc:Fallback>
                <p:oleObj name="Equation" r:id="rId7" imgW="12571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338" y="2527300"/>
                        <a:ext cx="26574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28565"/>
              </p:ext>
            </p:extLst>
          </p:nvPr>
        </p:nvGraphicFramePr>
        <p:xfrm>
          <a:off x="609600" y="3711575"/>
          <a:ext cx="26574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11575"/>
                        <a:ext cx="26574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50521"/>
              </p:ext>
            </p:extLst>
          </p:nvPr>
        </p:nvGraphicFramePr>
        <p:xfrm>
          <a:off x="3357563" y="3657600"/>
          <a:ext cx="2819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11" imgW="1333440" imgH="279360" progId="Equation.DSMT4">
                  <p:embed/>
                </p:oleObj>
              </mc:Choice>
              <mc:Fallback>
                <p:oleObj name="Equation" r:id="rId11" imgW="133344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3657600"/>
                        <a:ext cx="28194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80969"/>
              </p:ext>
            </p:extLst>
          </p:nvPr>
        </p:nvGraphicFramePr>
        <p:xfrm>
          <a:off x="3359150" y="4114800"/>
          <a:ext cx="36512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13" imgW="1726920" imgH="279360" progId="Equation.DSMT4">
                  <p:embed/>
                </p:oleObj>
              </mc:Choice>
              <mc:Fallback>
                <p:oleObj name="Equation" r:id="rId13" imgW="172692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114800"/>
                        <a:ext cx="36512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114382"/>
              </p:ext>
            </p:extLst>
          </p:nvPr>
        </p:nvGraphicFramePr>
        <p:xfrm>
          <a:off x="3352800" y="4495800"/>
          <a:ext cx="14493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15" imgW="685800" imgH="279360" progId="Equation.DSMT4">
                  <p:embed/>
                </p:oleObj>
              </mc:Choice>
              <mc:Fallback>
                <p:oleObj name="Equation" r:id="rId15" imgW="68580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95800"/>
                        <a:ext cx="14493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68948"/>
              </p:ext>
            </p:extLst>
          </p:nvPr>
        </p:nvGraphicFramePr>
        <p:xfrm>
          <a:off x="4724400" y="4419600"/>
          <a:ext cx="30067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17" imgW="1422360" imgH="304560" progId="Equation.DSMT4">
                  <p:embed/>
                </p:oleObj>
              </mc:Choice>
              <mc:Fallback>
                <p:oleObj name="Equation" r:id="rId17" imgW="1422360" imgH="3045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9600"/>
                        <a:ext cx="30067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195305" y="526946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98665"/>
              </p:ext>
            </p:extLst>
          </p:nvPr>
        </p:nvGraphicFramePr>
        <p:xfrm>
          <a:off x="1295400" y="5257800"/>
          <a:ext cx="4965701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19" imgW="2349360" imgH="533160" progId="Equation.DSMT4">
                  <p:embed/>
                </p:oleObj>
              </mc:Choice>
              <mc:Fallback>
                <p:oleObj name="Equation" r:id="rId19" imgW="2349360" imgH="533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4965701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6576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17703"/>
              </p:ext>
            </p:extLst>
          </p:nvPr>
        </p:nvGraphicFramePr>
        <p:xfrm>
          <a:off x="1371600" y="3730625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0625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82420"/>
              </p:ext>
            </p:extLst>
          </p:nvPr>
        </p:nvGraphicFramePr>
        <p:xfrm>
          <a:off x="1371600" y="4721225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5" imgW="2095200" imgH="279360" progId="Equation.DSMT4">
                  <p:embed/>
                </p:oleObj>
              </mc:Choice>
              <mc:Fallback>
                <p:oleObj name="Equation" r:id="rId5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1225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46482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6096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81839"/>
              </p:ext>
            </p:extLst>
          </p:nvPr>
        </p:nvGraphicFramePr>
        <p:xfrm>
          <a:off x="1993900" y="682625"/>
          <a:ext cx="40211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7" imgW="1600200" imgH="279360" progId="Equation.DSMT4">
                  <p:embed/>
                </p:oleObj>
              </mc:Choice>
              <mc:Fallback>
                <p:oleObj name="Equation" r:id="rId7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682625"/>
                        <a:ext cx="40211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0" y="16764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729383"/>
              </p:ext>
            </p:extLst>
          </p:nvPr>
        </p:nvGraphicFramePr>
        <p:xfrm>
          <a:off x="1997075" y="1795463"/>
          <a:ext cx="398938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9" imgW="1587240" imgH="279360" progId="Equation.DSMT4">
                  <p:embed/>
                </p:oleObj>
              </mc:Choice>
              <mc:Fallback>
                <p:oleObj name="Equation" r:id="rId9" imgW="158724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1795463"/>
                        <a:ext cx="398938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143000" y="26670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29265"/>
              </p:ext>
            </p:extLst>
          </p:nvPr>
        </p:nvGraphicFramePr>
        <p:xfrm>
          <a:off x="1981200" y="2814638"/>
          <a:ext cx="40211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1" imgW="1600200" imgH="253800" progId="Equation.DSMT4">
                  <p:embed/>
                </p:oleObj>
              </mc:Choice>
              <mc:Fallback>
                <p:oleObj name="Equation" r:id="rId11" imgW="1600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4638"/>
                        <a:ext cx="40211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roses_swaying_back_an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953000"/>
            <a:ext cx="1511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3" descr="roses_swaying_back_an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571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98764" y="914400"/>
            <a:ext cx="8445500" cy="138499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27b, 28, 29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/14)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382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764" y="3059668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(SGK/14)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44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 (SGK/14)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959097"/>
              </p:ext>
            </p:extLst>
          </p:nvPr>
        </p:nvGraphicFramePr>
        <p:xfrm>
          <a:off x="244475" y="1295400"/>
          <a:ext cx="30321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3" imgW="1434960" imgH="228600" progId="Equation.DSMT4">
                  <p:embed/>
                </p:oleObj>
              </mc:Choice>
              <mc:Fallback>
                <p:oleObj name="Equation" r:id="rId3" imgW="14349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295400"/>
                        <a:ext cx="30321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84287" y="1290935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6 ;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211032"/>
              </p:ext>
            </p:extLst>
          </p:nvPr>
        </p:nvGraphicFramePr>
        <p:xfrm>
          <a:off x="312738" y="1828800"/>
          <a:ext cx="26590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1257120" imgH="228600" progId="Equation.DSMT4">
                  <p:embed/>
                </p:oleObj>
              </mc:Choice>
              <mc:Fallback>
                <p:oleObj name="Equation" r:id="rId5" imgW="125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828800"/>
                        <a:ext cx="26590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68412" y="1824335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22.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51460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98018"/>
              </p:ext>
            </p:extLst>
          </p:nvPr>
        </p:nvGraphicFramePr>
        <p:xfrm>
          <a:off x="381000" y="2836863"/>
          <a:ext cx="6253163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2958840" imgH="533160" progId="Equation.DSMT4">
                  <p:embed/>
                </p:oleObj>
              </mc:Choice>
              <mc:Fallback>
                <p:oleObj name="Equation" r:id="rId7" imgW="295884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36863"/>
                        <a:ext cx="6253163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717562"/>
              </p:ext>
            </p:extLst>
          </p:nvPr>
        </p:nvGraphicFramePr>
        <p:xfrm>
          <a:off x="228600" y="5029200"/>
          <a:ext cx="5935663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9" imgW="2806560" imgH="533160" progId="Equation.DSMT4">
                  <p:embed/>
                </p:oleObj>
              </mc:Choice>
              <mc:Fallback>
                <p:oleObj name="Equation" r:id="rId9" imgW="280656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5935663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81000" y="3962400"/>
            <a:ext cx="416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420366"/>
              </p:ext>
            </p:extLst>
          </p:nvPr>
        </p:nvGraphicFramePr>
        <p:xfrm>
          <a:off x="4425950" y="3962400"/>
          <a:ext cx="27368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1" imgW="1295280" imgH="279360" progId="Equation.DSMT4">
                  <p:embed/>
                </p:oleObj>
              </mc:Choice>
              <mc:Fallback>
                <p:oleObj name="Equation" r:id="rId11" imgW="129528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962400"/>
                        <a:ext cx="27368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3020" y="4458609"/>
            <a:ext cx="5772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21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8" descr="Cute Flower Floral Backgrounds | Wallpaper powerpoint, Flor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4234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63" y="1676400"/>
            <a:ext cx="8559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612" y="2819400"/>
            <a:ext cx="8301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CÙNG GIA ĐÌNH NHIỀU SỨC KHỎE ĐỂ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 QUA ĐẠI DỊCH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296" y="4249894"/>
            <a:ext cx="7434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HIỆN ĐÚNG THÔNG ĐIỆP 5K CỦA BỘ Y TẾ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4"/>
          <p:cNvGrpSpPr>
            <a:grpSpLocks/>
          </p:cNvGrpSpPr>
          <p:nvPr/>
        </p:nvGrpSpPr>
        <p:grpSpPr bwMode="auto">
          <a:xfrm>
            <a:off x="1824037" y="990600"/>
            <a:ext cx="2366963" cy="533400"/>
            <a:chOff x="1098" y="808"/>
            <a:chExt cx="1491" cy="336"/>
          </a:xfrm>
        </p:grpSpPr>
        <p:graphicFrame>
          <p:nvGraphicFramePr>
            <p:cNvPr id="821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1392070"/>
                </p:ext>
              </p:extLst>
            </p:nvPr>
          </p:nvGraphicFramePr>
          <p:xfrm>
            <a:off x="1098" y="808"/>
            <a:ext cx="751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Equation" r:id="rId3" imgW="520700" imgH="228600" progId="Equation.DSMT4">
                    <p:embed/>
                  </p:oleObj>
                </mc:Choice>
                <mc:Fallback>
                  <p:oleObj name="Equation" r:id="rId3" imgW="520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808"/>
                          <a:ext cx="75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0881848"/>
                </p:ext>
              </p:extLst>
            </p:nvPr>
          </p:nvGraphicFramePr>
          <p:xfrm>
            <a:off x="1917" y="816"/>
            <a:ext cx="672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5" imgW="469900" imgH="228600" progId="Equation.DSMT4">
                    <p:embed/>
                  </p:oleObj>
                </mc:Choice>
                <mc:Fallback>
                  <p:oleObj name="Equation" r:id="rId5" imgW="4699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7" y="816"/>
                          <a:ext cx="672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81400" y="1600200"/>
            <a:ext cx="144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026392"/>
              </p:ext>
            </p:extLst>
          </p:nvPr>
        </p:nvGraphicFramePr>
        <p:xfrm>
          <a:off x="1524000" y="1993900"/>
          <a:ext cx="31242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1358900" imgH="228600" progId="Equation.DSMT4">
                  <p:embed/>
                </p:oleObj>
              </mc:Choice>
              <mc:Fallback>
                <p:oleObj name="Equation" r:id="rId7" imgW="135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93900"/>
                        <a:ext cx="31242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570258"/>
              </p:ext>
            </p:extLst>
          </p:nvPr>
        </p:nvGraphicFramePr>
        <p:xfrm>
          <a:off x="1558925" y="2400300"/>
          <a:ext cx="3089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9" imgW="1422360" imgH="228600" progId="Equation.DSMT4">
                  <p:embed/>
                </p:oleObj>
              </mc:Choice>
              <mc:Fallback>
                <p:oleObj name="Equation" r:id="rId9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2400300"/>
                        <a:ext cx="30892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3262"/>
              </p:ext>
            </p:extLst>
          </p:nvPr>
        </p:nvGraphicFramePr>
        <p:xfrm>
          <a:off x="2133600" y="2820987"/>
          <a:ext cx="4724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1" imgW="2032000" imgH="228600" progId="Equation.DSMT4">
                  <p:embed/>
                </p:oleObj>
              </mc:Choice>
              <mc:Fallback>
                <p:oleObj name="Equation" r:id="rId11" imgW="203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20987"/>
                        <a:ext cx="47244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2133600" y="3238500"/>
          <a:ext cx="3276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13" imgW="1358900" imgH="228600" progId="Equation.DSMT4">
                  <p:embed/>
                </p:oleObj>
              </mc:Choice>
              <mc:Fallback>
                <p:oleObj name="Equation" r:id="rId13" imgW="135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38500"/>
                        <a:ext cx="32766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952500" y="3657600"/>
          <a:ext cx="449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5" imgW="1841500" imgH="228600" progId="Equation.DSMT4">
                  <p:embed/>
                </p:oleObj>
              </mc:Choice>
              <mc:Fallback>
                <p:oleObj name="Equation" r:id="rId15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657600"/>
                        <a:ext cx="449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52500" y="4376738"/>
            <a:ext cx="6705600" cy="1185862"/>
            <a:chOff x="936" y="3072"/>
            <a:chExt cx="4224" cy="864"/>
          </a:xfrm>
        </p:grpSpPr>
        <p:sp>
          <p:nvSpPr>
            <p:cNvPr id="8206" name="Rectangle 24"/>
            <p:cNvSpPr>
              <a:spLocks noChangeArrowheads="1"/>
            </p:cNvSpPr>
            <p:nvPr/>
          </p:nvSpPr>
          <p:spPr bwMode="auto">
            <a:xfrm>
              <a:off x="936" y="3072"/>
              <a:ext cx="4224" cy="864"/>
            </a:xfrm>
            <a:prstGeom prst="rect">
              <a:avLst/>
            </a:prstGeom>
            <a:solidFill>
              <a:srgbClr val="449FA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graphicFrame>
          <p:nvGraphicFramePr>
            <p:cNvPr id="820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7711072"/>
                </p:ext>
              </p:extLst>
            </p:nvPr>
          </p:nvGraphicFramePr>
          <p:xfrm>
            <a:off x="960" y="3245"/>
            <a:ext cx="4176" cy="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" name="Equation" r:id="rId17" imgW="1841500" imgH="228600" progId="Equation.DSMT4">
                    <p:embed/>
                  </p:oleObj>
                </mc:Choice>
                <mc:Fallback>
                  <p:oleObj name="Equation" r:id="rId17" imgW="1841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245"/>
                          <a:ext cx="4176" cy="5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77" name="AutoShape 33"/>
          <p:cNvSpPr>
            <a:spLocks noChangeArrowheads="1"/>
          </p:cNvSpPr>
          <p:nvPr/>
        </p:nvSpPr>
        <p:spPr bwMode="auto">
          <a:xfrm rot="10800000">
            <a:off x="1524000" y="5791200"/>
            <a:ext cx="5105400" cy="914400"/>
          </a:xfrm>
          <a:prstGeom prst="cloudCallout">
            <a:avLst>
              <a:gd name="adj1" fmla="val -26963"/>
              <a:gd name="adj2" fmla="val 68398"/>
            </a:avLst>
          </a:prstGeom>
          <a:solidFill>
            <a:srgbClr val="33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HĐT: </a:t>
            </a:r>
            <a:r>
              <a:rPr lang="en-US" sz="2200" dirty="0" err="1">
                <a:solidFill>
                  <a:srgbClr val="FF0000"/>
                </a:solidFill>
              </a:rPr>
              <a:t>Lập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phương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của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một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tổng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720" y="928257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04800"/>
            <a:ext cx="3795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76735"/>
            <a:ext cx="100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6A68"/>
                </a:solidFill>
                <a:latin typeface="Arial" charset="0"/>
              </a:rPr>
              <a:t>Ta </a:t>
            </a:r>
            <a:r>
              <a:rPr lang="en-US" sz="2400" dirty="0" err="1">
                <a:solidFill>
                  <a:srgbClr val="006A68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006A68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7098"/>
              </p:ext>
            </p:extLst>
          </p:nvPr>
        </p:nvGraphicFramePr>
        <p:xfrm>
          <a:off x="4662488" y="2398713"/>
          <a:ext cx="3033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9" imgW="1396800" imgH="228600" progId="Equation.DSMT4">
                  <p:embed/>
                </p:oleObj>
              </mc:Choice>
              <mc:Fallback>
                <p:oleObj name="Equation" r:id="rId19" imgW="13968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2398713"/>
                        <a:ext cx="30337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6154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7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57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4.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Lập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phương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của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một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tổng</a:t>
            </a:r>
            <a:endParaRPr lang="en-US" sz="2400" b="1" u="sng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9906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Với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A, B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là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các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tùy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ý ta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cũng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có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: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2311400"/>
            <a:ext cx="502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Phát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hằng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đẳng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(4)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thành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lời</a:t>
            </a:r>
            <a:endParaRPr lang="en-US" sz="2200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55" y="2743200"/>
            <a:ext cx="9199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23880"/>
              </p:ext>
            </p:extLst>
          </p:nvPr>
        </p:nvGraphicFramePr>
        <p:xfrm>
          <a:off x="1295400" y="1490663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0663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066800" y="1417638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58628" y="162098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FF"/>
                </a:solidFill>
                <a:latin typeface="Arial" charset="0"/>
              </a:rPr>
              <a:t>(4)</a:t>
            </a:r>
            <a:endParaRPr lang="en-US" sz="24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47662" y="4267200"/>
            <a:ext cx="308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9913"/>
              </p:ext>
            </p:extLst>
          </p:nvPr>
        </p:nvGraphicFramePr>
        <p:xfrm>
          <a:off x="347662" y="4715010"/>
          <a:ext cx="1438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5" imgW="647640" imgH="279360" progId="Equation.DSMT4">
                  <p:embed/>
                </p:oleObj>
              </mc:Choice>
              <mc:Fallback>
                <p:oleObj name="Equation" r:id="rId5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" y="4715010"/>
                        <a:ext cx="14382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87508"/>
              </p:ext>
            </p:extLst>
          </p:nvPr>
        </p:nvGraphicFramePr>
        <p:xfrm>
          <a:off x="1788317" y="4765965"/>
          <a:ext cx="354568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7" imgW="1485720" imgH="228600" progId="Equation.DSMT4">
                  <p:embed/>
                </p:oleObj>
              </mc:Choice>
              <mc:Fallback>
                <p:oleObj name="Equation" r:id="rId7" imgW="148572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317" y="4765965"/>
                        <a:ext cx="354568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414523"/>
              </p:ext>
            </p:extLst>
          </p:nvPr>
        </p:nvGraphicFramePr>
        <p:xfrm>
          <a:off x="5486400" y="4770580"/>
          <a:ext cx="24939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770580"/>
                        <a:ext cx="24939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77579"/>
              </p:ext>
            </p:extLst>
          </p:nvPr>
        </p:nvGraphicFramePr>
        <p:xfrm>
          <a:off x="304800" y="5245100"/>
          <a:ext cx="1692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1" imgW="761760" imgH="279360" progId="Equation.DSMT4">
                  <p:embed/>
                </p:oleObj>
              </mc:Choice>
              <mc:Fallback>
                <p:oleObj name="Equation" r:id="rId11" imgW="76176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45100"/>
                        <a:ext cx="16922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452734"/>
              </p:ext>
            </p:extLst>
          </p:nvPr>
        </p:nvGraphicFramePr>
        <p:xfrm>
          <a:off x="1955800" y="5238750"/>
          <a:ext cx="50307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13" imgW="2108160" imgH="279360" progId="Equation.DSMT4">
                  <p:embed/>
                </p:oleObj>
              </mc:Choice>
              <mc:Fallback>
                <p:oleObj name="Equation" r:id="rId13" imgW="2108160" imgH="279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5238750"/>
                        <a:ext cx="50307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0461"/>
              </p:ext>
            </p:extLst>
          </p:nvPr>
        </p:nvGraphicFramePr>
        <p:xfrm>
          <a:off x="1981200" y="5715000"/>
          <a:ext cx="374729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15" imgW="1688760" imgH="228600" progId="Equation.DSMT4">
                  <p:embed/>
                </p:oleObj>
              </mc:Choice>
              <mc:Fallback>
                <p:oleObj name="Equation" r:id="rId15" imgW="168876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715000"/>
                        <a:ext cx="3747293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75428"/>
              </p:ext>
            </p:extLst>
          </p:nvPr>
        </p:nvGraphicFramePr>
        <p:xfrm>
          <a:off x="5638800" y="5715000"/>
          <a:ext cx="34513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17" imgW="1600200" imgH="228600" progId="Equation.DSMT4">
                  <p:embed/>
                </p:oleObj>
              </mc:Choice>
              <mc:Fallback>
                <p:oleObj name="Equation" r:id="rId17" imgW="16002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34513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1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457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6600FF"/>
                </a:solidFill>
                <a:latin typeface="Arial" charset="0"/>
              </a:rPr>
              <a:t>5.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Lập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phương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của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một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Arial" charset="0"/>
              </a:rPr>
              <a:t>hiệu</a:t>
            </a:r>
            <a:endParaRPr lang="en-US" sz="2400" b="1" u="sng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99060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?3 </a:t>
            </a:r>
            <a:r>
              <a:rPr lang="en-US" sz="2800" dirty="0" err="1" smtClean="0">
                <a:solidFill>
                  <a:srgbClr val="6600FF"/>
                </a:solidFill>
                <a:latin typeface="Arial" charset="0"/>
              </a:rPr>
              <a:t>Tính</a:t>
            </a:r>
            <a:r>
              <a:rPr lang="en-US" sz="2800" dirty="0" smtClean="0">
                <a:solidFill>
                  <a:srgbClr val="6600FF"/>
                </a:solidFill>
                <a:latin typeface="Arial" charset="0"/>
              </a:rPr>
              <a:t>:</a:t>
            </a:r>
            <a:endParaRPr lang="en-US" sz="2800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318852"/>
              </p:ext>
            </p:extLst>
          </p:nvPr>
        </p:nvGraphicFramePr>
        <p:xfrm>
          <a:off x="1966912" y="2590800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2590800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89230892"/>
              </p:ext>
            </p:extLst>
          </p:nvPr>
        </p:nvGraphicFramePr>
        <p:xfrm>
          <a:off x="1800228" y="914400"/>
          <a:ext cx="1628772" cy="68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5" imgW="723600" imgH="304560" progId="Equation.DSMT4">
                  <p:embed/>
                </p:oleObj>
              </mc:Choice>
              <mc:Fallback>
                <p:oleObj name="Equation" r:id="rId5" imgW="723600" imgH="304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8" y="914400"/>
                        <a:ext cx="1628772" cy="685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5629"/>
              </p:ext>
            </p:extLst>
          </p:nvPr>
        </p:nvGraphicFramePr>
        <p:xfrm>
          <a:off x="3429000" y="990600"/>
          <a:ext cx="51720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7" imgW="2057400" imgH="279360" progId="Equation.DSMT4">
                  <p:embed/>
                </p:oleObj>
              </mc:Choice>
              <mc:Fallback>
                <p:oleObj name="Equation" r:id="rId7" imgW="20574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517207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34897"/>
              </p:ext>
            </p:extLst>
          </p:nvPr>
        </p:nvGraphicFramePr>
        <p:xfrm>
          <a:off x="3429000" y="1676400"/>
          <a:ext cx="35115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9" imgW="1396800" imgH="203040" progId="Equation.DSMT4">
                  <p:embed/>
                </p:oleObj>
              </mc:Choice>
              <mc:Fallback>
                <p:oleObj name="Equation" r:id="rId9" imgW="139680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35115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2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57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6600FF"/>
                </a:solidFill>
                <a:latin typeface="Arial" charset="0"/>
              </a:rPr>
              <a:t>5.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Lập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phương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của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một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Arial" charset="0"/>
              </a:rPr>
              <a:t>hiệu</a:t>
            </a:r>
            <a:endParaRPr lang="en-US" sz="2400" b="1" u="sng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9906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Với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A, B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là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các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tùy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ý ta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cũng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có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: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000" y="2311400"/>
            <a:ext cx="5029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Phát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hằng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đẳng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" charset="0"/>
              </a:rPr>
              <a:t>(5)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thành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lời</a:t>
            </a:r>
            <a:endParaRPr lang="en-US" sz="2200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55" y="2743200"/>
            <a:ext cx="9199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9424" y="152400"/>
            <a:ext cx="8980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Arial" charset="0"/>
              </a:rPr>
              <a:t>Tiết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 6: </a:t>
            </a:r>
            <a:r>
              <a:rPr lang="en-US" sz="2400" b="1" dirty="0" smtClean="0">
                <a:solidFill>
                  <a:srgbClr val="FF0066"/>
                </a:solidFill>
                <a:latin typeface="Arial" charset="0"/>
              </a:rPr>
              <a:t>§4. NHỮNG HẰNG ĐẲNG THỨC ĐÁNG NHỚ (</a:t>
            </a:r>
            <a:r>
              <a:rPr lang="en-US" sz="2400" b="1" dirty="0" err="1" smtClean="0">
                <a:solidFill>
                  <a:srgbClr val="FF0066"/>
                </a:solidFill>
                <a:latin typeface="Arial" charset="0"/>
              </a:rPr>
              <a:t>tiếp</a:t>
            </a:r>
            <a:r>
              <a:rPr lang="en-US" sz="2400" b="1" dirty="0">
                <a:solidFill>
                  <a:srgbClr val="FF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62708"/>
              </p:ext>
            </p:extLst>
          </p:nvPr>
        </p:nvGraphicFramePr>
        <p:xfrm>
          <a:off x="1295400" y="1490663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3" imgW="2095200" imgH="279360" progId="Equation.DSMT4">
                  <p:embed/>
                </p:oleObj>
              </mc:Choice>
              <mc:Fallback>
                <p:oleObj name="Equation" r:id="rId3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0663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066800" y="1417638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58628" y="162098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Arial" charset="0"/>
              </a:rPr>
              <a:t>(5)</a:t>
            </a:r>
            <a:endParaRPr lang="en-US" sz="240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47662" y="4267200"/>
            <a:ext cx="308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10816"/>
              </p:ext>
            </p:extLst>
          </p:nvPr>
        </p:nvGraphicFramePr>
        <p:xfrm>
          <a:off x="263525" y="4503738"/>
          <a:ext cx="16065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5" imgW="723600" imgH="469800" progId="Equation.DSMT4">
                  <p:embed/>
                </p:oleObj>
              </mc:Choice>
              <mc:Fallback>
                <p:oleObj name="Equation" r:id="rId5" imgW="723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503738"/>
                        <a:ext cx="16065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5060"/>
              </p:ext>
            </p:extLst>
          </p:nvPr>
        </p:nvGraphicFramePr>
        <p:xfrm>
          <a:off x="1752600" y="4519612"/>
          <a:ext cx="46672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7" imgW="1955520" imgH="469800" progId="Equation.DSMT4">
                  <p:embed/>
                </p:oleObj>
              </mc:Choice>
              <mc:Fallback>
                <p:oleObj name="Equation" r:id="rId7" imgW="1955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19612"/>
                        <a:ext cx="46672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403272"/>
              </p:ext>
            </p:extLst>
          </p:nvPr>
        </p:nvGraphicFramePr>
        <p:xfrm>
          <a:off x="1831975" y="5375275"/>
          <a:ext cx="32734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5375275"/>
                        <a:ext cx="32734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83081"/>
              </p:ext>
            </p:extLst>
          </p:nvPr>
        </p:nvGraphicFramePr>
        <p:xfrm>
          <a:off x="5181600" y="5375275"/>
          <a:ext cx="26987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11" imgW="1130040" imgH="393480" progId="Equation.DSMT4">
                  <p:embed/>
                </p:oleObj>
              </mc:Choice>
              <mc:Fallback>
                <p:oleObj name="Equation" r:id="rId11" imgW="11300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75275"/>
                        <a:ext cx="26987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3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71087"/>
              </p:ext>
            </p:extLst>
          </p:nvPr>
        </p:nvGraphicFramePr>
        <p:xfrm>
          <a:off x="214313" y="3211513"/>
          <a:ext cx="17208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3" imgW="774360" imgH="279360" progId="Equation.DSMT4">
                  <p:embed/>
                </p:oleObj>
              </mc:Choice>
              <mc:Fallback>
                <p:oleObj name="Equation" r:id="rId3" imgW="7743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11513"/>
                        <a:ext cx="17208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77314"/>
              </p:ext>
            </p:extLst>
          </p:nvPr>
        </p:nvGraphicFramePr>
        <p:xfrm>
          <a:off x="2012950" y="3200400"/>
          <a:ext cx="5302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5" imgW="2222280" imgH="279360" progId="Equation.DSMT4">
                  <p:embed/>
                </p:oleObj>
              </mc:Choice>
              <mc:Fallback>
                <p:oleObj name="Equation" r:id="rId5" imgW="222228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200400"/>
                        <a:ext cx="53022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898802"/>
              </p:ext>
            </p:extLst>
          </p:nvPr>
        </p:nvGraphicFramePr>
        <p:xfrm>
          <a:off x="1371600" y="1597025"/>
          <a:ext cx="52657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7" imgW="2095200" imgH="279360" progId="Equation.DSMT4">
                  <p:embed/>
                </p:oleObj>
              </mc:Choice>
              <mc:Fallback>
                <p:oleObj name="Equation" r:id="rId7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7025"/>
                        <a:ext cx="526573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1524000"/>
            <a:ext cx="5638800" cy="792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57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smtClean="0">
                <a:solidFill>
                  <a:srgbClr val="6600FF"/>
                </a:solidFill>
                <a:latin typeface="Arial" charset="0"/>
              </a:rPr>
              <a:t>5.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Lập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phương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của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>
                <a:solidFill>
                  <a:srgbClr val="6600FF"/>
                </a:solidFill>
                <a:latin typeface="Arial" charset="0"/>
              </a:rPr>
              <a:t>một</a:t>
            </a:r>
            <a:r>
              <a:rPr lang="en-US" sz="2400" b="1" u="sng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400" b="1" u="sng" dirty="0" err="1" smtClean="0">
                <a:solidFill>
                  <a:srgbClr val="6600FF"/>
                </a:solidFill>
                <a:latin typeface="Arial" charset="0"/>
              </a:rPr>
              <a:t>hiệu</a:t>
            </a:r>
            <a:endParaRPr lang="en-US" sz="2400" b="1" u="sng" dirty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990600"/>
            <a:ext cx="632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Với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A, B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là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các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biểu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thức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tùy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ý ta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cũng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200" dirty="0" err="1">
                <a:solidFill>
                  <a:srgbClr val="6600FF"/>
                </a:solidFill>
                <a:latin typeface="Arial" charset="0"/>
              </a:rPr>
              <a:t>có</a:t>
            </a:r>
            <a:r>
              <a:rPr lang="en-US" sz="2200" dirty="0">
                <a:solidFill>
                  <a:srgbClr val="6600FF"/>
                </a:solidFill>
                <a:latin typeface="Arial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8628" y="162098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Arial" charset="0"/>
              </a:rPr>
              <a:t>(5)</a:t>
            </a:r>
            <a:endParaRPr lang="en-US" sz="2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7661" y="2514600"/>
            <a:ext cx="308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fontAlgn="base">
              <a:spcAft>
                <a:spcPct val="0"/>
              </a:spcAft>
              <a:buFont typeface="Wingdings 3" pitchFamily="18" charset="2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98518"/>
              </p:ext>
            </p:extLst>
          </p:nvPr>
        </p:nvGraphicFramePr>
        <p:xfrm>
          <a:off x="2057400" y="3825875"/>
          <a:ext cx="46974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9" imgW="1968480" imgH="253800" progId="Equation.DSMT4">
                  <p:embed/>
                </p:oleObj>
              </mc:Choice>
              <mc:Fallback>
                <p:oleObj name="Equation" r:id="rId9" imgW="19684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25875"/>
                        <a:ext cx="46974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91118"/>
              </p:ext>
            </p:extLst>
          </p:nvPr>
        </p:nvGraphicFramePr>
        <p:xfrm>
          <a:off x="2133600" y="4416425"/>
          <a:ext cx="38179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1" imgW="1600200" imgH="228600" progId="Equation.DSMT4">
                  <p:embed/>
                </p:oleObj>
              </mc:Choice>
              <mc:Fallback>
                <p:oleObj name="Equation" r:id="rId11" imgW="1600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6425"/>
                        <a:ext cx="38179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9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53162"/>
              </p:ext>
            </p:extLst>
          </p:nvPr>
        </p:nvGraphicFramePr>
        <p:xfrm>
          <a:off x="762000" y="706766"/>
          <a:ext cx="38227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3" imgW="1562040" imgH="1218960" progId="Equation.DSMT4">
                  <p:embed/>
                </p:oleObj>
              </mc:Choice>
              <mc:Fallback>
                <p:oleObj name="Equation" r:id="rId3" imgW="1562040" imgH="12189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06766"/>
                        <a:ext cx="3822700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29100" y="706766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98344"/>
              </p:ext>
            </p:extLst>
          </p:nvPr>
        </p:nvGraphicFramePr>
        <p:xfrm>
          <a:off x="708025" y="3602366"/>
          <a:ext cx="30432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3602366"/>
                        <a:ext cx="30432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159175"/>
              </p:ext>
            </p:extLst>
          </p:nvPr>
        </p:nvGraphicFramePr>
        <p:xfrm>
          <a:off x="685800" y="4135766"/>
          <a:ext cx="310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7" imgW="1396800" imgH="279360" progId="Equation.DSMT4">
                  <p:embed/>
                </p:oleObj>
              </mc:Choice>
              <mc:Fallback>
                <p:oleObj name="Equation" r:id="rId7" imgW="1396800" imgH="279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35766"/>
                        <a:ext cx="310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13444"/>
              </p:ext>
            </p:extLst>
          </p:nvPr>
        </p:nvGraphicFramePr>
        <p:xfrm>
          <a:off x="381000" y="4646941"/>
          <a:ext cx="8231188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9" imgW="3708360" imgH="558720" progId="Equation.DSMT4">
                  <p:embed/>
                </p:oleObj>
              </mc:Choice>
              <mc:Fallback>
                <p:oleObj name="Equation" r:id="rId9" imgW="3708360" imgH="558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46941"/>
                        <a:ext cx="8231188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633"/>
              </p:ext>
            </p:extLst>
          </p:nvPr>
        </p:nvGraphicFramePr>
        <p:xfrm>
          <a:off x="4941887" y="4713288"/>
          <a:ext cx="42021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1" imgW="1892160" imgH="279360" progId="Equation.DSMT4">
                  <p:embed/>
                </p:oleObj>
              </mc:Choice>
              <mc:Fallback>
                <p:oleObj name="Equation" r:id="rId11" imgW="189216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713288"/>
                        <a:ext cx="42021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787597"/>
              </p:ext>
            </p:extLst>
          </p:nvPr>
        </p:nvGraphicFramePr>
        <p:xfrm>
          <a:off x="473075" y="5867400"/>
          <a:ext cx="3832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3" imgW="1726920" imgH="279360" progId="Equation.DSMT4">
                  <p:embed/>
                </p:oleObj>
              </mc:Choice>
              <mc:Fallback>
                <p:oleObj name="Equation" r:id="rId13" imgW="172692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867400"/>
                        <a:ext cx="38322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229100" y="12954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1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93731"/>
              </p:ext>
            </p:extLst>
          </p:nvPr>
        </p:nvGraphicFramePr>
        <p:xfrm>
          <a:off x="762000" y="457200"/>
          <a:ext cx="38227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3" imgW="1562040" imgH="1218960" progId="Equation.DSMT4">
                  <p:embed/>
                </p:oleObj>
              </mc:Choice>
              <mc:Fallback>
                <p:oleObj name="Equation" r:id="rId3" imgW="156204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3822700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29100" y="4572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472009"/>
              </p:ext>
            </p:extLst>
          </p:nvPr>
        </p:nvGraphicFramePr>
        <p:xfrm>
          <a:off x="609600" y="3352800"/>
          <a:ext cx="310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5" imgW="1396800" imgH="279360" progId="Equation.DSMT4">
                  <p:embed/>
                </p:oleObj>
              </mc:Choice>
              <mc:Fallback>
                <p:oleObj name="Equation" r:id="rId5" imgW="1396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310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29640"/>
              </p:ext>
            </p:extLst>
          </p:nvPr>
        </p:nvGraphicFramePr>
        <p:xfrm>
          <a:off x="990600" y="4191000"/>
          <a:ext cx="5921375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7" imgW="2666880" imgH="558720" progId="Equation.DSMT4">
                  <p:embed/>
                </p:oleObj>
              </mc:Choice>
              <mc:Fallback>
                <p:oleObj name="Equation" r:id="rId7" imgW="26668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5921375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29100" y="9906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17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91052"/>
              </p:ext>
            </p:extLst>
          </p:nvPr>
        </p:nvGraphicFramePr>
        <p:xfrm>
          <a:off x="762000" y="457200"/>
          <a:ext cx="3822700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3" imgW="1562040" imgH="1218960" progId="Equation.DSMT4">
                  <p:embed/>
                </p:oleObj>
              </mc:Choice>
              <mc:Fallback>
                <p:oleObj name="Equation" r:id="rId3" imgW="156204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3822700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29100" y="4572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3656"/>
              </p:ext>
            </p:extLst>
          </p:nvPr>
        </p:nvGraphicFramePr>
        <p:xfrm>
          <a:off x="623888" y="3352800"/>
          <a:ext cx="30718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5" imgW="1384200" imgH="279360" progId="Equation.DSMT4">
                  <p:embed/>
                </p:oleObj>
              </mc:Choice>
              <mc:Fallback>
                <p:oleObj name="Equation" r:id="rId5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352800"/>
                        <a:ext cx="30718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755006"/>
              </p:ext>
            </p:extLst>
          </p:nvPr>
        </p:nvGraphicFramePr>
        <p:xfrm>
          <a:off x="1066800" y="4191000"/>
          <a:ext cx="36655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7" imgW="1650960" imgH="482400" progId="Equation.DSMT4">
                  <p:embed/>
                </p:oleObj>
              </mc:Choice>
              <mc:Fallback>
                <p:oleObj name="Equation" r:id="rId7" imgW="1650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665538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229100" y="9906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9100" y="15240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9100" y="2057400"/>
            <a:ext cx="4953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646</Words>
  <Application>Microsoft Office PowerPoint</Application>
  <PresentationFormat>On-screen Show (4:3)</PresentationFormat>
  <Paragraphs>87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sangphat</dc:creator>
  <cp:lastModifiedBy>sangphat</cp:lastModifiedBy>
  <cp:revision>30</cp:revision>
  <dcterms:created xsi:type="dcterms:W3CDTF">2021-09-23T15:42:10Z</dcterms:created>
  <dcterms:modified xsi:type="dcterms:W3CDTF">2021-09-27T02:03:50Z</dcterms:modified>
</cp:coreProperties>
</file>