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60" r:id="rId2"/>
  </p:sldMasterIdLst>
  <p:sldIdLst>
    <p:sldId id="277" r:id="rId3"/>
    <p:sldId id="301" r:id="rId4"/>
    <p:sldId id="256" r:id="rId5"/>
    <p:sldId id="303" r:id="rId6"/>
    <p:sldId id="272" r:id="rId7"/>
    <p:sldId id="302" r:id="rId8"/>
    <p:sldId id="304" r:id="rId9"/>
    <p:sldId id="305" r:id="rId10"/>
    <p:sldId id="307" r:id="rId11"/>
    <p:sldId id="308" r:id="rId12"/>
    <p:sldId id="309" r:id="rId13"/>
    <p:sldId id="310" r:id="rId14"/>
    <p:sldId id="311" r:id="rId15"/>
    <p:sldId id="271" r:id="rId16"/>
    <p:sldId id="313" r:id="rId17"/>
    <p:sldId id="270" r:id="rId18"/>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p:scale>
          <a:sx n="60" d="100"/>
          <a:sy n="60" d="100"/>
        </p:scale>
        <p:origin x="650" y="57"/>
      </p:cViewPr>
      <p:guideLst>
        <p:guide orient="horz" pos="2184"/>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07EE86D2-87DF-90F8-31CA-B5187AF5A728}"/>
              </a:ext>
            </a:extLst>
          </p:cNvPr>
          <p:cNvSpPr/>
          <p:nvPr userDrawn="1"/>
        </p:nvSpPr>
        <p:spPr>
          <a:xfrm>
            <a:off x="188686" y="159659"/>
            <a:ext cx="11800114" cy="6502400"/>
          </a:xfrm>
          <a:prstGeom prst="roundRect">
            <a:avLst>
              <a:gd name="adj" fmla="val 7292"/>
            </a:avLst>
          </a:prstGeom>
          <a:noFill/>
          <a:ln w="28575">
            <a:solidFill>
              <a:schemeClr val="accent4">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nvGrpSpPr>
          <p:cNvPr id="15" name="Group 14">
            <a:extLst>
              <a:ext uri="{FF2B5EF4-FFF2-40B4-BE49-F238E27FC236}">
                <a16:creationId xmlns:a16="http://schemas.microsoft.com/office/drawing/2014/main" id="{619596DF-2F5B-B522-37F2-A68C8A3FA634}"/>
              </a:ext>
            </a:extLst>
          </p:cNvPr>
          <p:cNvGrpSpPr/>
          <p:nvPr userDrawn="1"/>
        </p:nvGrpSpPr>
        <p:grpSpPr>
          <a:xfrm>
            <a:off x="10755085" y="130631"/>
            <a:ext cx="1248229" cy="1146629"/>
            <a:chOff x="7866743" y="1088572"/>
            <a:chExt cx="1248229" cy="1146629"/>
          </a:xfrm>
        </p:grpSpPr>
        <p:sp>
          <p:nvSpPr>
            <p:cNvPr id="11" name="Rectangle 10">
              <a:extLst>
                <a:ext uri="{FF2B5EF4-FFF2-40B4-BE49-F238E27FC236}">
                  <a16:creationId xmlns:a16="http://schemas.microsoft.com/office/drawing/2014/main" id="{CBEBDAB6-E8FE-D613-8311-5BF156834B78}"/>
                </a:ext>
              </a:extLst>
            </p:cNvPr>
            <p:cNvSpPr/>
            <p:nvPr userDrawn="1"/>
          </p:nvSpPr>
          <p:spPr>
            <a:xfrm>
              <a:off x="7866743" y="1088572"/>
              <a:ext cx="1248229" cy="1146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10" name="Graphic 9" descr="Solar system outline">
              <a:extLst>
                <a:ext uri="{FF2B5EF4-FFF2-40B4-BE49-F238E27FC236}">
                  <a16:creationId xmlns:a16="http://schemas.microsoft.com/office/drawing/2014/main" id="{8DF537F4-FF20-0EE5-F9F6-F89337F96B4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46571" y="1117600"/>
              <a:ext cx="1088572" cy="1088572"/>
            </a:xfrm>
            <a:prstGeom prst="rect">
              <a:avLst/>
            </a:prstGeom>
          </p:spPr>
        </p:pic>
      </p:grpSp>
    </p:spTree>
    <p:extLst>
      <p:ext uri="{BB962C8B-B14F-4D97-AF65-F5344CB8AC3E}">
        <p14:creationId xmlns:p14="http://schemas.microsoft.com/office/powerpoint/2010/main" val="229201134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12E65-0002-AAA2-733B-049ABFE40E45}"/>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9543BC5A-3DF7-3C76-A497-BEC978B5D155}"/>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CDD000BA-4541-5C22-590E-6B8036626BCB}"/>
              </a:ext>
            </a:extLst>
          </p:cNvPr>
          <p:cNvSpPr>
            <a:spLocks noGrp="1"/>
          </p:cNvSpPr>
          <p:nvPr>
            <p:ph type="dt" sz="half" idx="10"/>
          </p:nvPr>
        </p:nvSpPr>
        <p:spPr>
          <a:xfrm>
            <a:off x="838200" y="6356350"/>
            <a:ext cx="2743200" cy="365125"/>
          </a:xfrm>
          <a:prstGeom prst="rect">
            <a:avLst/>
          </a:prstGeom>
        </p:spPr>
        <p:txBody>
          <a:bodyPr/>
          <a:lstStyle/>
          <a:p>
            <a:fld id="{01EE8529-2726-429E-8369-B83E736B6B11}" type="datetimeFigureOut">
              <a:rPr lang="vi-VN" smtClean="0"/>
              <a:t>11/05/2023</a:t>
            </a:fld>
            <a:endParaRPr lang="vi-VN"/>
          </a:p>
        </p:txBody>
      </p:sp>
      <p:sp>
        <p:nvSpPr>
          <p:cNvPr id="5" name="Footer Placeholder 4">
            <a:extLst>
              <a:ext uri="{FF2B5EF4-FFF2-40B4-BE49-F238E27FC236}">
                <a16:creationId xmlns:a16="http://schemas.microsoft.com/office/drawing/2014/main" id="{9BE0E0D0-2245-F350-A955-0C4B7E93E686}"/>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1153A5B9-49F4-0694-3A2F-ACF5E8C932B4}"/>
              </a:ext>
            </a:extLst>
          </p:cNvPr>
          <p:cNvSpPr>
            <a:spLocks noGrp="1"/>
          </p:cNvSpPr>
          <p:nvPr>
            <p:ph type="sldNum" sz="quarter" idx="12"/>
          </p:nvPr>
        </p:nvSpPr>
        <p:spPr>
          <a:xfrm>
            <a:off x="8610600" y="6356350"/>
            <a:ext cx="2743200" cy="365125"/>
          </a:xfrm>
          <a:prstGeom prst="rect">
            <a:avLst/>
          </a:prstGeom>
        </p:spPr>
        <p:txBody>
          <a:bodyPr/>
          <a:lstStyle/>
          <a:p>
            <a:fld id="{6D690DF2-B546-4F44-8525-286A9E7C78F4}" type="slidenum">
              <a:rPr lang="vi-VN" smtClean="0"/>
              <a:t>‹#›</a:t>
            </a:fld>
            <a:endParaRPr lang="vi-VN"/>
          </a:p>
        </p:txBody>
      </p:sp>
    </p:spTree>
    <p:extLst>
      <p:ext uri="{BB962C8B-B14F-4D97-AF65-F5344CB8AC3E}">
        <p14:creationId xmlns:p14="http://schemas.microsoft.com/office/powerpoint/2010/main" val="57712588"/>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F04EF-3300-273D-6913-D460C71A922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C19184C4-35C5-7204-62D5-D1991485553F}"/>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A484F0EF-B4B9-0471-2D21-DF8F2AD2E9FA}"/>
              </a:ext>
            </a:extLst>
          </p:cNvPr>
          <p:cNvSpPr>
            <a:spLocks noGrp="1"/>
          </p:cNvSpPr>
          <p:nvPr>
            <p:ph type="dt" sz="half" idx="10"/>
          </p:nvPr>
        </p:nvSpPr>
        <p:spPr>
          <a:xfrm>
            <a:off x="838200" y="6356350"/>
            <a:ext cx="2743200" cy="365125"/>
          </a:xfrm>
          <a:prstGeom prst="rect">
            <a:avLst/>
          </a:prstGeom>
        </p:spPr>
        <p:txBody>
          <a:bodyPr/>
          <a:lstStyle/>
          <a:p>
            <a:fld id="{01EE8529-2726-429E-8369-B83E736B6B11}" type="datetimeFigureOut">
              <a:rPr lang="vi-VN" smtClean="0"/>
              <a:t>11/05/2023</a:t>
            </a:fld>
            <a:endParaRPr lang="vi-VN"/>
          </a:p>
        </p:txBody>
      </p:sp>
      <p:sp>
        <p:nvSpPr>
          <p:cNvPr id="5" name="Footer Placeholder 4">
            <a:extLst>
              <a:ext uri="{FF2B5EF4-FFF2-40B4-BE49-F238E27FC236}">
                <a16:creationId xmlns:a16="http://schemas.microsoft.com/office/drawing/2014/main" id="{68731AF7-75BE-ABED-1B76-ACC2D2932BF6}"/>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DC882051-8AD9-EC0D-12AA-5A34A13D0568}"/>
              </a:ext>
            </a:extLst>
          </p:cNvPr>
          <p:cNvSpPr>
            <a:spLocks noGrp="1"/>
          </p:cNvSpPr>
          <p:nvPr>
            <p:ph type="sldNum" sz="quarter" idx="12"/>
          </p:nvPr>
        </p:nvSpPr>
        <p:spPr>
          <a:xfrm>
            <a:off x="8610600" y="6356350"/>
            <a:ext cx="2743200" cy="365125"/>
          </a:xfrm>
          <a:prstGeom prst="rect">
            <a:avLst/>
          </a:prstGeom>
        </p:spPr>
        <p:txBody>
          <a:bodyPr/>
          <a:lstStyle/>
          <a:p>
            <a:fld id="{6D690DF2-B546-4F44-8525-286A9E7C78F4}" type="slidenum">
              <a:rPr lang="vi-VN" smtClean="0"/>
              <a:t>‹#›</a:t>
            </a:fld>
            <a:endParaRPr lang="vi-VN"/>
          </a:p>
        </p:txBody>
      </p:sp>
    </p:spTree>
    <p:extLst>
      <p:ext uri="{BB962C8B-B14F-4D97-AF65-F5344CB8AC3E}">
        <p14:creationId xmlns:p14="http://schemas.microsoft.com/office/powerpoint/2010/main" val="2513113405"/>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07EE86D2-87DF-90F8-31CA-B5187AF5A728}"/>
              </a:ext>
            </a:extLst>
          </p:cNvPr>
          <p:cNvSpPr/>
          <p:nvPr userDrawn="1"/>
        </p:nvSpPr>
        <p:spPr>
          <a:xfrm>
            <a:off x="188686" y="159659"/>
            <a:ext cx="11800114" cy="6502400"/>
          </a:xfrm>
          <a:prstGeom prst="roundRect">
            <a:avLst>
              <a:gd name="adj" fmla="val 7292"/>
            </a:avLst>
          </a:prstGeom>
          <a:noFill/>
          <a:ln w="28575">
            <a:solidFill>
              <a:schemeClr val="accent4">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02820216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07EE86D2-87DF-90F8-31CA-B5187AF5A728}"/>
              </a:ext>
            </a:extLst>
          </p:cNvPr>
          <p:cNvSpPr/>
          <p:nvPr userDrawn="1"/>
        </p:nvSpPr>
        <p:spPr>
          <a:xfrm>
            <a:off x="188686" y="159659"/>
            <a:ext cx="11800114" cy="6502400"/>
          </a:xfrm>
          <a:prstGeom prst="roundRect">
            <a:avLst>
              <a:gd name="adj" fmla="val 7292"/>
            </a:avLst>
          </a:prstGeom>
          <a:noFill/>
          <a:ln w="28575">
            <a:solidFill>
              <a:schemeClr val="accent4">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15" name="Group 14">
            <a:extLst>
              <a:ext uri="{FF2B5EF4-FFF2-40B4-BE49-F238E27FC236}">
                <a16:creationId xmlns:a16="http://schemas.microsoft.com/office/drawing/2014/main" id="{619596DF-2F5B-B522-37F2-A68C8A3FA634}"/>
              </a:ext>
            </a:extLst>
          </p:cNvPr>
          <p:cNvGrpSpPr/>
          <p:nvPr userDrawn="1"/>
        </p:nvGrpSpPr>
        <p:grpSpPr>
          <a:xfrm>
            <a:off x="10755085" y="130631"/>
            <a:ext cx="1248229" cy="1146629"/>
            <a:chOff x="7866743" y="1088572"/>
            <a:chExt cx="1248229" cy="1146629"/>
          </a:xfrm>
        </p:grpSpPr>
        <p:sp>
          <p:nvSpPr>
            <p:cNvPr id="11" name="Rectangle 10">
              <a:extLst>
                <a:ext uri="{FF2B5EF4-FFF2-40B4-BE49-F238E27FC236}">
                  <a16:creationId xmlns:a16="http://schemas.microsoft.com/office/drawing/2014/main" id="{CBEBDAB6-E8FE-D613-8311-5BF156834B78}"/>
                </a:ext>
              </a:extLst>
            </p:cNvPr>
            <p:cNvSpPr/>
            <p:nvPr userDrawn="1"/>
          </p:nvSpPr>
          <p:spPr>
            <a:xfrm>
              <a:off x="7866743" y="1088572"/>
              <a:ext cx="1248229" cy="1146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0" name="Graphic 9" descr="Solar system outline">
              <a:extLst>
                <a:ext uri="{FF2B5EF4-FFF2-40B4-BE49-F238E27FC236}">
                  <a16:creationId xmlns:a16="http://schemas.microsoft.com/office/drawing/2014/main" id="{8DF537F4-FF20-0EE5-F9F6-F89337F96B4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46571" y="1117600"/>
              <a:ext cx="1088572" cy="1088572"/>
            </a:xfrm>
            <a:prstGeom prst="rect">
              <a:avLst/>
            </a:prstGeom>
          </p:spPr>
        </p:pic>
      </p:grpSp>
    </p:spTree>
    <p:extLst>
      <p:ext uri="{BB962C8B-B14F-4D97-AF65-F5344CB8AC3E}">
        <p14:creationId xmlns:p14="http://schemas.microsoft.com/office/powerpoint/2010/main" val="107641676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BC95C5D-58AA-DB2F-6E56-F0C8A9126723}"/>
              </a:ext>
            </a:extLst>
          </p:cNvPr>
          <p:cNvPicPr>
            <a:picLocks noChangeAspect="1"/>
          </p:cNvPicPr>
          <p:nvPr userDrawn="1"/>
        </p:nvPicPr>
        <p:blipFill>
          <a:blip r:embed="rId2"/>
          <a:stretch>
            <a:fillRect/>
          </a:stretch>
        </p:blipFill>
        <p:spPr>
          <a:xfrm>
            <a:off x="-307704" y="-164883"/>
            <a:ext cx="12975773" cy="7309685"/>
          </a:xfrm>
          <a:prstGeom prst="rect">
            <a:avLst/>
          </a:prstGeom>
        </p:spPr>
      </p:pic>
    </p:spTree>
    <p:extLst>
      <p:ext uri="{BB962C8B-B14F-4D97-AF65-F5344CB8AC3E}">
        <p14:creationId xmlns:p14="http://schemas.microsoft.com/office/powerpoint/2010/main" val="129497097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0852FF0-B740-AF53-368F-CF6464691DED}"/>
              </a:ext>
            </a:extLst>
          </p:cNvPr>
          <p:cNvPicPr>
            <a:picLocks noChangeAspect="1"/>
          </p:cNvPicPr>
          <p:nvPr userDrawn="1"/>
        </p:nvPicPr>
        <p:blipFill>
          <a:blip r:embed="rId2"/>
          <a:stretch>
            <a:fillRect/>
          </a:stretch>
        </p:blipFill>
        <p:spPr>
          <a:xfrm>
            <a:off x="0" y="0"/>
            <a:ext cx="12192000" cy="6868160"/>
          </a:xfrm>
          <a:prstGeom prst="rect">
            <a:avLst/>
          </a:prstGeom>
        </p:spPr>
      </p:pic>
    </p:spTree>
    <p:extLst>
      <p:ext uri="{BB962C8B-B14F-4D97-AF65-F5344CB8AC3E}">
        <p14:creationId xmlns:p14="http://schemas.microsoft.com/office/powerpoint/2010/main" val="140108648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DAD4732C-4258-4EA3-A892-3540C7D3BC31}"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11/5/2023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Designed by PoweredTemplate</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3DB0F1F6-DF4A-4C07-AEF8-94A35E9DFA4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2829446"/>
      </p:ext>
    </p:extLst>
  </p:cSld>
  <p:clrMap bg1="lt1" tx1="dk1" bg2="lt2" tx2="dk2" accent1="accent1" accent2="accent2" accent3="accent3" accent4="accent4" accent5="accent5" accent6="accent6" hlink="hlink" folHlink="folHlink"/>
  <p:sldLayoutIdLst>
    <p:sldLayoutId id="2147483663" r:id="rId1"/>
    <p:sldLayoutId id="2147483665" r:id="rId2"/>
    <p:sldLayoutId id="2147483666" r:id="rId3"/>
    <p:sldLayoutId id="2147483664" r:id="rId4"/>
    <p:sldLayoutId id="2147483668" r:id="rId5"/>
    <p:sldLayoutId id="2147483661" r:id="rId6"/>
    <p:sldLayoutId id="2147483667" r:id="rId7"/>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DAD4732C-4258-4EA3-A892-3540C7D3BC31}"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11/5/2023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Designed by PoweredTemplate</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3DB0F1F6-DF4A-4C07-AEF8-94A35E9DFA4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0164300"/>
      </p:ext>
    </p:extLst>
  </p:cSld>
  <p:clrMap bg1="lt1" tx1="dk1" bg2="lt2" tx2="dk2" accent1="accent1" accent2="accent2" accent3="accent3" accent4="accent4" accent5="accent5" accent6="accent6" hlink="hlink" folHlink="folHlink"/>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 Id="rId5" Type="http://schemas.openxmlformats.org/officeDocument/2006/relationships/image" Target="../media/image21.sv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alpha val="83000"/>
          </a:schemeClr>
        </a:solidFill>
        <a:effectLst/>
      </p:bgPr>
    </p:bg>
    <p:spTree>
      <p:nvGrpSpPr>
        <p:cNvPr id="1" name=""/>
        <p:cNvGrpSpPr/>
        <p:nvPr/>
      </p:nvGrpSpPr>
      <p:grpSpPr>
        <a:xfrm>
          <a:off x="0" y="0"/>
          <a:ext cx="0" cy="0"/>
          <a:chOff x="0" y="0"/>
          <a:chExt cx="0" cy="0"/>
        </a:xfrm>
      </p:grpSpPr>
      <p:sp>
        <p:nvSpPr>
          <p:cNvPr id="5" name="Text Box 45"/>
          <p:cNvSpPr txBox="1">
            <a:spLocks noChangeArrowheads="1"/>
          </p:cNvSpPr>
          <p:nvPr/>
        </p:nvSpPr>
        <p:spPr bwMode="auto">
          <a:xfrm>
            <a:off x="762000" y="202489"/>
            <a:ext cx="10668000" cy="216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spcBef>
                <a:spcPct val="50000"/>
              </a:spcBef>
              <a:buNone/>
            </a:pPr>
            <a:r>
              <a:rPr lang="en-US" altLang="en-US" sz="5400" b="1" dirty="0">
                <a:ln w="12700">
                  <a:solidFill>
                    <a:schemeClr val="accent1"/>
                  </a:solidFill>
                  <a:prstDash val="solid"/>
                </a:ln>
                <a:solidFill>
                  <a:srgbClr val="FFC000"/>
                </a:solidFill>
                <a:effectLst>
                  <a:outerShdw dist="38100" dir="2640000" algn="bl" rotWithShape="0">
                    <a:schemeClr val="accent1"/>
                  </a:outerShdw>
                  <a:reflection blurRad="6350" stA="55000" endA="50" endPos="85000" dir="5400000" sy="-100000" algn="bl" rotWithShape="0"/>
                </a:effectLst>
                <a:latin typeface="Times New Roman" panose="02020603050405020304" pitchFamily="18" charset="0"/>
                <a:cs typeface="Times New Roman" panose="02020603050405020304" pitchFamily="18" charset="0"/>
              </a:rPr>
              <a:t>CHÀO MỪNG</a:t>
            </a:r>
          </a:p>
          <a:p>
            <a:pPr algn="ctr" eaLnBrk="1" hangingPunct="1">
              <a:spcBef>
                <a:spcPct val="50000"/>
              </a:spcBef>
              <a:buNone/>
            </a:pPr>
            <a:r>
              <a:rPr lang="en-US" altLang="en-US" sz="5400" b="1">
                <a:ln w="12700">
                  <a:solidFill>
                    <a:schemeClr val="accent1"/>
                  </a:solidFill>
                  <a:prstDash val="solid"/>
                </a:ln>
                <a:solidFill>
                  <a:srgbClr val="FFC000"/>
                </a:solidFill>
                <a:effectLst>
                  <a:outerShdw dist="38100" dir="2640000" algn="bl" rotWithShape="0">
                    <a:schemeClr val="accent1"/>
                  </a:outerShdw>
                  <a:reflection blurRad="6350" stA="55000" endA="50" endPos="85000" dir="5400000" sy="-100000" algn="bl" rotWithShape="0"/>
                </a:effectLst>
                <a:latin typeface="Times New Roman" panose="02020603050405020304" pitchFamily="18" charset="0"/>
                <a:cs typeface="Times New Roman" panose="02020603050405020304" pitchFamily="18" charset="0"/>
              </a:rPr>
              <a:t>CÁC CON THAM GIA GIỜ HỌC</a:t>
            </a:r>
            <a:endParaRPr lang="en-US" altLang="en-US" sz="5400" b="1" dirty="0">
              <a:ln w="12700">
                <a:solidFill>
                  <a:schemeClr val="accent1"/>
                </a:solidFill>
                <a:prstDash val="solid"/>
              </a:ln>
              <a:solidFill>
                <a:srgbClr val="FFC000"/>
              </a:solidFill>
              <a:effectLst>
                <a:outerShdw dist="38100" dir="2640000" algn="bl" rotWithShape="0">
                  <a:schemeClr val="accent1"/>
                </a:outerShdw>
                <a:reflection blurRad="6350" stA="55000" endA="50" endPos="85000" dir="5400000" sy="-100000" algn="bl" rotWithShape="0"/>
              </a:effectLst>
              <a:latin typeface="Times New Roman" panose="02020603050405020304" pitchFamily="18" charset="0"/>
              <a:ea typeface="Times New Roman" panose="02020603050405020304" pitchFamily="18" charset="0"/>
            </a:endParaRPr>
          </a:p>
        </p:txBody>
      </p:sp>
      <p:sp>
        <p:nvSpPr>
          <p:cNvPr id="6" name="Text Box 44"/>
          <p:cNvSpPr txBox="1">
            <a:spLocks noChangeArrowheads="1"/>
          </p:cNvSpPr>
          <p:nvPr/>
        </p:nvSpPr>
        <p:spPr bwMode="auto">
          <a:xfrm>
            <a:off x="1866900" y="4735836"/>
            <a:ext cx="84582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buNone/>
            </a:pPr>
            <a:r>
              <a:rPr lang="en-US" altLang="en-US" sz="4400">
                <a:solidFill>
                  <a:srgbClr val="FF3300"/>
                </a:solidFill>
                <a:effectLst>
                  <a:outerShdw blurRad="38100" dist="38100" dir="2700000">
                    <a:srgbClr val="C0C0C0"/>
                  </a:outerShdw>
                </a:effectLst>
                <a:latin typeface="Times New Roman" panose="02020603050405020304" pitchFamily="18" charset="0"/>
                <a:cs typeface="Times New Roman" panose="02020603050405020304" pitchFamily="18" charset="0"/>
              </a:rPr>
              <a:t>Môn KHTN lớp 8</a:t>
            </a:r>
            <a:endParaRPr lang="en-US" altLang="en-US" sz="2800" dirty="0">
              <a:effectLst>
                <a:outerShdw blurRad="38100" dist="38100" dir="2700000">
                  <a:srgbClr val="C0C0C0"/>
                </a:outerShdw>
              </a:effectLst>
              <a:latin typeface="Times New Roman" panose="02020603050405020304" pitchFamily="18" charset="0"/>
              <a:ea typeface="Times New Roman" panose="02020603050405020304" pitchFamily="18" charset="0"/>
            </a:endParaRPr>
          </a:p>
        </p:txBody>
      </p:sp>
      <p:sp>
        <p:nvSpPr>
          <p:cNvPr id="3" name="Rectangle 2">
            <a:extLst>
              <a:ext uri="{FF2B5EF4-FFF2-40B4-BE49-F238E27FC236}">
                <a16:creationId xmlns:a16="http://schemas.microsoft.com/office/drawing/2014/main" id="{19A545DE-E26E-EF8F-ACC9-3479C9339F9D}"/>
              </a:ext>
            </a:extLst>
          </p:cNvPr>
          <p:cNvSpPr/>
          <p:nvPr/>
        </p:nvSpPr>
        <p:spPr>
          <a:xfrm>
            <a:off x="-548640" y="2967394"/>
            <a:ext cx="13289280" cy="1107996"/>
          </a:xfrm>
          <a:prstGeom prst="rect">
            <a:avLst/>
          </a:prstGeom>
          <a:noFill/>
          <a:ln>
            <a:noFill/>
          </a:ln>
        </p:spPr>
        <p:txBody>
          <a:bodyPr wrap="square" lIns="91440" tIns="45720" rIns="91440" bIns="45720">
            <a:spAutoFit/>
          </a:bodyPr>
          <a:lstStyle/>
          <a:p>
            <a:pPr algn="ctr"/>
            <a:r>
              <a:rPr lang="en-US" sz="6600" b="1">
                <a:ln w="22225">
                  <a:solidFill>
                    <a:schemeClr val="accent2"/>
                  </a:solidFill>
                  <a:prstDash val="solid"/>
                </a:ln>
                <a:solidFill>
                  <a:schemeClr val="accent2">
                    <a:lumMod val="40000"/>
                    <a:lumOff val="60000"/>
                  </a:schemeClr>
                </a:solidFill>
              </a:rPr>
              <a:t>BÀI 22. MẠCH ĐIỆN ĐƠN GIẢN</a:t>
            </a:r>
            <a:endParaRPr lang="vi-VN" sz="6600" b="1">
              <a:ln w="22225">
                <a:solidFill>
                  <a:schemeClr val="accent2"/>
                </a:solidFill>
                <a:prstDash val="solid"/>
              </a:ln>
              <a:solidFill>
                <a:schemeClr val="accent2">
                  <a:lumMod val="40000"/>
                  <a:lumOff val="6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1" nodeType="withEffect">
                                  <p:stCondLst>
                                    <p:cond delay="0"/>
                                  </p:stCondLst>
                                  <p:iterate type="lt">
                                    <p:tmPct val="0"/>
                                  </p:iterate>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decel="50000" fill="hold">
                                          <p:stCondLst>
                                            <p:cond delay="0"/>
                                          </p:stCondLst>
                                        </p:cTn>
                                        <p:tgtEl>
                                          <p:spTgt spid="5">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5">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xEl>
                                              <p:pRg st="0" end="0"/>
                                            </p:txEl>
                                          </p:spTgt>
                                        </p:tgtEl>
                                      </p:cBhvr>
                                    </p:animEffect>
                                  </p:childTnLst>
                                </p:cTn>
                              </p:par>
                              <p:par>
                                <p:cTn id="15" presetID="25" presetClass="entr" presetSubtype="0" fill="hold" grpId="1" nodeType="withEffect">
                                  <p:stCondLst>
                                    <p:cond delay="0"/>
                                  </p:stCondLst>
                                  <p:iterate type="lt">
                                    <p:tmPct val="0"/>
                                  </p:iterate>
                                  <p:childTnLst>
                                    <p:set>
                                      <p:cBhvr>
                                        <p:cTn id="16" dur="1" fill="hold">
                                          <p:stCondLst>
                                            <p:cond delay="0"/>
                                          </p:stCondLst>
                                        </p:cTn>
                                        <p:tgtEl>
                                          <p:spTgt spid="5">
                                            <p:txEl>
                                              <p:pRg st="1" end="1"/>
                                            </p:txEl>
                                          </p:spTgt>
                                        </p:tgtEl>
                                        <p:attrNameLst>
                                          <p:attrName>style.visibility</p:attrName>
                                        </p:attrNameLst>
                                      </p:cBhvr>
                                      <p:to>
                                        <p:strVal val="visible"/>
                                      </p:to>
                                    </p:set>
                                    <p:anim calcmode="lin" valueType="num">
                                      <p:cBhvr>
                                        <p:cTn id="17" dur="500" decel="50000" fill="hold">
                                          <p:stCondLst>
                                            <p:cond delay="0"/>
                                          </p:stCondLst>
                                        </p:cTn>
                                        <p:tgtEl>
                                          <p:spTgt spid="5">
                                            <p:txEl>
                                              <p:pRg st="1" end="1"/>
                                            </p:txEl>
                                          </p:spTgt>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5">
                                            <p:txEl>
                                              <p:pRg st="1" end="1"/>
                                            </p:txEl>
                                          </p:spTgt>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5">
                                            <p:txEl>
                                              <p:pRg st="1" end="1"/>
                                            </p:txEl>
                                          </p:spTgt>
                                        </p:tgtEl>
                                        <p:attrNameLst>
                                          <p:attrName>ppt_w</p:attrName>
                                        </p:attrNameLst>
                                      </p:cBhvr>
                                      <p:tavLst>
                                        <p:tav tm="0">
                                          <p:val>
                                            <p:strVal val="#ppt_w*.05"/>
                                          </p:val>
                                        </p:tav>
                                        <p:tav tm="100000">
                                          <p:val>
                                            <p:strVal val="#ppt_w"/>
                                          </p:val>
                                        </p:tav>
                                      </p:tavLst>
                                    </p:anim>
                                    <p:anim calcmode="lin" valueType="num">
                                      <p:cBhvr>
                                        <p:cTn id="20" dur="1000" fill="hold"/>
                                        <p:tgtEl>
                                          <p:spTgt spid="5">
                                            <p:txEl>
                                              <p:pRg st="1" end="1"/>
                                            </p:txEl>
                                          </p:spTgt>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5">
                                            <p:txEl>
                                              <p:pRg st="1" end="1"/>
                                            </p:txEl>
                                          </p:spTgt>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5">
                                            <p:txEl>
                                              <p:pRg st="1" end="1"/>
                                            </p:txEl>
                                          </p:spTgt>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5">
                                            <p:txEl>
                                              <p:pRg st="1" end="1"/>
                                            </p:txEl>
                                          </p:spTgt>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5">
                                            <p:txEl>
                                              <p:pRg st="1" end="1"/>
                                            </p:txEl>
                                          </p:spTgt>
                                        </p:tgtEl>
                                      </p:cBhvr>
                                    </p:animEffect>
                                  </p:childTnLst>
                                </p:cTn>
                              </p:par>
                              <p:par>
                                <p:cTn id="25" presetID="2" presetClass="entr" presetSubtype="4" fill="hold" grpId="0" nodeType="withEffect">
                                  <p:stCondLst>
                                    <p:cond delay="0"/>
                                  </p:stCondLst>
                                  <p:iterate type="lt">
                                    <p:tmPct val="10000"/>
                                  </p:iterate>
                                  <p:childTnLst>
                                    <p:set>
                                      <p:cBhvr>
                                        <p:cTn id="26" dur="1" fill="hold">
                                          <p:stCondLst>
                                            <p:cond delay="0"/>
                                          </p:stCondLst>
                                        </p:cTn>
                                        <p:tgtEl>
                                          <p:spTgt spid="3"/>
                                        </p:tgtEl>
                                        <p:attrNameLst>
                                          <p:attrName>style.visibility</p:attrName>
                                        </p:attrNameLst>
                                      </p:cBhvr>
                                      <p:to>
                                        <p:strVal val="visible"/>
                                      </p:to>
                                    </p:set>
                                    <p:anim calcmode="lin" valueType="num">
                                      <p:cBhvr additive="base">
                                        <p:cTn id="27" dur="2000" fill="hold"/>
                                        <p:tgtEl>
                                          <p:spTgt spid="3"/>
                                        </p:tgtEl>
                                        <p:attrNameLst>
                                          <p:attrName>ppt_x</p:attrName>
                                        </p:attrNameLst>
                                      </p:cBhvr>
                                      <p:tavLst>
                                        <p:tav tm="0">
                                          <p:val>
                                            <p:strVal val="#ppt_x"/>
                                          </p:val>
                                        </p:tav>
                                        <p:tav tm="100000">
                                          <p:val>
                                            <p:strVal val="#ppt_x"/>
                                          </p:val>
                                        </p:tav>
                                      </p:tavLst>
                                    </p:anim>
                                    <p:anim calcmode="lin" valueType="num">
                                      <p:cBhvr additive="base">
                                        <p:cTn id="28" dur="2000" fill="hold"/>
                                        <p:tgtEl>
                                          <p:spTgt spid="3"/>
                                        </p:tgtEl>
                                        <p:attrNameLst>
                                          <p:attrName>ppt_y</p:attrName>
                                        </p:attrNameLst>
                                      </p:cBhvr>
                                      <p:tavLst>
                                        <p:tav tm="0">
                                          <p:val>
                                            <p:strVal val="1+#ppt_h/2"/>
                                          </p:val>
                                        </p:tav>
                                        <p:tav tm="100000">
                                          <p:val>
                                            <p:strVal val="#ppt_y"/>
                                          </p:val>
                                        </p:tav>
                                      </p:tavLst>
                                    </p:anim>
                                  </p:childTnLst>
                                </p:cTn>
                              </p:par>
                              <p:par>
                                <p:cTn id="29" presetID="7" presetClass="entr" presetSubtype="8" fill="hold" grpId="2" nodeType="withEffect">
                                  <p:stCondLst>
                                    <p:cond delay="0"/>
                                  </p:stCondLst>
                                  <p:iterate type="lt">
                                    <p:tmPct val="0"/>
                                  </p:iterate>
                                  <p:childTnLst>
                                    <p:set>
                                      <p:cBhvr>
                                        <p:cTn id="30" dur="1" fill="hold">
                                          <p:stCondLst>
                                            <p:cond delay="0"/>
                                          </p:stCondLst>
                                        </p:cTn>
                                        <p:tgtEl>
                                          <p:spTgt spid="6"/>
                                        </p:tgtEl>
                                        <p:attrNameLst>
                                          <p:attrName>style.visibility</p:attrName>
                                        </p:attrNameLst>
                                      </p:cBhvr>
                                      <p:to>
                                        <p:strVal val="visible"/>
                                      </p:to>
                                    </p:set>
                                    <p:anim calcmode="lin" valueType="num">
                                      <p:cBhvr additive="base">
                                        <p:cTn id="31" dur="1000" fill="hold"/>
                                        <p:tgtEl>
                                          <p:spTgt spid="6"/>
                                        </p:tgtEl>
                                        <p:attrNameLst>
                                          <p:attrName>ppt_x</p:attrName>
                                        </p:attrNameLst>
                                      </p:cBhvr>
                                      <p:tavLst>
                                        <p:tav tm="0">
                                          <p:val>
                                            <p:strVal val="0-#ppt_w/2"/>
                                          </p:val>
                                        </p:tav>
                                        <p:tav tm="100000">
                                          <p:val>
                                            <p:strVal val="#ppt_x"/>
                                          </p:val>
                                        </p:tav>
                                      </p:tavLst>
                                    </p:anim>
                                    <p:anim calcmode="lin" valueType="num">
                                      <p:cBhvr additive="base">
                                        <p:cTn id="32" dur="1000" fill="hold"/>
                                        <p:tgtEl>
                                          <p:spTgt spid="6"/>
                                        </p:tgtEl>
                                        <p:attrNameLst>
                                          <p:attrName>ppt_y</p:attrName>
                                        </p:attrNameLst>
                                      </p:cBhvr>
                                      <p:tavLst>
                                        <p:tav tm="0">
                                          <p:val>
                                            <p:strVal val="#ppt_y"/>
                                          </p:val>
                                        </p:tav>
                                        <p:tav tm="100000">
                                          <p:val>
                                            <p:strVal val="#ppt_y"/>
                                          </p:val>
                                        </p:tav>
                                      </p:tavLst>
                                    </p:anim>
                                  </p:childTnLst>
                                </p:cTn>
                              </p:par>
                              <p:par>
                                <p:cTn id="33" presetID="45" presetClass="entr" presetSubtype="0" fill="hold" grpId="0" nodeType="withEffect">
                                  <p:stCondLst>
                                    <p:cond delay="0"/>
                                  </p:stCondLst>
                                  <p:iterate type="lt">
                                    <p:tmPct val="10000"/>
                                  </p:iterate>
                                  <p:childTnLst>
                                    <p:set>
                                      <p:cBhvr>
                                        <p:cTn id="34" dur="1" fill="hold">
                                          <p:stCondLst>
                                            <p:cond delay="0"/>
                                          </p:stCondLst>
                                        </p:cTn>
                                        <p:tgtEl>
                                          <p:spTgt spid="6"/>
                                        </p:tgtEl>
                                        <p:attrNameLst>
                                          <p:attrName>style.visibility</p:attrName>
                                        </p:attrNameLst>
                                      </p:cBhvr>
                                      <p:to>
                                        <p:strVal val="visible"/>
                                      </p:to>
                                    </p:set>
                                    <p:animEffect transition="in" filter="fade">
                                      <p:cBhvr>
                                        <p:cTn id="35" dur="2000"/>
                                        <p:tgtEl>
                                          <p:spTgt spid="6"/>
                                        </p:tgtEl>
                                      </p:cBhvr>
                                    </p:animEffect>
                                    <p:anim calcmode="lin" valueType="num">
                                      <p:cBhvr>
                                        <p:cTn id="36" dur="2000" fill="hold"/>
                                        <p:tgtEl>
                                          <p:spTgt spid="6"/>
                                        </p:tgtEl>
                                        <p:attrNameLst>
                                          <p:attrName>ppt_w</p:attrName>
                                        </p:attrNameLst>
                                      </p:cBhvr>
                                      <p:tavLst>
                                        <p:tav tm="0" fmla="#ppt_w*sin(2.5*pi*$)">
                                          <p:val>
                                            <p:fltVal val="0"/>
                                          </p:val>
                                        </p:tav>
                                        <p:tav tm="100000">
                                          <p:val>
                                            <p:fltVal val="1"/>
                                          </p:val>
                                        </p:tav>
                                      </p:tavLst>
                                    </p:anim>
                                    <p:anim calcmode="lin" valueType="num">
                                      <p:cBhvr>
                                        <p:cTn id="37" dur="2000" fill="hold"/>
                                        <p:tgtEl>
                                          <p:spTgt spid="6"/>
                                        </p:tgtEl>
                                        <p:attrNameLst>
                                          <p:attrName>ppt_h</p:attrName>
                                        </p:attrNameLst>
                                      </p:cBhvr>
                                      <p:tavLst>
                                        <p:tav tm="0">
                                          <p:val>
                                            <p:strVal val="#ppt_h"/>
                                          </p:val>
                                        </p:tav>
                                        <p:tav tm="100000">
                                          <p:val>
                                            <p:strVal val="#ppt_h"/>
                                          </p:val>
                                        </p:tav>
                                      </p:tavLst>
                                    </p:anim>
                                  </p:childTnLst>
                                </p:cTn>
                              </p:par>
                              <p:par>
                                <p:cTn id="38" presetID="27" presetClass="entr" presetSubtype="0" repeatCount="indefinite" fill="hold" grpId="1" nodeType="withEffect">
                                  <p:stCondLst>
                                    <p:cond delay="1000"/>
                                  </p:stCondLst>
                                  <p:iterate type="lt">
                                    <p:tmPct val="50000"/>
                                  </p:iterate>
                                  <p:childTnLst>
                                    <p:set>
                                      <p:cBhvr>
                                        <p:cTn id="39" dur="1" fill="hold">
                                          <p:stCondLst>
                                            <p:cond delay="0"/>
                                          </p:stCondLst>
                                        </p:cTn>
                                        <p:tgtEl>
                                          <p:spTgt spid="6"/>
                                        </p:tgtEl>
                                        <p:attrNameLst>
                                          <p:attrName>style.visibility</p:attrName>
                                        </p:attrNameLst>
                                      </p:cBhvr>
                                      <p:to>
                                        <p:strVal val="visible"/>
                                      </p:to>
                                    </p:set>
                                    <p:anim calcmode="discrete" valueType="clr">
                                      <p:cBhvr override="childStyle">
                                        <p:cTn id="40" dur="50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41" dur="500"/>
                                        <p:tgtEl>
                                          <p:spTgt spid="6"/>
                                        </p:tgtEl>
                                        <p:attrNameLst>
                                          <p:attrName>fillcolor</p:attrName>
                                        </p:attrNameLst>
                                      </p:cBhvr>
                                      <p:tavLst>
                                        <p:tav tm="0">
                                          <p:val>
                                            <p:clrVal>
                                              <a:schemeClr val="accent2"/>
                                            </p:clrVal>
                                          </p:val>
                                        </p:tav>
                                        <p:tav tm="50000">
                                          <p:val>
                                            <p:clrVal>
                                              <a:schemeClr val="hlink"/>
                                            </p:clrVal>
                                          </p:val>
                                        </p:tav>
                                      </p:tavLst>
                                    </p:anim>
                                    <p:set>
                                      <p:cBhvr>
                                        <p:cTn id="42" dur="500"/>
                                        <p:tgtEl>
                                          <p:spTgt spid="6"/>
                                        </p:tgtEl>
                                        <p:attrNameLst>
                                          <p:attrName>fill.type</p:attrName>
                                        </p:attrNameLst>
                                      </p:cBhvr>
                                      <p:to>
                                        <p:strVal val="solid"/>
                                      </p:to>
                                    </p:set>
                                  </p:childTnLst>
                                </p:cTn>
                              </p:par>
                              <p:par>
                                <p:cTn id="43" presetID="50" presetClass="entr" presetSubtype="0" decel="100000" fill="hold" grpId="3" nodeType="withEffect">
                                  <p:stCondLst>
                                    <p:cond delay="0"/>
                                  </p:stCondLst>
                                  <p:iterate type="lt">
                                    <p:tmPct val="0"/>
                                  </p:iterate>
                                  <p:childTnLst>
                                    <p:set>
                                      <p:cBhvr>
                                        <p:cTn id="44" dur="1" fill="hold">
                                          <p:stCondLst>
                                            <p:cond delay="0"/>
                                          </p:stCondLst>
                                        </p:cTn>
                                        <p:tgtEl>
                                          <p:spTgt spid="6"/>
                                        </p:tgtEl>
                                        <p:attrNameLst>
                                          <p:attrName>style.visibility</p:attrName>
                                        </p:attrNameLst>
                                      </p:cBhvr>
                                      <p:to>
                                        <p:strVal val="visible"/>
                                      </p:to>
                                    </p:set>
                                    <p:anim calcmode="lin" valueType="num">
                                      <p:cBhvr>
                                        <p:cTn id="45" dur="2000" fill="hold"/>
                                        <p:tgtEl>
                                          <p:spTgt spid="6"/>
                                        </p:tgtEl>
                                        <p:attrNameLst>
                                          <p:attrName>ppt_w</p:attrName>
                                        </p:attrNameLst>
                                      </p:cBhvr>
                                      <p:tavLst>
                                        <p:tav tm="0">
                                          <p:val>
                                            <p:strVal val="#ppt_w+.3"/>
                                          </p:val>
                                        </p:tav>
                                        <p:tav tm="100000">
                                          <p:val>
                                            <p:strVal val="#ppt_w"/>
                                          </p:val>
                                        </p:tav>
                                      </p:tavLst>
                                    </p:anim>
                                    <p:anim calcmode="lin" valueType="num">
                                      <p:cBhvr>
                                        <p:cTn id="46" dur="2000" fill="hold"/>
                                        <p:tgtEl>
                                          <p:spTgt spid="6"/>
                                        </p:tgtEl>
                                        <p:attrNameLst>
                                          <p:attrName>ppt_h</p:attrName>
                                        </p:attrNameLst>
                                      </p:cBhvr>
                                      <p:tavLst>
                                        <p:tav tm="0">
                                          <p:val>
                                            <p:strVal val="#ppt_h"/>
                                          </p:val>
                                        </p:tav>
                                        <p:tav tm="100000">
                                          <p:val>
                                            <p:strVal val="#ppt_h"/>
                                          </p:val>
                                        </p:tav>
                                      </p:tavLst>
                                    </p:anim>
                                    <p:animEffect transition="in" filter="fade">
                                      <p:cBhvr>
                                        <p:cTn id="47" dur="2000"/>
                                        <p:tgtEl>
                                          <p:spTgt spid="6"/>
                                        </p:tgtEl>
                                      </p:cBhvr>
                                    </p:animEffect>
                                  </p:childTnLst>
                                </p:cTn>
                              </p:par>
                            </p:childTnLst>
                          </p:cTn>
                        </p:par>
                        <p:par>
                          <p:cTn id="48" fill="hold">
                            <p:stCondLst>
                              <p:cond delay="6000"/>
                            </p:stCondLst>
                            <p:childTnLst>
                              <p:par>
                                <p:cTn id="49" presetID="25" presetClass="entr" presetSubtype="0" fill="hold" grpId="0" nodeType="afterEffect">
                                  <p:stCondLst>
                                    <p:cond delay="0"/>
                                  </p:stCondLst>
                                  <p:iterate type="lt">
                                    <p:tmPct val="0"/>
                                  </p:iterate>
                                  <p:childTnLst>
                                    <p:set>
                                      <p:cBhvr>
                                        <p:cTn id="50" dur="1" fill="hold">
                                          <p:stCondLst>
                                            <p:cond delay="0"/>
                                          </p:stCondLst>
                                        </p:cTn>
                                        <p:tgtEl>
                                          <p:spTgt spid="5">
                                            <p:txEl>
                                              <p:pRg st="0" end="0"/>
                                            </p:txEl>
                                          </p:spTgt>
                                        </p:tgtEl>
                                        <p:attrNameLst>
                                          <p:attrName>style.visibility</p:attrName>
                                        </p:attrNameLst>
                                      </p:cBhvr>
                                      <p:to>
                                        <p:strVal val="visible"/>
                                      </p:to>
                                    </p:set>
                                    <p:anim calcmode="lin" valueType="num">
                                      <p:cBhvr>
                                        <p:cTn id="51" dur="500" decel="50000" fill="hold">
                                          <p:stCondLst>
                                            <p:cond delay="0"/>
                                          </p:stCondLst>
                                        </p:cTn>
                                        <p:tgtEl>
                                          <p:spTgt spid="5">
                                            <p:txEl>
                                              <p:pRg st="0" end="0"/>
                                            </p:txEl>
                                          </p:spTgt>
                                        </p:tgtEl>
                                        <p:attrNameLst>
                                          <p:attrName>style.rotation</p:attrName>
                                        </p:attrNameLst>
                                      </p:cBhvr>
                                      <p:tavLst>
                                        <p:tav tm="0">
                                          <p:val>
                                            <p:fltVal val="-90"/>
                                          </p:val>
                                        </p:tav>
                                        <p:tav tm="100000">
                                          <p:val>
                                            <p:fltVal val="0"/>
                                          </p:val>
                                        </p:tav>
                                      </p:tavLst>
                                    </p:anim>
                                    <p:anim calcmode="lin" valueType="num">
                                      <p:cBhvr>
                                        <p:cTn id="52" dur="500" decel="50000" fill="hold">
                                          <p:stCondLst>
                                            <p:cond delay="0"/>
                                          </p:stCondLst>
                                        </p:cTn>
                                        <p:tgtEl>
                                          <p:spTgt spid="5">
                                            <p:txEl>
                                              <p:pRg st="0" end="0"/>
                                            </p:txEl>
                                          </p:spTgt>
                                        </p:tgtEl>
                                        <p:attrNameLst>
                                          <p:attrName>ppt_w</p:attrName>
                                        </p:attrNameLst>
                                      </p:cBhvr>
                                      <p:tavLst>
                                        <p:tav tm="0">
                                          <p:val>
                                            <p:strVal val="#ppt_w"/>
                                          </p:val>
                                        </p:tav>
                                        <p:tav tm="100000">
                                          <p:val>
                                            <p:strVal val="#ppt_w*.05"/>
                                          </p:val>
                                        </p:tav>
                                      </p:tavLst>
                                    </p:anim>
                                    <p:anim calcmode="lin" valueType="num">
                                      <p:cBhvr>
                                        <p:cTn id="53" dur="500" accel="50000" fill="hold">
                                          <p:stCondLst>
                                            <p:cond delay="500"/>
                                          </p:stCondLst>
                                        </p:cTn>
                                        <p:tgtEl>
                                          <p:spTgt spid="5">
                                            <p:txEl>
                                              <p:pRg st="0" end="0"/>
                                            </p:txEl>
                                          </p:spTgt>
                                        </p:tgtEl>
                                        <p:attrNameLst>
                                          <p:attrName>ppt_w</p:attrName>
                                        </p:attrNameLst>
                                      </p:cBhvr>
                                      <p:tavLst>
                                        <p:tav tm="0">
                                          <p:val>
                                            <p:strVal val="#ppt_w*.05"/>
                                          </p:val>
                                        </p:tav>
                                        <p:tav tm="100000">
                                          <p:val>
                                            <p:strVal val="#ppt_w"/>
                                          </p:val>
                                        </p:tav>
                                      </p:tavLst>
                                    </p:anim>
                                    <p:anim calcmode="lin" valueType="num">
                                      <p:cBhvr>
                                        <p:cTn id="54" dur="1000" fill="hold"/>
                                        <p:tgtEl>
                                          <p:spTgt spid="5">
                                            <p:txEl>
                                              <p:pRg st="0" end="0"/>
                                            </p:txEl>
                                          </p:spTgt>
                                        </p:tgtEl>
                                        <p:attrNameLst>
                                          <p:attrName>ppt_h</p:attrName>
                                        </p:attrNameLst>
                                      </p:cBhvr>
                                      <p:tavLst>
                                        <p:tav tm="0">
                                          <p:val>
                                            <p:strVal val="#ppt_h"/>
                                          </p:val>
                                        </p:tav>
                                        <p:tav tm="100000">
                                          <p:val>
                                            <p:strVal val="#ppt_h"/>
                                          </p:val>
                                        </p:tav>
                                      </p:tavLst>
                                    </p:anim>
                                    <p:anim calcmode="lin" valueType="num">
                                      <p:cBhvr>
                                        <p:cTn id="55" dur="500" decel="50000" fill="hold">
                                          <p:stCondLst>
                                            <p:cond delay="0"/>
                                          </p:stCondLst>
                                        </p:cTn>
                                        <p:tgtEl>
                                          <p:spTgt spid="5">
                                            <p:txEl>
                                              <p:pRg st="0" end="0"/>
                                            </p:txEl>
                                          </p:spTgt>
                                        </p:tgtEl>
                                        <p:attrNameLst>
                                          <p:attrName>ppt_x</p:attrName>
                                        </p:attrNameLst>
                                      </p:cBhvr>
                                      <p:tavLst>
                                        <p:tav tm="0">
                                          <p:val>
                                            <p:strVal val="#ppt_x+.4"/>
                                          </p:val>
                                        </p:tav>
                                        <p:tav tm="100000">
                                          <p:val>
                                            <p:strVal val="#ppt_x"/>
                                          </p:val>
                                        </p:tav>
                                      </p:tavLst>
                                    </p:anim>
                                    <p:anim calcmode="lin" valueType="num">
                                      <p:cBhvr>
                                        <p:cTn id="56" dur="500" decel="50000" fill="hold">
                                          <p:stCondLst>
                                            <p:cond delay="0"/>
                                          </p:stCondLst>
                                        </p:cTn>
                                        <p:tgtEl>
                                          <p:spTgt spid="5">
                                            <p:txEl>
                                              <p:pRg st="0" end="0"/>
                                            </p:txEl>
                                          </p:spTgt>
                                        </p:tgtEl>
                                        <p:attrNameLst>
                                          <p:attrName>ppt_y</p:attrName>
                                        </p:attrNameLst>
                                      </p:cBhvr>
                                      <p:tavLst>
                                        <p:tav tm="0">
                                          <p:val>
                                            <p:strVal val="#ppt_y-.2"/>
                                          </p:val>
                                        </p:tav>
                                        <p:tav tm="100000">
                                          <p:val>
                                            <p:strVal val="#ppt_y+.1"/>
                                          </p:val>
                                        </p:tav>
                                      </p:tavLst>
                                    </p:anim>
                                    <p:anim calcmode="lin" valueType="num">
                                      <p:cBhvr>
                                        <p:cTn id="57" dur="500" accel="50000" fill="hold">
                                          <p:stCondLst>
                                            <p:cond delay="500"/>
                                          </p:stCondLst>
                                        </p:cTn>
                                        <p:tgtEl>
                                          <p:spTgt spid="5">
                                            <p:txEl>
                                              <p:pRg st="0" end="0"/>
                                            </p:txEl>
                                          </p:spTgt>
                                        </p:tgtEl>
                                        <p:attrNameLst>
                                          <p:attrName>ppt_y</p:attrName>
                                        </p:attrNameLst>
                                      </p:cBhvr>
                                      <p:tavLst>
                                        <p:tav tm="0">
                                          <p:val>
                                            <p:strVal val="#ppt_y+.1"/>
                                          </p:val>
                                        </p:tav>
                                        <p:tav tm="100000">
                                          <p:val>
                                            <p:strVal val="#ppt_y"/>
                                          </p:val>
                                        </p:tav>
                                      </p:tavLst>
                                    </p:anim>
                                    <p:animEffect transition="in" filter="fade">
                                      <p:cBhvr>
                                        <p:cTn id="58" dur="1000" decel="50000">
                                          <p:stCondLst>
                                            <p:cond delay="0"/>
                                          </p:stCondLst>
                                        </p:cTn>
                                        <p:tgtEl>
                                          <p:spTgt spid="5">
                                            <p:txEl>
                                              <p:pRg st="0" end="0"/>
                                            </p:txEl>
                                          </p:spTgt>
                                        </p:tgtEl>
                                      </p:cBhvr>
                                    </p:animEffect>
                                  </p:childTnLst>
                                </p:cTn>
                              </p:par>
                              <p:par>
                                <p:cTn id="59" presetID="25" presetClass="entr" presetSubtype="0" fill="hold" grpId="0" nodeType="withEffect">
                                  <p:stCondLst>
                                    <p:cond delay="0"/>
                                  </p:stCondLst>
                                  <p:iterate type="lt">
                                    <p:tmPct val="0"/>
                                  </p:iterate>
                                  <p:childTnLst>
                                    <p:set>
                                      <p:cBhvr>
                                        <p:cTn id="60" dur="1" fill="hold">
                                          <p:stCondLst>
                                            <p:cond delay="0"/>
                                          </p:stCondLst>
                                        </p:cTn>
                                        <p:tgtEl>
                                          <p:spTgt spid="5">
                                            <p:txEl>
                                              <p:pRg st="1" end="1"/>
                                            </p:txEl>
                                          </p:spTgt>
                                        </p:tgtEl>
                                        <p:attrNameLst>
                                          <p:attrName>style.visibility</p:attrName>
                                        </p:attrNameLst>
                                      </p:cBhvr>
                                      <p:to>
                                        <p:strVal val="visible"/>
                                      </p:to>
                                    </p:set>
                                    <p:anim calcmode="lin" valueType="num">
                                      <p:cBhvr>
                                        <p:cTn id="61" dur="500" decel="50000" fill="hold">
                                          <p:stCondLst>
                                            <p:cond delay="0"/>
                                          </p:stCondLst>
                                        </p:cTn>
                                        <p:tgtEl>
                                          <p:spTgt spid="5">
                                            <p:txEl>
                                              <p:pRg st="1" end="1"/>
                                            </p:txEl>
                                          </p:spTgt>
                                        </p:tgtEl>
                                        <p:attrNameLst>
                                          <p:attrName>style.rotation</p:attrName>
                                        </p:attrNameLst>
                                      </p:cBhvr>
                                      <p:tavLst>
                                        <p:tav tm="0">
                                          <p:val>
                                            <p:fltVal val="-90"/>
                                          </p:val>
                                        </p:tav>
                                        <p:tav tm="100000">
                                          <p:val>
                                            <p:fltVal val="0"/>
                                          </p:val>
                                        </p:tav>
                                      </p:tavLst>
                                    </p:anim>
                                    <p:anim calcmode="lin" valueType="num">
                                      <p:cBhvr>
                                        <p:cTn id="62" dur="500" decel="50000" fill="hold">
                                          <p:stCondLst>
                                            <p:cond delay="0"/>
                                          </p:stCondLst>
                                        </p:cTn>
                                        <p:tgtEl>
                                          <p:spTgt spid="5">
                                            <p:txEl>
                                              <p:pRg st="1" end="1"/>
                                            </p:txEl>
                                          </p:spTgt>
                                        </p:tgtEl>
                                        <p:attrNameLst>
                                          <p:attrName>ppt_w</p:attrName>
                                        </p:attrNameLst>
                                      </p:cBhvr>
                                      <p:tavLst>
                                        <p:tav tm="0">
                                          <p:val>
                                            <p:strVal val="#ppt_w"/>
                                          </p:val>
                                        </p:tav>
                                        <p:tav tm="100000">
                                          <p:val>
                                            <p:strVal val="#ppt_w*.05"/>
                                          </p:val>
                                        </p:tav>
                                      </p:tavLst>
                                    </p:anim>
                                    <p:anim calcmode="lin" valueType="num">
                                      <p:cBhvr>
                                        <p:cTn id="63" dur="500" accel="50000" fill="hold">
                                          <p:stCondLst>
                                            <p:cond delay="500"/>
                                          </p:stCondLst>
                                        </p:cTn>
                                        <p:tgtEl>
                                          <p:spTgt spid="5">
                                            <p:txEl>
                                              <p:pRg st="1" end="1"/>
                                            </p:txEl>
                                          </p:spTgt>
                                        </p:tgtEl>
                                        <p:attrNameLst>
                                          <p:attrName>ppt_w</p:attrName>
                                        </p:attrNameLst>
                                      </p:cBhvr>
                                      <p:tavLst>
                                        <p:tav tm="0">
                                          <p:val>
                                            <p:strVal val="#ppt_w*.05"/>
                                          </p:val>
                                        </p:tav>
                                        <p:tav tm="100000">
                                          <p:val>
                                            <p:strVal val="#ppt_w"/>
                                          </p:val>
                                        </p:tav>
                                      </p:tavLst>
                                    </p:anim>
                                    <p:anim calcmode="lin" valueType="num">
                                      <p:cBhvr>
                                        <p:cTn id="64" dur="1000" fill="hold"/>
                                        <p:tgtEl>
                                          <p:spTgt spid="5">
                                            <p:txEl>
                                              <p:pRg st="1" end="1"/>
                                            </p:txEl>
                                          </p:spTgt>
                                        </p:tgtEl>
                                        <p:attrNameLst>
                                          <p:attrName>ppt_h</p:attrName>
                                        </p:attrNameLst>
                                      </p:cBhvr>
                                      <p:tavLst>
                                        <p:tav tm="0">
                                          <p:val>
                                            <p:strVal val="#ppt_h"/>
                                          </p:val>
                                        </p:tav>
                                        <p:tav tm="100000">
                                          <p:val>
                                            <p:strVal val="#ppt_h"/>
                                          </p:val>
                                        </p:tav>
                                      </p:tavLst>
                                    </p:anim>
                                    <p:anim calcmode="lin" valueType="num">
                                      <p:cBhvr>
                                        <p:cTn id="65" dur="500" decel="50000" fill="hold">
                                          <p:stCondLst>
                                            <p:cond delay="0"/>
                                          </p:stCondLst>
                                        </p:cTn>
                                        <p:tgtEl>
                                          <p:spTgt spid="5">
                                            <p:txEl>
                                              <p:pRg st="1" end="1"/>
                                            </p:txEl>
                                          </p:spTgt>
                                        </p:tgtEl>
                                        <p:attrNameLst>
                                          <p:attrName>ppt_x</p:attrName>
                                        </p:attrNameLst>
                                      </p:cBhvr>
                                      <p:tavLst>
                                        <p:tav tm="0">
                                          <p:val>
                                            <p:strVal val="#ppt_x+.4"/>
                                          </p:val>
                                        </p:tav>
                                        <p:tav tm="100000">
                                          <p:val>
                                            <p:strVal val="#ppt_x"/>
                                          </p:val>
                                        </p:tav>
                                      </p:tavLst>
                                    </p:anim>
                                    <p:anim calcmode="lin" valueType="num">
                                      <p:cBhvr>
                                        <p:cTn id="66" dur="500" decel="50000" fill="hold">
                                          <p:stCondLst>
                                            <p:cond delay="0"/>
                                          </p:stCondLst>
                                        </p:cTn>
                                        <p:tgtEl>
                                          <p:spTgt spid="5">
                                            <p:txEl>
                                              <p:pRg st="1" end="1"/>
                                            </p:txEl>
                                          </p:spTgt>
                                        </p:tgtEl>
                                        <p:attrNameLst>
                                          <p:attrName>ppt_y</p:attrName>
                                        </p:attrNameLst>
                                      </p:cBhvr>
                                      <p:tavLst>
                                        <p:tav tm="0">
                                          <p:val>
                                            <p:strVal val="#ppt_y-.2"/>
                                          </p:val>
                                        </p:tav>
                                        <p:tav tm="100000">
                                          <p:val>
                                            <p:strVal val="#ppt_y+.1"/>
                                          </p:val>
                                        </p:tav>
                                      </p:tavLst>
                                    </p:anim>
                                    <p:anim calcmode="lin" valueType="num">
                                      <p:cBhvr>
                                        <p:cTn id="67" dur="500" accel="50000" fill="hold">
                                          <p:stCondLst>
                                            <p:cond delay="500"/>
                                          </p:stCondLst>
                                        </p:cTn>
                                        <p:tgtEl>
                                          <p:spTgt spid="5">
                                            <p:txEl>
                                              <p:pRg st="1" end="1"/>
                                            </p:txEl>
                                          </p:spTgt>
                                        </p:tgtEl>
                                        <p:attrNameLst>
                                          <p:attrName>ppt_y</p:attrName>
                                        </p:attrNameLst>
                                      </p:cBhvr>
                                      <p:tavLst>
                                        <p:tav tm="0">
                                          <p:val>
                                            <p:strVal val="#ppt_y+.1"/>
                                          </p:val>
                                        </p:tav>
                                        <p:tav tm="100000">
                                          <p:val>
                                            <p:strVal val="#ppt_y"/>
                                          </p:val>
                                        </p:tav>
                                      </p:tavLst>
                                    </p:anim>
                                    <p:animEffect transition="in" filter="fade">
                                      <p:cBhvr>
                                        <p:cTn id="68" dur="1000" decel="50000">
                                          <p:stCondLst>
                                            <p:cond delay="0"/>
                                          </p:stCondLst>
                                        </p:cTn>
                                        <p:tgtEl>
                                          <p:spTgt spid="5">
                                            <p:txEl>
                                              <p:pRg st="1" end="1"/>
                                            </p:txEl>
                                          </p:spTgt>
                                        </p:tgtEl>
                                      </p:cBhvr>
                                    </p:animEffect>
                                  </p:childTnLst>
                                </p:cTn>
                              </p:par>
                            </p:childTnLst>
                          </p:cTn>
                        </p:par>
                        <p:par>
                          <p:cTn id="69" fill="hold">
                            <p:stCondLst>
                              <p:cond delay="7000"/>
                            </p:stCondLst>
                            <p:childTnLst>
                              <p:par>
                                <p:cTn id="70" presetID="3" presetClass="entr" presetSubtype="10" fill="hold" grpId="1" nodeType="afterEffect">
                                  <p:stCondLst>
                                    <p:cond delay="0"/>
                                  </p:stCondLst>
                                  <p:iterate type="lt">
                                    <p:tmPct val="0"/>
                                  </p:iterate>
                                  <p:childTnLst>
                                    <p:set>
                                      <p:cBhvr>
                                        <p:cTn id="71" dur="1" fill="hold">
                                          <p:stCondLst>
                                            <p:cond delay="0"/>
                                          </p:stCondLst>
                                        </p:cTn>
                                        <p:tgtEl>
                                          <p:spTgt spid="3"/>
                                        </p:tgtEl>
                                        <p:attrNameLst>
                                          <p:attrName>style.visibility</p:attrName>
                                        </p:attrNameLst>
                                      </p:cBhvr>
                                      <p:to>
                                        <p:strVal val="visible"/>
                                      </p:to>
                                    </p:set>
                                    <p:animEffect transition="in" filter="blinds(horizontal)">
                                      <p:cBhvr>
                                        <p:cTn id="72" dur="500"/>
                                        <p:tgtEl>
                                          <p:spTgt spid="3"/>
                                        </p:tgtEl>
                                      </p:cBhvr>
                                    </p:animEffect>
                                  </p:childTnLst>
                                </p:cTn>
                              </p:par>
                            </p:childTnLst>
                          </p:cTn>
                        </p:par>
                        <p:par>
                          <p:cTn id="73" fill="hold">
                            <p:stCondLst>
                              <p:cond delay="7500"/>
                            </p:stCondLst>
                            <p:childTnLst>
                              <p:par>
                                <p:cTn id="74" presetID="38" presetClass="entr" presetSubtype="0" accel="50000" fill="hold" grpId="2" nodeType="afterEffect">
                                  <p:stCondLst>
                                    <p:cond delay="0"/>
                                  </p:stCondLst>
                                  <p:iterate type="lt">
                                    <p:tmPct val="50000"/>
                                  </p:iterate>
                                  <p:childTnLst>
                                    <p:set>
                                      <p:cBhvr>
                                        <p:cTn id="75" dur="1" fill="hold">
                                          <p:stCondLst>
                                            <p:cond delay="0"/>
                                          </p:stCondLst>
                                        </p:cTn>
                                        <p:tgtEl>
                                          <p:spTgt spid="5">
                                            <p:txEl>
                                              <p:pRg st="0" end="0"/>
                                            </p:txEl>
                                          </p:spTgt>
                                        </p:tgtEl>
                                        <p:attrNameLst>
                                          <p:attrName>style.visibility</p:attrName>
                                        </p:attrNameLst>
                                      </p:cBhvr>
                                      <p:to>
                                        <p:strVal val="visible"/>
                                      </p:to>
                                    </p:set>
                                    <p:set>
                                      <p:cBhvr>
                                        <p:cTn id="76" dur="228" fill="hold">
                                          <p:stCondLst>
                                            <p:cond delay="0"/>
                                          </p:stCondLst>
                                        </p:cTn>
                                        <p:tgtEl>
                                          <p:spTgt spid="5">
                                            <p:txEl>
                                              <p:pRg st="0" end="0"/>
                                            </p:txEl>
                                          </p:spTgt>
                                        </p:tgtEl>
                                        <p:attrNameLst>
                                          <p:attrName>style.rotation</p:attrName>
                                        </p:attrNameLst>
                                      </p:cBhvr>
                                      <p:to>
                                        <p:strVal val="-45.0"/>
                                      </p:to>
                                    </p:set>
                                    <p:anim calcmode="lin" valueType="num">
                                      <p:cBhvr>
                                        <p:cTn id="77" dur="228" fill="hold">
                                          <p:stCondLst>
                                            <p:cond delay="228"/>
                                          </p:stCondLst>
                                        </p:cTn>
                                        <p:tgtEl>
                                          <p:spTgt spid="5">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78" dur="228" fill="hold">
                                          <p:stCondLst>
                                            <p:cond delay="0"/>
                                          </p:stCondLst>
                                        </p:cTn>
                                        <p:tgtEl>
                                          <p:spTgt spid="5">
                                            <p:txEl>
                                              <p:pRg st="0" end="0"/>
                                            </p:txEl>
                                          </p:spTgt>
                                        </p:tgtEl>
                                        <p:attrNameLst>
                                          <p:attrName>ppt_y</p:attrName>
                                        </p:attrNameLst>
                                      </p:cBhvr>
                                      <p:tavLst>
                                        <p:tav tm="0">
                                          <p:val>
                                            <p:strVal val="#ppt_y-1"/>
                                          </p:val>
                                        </p:tav>
                                        <p:tav tm="100000">
                                          <p:val>
                                            <p:strVal val="#ppt_y-(0.354*#ppt_w-0.172*#ppt_h)"/>
                                          </p:val>
                                        </p:tav>
                                      </p:tavLst>
                                    </p:anim>
                                    <p:anim calcmode="lin" valueType="num">
                                      <p:cBhvr>
                                        <p:cTn id="79" dur="78" decel="50000" autoRev="1" fill="hold">
                                          <p:stCondLst>
                                            <p:cond delay="228"/>
                                          </p:stCondLst>
                                        </p:cTn>
                                        <p:tgtEl>
                                          <p:spTgt spid="5">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80" dur="68" fill="hold">
                                          <p:stCondLst>
                                            <p:cond delay="432"/>
                                          </p:stCondLst>
                                        </p:cTn>
                                        <p:tgtEl>
                                          <p:spTgt spid="5">
                                            <p:txEl>
                                              <p:pRg st="0" end="0"/>
                                            </p:txEl>
                                          </p:spTgt>
                                        </p:tgtEl>
                                        <p:attrNameLst>
                                          <p:attrName>ppt_y</p:attrName>
                                        </p:attrNameLst>
                                      </p:cBhvr>
                                      <p:tavLst>
                                        <p:tav tm="0">
                                          <p:val>
                                            <p:strVal val="#ppt_y-(0.354*#ppt_w-0.172*#ppt_h)"/>
                                          </p:val>
                                        </p:tav>
                                        <p:tav tm="100000">
                                          <p:val>
                                            <p:strVal val="#ppt_y"/>
                                          </p:val>
                                        </p:tav>
                                      </p:tavLst>
                                    </p:anim>
                                  </p:childTnLst>
                                </p:cTn>
                              </p:par>
                              <p:par>
                                <p:cTn id="81" presetID="38" presetClass="entr" presetSubtype="0" accel="50000" fill="hold" grpId="2" nodeType="withEffect">
                                  <p:stCondLst>
                                    <p:cond delay="0"/>
                                  </p:stCondLst>
                                  <p:iterate type="lt">
                                    <p:tmPct val="50000"/>
                                  </p:iterate>
                                  <p:childTnLst>
                                    <p:set>
                                      <p:cBhvr>
                                        <p:cTn id="82" dur="1" fill="hold">
                                          <p:stCondLst>
                                            <p:cond delay="0"/>
                                          </p:stCondLst>
                                        </p:cTn>
                                        <p:tgtEl>
                                          <p:spTgt spid="5">
                                            <p:txEl>
                                              <p:pRg st="1" end="1"/>
                                            </p:txEl>
                                          </p:spTgt>
                                        </p:tgtEl>
                                        <p:attrNameLst>
                                          <p:attrName>style.visibility</p:attrName>
                                        </p:attrNameLst>
                                      </p:cBhvr>
                                      <p:to>
                                        <p:strVal val="visible"/>
                                      </p:to>
                                    </p:set>
                                    <p:set>
                                      <p:cBhvr>
                                        <p:cTn id="83" dur="228" fill="hold">
                                          <p:stCondLst>
                                            <p:cond delay="0"/>
                                          </p:stCondLst>
                                        </p:cTn>
                                        <p:tgtEl>
                                          <p:spTgt spid="5">
                                            <p:txEl>
                                              <p:pRg st="1" end="1"/>
                                            </p:txEl>
                                          </p:spTgt>
                                        </p:tgtEl>
                                        <p:attrNameLst>
                                          <p:attrName>style.rotation</p:attrName>
                                        </p:attrNameLst>
                                      </p:cBhvr>
                                      <p:to>
                                        <p:strVal val="-45.0"/>
                                      </p:to>
                                    </p:set>
                                    <p:anim calcmode="lin" valueType="num">
                                      <p:cBhvr>
                                        <p:cTn id="84" dur="228" fill="hold">
                                          <p:stCondLst>
                                            <p:cond delay="228"/>
                                          </p:stCondLst>
                                        </p:cTn>
                                        <p:tgtEl>
                                          <p:spTgt spid="5">
                                            <p:txEl>
                                              <p:pRg st="1" end="1"/>
                                            </p:txEl>
                                          </p:spTgt>
                                        </p:tgtEl>
                                        <p:attrNameLst>
                                          <p:attrName>style.rotation</p:attrName>
                                        </p:attrNameLst>
                                      </p:cBhvr>
                                      <p:tavLst>
                                        <p:tav tm="0">
                                          <p:val>
                                            <p:fltVal val="-45"/>
                                          </p:val>
                                        </p:tav>
                                        <p:tav tm="69900">
                                          <p:val>
                                            <p:fltVal val="45"/>
                                          </p:val>
                                        </p:tav>
                                        <p:tav tm="100000">
                                          <p:val>
                                            <p:fltVal val="0"/>
                                          </p:val>
                                        </p:tav>
                                      </p:tavLst>
                                    </p:anim>
                                    <p:anim calcmode="lin" valueType="num">
                                      <p:cBhvr>
                                        <p:cTn id="85" dur="228" fill="hold">
                                          <p:stCondLst>
                                            <p:cond delay="0"/>
                                          </p:stCondLst>
                                        </p:cTn>
                                        <p:tgtEl>
                                          <p:spTgt spid="5">
                                            <p:txEl>
                                              <p:pRg st="1" end="1"/>
                                            </p:txEl>
                                          </p:spTgt>
                                        </p:tgtEl>
                                        <p:attrNameLst>
                                          <p:attrName>ppt_y</p:attrName>
                                        </p:attrNameLst>
                                      </p:cBhvr>
                                      <p:tavLst>
                                        <p:tav tm="0">
                                          <p:val>
                                            <p:strVal val="#ppt_y-1"/>
                                          </p:val>
                                        </p:tav>
                                        <p:tav tm="100000">
                                          <p:val>
                                            <p:strVal val="#ppt_y-(0.354*#ppt_w-0.172*#ppt_h)"/>
                                          </p:val>
                                        </p:tav>
                                      </p:tavLst>
                                    </p:anim>
                                    <p:anim calcmode="lin" valueType="num">
                                      <p:cBhvr>
                                        <p:cTn id="86" dur="78" decel="50000" autoRev="1" fill="hold">
                                          <p:stCondLst>
                                            <p:cond delay="228"/>
                                          </p:stCondLst>
                                        </p:cTn>
                                        <p:tgtEl>
                                          <p:spTgt spid="5">
                                            <p:txEl>
                                              <p:pRg st="1" end="1"/>
                                            </p:txEl>
                                          </p:spTgt>
                                        </p:tgtEl>
                                        <p:attrNameLst>
                                          <p:attrName>ppt_y</p:attrName>
                                        </p:attrNameLst>
                                      </p:cBhvr>
                                      <p:tavLst>
                                        <p:tav tm="0">
                                          <p:val>
                                            <p:strVal val="#ppt_y-(0.354*#ppt_w-0.172*#ppt_h)"/>
                                          </p:val>
                                        </p:tav>
                                        <p:tav tm="100000">
                                          <p:val>
                                            <p:strVal val="#ppt_y-(0.354*#ppt_w-0.172*#ppt_h)-#ppt_h/2"/>
                                          </p:val>
                                        </p:tav>
                                      </p:tavLst>
                                    </p:anim>
                                    <p:anim calcmode="lin" valueType="num">
                                      <p:cBhvr>
                                        <p:cTn id="87" dur="68" fill="hold">
                                          <p:stCondLst>
                                            <p:cond delay="432"/>
                                          </p:stCondLst>
                                        </p:cTn>
                                        <p:tgtEl>
                                          <p:spTgt spid="5">
                                            <p:txEl>
                                              <p:pRg st="1" end="1"/>
                                            </p:txEl>
                                          </p:spTgt>
                                        </p:tgtEl>
                                        <p:attrNameLst>
                                          <p:attrName>ppt_y</p:attrName>
                                        </p:attrNameLst>
                                      </p:cBhvr>
                                      <p:tavLst>
                                        <p:tav tm="0">
                                          <p:val>
                                            <p:strVal val="#ppt_y-(0.354*#ppt_w-0.172*#ppt_h)"/>
                                          </p:val>
                                        </p:tav>
                                        <p:tav tm="100000">
                                          <p:val>
                                            <p:strVal val="#ppt_y"/>
                                          </p:val>
                                        </p:tav>
                                      </p:tavLst>
                                    </p:anim>
                                  </p:childTnLst>
                                </p:cTn>
                              </p:par>
                            </p:childTnLst>
                          </p:cTn>
                        </p:par>
                        <p:par>
                          <p:cTn id="88" fill="hold">
                            <p:stCondLst>
                              <p:cond delay="12500"/>
                            </p:stCondLst>
                            <p:childTnLst>
                              <p:par>
                                <p:cTn id="89" presetID="41" presetClass="entr" presetSubtype="0" fill="hold" grpId="4" nodeType="afterEffect">
                                  <p:stCondLst>
                                    <p:cond delay="0"/>
                                  </p:stCondLst>
                                  <p:iterate type="lt">
                                    <p:tmPct val="10000"/>
                                  </p:iterate>
                                  <p:childTnLst>
                                    <p:set>
                                      <p:cBhvr>
                                        <p:cTn id="90" dur="1" fill="hold">
                                          <p:stCondLst>
                                            <p:cond delay="0"/>
                                          </p:stCondLst>
                                        </p:cTn>
                                        <p:tgtEl>
                                          <p:spTgt spid="5">
                                            <p:txEl>
                                              <p:pRg st="0" end="0"/>
                                            </p:txEl>
                                          </p:spTgt>
                                        </p:tgtEl>
                                        <p:attrNameLst>
                                          <p:attrName>style.visibility</p:attrName>
                                        </p:attrNameLst>
                                      </p:cBhvr>
                                      <p:to>
                                        <p:strVal val="visible"/>
                                      </p:to>
                                    </p:set>
                                    <p:anim calcmode="lin" valueType="num">
                                      <p:cBhvr>
                                        <p:cTn id="91" dur="2000" fill="hold"/>
                                        <p:tgtEl>
                                          <p:spTgt spid="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92" dur="20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93" dur="2000" fill="hold"/>
                                        <p:tgtEl>
                                          <p:spTgt spid="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94" dur="2000" fill="hold"/>
                                        <p:tgtEl>
                                          <p:spTgt spid="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95" dur="2000" tmFilter="0,0; .5, 1; 1, 1"/>
                                        <p:tgtEl>
                                          <p:spTgt spid="5">
                                            <p:txEl>
                                              <p:pRg st="0" end="0"/>
                                            </p:txEl>
                                          </p:spTgt>
                                        </p:tgtEl>
                                      </p:cBhvr>
                                    </p:animEffect>
                                  </p:childTnLst>
                                </p:cTn>
                              </p:par>
                              <p:par>
                                <p:cTn id="96" presetID="41" presetClass="entr" presetSubtype="0" fill="hold" grpId="4" nodeType="withEffect">
                                  <p:stCondLst>
                                    <p:cond delay="0"/>
                                  </p:stCondLst>
                                  <p:iterate type="lt">
                                    <p:tmPct val="10000"/>
                                  </p:iterate>
                                  <p:childTnLst>
                                    <p:set>
                                      <p:cBhvr>
                                        <p:cTn id="97" dur="1" fill="hold">
                                          <p:stCondLst>
                                            <p:cond delay="0"/>
                                          </p:stCondLst>
                                        </p:cTn>
                                        <p:tgtEl>
                                          <p:spTgt spid="5">
                                            <p:txEl>
                                              <p:pRg st="1" end="1"/>
                                            </p:txEl>
                                          </p:spTgt>
                                        </p:tgtEl>
                                        <p:attrNameLst>
                                          <p:attrName>style.visibility</p:attrName>
                                        </p:attrNameLst>
                                      </p:cBhvr>
                                      <p:to>
                                        <p:strVal val="visible"/>
                                      </p:to>
                                    </p:set>
                                    <p:anim calcmode="lin" valueType="num">
                                      <p:cBhvr>
                                        <p:cTn id="98" dur="2000" fill="hold"/>
                                        <p:tgtEl>
                                          <p:spTgt spid="5">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99" dur="2000" fill="hold"/>
                                        <p:tgtEl>
                                          <p:spTgt spid="5">
                                            <p:txEl>
                                              <p:pRg st="1" end="1"/>
                                            </p:txEl>
                                          </p:spTgt>
                                        </p:tgtEl>
                                        <p:attrNameLst>
                                          <p:attrName>ppt_y</p:attrName>
                                        </p:attrNameLst>
                                      </p:cBhvr>
                                      <p:tavLst>
                                        <p:tav tm="0">
                                          <p:val>
                                            <p:strVal val="#ppt_y"/>
                                          </p:val>
                                        </p:tav>
                                        <p:tav tm="100000">
                                          <p:val>
                                            <p:strVal val="#ppt_y"/>
                                          </p:val>
                                        </p:tav>
                                      </p:tavLst>
                                    </p:anim>
                                    <p:anim calcmode="lin" valueType="num">
                                      <p:cBhvr>
                                        <p:cTn id="100" dur="2000" fill="hold"/>
                                        <p:tgtEl>
                                          <p:spTgt spid="5">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1" dur="2000" fill="hold"/>
                                        <p:tgtEl>
                                          <p:spTgt spid="5">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02" dur="2000" tmFilter="0,0; .5, 1; 1, 1"/>
                                        <p:tgtEl>
                                          <p:spTgt spid="5">
                                            <p:txEl>
                                              <p:pRg st="1" end="1"/>
                                            </p:txEl>
                                          </p:spTgt>
                                        </p:tgtEl>
                                      </p:cBhvr>
                                    </p:animEffect>
                                  </p:childTnLst>
                                </p:cTn>
                              </p:par>
                            </p:childTnLst>
                          </p:cTn>
                        </p:par>
                        <p:par>
                          <p:cTn id="103" fill="hold">
                            <p:stCondLst>
                              <p:cond delay="18100"/>
                            </p:stCondLst>
                            <p:childTnLst>
                              <p:par>
                                <p:cTn id="104" presetID="56" presetClass="entr" presetSubtype="0" fill="hold" grpId="5" nodeType="afterEffect">
                                  <p:stCondLst>
                                    <p:cond delay="0"/>
                                  </p:stCondLst>
                                  <p:iterate type="lt">
                                    <p:tmPct val="10000"/>
                                  </p:iterate>
                                  <p:childTnLst>
                                    <p:set>
                                      <p:cBhvr>
                                        <p:cTn id="105" dur="1" fill="hold">
                                          <p:stCondLst>
                                            <p:cond delay="0"/>
                                          </p:stCondLst>
                                        </p:cTn>
                                        <p:tgtEl>
                                          <p:spTgt spid="5">
                                            <p:txEl>
                                              <p:pRg st="0" end="0"/>
                                            </p:txEl>
                                          </p:spTgt>
                                        </p:tgtEl>
                                        <p:attrNameLst>
                                          <p:attrName>style.visibility</p:attrName>
                                        </p:attrNameLst>
                                      </p:cBhvr>
                                      <p:to>
                                        <p:strVal val="visible"/>
                                      </p:to>
                                    </p:set>
                                    <p:anim by="(-#ppt_w*2)" calcmode="lin" valueType="num">
                                      <p:cBhvr rctx="PPT">
                                        <p:cTn id="106" dur="1000" autoRev="1" fill="hold">
                                          <p:stCondLst>
                                            <p:cond delay="0"/>
                                          </p:stCondLst>
                                        </p:cTn>
                                        <p:tgtEl>
                                          <p:spTgt spid="5">
                                            <p:txEl>
                                              <p:pRg st="0" end="0"/>
                                            </p:txEl>
                                          </p:spTgt>
                                        </p:tgtEl>
                                        <p:attrNameLst>
                                          <p:attrName>ppt_w</p:attrName>
                                        </p:attrNameLst>
                                      </p:cBhvr>
                                    </p:anim>
                                    <p:anim by="(#ppt_w*0.50)" calcmode="lin" valueType="num">
                                      <p:cBhvr>
                                        <p:cTn id="107" dur="1000" decel="50000" autoRev="1" fill="hold">
                                          <p:stCondLst>
                                            <p:cond delay="0"/>
                                          </p:stCondLst>
                                        </p:cTn>
                                        <p:tgtEl>
                                          <p:spTgt spid="5">
                                            <p:txEl>
                                              <p:pRg st="0" end="0"/>
                                            </p:txEl>
                                          </p:spTgt>
                                        </p:tgtEl>
                                        <p:attrNameLst>
                                          <p:attrName>ppt_x</p:attrName>
                                        </p:attrNameLst>
                                      </p:cBhvr>
                                    </p:anim>
                                    <p:anim from="(-#ppt_h/2)" to="(#ppt_y)" calcmode="lin" valueType="num">
                                      <p:cBhvr>
                                        <p:cTn id="108" dur="2000" fill="hold">
                                          <p:stCondLst>
                                            <p:cond delay="0"/>
                                          </p:stCondLst>
                                        </p:cTn>
                                        <p:tgtEl>
                                          <p:spTgt spid="5">
                                            <p:txEl>
                                              <p:pRg st="0" end="0"/>
                                            </p:txEl>
                                          </p:spTgt>
                                        </p:tgtEl>
                                        <p:attrNameLst>
                                          <p:attrName>ppt_y</p:attrName>
                                        </p:attrNameLst>
                                      </p:cBhvr>
                                    </p:anim>
                                    <p:animRot by="21600000">
                                      <p:cBhvr>
                                        <p:cTn id="109" dur="2000" fill="hold">
                                          <p:stCondLst>
                                            <p:cond delay="0"/>
                                          </p:stCondLst>
                                        </p:cTn>
                                        <p:tgtEl>
                                          <p:spTgt spid="5">
                                            <p:txEl>
                                              <p:pRg st="0" end="0"/>
                                            </p:txEl>
                                          </p:spTgt>
                                        </p:tgtEl>
                                        <p:attrNameLst>
                                          <p:attrName>r</p:attrName>
                                        </p:attrNameLst>
                                      </p:cBhvr>
                                    </p:animRot>
                                  </p:childTnLst>
                                </p:cTn>
                              </p:par>
                              <p:par>
                                <p:cTn id="110" presetID="56" presetClass="entr" presetSubtype="0" fill="hold" grpId="5" nodeType="withEffect">
                                  <p:stCondLst>
                                    <p:cond delay="0"/>
                                  </p:stCondLst>
                                  <p:iterate type="lt">
                                    <p:tmPct val="10000"/>
                                  </p:iterate>
                                  <p:childTnLst>
                                    <p:set>
                                      <p:cBhvr>
                                        <p:cTn id="111" dur="1" fill="hold">
                                          <p:stCondLst>
                                            <p:cond delay="0"/>
                                          </p:stCondLst>
                                        </p:cTn>
                                        <p:tgtEl>
                                          <p:spTgt spid="5">
                                            <p:txEl>
                                              <p:pRg st="1" end="1"/>
                                            </p:txEl>
                                          </p:spTgt>
                                        </p:tgtEl>
                                        <p:attrNameLst>
                                          <p:attrName>style.visibility</p:attrName>
                                        </p:attrNameLst>
                                      </p:cBhvr>
                                      <p:to>
                                        <p:strVal val="visible"/>
                                      </p:to>
                                    </p:set>
                                    <p:anim by="(-#ppt_w*2)" calcmode="lin" valueType="num">
                                      <p:cBhvr rctx="PPT">
                                        <p:cTn id="112" dur="1000" autoRev="1" fill="hold">
                                          <p:stCondLst>
                                            <p:cond delay="0"/>
                                          </p:stCondLst>
                                        </p:cTn>
                                        <p:tgtEl>
                                          <p:spTgt spid="5">
                                            <p:txEl>
                                              <p:pRg st="1" end="1"/>
                                            </p:txEl>
                                          </p:spTgt>
                                        </p:tgtEl>
                                        <p:attrNameLst>
                                          <p:attrName>ppt_w</p:attrName>
                                        </p:attrNameLst>
                                      </p:cBhvr>
                                    </p:anim>
                                    <p:anim by="(#ppt_w*0.50)" calcmode="lin" valueType="num">
                                      <p:cBhvr>
                                        <p:cTn id="113" dur="1000" decel="50000" autoRev="1" fill="hold">
                                          <p:stCondLst>
                                            <p:cond delay="0"/>
                                          </p:stCondLst>
                                        </p:cTn>
                                        <p:tgtEl>
                                          <p:spTgt spid="5">
                                            <p:txEl>
                                              <p:pRg st="1" end="1"/>
                                            </p:txEl>
                                          </p:spTgt>
                                        </p:tgtEl>
                                        <p:attrNameLst>
                                          <p:attrName>ppt_x</p:attrName>
                                        </p:attrNameLst>
                                      </p:cBhvr>
                                    </p:anim>
                                    <p:anim from="(-#ppt_h/2)" to="(#ppt_y)" calcmode="lin" valueType="num">
                                      <p:cBhvr>
                                        <p:cTn id="114" dur="2000" fill="hold">
                                          <p:stCondLst>
                                            <p:cond delay="0"/>
                                          </p:stCondLst>
                                        </p:cTn>
                                        <p:tgtEl>
                                          <p:spTgt spid="5">
                                            <p:txEl>
                                              <p:pRg st="1" end="1"/>
                                            </p:txEl>
                                          </p:spTgt>
                                        </p:tgtEl>
                                        <p:attrNameLst>
                                          <p:attrName>ppt_y</p:attrName>
                                        </p:attrNameLst>
                                      </p:cBhvr>
                                    </p:anim>
                                    <p:animRot by="21600000">
                                      <p:cBhvr>
                                        <p:cTn id="115" dur="2000" fill="hold">
                                          <p:stCondLst>
                                            <p:cond delay="0"/>
                                          </p:stCondLst>
                                        </p:cTn>
                                        <p:tgtEl>
                                          <p:spTgt spid="5">
                                            <p:txEl>
                                              <p:pRg st="1" end="1"/>
                                            </p:txEl>
                                          </p:spTgt>
                                        </p:tgtEl>
                                        <p:attrNameLst>
                                          <p:attrName>r</p:attrName>
                                        </p:attrNameLst>
                                      </p:cBhvr>
                                    </p:animRot>
                                  </p:childTnLst>
                                </p:cTn>
                              </p:par>
                            </p:childTnLst>
                          </p:cTn>
                        </p:par>
                        <p:par>
                          <p:cTn id="116" fill="hold">
                            <p:stCondLst>
                              <p:cond delay="23700"/>
                            </p:stCondLst>
                            <p:childTnLst>
                              <p:par>
                                <p:cTn id="117" presetID="45" presetClass="entr" presetSubtype="0" fill="hold" grpId="6" nodeType="afterEffect">
                                  <p:stCondLst>
                                    <p:cond delay="0"/>
                                  </p:stCondLst>
                                  <p:iterate type="lt">
                                    <p:tmPct val="10000"/>
                                  </p:iterate>
                                  <p:childTnLst>
                                    <p:set>
                                      <p:cBhvr>
                                        <p:cTn id="118" dur="1" fill="hold">
                                          <p:stCondLst>
                                            <p:cond delay="0"/>
                                          </p:stCondLst>
                                        </p:cTn>
                                        <p:tgtEl>
                                          <p:spTgt spid="5">
                                            <p:txEl>
                                              <p:pRg st="0" end="0"/>
                                            </p:txEl>
                                          </p:spTgt>
                                        </p:tgtEl>
                                        <p:attrNameLst>
                                          <p:attrName>style.visibility</p:attrName>
                                        </p:attrNameLst>
                                      </p:cBhvr>
                                      <p:to>
                                        <p:strVal val="visible"/>
                                      </p:to>
                                    </p:set>
                                    <p:animEffect transition="in" filter="fade">
                                      <p:cBhvr>
                                        <p:cTn id="119" dur="2000"/>
                                        <p:tgtEl>
                                          <p:spTgt spid="5">
                                            <p:txEl>
                                              <p:pRg st="0" end="0"/>
                                            </p:txEl>
                                          </p:spTgt>
                                        </p:tgtEl>
                                      </p:cBhvr>
                                    </p:animEffect>
                                    <p:anim calcmode="lin" valueType="num">
                                      <p:cBhvr>
                                        <p:cTn id="120" dur="2000" fill="hold"/>
                                        <p:tgtEl>
                                          <p:spTgt spid="5">
                                            <p:txEl>
                                              <p:pRg st="0" end="0"/>
                                            </p:txEl>
                                          </p:spTgt>
                                        </p:tgtEl>
                                        <p:attrNameLst>
                                          <p:attrName>ppt_w</p:attrName>
                                        </p:attrNameLst>
                                      </p:cBhvr>
                                      <p:tavLst>
                                        <p:tav tm="0" fmla="#ppt_w*sin(2.5*pi*$)">
                                          <p:val>
                                            <p:fltVal val="0"/>
                                          </p:val>
                                        </p:tav>
                                        <p:tav tm="100000">
                                          <p:val>
                                            <p:fltVal val="1"/>
                                          </p:val>
                                        </p:tav>
                                      </p:tavLst>
                                    </p:anim>
                                    <p:anim calcmode="lin" valueType="num">
                                      <p:cBhvr>
                                        <p:cTn id="121" dur="2000" fill="hold"/>
                                        <p:tgtEl>
                                          <p:spTgt spid="5">
                                            <p:txEl>
                                              <p:pRg st="0" end="0"/>
                                            </p:txEl>
                                          </p:spTgt>
                                        </p:tgtEl>
                                        <p:attrNameLst>
                                          <p:attrName>ppt_h</p:attrName>
                                        </p:attrNameLst>
                                      </p:cBhvr>
                                      <p:tavLst>
                                        <p:tav tm="0">
                                          <p:val>
                                            <p:strVal val="#ppt_h"/>
                                          </p:val>
                                        </p:tav>
                                        <p:tav tm="100000">
                                          <p:val>
                                            <p:strVal val="#ppt_h"/>
                                          </p:val>
                                        </p:tav>
                                      </p:tavLst>
                                    </p:anim>
                                  </p:childTnLst>
                                </p:cTn>
                              </p:par>
                              <p:par>
                                <p:cTn id="122" presetID="45" presetClass="entr" presetSubtype="0" fill="hold" grpId="6" nodeType="withEffect">
                                  <p:stCondLst>
                                    <p:cond delay="0"/>
                                  </p:stCondLst>
                                  <p:iterate type="lt">
                                    <p:tmPct val="10000"/>
                                  </p:iterate>
                                  <p:childTnLst>
                                    <p:set>
                                      <p:cBhvr>
                                        <p:cTn id="123" dur="1" fill="hold">
                                          <p:stCondLst>
                                            <p:cond delay="0"/>
                                          </p:stCondLst>
                                        </p:cTn>
                                        <p:tgtEl>
                                          <p:spTgt spid="5">
                                            <p:txEl>
                                              <p:pRg st="1" end="1"/>
                                            </p:txEl>
                                          </p:spTgt>
                                        </p:tgtEl>
                                        <p:attrNameLst>
                                          <p:attrName>style.visibility</p:attrName>
                                        </p:attrNameLst>
                                      </p:cBhvr>
                                      <p:to>
                                        <p:strVal val="visible"/>
                                      </p:to>
                                    </p:set>
                                    <p:animEffect transition="in" filter="fade">
                                      <p:cBhvr>
                                        <p:cTn id="124" dur="2000"/>
                                        <p:tgtEl>
                                          <p:spTgt spid="5">
                                            <p:txEl>
                                              <p:pRg st="1" end="1"/>
                                            </p:txEl>
                                          </p:spTgt>
                                        </p:tgtEl>
                                      </p:cBhvr>
                                    </p:animEffect>
                                    <p:anim calcmode="lin" valueType="num">
                                      <p:cBhvr>
                                        <p:cTn id="125" dur="2000" fill="hold"/>
                                        <p:tgtEl>
                                          <p:spTgt spid="5">
                                            <p:txEl>
                                              <p:pRg st="1" end="1"/>
                                            </p:txEl>
                                          </p:spTgt>
                                        </p:tgtEl>
                                        <p:attrNameLst>
                                          <p:attrName>ppt_w</p:attrName>
                                        </p:attrNameLst>
                                      </p:cBhvr>
                                      <p:tavLst>
                                        <p:tav tm="0" fmla="#ppt_w*sin(2.5*pi*$)">
                                          <p:val>
                                            <p:fltVal val="0"/>
                                          </p:val>
                                        </p:tav>
                                        <p:tav tm="100000">
                                          <p:val>
                                            <p:fltVal val="1"/>
                                          </p:val>
                                        </p:tav>
                                      </p:tavLst>
                                    </p:anim>
                                    <p:anim calcmode="lin" valueType="num">
                                      <p:cBhvr>
                                        <p:cTn id="126" dur="2000" fill="hold"/>
                                        <p:tgtEl>
                                          <p:spTgt spid="5">
                                            <p:txEl>
                                              <p:pRg st="1" end="1"/>
                                            </p:txEl>
                                          </p:spTgt>
                                        </p:tgtEl>
                                        <p:attrNameLst>
                                          <p:attrName>ppt_h</p:attrName>
                                        </p:attrNameLst>
                                      </p:cBhvr>
                                      <p:tavLst>
                                        <p:tav tm="0">
                                          <p:val>
                                            <p:strVal val="#ppt_h"/>
                                          </p:val>
                                        </p:tav>
                                        <p:tav tm="100000">
                                          <p:val>
                                            <p:strVal val="#ppt_h"/>
                                          </p:val>
                                        </p:tav>
                                      </p:tavLst>
                                    </p:anim>
                                  </p:childTnLst>
                                </p:cTn>
                              </p:par>
                            </p:childTnLst>
                          </p:cTn>
                        </p:par>
                        <p:par>
                          <p:cTn id="127" fill="hold">
                            <p:stCondLst>
                              <p:cond delay="29300"/>
                            </p:stCondLst>
                            <p:childTnLst>
                              <p:par>
                                <p:cTn id="128" presetID="19" presetClass="entr" presetSubtype="10" repeatCount="indefinite" fill="hold" grpId="3" nodeType="afterEffect">
                                  <p:stCondLst>
                                    <p:cond delay="0"/>
                                  </p:stCondLst>
                                  <p:iterate type="lt">
                                    <p:tmPct val="0"/>
                                  </p:iterate>
                                  <p:childTnLst>
                                    <p:set>
                                      <p:cBhvr>
                                        <p:cTn id="129" dur="1" fill="hold">
                                          <p:stCondLst>
                                            <p:cond delay="0"/>
                                          </p:stCondLst>
                                        </p:cTn>
                                        <p:tgtEl>
                                          <p:spTgt spid="5">
                                            <p:txEl>
                                              <p:pRg st="0" end="0"/>
                                            </p:txEl>
                                          </p:spTgt>
                                        </p:tgtEl>
                                        <p:attrNameLst>
                                          <p:attrName>style.visibility</p:attrName>
                                        </p:attrNameLst>
                                      </p:cBhvr>
                                      <p:to>
                                        <p:strVal val="visible"/>
                                      </p:to>
                                    </p:set>
                                    <p:anim calcmode="lin" valueType="num">
                                      <p:cBhvr>
                                        <p:cTn id="130" dur="8000" fill="hold"/>
                                        <p:tgtEl>
                                          <p:spTgt spid="5">
                                            <p:txEl>
                                              <p:pRg st="0" end="0"/>
                                            </p:txEl>
                                          </p:spTgt>
                                        </p:tgtEl>
                                        <p:attrNameLst>
                                          <p:attrName>ppt_w</p:attrName>
                                        </p:attrNameLst>
                                      </p:cBhvr>
                                      <p:tavLst>
                                        <p:tav tm="0" fmla="#ppt_w*sin(2.5*pi*$)">
                                          <p:val>
                                            <p:fltVal val="0"/>
                                          </p:val>
                                        </p:tav>
                                        <p:tav tm="100000">
                                          <p:val>
                                            <p:fltVal val="1"/>
                                          </p:val>
                                        </p:tav>
                                      </p:tavLst>
                                    </p:anim>
                                    <p:anim calcmode="lin" valueType="num">
                                      <p:cBhvr>
                                        <p:cTn id="131" dur="8000" fill="hold"/>
                                        <p:tgtEl>
                                          <p:spTgt spid="5">
                                            <p:txEl>
                                              <p:pRg st="0" end="0"/>
                                            </p:txEl>
                                          </p:spTgt>
                                        </p:tgtEl>
                                        <p:attrNameLst>
                                          <p:attrName>ppt_h</p:attrName>
                                        </p:attrNameLst>
                                      </p:cBhvr>
                                      <p:tavLst>
                                        <p:tav tm="0">
                                          <p:val>
                                            <p:strVal val="#ppt_h"/>
                                          </p:val>
                                        </p:tav>
                                        <p:tav tm="100000">
                                          <p:val>
                                            <p:strVal val="#ppt_h"/>
                                          </p:val>
                                        </p:tav>
                                      </p:tavLst>
                                    </p:anim>
                                  </p:childTnLst>
                                </p:cTn>
                              </p:par>
                              <p:par>
                                <p:cTn id="132" presetID="19" presetClass="entr" presetSubtype="5" repeatCount="indefinite" fill="hold" grpId="3" nodeType="withEffect">
                                  <p:stCondLst>
                                    <p:cond delay="0"/>
                                  </p:stCondLst>
                                  <p:iterate type="lt">
                                    <p:tmPct val="0"/>
                                  </p:iterate>
                                  <p:childTnLst>
                                    <p:set>
                                      <p:cBhvr>
                                        <p:cTn id="133" dur="1" fill="hold">
                                          <p:stCondLst>
                                            <p:cond delay="0"/>
                                          </p:stCondLst>
                                        </p:cTn>
                                        <p:tgtEl>
                                          <p:spTgt spid="5">
                                            <p:txEl>
                                              <p:pRg st="1" end="1"/>
                                            </p:txEl>
                                          </p:spTgt>
                                        </p:tgtEl>
                                        <p:attrNameLst>
                                          <p:attrName>style.visibility</p:attrName>
                                        </p:attrNameLst>
                                      </p:cBhvr>
                                      <p:to>
                                        <p:strVal val="visible"/>
                                      </p:to>
                                    </p:set>
                                    <p:anim calcmode="lin" valueType="num">
                                      <p:cBhvr>
                                        <p:cTn id="134" dur="8000" fill="hold"/>
                                        <p:tgtEl>
                                          <p:spTgt spid="5">
                                            <p:txEl>
                                              <p:pRg st="1" end="1"/>
                                            </p:txEl>
                                          </p:spTgt>
                                        </p:tgtEl>
                                        <p:attrNameLst>
                                          <p:attrName>ppt_w</p:attrName>
                                        </p:attrNameLst>
                                      </p:cBhvr>
                                      <p:tavLst>
                                        <p:tav tm="0">
                                          <p:val>
                                            <p:strVal val="#ppt_w"/>
                                          </p:val>
                                        </p:tav>
                                        <p:tav tm="100000">
                                          <p:val>
                                            <p:strVal val="#ppt_w"/>
                                          </p:val>
                                        </p:tav>
                                      </p:tavLst>
                                    </p:anim>
                                    <p:anim calcmode="lin" valueType="num">
                                      <p:cBhvr>
                                        <p:cTn id="135" dur="8000" fill="hold"/>
                                        <p:tgtEl>
                                          <p:spTgt spid="5">
                                            <p:txEl>
                                              <p:pRg st="1" end="1"/>
                                            </p:txEl>
                                          </p:spTgt>
                                        </p:tgtEl>
                                        <p:attrNameLst>
                                          <p:attrName>ppt_h</p:attrName>
                                        </p:attrNameLst>
                                      </p:cBhvr>
                                      <p:tavLst>
                                        <p:tav tm="0" fmla="#ppt_h*sin(2.5*pi*$)">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5" grpId="1" uiExpand="1" build="allAtOnce"/>
      <p:bldP spid="5" grpId="2" build="allAtOnce"/>
      <p:bldP spid="5" grpId="3" build="allAtOnce"/>
      <p:bldP spid="5" grpId="4" build="allAtOnce"/>
      <p:bldP spid="5" grpId="5" build="allAtOnce"/>
      <p:bldP spid="5" grpId="6" build="allAtOnce"/>
      <p:bldP spid="6" grpId="0" bldLvl="0" animBg="1"/>
      <p:bldP spid="6" grpId="1"/>
      <p:bldP spid="6" grpId="2" bldLvl="0" animBg="1"/>
      <p:bldP spid="6" grpId="3" bldLvl="0" animBg="1"/>
      <p:bldP spid="3" grpId="0"/>
      <p:bldP spid="3" grpId="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559D998-AB6C-46E1-B394-118E9A1E2D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ADEF30D1-821D-F5E6-C682-277867A55126}"/>
              </a:ext>
            </a:extLst>
          </p:cNvPr>
          <p:cNvSpPr txBox="1"/>
          <p:nvPr/>
        </p:nvSpPr>
        <p:spPr>
          <a:xfrm>
            <a:off x="228600" y="547797"/>
            <a:ext cx="8061960" cy="2741776"/>
          </a:xfrm>
          <a:prstGeom prst="rect">
            <a:avLst/>
          </a:prstGeom>
          <a:noFill/>
        </p:spPr>
        <p:txBody>
          <a:bodyPr wrap="square">
            <a:spAutoFit/>
          </a:bodyPr>
          <a:lstStyle/>
          <a:p>
            <a:pPr rtl="0">
              <a:spcBef>
                <a:spcPts val="0"/>
              </a:spcBef>
              <a:spcAft>
                <a:spcPts val="500"/>
              </a:spcAft>
            </a:pPr>
            <a:r>
              <a:rPr lang="en-US" sz="2400" b="0" i="0" u="none" strike="noStrike">
                <a:solidFill>
                  <a:srgbClr val="0000FF"/>
                </a:solidFill>
                <a:effectLst/>
                <a:latin typeface="Arial" panose="020B0604020202020204" pitchFamily="34" charset="0"/>
              </a:rPr>
              <a:t>* </a:t>
            </a:r>
            <a:r>
              <a:rPr lang="vi-VN" sz="2400" b="0" i="0" u="none" strike="noStrike">
                <a:solidFill>
                  <a:srgbClr val="0000FF"/>
                </a:solidFill>
                <a:effectLst/>
                <a:latin typeface="Arial" panose="020B0604020202020204" pitchFamily="34" charset="0"/>
              </a:rPr>
              <a:t>Rơle là dụng cụ được mắc trong mạch điện có tác dụng điều khiển đóng, ngắt mạch điện (Hình 22.6).</a:t>
            </a:r>
            <a:endParaRPr lang="vi-VN" sz="2400" b="0">
              <a:solidFill>
                <a:srgbClr val="0000FF"/>
              </a:solidFill>
              <a:effectLst/>
            </a:endParaRPr>
          </a:p>
          <a:p>
            <a:pPr algn="just" rtl="0">
              <a:spcBef>
                <a:spcPts val="0"/>
              </a:spcBef>
              <a:spcAft>
                <a:spcPts val="500"/>
              </a:spcAft>
            </a:pPr>
            <a:r>
              <a:rPr lang="vi-VN" sz="2400" b="0" i="0" u="none" strike="noStrike">
                <a:solidFill>
                  <a:srgbClr val="0000FF"/>
                </a:solidFill>
                <a:effectLst/>
                <a:latin typeface="Arial" panose="020B0604020202020204" pitchFamily="34" charset="0"/>
              </a:rPr>
              <a:t>Khác với các công tắc thông thường cần đến sự tác động trực tiếp của con người, rơle được sử dụng phổ biến ở các mạch điều khiển tự động, chuyên dụng để đóng, ngắt những dòng điện lớn mà những hệ thống mạch điều khiển không thể trực tiếp can thiệp được.</a:t>
            </a:r>
            <a:endParaRPr lang="vi-VN" sz="2400" b="0">
              <a:solidFill>
                <a:srgbClr val="0000FF"/>
              </a:solidFill>
              <a:effectLst/>
            </a:endParaRPr>
          </a:p>
        </p:txBody>
      </p:sp>
      <p:sp>
        <p:nvSpPr>
          <p:cNvPr id="12" name="TextBox 11">
            <a:extLst>
              <a:ext uri="{FF2B5EF4-FFF2-40B4-BE49-F238E27FC236}">
                <a16:creationId xmlns:a16="http://schemas.microsoft.com/office/drawing/2014/main" id="{B494ECB7-A4A1-A563-D4BF-389A051630B8}"/>
              </a:ext>
            </a:extLst>
          </p:cNvPr>
          <p:cNvSpPr txBox="1"/>
          <p:nvPr/>
        </p:nvSpPr>
        <p:spPr>
          <a:xfrm>
            <a:off x="4789063" y="3643825"/>
            <a:ext cx="6096000" cy="1569660"/>
          </a:xfrm>
          <a:prstGeom prst="rect">
            <a:avLst/>
          </a:prstGeom>
          <a:noFill/>
        </p:spPr>
        <p:txBody>
          <a:bodyPr wrap="square">
            <a:spAutoFit/>
          </a:bodyPr>
          <a:lstStyle/>
          <a:p>
            <a:pPr rtl="0">
              <a:spcBef>
                <a:spcPts val="0"/>
              </a:spcBef>
              <a:spcAft>
                <a:spcPts val="500"/>
              </a:spcAft>
            </a:pPr>
            <a:r>
              <a:rPr lang="en-US" sz="2400" b="0" i="0" u="none" strike="noStrike">
                <a:solidFill>
                  <a:srgbClr val="0000FF"/>
                </a:solidFill>
                <a:effectLst/>
                <a:latin typeface="Arial" panose="020B0604020202020204" pitchFamily="34" charset="0"/>
              </a:rPr>
              <a:t>* </a:t>
            </a:r>
            <a:r>
              <a:rPr lang="vi-VN" sz="2400" b="0" i="0" u="none" strike="noStrike">
                <a:solidFill>
                  <a:srgbClr val="0000FF"/>
                </a:solidFill>
                <a:effectLst/>
                <a:latin typeface="Arial" panose="020B0604020202020204" pitchFamily="34" charset="0"/>
              </a:rPr>
              <a:t>Chuông điện là thiết bị điện ứng dụng hoạt động của nam châm điện (Hình 22.7). Chuông điện phát ra âm thanh khi có dòng điện chạy qua.</a:t>
            </a:r>
            <a:endParaRPr lang="vi-VN" sz="2400" b="0">
              <a:solidFill>
                <a:srgbClr val="0000FF"/>
              </a:solidFill>
              <a:effectLst/>
            </a:endParaRPr>
          </a:p>
        </p:txBody>
      </p:sp>
      <p:pic>
        <p:nvPicPr>
          <p:cNvPr id="2" name="Picture 1">
            <a:extLst>
              <a:ext uri="{FF2B5EF4-FFF2-40B4-BE49-F238E27FC236}">
                <a16:creationId xmlns:a16="http://schemas.microsoft.com/office/drawing/2014/main" id="{A9C54446-30A7-FE93-08A8-E776FEEEA759}"/>
              </a:ext>
            </a:extLst>
          </p:cNvPr>
          <p:cNvPicPr>
            <a:picLocks noChangeAspect="1"/>
          </p:cNvPicPr>
          <p:nvPr/>
        </p:nvPicPr>
        <p:blipFill>
          <a:blip r:embed="rId2"/>
          <a:stretch>
            <a:fillRect/>
          </a:stretch>
        </p:blipFill>
        <p:spPr>
          <a:xfrm>
            <a:off x="8625840" y="581260"/>
            <a:ext cx="2259223" cy="2753665"/>
          </a:xfrm>
          <a:prstGeom prst="rect">
            <a:avLst/>
          </a:prstGeom>
        </p:spPr>
      </p:pic>
      <p:pic>
        <p:nvPicPr>
          <p:cNvPr id="4" name="Picture 3">
            <a:extLst>
              <a:ext uri="{FF2B5EF4-FFF2-40B4-BE49-F238E27FC236}">
                <a16:creationId xmlns:a16="http://schemas.microsoft.com/office/drawing/2014/main" id="{8044EBD3-2E06-B7C2-B61D-60819B46C5EF}"/>
              </a:ext>
            </a:extLst>
          </p:cNvPr>
          <p:cNvPicPr>
            <a:picLocks noChangeAspect="1"/>
          </p:cNvPicPr>
          <p:nvPr/>
        </p:nvPicPr>
        <p:blipFill>
          <a:blip r:embed="rId3"/>
          <a:stretch>
            <a:fillRect/>
          </a:stretch>
        </p:blipFill>
        <p:spPr>
          <a:xfrm>
            <a:off x="417411" y="3638599"/>
            <a:ext cx="3937528" cy="2741776"/>
          </a:xfrm>
          <a:prstGeom prst="rect">
            <a:avLst/>
          </a:prstGeom>
        </p:spPr>
      </p:pic>
    </p:spTree>
    <p:extLst>
      <p:ext uri="{BB962C8B-B14F-4D97-AF65-F5344CB8AC3E}">
        <p14:creationId xmlns:p14="http://schemas.microsoft.com/office/powerpoint/2010/main" val="2892665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FA24320-0BAC-AA7C-4E4C-ACF67FF2C7A0}"/>
              </a:ext>
            </a:extLst>
          </p:cNvPr>
          <p:cNvGrpSpPr/>
          <p:nvPr/>
        </p:nvGrpSpPr>
        <p:grpSpPr>
          <a:xfrm>
            <a:off x="44566" y="182880"/>
            <a:ext cx="10577714" cy="1143000"/>
            <a:chOff x="14086" y="182880"/>
            <a:chExt cx="10577714" cy="1143000"/>
          </a:xfrm>
        </p:grpSpPr>
        <p:sp>
          <p:nvSpPr>
            <p:cNvPr id="12" name="Freeform: Shape 11">
              <a:extLst>
                <a:ext uri="{FF2B5EF4-FFF2-40B4-BE49-F238E27FC236}">
                  <a16:creationId xmlns:a16="http://schemas.microsoft.com/office/drawing/2014/main" id="{E3DC2909-97DA-5CCB-E1F5-3611B1776DAF}"/>
                </a:ext>
              </a:extLst>
            </p:cNvPr>
            <p:cNvSpPr/>
            <p:nvPr/>
          </p:nvSpPr>
          <p:spPr>
            <a:xfrm>
              <a:off x="894958" y="427621"/>
              <a:ext cx="9696842" cy="700984"/>
            </a:xfrm>
            <a:custGeom>
              <a:avLst/>
              <a:gdLst>
                <a:gd name="connsiteX0" fmla="*/ 0 w 4855164"/>
                <a:gd name="connsiteY0" fmla="*/ 0 h 646331"/>
                <a:gd name="connsiteX1" fmla="*/ 4855164 w 4855164"/>
                <a:gd name="connsiteY1" fmla="*/ 0 h 646331"/>
                <a:gd name="connsiteX2" fmla="*/ 4855164 w 4855164"/>
                <a:gd name="connsiteY2" fmla="*/ 646331 h 646331"/>
                <a:gd name="connsiteX3" fmla="*/ 0 w 4855164"/>
                <a:gd name="connsiteY3" fmla="*/ 646331 h 646331"/>
                <a:gd name="connsiteX4" fmla="*/ 0 w 4855164"/>
                <a:gd name="connsiteY4" fmla="*/ 614562 h 646331"/>
                <a:gd name="connsiteX5" fmla="*/ 25359 w 4855164"/>
                <a:gd name="connsiteY5" fmla="*/ 593639 h 646331"/>
                <a:gd name="connsiteX6" fmla="*/ 137393 w 4855164"/>
                <a:gd name="connsiteY6" fmla="*/ 323165 h 646331"/>
                <a:gd name="connsiteX7" fmla="*/ 25359 w 4855164"/>
                <a:gd name="connsiteY7" fmla="*/ 52691 h 646331"/>
                <a:gd name="connsiteX8" fmla="*/ 0 w 4855164"/>
                <a:gd name="connsiteY8" fmla="*/ 31768 h 646331"/>
                <a:gd name="connsiteX9" fmla="*/ 0 w 4855164"/>
                <a:gd name="connsiteY9" fmla="*/ 0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55164" h="646331">
                  <a:moveTo>
                    <a:pt x="0" y="0"/>
                  </a:moveTo>
                  <a:lnTo>
                    <a:pt x="4855164" y="0"/>
                  </a:lnTo>
                  <a:lnTo>
                    <a:pt x="4855164" y="646331"/>
                  </a:lnTo>
                  <a:lnTo>
                    <a:pt x="0" y="646331"/>
                  </a:lnTo>
                  <a:lnTo>
                    <a:pt x="0" y="614562"/>
                  </a:lnTo>
                  <a:lnTo>
                    <a:pt x="25359" y="593639"/>
                  </a:lnTo>
                  <a:cubicBezTo>
                    <a:pt x="94579" y="524419"/>
                    <a:pt x="137393" y="428792"/>
                    <a:pt x="137393" y="323165"/>
                  </a:cubicBezTo>
                  <a:cubicBezTo>
                    <a:pt x="137393" y="217539"/>
                    <a:pt x="94579" y="121912"/>
                    <a:pt x="25359" y="52691"/>
                  </a:cubicBezTo>
                  <a:lnTo>
                    <a:pt x="0" y="31768"/>
                  </a:lnTo>
                  <a:lnTo>
                    <a:pt x="0" y="0"/>
                  </a:lnTo>
                  <a:close/>
                </a:path>
              </a:pathLst>
            </a:custGeom>
            <a:solidFill>
              <a:srgbClr val="90C149">
                <a:lumMod val="60000"/>
                <a:lumOff val="40000"/>
              </a:srgbClr>
            </a:solidFill>
            <a:ln w="12700" cap="flat" cmpd="sng" algn="ctr">
              <a:noFill/>
              <a:prstDash val="solid"/>
              <a:miter lim="800000"/>
            </a:ln>
            <a:effectLst/>
          </p:spPr>
          <p:txBody>
            <a:bodyPr wrap="square" rtlCol="0" anchor="ctr">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white"/>
                </a:solidFill>
                <a:effectLst/>
                <a:uLnTx/>
                <a:uFillTx/>
                <a:latin typeface="Arial" panose="020B0604020202020204" pitchFamily="34" charset="0"/>
                <a:ea typeface="+mn-ea"/>
                <a:cs typeface="+mn-cs"/>
              </a:endParaRPr>
            </a:p>
          </p:txBody>
        </p:sp>
        <p:grpSp>
          <p:nvGrpSpPr>
            <p:cNvPr id="13" name="Group 12">
              <a:extLst>
                <a:ext uri="{FF2B5EF4-FFF2-40B4-BE49-F238E27FC236}">
                  <a16:creationId xmlns:a16="http://schemas.microsoft.com/office/drawing/2014/main" id="{08F97567-E0F8-AD85-65CF-A767CC7FCB7F}"/>
                </a:ext>
              </a:extLst>
            </p:cNvPr>
            <p:cNvGrpSpPr/>
            <p:nvPr/>
          </p:nvGrpSpPr>
          <p:grpSpPr>
            <a:xfrm>
              <a:off x="14086" y="182880"/>
              <a:ext cx="1143000" cy="1143000"/>
              <a:chOff x="440806" y="716280"/>
              <a:chExt cx="1143000" cy="1143000"/>
            </a:xfrm>
          </p:grpSpPr>
          <p:sp>
            <p:nvSpPr>
              <p:cNvPr id="15" name="Oval 14">
                <a:extLst>
                  <a:ext uri="{FF2B5EF4-FFF2-40B4-BE49-F238E27FC236}">
                    <a16:creationId xmlns:a16="http://schemas.microsoft.com/office/drawing/2014/main" id="{3C492048-AD43-FE3D-2D18-7B78ECF6C2BD}"/>
                  </a:ext>
                </a:extLst>
              </p:cNvPr>
              <p:cNvSpPr/>
              <p:nvPr/>
            </p:nvSpPr>
            <p:spPr>
              <a:xfrm>
                <a:off x="440806" y="716280"/>
                <a:ext cx="1143000" cy="1143000"/>
              </a:xfrm>
              <a:prstGeom prst="ellipse">
                <a:avLst/>
              </a:prstGeom>
              <a:solidFill>
                <a:srgbClr val="CD3333"/>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6" name="Oval 15">
                <a:extLst>
                  <a:ext uri="{FF2B5EF4-FFF2-40B4-BE49-F238E27FC236}">
                    <a16:creationId xmlns:a16="http://schemas.microsoft.com/office/drawing/2014/main" id="{0EA87715-B1F3-5F95-ADC3-BBDB67599A7A}"/>
                  </a:ext>
                </a:extLst>
              </p:cNvPr>
              <p:cNvSpPr/>
              <p:nvPr/>
            </p:nvSpPr>
            <p:spPr>
              <a:xfrm>
                <a:off x="596254" y="872928"/>
                <a:ext cx="832104" cy="829704"/>
              </a:xfrm>
              <a:prstGeom prst="ellipse">
                <a:avLst/>
              </a:prstGeom>
              <a:solidFill>
                <a:srgbClr val="FE6D4B">
                  <a:lumMod val="20000"/>
                  <a:lumOff val="80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white"/>
                  </a:solidFill>
                  <a:effectLst/>
                  <a:uLnTx/>
                  <a:uFillTx/>
                  <a:latin typeface="Arial" panose="020B0604020202020204" pitchFamily="34" charset="0"/>
                  <a:ea typeface="+mn-ea"/>
                  <a:cs typeface="+mn-cs"/>
                </a:endParaRPr>
              </a:p>
            </p:txBody>
          </p:sp>
        </p:grpSp>
      </p:grpSp>
      <p:sp>
        <p:nvSpPr>
          <p:cNvPr id="3" name="Chỗ dành sẵn cho Nội dung 2">
            <a:extLst>
              <a:ext uri="{FF2B5EF4-FFF2-40B4-BE49-F238E27FC236}">
                <a16:creationId xmlns:a16="http://schemas.microsoft.com/office/drawing/2014/main" id="{CB866978-A0D8-4925-B5CC-B5FFBC76631D}"/>
              </a:ext>
            </a:extLst>
          </p:cNvPr>
          <p:cNvSpPr>
            <a:spLocks noGrp="1"/>
          </p:cNvSpPr>
          <p:nvPr>
            <p:ph idx="4294967295"/>
          </p:nvPr>
        </p:nvSpPr>
        <p:spPr>
          <a:xfrm>
            <a:off x="700960" y="1899504"/>
            <a:ext cx="10790079" cy="2601792"/>
          </a:xfrm>
        </p:spPr>
        <p:txBody>
          <a:bodyPr>
            <a:normAutofit fontScale="92500" lnSpcReduction="20000"/>
          </a:bodyPr>
          <a:lstStyle/>
          <a:p>
            <a:pPr marL="0" indent="0" algn="ctr">
              <a:buNone/>
            </a:pPr>
            <a:r>
              <a:rPr lang="en-US" sz="3600" b="1" dirty="0" err="1">
                <a:solidFill>
                  <a:srgbClr val="FF0000"/>
                </a:solidFill>
                <a:latin typeface="Arial" panose="020B0604020202020204" pitchFamily="34" charset="0"/>
              </a:rPr>
              <a:t>Hoạt</a:t>
            </a:r>
            <a:r>
              <a:rPr lang="en-US" sz="3600" b="1" dirty="0">
                <a:solidFill>
                  <a:srgbClr val="FF0000"/>
                </a:solidFill>
                <a:latin typeface="Arial" panose="020B0604020202020204" pitchFamily="34" charset="0"/>
              </a:rPr>
              <a:t> </a:t>
            </a:r>
            <a:r>
              <a:rPr lang="en-US" sz="3600" b="1" dirty="0" err="1">
                <a:solidFill>
                  <a:srgbClr val="FF0000"/>
                </a:solidFill>
                <a:latin typeface="Arial" panose="020B0604020202020204" pitchFamily="34" charset="0"/>
              </a:rPr>
              <a:t>động</a:t>
            </a:r>
            <a:r>
              <a:rPr lang="en-US" sz="3600" b="1" dirty="0">
                <a:solidFill>
                  <a:srgbClr val="FF0000"/>
                </a:solidFill>
                <a:latin typeface="Arial" panose="020B0604020202020204" pitchFamily="34" charset="0"/>
              </a:rPr>
              <a:t>: </a:t>
            </a:r>
            <a:r>
              <a:rPr lang="en-US" sz="3600" b="1" dirty="0" err="1">
                <a:solidFill>
                  <a:srgbClr val="FF0000"/>
                </a:solidFill>
                <a:latin typeface="Arial" panose="020B0604020202020204" pitchFamily="34" charset="0"/>
              </a:rPr>
              <a:t>nhóm</a:t>
            </a:r>
            <a:r>
              <a:rPr lang="en-US" sz="3600" b="1" dirty="0">
                <a:solidFill>
                  <a:srgbClr val="FF0000"/>
                </a:solidFill>
                <a:latin typeface="Arial" panose="020B0604020202020204" pitchFamily="34" charset="0"/>
              </a:rPr>
              <a:t> </a:t>
            </a:r>
            <a:r>
              <a:rPr lang="en-US" sz="3600" b="1" dirty="0" err="1">
                <a:solidFill>
                  <a:srgbClr val="FF0000"/>
                </a:solidFill>
                <a:latin typeface="Arial" panose="020B0604020202020204" pitchFamily="34" charset="0"/>
              </a:rPr>
              <a:t>đôi</a:t>
            </a:r>
            <a:endParaRPr lang="en-US" sz="3600" b="1" dirty="0">
              <a:solidFill>
                <a:srgbClr val="FF0000"/>
              </a:solidFill>
              <a:latin typeface="Arial" panose="020B0604020202020204" pitchFamily="34" charset="0"/>
            </a:endParaRPr>
          </a:p>
          <a:p>
            <a:pPr algn="just">
              <a:lnSpc>
                <a:spcPct val="115000"/>
              </a:lnSpc>
              <a:spcAft>
                <a:spcPts val="1000"/>
              </a:spcAft>
            </a:pPr>
            <a:r>
              <a:rPr lang="nl-NL" sz="3000">
                <a:solidFill>
                  <a:srgbClr val="0000FF"/>
                </a:solidFill>
                <a:latin typeface="Tahoma" panose="020B0604030504040204" pitchFamily="34" charset="0"/>
                <a:ea typeface="Tahoma" panose="020B0604030504040204" pitchFamily="34" charset="0"/>
                <a:cs typeface="Tahoma" panose="020B0604030504040204" pitchFamily="34" charset="0"/>
              </a:rPr>
              <a:t> 1. Trong mạng điện của gia đình có sử dụng những thiết bị nào sau đây: cấu chì, cầu dao tự động, rơle, chuông điện? Hãy nêu công dụng của chúng.</a:t>
            </a:r>
            <a:endParaRPr lang="vi-VN" sz="3000">
              <a:solidFill>
                <a:srgbClr val="0000FF"/>
              </a:solidFill>
              <a:latin typeface="Tahoma" panose="020B0604030504040204" pitchFamily="34" charset="0"/>
              <a:ea typeface="Tahoma" panose="020B0604030504040204" pitchFamily="34" charset="0"/>
              <a:cs typeface="Tahoma" panose="020B0604030504040204" pitchFamily="34" charset="0"/>
            </a:endParaRPr>
          </a:p>
          <a:p>
            <a:pPr algn="just">
              <a:lnSpc>
                <a:spcPct val="115000"/>
              </a:lnSpc>
              <a:spcAft>
                <a:spcPts val="1000"/>
              </a:spcAft>
            </a:pPr>
            <a:r>
              <a:rPr lang="nl-NL" sz="3000">
                <a:solidFill>
                  <a:srgbClr val="0000FF"/>
                </a:solidFill>
                <a:latin typeface="Tahoma" panose="020B0604030504040204" pitchFamily="34" charset="0"/>
                <a:ea typeface="Tahoma" panose="020B0604030504040204" pitchFamily="34" charset="0"/>
                <a:cs typeface="Tahoma" panose="020B0604030504040204" pitchFamily="34" charset="0"/>
              </a:rPr>
              <a:t>2. Nêu sự giống và khác nhau của cầu chì, cầu dao tự động, rơle.</a:t>
            </a:r>
            <a:endParaRPr lang="vi-VN">
              <a:solidFill>
                <a:srgbClr val="0000FF"/>
              </a:solidFill>
              <a:latin typeface="Tahoma" panose="020B0604030504040204" pitchFamily="34" charset="0"/>
              <a:ea typeface="Tahoma" panose="020B0604030504040204" pitchFamily="34" charset="0"/>
              <a:cs typeface="Tahoma" panose="020B0604030504040204" pitchFamily="34" charset="0"/>
            </a:endParaRPr>
          </a:p>
        </p:txBody>
      </p:sp>
      <p:sp>
        <p:nvSpPr>
          <p:cNvPr id="11" name="TextBox 10">
            <a:extLst>
              <a:ext uri="{FF2B5EF4-FFF2-40B4-BE49-F238E27FC236}">
                <a16:creationId xmlns:a16="http://schemas.microsoft.com/office/drawing/2014/main" id="{88C3B45C-1D18-0A77-95D1-988A53926561}"/>
              </a:ext>
            </a:extLst>
          </p:cNvPr>
          <p:cNvSpPr txBox="1"/>
          <p:nvPr/>
        </p:nvSpPr>
        <p:spPr>
          <a:xfrm>
            <a:off x="463666" y="442374"/>
            <a:ext cx="9814414" cy="548099"/>
          </a:xfrm>
          <a:prstGeom prst="rect">
            <a:avLst/>
          </a:prstGeom>
          <a:noFill/>
        </p:spPr>
        <p:txBody>
          <a:bodyPr wrap="square">
            <a:spAutoFit/>
          </a:bodyPr>
          <a:lstStyle/>
          <a:p>
            <a:pPr algn="just">
              <a:lnSpc>
                <a:spcPct val="115000"/>
              </a:lnSpc>
              <a:spcAft>
                <a:spcPts val="1000"/>
              </a:spcAft>
            </a:pPr>
            <a:r>
              <a:rPr lang="nl-NL" sz="2800" b="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II.   </a:t>
            </a:r>
            <a:r>
              <a:rPr lang="nl-NL" sz="2800" b="1">
                <a:solidFill>
                  <a:srgbClr val="0000FF"/>
                </a:solidFill>
                <a:effectLst/>
                <a:latin typeface="Times New Roman" panose="02020603050405020304" pitchFamily="18" charset="0"/>
                <a:ea typeface="Calibri" panose="020F0502020204030204" pitchFamily="34" charset="0"/>
              </a:rPr>
              <a:t>Công dụng của cầu chì, cầu dao tự động, rơle, chuông điện.</a:t>
            </a:r>
            <a:endParaRPr lang="vi-VN" sz="28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914427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FA24320-0BAC-AA7C-4E4C-ACF67FF2C7A0}"/>
              </a:ext>
            </a:extLst>
          </p:cNvPr>
          <p:cNvGrpSpPr/>
          <p:nvPr/>
        </p:nvGrpSpPr>
        <p:grpSpPr>
          <a:xfrm>
            <a:off x="166486" y="137160"/>
            <a:ext cx="10577714" cy="1143000"/>
            <a:chOff x="14086" y="182880"/>
            <a:chExt cx="10577714" cy="1143000"/>
          </a:xfrm>
        </p:grpSpPr>
        <p:sp>
          <p:nvSpPr>
            <p:cNvPr id="12" name="Freeform: Shape 11">
              <a:extLst>
                <a:ext uri="{FF2B5EF4-FFF2-40B4-BE49-F238E27FC236}">
                  <a16:creationId xmlns:a16="http://schemas.microsoft.com/office/drawing/2014/main" id="{E3DC2909-97DA-5CCB-E1F5-3611B1776DAF}"/>
                </a:ext>
              </a:extLst>
            </p:cNvPr>
            <p:cNvSpPr/>
            <p:nvPr/>
          </p:nvSpPr>
          <p:spPr>
            <a:xfrm>
              <a:off x="894958" y="427621"/>
              <a:ext cx="9696842" cy="700984"/>
            </a:xfrm>
            <a:custGeom>
              <a:avLst/>
              <a:gdLst>
                <a:gd name="connsiteX0" fmla="*/ 0 w 4855164"/>
                <a:gd name="connsiteY0" fmla="*/ 0 h 646331"/>
                <a:gd name="connsiteX1" fmla="*/ 4855164 w 4855164"/>
                <a:gd name="connsiteY1" fmla="*/ 0 h 646331"/>
                <a:gd name="connsiteX2" fmla="*/ 4855164 w 4855164"/>
                <a:gd name="connsiteY2" fmla="*/ 646331 h 646331"/>
                <a:gd name="connsiteX3" fmla="*/ 0 w 4855164"/>
                <a:gd name="connsiteY3" fmla="*/ 646331 h 646331"/>
                <a:gd name="connsiteX4" fmla="*/ 0 w 4855164"/>
                <a:gd name="connsiteY4" fmla="*/ 614562 h 646331"/>
                <a:gd name="connsiteX5" fmla="*/ 25359 w 4855164"/>
                <a:gd name="connsiteY5" fmla="*/ 593639 h 646331"/>
                <a:gd name="connsiteX6" fmla="*/ 137393 w 4855164"/>
                <a:gd name="connsiteY6" fmla="*/ 323165 h 646331"/>
                <a:gd name="connsiteX7" fmla="*/ 25359 w 4855164"/>
                <a:gd name="connsiteY7" fmla="*/ 52691 h 646331"/>
                <a:gd name="connsiteX8" fmla="*/ 0 w 4855164"/>
                <a:gd name="connsiteY8" fmla="*/ 31768 h 646331"/>
                <a:gd name="connsiteX9" fmla="*/ 0 w 4855164"/>
                <a:gd name="connsiteY9" fmla="*/ 0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55164" h="646331">
                  <a:moveTo>
                    <a:pt x="0" y="0"/>
                  </a:moveTo>
                  <a:lnTo>
                    <a:pt x="4855164" y="0"/>
                  </a:lnTo>
                  <a:lnTo>
                    <a:pt x="4855164" y="646331"/>
                  </a:lnTo>
                  <a:lnTo>
                    <a:pt x="0" y="646331"/>
                  </a:lnTo>
                  <a:lnTo>
                    <a:pt x="0" y="614562"/>
                  </a:lnTo>
                  <a:lnTo>
                    <a:pt x="25359" y="593639"/>
                  </a:lnTo>
                  <a:cubicBezTo>
                    <a:pt x="94579" y="524419"/>
                    <a:pt x="137393" y="428792"/>
                    <a:pt x="137393" y="323165"/>
                  </a:cubicBezTo>
                  <a:cubicBezTo>
                    <a:pt x="137393" y="217539"/>
                    <a:pt x="94579" y="121912"/>
                    <a:pt x="25359" y="52691"/>
                  </a:cubicBezTo>
                  <a:lnTo>
                    <a:pt x="0" y="31768"/>
                  </a:lnTo>
                  <a:lnTo>
                    <a:pt x="0" y="0"/>
                  </a:lnTo>
                  <a:close/>
                </a:path>
              </a:pathLst>
            </a:custGeom>
            <a:solidFill>
              <a:srgbClr val="90C149">
                <a:lumMod val="60000"/>
                <a:lumOff val="40000"/>
              </a:srgbClr>
            </a:solidFill>
            <a:ln w="12700" cap="flat" cmpd="sng" algn="ctr">
              <a:noFill/>
              <a:prstDash val="solid"/>
              <a:miter lim="800000"/>
            </a:ln>
            <a:effectLst/>
          </p:spPr>
          <p:txBody>
            <a:bodyPr wrap="square" rtlCol="0" anchor="ctr">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white"/>
                </a:solidFill>
                <a:effectLst/>
                <a:uLnTx/>
                <a:uFillTx/>
                <a:latin typeface="Arial" panose="020B0604020202020204" pitchFamily="34" charset="0"/>
                <a:ea typeface="+mn-ea"/>
                <a:cs typeface="+mn-cs"/>
              </a:endParaRPr>
            </a:p>
          </p:txBody>
        </p:sp>
        <p:grpSp>
          <p:nvGrpSpPr>
            <p:cNvPr id="13" name="Group 12">
              <a:extLst>
                <a:ext uri="{FF2B5EF4-FFF2-40B4-BE49-F238E27FC236}">
                  <a16:creationId xmlns:a16="http://schemas.microsoft.com/office/drawing/2014/main" id="{08F97567-E0F8-AD85-65CF-A767CC7FCB7F}"/>
                </a:ext>
              </a:extLst>
            </p:cNvPr>
            <p:cNvGrpSpPr/>
            <p:nvPr/>
          </p:nvGrpSpPr>
          <p:grpSpPr>
            <a:xfrm>
              <a:off x="14086" y="182880"/>
              <a:ext cx="1143000" cy="1143000"/>
              <a:chOff x="440806" y="716280"/>
              <a:chExt cx="1143000" cy="1143000"/>
            </a:xfrm>
          </p:grpSpPr>
          <p:sp>
            <p:nvSpPr>
              <p:cNvPr id="15" name="Oval 14">
                <a:extLst>
                  <a:ext uri="{FF2B5EF4-FFF2-40B4-BE49-F238E27FC236}">
                    <a16:creationId xmlns:a16="http://schemas.microsoft.com/office/drawing/2014/main" id="{3C492048-AD43-FE3D-2D18-7B78ECF6C2BD}"/>
                  </a:ext>
                </a:extLst>
              </p:cNvPr>
              <p:cNvSpPr/>
              <p:nvPr/>
            </p:nvSpPr>
            <p:spPr>
              <a:xfrm>
                <a:off x="440806" y="716280"/>
                <a:ext cx="1143000" cy="1143000"/>
              </a:xfrm>
              <a:prstGeom prst="ellipse">
                <a:avLst/>
              </a:prstGeom>
              <a:solidFill>
                <a:srgbClr val="CD3333"/>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6" name="Oval 15">
                <a:extLst>
                  <a:ext uri="{FF2B5EF4-FFF2-40B4-BE49-F238E27FC236}">
                    <a16:creationId xmlns:a16="http://schemas.microsoft.com/office/drawing/2014/main" id="{0EA87715-B1F3-5F95-ADC3-BBDB67599A7A}"/>
                  </a:ext>
                </a:extLst>
              </p:cNvPr>
              <p:cNvSpPr/>
              <p:nvPr/>
            </p:nvSpPr>
            <p:spPr>
              <a:xfrm>
                <a:off x="596254" y="872928"/>
                <a:ext cx="832104" cy="829704"/>
              </a:xfrm>
              <a:prstGeom prst="ellipse">
                <a:avLst/>
              </a:prstGeom>
              <a:solidFill>
                <a:srgbClr val="FE6D4B">
                  <a:lumMod val="20000"/>
                  <a:lumOff val="80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white"/>
                  </a:solidFill>
                  <a:effectLst/>
                  <a:uLnTx/>
                  <a:uFillTx/>
                  <a:latin typeface="Arial" panose="020B0604020202020204" pitchFamily="34" charset="0"/>
                  <a:ea typeface="+mn-ea"/>
                  <a:cs typeface="+mn-cs"/>
                </a:endParaRPr>
              </a:p>
            </p:txBody>
          </p:sp>
        </p:grpSp>
      </p:grpSp>
      <p:sp>
        <p:nvSpPr>
          <p:cNvPr id="11" name="TextBox 10">
            <a:extLst>
              <a:ext uri="{FF2B5EF4-FFF2-40B4-BE49-F238E27FC236}">
                <a16:creationId xmlns:a16="http://schemas.microsoft.com/office/drawing/2014/main" id="{88C3B45C-1D18-0A77-95D1-988A53926561}"/>
              </a:ext>
            </a:extLst>
          </p:cNvPr>
          <p:cNvSpPr txBox="1"/>
          <p:nvPr/>
        </p:nvSpPr>
        <p:spPr>
          <a:xfrm>
            <a:off x="524626" y="396654"/>
            <a:ext cx="9814414" cy="548099"/>
          </a:xfrm>
          <a:prstGeom prst="rect">
            <a:avLst/>
          </a:prstGeom>
          <a:noFill/>
        </p:spPr>
        <p:txBody>
          <a:bodyPr wrap="square">
            <a:spAutoFit/>
          </a:bodyPr>
          <a:lstStyle/>
          <a:p>
            <a:pPr algn="just">
              <a:lnSpc>
                <a:spcPct val="115000"/>
              </a:lnSpc>
              <a:spcAft>
                <a:spcPts val="1000"/>
              </a:spcAft>
            </a:pPr>
            <a:r>
              <a:rPr lang="nl-NL" sz="2800" b="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II.   </a:t>
            </a:r>
            <a:r>
              <a:rPr lang="nl-NL" sz="2800" b="1">
                <a:solidFill>
                  <a:srgbClr val="0000FF"/>
                </a:solidFill>
                <a:effectLst/>
                <a:latin typeface="Times New Roman" panose="02020603050405020304" pitchFamily="18" charset="0"/>
                <a:ea typeface="Calibri" panose="020F0502020204030204" pitchFamily="34" charset="0"/>
              </a:rPr>
              <a:t>Công dụng của cầu chì, cầu dao tự động, rơle, chuông điện.</a:t>
            </a:r>
            <a:endParaRPr lang="vi-VN" sz="28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 name="Graphic 1" descr="Clipboard with solid fill">
            <a:extLst>
              <a:ext uri="{FF2B5EF4-FFF2-40B4-BE49-F238E27FC236}">
                <a16:creationId xmlns:a16="http://schemas.microsoft.com/office/drawing/2014/main" id="{B0E74C37-568E-20C7-EDAE-9DBFB532A64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21783" y="290635"/>
            <a:ext cx="792075" cy="792075"/>
          </a:xfrm>
          <a:prstGeom prst="rect">
            <a:avLst/>
          </a:prstGeom>
        </p:spPr>
      </p:pic>
      <p:graphicFrame>
        <p:nvGraphicFramePr>
          <p:cNvPr id="6" name="Table 5">
            <a:extLst>
              <a:ext uri="{FF2B5EF4-FFF2-40B4-BE49-F238E27FC236}">
                <a16:creationId xmlns:a16="http://schemas.microsoft.com/office/drawing/2014/main" id="{B9406DAB-FF9E-D586-E489-27E08F2A9A55}"/>
              </a:ext>
            </a:extLst>
          </p:cNvPr>
          <p:cNvGraphicFramePr>
            <a:graphicFrameLocks noGrp="1"/>
          </p:cNvGraphicFramePr>
          <p:nvPr>
            <p:extLst>
              <p:ext uri="{D42A27DB-BD31-4B8C-83A1-F6EECF244321}">
                <p14:modId xmlns:p14="http://schemas.microsoft.com/office/powerpoint/2010/main" val="3475178351"/>
              </p:ext>
            </p:extLst>
          </p:nvPr>
        </p:nvGraphicFramePr>
        <p:xfrm>
          <a:off x="235066" y="1994379"/>
          <a:ext cx="11682614" cy="4722905"/>
        </p:xfrm>
        <a:graphic>
          <a:graphicData uri="http://schemas.openxmlformats.org/drawingml/2006/table">
            <a:tbl>
              <a:tblPr firstRow="1" firstCol="1" bandRow="1"/>
              <a:tblGrid>
                <a:gridCol w="2782026">
                  <a:extLst>
                    <a:ext uri="{9D8B030D-6E8A-4147-A177-3AD203B41FA5}">
                      <a16:colId xmlns:a16="http://schemas.microsoft.com/office/drawing/2014/main" val="1525955692"/>
                    </a:ext>
                  </a:extLst>
                </a:gridCol>
                <a:gridCol w="8900588">
                  <a:extLst>
                    <a:ext uri="{9D8B030D-6E8A-4147-A177-3AD203B41FA5}">
                      <a16:colId xmlns:a16="http://schemas.microsoft.com/office/drawing/2014/main" val="1168103747"/>
                    </a:ext>
                  </a:extLst>
                </a:gridCol>
              </a:tblGrid>
              <a:tr h="425002">
                <a:tc>
                  <a:txBody>
                    <a:bodyPr/>
                    <a:lstStyle/>
                    <a:p>
                      <a:pPr marL="28575" marR="28575" algn="ctr">
                        <a:lnSpc>
                          <a:spcPct val="115000"/>
                        </a:lnSpc>
                        <a:spcAft>
                          <a:spcPts val="1000"/>
                        </a:spcAft>
                      </a:pPr>
                      <a:r>
                        <a:rPr lang="vi-VN" sz="2800" b="1">
                          <a:solidFill>
                            <a:srgbClr val="0000FF"/>
                          </a:solidFill>
                          <a:effectLst/>
                          <a:latin typeface="Tahoma" panose="020B0604030504040204" pitchFamily="34" charset="0"/>
                          <a:ea typeface="Tahoma" panose="020B0604030504040204" pitchFamily="34" charset="0"/>
                          <a:cs typeface="Tahoma" panose="020B0604030504040204" pitchFamily="34" charset="0"/>
                        </a:rPr>
                        <a:t>Thiết bị điện</a:t>
                      </a:r>
                      <a:endParaRPr lang="vi-VN" sz="2800">
                        <a:solidFill>
                          <a:srgbClr val="0000FF"/>
                        </a:solidFill>
                        <a:effectLst/>
                        <a:latin typeface="Tahoma" panose="020B0604030504040204" pitchFamily="34" charset="0"/>
                        <a:ea typeface="Tahoma" panose="020B0604030504040204" pitchFamily="34" charset="0"/>
                        <a:cs typeface="Tahoma" panose="020B060403050404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D08D"/>
                    </a:solidFill>
                  </a:tcPr>
                </a:tc>
                <a:tc>
                  <a:txBody>
                    <a:bodyPr/>
                    <a:lstStyle/>
                    <a:p>
                      <a:pPr marL="28575" marR="28575" algn="ctr">
                        <a:lnSpc>
                          <a:spcPct val="115000"/>
                        </a:lnSpc>
                        <a:spcAft>
                          <a:spcPts val="1000"/>
                        </a:spcAft>
                      </a:pPr>
                      <a:r>
                        <a:rPr lang="vi-VN" sz="2800" b="1">
                          <a:solidFill>
                            <a:srgbClr val="0000FF"/>
                          </a:solidFill>
                          <a:effectLst/>
                          <a:latin typeface="Tahoma" panose="020B0604030504040204" pitchFamily="34" charset="0"/>
                          <a:ea typeface="Tahoma" panose="020B0604030504040204" pitchFamily="34" charset="0"/>
                          <a:cs typeface="Tahoma" panose="020B0604030504040204" pitchFamily="34" charset="0"/>
                        </a:rPr>
                        <a:t>Công dụng</a:t>
                      </a:r>
                      <a:endParaRPr lang="vi-VN" sz="2800">
                        <a:solidFill>
                          <a:srgbClr val="0000FF"/>
                        </a:solidFill>
                        <a:effectLst/>
                        <a:latin typeface="Tahoma" panose="020B0604030504040204" pitchFamily="34" charset="0"/>
                        <a:ea typeface="Tahoma" panose="020B0604030504040204" pitchFamily="34" charset="0"/>
                        <a:cs typeface="Tahoma" panose="020B060403050404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D08D"/>
                    </a:solidFill>
                  </a:tcPr>
                </a:tc>
                <a:extLst>
                  <a:ext uri="{0D108BD9-81ED-4DB2-BD59-A6C34878D82A}">
                    <a16:rowId xmlns:a16="http://schemas.microsoft.com/office/drawing/2014/main" val="3823905923"/>
                  </a:ext>
                </a:extLst>
              </a:tr>
              <a:tr h="1446576">
                <a:tc>
                  <a:txBody>
                    <a:bodyPr/>
                    <a:lstStyle/>
                    <a:p>
                      <a:pPr marL="168275" marR="28575" indent="0" algn="l">
                        <a:lnSpc>
                          <a:spcPct val="115000"/>
                        </a:lnSpc>
                        <a:spcAft>
                          <a:spcPts val="1000"/>
                        </a:spcAft>
                      </a:pPr>
                      <a:r>
                        <a:rPr lang="vi-VN" sz="2800">
                          <a:solidFill>
                            <a:srgbClr val="0000FF"/>
                          </a:solidFill>
                          <a:effectLst/>
                          <a:latin typeface="Tahoma" panose="020B0604030504040204" pitchFamily="34" charset="0"/>
                          <a:ea typeface="Tahoma" panose="020B0604030504040204" pitchFamily="34" charset="0"/>
                          <a:cs typeface="Tahoma" panose="020B0604030504040204" pitchFamily="34" charset="0"/>
                        </a:rPr>
                        <a:t>Cầu chì</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 marR="28575" algn="just">
                        <a:lnSpc>
                          <a:spcPct val="115000"/>
                        </a:lnSpc>
                        <a:spcAft>
                          <a:spcPts val="1000"/>
                        </a:spcAft>
                      </a:pPr>
                      <a:r>
                        <a:rPr lang="vi-VN" sz="2800">
                          <a:solidFill>
                            <a:srgbClr val="0000FF"/>
                          </a:solidFill>
                          <a:effectLst/>
                          <a:latin typeface="Tahoma" panose="020B0604030504040204" pitchFamily="34" charset="0"/>
                          <a:ea typeface="Tahoma" panose="020B0604030504040204" pitchFamily="34" charset="0"/>
                          <a:cs typeface="Tahoma" panose="020B0604030504040204" pitchFamily="34" charset="0"/>
                        </a:rPr>
                        <a:t>Bảo vệ các thiết bị điện khác trong mạch điện không bị hỏng khi vì một lí do nào đó, dòng điện trong mạch đột ngột tăng quá mức.</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02759073"/>
                  </a:ext>
                </a:extLst>
              </a:tr>
              <a:tr h="1237534">
                <a:tc>
                  <a:txBody>
                    <a:bodyPr/>
                    <a:lstStyle/>
                    <a:p>
                      <a:pPr marL="228600" marR="28575" indent="0" algn="l">
                        <a:lnSpc>
                          <a:spcPct val="115000"/>
                        </a:lnSpc>
                        <a:spcAft>
                          <a:spcPts val="1000"/>
                        </a:spcAft>
                      </a:pPr>
                      <a:r>
                        <a:rPr lang="vi-VN" sz="2800">
                          <a:solidFill>
                            <a:srgbClr val="0000FF"/>
                          </a:solidFill>
                          <a:effectLst/>
                          <a:latin typeface="Tahoma" panose="020B0604030504040204" pitchFamily="34" charset="0"/>
                          <a:ea typeface="Tahoma" panose="020B0604030504040204" pitchFamily="34" charset="0"/>
                          <a:cs typeface="Tahoma" panose="020B0604030504040204" pitchFamily="34" charset="0"/>
                        </a:rPr>
                        <a:t>Cầu dao tự động</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marL="28575" marR="28575" algn="just">
                        <a:lnSpc>
                          <a:spcPct val="115000"/>
                        </a:lnSpc>
                        <a:spcAft>
                          <a:spcPts val="1000"/>
                        </a:spcAft>
                      </a:pPr>
                      <a:r>
                        <a:rPr lang="vi-VN" sz="2800">
                          <a:solidFill>
                            <a:srgbClr val="0000FF"/>
                          </a:solidFill>
                          <a:effectLst/>
                          <a:latin typeface="Tahoma" panose="020B0604030504040204" pitchFamily="34" charset="0"/>
                          <a:ea typeface="Tahoma" panose="020B0604030504040204" pitchFamily="34" charset="0"/>
                          <a:cs typeface="Tahoma" panose="020B0604030504040204" pitchFamily="34" charset="0"/>
                        </a:rPr>
                        <a:t>Cầu dao sẽ tự động ngắt mạch điện để các thiết bị điện không bị hỏng khi dòng điện đột ngột tăng quá mức.</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extLst>
                  <a:ext uri="{0D108BD9-81ED-4DB2-BD59-A6C34878D82A}">
                    <a16:rowId xmlns:a16="http://schemas.microsoft.com/office/drawing/2014/main" val="492811110"/>
                  </a:ext>
                </a:extLst>
              </a:tr>
              <a:tr h="748657">
                <a:tc>
                  <a:txBody>
                    <a:bodyPr/>
                    <a:lstStyle/>
                    <a:p>
                      <a:pPr marL="168275" marR="28575" indent="0" algn="l">
                        <a:lnSpc>
                          <a:spcPct val="115000"/>
                        </a:lnSpc>
                        <a:spcAft>
                          <a:spcPts val="1000"/>
                        </a:spcAft>
                      </a:pPr>
                      <a:r>
                        <a:rPr lang="vi-VN" sz="2800">
                          <a:solidFill>
                            <a:srgbClr val="0000FF"/>
                          </a:solidFill>
                          <a:effectLst/>
                          <a:latin typeface="Tahoma" panose="020B0604030504040204" pitchFamily="34" charset="0"/>
                          <a:ea typeface="Tahoma" panose="020B0604030504040204" pitchFamily="34" charset="0"/>
                          <a:cs typeface="Tahoma" panose="020B0604030504040204" pitchFamily="34" charset="0"/>
                        </a:rPr>
                        <a:t>Rơle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 marR="28575" algn="just">
                        <a:lnSpc>
                          <a:spcPct val="115000"/>
                        </a:lnSpc>
                        <a:spcAft>
                          <a:spcPts val="1000"/>
                        </a:spcAft>
                      </a:pPr>
                      <a:r>
                        <a:rPr lang="vi-VN" sz="2800">
                          <a:solidFill>
                            <a:srgbClr val="0000FF"/>
                          </a:solidFill>
                          <a:effectLst/>
                          <a:latin typeface="Tahoma" panose="020B0604030504040204" pitchFamily="34" charset="0"/>
                          <a:ea typeface="Tahoma" panose="020B0604030504040204" pitchFamily="34" charset="0"/>
                          <a:cs typeface="Tahoma" panose="020B0604030504040204" pitchFamily="34" charset="0"/>
                        </a:rPr>
                        <a:t>Điều khiển đóng, ngắt mạch điện</a:t>
                      </a:r>
                      <a:r>
                        <a:rPr lang="en-US" sz="2800">
                          <a:solidFill>
                            <a:srgbClr val="0000FF"/>
                          </a:solidFill>
                          <a:effectLst/>
                          <a:latin typeface="Tahoma" panose="020B0604030504040204" pitchFamily="34" charset="0"/>
                          <a:ea typeface="Tahoma" panose="020B0604030504040204" pitchFamily="34" charset="0"/>
                          <a:cs typeface="Tahoma" panose="020B0604030504040204" pitchFamily="34" charset="0"/>
                        </a:rPr>
                        <a:t> tự động</a:t>
                      </a:r>
                      <a:r>
                        <a:rPr lang="vi-VN" sz="2800">
                          <a:solidFill>
                            <a:srgbClr val="0000FF"/>
                          </a:solidFill>
                          <a:effectLst/>
                          <a:latin typeface="Tahoma" panose="020B0604030504040204" pitchFamily="34" charset="0"/>
                          <a:ea typeface="Tahoma" panose="020B0604030504040204" pitchFamily="34" charset="0"/>
                          <a:cs typeface="Tahoma" panose="020B0604030504040204" pitchFamily="34" charset="0"/>
                        </a:rPr>
                        <a:t>.</a:t>
                      </a:r>
                      <a:endParaRPr lang="en-US" sz="2800">
                        <a:solidFill>
                          <a:srgbClr val="0000FF"/>
                        </a:solidFill>
                        <a:effectLst/>
                        <a:latin typeface="Tahoma" panose="020B0604030504040204" pitchFamily="34" charset="0"/>
                        <a:ea typeface="Tahoma" panose="020B0604030504040204" pitchFamily="34" charset="0"/>
                        <a:cs typeface="Tahoma" panose="020B0604030504040204" pitchFamily="34" charset="0"/>
                      </a:endParaRPr>
                    </a:p>
                    <a:p>
                      <a:pPr marL="28575" marR="28575" algn="just">
                        <a:lnSpc>
                          <a:spcPct val="115000"/>
                        </a:lnSpc>
                        <a:spcAft>
                          <a:spcPts val="1000"/>
                        </a:spcAft>
                      </a:pPr>
                      <a:endParaRPr lang="vi-VN" sz="1100">
                        <a:solidFill>
                          <a:srgbClr val="0000FF"/>
                        </a:solidFill>
                        <a:effectLst/>
                        <a:latin typeface="Tahoma" panose="020B0604030504040204" pitchFamily="34" charset="0"/>
                        <a:ea typeface="Tahoma" panose="020B0604030504040204" pitchFamily="34" charset="0"/>
                        <a:cs typeface="Tahoma" panose="020B060403050404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2481453"/>
                  </a:ext>
                </a:extLst>
              </a:tr>
              <a:tr h="763784">
                <a:tc>
                  <a:txBody>
                    <a:bodyPr/>
                    <a:lstStyle/>
                    <a:p>
                      <a:pPr marL="228600" marR="28575" indent="0" algn="l">
                        <a:lnSpc>
                          <a:spcPct val="115000"/>
                        </a:lnSpc>
                        <a:spcAft>
                          <a:spcPts val="1000"/>
                        </a:spcAft>
                      </a:pPr>
                      <a:r>
                        <a:rPr lang="vi-VN" sz="2800">
                          <a:solidFill>
                            <a:srgbClr val="0000FF"/>
                          </a:solidFill>
                          <a:effectLst/>
                          <a:latin typeface="Tahoma" panose="020B0604030504040204" pitchFamily="34" charset="0"/>
                          <a:ea typeface="Tahoma" panose="020B0604030504040204" pitchFamily="34" charset="0"/>
                          <a:cs typeface="Tahoma" panose="020B0604030504040204" pitchFamily="34" charset="0"/>
                        </a:rPr>
                        <a:t>Chuông điện</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marL="28575" marR="28575" algn="just">
                        <a:lnSpc>
                          <a:spcPct val="115000"/>
                        </a:lnSpc>
                        <a:spcAft>
                          <a:spcPts val="1000"/>
                        </a:spcAft>
                      </a:pPr>
                      <a:r>
                        <a:rPr lang="vi-VN" sz="2800">
                          <a:solidFill>
                            <a:srgbClr val="0000FF"/>
                          </a:solidFill>
                          <a:effectLst/>
                          <a:latin typeface="Tahoma" panose="020B0604030504040204" pitchFamily="34" charset="0"/>
                          <a:ea typeface="Tahoma" panose="020B0604030504040204" pitchFamily="34" charset="0"/>
                          <a:cs typeface="Tahoma" panose="020B0604030504040204" pitchFamily="34" charset="0"/>
                        </a:rPr>
                        <a:t>Phát ra âm thanh khi có dòng điện chạy qua.</a:t>
                      </a:r>
                      <a:endParaRPr lang="en-US" sz="2800">
                        <a:solidFill>
                          <a:srgbClr val="0000FF"/>
                        </a:solidFill>
                        <a:effectLst/>
                        <a:latin typeface="Tahoma" panose="020B0604030504040204" pitchFamily="34" charset="0"/>
                        <a:ea typeface="Tahoma" panose="020B0604030504040204" pitchFamily="34" charset="0"/>
                        <a:cs typeface="Tahoma" panose="020B0604030504040204" pitchFamily="34" charset="0"/>
                      </a:endParaRPr>
                    </a:p>
                    <a:p>
                      <a:pPr marL="28575" marR="28575" algn="just">
                        <a:lnSpc>
                          <a:spcPct val="115000"/>
                        </a:lnSpc>
                        <a:spcAft>
                          <a:spcPts val="1000"/>
                        </a:spcAft>
                      </a:pPr>
                      <a:endParaRPr lang="vi-VN" sz="1200">
                        <a:solidFill>
                          <a:srgbClr val="0000FF"/>
                        </a:solidFill>
                        <a:effectLst/>
                        <a:latin typeface="Tahoma" panose="020B0604030504040204" pitchFamily="34" charset="0"/>
                        <a:ea typeface="Tahoma" panose="020B0604030504040204" pitchFamily="34" charset="0"/>
                        <a:cs typeface="Tahoma" panose="020B060403050404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extLst>
                  <a:ext uri="{0D108BD9-81ED-4DB2-BD59-A6C34878D82A}">
                    <a16:rowId xmlns:a16="http://schemas.microsoft.com/office/drawing/2014/main" val="2073175841"/>
                  </a:ext>
                </a:extLst>
              </a:tr>
            </a:tbl>
          </a:graphicData>
        </a:graphic>
      </p:graphicFrame>
      <p:sp>
        <p:nvSpPr>
          <p:cNvPr id="8" name="Chỗ dành sẵn cho Nội dung 2">
            <a:extLst>
              <a:ext uri="{FF2B5EF4-FFF2-40B4-BE49-F238E27FC236}">
                <a16:creationId xmlns:a16="http://schemas.microsoft.com/office/drawing/2014/main" id="{30B60E51-D7FC-65CD-E34E-18A1E336DFC9}"/>
              </a:ext>
            </a:extLst>
          </p:cNvPr>
          <p:cNvSpPr txBox="1">
            <a:spLocks/>
          </p:cNvSpPr>
          <p:nvPr/>
        </p:nvSpPr>
        <p:spPr>
          <a:xfrm>
            <a:off x="631804" y="1123512"/>
            <a:ext cx="10981076" cy="1143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a:solidFill>
                  <a:srgbClr val="FF0000"/>
                </a:solidFill>
                <a:latin typeface="Tahoma" panose="020B0604030504040204" pitchFamily="34" charset="0"/>
                <a:ea typeface="Tahoma" panose="020B0604030504040204" pitchFamily="34" charset="0"/>
                <a:cs typeface="Tahoma" panose="020B0604030504040204" pitchFamily="34" charset="0"/>
              </a:rPr>
              <a:t>1. Trong mạng điện của gia đình có sử dụng những thiết bị như: cầu chì, cầu dao tự động, rơle, chuông điện.</a:t>
            </a:r>
            <a:endParaRPr lang="vi-VN">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1711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FA24320-0BAC-AA7C-4E4C-ACF67FF2C7A0}"/>
              </a:ext>
            </a:extLst>
          </p:cNvPr>
          <p:cNvGrpSpPr/>
          <p:nvPr/>
        </p:nvGrpSpPr>
        <p:grpSpPr>
          <a:xfrm>
            <a:off x="166486" y="137160"/>
            <a:ext cx="10577714" cy="1143000"/>
            <a:chOff x="14086" y="182880"/>
            <a:chExt cx="10577714" cy="1143000"/>
          </a:xfrm>
        </p:grpSpPr>
        <p:sp>
          <p:nvSpPr>
            <p:cNvPr id="12" name="Freeform: Shape 11">
              <a:extLst>
                <a:ext uri="{FF2B5EF4-FFF2-40B4-BE49-F238E27FC236}">
                  <a16:creationId xmlns:a16="http://schemas.microsoft.com/office/drawing/2014/main" id="{E3DC2909-97DA-5CCB-E1F5-3611B1776DAF}"/>
                </a:ext>
              </a:extLst>
            </p:cNvPr>
            <p:cNvSpPr/>
            <p:nvPr/>
          </p:nvSpPr>
          <p:spPr>
            <a:xfrm>
              <a:off x="894958" y="427621"/>
              <a:ext cx="9696842" cy="700984"/>
            </a:xfrm>
            <a:custGeom>
              <a:avLst/>
              <a:gdLst>
                <a:gd name="connsiteX0" fmla="*/ 0 w 4855164"/>
                <a:gd name="connsiteY0" fmla="*/ 0 h 646331"/>
                <a:gd name="connsiteX1" fmla="*/ 4855164 w 4855164"/>
                <a:gd name="connsiteY1" fmla="*/ 0 h 646331"/>
                <a:gd name="connsiteX2" fmla="*/ 4855164 w 4855164"/>
                <a:gd name="connsiteY2" fmla="*/ 646331 h 646331"/>
                <a:gd name="connsiteX3" fmla="*/ 0 w 4855164"/>
                <a:gd name="connsiteY3" fmla="*/ 646331 h 646331"/>
                <a:gd name="connsiteX4" fmla="*/ 0 w 4855164"/>
                <a:gd name="connsiteY4" fmla="*/ 614562 h 646331"/>
                <a:gd name="connsiteX5" fmla="*/ 25359 w 4855164"/>
                <a:gd name="connsiteY5" fmla="*/ 593639 h 646331"/>
                <a:gd name="connsiteX6" fmla="*/ 137393 w 4855164"/>
                <a:gd name="connsiteY6" fmla="*/ 323165 h 646331"/>
                <a:gd name="connsiteX7" fmla="*/ 25359 w 4855164"/>
                <a:gd name="connsiteY7" fmla="*/ 52691 h 646331"/>
                <a:gd name="connsiteX8" fmla="*/ 0 w 4855164"/>
                <a:gd name="connsiteY8" fmla="*/ 31768 h 646331"/>
                <a:gd name="connsiteX9" fmla="*/ 0 w 4855164"/>
                <a:gd name="connsiteY9" fmla="*/ 0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55164" h="646331">
                  <a:moveTo>
                    <a:pt x="0" y="0"/>
                  </a:moveTo>
                  <a:lnTo>
                    <a:pt x="4855164" y="0"/>
                  </a:lnTo>
                  <a:lnTo>
                    <a:pt x="4855164" y="646331"/>
                  </a:lnTo>
                  <a:lnTo>
                    <a:pt x="0" y="646331"/>
                  </a:lnTo>
                  <a:lnTo>
                    <a:pt x="0" y="614562"/>
                  </a:lnTo>
                  <a:lnTo>
                    <a:pt x="25359" y="593639"/>
                  </a:lnTo>
                  <a:cubicBezTo>
                    <a:pt x="94579" y="524419"/>
                    <a:pt x="137393" y="428792"/>
                    <a:pt x="137393" y="323165"/>
                  </a:cubicBezTo>
                  <a:cubicBezTo>
                    <a:pt x="137393" y="217539"/>
                    <a:pt x="94579" y="121912"/>
                    <a:pt x="25359" y="52691"/>
                  </a:cubicBezTo>
                  <a:lnTo>
                    <a:pt x="0" y="31768"/>
                  </a:lnTo>
                  <a:lnTo>
                    <a:pt x="0" y="0"/>
                  </a:lnTo>
                  <a:close/>
                </a:path>
              </a:pathLst>
            </a:custGeom>
            <a:solidFill>
              <a:srgbClr val="90C149">
                <a:lumMod val="60000"/>
                <a:lumOff val="40000"/>
              </a:srgbClr>
            </a:solidFill>
            <a:ln w="12700" cap="flat" cmpd="sng" algn="ctr">
              <a:noFill/>
              <a:prstDash val="solid"/>
              <a:miter lim="800000"/>
            </a:ln>
            <a:effectLst/>
          </p:spPr>
          <p:txBody>
            <a:bodyPr wrap="square" rtlCol="0" anchor="ctr">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white"/>
                </a:solidFill>
                <a:effectLst/>
                <a:uLnTx/>
                <a:uFillTx/>
                <a:latin typeface="Arial" panose="020B0604020202020204" pitchFamily="34" charset="0"/>
                <a:ea typeface="+mn-ea"/>
                <a:cs typeface="+mn-cs"/>
              </a:endParaRPr>
            </a:p>
          </p:txBody>
        </p:sp>
        <p:grpSp>
          <p:nvGrpSpPr>
            <p:cNvPr id="13" name="Group 12">
              <a:extLst>
                <a:ext uri="{FF2B5EF4-FFF2-40B4-BE49-F238E27FC236}">
                  <a16:creationId xmlns:a16="http://schemas.microsoft.com/office/drawing/2014/main" id="{08F97567-E0F8-AD85-65CF-A767CC7FCB7F}"/>
                </a:ext>
              </a:extLst>
            </p:cNvPr>
            <p:cNvGrpSpPr/>
            <p:nvPr/>
          </p:nvGrpSpPr>
          <p:grpSpPr>
            <a:xfrm>
              <a:off x="14086" y="182880"/>
              <a:ext cx="1143000" cy="1143000"/>
              <a:chOff x="440806" y="716280"/>
              <a:chExt cx="1143000" cy="1143000"/>
            </a:xfrm>
          </p:grpSpPr>
          <p:sp>
            <p:nvSpPr>
              <p:cNvPr id="15" name="Oval 14">
                <a:extLst>
                  <a:ext uri="{FF2B5EF4-FFF2-40B4-BE49-F238E27FC236}">
                    <a16:creationId xmlns:a16="http://schemas.microsoft.com/office/drawing/2014/main" id="{3C492048-AD43-FE3D-2D18-7B78ECF6C2BD}"/>
                  </a:ext>
                </a:extLst>
              </p:cNvPr>
              <p:cNvSpPr/>
              <p:nvPr/>
            </p:nvSpPr>
            <p:spPr>
              <a:xfrm>
                <a:off x="440806" y="716280"/>
                <a:ext cx="1143000" cy="1143000"/>
              </a:xfrm>
              <a:prstGeom prst="ellipse">
                <a:avLst/>
              </a:prstGeom>
              <a:solidFill>
                <a:srgbClr val="CD3333"/>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6" name="Oval 15">
                <a:extLst>
                  <a:ext uri="{FF2B5EF4-FFF2-40B4-BE49-F238E27FC236}">
                    <a16:creationId xmlns:a16="http://schemas.microsoft.com/office/drawing/2014/main" id="{0EA87715-B1F3-5F95-ADC3-BBDB67599A7A}"/>
                  </a:ext>
                </a:extLst>
              </p:cNvPr>
              <p:cNvSpPr/>
              <p:nvPr/>
            </p:nvSpPr>
            <p:spPr>
              <a:xfrm>
                <a:off x="596254" y="872928"/>
                <a:ext cx="832104" cy="829704"/>
              </a:xfrm>
              <a:prstGeom prst="ellipse">
                <a:avLst/>
              </a:prstGeom>
              <a:solidFill>
                <a:srgbClr val="FE6D4B">
                  <a:lumMod val="20000"/>
                  <a:lumOff val="80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white"/>
                  </a:solidFill>
                  <a:effectLst/>
                  <a:uLnTx/>
                  <a:uFillTx/>
                  <a:latin typeface="Arial" panose="020B0604020202020204" pitchFamily="34" charset="0"/>
                  <a:ea typeface="+mn-ea"/>
                  <a:cs typeface="+mn-cs"/>
                </a:endParaRPr>
              </a:p>
            </p:txBody>
          </p:sp>
        </p:grpSp>
      </p:grpSp>
      <p:sp>
        <p:nvSpPr>
          <p:cNvPr id="11" name="TextBox 10">
            <a:extLst>
              <a:ext uri="{FF2B5EF4-FFF2-40B4-BE49-F238E27FC236}">
                <a16:creationId xmlns:a16="http://schemas.microsoft.com/office/drawing/2014/main" id="{88C3B45C-1D18-0A77-95D1-988A53926561}"/>
              </a:ext>
            </a:extLst>
          </p:cNvPr>
          <p:cNvSpPr txBox="1"/>
          <p:nvPr/>
        </p:nvSpPr>
        <p:spPr>
          <a:xfrm>
            <a:off x="524626" y="396654"/>
            <a:ext cx="9814414" cy="548099"/>
          </a:xfrm>
          <a:prstGeom prst="rect">
            <a:avLst/>
          </a:prstGeom>
          <a:noFill/>
        </p:spPr>
        <p:txBody>
          <a:bodyPr wrap="square">
            <a:spAutoFit/>
          </a:bodyPr>
          <a:lstStyle/>
          <a:p>
            <a:pPr algn="just">
              <a:lnSpc>
                <a:spcPct val="115000"/>
              </a:lnSpc>
              <a:spcAft>
                <a:spcPts val="1000"/>
              </a:spcAft>
            </a:pPr>
            <a:r>
              <a:rPr lang="nl-NL" sz="2800" b="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II.   </a:t>
            </a:r>
            <a:r>
              <a:rPr lang="nl-NL" sz="2800" b="1">
                <a:solidFill>
                  <a:srgbClr val="0000FF"/>
                </a:solidFill>
                <a:effectLst/>
                <a:latin typeface="Times New Roman" panose="02020603050405020304" pitchFamily="18" charset="0"/>
                <a:ea typeface="Calibri" panose="020F0502020204030204" pitchFamily="34" charset="0"/>
              </a:rPr>
              <a:t>Công dụng của cầu chì, cầu dao tự động, rơle, chuông điện.</a:t>
            </a:r>
            <a:endParaRPr lang="vi-VN" sz="28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 name="Graphic 1" descr="Clipboard with solid fill">
            <a:extLst>
              <a:ext uri="{FF2B5EF4-FFF2-40B4-BE49-F238E27FC236}">
                <a16:creationId xmlns:a16="http://schemas.microsoft.com/office/drawing/2014/main" id="{B0E74C37-568E-20C7-EDAE-9DBFB532A64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21783" y="290635"/>
            <a:ext cx="792075" cy="792075"/>
          </a:xfrm>
          <a:prstGeom prst="rect">
            <a:avLst/>
          </a:prstGeom>
        </p:spPr>
      </p:pic>
      <p:sp>
        <p:nvSpPr>
          <p:cNvPr id="5" name="TextBox 4">
            <a:extLst>
              <a:ext uri="{FF2B5EF4-FFF2-40B4-BE49-F238E27FC236}">
                <a16:creationId xmlns:a16="http://schemas.microsoft.com/office/drawing/2014/main" id="{1E6869EC-2828-CD43-4AD8-71C581CB0113}"/>
              </a:ext>
            </a:extLst>
          </p:cNvPr>
          <p:cNvSpPr txBox="1"/>
          <p:nvPr/>
        </p:nvSpPr>
        <p:spPr>
          <a:xfrm>
            <a:off x="524626" y="1720080"/>
            <a:ext cx="11073014" cy="4375557"/>
          </a:xfrm>
          <a:prstGeom prst="rect">
            <a:avLst/>
          </a:prstGeom>
          <a:noFill/>
        </p:spPr>
        <p:txBody>
          <a:bodyPr wrap="square">
            <a:spAutoFit/>
          </a:bodyPr>
          <a:lstStyle/>
          <a:p>
            <a:pPr algn="just">
              <a:lnSpc>
                <a:spcPct val="115000"/>
              </a:lnSpc>
              <a:spcAft>
                <a:spcPts val="1000"/>
              </a:spcAft>
            </a:pPr>
            <a:r>
              <a:rPr lang="nl-NL" sz="2800">
                <a:solidFill>
                  <a:srgbClr val="FF0000"/>
                </a:solidFill>
                <a:effectLst/>
                <a:latin typeface="Tahoma" panose="020B0604030504040204" pitchFamily="34" charset="0"/>
                <a:ea typeface="Tahoma" panose="020B0604030504040204" pitchFamily="34" charset="0"/>
                <a:cs typeface="Tahoma" panose="020B0604030504040204" pitchFamily="34" charset="0"/>
              </a:rPr>
              <a:t>2- Sự giống và khác nhau của cầu chì, cầu dao tự động, rơle.</a:t>
            </a:r>
            <a:endParaRPr lang="vi-VN" sz="2800">
              <a:solidFill>
                <a:srgbClr val="FF0000"/>
              </a:solidFill>
              <a:effectLst/>
              <a:latin typeface="Tahoma" panose="020B0604030504040204" pitchFamily="34" charset="0"/>
              <a:ea typeface="Tahoma" panose="020B0604030504040204" pitchFamily="34" charset="0"/>
              <a:cs typeface="Tahoma" panose="020B0604030504040204" pitchFamily="34" charset="0"/>
            </a:endParaRPr>
          </a:p>
          <a:p>
            <a:pPr algn="just">
              <a:lnSpc>
                <a:spcPct val="115000"/>
              </a:lnSpc>
              <a:spcAft>
                <a:spcPts val="1000"/>
              </a:spcAft>
            </a:pPr>
            <a:r>
              <a:rPr lang="nl-NL" sz="2800" b="1">
                <a:solidFill>
                  <a:srgbClr val="0000FF"/>
                </a:solidFill>
                <a:effectLst/>
                <a:latin typeface="Tahoma" panose="020B0604030504040204" pitchFamily="34" charset="0"/>
                <a:ea typeface="Tahoma" panose="020B0604030504040204" pitchFamily="34" charset="0"/>
                <a:cs typeface="Tahoma" panose="020B0604030504040204" pitchFamily="34" charset="0"/>
              </a:rPr>
              <a:t>Giống:</a:t>
            </a:r>
            <a:r>
              <a:rPr lang="nl-NL" sz="2800">
                <a:solidFill>
                  <a:srgbClr val="0000FF"/>
                </a:solidFill>
                <a:effectLst/>
                <a:latin typeface="Tahoma" panose="020B0604030504040204" pitchFamily="34" charset="0"/>
                <a:ea typeface="Tahoma" panose="020B0604030504040204" pitchFamily="34" charset="0"/>
                <a:cs typeface="Tahoma" panose="020B0604030504040204" pitchFamily="34" charset="0"/>
              </a:rPr>
              <a:t> để bảo vệ mạch điện và cảnh báo sự cố xảy ra</a:t>
            </a:r>
            <a:endParaRPr lang="vi-VN" sz="2800">
              <a:solidFill>
                <a:srgbClr val="0000FF"/>
              </a:solidFill>
              <a:effectLst/>
              <a:latin typeface="Tahoma" panose="020B0604030504040204" pitchFamily="34" charset="0"/>
              <a:ea typeface="Tahoma" panose="020B0604030504040204" pitchFamily="34" charset="0"/>
              <a:cs typeface="Tahoma" panose="020B0604030504040204" pitchFamily="34" charset="0"/>
            </a:endParaRPr>
          </a:p>
          <a:p>
            <a:pPr algn="just">
              <a:lnSpc>
                <a:spcPct val="115000"/>
              </a:lnSpc>
              <a:spcAft>
                <a:spcPts val="1000"/>
              </a:spcAft>
            </a:pPr>
            <a:r>
              <a:rPr lang="nl-NL" sz="2800" b="1">
                <a:solidFill>
                  <a:srgbClr val="0000FF"/>
                </a:solidFill>
                <a:effectLst/>
                <a:latin typeface="Tahoma" panose="020B0604030504040204" pitchFamily="34" charset="0"/>
                <a:ea typeface="Tahoma" panose="020B0604030504040204" pitchFamily="34" charset="0"/>
                <a:cs typeface="Tahoma" panose="020B0604030504040204" pitchFamily="34" charset="0"/>
              </a:rPr>
              <a:t>Khác: </a:t>
            </a:r>
            <a:endParaRPr lang="vi-VN" sz="2800">
              <a:solidFill>
                <a:srgbClr val="0000FF"/>
              </a:solidFill>
              <a:effectLst/>
              <a:latin typeface="Tahoma" panose="020B0604030504040204" pitchFamily="34" charset="0"/>
              <a:ea typeface="Tahoma" panose="020B0604030504040204" pitchFamily="34" charset="0"/>
              <a:cs typeface="Tahoma" panose="020B0604030504040204" pitchFamily="34" charset="0"/>
            </a:endParaRPr>
          </a:p>
          <a:p>
            <a:pPr algn="just">
              <a:lnSpc>
                <a:spcPct val="115000"/>
              </a:lnSpc>
              <a:spcAft>
                <a:spcPts val="1000"/>
              </a:spcAft>
            </a:pPr>
            <a:r>
              <a:rPr lang="nl-NL" sz="2800" b="1">
                <a:solidFill>
                  <a:srgbClr val="0000FF"/>
                </a:solidFill>
                <a:effectLst/>
                <a:latin typeface="Tahoma" panose="020B0604030504040204" pitchFamily="34" charset="0"/>
                <a:ea typeface="Tahoma" panose="020B0604030504040204" pitchFamily="34" charset="0"/>
                <a:cs typeface="Tahoma" panose="020B0604030504040204" pitchFamily="34" charset="0"/>
              </a:rPr>
              <a:t>Cầu chì</a:t>
            </a:r>
            <a:r>
              <a:rPr lang="nl-NL" sz="2800" i="1">
                <a:solidFill>
                  <a:srgbClr val="0000FF"/>
                </a:solidFill>
                <a:effectLst/>
                <a:latin typeface="Tahoma" panose="020B0604030504040204" pitchFamily="34" charset="0"/>
                <a:ea typeface="Tahoma" panose="020B0604030504040204" pitchFamily="34" charset="0"/>
                <a:cs typeface="Tahoma" panose="020B0604030504040204" pitchFamily="34" charset="0"/>
              </a:rPr>
              <a:t>: Ngắt mạch điện bằng nhiệt nóng chảy dây, </a:t>
            </a:r>
            <a:r>
              <a:rPr lang="nl-NL" sz="2800" i="1">
                <a:solidFill>
                  <a:srgbClr val="0000FF"/>
                </a:solidFill>
                <a:latin typeface="Tahoma" panose="020B0604030504040204" pitchFamily="34" charset="0"/>
                <a:ea typeface="Tahoma" panose="020B0604030504040204" pitchFamily="34" charset="0"/>
                <a:cs typeface="Tahoma" panose="020B0604030504040204" pitchFamily="34" charset="0"/>
              </a:rPr>
              <a:t>khi mạch</a:t>
            </a:r>
            <a:r>
              <a:rPr lang="nl-NL" sz="2800" i="1">
                <a:solidFill>
                  <a:srgbClr val="0000FF"/>
                </a:solidFill>
                <a:effectLst/>
                <a:latin typeface="Tahoma" panose="020B0604030504040204" pitchFamily="34" charset="0"/>
                <a:ea typeface="Tahoma" panose="020B0604030504040204" pitchFamily="34" charset="0"/>
                <a:cs typeface="Tahoma" panose="020B0604030504040204" pitchFamily="34" charset="0"/>
              </a:rPr>
              <a:t> điện an toàn phải thay thế mới cầu chì.</a:t>
            </a:r>
            <a:endParaRPr lang="vi-VN" sz="2800">
              <a:solidFill>
                <a:srgbClr val="0000FF"/>
              </a:solidFill>
              <a:effectLst/>
              <a:latin typeface="Tahoma" panose="020B0604030504040204" pitchFamily="34" charset="0"/>
              <a:ea typeface="Tahoma" panose="020B0604030504040204" pitchFamily="34" charset="0"/>
              <a:cs typeface="Tahoma" panose="020B0604030504040204" pitchFamily="34" charset="0"/>
            </a:endParaRPr>
          </a:p>
          <a:p>
            <a:r>
              <a:rPr lang="nl-NL" sz="2800" b="1">
                <a:solidFill>
                  <a:srgbClr val="0000FF"/>
                </a:solidFill>
                <a:effectLst/>
                <a:latin typeface="Tahoma" panose="020B0604030504040204" pitchFamily="34" charset="0"/>
                <a:ea typeface="Tahoma" panose="020B0604030504040204" pitchFamily="34" charset="0"/>
                <a:cs typeface="Tahoma" panose="020B0604030504040204" pitchFamily="34" charset="0"/>
              </a:rPr>
              <a:t>Cầu dao tự động:</a:t>
            </a:r>
            <a:r>
              <a:rPr lang="nl-NL" sz="2800" i="1">
                <a:solidFill>
                  <a:srgbClr val="0000FF"/>
                </a:solidFill>
                <a:effectLst/>
                <a:latin typeface="Tahoma" panose="020B0604030504040204" pitchFamily="34" charset="0"/>
                <a:ea typeface="Tahoma" panose="020B0604030504040204" pitchFamily="34" charset="0"/>
                <a:cs typeface="Tahoma" panose="020B0604030504040204" pitchFamily="34" charset="0"/>
              </a:rPr>
              <a:t> Ngắt mạch điện bằng điện áp, Khi mạch điện an toàn sử dụng lại được không phải thay mới</a:t>
            </a:r>
            <a:r>
              <a:rPr lang="nl-NL" sz="2800" i="1">
                <a:solidFill>
                  <a:srgbClr val="0000FF"/>
                </a:solidFill>
                <a:latin typeface="Tahoma" panose="020B0604030504040204" pitchFamily="34" charset="0"/>
                <a:ea typeface="Tahoma" panose="020B0604030504040204" pitchFamily="34" charset="0"/>
                <a:cs typeface="Tahoma" panose="020B0604030504040204" pitchFamily="34" charset="0"/>
              </a:rPr>
              <a:t>.</a:t>
            </a:r>
            <a:r>
              <a:rPr lang="nl-NL" sz="2800">
                <a:solidFill>
                  <a:srgbClr val="0000FF"/>
                </a:solidFill>
                <a:effectLst/>
                <a:latin typeface="Tahoma" panose="020B0604030504040204" pitchFamily="34" charset="0"/>
                <a:ea typeface="Tahoma" panose="020B0604030504040204" pitchFamily="34" charset="0"/>
                <a:cs typeface="Tahoma" panose="020B0604030504040204" pitchFamily="34" charset="0"/>
              </a:rPr>
              <a:t> </a:t>
            </a:r>
          </a:p>
          <a:p>
            <a:r>
              <a:rPr lang="nl-NL" sz="2800" b="1">
                <a:solidFill>
                  <a:srgbClr val="0000FF"/>
                </a:solidFill>
                <a:effectLst/>
                <a:latin typeface="Tahoma" panose="020B0604030504040204" pitchFamily="34" charset="0"/>
                <a:ea typeface="Tahoma" panose="020B0604030504040204" pitchFamily="34" charset="0"/>
                <a:cs typeface="Tahoma" panose="020B0604030504040204" pitchFamily="34" charset="0"/>
              </a:rPr>
              <a:t>Rơle:</a:t>
            </a:r>
            <a:r>
              <a:rPr lang="nl-NL" sz="2800">
                <a:solidFill>
                  <a:srgbClr val="0000FF"/>
                </a:solidFill>
                <a:effectLst/>
                <a:latin typeface="Tahoma" panose="020B0604030504040204" pitchFamily="34" charset="0"/>
                <a:ea typeface="Tahoma" panose="020B0604030504040204" pitchFamily="34" charset="0"/>
                <a:cs typeface="Tahoma" panose="020B0604030504040204" pitchFamily="34" charset="0"/>
              </a:rPr>
              <a:t> </a:t>
            </a:r>
            <a:r>
              <a:rPr lang="nl-NL" sz="2800" i="1">
                <a:solidFill>
                  <a:srgbClr val="0000FF"/>
                </a:solidFill>
                <a:effectLst/>
                <a:latin typeface="Tahoma" panose="020B0604030504040204" pitchFamily="34" charset="0"/>
                <a:ea typeface="Tahoma" panose="020B0604030504040204" pitchFamily="34" charset="0"/>
                <a:cs typeface="Tahoma" panose="020B0604030504040204" pitchFamily="34" charset="0"/>
              </a:rPr>
              <a:t>tự động đóng ngắt mạch điện.</a:t>
            </a:r>
            <a:endParaRPr lang="vi-VN" sz="2400">
              <a:solidFill>
                <a:srgbClr val="0000FF"/>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693569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56525702-B274-1885-1546-6FA0CB62EBC1}"/>
              </a:ext>
            </a:extLst>
          </p:cNvPr>
          <p:cNvGrpSpPr/>
          <p:nvPr/>
        </p:nvGrpSpPr>
        <p:grpSpPr>
          <a:xfrm>
            <a:off x="240438" y="144678"/>
            <a:ext cx="7186527" cy="1053885"/>
            <a:chOff x="263144" y="244973"/>
            <a:chExt cx="7186527" cy="1053885"/>
          </a:xfrm>
        </p:grpSpPr>
        <p:sp>
          <p:nvSpPr>
            <p:cNvPr id="14" name="Freeform: Shape 13">
              <a:extLst>
                <a:ext uri="{FF2B5EF4-FFF2-40B4-BE49-F238E27FC236}">
                  <a16:creationId xmlns:a16="http://schemas.microsoft.com/office/drawing/2014/main" id="{BB73762C-9494-3900-48E5-DAD1B57545C8}"/>
                </a:ext>
              </a:extLst>
            </p:cNvPr>
            <p:cNvSpPr/>
            <p:nvPr/>
          </p:nvSpPr>
          <p:spPr>
            <a:xfrm>
              <a:off x="1063174" y="460394"/>
              <a:ext cx="4855164" cy="646331"/>
            </a:xfrm>
            <a:custGeom>
              <a:avLst/>
              <a:gdLst>
                <a:gd name="connsiteX0" fmla="*/ 0 w 4855164"/>
                <a:gd name="connsiteY0" fmla="*/ 0 h 646331"/>
                <a:gd name="connsiteX1" fmla="*/ 4855164 w 4855164"/>
                <a:gd name="connsiteY1" fmla="*/ 0 h 646331"/>
                <a:gd name="connsiteX2" fmla="*/ 4855164 w 4855164"/>
                <a:gd name="connsiteY2" fmla="*/ 646331 h 646331"/>
                <a:gd name="connsiteX3" fmla="*/ 0 w 4855164"/>
                <a:gd name="connsiteY3" fmla="*/ 646331 h 646331"/>
                <a:gd name="connsiteX4" fmla="*/ 0 w 4855164"/>
                <a:gd name="connsiteY4" fmla="*/ 614562 h 646331"/>
                <a:gd name="connsiteX5" fmla="*/ 25359 w 4855164"/>
                <a:gd name="connsiteY5" fmla="*/ 593639 h 646331"/>
                <a:gd name="connsiteX6" fmla="*/ 137393 w 4855164"/>
                <a:gd name="connsiteY6" fmla="*/ 323165 h 646331"/>
                <a:gd name="connsiteX7" fmla="*/ 25359 w 4855164"/>
                <a:gd name="connsiteY7" fmla="*/ 52691 h 646331"/>
                <a:gd name="connsiteX8" fmla="*/ 0 w 4855164"/>
                <a:gd name="connsiteY8" fmla="*/ 31768 h 646331"/>
                <a:gd name="connsiteX9" fmla="*/ 0 w 4855164"/>
                <a:gd name="connsiteY9" fmla="*/ 0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55164" h="646331">
                  <a:moveTo>
                    <a:pt x="0" y="0"/>
                  </a:moveTo>
                  <a:lnTo>
                    <a:pt x="4855164" y="0"/>
                  </a:lnTo>
                  <a:lnTo>
                    <a:pt x="4855164" y="646331"/>
                  </a:lnTo>
                  <a:lnTo>
                    <a:pt x="0" y="646331"/>
                  </a:lnTo>
                  <a:lnTo>
                    <a:pt x="0" y="614562"/>
                  </a:lnTo>
                  <a:lnTo>
                    <a:pt x="25359" y="593639"/>
                  </a:lnTo>
                  <a:cubicBezTo>
                    <a:pt x="94579" y="524419"/>
                    <a:pt x="137393" y="428792"/>
                    <a:pt x="137393" y="323165"/>
                  </a:cubicBezTo>
                  <a:cubicBezTo>
                    <a:pt x="137393" y="217539"/>
                    <a:pt x="94579" y="121912"/>
                    <a:pt x="25359" y="52691"/>
                  </a:cubicBezTo>
                  <a:lnTo>
                    <a:pt x="0" y="31768"/>
                  </a:lnTo>
                  <a:lnTo>
                    <a:pt x="0" y="0"/>
                  </a:lnTo>
                  <a:close/>
                </a:path>
              </a:pathLst>
            </a:cu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12" name="Oval 11">
              <a:extLst>
                <a:ext uri="{FF2B5EF4-FFF2-40B4-BE49-F238E27FC236}">
                  <a16:creationId xmlns:a16="http://schemas.microsoft.com/office/drawing/2014/main" id="{A66993D4-9E52-ECDC-764A-A75355C81DB7}"/>
                </a:ext>
              </a:extLst>
            </p:cNvPr>
            <p:cNvSpPr/>
            <p:nvPr/>
          </p:nvSpPr>
          <p:spPr>
            <a:xfrm>
              <a:off x="263144" y="244973"/>
              <a:ext cx="1053885" cy="105388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 name="Oval 12">
              <a:extLst>
                <a:ext uri="{FF2B5EF4-FFF2-40B4-BE49-F238E27FC236}">
                  <a16:creationId xmlns:a16="http://schemas.microsoft.com/office/drawing/2014/main" id="{5D67A1B2-DF63-4165-F6DD-67F13C023D3B}"/>
                </a:ext>
              </a:extLst>
            </p:cNvPr>
            <p:cNvSpPr/>
            <p:nvPr/>
          </p:nvSpPr>
          <p:spPr>
            <a:xfrm>
              <a:off x="421025" y="389408"/>
              <a:ext cx="765015" cy="765015"/>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Rectangle 14">
              <a:extLst>
                <a:ext uri="{FF2B5EF4-FFF2-40B4-BE49-F238E27FC236}">
                  <a16:creationId xmlns:a16="http://schemas.microsoft.com/office/drawing/2014/main" id="{39F06BC9-5752-B804-0C71-3551000698B3}"/>
                </a:ext>
              </a:extLst>
            </p:cNvPr>
            <p:cNvSpPr/>
            <p:nvPr/>
          </p:nvSpPr>
          <p:spPr>
            <a:xfrm>
              <a:off x="5918338" y="462196"/>
              <a:ext cx="1531333" cy="646331"/>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2" name="Tiêu đề 1">
            <a:extLst>
              <a:ext uri="{FF2B5EF4-FFF2-40B4-BE49-F238E27FC236}">
                <a16:creationId xmlns:a16="http://schemas.microsoft.com/office/drawing/2014/main" id="{046E2F22-97D3-4D6A-A5AF-E3000BEBC2E3}"/>
              </a:ext>
            </a:extLst>
          </p:cNvPr>
          <p:cNvSpPr>
            <a:spLocks noGrp="1"/>
          </p:cNvSpPr>
          <p:nvPr>
            <p:ph type="title" idx="4294967295"/>
          </p:nvPr>
        </p:nvSpPr>
        <p:spPr>
          <a:xfrm>
            <a:off x="1517687" y="362197"/>
            <a:ext cx="3441772" cy="752337"/>
          </a:xfrm>
        </p:spPr>
        <p:txBody>
          <a:bodyPr>
            <a:normAutofit/>
          </a:bodyPr>
          <a:lstStyle/>
          <a:p>
            <a:r>
              <a:rPr lang="en-US" sz="4000" b="1" dirty="0">
                <a:solidFill>
                  <a:srgbClr val="0000CC"/>
                </a:solidFill>
                <a:latin typeface="Tahoma" panose="020B0604030504040204" pitchFamily="34" charset="0"/>
                <a:ea typeface="Tahoma" panose="020B0604030504040204" pitchFamily="34" charset="0"/>
                <a:cs typeface="Tahoma" panose="020B0604030504040204" pitchFamily="34" charset="0"/>
              </a:rPr>
              <a:t>LUYỆN TẬP</a:t>
            </a:r>
            <a:endParaRPr lang="vi-VN" sz="4000" b="1" dirty="0">
              <a:solidFill>
                <a:srgbClr val="0000CC"/>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a:extLst>
              <a:ext uri="{FF2B5EF4-FFF2-40B4-BE49-F238E27FC236}">
                <a16:creationId xmlns:a16="http://schemas.microsoft.com/office/drawing/2014/main" id="{3AF4235D-F5A2-7150-682F-DB01CB65AC6C}"/>
              </a:ext>
            </a:extLst>
          </p:cNvPr>
          <p:cNvSpPr txBox="1"/>
          <p:nvPr/>
        </p:nvSpPr>
        <p:spPr>
          <a:xfrm>
            <a:off x="296056" y="1200441"/>
            <a:ext cx="11051248" cy="1033232"/>
          </a:xfrm>
          <a:prstGeom prst="rect">
            <a:avLst/>
          </a:prstGeom>
          <a:noFill/>
        </p:spPr>
        <p:txBody>
          <a:bodyPr wrap="square">
            <a:spAutoFit/>
          </a:bodyPr>
          <a:lstStyle/>
          <a:p>
            <a:pPr algn="just">
              <a:lnSpc>
                <a:spcPct val="115000"/>
              </a:lnSpc>
            </a:pPr>
            <a:r>
              <a:rPr lang="nl-NL" sz="2800" b="1">
                <a:solidFill>
                  <a:srgbClr val="0000FF"/>
                </a:solidFill>
                <a:effectLst/>
                <a:latin typeface="Tahoma" panose="020B0604030504040204" pitchFamily="34" charset="0"/>
                <a:ea typeface="Tahoma" panose="020B0604030504040204" pitchFamily="34" charset="0"/>
                <a:cs typeface="Tahoma" panose="020B0604030504040204" pitchFamily="34" charset="0"/>
              </a:rPr>
              <a:t>Câu hỏi 1: </a:t>
            </a:r>
            <a:r>
              <a:rPr lang="nl-NL" sz="2800">
                <a:solidFill>
                  <a:srgbClr val="0000FF"/>
                </a:solidFill>
                <a:effectLst/>
                <a:latin typeface="Tahoma" panose="020B0604030504040204" pitchFamily="34" charset="0"/>
                <a:ea typeface="Tahoma" panose="020B0604030504040204" pitchFamily="34" charset="0"/>
                <a:cs typeface="Tahoma" panose="020B0604030504040204" pitchFamily="34" charset="0"/>
              </a:rPr>
              <a:t>Trong mạng điện gia đình em có sử dụng cầu chì không? Nếu có thì cầu chì được mắc ở vị trí nào? Có công dụng gì?</a:t>
            </a:r>
            <a:endParaRPr lang="vi-VN" sz="2800">
              <a:solidFill>
                <a:srgbClr val="0000FF"/>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6" name="TextBox 5">
            <a:extLst>
              <a:ext uri="{FF2B5EF4-FFF2-40B4-BE49-F238E27FC236}">
                <a16:creationId xmlns:a16="http://schemas.microsoft.com/office/drawing/2014/main" id="{FA8ED2BD-DD67-EA33-E815-32868B7809CC}"/>
              </a:ext>
            </a:extLst>
          </p:cNvPr>
          <p:cNvSpPr txBox="1"/>
          <p:nvPr/>
        </p:nvSpPr>
        <p:spPr>
          <a:xfrm>
            <a:off x="296056" y="3741249"/>
            <a:ext cx="11051248" cy="1033232"/>
          </a:xfrm>
          <a:prstGeom prst="rect">
            <a:avLst/>
          </a:prstGeom>
          <a:noFill/>
        </p:spPr>
        <p:txBody>
          <a:bodyPr wrap="square">
            <a:spAutoFit/>
          </a:bodyPr>
          <a:lstStyle/>
          <a:p>
            <a:pPr algn="just">
              <a:lnSpc>
                <a:spcPct val="115000"/>
              </a:lnSpc>
            </a:pPr>
            <a:r>
              <a:rPr lang="nl-NL" sz="2800" b="1">
                <a:solidFill>
                  <a:srgbClr val="0000FF"/>
                </a:solidFill>
                <a:effectLst/>
                <a:latin typeface="Tahoma" panose="020B0604030504040204" pitchFamily="34" charset="0"/>
                <a:ea typeface="Tahoma" panose="020B0604030504040204" pitchFamily="34" charset="0"/>
                <a:cs typeface="Tahoma" panose="020B0604030504040204" pitchFamily="34" charset="0"/>
              </a:rPr>
              <a:t>Câu hỏi 2:</a:t>
            </a:r>
            <a:r>
              <a:rPr lang="nl-NL" sz="2800">
                <a:solidFill>
                  <a:srgbClr val="0000FF"/>
                </a:solidFill>
                <a:effectLst/>
                <a:latin typeface="Tahoma" panose="020B0604030504040204" pitchFamily="34" charset="0"/>
                <a:ea typeface="Tahoma" panose="020B0604030504040204" pitchFamily="34" charset="0"/>
                <a:cs typeface="Tahoma" panose="020B0604030504040204" pitchFamily="34" charset="0"/>
              </a:rPr>
              <a:t> Trong mạng điện nhà em có sử dụng cầu dao tự động không? Nó được đặt ở vị trí nào? Có công dụng gì?</a:t>
            </a:r>
            <a:endParaRPr lang="vi-VN" sz="2800">
              <a:solidFill>
                <a:srgbClr val="0000FF"/>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9" name="TextBox 8">
            <a:extLst>
              <a:ext uri="{FF2B5EF4-FFF2-40B4-BE49-F238E27FC236}">
                <a16:creationId xmlns:a16="http://schemas.microsoft.com/office/drawing/2014/main" id="{A1193362-217C-89F7-F6BC-D47C4602E290}"/>
              </a:ext>
            </a:extLst>
          </p:cNvPr>
          <p:cNvSpPr txBox="1"/>
          <p:nvPr/>
        </p:nvSpPr>
        <p:spPr>
          <a:xfrm>
            <a:off x="296056" y="2343418"/>
            <a:ext cx="11570562" cy="1323504"/>
          </a:xfrm>
          <a:prstGeom prst="rect">
            <a:avLst/>
          </a:prstGeom>
          <a:noFill/>
        </p:spPr>
        <p:txBody>
          <a:bodyPr wrap="square">
            <a:spAutoFit/>
          </a:bodyPr>
          <a:lstStyle/>
          <a:p>
            <a:pPr algn="just">
              <a:lnSpc>
                <a:spcPct val="115000"/>
              </a:lnSpc>
            </a:pPr>
            <a:r>
              <a:rPr lang="nl-NL" sz="2400" b="1">
                <a:solidFill>
                  <a:srgbClr val="FF0000"/>
                </a:solidFill>
                <a:latin typeface="Tahoma" panose="020B0604030504040204" pitchFamily="34" charset="0"/>
                <a:ea typeface="Tahoma" panose="020B0604030504040204" pitchFamily="34" charset="0"/>
                <a:cs typeface="Tahoma" panose="020B0604030504040204" pitchFamily="34" charset="0"/>
              </a:rPr>
              <a:t>Trả lời</a:t>
            </a:r>
            <a:r>
              <a:rPr lang="nl-NL" sz="2400" b="1">
                <a:solidFill>
                  <a:srgbClr val="FF0000"/>
                </a:solidFill>
                <a:effectLst/>
                <a:latin typeface="Tahoma" panose="020B0604030504040204" pitchFamily="34" charset="0"/>
                <a:ea typeface="Tahoma" panose="020B0604030504040204" pitchFamily="34" charset="0"/>
                <a:cs typeface="Tahoma" panose="020B0604030504040204" pitchFamily="34" charset="0"/>
              </a:rPr>
              <a:t>:</a:t>
            </a:r>
            <a:r>
              <a:rPr lang="nl-NL" sz="240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nl-NL" sz="2400">
                <a:solidFill>
                  <a:srgbClr val="0000FF"/>
                </a:solidFill>
                <a:effectLst/>
                <a:latin typeface="Tahoma" panose="020B0604030504040204" pitchFamily="34" charset="0"/>
                <a:ea typeface="Tahoma" panose="020B0604030504040204" pitchFamily="34" charset="0"/>
                <a:cs typeface="Tahoma" panose="020B0604030504040204" pitchFamily="34" charset="0"/>
              </a:rPr>
              <a:t>Cầu chì được mắc ở trên dây pha, trước công tắc và ổ điện.</a:t>
            </a:r>
            <a:endParaRPr lang="vi-VN" sz="2400">
              <a:solidFill>
                <a:srgbClr val="0000FF"/>
              </a:solidFill>
              <a:effectLst/>
              <a:latin typeface="Tahoma" panose="020B0604030504040204" pitchFamily="34" charset="0"/>
              <a:ea typeface="Tahoma" panose="020B0604030504040204" pitchFamily="34" charset="0"/>
              <a:cs typeface="Tahoma" panose="020B0604030504040204" pitchFamily="34" charset="0"/>
            </a:endParaRPr>
          </a:p>
          <a:p>
            <a:pPr algn="just">
              <a:lnSpc>
                <a:spcPct val="115000"/>
              </a:lnSpc>
            </a:pPr>
            <a:r>
              <a:rPr lang="nl-NL" sz="2400">
                <a:solidFill>
                  <a:srgbClr val="0000FF"/>
                </a:solidFill>
                <a:effectLst/>
                <a:latin typeface="Tahoma" panose="020B0604030504040204" pitchFamily="34" charset="0"/>
                <a:ea typeface="Tahoma" panose="020B0604030504040204" pitchFamily="34" charset="0"/>
                <a:cs typeface="Tahoma" panose="020B0604030504040204" pitchFamily="34" charset="0"/>
              </a:rPr>
              <a:t>Công dụng của cầu chì: phòng tránh các hiện tượng quá tải trên đường dây gây cháy, nổ khẩn cấp.</a:t>
            </a:r>
            <a:endParaRPr lang="vi-VN" sz="2400">
              <a:solidFill>
                <a:srgbClr val="0000FF"/>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18" name="TextBox 17">
            <a:extLst>
              <a:ext uri="{FF2B5EF4-FFF2-40B4-BE49-F238E27FC236}">
                <a16:creationId xmlns:a16="http://schemas.microsoft.com/office/drawing/2014/main" id="{63BDB8A1-80F2-6416-5F2F-17867BDC8086}"/>
              </a:ext>
            </a:extLst>
          </p:cNvPr>
          <p:cNvSpPr txBox="1"/>
          <p:nvPr/>
        </p:nvSpPr>
        <p:spPr>
          <a:xfrm>
            <a:off x="296056" y="4820651"/>
            <a:ext cx="11570562" cy="1748236"/>
          </a:xfrm>
          <a:prstGeom prst="rect">
            <a:avLst/>
          </a:prstGeom>
          <a:noFill/>
        </p:spPr>
        <p:txBody>
          <a:bodyPr wrap="square">
            <a:spAutoFit/>
          </a:bodyPr>
          <a:lstStyle/>
          <a:p>
            <a:pPr algn="just">
              <a:lnSpc>
                <a:spcPct val="115000"/>
              </a:lnSpc>
            </a:pPr>
            <a:r>
              <a:rPr lang="nl-NL" sz="2400" b="1">
                <a:solidFill>
                  <a:srgbClr val="FF0000"/>
                </a:solidFill>
                <a:latin typeface="Tahoma" panose="020B0604030504040204" pitchFamily="34" charset="0"/>
                <a:ea typeface="Tahoma" panose="020B0604030504040204" pitchFamily="34" charset="0"/>
                <a:cs typeface="Tahoma" panose="020B0604030504040204" pitchFamily="34" charset="0"/>
              </a:rPr>
              <a:t>Trả lời</a:t>
            </a:r>
            <a:r>
              <a:rPr lang="nl-NL" sz="2400" b="1">
                <a:solidFill>
                  <a:srgbClr val="FF0000"/>
                </a:solidFill>
                <a:effectLst/>
                <a:latin typeface="Tahoma" panose="020B0604030504040204" pitchFamily="34" charset="0"/>
                <a:ea typeface="Tahoma" panose="020B0604030504040204" pitchFamily="34" charset="0"/>
                <a:cs typeface="Tahoma" panose="020B0604030504040204" pitchFamily="34" charset="0"/>
              </a:rPr>
              <a:t>:</a:t>
            </a:r>
            <a:r>
              <a:rPr lang="nl-NL" sz="240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nl-NL" sz="2400">
                <a:solidFill>
                  <a:srgbClr val="0000FF"/>
                </a:solidFill>
                <a:effectLst/>
                <a:latin typeface="Tahoma" panose="020B0604030504040204" pitchFamily="34" charset="0"/>
                <a:ea typeface="Tahoma" panose="020B0604030504040204" pitchFamily="34" charset="0"/>
                <a:cs typeface="Tahoma" panose="020B0604030504040204" pitchFamily="34" charset="0"/>
              </a:rPr>
              <a:t>Cầu dao tự động mắc vào dây pha trước công tắc và ổ lấy điện.</a:t>
            </a:r>
            <a:endParaRPr lang="vi-VN" sz="2400">
              <a:solidFill>
                <a:srgbClr val="0000FF"/>
              </a:solidFill>
              <a:effectLst/>
              <a:latin typeface="Tahoma" panose="020B0604030504040204" pitchFamily="34" charset="0"/>
              <a:ea typeface="Tahoma" panose="020B0604030504040204" pitchFamily="34" charset="0"/>
              <a:cs typeface="Tahoma" panose="020B0604030504040204" pitchFamily="34" charset="0"/>
            </a:endParaRPr>
          </a:p>
          <a:p>
            <a:pPr algn="just">
              <a:lnSpc>
                <a:spcPct val="115000"/>
              </a:lnSpc>
            </a:pPr>
            <a:r>
              <a:rPr lang="nl-NL" sz="2400">
                <a:solidFill>
                  <a:srgbClr val="0000FF"/>
                </a:solidFill>
                <a:effectLst/>
                <a:latin typeface="Tahoma" panose="020B0604030504040204" pitchFamily="34" charset="0"/>
                <a:ea typeface="Tahoma" panose="020B0604030504040204" pitchFamily="34" charset="0"/>
                <a:cs typeface="Tahoma" panose="020B0604030504040204" pitchFamily="34" charset="0"/>
              </a:rPr>
              <a:t>Công dụng: thường được dùng để đóng ngắt mạch điện, giúp bảo vệ hệ thống điện cùng các thiết bị điện trong mạch điện trong trường hợp quá tải, hay sụt áp, ngắn mạch…</a:t>
            </a:r>
            <a:endParaRPr lang="vi-VN" sz="2400">
              <a:solidFill>
                <a:srgbClr val="0000FF"/>
              </a:solidFill>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678447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0-#ppt_w/2"/>
                                          </p:val>
                                        </p:tav>
                                        <p:tav tm="100000">
                                          <p:val>
                                            <p:strVal val="#ppt_x"/>
                                          </p:val>
                                        </p:tav>
                                      </p:tavLst>
                                    </p:anim>
                                    <p:anim calcmode="lin" valueType="num">
                                      <p:cBhvr additive="base">
                                        <p:cTn id="19"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additive="base">
                                        <p:cTn id="24" dur="500" fill="hold"/>
                                        <p:tgtEl>
                                          <p:spTgt spid="18"/>
                                        </p:tgtEl>
                                        <p:attrNameLst>
                                          <p:attrName>ppt_x</p:attrName>
                                        </p:attrNameLst>
                                      </p:cBhvr>
                                      <p:tavLst>
                                        <p:tav tm="0">
                                          <p:val>
                                            <p:strVal val="#ppt_x"/>
                                          </p:val>
                                        </p:tav>
                                        <p:tav tm="100000">
                                          <p:val>
                                            <p:strVal val="#ppt_x"/>
                                          </p:val>
                                        </p:tav>
                                      </p:tavLst>
                                    </p:anim>
                                    <p:anim calcmode="lin" valueType="num">
                                      <p:cBhvr additive="base">
                                        <p:cTn id="2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9" grpId="0"/>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56525702-B274-1885-1546-6FA0CB62EBC1}"/>
              </a:ext>
            </a:extLst>
          </p:cNvPr>
          <p:cNvGrpSpPr/>
          <p:nvPr/>
        </p:nvGrpSpPr>
        <p:grpSpPr>
          <a:xfrm>
            <a:off x="240438" y="144678"/>
            <a:ext cx="7186527" cy="1053885"/>
            <a:chOff x="263144" y="244973"/>
            <a:chExt cx="7186527" cy="1053885"/>
          </a:xfrm>
        </p:grpSpPr>
        <p:sp>
          <p:nvSpPr>
            <p:cNvPr id="14" name="Freeform: Shape 13">
              <a:extLst>
                <a:ext uri="{FF2B5EF4-FFF2-40B4-BE49-F238E27FC236}">
                  <a16:creationId xmlns:a16="http://schemas.microsoft.com/office/drawing/2014/main" id="{BB73762C-9494-3900-48E5-DAD1B57545C8}"/>
                </a:ext>
              </a:extLst>
            </p:cNvPr>
            <p:cNvSpPr/>
            <p:nvPr/>
          </p:nvSpPr>
          <p:spPr>
            <a:xfrm>
              <a:off x="1063174" y="460394"/>
              <a:ext cx="4855164" cy="646331"/>
            </a:xfrm>
            <a:custGeom>
              <a:avLst/>
              <a:gdLst>
                <a:gd name="connsiteX0" fmla="*/ 0 w 4855164"/>
                <a:gd name="connsiteY0" fmla="*/ 0 h 646331"/>
                <a:gd name="connsiteX1" fmla="*/ 4855164 w 4855164"/>
                <a:gd name="connsiteY1" fmla="*/ 0 h 646331"/>
                <a:gd name="connsiteX2" fmla="*/ 4855164 w 4855164"/>
                <a:gd name="connsiteY2" fmla="*/ 646331 h 646331"/>
                <a:gd name="connsiteX3" fmla="*/ 0 w 4855164"/>
                <a:gd name="connsiteY3" fmla="*/ 646331 h 646331"/>
                <a:gd name="connsiteX4" fmla="*/ 0 w 4855164"/>
                <a:gd name="connsiteY4" fmla="*/ 614562 h 646331"/>
                <a:gd name="connsiteX5" fmla="*/ 25359 w 4855164"/>
                <a:gd name="connsiteY5" fmla="*/ 593639 h 646331"/>
                <a:gd name="connsiteX6" fmla="*/ 137393 w 4855164"/>
                <a:gd name="connsiteY6" fmla="*/ 323165 h 646331"/>
                <a:gd name="connsiteX7" fmla="*/ 25359 w 4855164"/>
                <a:gd name="connsiteY7" fmla="*/ 52691 h 646331"/>
                <a:gd name="connsiteX8" fmla="*/ 0 w 4855164"/>
                <a:gd name="connsiteY8" fmla="*/ 31768 h 646331"/>
                <a:gd name="connsiteX9" fmla="*/ 0 w 4855164"/>
                <a:gd name="connsiteY9" fmla="*/ 0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55164" h="646331">
                  <a:moveTo>
                    <a:pt x="0" y="0"/>
                  </a:moveTo>
                  <a:lnTo>
                    <a:pt x="4855164" y="0"/>
                  </a:lnTo>
                  <a:lnTo>
                    <a:pt x="4855164" y="646331"/>
                  </a:lnTo>
                  <a:lnTo>
                    <a:pt x="0" y="646331"/>
                  </a:lnTo>
                  <a:lnTo>
                    <a:pt x="0" y="614562"/>
                  </a:lnTo>
                  <a:lnTo>
                    <a:pt x="25359" y="593639"/>
                  </a:lnTo>
                  <a:cubicBezTo>
                    <a:pt x="94579" y="524419"/>
                    <a:pt x="137393" y="428792"/>
                    <a:pt x="137393" y="323165"/>
                  </a:cubicBezTo>
                  <a:cubicBezTo>
                    <a:pt x="137393" y="217539"/>
                    <a:pt x="94579" y="121912"/>
                    <a:pt x="25359" y="52691"/>
                  </a:cubicBezTo>
                  <a:lnTo>
                    <a:pt x="0" y="31768"/>
                  </a:lnTo>
                  <a:lnTo>
                    <a:pt x="0" y="0"/>
                  </a:lnTo>
                  <a:close/>
                </a:path>
              </a:pathLst>
            </a:cu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12" name="Oval 11">
              <a:extLst>
                <a:ext uri="{FF2B5EF4-FFF2-40B4-BE49-F238E27FC236}">
                  <a16:creationId xmlns:a16="http://schemas.microsoft.com/office/drawing/2014/main" id="{A66993D4-9E52-ECDC-764A-A75355C81DB7}"/>
                </a:ext>
              </a:extLst>
            </p:cNvPr>
            <p:cNvSpPr/>
            <p:nvPr/>
          </p:nvSpPr>
          <p:spPr>
            <a:xfrm>
              <a:off x="263144" y="244973"/>
              <a:ext cx="1053885" cy="105388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 name="Oval 12">
              <a:extLst>
                <a:ext uri="{FF2B5EF4-FFF2-40B4-BE49-F238E27FC236}">
                  <a16:creationId xmlns:a16="http://schemas.microsoft.com/office/drawing/2014/main" id="{5D67A1B2-DF63-4165-F6DD-67F13C023D3B}"/>
                </a:ext>
              </a:extLst>
            </p:cNvPr>
            <p:cNvSpPr/>
            <p:nvPr/>
          </p:nvSpPr>
          <p:spPr>
            <a:xfrm>
              <a:off x="421025" y="389408"/>
              <a:ext cx="765015" cy="765015"/>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Rectangle 14">
              <a:extLst>
                <a:ext uri="{FF2B5EF4-FFF2-40B4-BE49-F238E27FC236}">
                  <a16:creationId xmlns:a16="http://schemas.microsoft.com/office/drawing/2014/main" id="{39F06BC9-5752-B804-0C71-3551000698B3}"/>
                </a:ext>
              </a:extLst>
            </p:cNvPr>
            <p:cNvSpPr/>
            <p:nvPr/>
          </p:nvSpPr>
          <p:spPr>
            <a:xfrm>
              <a:off x="5918338" y="462196"/>
              <a:ext cx="1531333" cy="646331"/>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2" name="Tiêu đề 1">
            <a:extLst>
              <a:ext uri="{FF2B5EF4-FFF2-40B4-BE49-F238E27FC236}">
                <a16:creationId xmlns:a16="http://schemas.microsoft.com/office/drawing/2014/main" id="{046E2F22-97D3-4D6A-A5AF-E3000BEBC2E3}"/>
              </a:ext>
            </a:extLst>
          </p:cNvPr>
          <p:cNvSpPr>
            <a:spLocks noGrp="1"/>
          </p:cNvSpPr>
          <p:nvPr>
            <p:ph type="title" idx="4294967295"/>
          </p:nvPr>
        </p:nvSpPr>
        <p:spPr>
          <a:xfrm>
            <a:off x="1517687" y="362197"/>
            <a:ext cx="3441772" cy="752337"/>
          </a:xfrm>
        </p:spPr>
        <p:txBody>
          <a:bodyPr>
            <a:normAutofit/>
          </a:bodyPr>
          <a:lstStyle/>
          <a:p>
            <a:r>
              <a:rPr lang="en-US" sz="4000" b="1" dirty="0">
                <a:solidFill>
                  <a:srgbClr val="0000CC"/>
                </a:solidFill>
                <a:latin typeface="Tahoma" panose="020B0604030504040204" pitchFamily="34" charset="0"/>
                <a:ea typeface="Tahoma" panose="020B0604030504040204" pitchFamily="34" charset="0"/>
                <a:cs typeface="Tahoma" panose="020B0604030504040204" pitchFamily="34" charset="0"/>
              </a:rPr>
              <a:t>LUYỆN TẬP</a:t>
            </a:r>
            <a:endParaRPr lang="vi-VN" sz="4000" b="1" dirty="0">
              <a:solidFill>
                <a:srgbClr val="0000CC"/>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a:extLst>
              <a:ext uri="{FF2B5EF4-FFF2-40B4-BE49-F238E27FC236}">
                <a16:creationId xmlns:a16="http://schemas.microsoft.com/office/drawing/2014/main" id="{3AF4235D-F5A2-7150-682F-DB01CB65AC6C}"/>
              </a:ext>
            </a:extLst>
          </p:cNvPr>
          <p:cNvSpPr txBox="1"/>
          <p:nvPr/>
        </p:nvSpPr>
        <p:spPr>
          <a:xfrm>
            <a:off x="255948" y="1226169"/>
            <a:ext cx="11051248" cy="1033232"/>
          </a:xfrm>
          <a:prstGeom prst="rect">
            <a:avLst/>
          </a:prstGeom>
          <a:noFill/>
        </p:spPr>
        <p:txBody>
          <a:bodyPr wrap="square">
            <a:spAutoFit/>
          </a:bodyPr>
          <a:lstStyle/>
          <a:p>
            <a:pPr algn="just">
              <a:lnSpc>
                <a:spcPct val="115000"/>
              </a:lnSpc>
            </a:pPr>
            <a:r>
              <a:rPr lang="nl-NL" sz="2800" b="1">
                <a:solidFill>
                  <a:srgbClr val="0000FF"/>
                </a:solidFill>
                <a:effectLst/>
                <a:latin typeface="Tahoma" panose="020B0604030504040204" pitchFamily="34" charset="0"/>
                <a:ea typeface="Tahoma" panose="020B0604030504040204" pitchFamily="34" charset="0"/>
                <a:cs typeface="Tahoma" panose="020B0604030504040204" pitchFamily="34" charset="0"/>
              </a:rPr>
              <a:t>Câu hỏi 3:</a:t>
            </a:r>
            <a:r>
              <a:rPr lang="nl-NL" sz="2800">
                <a:solidFill>
                  <a:srgbClr val="0000FF"/>
                </a:solidFill>
                <a:effectLst/>
                <a:latin typeface="Tahoma" panose="020B0604030504040204" pitchFamily="34" charset="0"/>
                <a:ea typeface="Tahoma" panose="020B0604030504040204" pitchFamily="34" charset="0"/>
                <a:cs typeface="Tahoma" panose="020B0604030504040204" pitchFamily="34" charset="0"/>
              </a:rPr>
              <a:t> Trong gia đình em có thiết bị điện nào dùng rơle? Rơle trong các thiết bị đó có công dụng gì?</a:t>
            </a:r>
            <a:endParaRPr lang="vi-VN" sz="2800">
              <a:solidFill>
                <a:srgbClr val="0000FF"/>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3" name="TextBox 2">
            <a:extLst>
              <a:ext uri="{FF2B5EF4-FFF2-40B4-BE49-F238E27FC236}">
                <a16:creationId xmlns:a16="http://schemas.microsoft.com/office/drawing/2014/main" id="{921FAD05-A3CC-BEA0-6DB0-B93948D16C7D}"/>
              </a:ext>
            </a:extLst>
          </p:cNvPr>
          <p:cNvSpPr txBox="1"/>
          <p:nvPr/>
        </p:nvSpPr>
        <p:spPr>
          <a:xfrm>
            <a:off x="255948" y="3785228"/>
            <a:ext cx="11051248" cy="1033232"/>
          </a:xfrm>
          <a:prstGeom prst="rect">
            <a:avLst/>
          </a:prstGeom>
          <a:noFill/>
        </p:spPr>
        <p:txBody>
          <a:bodyPr wrap="square">
            <a:spAutoFit/>
          </a:bodyPr>
          <a:lstStyle/>
          <a:p>
            <a:pPr algn="just">
              <a:lnSpc>
                <a:spcPct val="115000"/>
              </a:lnSpc>
            </a:pPr>
            <a:r>
              <a:rPr lang="nl-NL" sz="2800" b="1">
                <a:solidFill>
                  <a:srgbClr val="0000FF"/>
                </a:solidFill>
                <a:effectLst/>
                <a:latin typeface="Tahoma" panose="020B0604030504040204" pitchFamily="34" charset="0"/>
                <a:ea typeface="Tahoma" panose="020B0604030504040204" pitchFamily="34" charset="0"/>
                <a:cs typeface="Tahoma" panose="020B0604030504040204" pitchFamily="34" charset="0"/>
              </a:rPr>
              <a:t>Câu hỏi 4:</a:t>
            </a:r>
            <a:r>
              <a:rPr lang="nl-NL" sz="2800">
                <a:solidFill>
                  <a:srgbClr val="0000FF"/>
                </a:solidFill>
                <a:effectLst/>
                <a:latin typeface="Tahoma" panose="020B0604030504040204" pitchFamily="34" charset="0"/>
                <a:ea typeface="Tahoma" panose="020B0604030504040204" pitchFamily="34" charset="0"/>
                <a:cs typeface="Tahoma" panose="020B0604030504040204" pitchFamily="34" charset="0"/>
              </a:rPr>
              <a:t> Nhà em có lắp chuông điện không? Chuông điện thường được đặt ở vị trí nào trong nhà? Nó có công dụng gì?</a:t>
            </a:r>
            <a:endParaRPr lang="vi-VN" sz="2800">
              <a:solidFill>
                <a:srgbClr val="0000FF"/>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5" name="TextBox 4">
            <a:extLst>
              <a:ext uri="{FF2B5EF4-FFF2-40B4-BE49-F238E27FC236}">
                <a16:creationId xmlns:a16="http://schemas.microsoft.com/office/drawing/2014/main" id="{80615E9D-1D0C-C95E-BFCB-B8DD62BF08D8}"/>
              </a:ext>
            </a:extLst>
          </p:cNvPr>
          <p:cNvSpPr txBox="1"/>
          <p:nvPr/>
        </p:nvSpPr>
        <p:spPr>
          <a:xfrm>
            <a:off x="255948" y="2371036"/>
            <a:ext cx="11570562" cy="1323504"/>
          </a:xfrm>
          <a:prstGeom prst="rect">
            <a:avLst/>
          </a:prstGeom>
          <a:noFill/>
        </p:spPr>
        <p:txBody>
          <a:bodyPr wrap="square">
            <a:spAutoFit/>
          </a:bodyPr>
          <a:lstStyle/>
          <a:p>
            <a:pPr algn="just">
              <a:lnSpc>
                <a:spcPct val="115000"/>
              </a:lnSpc>
            </a:pPr>
            <a:r>
              <a:rPr lang="nl-NL" sz="2400" b="1">
                <a:solidFill>
                  <a:srgbClr val="FF0000"/>
                </a:solidFill>
                <a:latin typeface="Tahoma" panose="020B0604030504040204" pitchFamily="34" charset="0"/>
                <a:ea typeface="Tahoma" panose="020B0604030504040204" pitchFamily="34" charset="0"/>
                <a:cs typeface="Tahoma" panose="020B0604030504040204" pitchFamily="34" charset="0"/>
              </a:rPr>
              <a:t>Trả lời</a:t>
            </a:r>
            <a:r>
              <a:rPr lang="nl-NL" sz="2400" b="1">
                <a:solidFill>
                  <a:srgbClr val="FF0000"/>
                </a:solidFill>
                <a:effectLst/>
                <a:latin typeface="Tahoma" panose="020B0604030504040204" pitchFamily="34" charset="0"/>
                <a:ea typeface="Tahoma" panose="020B0604030504040204" pitchFamily="34" charset="0"/>
                <a:cs typeface="Tahoma" panose="020B0604030504040204" pitchFamily="34" charset="0"/>
              </a:rPr>
              <a:t>:</a:t>
            </a:r>
            <a:r>
              <a:rPr lang="nl-NL" sz="240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nl-NL" sz="2400">
                <a:solidFill>
                  <a:srgbClr val="0000FF"/>
                </a:solidFill>
                <a:effectLst/>
                <a:latin typeface="Tahoma" panose="020B0604030504040204" pitchFamily="34" charset="0"/>
                <a:ea typeface="Tahoma" panose="020B0604030504040204" pitchFamily="34" charset="0"/>
                <a:cs typeface="Tahoma" panose="020B0604030504040204" pitchFamily="34" charset="0"/>
              </a:rPr>
              <a:t>Các thiết bị điện nào dùng rơle: tủ lạnh, tủ điện, tủ điều khiển hay các loại máy móc công nghiệp,...</a:t>
            </a:r>
            <a:endParaRPr lang="vi-VN" sz="2400">
              <a:solidFill>
                <a:srgbClr val="0000FF"/>
              </a:solidFill>
              <a:effectLst/>
              <a:latin typeface="Tahoma" panose="020B0604030504040204" pitchFamily="34" charset="0"/>
              <a:ea typeface="Tahoma" panose="020B0604030504040204" pitchFamily="34" charset="0"/>
              <a:cs typeface="Tahoma" panose="020B0604030504040204" pitchFamily="34" charset="0"/>
            </a:endParaRPr>
          </a:p>
          <a:p>
            <a:pPr algn="just">
              <a:lnSpc>
                <a:spcPct val="115000"/>
              </a:lnSpc>
            </a:pPr>
            <a:r>
              <a:rPr lang="nl-NL" sz="2400">
                <a:solidFill>
                  <a:srgbClr val="0000FF"/>
                </a:solidFill>
                <a:effectLst/>
                <a:latin typeface="Tahoma" panose="020B0604030504040204" pitchFamily="34" charset="0"/>
                <a:ea typeface="Tahoma" panose="020B0604030504040204" pitchFamily="34" charset="0"/>
                <a:cs typeface="Tahoma" panose="020B0604030504040204" pitchFamily="34" charset="0"/>
              </a:rPr>
              <a:t>Công dụng: có tác dụng điều khiển đóng, ngắt mạch điện tự động.</a:t>
            </a:r>
            <a:endParaRPr lang="vi-VN" sz="2400">
              <a:solidFill>
                <a:srgbClr val="0000FF"/>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6" name="TextBox 5">
            <a:extLst>
              <a:ext uri="{FF2B5EF4-FFF2-40B4-BE49-F238E27FC236}">
                <a16:creationId xmlns:a16="http://schemas.microsoft.com/office/drawing/2014/main" id="{AF8FB70B-BACA-128F-47F6-EEA2F66E6406}"/>
              </a:ext>
            </a:extLst>
          </p:cNvPr>
          <p:cNvSpPr txBox="1"/>
          <p:nvPr/>
        </p:nvSpPr>
        <p:spPr>
          <a:xfrm>
            <a:off x="255948" y="4909148"/>
            <a:ext cx="11570562" cy="1323504"/>
          </a:xfrm>
          <a:prstGeom prst="rect">
            <a:avLst/>
          </a:prstGeom>
          <a:noFill/>
        </p:spPr>
        <p:txBody>
          <a:bodyPr wrap="square">
            <a:spAutoFit/>
          </a:bodyPr>
          <a:lstStyle/>
          <a:p>
            <a:pPr algn="just">
              <a:lnSpc>
                <a:spcPct val="115000"/>
              </a:lnSpc>
            </a:pPr>
            <a:r>
              <a:rPr lang="nl-NL" sz="2400" b="1">
                <a:solidFill>
                  <a:srgbClr val="FF0000"/>
                </a:solidFill>
                <a:latin typeface="Tahoma" panose="020B0604030504040204" pitchFamily="34" charset="0"/>
                <a:ea typeface="Tahoma" panose="020B0604030504040204" pitchFamily="34" charset="0"/>
                <a:cs typeface="Tahoma" panose="020B0604030504040204" pitchFamily="34" charset="0"/>
              </a:rPr>
              <a:t>Trả lời</a:t>
            </a:r>
            <a:r>
              <a:rPr lang="nl-NL" sz="2400" b="1">
                <a:solidFill>
                  <a:srgbClr val="FF0000"/>
                </a:solidFill>
                <a:effectLst/>
                <a:latin typeface="Tahoma" panose="020B0604030504040204" pitchFamily="34" charset="0"/>
                <a:ea typeface="Tahoma" panose="020B0604030504040204" pitchFamily="34" charset="0"/>
                <a:cs typeface="Tahoma" panose="020B0604030504040204" pitchFamily="34" charset="0"/>
              </a:rPr>
              <a:t>:</a:t>
            </a:r>
            <a:r>
              <a:rPr lang="nl-NL" sz="240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nl-NL" sz="2400">
                <a:solidFill>
                  <a:srgbClr val="0000FF"/>
                </a:solidFill>
                <a:effectLst/>
                <a:latin typeface="Tahoma" panose="020B0604030504040204" pitchFamily="34" charset="0"/>
                <a:ea typeface="Tahoma" panose="020B0604030504040204" pitchFamily="34" charset="0"/>
                <a:cs typeface="Tahoma" panose="020B0604030504040204" pitchFamily="34" charset="0"/>
              </a:rPr>
              <a:t>Chuông điện thường được đặt ở ngoài cửa, cổng.</a:t>
            </a:r>
            <a:endParaRPr lang="vi-VN" sz="2400">
              <a:solidFill>
                <a:srgbClr val="0000FF"/>
              </a:solidFill>
              <a:effectLst/>
              <a:latin typeface="Tahoma" panose="020B0604030504040204" pitchFamily="34" charset="0"/>
              <a:ea typeface="Tahoma" panose="020B0604030504040204" pitchFamily="34" charset="0"/>
              <a:cs typeface="Tahoma" panose="020B0604030504040204" pitchFamily="34" charset="0"/>
            </a:endParaRPr>
          </a:p>
          <a:p>
            <a:pPr algn="just">
              <a:lnSpc>
                <a:spcPct val="115000"/>
              </a:lnSpc>
            </a:pPr>
            <a:r>
              <a:rPr lang="nl-NL" sz="2400">
                <a:solidFill>
                  <a:srgbClr val="0000FF"/>
                </a:solidFill>
                <a:effectLst/>
                <a:latin typeface="Tahoma" panose="020B0604030504040204" pitchFamily="34" charset="0"/>
                <a:ea typeface="Tahoma" panose="020B0604030504040204" pitchFamily="34" charset="0"/>
                <a:cs typeface="Tahoma" panose="020B0604030504040204" pitchFamily="34" charset="0"/>
              </a:rPr>
              <a:t>Công dụng: dùng để làm chuông cửa điện, chuông điện để báo giờ làm việc tự động hoặc làm chuông báo động khẩn cấp.</a:t>
            </a:r>
            <a:endParaRPr lang="vi-VN" sz="2400">
              <a:solidFill>
                <a:srgbClr val="0000FF"/>
              </a:solidFill>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11631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0-#ppt_w/2"/>
                                          </p:val>
                                        </p:tav>
                                        <p:tav tm="100000">
                                          <p:val>
                                            <p:strVal val="#ppt_x"/>
                                          </p:val>
                                        </p:tav>
                                      </p:tavLst>
                                    </p:anim>
                                    <p:anim calcmode="lin" valueType="num">
                                      <p:cBhvr additive="base">
                                        <p:cTn id="20"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1+#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8F60D4E-376D-F28B-46AD-56532F05C4CA}"/>
              </a:ext>
            </a:extLst>
          </p:cNvPr>
          <p:cNvGrpSpPr/>
          <p:nvPr/>
        </p:nvGrpSpPr>
        <p:grpSpPr>
          <a:xfrm>
            <a:off x="240438" y="144678"/>
            <a:ext cx="7186527" cy="1053885"/>
            <a:chOff x="263144" y="244973"/>
            <a:chExt cx="7186527" cy="1053885"/>
          </a:xfrm>
        </p:grpSpPr>
        <p:sp>
          <p:nvSpPr>
            <p:cNvPr id="14" name="Freeform: Shape 13">
              <a:extLst>
                <a:ext uri="{FF2B5EF4-FFF2-40B4-BE49-F238E27FC236}">
                  <a16:creationId xmlns:a16="http://schemas.microsoft.com/office/drawing/2014/main" id="{B4FE4017-6FEE-1330-E65E-61AD8626FA9B}"/>
                </a:ext>
              </a:extLst>
            </p:cNvPr>
            <p:cNvSpPr/>
            <p:nvPr/>
          </p:nvSpPr>
          <p:spPr>
            <a:xfrm>
              <a:off x="1063174" y="460394"/>
              <a:ext cx="4855164" cy="646331"/>
            </a:xfrm>
            <a:custGeom>
              <a:avLst/>
              <a:gdLst>
                <a:gd name="connsiteX0" fmla="*/ 0 w 4855164"/>
                <a:gd name="connsiteY0" fmla="*/ 0 h 646331"/>
                <a:gd name="connsiteX1" fmla="*/ 4855164 w 4855164"/>
                <a:gd name="connsiteY1" fmla="*/ 0 h 646331"/>
                <a:gd name="connsiteX2" fmla="*/ 4855164 w 4855164"/>
                <a:gd name="connsiteY2" fmla="*/ 646331 h 646331"/>
                <a:gd name="connsiteX3" fmla="*/ 0 w 4855164"/>
                <a:gd name="connsiteY3" fmla="*/ 646331 h 646331"/>
                <a:gd name="connsiteX4" fmla="*/ 0 w 4855164"/>
                <a:gd name="connsiteY4" fmla="*/ 614562 h 646331"/>
                <a:gd name="connsiteX5" fmla="*/ 25359 w 4855164"/>
                <a:gd name="connsiteY5" fmla="*/ 593639 h 646331"/>
                <a:gd name="connsiteX6" fmla="*/ 137393 w 4855164"/>
                <a:gd name="connsiteY6" fmla="*/ 323165 h 646331"/>
                <a:gd name="connsiteX7" fmla="*/ 25359 w 4855164"/>
                <a:gd name="connsiteY7" fmla="*/ 52691 h 646331"/>
                <a:gd name="connsiteX8" fmla="*/ 0 w 4855164"/>
                <a:gd name="connsiteY8" fmla="*/ 31768 h 646331"/>
                <a:gd name="connsiteX9" fmla="*/ 0 w 4855164"/>
                <a:gd name="connsiteY9" fmla="*/ 0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55164" h="646331">
                  <a:moveTo>
                    <a:pt x="0" y="0"/>
                  </a:moveTo>
                  <a:lnTo>
                    <a:pt x="4855164" y="0"/>
                  </a:lnTo>
                  <a:lnTo>
                    <a:pt x="4855164" y="646331"/>
                  </a:lnTo>
                  <a:lnTo>
                    <a:pt x="0" y="646331"/>
                  </a:lnTo>
                  <a:lnTo>
                    <a:pt x="0" y="614562"/>
                  </a:lnTo>
                  <a:lnTo>
                    <a:pt x="25359" y="593639"/>
                  </a:lnTo>
                  <a:cubicBezTo>
                    <a:pt x="94579" y="524419"/>
                    <a:pt x="137393" y="428792"/>
                    <a:pt x="137393" y="323165"/>
                  </a:cubicBezTo>
                  <a:cubicBezTo>
                    <a:pt x="137393" y="217539"/>
                    <a:pt x="94579" y="121912"/>
                    <a:pt x="25359" y="52691"/>
                  </a:cubicBezTo>
                  <a:lnTo>
                    <a:pt x="0" y="31768"/>
                  </a:lnTo>
                  <a:lnTo>
                    <a:pt x="0" y="0"/>
                  </a:lnTo>
                  <a:close/>
                </a:path>
              </a:pathLst>
            </a:cu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15" name="Oval 14">
              <a:extLst>
                <a:ext uri="{FF2B5EF4-FFF2-40B4-BE49-F238E27FC236}">
                  <a16:creationId xmlns:a16="http://schemas.microsoft.com/office/drawing/2014/main" id="{38A6C613-A8C0-084E-F6A6-5D3CA63A0725}"/>
                </a:ext>
              </a:extLst>
            </p:cNvPr>
            <p:cNvSpPr/>
            <p:nvPr/>
          </p:nvSpPr>
          <p:spPr>
            <a:xfrm>
              <a:off x="263144" y="244973"/>
              <a:ext cx="1053885" cy="105388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 name="Oval 15">
              <a:extLst>
                <a:ext uri="{FF2B5EF4-FFF2-40B4-BE49-F238E27FC236}">
                  <a16:creationId xmlns:a16="http://schemas.microsoft.com/office/drawing/2014/main" id="{955579CC-A197-EF26-5C05-ED3CB8D25CE7}"/>
                </a:ext>
              </a:extLst>
            </p:cNvPr>
            <p:cNvSpPr/>
            <p:nvPr/>
          </p:nvSpPr>
          <p:spPr>
            <a:xfrm>
              <a:off x="421025" y="389408"/>
              <a:ext cx="765015" cy="765015"/>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7" name="Rectangle 16">
              <a:extLst>
                <a:ext uri="{FF2B5EF4-FFF2-40B4-BE49-F238E27FC236}">
                  <a16:creationId xmlns:a16="http://schemas.microsoft.com/office/drawing/2014/main" id="{E2013B2D-F5FC-1FEC-64BD-FE818EAC7E5F}"/>
                </a:ext>
              </a:extLst>
            </p:cNvPr>
            <p:cNvSpPr/>
            <p:nvPr/>
          </p:nvSpPr>
          <p:spPr>
            <a:xfrm>
              <a:off x="5918338" y="462196"/>
              <a:ext cx="1531333" cy="646331"/>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2" name="Tiêu đề 1">
            <a:extLst>
              <a:ext uri="{FF2B5EF4-FFF2-40B4-BE49-F238E27FC236}">
                <a16:creationId xmlns:a16="http://schemas.microsoft.com/office/drawing/2014/main" id="{0625DEAA-0934-4F03-973A-08F8945EDF28}"/>
              </a:ext>
            </a:extLst>
          </p:cNvPr>
          <p:cNvSpPr>
            <a:spLocks noGrp="1"/>
          </p:cNvSpPr>
          <p:nvPr>
            <p:ph type="title" idx="4294967295"/>
          </p:nvPr>
        </p:nvSpPr>
        <p:spPr>
          <a:xfrm>
            <a:off x="1805483" y="404906"/>
            <a:ext cx="4855164" cy="612353"/>
          </a:xfrm>
        </p:spPr>
        <p:txBody>
          <a:bodyPr>
            <a:normAutofit fontScale="90000"/>
          </a:bodyPr>
          <a:lstStyle/>
          <a:p>
            <a:r>
              <a:rPr lang="en-US" b="1">
                <a:solidFill>
                  <a:srgbClr val="0000CC"/>
                </a:solidFill>
                <a:latin typeface="Tahoma" panose="020B0604030504040204" pitchFamily="34" charset="0"/>
                <a:ea typeface="Tahoma" panose="020B0604030504040204" pitchFamily="34" charset="0"/>
                <a:cs typeface="Tahoma" panose="020B0604030504040204" pitchFamily="34" charset="0"/>
              </a:rPr>
              <a:t>VẬN DỤNG</a:t>
            </a:r>
            <a:endParaRPr lang="vi-VN" b="1" dirty="0">
              <a:solidFill>
                <a:srgbClr val="0000CC"/>
              </a:solidFill>
              <a:latin typeface="Tahoma" panose="020B0604030504040204" pitchFamily="34" charset="0"/>
              <a:ea typeface="Tahoma" panose="020B0604030504040204" pitchFamily="34" charset="0"/>
              <a:cs typeface="Tahoma" panose="020B0604030504040204" pitchFamily="34" charset="0"/>
            </a:endParaRPr>
          </a:p>
        </p:txBody>
      </p:sp>
      <p:sp>
        <p:nvSpPr>
          <p:cNvPr id="3" name="Chỗ dành sẵn cho Nội dung 2">
            <a:extLst>
              <a:ext uri="{FF2B5EF4-FFF2-40B4-BE49-F238E27FC236}">
                <a16:creationId xmlns:a16="http://schemas.microsoft.com/office/drawing/2014/main" id="{906AC95E-B19A-4C6B-B9C9-C9E4A2B36051}"/>
              </a:ext>
            </a:extLst>
          </p:cNvPr>
          <p:cNvSpPr>
            <a:spLocks noGrp="1"/>
          </p:cNvSpPr>
          <p:nvPr>
            <p:ph idx="4294967295"/>
          </p:nvPr>
        </p:nvSpPr>
        <p:spPr>
          <a:xfrm>
            <a:off x="691182" y="1314369"/>
            <a:ext cx="11091134" cy="4500652"/>
          </a:xfrm>
        </p:spPr>
        <p:txBody>
          <a:bodyPr>
            <a:noAutofit/>
          </a:bodyPr>
          <a:lstStyle/>
          <a:p>
            <a:r>
              <a:rPr lang="en-US" dirty="0" err="1">
                <a:solidFill>
                  <a:srgbClr val="FF0000"/>
                </a:solidFill>
                <a:latin typeface="Tahoma" panose="020B0604030504040204" pitchFamily="34" charset="0"/>
                <a:ea typeface="Tahoma" panose="020B0604030504040204" pitchFamily="34" charset="0"/>
                <a:cs typeface="Tahoma" panose="020B0604030504040204" pitchFamily="34" charset="0"/>
              </a:rPr>
              <a:t>Hoạt</a:t>
            </a:r>
            <a:r>
              <a:rPr lang="en-US"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FF0000"/>
                </a:solidFill>
                <a:latin typeface="Tahoma" panose="020B0604030504040204" pitchFamily="34" charset="0"/>
                <a:ea typeface="Tahoma" panose="020B0604030504040204" pitchFamily="34" charset="0"/>
                <a:cs typeface="Tahoma" panose="020B0604030504040204" pitchFamily="34" charset="0"/>
              </a:rPr>
              <a:t>động</a:t>
            </a:r>
            <a:r>
              <a:rPr lang="en-US"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FF0000"/>
                </a:solidFill>
                <a:latin typeface="Tahoma" panose="020B0604030504040204" pitchFamily="34" charset="0"/>
                <a:ea typeface="Tahoma" panose="020B0604030504040204" pitchFamily="34" charset="0"/>
                <a:cs typeface="Tahoma" panose="020B0604030504040204" pitchFamily="34" charset="0"/>
              </a:rPr>
              <a:t>cá</a:t>
            </a:r>
            <a:r>
              <a:rPr lang="en-US"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FF0000"/>
                </a:solidFill>
                <a:latin typeface="Tahoma" panose="020B0604030504040204" pitchFamily="34" charset="0"/>
                <a:ea typeface="Tahoma" panose="020B0604030504040204" pitchFamily="34" charset="0"/>
                <a:cs typeface="Tahoma" panose="020B0604030504040204" pitchFamily="34" charset="0"/>
              </a:rPr>
              <a:t>nhân</a:t>
            </a:r>
            <a:endParaRPr lang="en-US"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a:lnSpc>
                <a:spcPct val="115000"/>
              </a:lnSpc>
            </a:pPr>
            <a:r>
              <a:rPr lang="vi-VN" i="1">
                <a:solidFill>
                  <a:srgbClr val="0000FF"/>
                </a:solidFill>
                <a:effectLst/>
                <a:latin typeface="Tahoma" panose="020B0604030504040204" pitchFamily="34" charset="0"/>
                <a:ea typeface="Tahoma" panose="020B0604030504040204" pitchFamily="34" charset="0"/>
                <a:cs typeface="Tahoma" panose="020B0604030504040204" pitchFamily="34" charset="0"/>
              </a:rPr>
              <a:t> </a:t>
            </a:r>
            <a:r>
              <a:rPr lang="vi-VN">
                <a:solidFill>
                  <a:srgbClr val="0000FF"/>
                </a:solidFill>
                <a:effectLst/>
                <a:latin typeface="Tahoma" panose="020B0604030504040204" pitchFamily="34" charset="0"/>
                <a:ea typeface="Tahoma" panose="020B0604030504040204" pitchFamily="34" charset="0"/>
                <a:cs typeface="Tahoma" panose="020B0604030504040204" pitchFamily="34" charset="0"/>
              </a:rPr>
              <a:t>Nhận biết được các thiết bị bảo vệ mạng điện trong gia đình.</a:t>
            </a:r>
          </a:p>
          <a:p>
            <a:pPr>
              <a:lnSpc>
                <a:spcPct val="115000"/>
              </a:lnSpc>
            </a:pPr>
            <a:r>
              <a:rPr lang="vi-VN">
                <a:solidFill>
                  <a:srgbClr val="0000FF"/>
                </a:solidFill>
                <a:effectLst/>
                <a:latin typeface="Tahoma" panose="020B0604030504040204" pitchFamily="34" charset="0"/>
                <a:ea typeface="Tahoma" panose="020B0604030504040204" pitchFamily="34" charset="0"/>
                <a:cs typeface="Tahoma" panose="020B0604030504040204" pitchFamily="34" charset="0"/>
              </a:rPr>
              <a:t> Tìm hiểu cấu tạo và hoạt động của chiếc đèn pin thường dùng, vẽ sơ đồ mạch điện</a:t>
            </a:r>
            <a:r>
              <a:rPr lang="en-US">
                <a:solidFill>
                  <a:srgbClr val="0000FF"/>
                </a:solidFill>
                <a:effectLst/>
                <a:latin typeface="Tahoma" panose="020B0604030504040204" pitchFamily="34" charset="0"/>
                <a:ea typeface="Tahoma" panose="020B0604030504040204" pitchFamily="34" charset="0"/>
                <a:cs typeface="Tahoma" panose="020B0604030504040204" pitchFamily="34" charset="0"/>
              </a:rPr>
              <a:t> </a:t>
            </a:r>
            <a:r>
              <a:rPr lang="vi-VN">
                <a:solidFill>
                  <a:srgbClr val="0000FF"/>
                </a:solidFill>
                <a:effectLst/>
                <a:latin typeface="Tahoma" panose="020B0604030504040204" pitchFamily="34" charset="0"/>
                <a:ea typeface="Tahoma" panose="020B0604030504040204" pitchFamily="34" charset="0"/>
                <a:cs typeface="Tahoma" panose="020B0604030504040204" pitchFamily="34" charset="0"/>
              </a:rPr>
              <a:t>của đèn pin.</a:t>
            </a:r>
          </a:p>
          <a:p>
            <a:pPr>
              <a:lnSpc>
                <a:spcPct val="115000"/>
              </a:lnSpc>
            </a:pPr>
            <a:r>
              <a:rPr lang="vi-VN">
                <a:solidFill>
                  <a:srgbClr val="0000FF"/>
                </a:solidFill>
                <a:effectLst/>
                <a:latin typeface="Tahoma" panose="020B0604030504040204" pitchFamily="34" charset="0"/>
                <a:ea typeface="Tahoma" panose="020B0604030504040204" pitchFamily="34" charset="0"/>
                <a:cs typeface="Tahoma" panose="020B0604030504040204" pitchFamily="34" charset="0"/>
              </a:rPr>
              <a:t> Mắc được mạch điện đơn giản để </a:t>
            </a:r>
            <a:r>
              <a:rPr lang="en-US">
                <a:solidFill>
                  <a:srgbClr val="0000FF"/>
                </a:solidFill>
                <a:effectLst/>
                <a:latin typeface="Tahoma" panose="020B0604030504040204" pitchFamily="34" charset="0"/>
                <a:ea typeface="Tahoma" panose="020B0604030504040204" pitchFamily="34" charset="0"/>
                <a:cs typeface="Tahoma" panose="020B0604030504040204" pitchFamily="34" charset="0"/>
              </a:rPr>
              <a:t>trang trí</a:t>
            </a:r>
            <a:r>
              <a:rPr lang="vi-VN">
                <a:solidFill>
                  <a:srgbClr val="0000FF"/>
                </a:solidFill>
                <a:effectLst/>
                <a:latin typeface="Tahoma" panose="020B0604030504040204" pitchFamily="34" charset="0"/>
                <a:ea typeface="Tahoma" panose="020B0604030504040204" pitchFamily="34" charset="0"/>
                <a:cs typeface="Tahoma" panose="020B0604030504040204" pitchFamily="34" charset="0"/>
              </a:rPr>
              <a:t>, </a:t>
            </a:r>
            <a:r>
              <a:rPr lang="en-US">
                <a:solidFill>
                  <a:srgbClr val="0000FF"/>
                </a:solidFill>
                <a:effectLst/>
                <a:latin typeface="Tahoma" panose="020B0604030504040204" pitchFamily="34" charset="0"/>
                <a:ea typeface="Tahoma" panose="020B0604030504040204" pitchFamily="34" charset="0"/>
                <a:cs typeface="Tahoma" panose="020B0604030504040204" pitchFamily="34" charset="0"/>
              </a:rPr>
              <a:t>gồm pin, dây nối, </a:t>
            </a:r>
            <a:r>
              <a:rPr lang="vi-VN">
                <a:solidFill>
                  <a:srgbClr val="0000FF"/>
                </a:solidFill>
                <a:effectLst/>
                <a:latin typeface="Tahoma" panose="020B0604030504040204" pitchFamily="34" charset="0"/>
                <a:ea typeface="Tahoma" panose="020B0604030504040204" pitchFamily="34" charset="0"/>
                <a:cs typeface="Tahoma" panose="020B0604030504040204" pitchFamily="34" charset="0"/>
              </a:rPr>
              <a:t>bóng đèn, công tắc.</a:t>
            </a:r>
          </a:p>
          <a:p>
            <a:r>
              <a:rPr lang="en-US">
                <a:solidFill>
                  <a:srgbClr val="FF0000"/>
                </a:solidFill>
                <a:latin typeface="Tahoma" panose="020B0604030504040204" pitchFamily="34" charset="0"/>
                <a:ea typeface="Tahoma" panose="020B0604030504040204" pitchFamily="34" charset="0"/>
                <a:cs typeface="Tahoma" panose="020B0604030504040204" pitchFamily="34" charset="0"/>
              </a:rPr>
              <a:t>Thời </a:t>
            </a:r>
            <a:r>
              <a:rPr lang="en-US" dirty="0" err="1">
                <a:solidFill>
                  <a:srgbClr val="FF0000"/>
                </a:solidFill>
                <a:latin typeface="Tahoma" panose="020B0604030504040204" pitchFamily="34" charset="0"/>
                <a:ea typeface="Tahoma" panose="020B0604030504040204" pitchFamily="34" charset="0"/>
                <a:cs typeface="Tahoma" panose="020B0604030504040204" pitchFamily="34" charset="0"/>
              </a:rPr>
              <a:t>hạn</a:t>
            </a:r>
            <a:r>
              <a:rPr lang="en-US"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FF0000"/>
                </a:solidFill>
                <a:latin typeface="Tahoma" panose="020B0604030504040204" pitchFamily="34" charset="0"/>
                <a:ea typeface="Tahoma" panose="020B0604030504040204" pitchFamily="34" charset="0"/>
                <a:cs typeface="Tahoma" panose="020B0604030504040204" pitchFamily="34" charset="0"/>
              </a:rPr>
              <a:t>báo</a:t>
            </a:r>
            <a:r>
              <a:rPr lang="en-US"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FF0000"/>
                </a:solidFill>
                <a:latin typeface="Tahoma" panose="020B0604030504040204" pitchFamily="34" charset="0"/>
                <a:ea typeface="Tahoma" panose="020B0604030504040204" pitchFamily="34" charset="0"/>
                <a:cs typeface="Tahoma" panose="020B0604030504040204" pitchFamily="34" charset="0"/>
              </a:rPr>
              <a:t>cáo</a:t>
            </a:r>
            <a:r>
              <a:rPr lang="en-US"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FF0000"/>
                </a:solidFill>
                <a:latin typeface="Tahoma" panose="020B0604030504040204" pitchFamily="34" charset="0"/>
                <a:ea typeface="Tahoma" panose="020B0604030504040204" pitchFamily="34" charset="0"/>
                <a:cs typeface="Tahoma" panose="020B0604030504040204" pitchFamily="34" charset="0"/>
              </a:rPr>
              <a:t>sản</a:t>
            </a:r>
            <a:r>
              <a:rPr lang="en-US"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FF0000"/>
                </a:solidFill>
                <a:latin typeface="Tahoma" panose="020B0604030504040204" pitchFamily="34" charset="0"/>
                <a:ea typeface="Tahoma" panose="020B0604030504040204" pitchFamily="34" charset="0"/>
                <a:cs typeface="Tahoma" panose="020B0604030504040204" pitchFamily="34" charset="0"/>
              </a:rPr>
              <a:t>phẩm</a:t>
            </a:r>
            <a:r>
              <a:rPr lang="en-US"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FF0000"/>
                </a:solidFill>
                <a:latin typeface="Tahoma" panose="020B0604030504040204" pitchFamily="34" charset="0"/>
                <a:ea typeface="Tahoma" panose="020B0604030504040204" pitchFamily="34" charset="0"/>
                <a:cs typeface="Tahoma" panose="020B0604030504040204" pitchFamily="34" charset="0"/>
              </a:rPr>
              <a:t>tiết</a:t>
            </a:r>
            <a:r>
              <a:rPr lang="en-US"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FF0000"/>
                </a:solidFill>
                <a:latin typeface="Tahoma" panose="020B0604030504040204" pitchFamily="34" charset="0"/>
                <a:ea typeface="Tahoma" panose="020B0604030504040204" pitchFamily="34" charset="0"/>
                <a:cs typeface="Tahoma" panose="020B0604030504040204" pitchFamily="34" charset="0"/>
              </a:rPr>
              <a:t>học</a:t>
            </a:r>
            <a:r>
              <a:rPr lang="en-US"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FF0000"/>
                </a:solidFill>
                <a:latin typeface="Tahoma" panose="020B0604030504040204" pitchFamily="34" charset="0"/>
                <a:ea typeface="Tahoma" panose="020B0604030504040204" pitchFamily="34" charset="0"/>
                <a:cs typeface="Tahoma" panose="020B0604030504040204" pitchFamily="34" charset="0"/>
              </a:rPr>
              <a:t>tới</a:t>
            </a:r>
            <a:r>
              <a:rPr lang="en-US" dirty="0">
                <a:solidFill>
                  <a:srgbClr val="FF0000"/>
                </a:solidFill>
                <a:latin typeface="Tahoma" panose="020B0604030504040204" pitchFamily="34" charset="0"/>
                <a:ea typeface="Tahoma" panose="020B0604030504040204" pitchFamily="34" charset="0"/>
                <a:cs typeface="Tahoma" panose="020B0604030504040204" pitchFamily="34" charset="0"/>
              </a:rPr>
              <a:t>.</a:t>
            </a:r>
            <a:endParaRPr lang="vi-VN"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4" name="Chỗ dành sẵn cho Chân trang 3">
            <a:extLst>
              <a:ext uri="{FF2B5EF4-FFF2-40B4-BE49-F238E27FC236}">
                <a16:creationId xmlns:a16="http://schemas.microsoft.com/office/drawing/2014/main" id="{8A616872-2301-4321-8A5A-49D8B1BDFBC3}"/>
              </a:ext>
            </a:extLst>
          </p:cNvPr>
          <p:cNvSpPr>
            <a:spLocks noGrp="1"/>
          </p:cNvSpPr>
          <p:nvPr>
            <p:ph type="ftr" sz="quarter" idx="4294967295"/>
          </p:nvPr>
        </p:nvSpPr>
        <p:spPr>
          <a:xfrm>
            <a:off x="0" y="6356350"/>
            <a:ext cx="4114800" cy="365125"/>
          </a:xfrm>
        </p:spPr>
        <p:txBody>
          <a:bodyPr/>
          <a:lstStyle/>
          <a:p>
            <a:r>
              <a:rPr lang="en-US"/>
              <a:t>Designed by PoweredTemplate</a:t>
            </a:r>
          </a:p>
        </p:txBody>
      </p:sp>
      <p:grpSp>
        <p:nvGrpSpPr>
          <p:cNvPr id="5" name="Google Shape;121;p19">
            <a:extLst>
              <a:ext uri="{FF2B5EF4-FFF2-40B4-BE49-F238E27FC236}">
                <a16:creationId xmlns:a16="http://schemas.microsoft.com/office/drawing/2014/main" id="{730BBCC8-8327-5137-1888-7A602F237874}"/>
              </a:ext>
            </a:extLst>
          </p:cNvPr>
          <p:cNvGrpSpPr/>
          <p:nvPr/>
        </p:nvGrpSpPr>
        <p:grpSpPr>
          <a:xfrm>
            <a:off x="9809330" y="3963821"/>
            <a:ext cx="1284369" cy="1284693"/>
            <a:chOff x="6654650" y="3665275"/>
            <a:chExt cx="409100" cy="409125"/>
          </a:xfrm>
          <a:solidFill>
            <a:srgbClr val="FFC000"/>
          </a:solidFill>
        </p:grpSpPr>
        <p:sp>
          <p:nvSpPr>
            <p:cNvPr id="6" name="Google Shape;122;p19">
              <a:extLst>
                <a:ext uri="{FF2B5EF4-FFF2-40B4-BE49-F238E27FC236}">
                  <a16:creationId xmlns:a16="http://schemas.microsoft.com/office/drawing/2014/main" id="{E22C5A88-9235-8648-83FC-6AF0E3595A46}"/>
                </a:ext>
              </a:extLst>
            </p:cNvPr>
            <p:cNvSpPr/>
            <p:nvPr/>
          </p:nvSpPr>
          <p:spPr>
            <a:xfrm>
              <a:off x="6808525" y="3819150"/>
              <a:ext cx="211875" cy="211900"/>
            </a:xfrm>
            <a:custGeom>
              <a:avLst/>
              <a:gdLst/>
              <a:ahLst/>
              <a:cxnLst/>
              <a:rect l="l" t="t" r="r" b="b"/>
              <a:pathLst>
                <a:path w="8475" h="8476" extrusionOk="0">
                  <a:moveTo>
                    <a:pt x="8157" y="0"/>
                  </a:moveTo>
                  <a:lnTo>
                    <a:pt x="7327" y="1075"/>
                  </a:lnTo>
                  <a:lnTo>
                    <a:pt x="6399" y="2150"/>
                  </a:lnTo>
                  <a:lnTo>
                    <a:pt x="5422" y="3249"/>
                  </a:lnTo>
                  <a:lnTo>
                    <a:pt x="4347" y="4348"/>
                  </a:lnTo>
                  <a:lnTo>
                    <a:pt x="3248" y="5422"/>
                  </a:lnTo>
                  <a:lnTo>
                    <a:pt x="2149" y="6399"/>
                  </a:lnTo>
                  <a:lnTo>
                    <a:pt x="1075" y="7327"/>
                  </a:lnTo>
                  <a:lnTo>
                    <a:pt x="0" y="8158"/>
                  </a:lnTo>
                  <a:lnTo>
                    <a:pt x="440" y="8280"/>
                  </a:lnTo>
                  <a:lnTo>
                    <a:pt x="855" y="8377"/>
                  </a:lnTo>
                  <a:lnTo>
                    <a:pt x="1294" y="8426"/>
                  </a:lnTo>
                  <a:lnTo>
                    <a:pt x="1734" y="8475"/>
                  </a:lnTo>
                  <a:lnTo>
                    <a:pt x="2174" y="8475"/>
                  </a:lnTo>
                  <a:lnTo>
                    <a:pt x="2613" y="8451"/>
                  </a:lnTo>
                  <a:lnTo>
                    <a:pt x="3028" y="8402"/>
                  </a:lnTo>
                  <a:lnTo>
                    <a:pt x="3468" y="8304"/>
                  </a:lnTo>
                  <a:lnTo>
                    <a:pt x="3883" y="8207"/>
                  </a:lnTo>
                  <a:lnTo>
                    <a:pt x="4323" y="8060"/>
                  </a:lnTo>
                  <a:lnTo>
                    <a:pt x="4714" y="7889"/>
                  </a:lnTo>
                  <a:lnTo>
                    <a:pt x="5129" y="7694"/>
                  </a:lnTo>
                  <a:lnTo>
                    <a:pt x="5520" y="7449"/>
                  </a:lnTo>
                  <a:lnTo>
                    <a:pt x="5886" y="7205"/>
                  </a:lnTo>
                  <a:lnTo>
                    <a:pt x="6252" y="6912"/>
                  </a:lnTo>
                  <a:lnTo>
                    <a:pt x="6594" y="6595"/>
                  </a:lnTo>
                  <a:lnTo>
                    <a:pt x="6912" y="6253"/>
                  </a:lnTo>
                  <a:lnTo>
                    <a:pt x="7205" y="5886"/>
                  </a:lnTo>
                  <a:lnTo>
                    <a:pt x="7449" y="5520"/>
                  </a:lnTo>
                  <a:lnTo>
                    <a:pt x="7693" y="5129"/>
                  </a:lnTo>
                  <a:lnTo>
                    <a:pt x="7889" y="4714"/>
                  </a:lnTo>
                  <a:lnTo>
                    <a:pt x="8060" y="4323"/>
                  </a:lnTo>
                  <a:lnTo>
                    <a:pt x="8206" y="3884"/>
                  </a:lnTo>
                  <a:lnTo>
                    <a:pt x="8304" y="3468"/>
                  </a:lnTo>
                  <a:lnTo>
                    <a:pt x="8402" y="3029"/>
                  </a:lnTo>
                  <a:lnTo>
                    <a:pt x="8450" y="2614"/>
                  </a:lnTo>
                  <a:lnTo>
                    <a:pt x="8475" y="2174"/>
                  </a:lnTo>
                  <a:lnTo>
                    <a:pt x="8475" y="1734"/>
                  </a:lnTo>
                  <a:lnTo>
                    <a:pt x="8426" y="1295"/>
                  </a:lnTo>
                  <a:lnTo>
                    <a:pt x="8377" y="855"/>
                  </a:lnTo>
                  <a:lnTo>
                    <a:pt x="8279" y="440"/>
                  </a:lnTo>
                  <a:lnTo>
                    <a:pt x="815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23;p19">
              <a:extLst>
                <a:ext uri="{FF2B5EF4-FFF2-40B4-BE49-F238E27FC236}">
                  <a16:creationId xmlns:a16="http://schemas.microsoft.com/office/drawing/2014/main" id="{77E094E4-9529-E4C0-0272-6AFCE0A67C6F}"/>
                </a:ext>
              </a:extLst>
            </p:cNvPr>
            <p:cNvSpPr/>
            <p:nvPr/>
          </p:nvSpPr>
          <p:spPr>
            <a:xfrm>
              <a:off x="6654650" y="3665275"/>
              <a:ext cx="409100" cy="409125"/>
            </a:xfrm>
            <a:custGeom>
              <a:avLst/>
              <a:gdLst/>
              <a:ahLst/>
              <a:cxnLst/>
              <a:rect l="l" t="t" r="r" b="b"/>
              <a:pathLst>
                <a:path w="16364" h="16365" extrusionOk="0">
                  <a:moveTo>
                    <a:pt x="13580" y="1686"/>
                  </a:moveTo>
                  <a:lnTo>
                    <a:pt x="13677" y="1735"/>
                  </a:lnTo>
                  <a:lnTo>
                    <a:pt x="13775" y="1759"/>
                  </a:lnTo>
                  <a:lnTo>
                    <a:pt x="13848" y="1832"/>
                  </a:lnTo>
                  <a:lnTo>
                    <a:pt x="13897" y="1906"/>
                  </a:lnTo>
                  <a:lnTo>
                    <a:pt x="13946" y="1979"/>
                  </a:lnTo>
                  <a:lnTo>
                    <a:pt x="13970" y="2077"/>
                  </a:lnTo>
                  <a:lnTo>
                    <a:pt x="13995" y="2174"/>
                  </a:lnTo>
                  <a:lnTo>
                    <a:pt x="13995" y="2419"/>
                  </a:lnTo>
                  <a:lnTo>
                    <a:pt x="13922" y="2687"/>
                  </a:lnTo>
                  <a:lnTo>
                    <a:pt x="13824" y="3029"/>
                  </a:lnTo>
                  <a:lnTo>
                    <a:pt x="13677" y="3371"/>
                  </a:lnTo>
                  <a:lnTo>
                    <a:pt x="13482" y="3762"/>
                  </a:lnTo>
                  <a:lnTo>
                    <a:pt x="13238" y="4177"/>
                  </a:lnTo>
                  <a:lnTo>
                    <a:pt x="12993" y="3908"/>
                  </a:lnTo>
                  <a:lnTo>
                    <a:pt x="12749" y="3615"/>
                  </a:lnTo>
                  <a:lnTo>
                    <a:pt x="12407" y="3298"/>
                  </a:lnTo>
                  <a:lnTo>
                    <a:pt x="12041" y="3029"/>
                  </a:lnTo>
                  <a:lnTo>
                    <a:pt x="11675" y="2761"/>
                  </a:lnTo>
                  <a:lnTo>
                    <a:pt x="11308" y="2541"/>
                  </a:lnTo>
                  <a:lnTo>
                    <a:pt x="11748" y="2272"/>
                  </a:lnTo>
                  <a:lnTo>
                    <a:pt x="12187" y="2052"/>
                  </a:lnTo>
                  <a:lnTo>
                    <a:pt x="12554" y="1881"/>
                  </a:lnTo>
                  <a:lnTo>
                    <a:pt x="12920" y="1759"/>
                  </a:lnTo>
                  <a:lnTo>
                    <a:pt x="13213" y="1686"/>
                  </a:lnTo>
                  <a:close/>
                  <a:moveTo>
                    <a:pt x="9721" y="3591"/>
                  </a:moveTo>
                  <a:lnTo>
                    <a:pt x="9794" y="3615"/>
                  </a:lnTo>
                  <a:lnTo>
                    <a:pt x="9916" y="3713"/>
                  </a:lnTo>
                  <a:lnTo>
                    <a:pt x="10014" y="3835"/>
                  </a:lnTo>
                  <a:lnTo>
                    <a:pt x="10038" y="3908"/>
                  </a:lnTo>
                  <a:lnTo>
                    <a:pt x="10038" y="3982"/>
                  </a:lnTo>
                  <a:lnTo>
                    <a:pt x="10038" y="4055"/>
                  </a:lnTo>
                  <a:lnTo>
                    <a:pt x="10014" y="4128"/>
                  </a:lnTo>
                  <a:lnTo>
                    <a:pt x="9916" y="4250"/>
                  </a:lnTo>
                  <a:lnTo>
                    <a:pt x="9794" y="4348"/>
                  </a:lnTo>
                  <a:lnTo>
                    <a:pt x="9721" y="4372"/>
                  </a:lnTo>
                  <a:lnTo>
                    <a:pt x="9574" y="4372"/>
                  </a:lnTo>
                  <a:lnTo>
                    <a:pt x="9501" y="4348"/>
                  </a:lnTo>
                  <a:lnTo>
                    <a:pt x="9379" y="4250"/>
                  </a:lnTo>
                  <a:lnTo>
                    <a:pt x="9281" y="4128"/>
                  </a:lnTo>
                  <a:lnTo>
                    <a:pt x="9257" y="4055"/>
                  </a:lnTo>
                  <a:lnTo>
                    <a:pt x="9257" y="3982"/>
                  </a:lnTo>
                  <a:lnTo>
                    <a:pt x="9257" y="3908"/>
                  </a:lnTo>
                  <a:lnTo>
                    <a:pt x="9281" y="3835"/>
                  </a:lnTo>
                  <a:lnTo>
                    <a:pt x="9379" y="3713"/>
                  </a:lnTo>
                  <a:lnTo>
                    <a:pt x="9501" y="3615"/>
                  </a:lnTo>
                  <a:lnTo>
                    <a:pt x="9574" y="3591"/>
                  </a:lnTo>
                  <a:close/>
                  <a:moveTo>
                    <a:pt x="8182" y="3322"/>
                  </a:moveTo>
                  <a:lnTo>
                    <a:pt x="8304" y="3347"/>
                  </a:lnTo>
                  <a:lnTo>
                    <a:pt x="8402" y="3371"/>
                  </a:lnTo>
                  <a:lnTo>
                    <a:pt x="8500" y="3420"/>
                  </a:lnTo>
                  <a:lnTo>
                    <a:pt x="8597" y="3493"/>
                  </a:lnTo>
                  <a:lnTo>
                    <a:pt x="8671" y="3591"/>
                  </a:lnTo>
                  <a:lnTo>
                    <a:pt x="8719" y="3689"/>
                  </a:lnTo>
                  <a:lnTo>
                    <a:pt x="8768" y="3786"/>
                  </a:lnTo>
                  <a:lnTo>
                    <a:pt x="8768" y="3908"/>
                  </a:lnTo>
                  <a:lnTo>
                    <a:pt x="8768" y="4031"/>
                  </a:lnTo>
                  <a:lnTo>
                    <a:pt x="8719" y="4153"/>
                  </a:lnTo>
                  <a:lnTo>
                    <a:pt x="8671" y="4250"/>
                  </a:lnTo>
                  <a:lnTo>
                    <a:pt x="8597" y="4324"/>
                  </a:lnTo>
                  <a:lnTo>
                    <a:pt x="8500" y="4397"/>
                  </a:lnTo>
                  <a:lnTo>
                    <a:pt x="8402" y="4446"/>
                  </a:lnTo>
                  <a:lnTo>
                    <a:pt x="8304" y="4495"/>
                  </a:lnTo>
                  <a:lnTo>
                    <a:pt x="8060" y="4495"/>
                  </a:lnTo>
                  <a:lnTo>
                    <a:pt x="7962" y="4446"/>
                  </a:lnTo>
                  <a:lnTo>
                    <a:pt x="7865" y="4397"/>
                  </a:lnTo>
                  <a:lnTo>
                    <a:pt x="7767" y="4324"/>
                  </a:lnTo>
                  <a:lnTo>
                    <a:pt x="7694" y="4250"/>
                  </a:lnTo>
                  <a:lnTo>
                    <a:pt x="7645" y="4153"/>
                  </a:lnTo>
                  <a:lnTo>
                    <a:pt x="7596" y="4031"/>
                  </a:lnTo>
                  <a:lnTo>
                    <a:pt x="7596" y="3908"/>
                  </a:lnTo>
                  <a:lnTo>
                    <a:pt x="7596" y="3786"/>
                  </a:lnTo>
                  <a:lnTo>
                    <a:pt x="7645" y="3689"/>
                  </a:lnTo>
                  <a:lnTo>
                    <a:pt x="7694" y="3591"/>
                  </a:lnTo>
                  <a:lnTo>
                    <a:pt x="7767" y="3493"/>
                  </a:lnTo>
                  <a:lnTo>
                    <a:pt x="7865" y="3420"/>
                  </a:lnTo>
                  <a:lnTo>
                    <a:pt x="7962" y="3371"/>
                  </a:lnTo>
                  <a:lnTo>
                    <a:pt x="8060" y="3347"/>
                  </a:lnTo>
                  <a:lnTo>
                    <a:pt x="8182" y="3322"/>
                  </a:lnTo>
                  <a:close/>
                  <a:moveTo>
                    <a:pt x="9086" y="4763"/>
                  </a:moveTo>
                  <a:lnTo>
                    <a:pt x="9159" y="4788"/>
                  </a:lnTo>
                  <a:lnTo>
                    <a:pt x="9281" y="4885"/>
                  </a:lnTo>
                  <a:lnTo>
                    <a:pt x="9354" y="5007"/>
                  </a:lnTo>
                  <a:lnTo>
                    <a:pt x="9379" y="5081"/>
                  </a:lnTo>
                  <a:lnTo>
                    <a:pt x="9379" y="5154"/>
                  </a:lnTo>
                  <a:lnTo>
                    <a:pt x="9379" y="5227"/>
                  </a:lnTo>
                  <a:lnTo>
                    <a:pt x="9354" y="5301"/>
                  </a:lnTo>
                  <a:lnTo>
                    <a:pt x="9281" y="5423"/>
                  </a:lnTo>
                  <a:lnTo>
                    <a:pt x="9159" y="5520"/>
                  </a:lnTo>
                  <a:lnTo>
                    <a:pt x="9086" y="5545"/>
                  </a:lnTo>
                  <a:lnTo>
                    <a:pt x="8915" y="5545"/>
                  </a:lnTo>
                  <a:lnTo>
                    <a:pt x="8842" y="5520"/>
                  </a:lnTo>
                  <a:lnTo>
                    <a:pt x="8719" y="5423"/>
                  </a:lnTo>
                  <a:lnTo>
                    <a:pt x="8646" y="5301"/>
                  </a:lnTo>
                  <a:lnTo>
                    <a:pt x="8622" y="5227"/>
                  </a:lnTo>
                  <a:lnTo>
                    <a:pt x="8597" y="5154"/>
                  </a:lnTo>
                  <a:lnTo>
                    <a:pt x="8622" y="5081"/>
                  </a:lnTo>
                  <a:lnTo>
                    <a:pt x="8646" y="5007"/>
                  </a:lnTo>
                  <a:lnTo>
                    <a:pt x="8719" y="4885"/>
                  </a:lnTo>
                  <a:lnTo>
                    <a:pt x="8842" y="4788"/>
                  </a:lnTo>
                  <a:lnTo>
                    <a:pt x="8915" y="4763"/>
                  </a:lnTo>
                  <a:close/>
                  <a:moveTo>
                    <a:pt x="2540" y="11309"/>
                  </a:moveTo>
                  <a:lnTo>
                    <a:pt x="2760" y="11675"/>
                  </a:lnTo>
                  <a:lnTo>
                    <a:pt x="3029" y="12041"/>
                  </a:lnTo>
                  <a:lnTo>
                    <a:pt x="3298" y="12408"/>
                  </a:lnTo>
                  <a:lnTo>
                    <a:pt x="3615" y="12750"/>
                  </a:lnTo>
                  <a:lnTo>
                    <a:pt x="3908" y="12994"/>
                  </a:lnTo>
                  <a:lnTo>
                    <a:pt x="4177" y="13238"/>
                  </a:lnTo>
                  <a:lnTo>
                    <a:pt x="3762" y="13482"/>
                  </a:lnTo>
                  <a:lnTo>
                    <a:pt x="3371" y="13678"/>
                  </a:lnTo>
                  <a:lnTo>
                    <a:pt x="3029" y="13824"/>
                  </a:lnTo>
                  <a:lnTo>
                    <a:pt x="2687" y="13922"/>
                  </a:lnTo>
                  <a:lnTo>
                    <a:pt x="2418" y="13995"/>
                  </a:lnTo>
                  <a:lnTo>
                    <a:pt x="2174" y="13995"/>
                  </a:lnTo>
                  <a:lnTo>
                    <a:pt x="2076" y="13971"/>
                  </a:lnTo>
                  <a:lnTo>
                    <a:pt x="1979" y="13946"/>
                  </a:lnTo>
                  <a:lnTo>
                    <a:pt x="1905" y="13897"/>
                  </a:lnTo>
                  <a:lnTo>
                    <a:pt x="1832" y="13849"/>
                  </a:lnTo>
                  <a:lnTo>
                    <a:pt x="1759" y="13775"/>
                  </a:lnTo>
                  <a:lnTo>
                    <a:pt x="1734" y="13678"/>
                  </a:lnTo>
                  <a:lnTo>
                    <a:pt x="1686" y="13580"/>
                  </a:lnTo>
                  <a:lnTo>
                    <a:pt x="1686" y="13482"/>
                  </a:lnTo>
                  <a:lnTo>
                    <a:pt x="1686" y="13214"/>
                  </a:lnTo>
                  <a:lnTo>
                    <a:pt x="1759" y="12921"/>
                  </a:lnTo>
                  <a:lnTo>
                    <a:pt x="1881" y="12554"/>
                  </a:lnTo>
                  <a:lnTo>
                    <a:pt x="2052" y="12188"/>
                  </a:lnTo>
                  <a:lnTo>
                    <a:pt x="2272" y="11748"/>
                  </a:lnTo>
                  <a:lnTo>
                    <a:pt x="2540" y="11309"/>
                  </a:lnTo>
                  <a:close/>
                  <a:moveTo>
                    <a:pt x="15362" y="1"/>
                  </a:moveTo>
                  <a:lnTo>
                    <a:pt x="15094" y="25"/>
                  </a:lnTo>
                  <a:lnTo>
                    <a:pt x="14801" y="74"/>
                  </a:lnTo>
                  <a:lnTo>
                    <a:pt x="14483" y="172"/>
                  </a:lnTo>
                  <a:lnTo>
                    <a:pt x="14141" y="294"/>
                  </a:lnTo>
                  <a:lnTo>
                    <a:pt x="13775" y="440"/>
                  </a:lnTo>
                  <a:lnTo>
                    <a:pt x="13384" y="611"/>
                  </a:lnTo>
                  <a:lnTo>
                    <a:pt x="12993" y="831"/>
                  </a:lnTo>
                  <a:lnTo>
                    <a:pt x="12578" y="1051"/>
                  </a:lnTo>
                  <a:lnTo>
                    <a:pt x="11699" y="1613"/>
                  </a:lnTo>
                  <a:lnTo>
                    <a:pt x="10747" y="2272"/>
                  </a:lnTo>
                  <a:lnTo>
                    <a:pt x="10307" y="2101"/>
                  </a:lnTo>
                  <a:lnTo>
                    <a:pt x="9843" y="1955"/>
                  </a:lnTo>
                  <a:lnTo>
                    <a:pt x="9379" y="1857"/>
                  </a:lnTo>
                  <a:lnTo>
                    <a:pt x="8915" y="1784"/>
                  </a:lnTo>
                  <a:lnTo>
                    <a:pt x="8451" y="1735"/>
                  </a:lnTo>
                  <a:lnTo>
                    <a:pt x="7962" y="1735"/>
                  </a:lnTo>
                  <a:lnTo>
                    <a:pt x="7498" y="1784"/>
                  </a:lnTo>
                  <a:lnTo>
                    <a:pt x="7034" y="1832"/>
                  </a:lnTo>
                  <a:lnTo>
                    <a:pt x="6570" y="1930"/>
                  </a:lnTo>
                  <a:lnTo>
                    <a:pt x="6106" y="2077"/>
                  </a:lnTo>
                  <a:lnTo>
                    <a:pt x="5667" y="2248"/>
                  </a:lnTo>
                  <a:lnTo>
                    <a:pt x="5227" y="2443"/>
                  </a:lnTo>
                  <a:lnTo>
                    <a:pt x="4787" y="2687"/>
                  </a:lnTo>
                  <a:lnTo>
                    <a:pt x="4397" y="2980"/>
                  </a:lnTo>
                  <a:lnTo>
                    <a:pt x="4006" y="3273"/>
                  </a:lnTo>
                  <a:lnTo>
                    <a:pt x="3615" y="3615"/>
                  </a:lnTo>
                  <a:lnTo>
                    <a:pt x="3273" y="4006"/>
                  </a:lnTo>
                  <a:lnTo>
                    <a:pt x="2980" y="4397"/>
                  </a:lnTo>
                  <a:lnTo>
                    <a:pt x="2687" y="4788"/>
                  </a:lnTo>
                  <a:lnTo>
                    <a:pt x="2443" y="5227"/>
                  </a:lnTo>
                  <a:lnTo>
                    <a:pt x="2247" y="5667"/>
                  </a:lnTo>
                  <a:lnTo>
                    <a:pt x="2076" y="6107"/>
                  </a:lnTo>
                  <a:lnTo>
                    <a:pt x="1930" y="6571"/>
                  </a:lnTo>
                  <a:lnTo>
                    <a:pt x="1832" y="7035"/>
                  </a:lnTo>
                  <a:lnTo>
                    <a:pt x="1783" y="7499"/>
                  </a:lnTo>
                  <a:lnTo>
                    <a:pt x="1734" y="7963"/>
                  </a:lnTo>
                  <a:lnTo>
                    <a:pt x="1734" y="8451"/>
                  </a:lnTo>
                  <a:lnTo>
                    <a:pt x="1783" y="8915"/>
                  </a:lnTo>
                  <a:lnTo>
                    <a:pt x="1857" y="9379"/>
                  </a:lnTo>
                  <a:lnTo>
                    <a:pt x="1954" y="9843"/>
                  </a:lnTo>
                  <a:lnTo>
                    <a:pt x="2101" y="10307"/>
                  </a:lnTo>
                  <a:lnTo>
                    <a:pt x="2272" y="10747"/>
                  </a:lnTo>
                  <a:lnTo>
                    <a:pt x="1612" y="11699"/>
                  </a:lnTo>
                  <a:lnTo>
                    <a:pt x="1051" y="12579"/>
                  </a:lnTo>
                  <a:lnTo>
                    <a:pt x="831" y="12994"/>
                  </a:lnTo>
                  <a:lnTo>
                    <a:pt x="611" y="13385"/>
                  </a:lnTo>
                  <a:lnTo>
                    <a:pt x="440" y="13775"/>
                  </a:lnTo>
                  <a:lnTo>
                    <a:pt x="293" y="14142"/>
                  </a:lnTo>
                  <a:lnTo>
                    <a:pt x="171" y="14484"/>
                  </a:lnTo>
                  <a:lnTo>
                    <a:pt x="74" y="14801"/>
                  </a:lnTo>
                  <a:lnTo>
                    <a:pt x="25" y="15094"/>
                  </a:lnTo>
                  <a:lnTo>
                    <a:pt x="0" y="15363"/>
                  </a:lnTo>
                  <a:lnTo>
                    <a:pt x="0" y="15583"/>
                  </a:lnTo>
                  <a:lnTo>
                    <a:pt x="49" y="15802"/>
                  </a:lnTo>
                  <a:lnTo>
                    <a:pt x="123" y="15973"/>
                  </a:lnTo>
                  <a:lnTo>
                    <a:pt x="245" y="16120"/>
                  </a:lnTo>
                  <a:lnTo>
                    <a:pt x="342" y="16218"/>
                  </a:lnTo>
                  <a:lnTo>
                    <a:pt x="489" y="16291"/>
                  </a:lnTo>
                  <a:lnTo>
                    <a:pt x="635" y="16340"/>
                  </a:lnTo>
                  <a:lnTo>
                    <a:pt x="806" y="16364"/>
                  </a:lnTo>
                  <a:lnTo>
                    <a:pt x="1173" y="16364"/>
                  </a:lnTo>
                  <a:lnTo>
                    <a:pt x="1393" y="16315"/>
                  </a:lnTo>
                  <a:lnTo>
                    <a:pt x="1637" y="16267"/>
                  </a:lnTo>
                  <a:lnTo>
                    <a:pt x="2150" y="16120"/>
                  </a:lnTo>
                  <a:lnTo>
                    <a:pt x="2711" y="15876"/>
                  </a:lnTo>
                  <a:lnTo>
                    <a:pt x="3322" y="15583"/>
                  </a:lnTo>
                  <a:lnTo>
                    <a:pt x="3957" y="15192"/>
                  </a:lnTo>
                  <a:lnTo>
                    <a:pt x="4665" y="14752"/>
                  </a:lnTo>
                  <a:lnTo>
                    <a:pt x="5373" y="14264"/>
                  </a:lnTo>
                  <a:lnTo>
                    <a:pt x="6131" y="13702"/>
                  </a:lnTo>
                  <a:lnTo>
                    <a:pt x="6912" y="13092"/>
                  </a:lnTo>
                  <a:lnTo>
                    <a:pt x="7718" y="12432"/>
                  </a:lnTo>
                  <a:lnTo>
                    <a:pt x="8524" y="11724"/>
                  </a:lnTo>
                  <a:lnTo>
                    <a:pt x="9330" y="10967"/>
                  </a:lnTo>
                  <a:lnTo>
                    <a:pt x="10160" y="10161"/>
                  </a:lnTo>
                  <a:lnTo>
                    <a:pt x="10966" y="9330"/>
                  </a:lnTo>
                  <a:lnTo>
                    <a:pt x="11723" y="8524"/>
                  </a:lnTo>
                  <a:lnTo>
                    <a:pt x="12432" y="7718"/>
                  </a:lnTo>
                  <a:lnTo>
                    <a:pt x="13091" y="6912"/>
                  </a:lnTo>
                  <a:lnTo>
                    <a:pt x="13702" y="6131"/>
                  </a:lnTo>
                  <a:lnTo>
                    <a:pt x="14263" y="5374"/>
                  </a:lnTo>
                  <a:lnTo>
                    <a:pt x="14752" y="4666"/>
                  </a:lnTo>
                  <a:lnTo>
                    <a:pt x="15192" y="3957"/>
                  </a:lnTo>
                  <a:lnTo>
                    <a:pt x="15582" y="3322"/>
                  </a:lnTo>
                  <a:lnTo>
                    <a:pt x="15875" y="2712"/>
                  </a:lnTo>
                  <a:lnTo>
                    <a:pt x="16120" y="2150"/>
                  </a:lnTo>
                  <a:lnTo>
                    <a:pt x="16266" y="1637"/>
                  </a:lnTo>
                  <a:lnTo>
                    <a:pt x="16315" y="1393"/>
                  </a:lnTo>
                  <a:lnTo>
                    <a:pt x="16364" y="1173"/>
                  </a:lnTo>
                  <a:lnTo>
                    <a:pt x="16364" y="978"/>
                  </a:lnTo>
                  <a:lnTo>
                    <a:pt x="16364" y="807"/>
                  </a:lnTo>
                  <a:lnTo>
                    <a:pt x="16339" y="636"/>
                  </a:lnTo>
                  <a:lnTo>
                    <a:pt x="16291" y="489"/>
                  </a:lnTo>
                  <a:lnTo>
                    <a:pt x="16217" y="343"/>
                  </a:lnTo>
                  <a:lnTo>
                    <a:pt x="16120" y="245"/>
                  </a:lnTo>
                  <a:lnTo>
                    <a:pt x="15973" y="123"/>
                  </a:lnTo>
                  <a:lnTo>
                    <a:pt x="15802" y="50"/>
                  </a:lnTo>
                  <a:lnTo>
                    <a:pt x="1558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 name="Google Shape;124;p19">
            <a:extLst>
              <a:ext uri="{FF2B5EF4-FFF2-40B4-BE49-F238E27FC236}">
                <a16:creationId xmlns:a16="http://schemas.microsoft.com/office/drawing/2014/main" id="{D78CBAC4-266D-0BE8-FA4D-3716C9E849D7}"/>
              </a:ext>
            </a:extLst>
          </p:cNvPr>
          <p:cNvGrpSpPr/>
          <p:nvPr/>
        </p:nvGrpSpPr>
        <p:grpSpPr>
          <a:xfrm rot="290934">
            <a:off x="8585413" y="5473382"/>
            <a:ext cx="848543" cy="848624"/>
            <a:chOff x="570875" y="4322250"/>
            <a:chExt cx="443300" cy="443325"/>
          </a:xfrm>
          <a:solidFill>
            <a:schemeClr val="accent6">
              <a:lumMod val="75000"/>
            </a:schemeClr>
          </a:solidFill>
        </p:grpSpPr>
        <p:sp>
          <p:nvSpPr>
            <p:cNvPr id="9" name="Google Shape;125;p19">
              <a:extLst>
                <a:ext uri="{FF2B5EF4-FFF2-40B4-BE49-F238E27FC236}">
                  <a16:creationId xmlns:a16="http://schemas.microsoft.com/office/drawing/2014/main" id="{08A57CC6-D5CF-1CF8-A4C4-0B2745A173BD}"/>
                </a:ext>
              </a:extLst>
            </p:cNvPr>
            <p:cNvSpPr/>
            <p:nvPr/>
          </p:nvSpPr>
          <p:spPr>
            <a:xfrm>
              <a:off x="570875" y="4322250"/>
              <a:ext cx="443300" cy="443325"/>
            </a:xfrm>
            <a:custGeom>
              <a:avLst/>
              <a:gdLst/>
              <a:ahLst/>
              <a:cxnLst/>
              <a:rect l="l" t="t" r="r" b="b"/>
              <a:pathLst>
                <a:path w="17732" h="17733" extrusionOk="0">
                  <a:moveTo>
                    <a:pt x="13091" y="2712"/>
                  </a:moveTo>
                  <a:lnTo>
                    <a:pt x="13286" y="2736"/>
                  </a:lnTo>
                  <a:lnTo>
                    <a:pt x="13506" y="2785"/>
                  </a:lnTo>
                  <a:lnTo>
                    <a:pt x="13702" y="2858"/>
                  </a:lnTo>
                  <a:lnTo>
                    <a:pt x="13873" y="2956"/>
                  </a:lnTo>
                  <a:lnTo>
                    <a:pt x="14068" y="3054"/>
                  </a:lnTo>
                  <a:lnTo>
                    <a:pt x="14239" y="3176"/>
                  </a:lnTo>
                  <a:lnTo>
                    <a:pt x="14410" y="3323"/>
                  </a:lnTo>
                  <a:lnTo>
                    <a:pt x="14556" y="3493"/>
                  </a:lnTo>
                  <a:lnTo>
                    <a:pt x="14679" y="3664"/>
                  </a:lnTo>
                  <a:lnTo>
                    <a:pt x="14776" y="3860"/>
                  </a:lnTo>
                  <a:lnTo>
                    <a:pt x="14874" y="4031"/>
                  </a:lnTo>
                  <a:lnTo>
                    <a:pt x="14947" y="4226"/>
                  </a:lnTo>
                  <a:lnTo>
                    <a:pt x="14996" y="4446"/>
                  </a:lnTo>
                  <a:lnTo>
                    <a:pt x="15021" y="4641"/>
                  </a:lnTo>
                  <a:lnTo>
                    <a:pt x="15021" y="4861"/>
                  </a:lnTo>
                  <a:lnTo>
                    <a:pt x="15021" y="5057"/>
                  </a:lnTo>
                  <a:lnTo>
                    <a:pt x="14996" y="5252"/>
                  </a:lnTo>
                  <a:lnTo>
                    <a:pt x="14947" y="5472"/>
                  </a:lnTo>
                  <a:lnTo>
                    <a:pt x="14874" y="5667"/>
                  </a:lnTo>
                  <a:lnTo>
                    <a:pt x="14776" y="5838"/>
                  </a:lnTo>
                  <a:lnTo>
                    <a:pt x="14679" y="6033"/>
                  </a:lnTo>
                  <a:lnTo>
                    <a:pt x="14556" y="6204"/>
                  </a:lnTo>
                  <a:lnTo>
                    <a:pt x="14410" y="6375"/>
                  </a:lnTo>
                  <a:lnTo>
                    <a:pt x="13433" y="7328"/>
                  </a:lnTo>
                  <a:lnTo>
                    <a:pt x="13311" y="7426"/>
                  </a:lnTo>
                  <a:lnTo>
                    <a:pt x="13189" y="7499"/>
                  </a:lnTo>
                  <a:lnTo>
                    <a:pt x="13042" y="7548"/>
                  </a:lnTo>
                  <a:lnTo>
                    <a:pt x="12871" y="7572"/>
                  </a:lnTo>
                  <a:lnTo>
                    <a:pt x="12725" y="7548"/>
                  </a:lnTo>
                  <a:lnTo>
                    <a:pt x="12578" y="7499"/>
                  </a:lnTo>
                  <a:lnTo>
                    <a:pt x="12456" y="7426"/>
                  </a:lnTo>
                  <a:lnTo>
                    <a:pt x="12334" y="7328"/>
                  </a:lnTo>
                  <a:lnTo>
                    <a:pt x="10405" y="5398"/>
                  </a:lnTo>
                  <a:lnTo>
                    <a:pt x="10307" y="5276"/>
                  </a:lnTo>
                  <a:lnTo>
                    <a:pt x="10234" y="5154"/>
                  </a:lnTo>
                  <a:lnTo>
                    <a:pt x="10185" y="5008"/>
                  </a:lnTo>
                  <a:lnTo>
                    <a:pt x="10160" y="4861"/>
                  </a:lnTo>
                  <a:lnTo>
                    <a:pt x="10185" y="4690"/>
                  </a:lnTo>
                  <a:lnTo>
                    <a:pt x="10234" y="4544"/>
                  </a:lnTo>
                  <a:lnTo>
                    <a:pt x="10307" y="4422"/>
                  </a:lnTo>
                  <a:lnTo>
                    <a:pt x="10405" y="4299"/>
                  </a:lnTo>
                  <a:lnTo>
                    <a:pt x="11357" y="3323"/>
                  </a:lnTo>
                  <a:lnTo>
                    <a:pt x="11528" y="3176"/>
                  </a:lnTo>
                  <a:lnTo>
                    <a:pt x="11699" y="3054"/>
                  </a:lnTo>
                  <a:lnTo>
                    <a:pt x="11894" y="2956"/>
                  </a:lnTo>
                  <a:lnTo>
                    <a:pt x="12065" y="2858"/>
                  </a:lnTo>
                  <a:lnTo>
                    <a:pt x="12261" y="2785"/>
                  </a:lnTo>
                  <a:lnTo>
                    <a:pt x="12481" y="2736"/>
                  </a:lnTo>
                  <a:lnTo>
                    <a:pt x="12676" y="2712"/>
                  </a:lnTo>
                  <a:close/>
                  <a:moveTo>
                    <a:pt x="8377" y="8867"/>
                  </a:moveTo>
                  <a:lnTo>
                    <a:pt x="8475" y="8891"/>
                  </a:lnTo>
                  <a:lnTo>
                    <a:pt x="8548" y="8915"/>
                  </a:lnTo>
                  <a:lnTo>
                    <a:pt x="8646" y="8964"/>
                  </a:lnTo>
                  <a:lnTo>
                    <a:pt x="8719" y="9013"/>
                  </a:lnTo>
                  <a:lnTo>
                    <a:pt x="8768" y="9086"/>
                  </a:lnTo>
                  <a:lnTo>
                    <a:pt x="8817" y="9184"/>
                  </a:lnTo>
                  <a:lnTo>
                    <a:pt x="8841" y="9257"/>
                  </a:lnTo>
                  <a:lnTo>
                    <a:pt x="8866" y="9355"/>
                  </a:lnTo>
                  <a:lnTo>
                    <a:pt x="8841" y="9453"/>
                  </a:lnTo>
                  <a:lnTo>
                    <a:pt x="8817" y="9550"/>
                  </a:lnTo>
                  <a:lnTo>
                    <a:pt x="8768" y="9624"/>
                  </a:lnTo>
                  <a:lnTo>
                    <a:pt x="8719" y="9697"/>
                  </a:lnTo>
                  <a:lnTo>
                    <a:pt x="6179" y="12237"/>
                  </a:lnTo>
                  <a:lnTo>
                    <a:pt x="6106" y="12310"/>
                  </a:lnTo>
                  <a:lnTo>
                    <a:pt x="6033" y="12359"/>
                  </a:lnTo>
                  <a:lnTo>
                    <a:pt x="5935" y="12383"/>
                  </a:lnTo>
                  <a:lnTo>
                    <a:pt x="5740" y="12383"/>
                  </a:lnTo>
                  <a:lnTo>
                    <a:pt x="5642" y="12359"/>
                  </a:lnTo>
                  <a:lnTo>
                    <a:pt x="5569" y="12310"/>
                  </a:lnTo>
                  <a:lnTo>
                    <a:pt x="5496" y="12237"/>
                  </a:lnTo>
                  <a:lnTo>
                    <a:pt x="5422" y="12164"/>
                  </a:lnTo>
                  <a:lnTo>
                    <a:pt x="5373" y="12090"/>
                  </a:lnTo>
                  <a:lnTo>
                    <a:pt x="5349" y="11993"/>
                  </a:lnTo>
                  <a:lnTo>
                    <a:pt x="5349" y="11895"/>
                  </a:lnTo>
                  <a:lnTo>
                    <a:pt x="5349" y="11797"/>
                  </a:lnTo>
                  <a:lnTo>
                    <a:pt x="5373" y="11700"/>
                  </a:lnTo>
                  <a:lnTo>
                    <a:pt x="5422" y="11626"/>
                  </a:lnTo>
                  <a:lnTo>
                    <a:pt x="5496" y="11553"/>
                  </a:lnTo>
                  <a:lnTo>
                    <a:pt x="8036" y="9013"/>
                  </a:lnTo>
                  <a:lnTo>
                    <a:pt x="8109" y="8964"/>
                  </a:lnTo>
                  <a:lnTo>
                    <a:pt x="8182" y="8915"/>
                  </a:lnTo>
                  <a:lnTo>
                    <a:pt x="8280" y="8891"/>
                  </a:lnTo>
                  <a:lnTo>
                    <a:pt x="8377" y="8867"/>
                  </a:lnTo>
                  <a:close/>
                  <a:moveTo>
                    <a:pt x="14825" y="1"/>
                  </a:moveTo>
                  <a:lnTo>
                    <a:pt x="14288" y="25"/>
                  </a:lnTo>
                  <a:lnTo>
                    <a:pt x="13751" y="50"/>
                  </a:lnTo>
                  <a:lnTo>
                    <a:pt x="13213" y="123"/>
                  </a:lnTo>
                  <a:lnTo>
                    <a:pt x="12676" y="245"/>
                  </a:lnTo>
                  <a:lnTo>
                    <a:pt x="12163" y="367"/>
                  </a:lnTo>
                  <a:lnTo>
                    <a:pt x="11675" y="538"/>
                  </a:lnTo>
                  <a:lnTo>
                    <a:pt x="11235" y="758"/>
                  </a:lnTo>
                  <a:lnTo>
                    <a:pt x="11015" y="856"/>
                  </a:lnTo>
                  <a:lnTo>
                    <a:pt x="10844" y="1002"/>
                  </a:lnTo>
                  <a:lnTo>
                    <a:pt x="10649" y="1124"/>
                  </a:lnTo>
                  <a:lnTo>
                    <a:pt x="10502" y="1271"/>
                  </a:lnTo>
                  <a:lnTo>
                    <a:pt x="5544" y="6229"/>
                  </a:lnTo>
                  <a:lnTo>
                    <a:pt x="391" y="6229"/>
                  </a:lnTo>
                  <a:lnTo>
                    <a:pt x="245" y="6253"/>
                  </a:lnTo>
                  <a:lnTo>
                    <a:pt x="147" y="6278"/>
                  </a:lnTo>
                  <a:lnTo>
                    <a:pt x="49" y="6327"/>
                  </a:lnTo>
                  <a:lnTo>
                    <a:pt x="0" y="6400"/>
                  </a:lnTo>
                  <a:lnTo>
                    <a:pt x="0" y="6473"/>
                  </a:lnTo>
                  <a:lnTo>
                    <a:pt x="25" y="6571"/>
                  </a:lnTo>
                  <a:lnTo>
                    <a:pt x="74" y="6668"/>
                  </a:lnTo>
                  <a:lnTo>
                    <a:pt x="171" y="6791"/>
                  </a:lnTo>
                  <a:lnTo>
                    <a:pt x="2589" y="9184"/>
                  </a:lnTo>
                  <a:lnTo>
                    <a:pt x="2272" y="9502"/>
                  </a:lnTo>
                  <a:lnTo>
                    <a:pt x="953" y="9746"/>
                  </a:lnTo>
                  <a:lnTo>
                    <a:pt x="806" y="9795"/>
                  </a:lnTo>
                  <a:lnTo>
                    <a:pt x="684" y="9843"/>
                  </a:lnTo>
                  <a:lnTo>
                    <a:pt x="611" y="9941"/>
                  </a:lnTo>
                  <a:lnTo>
                    <a:pt x="562" y="10014"/>
                  </a:lnTo>
                  <a:lnTo>
                    <a:pt x="562" y="10112"/>
                  </a:lnTo>
                  <a:lnTo>
                    <a:pt x="586" y="10234"/>
                  </a:lnTo>
                  <a:lnTo>
                    <a:pt x="635" y="10332"/>
                  </a:lnTo>
                  <a:lnTo>
                    <a:pt x="733" y="10454"/>
                  </a:lnTo>
                  <a:lnTo>
                    <a:pt x="7278" y="16999"/>
                  </a:lnTo>
                  <a:lnTo>
                    <a:pt x="7401" y="17097"/>
                  </a:lnTo>
                  <a:lnTo>
                    <a:pt x="7498" y="17146"/>
                  </a:lnTo>
                  <a:lnTo>
                    <a:pt x="7620" y="17170"/>
                  </a:lnTo>
                  <a:lnTo>
                    <a:pt x="7718" y="17170"/>
                  </a:lnTo>
                  <a:lnTo>
                    <a:pt x="7791" y="17122"/>
                  </a:lnTo>
                  <a:lnTo>
                    <a:pt x="7889" y="17048"/>
                  </a:lnTo>
                  <a:lnTo>
                    <a:pt x="7938" y="16926"/>
                  </a:lnTo>
                  <a:lnTo>
                    <a:pt x="7987" y="16780"/>
                  </a:lnTo>
                  <a:lnTo>
                    <a:pt x="8231" y="15461"/>
                  </a:lnTo>
                  <a:lnTo>
                    <a:pt x="8548" y="15143"/>
                  </a:lnTo>
                  <a:lnTo>
                    <a:pt x="10942" y="17561"/>
                  </a:lnTo>
                  <a:lnTo>
                    <a:pt x="11064" y="17659"/>
                  </a:lnTo>
                  <a:lnTo>
                    <a:pt x="11162" y="17708"/>
                  </a:lnTo>
                  <a:lnTo>
                    <a:pt x="11259" y="17732"/>
                  </a:lnTo>
                  <a:lnTo>
                    <a:pt x="11333" y="17732"/>
                  </a:lnTo>
                  <a:lnTo>
                    <a:pt x="11406" y="17683"/>
                  </a:lnTo>
                  <a:lnTo>
                    <a:pt x="11455" y="17586"/>
                  </a:lnTo>
                  <a:lnTo>
                    <a:pt x="11479" y="17488"/>
                  </a:lnTo>
                  <a:lnTo>
                    <a:pt x="11504" y="17341"/>
                  </a:lnTo>
                  <a:lnTo>
                    <a:pt x="11504" y="12188"/>
                  </a:lnTo>
                  <a:lnTo>
                    <a:pt x="16461" y="7230"/>
                  </a:lnTo>
                  <a:lnTo>
                    <a:pt x="16608" y="7084"/>
                  </a:lnTo>
                  <a:lnTo>
                    <a:pt x="16730" y="6888"/>
                  </a:lnTo>
                  <a:lnTo>
                    <a:pt x="16877" y="6693"/>
                  </a:lnTo>
                  <a:lnTo>
                    <a:pt x="16974" y="6498"/>
                  </a:lnTo>
                  <a:lnTo>
                    <a:pt x="17194" y="6058"/>
                  </a:lnTo>
                  <a:lnTo>
                    <a:pt x="17365" y="5569"/>
                  </a:lnTo>
                  <a:lnTo>
                    <a:pt x="17487" y="5057"/>
                  </a:lnTo>
                  <a:lnTo>
                    <a:pt x="17609" y="4519"/>
                  </a:lnTo>
                  <a:lnTo>
                    <a:pt x="17683" y="3982"/>
                  </a:lnTo>
                  <a:lnTo>
                    <a:pt x="17707" y="3445"/>
                  </a:lnTo>
                  <a:lnTo>
                    <a:pt x="17731" y="2907"/>
                  </a:lnTo>
                  <a:lnTo>
                    <a:pt x="17731" y="2419"/>
                  </a:lnTo>
                  <a:lnTo>
                    <a:pt x="17707" y="1955"/>
                  </a:lnTo>
                  <a:lnTo>
                    <a:pt x="17658" y="1515"/>
                  </a:lnTo>
                  <a:lnTo>
                    <a:pt x="17585" y="1149"/>
                  </a:lnTo>
                  <a:lnTo>
                    <a:pt x="17512" y="831"/>
                  </a:lnTo>
                  <a:lnTo>
                    <a:pt x="17414" y="587"/>
                  </a:lnTo>
                  <a:lnTo>
                    <a:pt x="17341" y="489"/>
                  </a:lnTo>
                  <a:lnTo>
                    <a:pt x="17292" y="441"/>
                  </a:lnTo>
                  <a:lnTo>
                    <a:pt x="17243" y="392"/>
                  </a:lnTo>
                  <a:lnTo>
                    <a:pt x="17145" y="318"/>
                  </a:lnTo>
                  <a:lnTo>
                    <a:pt x="16901" y="221"/>
                  </a:lnTo>
                  <a:lnTo>
                    <a:pt x="16584" y="148"/>
                  </a:lnTo>
                  <a:lnTo>
                    <a:pt x="16217" y="74"/>
                  </a:lnTo>
                  <a:lnTo>
                    <a:pt x="15778" y="25"/>
                  </a:lnTo>
                  <a:lnTo>
                    <a:pt x="1531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26;p19">
              <a:extLst>
                <a:ext uri="{FF2B5EF4-FFF2-40B4-BE49-F238E27FC236}">
                  <a16:creationId xmlns:a16="http://schemas.microsoft.com/office/drawing/2014/main" id="{B580A74C-A0E0-71A4-0554-BE6020CC4299}"/>
                </a:ext>
              </a:extLst>
            </p:cNvPr>
            <p:cNvSpPr/>
            <p:nvPr/>
          </p:nvSpPr>
          <p:spPr>
            <a:xfrm>
              <a:off x="597725" y="4665400"/>
              <a:ext cx="73300" cy="73300"/>
            </a:xfrm>
            <a:custGeom>
              <a:avLst/>
              <a:gdLst/>
              <a:ahLst/>
              <a:cxnLst/>
              <a:rect l="l" t="t" r="r" b="b"/>
              <a:pathLst>
                <a:path w="2932" h="2932" extrusionOk="0">
                  <a:moveTo>
                    <a:pt x="2028" y="1"/>
                  </a:moveTo>
                  <a:lnTo>
                    <a:pt x="1857" y="25"/>
                  </a:lnTo>
                  <a:lnTo>
                    <a:pt x="1686" y="74"/>
                  </a:lnTo>
                  <a:lnTo>
                    <a:pt x="1515" y="147"/>
                  </a:lnTo>
                  <a:lnTo>
                    <a:pt x="1369" y="269"/>
                  </a:lnTo>
                  <a:lnTo>
                    <a:pt x="1222" y="489"/>
                  </a:lnTo>
                  <a:lnTo>
                    <a:pt x="1002" y="831"/>
                  </a:lnTo>
                  <a:lnTo>
                    <a:pt x="563" y="1735"/>
                  </a:lnTo>
                  <a:lnTo>
                    <a:pt x="172" y="2565"/>
                  </a:lnTo>
                  <a:lnTo>
                    <a:pt x="1" y="2932"/>
                  </a:lnTo>
                  <a:lnTo>
                    <a:pt x="1" y="2932"/>
                  </a:lnTo>
                  <a:lnTo>
                    <a:pt x="367" y="2761"/>
                  </a:lnTo>
                  <a:lnTo>
                    <a:pt x="1198" y="2370"/>
                  </a:lnTo>
                  <a:lnTo>
                    <a:pt x="2101" y="1930"/>
                  </a:lnTo>
                  <a:lnTo>
                    <a:pt x="2443" y="1710"/>
                  </a:lnTo>
                  <a:lnTo>
                    <a:pt x="2663" y="1564"/>
                  </a:lnTo>
                  <a:lnTo>
                    <a:pt x="2785" y="1417"/>
                  </a:lnTo>
                  <a:lnTo>
                    <a:pt x="2858" y="1246"/>
                  </a:lnTo>
                  <a:lnTo>
                    <a:pt x="2907" y="1075"/>
                  </a:lnTo>
                  <a:lnTo>
                    <a:pt x="2932" y="904"/>
                  </a:lnTo>
                  <a:lnTo>
                    <a:pt x="2907" y="733"/>
                  </a:lnTo>
                  <a:lnTo>
                    <a:pt x="2858" y="562"/>
                  </a:lnTo>
                  <a:lnTo>
                    <a:pt x="2785" y="416"/>
                  </a:lnTo>
                  <a:lnTo>
                    <a:pt x="2663" y="269"/>
                  </a:lnTo>
                  <a:lnTo>
                    <a:pt x="2517" y="147"/>
                  </a:lnTo>
                  <a:lnTo>
                    <a:pt x="2370" y="74"/>
                  </a:lnTo>
                  <a:lnTo>
                    <a:pt x="2199" y="25"/>
                  </a:lnTo>
                  <a:lnTo>
                    <a:pt x="202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27;p19">
              <a:extLst>
                <a:ext uri="{FF2B5EF4-FFF2-40B4-BE49-F238E27FC236}">
                  <a16:creationId xmlns:a16="http://schemas.microsoft.com/office/drawing/2014/main" id="{CF1D7188-2EA8-AA18-1BC4-4903B280D1F7}"/>
                </a:ext>
              </a:extLst>
            </p:cNvPr>
            <p:cNvSpPr/>
            <p:nvPr/>
          </p:nvSpPr>
          <p:spPr>
            <a:xfrm>
              <a:off x="654525" y="4708150"/>
              <a:ext cx="47025" cy="47025"/>
            </a:xfrm>
            <a:custGeom>
              <a:avLst/>
              <a:gdLst/>
              <a:ahLst/>
              <a:cxnLst/>
              <a:rect l="l" t="t" r="r" b="b"/>
              <a:pathLst>
                <a:path w="1881" h="1881" extrusionOk="0">
                  <a:moveTo>
                    <a:pt x="1124" y="0"/>
                  </a:moveTo>
                  <a:lnTo>
                    <a:pt x="977" y="25"/>
                  </a:lnTo>
                  <a:lnTo>
                    <a:pt x="831" y="74"/>
                  </a:lnTo>
                  <a:lnTo>
                    <a:pt x="709" y="147"/>
                  </a:lnTo>
                  <a:lnTo>
                    <a:pt x="586" y="245"/>
                  </a:lnTo>
                  <a:lnTo>
                    <a:pt x="464" y="391"/>
                  </a:lnTo>
                  <a:lnTo>
                    <a:pt x="367" y="611"/>
                  </a:lnTo>
                  <a:lnTo>
                    <a:pt x="269" y="880"/>
                  </a:lnTo>
                  <a:lnTo>
                    <a:pt x="171" y="1173"/>
                  </a:lnTo>
                  <a:lnTo>
                    <a:pt x="49" y="1686"/>
                  </a:lnTo>
                  <a:lnTo>
                    <a:pt x="0" y="1881"/>
                  </a:lnTo>
                  <a:lnTo>
                    <a:pt x="0" y="1881"/>
                  </a:lnTo>
                  <a:lnTo>
                    <a:pt x="220" y="1857"/>
                  </a:lnTo>
                  <a:lnTo>
                    <a:pt x="733" y="1710"/>
                  </a:lnTo>
                  <a:lnTo>
                    <a:pt x="1002" y="1637"/>
                  </a:lnTo>
                  <a:lnTo>
                    <a:pt x="1270" y="1539"/>
                  </a:lnTo>
                  <a:lnTo>
                    <a:pt x="1515" y="1417"/>
                  </a:lnTo>
                  <a:lnTo>
                    <a:pt x="1661" y="1319"/>
                  </a:lnTo>
                  <a:lnTo>
                    <a:pt x="1759" y="1197"/>
                  </a:lnTo>
                  <a:lnTo>
                    <a:pt x="1832" y="1051"/>
                  </a:lnTo>
                  <a:lnTo>
                    <a:pt x="1881" y="928"/>
                  </a:lnTo>
                  <a:lnTo>
                    <a:pt x="1881" y="782"/>
                  </a:lnTo>
                  <a:lnTo>
                    <a:pt x="1881" y="635"/>
                  </a:lnTo>
                  <a:lnTo>
                    <a:pt x="1832" y="489"/>
                  </a:lnTo>
                  <a:lnTo>
                    <a:pt x="1759" y="367"/>
                  </a:lnTo>
                  <a:lnTo>
                    <a:pt x="1661" y="245"/>
                  </a:lnTo>
                  <a:lnTo>
                    <a:pt x="1539" y="147"/>
                  </a:lnTo>
                  <a:lnTo>
                    <a:pt x="1417" y="74"/>
                  </a:lnTo>
                  <a:lnTo>
                    <a:pt x="1270" y="25"/>
                  </a:lnTo>
                  <a:lnTo>
                    <a:pt x="112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8;p19">
              <a:extLst>
                <a:ext uri="{FF2B5EF4-FFF2-40B4-BE49-F238E27FC236}">
                  <a16:creationId xmlns:a16="http://schemas.microsoft.com/office/drawing/2014/main" id="{2C858721-0E25-78FE-F26B-B6CC10170330}"/>
                </a:ext>
              </a:extLst>
            </p:cNvPr>
            <p:cNvSpPr/>
            <p:nvPr/>
          </p:nvSpPr>
          <p:spPr>
            <a:xfrm>
              <a:off x="581250" y="4634875"/>
              <a:ext cx="47050" cy="47050"/>
            </a:xfrm>
            <a:custGeom>
              <a:avLst/>
              <a:gdLst/>
              <a:ahLst/>
              <a:cxnLst/>
              <a:rect l="l" t="t" r="r" b="b"/>
              <a:pathLst>
                <a:path w="1882" h="1882" extrusionOk="0">
                  <a:moveTo>
                    <a:pt x="953" y="1"/>
                  </a:moveTo>
                  <a:lnTo>
                    <a:pt x="831" y="49"/>
                  </a:lnTo>
                  <a:lnTo>
                    <a:pt x="684" y="123"/>
                  </a:lnTo>
                  <a:lnTo>
                    <a:pt x="562" y="220"/>
                  </a:lnTo>
                  <a:lnTo>
                    <a:pt x="465" y="367"/>
                  </a:lnTo>
                  <a:lnTo>
                    <a:pt x="342" y="611"/>
                  </a:lnTo>
                  <a:lnTo>
                    <a:pt x="245" y="880"/>
                  </a:lnTo>
                  <a:lnTo>
                    <a:pt x="171" y="1148"/>
                  </a:lnTo>
                  <a:lnTo>
                    <a:pt x="25" y="1661"/>
                  </a:lnTo>
                  <a:lnTo>
                    <a:pt x="1" y="1881"/>
                  </a:lnTo>
                  <a:lnTo>
                    <a:pt x="196" y="1832"/>
                  </a:lnTo>
                  <a:lnTo>
                    <a:pt x="709" y="1710"/>
                  </a:lnTo>
                  <a:lnTo>
                    <a:pt x="1002" y="1613"/>
                  </a:lnTo>
                  <a:lnTo>
                    <a:pt x="1271" y="1515"/>
                  </a:lnTo>
                  <a:lnTo>
                    <a:pt x="1490" y="1417"/>
                  </a:lnTo>
                  <a:lnTo>
                    <a:pt x="1637" y="1295"/>
                  </a:lnTo>
                  <a:lnTo>
                    <a:pt x="1735" y="1173"/>
                  </a:lnTo>
                  <a:lnTo>
                    <a:pt x="1808" y="1051"/>
                  </a:lnTo>
                  <a:lnTo>
                    <a:pt x="1857" y="904"/>
                  </a:lnTo>
                  <a:lnTo>
                    <a:pt x="1881" y="758"/>
                  </a:lnTo>
                  <a:lnTo>
                    <a:pt x="1857" y="611"/>
                  </a:lnTo>
                  <a:lnTo>
                    <a:pt x="1808" y="465"/>
                  </a:lnTo>
                  <a:lnTo>
                    <a:pt x="1735" y="343"/>
                  </a:lnTo>
                  <a:lnTo>
                    <a:pt x="1637" y="220"/>
                  </a:lnTo>
                  <a:lnTo>
                    <a:pt x="1515" y="123"/>
                  </a:lnTo>
                  <a:lnTo>
                    <a:pt x="1393" y="49"/>
                  </a:lnTo>
                  <a:lnTo>
                    <a:pt x="124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5000748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6263333"/>
            <a:ext cx="6095999" cy="477054"/>
          </a:xfrm>
          <a:prstGeom prst="rect">
            <a:avLst/>
          </a:prstGeom>
          <a:noFill/>
        </p:spPr>
        <p:txBody>
          <a:bodyPr wrap="square">
            <a:spAutoFit/>
          </a:bodyPr>
          <a:lstStyle/>
          <a:p>
            <a:pPr algn="ctr" eaLnBrk="1" hangingPunct="1"/>
            <a:r>
              <a:rPr lang="en-US" altLang="x-none" sz="2500" b="1" dirty="0">
                <a:solidFill>
                  <a:srgbClr val="0000FF"/>
                </a:solidFill>
                <a:effectLst>
                  <a:outerShdw blurRad="38100" dist="38100" dir="2700000">
                    <a:srgbClr val="C0C0C0"/>
                  </a:outerShdw>
                </a:effectLst>
              </a:rPr>
              <a:t>MỘT </a:t>
            </a:r>
            <a:r>
              <a:rPr lang="en-US" altLang="x-none" sz="2500" b="1">
                <a:solidFill>
                  <a:srgbClr val="0000FF"/>
                </a:solidFill>
                <a:effectLst>
                  <a:outerShdw blurRad="38100" dist="38100" dir="2700000">
                    <a:srgbClr val="C0C0C0"/>
                  </a:outerShdw>
                </a:effectLst>
              </a:rPr>
              <a:t>SỐ SƠ ĐỒ, HÌNH ẢNH MẠCH ĐIỆN</a:t>
            </a:r>
            <a:endParaRPr lang="en-US" altLang="x-none" sz="2500" b="1" dirty="0">
              <a:solidFill>
                <a:srgbClr val="0000FF"/>
              </a:solidFill>
              <a:effectLst>
                <a:outerShdw blurRad="38100" dist="38100" dir="2700000">
                  <a:srgbClr val="C0C0C0"/>
                </a:outerShdw>
              </a:effectLst>
            </a:endParaRPr>
          </a:p>
        </p:txBody>
      </p:sp>
      <p:pic>
        <p:nvPicPr>
          <p:cNvPr id="2" name="Picture 1">
            <a:extLst>
              <a:ext uri="{FF2B5EF4-FFF2-40B4-BE49-F238E27FC236}">
                <a16:creationId xmlns:a16="http://schemas.microsoft.com/office/drawing/2014/main" id="{6ED634AA-94D7-9752-A4EC-ABF322D19653}"/>
              </a:ext>
            </a:extLst>
          </p:cNvPr>
          <p:cNvPicPr>
            <a:picLocks noChangeAspect="1"/>
          </p:cNvPicPr>
          <p:nvPr/>
        </p:nvPicPr>
        <p:blipFill>
          <a:blip r:embed="rId2"/>
          <a:stretch>
            <a:fillRect/>
          </a:stretch>
        </p:blipFill>
        <p:spPr>
          <a:xfrm>
            <a:off x="1143000" y="3413759"/>
            <a:ext cx="3535680" cy="2908004"/>
          </a:xfrm>
          <a:prstGeom prst="rect">
            <a:avLst/>
          </a:prstGeom>
        </p:spPr>
      </p:pic>
      <p:pic>
        <p:nvPicPr>
          <p:cNvPr id="3" name="Picture 2">
            <a:extLst>
              <a:ext uri="{FF2B5EF4-FFF2-40B4-BE49-F238E27FC236}">
                <a16:creationId xmlns:a16="http://schemas.microsoft.com/office/drawing/2014/main" id="{146A013E-1DEF-A924-F305-B9DB6A35339A}"/>
              </a:ext>
            </a:extLst>
          </p:cNvPr>
          <p:cNvPicPr>
            <a:picLocks noChangeAspect="1"/>
          </p:cNvPicPr>
          <p:nvPr/>
        </p:nvPicPr>
        <p:blipFill rotWithShape="1">
          <a:blip r:embed="rId3"/>
          <a:srcRect l="2323" t="14921" r="-2323" b="-72"/>
          <a:stretch/>
        </p:blipFill>
        <p:spPr>
          <a:xfrm>
            <a:off x="6105166" y="81394"/>
            <a:ext cx="6086834" cy="3347606"/>
          </a:xfrm>
          <a:prstGeom prst="rect">
            <a:avLst/>
          </a:prstGeom>
        </p:spPr>
      </p:pic>
      <p:pic>
        <p:nvPicPr>
          <p:cNvPr id="4" name="Picture 3">
            <a:extLst>
              <a:ext uri="{FF2B5EF4-FFF2-40B4-BE49-F238E27FC236}">
                <a16:creationId xmlns:a16="http://schemas.microsoft.com/office/drawing/2014/main" id="{0279E65F-D012-9EF4-9919-8C49EE59A369}"/>
              </a:ext>
            </a:extLst>
          </p:cNvPr>
          <p:cNvPicPr>
            <a:picLocks noChangeAspect="1"/>
          </p:cNvPicPr>
          <p:nvPr/>
        </p:nvPicPr>
        <p:blipFill>
          <a:blip r:embed="rId4"/>
          <a:stretch>
            <a:fillRect/>
          </a:stretch>
        </p:blipFill>
        <p:spPr>
          <a:xfrm>
            <a:off x="6347460" y="3557344"/>
            <a:ext cx="4701540" cy="3045883"/>
          </a:xfrm>
          <a:prstGeom prst="rect">
            <a:avLst/>
          </a:prstGeom>
        </p:spPr>
      </p:pic>
      <p:pic>
        <p:nvPicPr>
          <p:cNvPr id="5" name="Picture 4">
            <a:extLst>
              <a:ext uri="{FF2B5EF4-FFF2-40B4-BE49-F238E27FC236}">
                <a16:creationId xmlns:a16="http://schemas.microsoft.com/office/drawing/2014/main" id="{BA9DA34A-1166-B369-E9F5-4547B99D9924}"/>
              </a:ext>
            </a:extLst>
          </p:cNvPr>
          <p:cNvPicPr>
            <a:picLocks noChangeAspect="1"/>
          </p:cNvPicPr>
          <p:nvPr/>
        </p:nvPicPr>
        <p:blipFill>
          <a:blip r:embed="rId5"/>
          <a:stretch>
            <a:fillRect/>
          </a:stretch>
        </p:blipFill>
        <p:spPr>
          <a:xfrm>
            <a:off x="312433" y="190930"/>
            <a:ext cx="5406419" cy="323806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57E80A8-F4AF-4FFF-AA6F-B4890F0577FA}"/>
              </a:ext>
            </a:extLst>
          </p:cNvPr>
          <p:cNvSpPr txBox="1"/>
          <p:nvPr/>
        </p:nvSpPr>
        <p:spPr>
          <a:xfrm>
            <a:off x="1501140" y="279759"/>
            <a:ext cx="9189720" cy="613245"/>
          </a:xfrm>
          <a:prstGeom prst="rect">
            <a:avLst/>
          </a:prstGeom>
          <a:noFill/>
        </p:spPr>
        <p:txBody>
          <a:bodyPr wrap="square">
            <a:spAutoFit/>
          </a:bodyPr>
          <a:lstStyle/>
          <a:p>
            <a:pPr algn="ctr">
              <a:lnSpc>
                <a:spcPct val="115000"/>
              </a:lnSpc>
              <a:spcAft>
                <a:spcPts val="1000"/>
              </a:spcAft>
            </a:pPr>
            <a:r>
              <a:rPr lang="en-US" sz="3200" b="1">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BÀI 22. MẠCH ĐIỆN ĐƠN GIẢN</a:t>
            </a:r>
            <a:endParaRPr lang="vi-VN" sz="3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3" name="Rectangle: Top Corners One Rounded and One Snipped 22">
            <a:extLst>
              <a:ext uri="{FF2B5EF4-FFF2-40B4-BE49-F238E27FC236}">
                <a16:creationId xmlns:a16="http://schemas.microsoft.com/office/drawing/2014/main" id="{93F91DE4-E525-3EDE-19FF-D480E6303924}"/>
              </a:ext>
            </a:extLst>
          </p:cNvPr>
          <p:cNvSpPr/>
          <p:nvPr/>
        </p:nvSpPr>
        <p:spPr>
          <a:xfrm>
            <a:off x="944880" y="2163240"/>
            <a:ext cx="10256520" cy="869519"/>
          </a:xfrm>
          <a:prstGeom prst="snipRoundRect">
            <a:avLst>
              <a:gd name="adj1" fmla="val 2398"/>
              <a:gd name="adj2" fmla="val 16667"/>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TextBox 10">
            <a:extLst>
              <a:ext uri="{FF2B5EF4-FFF2-40B4-BE49-F238E27FC236}">
                <a16:creationId xmlns:a16="http://schemas.microsoft.com/office/drawing/2014/main" id="{AE58D873-8EF1-9678-DBF6-F4E1742FD530}"/>
              </a:ext>
            </a:extLst>
          </p:cNvPr>
          <p:cNvSpPr txBox="1"/>
          <p:nvPr/>
        </p:nvSpPr>
        <p:spPr>
          <a:xfrm>
            <a:off x="937260" y="2093893"/>
            <a:ext cx="9997440" cy="954107"/>
          </a:xfrm>
          <a:prstGeom prst="rect">
            <a:avLst/>
          </a:prstGeom>
          <a:noFill/>
          <a:ln>
            <a:noFill/>
          </a:ln>
        </p:spPr>
        <p:txBody>
          <a:bodyPr wrap="square">
            <a:spAutoFit/>
          </a:bodyPr>
          <a:lstStyle/>
          <a:p>
            <a:pPr algn="just"/>
            <a:r>
              <a:rPr lang="nl-NL" sz="2800">
                <a:solidFill>
                  <a:srgbClr val="0000FF"/>
                </a:solidFill>
                <a:effectLst/>
                <a:latin typeface="Tahoma" panose="020B0604030504040204" pitchFamily="34" charset="0"/>
                <a:ea typeface="Tahoma" panose="020B0604030504040204" pitchFamily="34" charset="0"/>
                <a:cs typeface="Tahoma" panose="020B0604030504040204" pitchFamily="34" charset="0"/>
              </a:rPr>
              <a:t>? </a:t>
            </a:r>
            <a:r>
              <a:rPr lang="vi-VN" sz="2800">
                <a:solidFill>
                  <a:srgbClr val="0000FF"/>
                </a:solidFill>
                <a:effectLst/>
                <a:latin typeface="Tahoma" panose="020B0604030504040204" pitchFamily="34" charset="0"/>
                <a:ea typeface="Tahoma" panose="020B0604030504040204" pitchFamily="34" charset="0"/>
                <a:cs typeface="Tahoma" panose="020B0604030504040204" pitchFamily="34" charset="0"/>
              </a:rPr>
              <a:t>Có một pin, một bóng đèn pin, một công tắc, các đoạn dây nối (hình bên). Làm cách nào để bóng đèn pin phát sáng</a:t>
            </a:r>
            <a:r>
              <a:rPr lang="nl-NL" sz="2800">
                <a:solidFill>
                  <a:srgbClr val="0000FF"/>
                </a:solidFill>
                <a:effectLst/>
                <a:latin typeface="Tahoma" panose="020B0604030504040204" pitchFamily="34" charset="0"/>
                <a:ea typeface="Tahoma" panose="020B0604030504040204" pitchFamily="34" charset="0"/>
                <a:cs typeface="Tahoma" panose="020B0604030504040204" pitchFamily="34" charset="0"/>
              </a:rPr>
              <a:t>?</a:t>
            </a:r>
            <a:endParaRPr lang="vi-VN" sz="2800">
              <a:solidFill>
                <a:srgbClr val="0000FF"/>
              </a:solidFill>
              <a:effectLst/>
              <a:latin typeface="Tahoma" panose="020B0604030504040204" pitchFamily="34" charset="0"/>
              <a:ea typeface="Tahoma" panose="020B0604030504040204" pitchFamily="34" charset="0"/>
              <a:cs typeface="Tahoma" panose="020B0604030504040204" pitchFamily="34" charset="0"/>
            </a:endParaRPr>
          </a:p>
        </p:txBody>
      </p:sp>
      <p:grpSp>
        <p:nvGrpSpPr>
          <p:cNvPr id="25" name="Group 24">
            <a:extLst>
              <a:ext uri="{FF2B5EF4-FFF2-40B4-BE49-F238E27FC236}">
                <a16:creationId xmlns:a16="http://schemas.microsoft.com/office/drawing/2014/main" id="{091EBC08-2AA9-D0B9-B95D-A8C2DDF60EC4}"/>
              </a:ext>
            </a:extLst>
          </p:cNvPr>
          <p:cNvGrpSpPr/>
          <p:nvPr/>
        </p:nvGrpSpPr>
        <p:grpSpPr>
          <a:xfrm>
            <a:off x="440806" y="751288"/>
            <a:ext cx="5655194" cy="1053885"/>
            <a:chOff x="440806" y="949408"/>
            <a:chExt cx="5655194" cy="1053885"/>
          </a:xfrm>
        </p:grpSpPr>
        <p:grpSp>
          <p:nvGrpSpPr>
            <p:cNvPr id="17" name="Group 16">
              <a:extLst>
                <a:ext uri="{FF2B5EF4-FFF2-40B4-BE49-F238E27FC236}">
                  <a16:creationId xmlns:a16="http://schemas.microsoft.com/office/drawing/2014/main" id="{6AD5F667-F81F-1BAB-615F-8CCA264E074B}"/>
                </a:ext>
              </a:extLst>
            </p:cNvPr>
            <p:cNvGrpSpPr/>
            <p:nvPr/>
          </p:nvGrpSpPr>
          <p:grpSpPr>
            <a:xfrm>
              <a:off x="440806" y="949408"/>
              <a:ext cx="5655194" cy="1053885"/>
              <a:chOff x="883403" y="609815"/>
              <a:chExt cx="5655194" cy="1053885"/>
            </a:xfrm>
          </p:grpSpPr>
          <p:sp>
            <p:nvSpPr>
              <p:cNvPr id="18" name="Oval 17">
                <a:extLst>
                  <a:ext uri="{FF2B5EF4-FFF2-40B4-BE49-F238E27FC236}">
                    <a16:creationId xmlns:a16="http://schemas.microsoft.com/office/drawing/2014/main" id="{ECF1D806-BDD1-2281-39EA-CBC87045006A}"/>
                  </a:ext>
                </a:extLst>
              </p:cNvPr>
              <p:cNvSpPr/>
              <p:nvPr/>
            </p:nvSpPr>
            <p:spPr>
              <a:xfrm>
                <a:off x="883403" y="609815"/>
                <a:ext cx="1053885" cy="105388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9" name="Oval 18">
                <a:extLst>
                  <a:ext uri="{FF2B5EF4-FFF2-40B4-BE49-F238E27FC236}">
                    <a16:creationId xmlns:a16="http://schemas.microsoft.com/office/drawing/2014/main" id="{D76916AB-5F30-9035-88A0-392DE998E0A3}"/>
                  </a:ext>
                </a:extLst>
              </p:cNvPr>
              <p:cNvSpPr/>
              <p:nvPr/>
            </p:nvSpPr>
            <p:spPr>
              <a:xfrm>
                <a:off x="1041284" y="754250"/>
                <a:ext cx="765015" cy="765015"/>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0" name="Freeform: Shape 19">
                <a:extLst>
                  <a:ext uri="{FF2B5EF4-FFF2-40B4-BE49-F238E27FC236}">
                    <a16:creationId xmlns:a16="http://schemas.microsoft.com/office/drawing/2014/main" id="{A318B410-F54B-2B63-53BA-9925EA5F287A}"/>
                  </a:ext>
                </a:extLst>
              </p:cNvPr>
              <p:cNvSpPr/>
              <p:nvPr/>
            </p:nvSpPr>
            <p:spPr>
              <a:xfrm>
                <a:off x="1683433" y="825236"/>
                <a:ext cx="4855164" cy="646331"/>
              </a:xfrm>
              <a:custGeom>
                <a:avLst/>
                <a:gdLst>
                  <a:gd name="connsiteX0" fmla="*/ 0 w 4855164"/>
                  <a:gd name="connsiteY0" fmla="*/ 0 h 646331"/>
                  <a:gd name="connsiteX1" fmla="*/ 4855164 w 4855164"/>
                  <a:gd name="connsiteY1" fmla="*/ 0 h 646331"/>
                  <a:gd name="connsiteX2" fmla="*/ 4855164 w 4855164"/>
                  <a:gd name="connsiteY2" fmla="*/ 646331 h 646331"/>
                  <a:gd name="connsiteX3" fmla="*/ 0 w 4855164"/>
                  <a:gd name="connsiteY3" fmla="*/ 646331 h 646331"/>
                  <a:gd name="connsiteX4" fmla="*/ 0 w 4855164"/>
                  <a:gd name="connsiteY4" fmla="*/ 614562 h 646331"/>
                  <a:gd name="connsiteX5" fmla="*/ 25359 w 4855164"/>
                  <a:gd name="connsiteY5" fmla="*/ 593639 h 646331"/>
                  <a:gd name="connsiteX6" fmla="*/ 137393 w 4855164"/>
                  <a:gd name="connsiteY6" fmla="*/ 323165 h 646331"/>
                  <a:gd name="connsiteX7" fmla="*/ 25359 w 4855164"/>
                  <a:gd name="connsiteY7" fmla="*/ 52691 h 646331"/>
                  <a:gd name="connsiteX8" fmla="*/ 0 w 4855164"/>
                  <a:gd name="connsiteY8" fmla="*/ 31768 h 646331"/>
                  <a:gd name="connsiteX9" fmla="*/ 0 w 4855164"/>
                  <a:gd name="connsiteY9" fmla="*/ 0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55164" h="646331">
                    <a:moveTo>
                      <a:pt x="0" y="0"/>
                    </a:moveTo>
                    <a:lnTo>
                      <a:pt x="4855164" y="0"/>
                    </a:lnTo>
                    <a:lnTo>
                      <a:pt x="4855164" y="646331"/>
                    </a:lnTo>
                    <a:lnTo>
                      <a:pt x="0" y="646331"/>
                    </a:lnTo>
                    <a:lnTo>
                      <a:pt x="0" y="614562"/>
                    </a:lnTo>
                    <a:lnTo>
                      <a:pt x="25359" y="593639"/>
                    </a:lnTo>
                    <a:cubicBezTo>
                      <a:pt x="94579" y="524419"/>
                      <a:pt x="137393" y="428792"/>
                      <a:pt x="137393" y="323165"/>
                    </a:cubicBezTo>
                    <a:cubicBezTo>
                      <a:pt x="137393" y="217539"/>
                      <a:pt x="94579" y="121912"/>
                      <a:pt x="25359" y="52691"/>
                    </a:cubicBezTo>
                    <a:lnTo>
                      <a:pt x="0" y="31768"/>
                    </a:lnTo>
                    <a:lnTo>
                      <a:pt x="0" y="0"/>
                    </a:lnTo>
                    <a:close/>
                  </a:path>
                </a:pathLst>
              </a:cu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grpSp>
        <p:sp>
          <p:nvSpPr>
            <p:cNvPr id="21" name="TextBox 20">
              <a:extLst>
                <a:ext uri="{FF2B5EF4-FFF2-40B4-BE49-F238E27FC236}">
                  <a16:creationId xmlns:a16="http://schemas.microsoft.com/office/drawing/2014/main" id="{A91E7A53-6089-548A-B026-D3F295C587E5}"/>
                </a:ext>
              </a:extLst>
            </p:cNvPr>
            <p:cNvSpPr txBox="1"/>
            <p:nvPr/>
          </p:nvSpPr>
          <p:spPr>
            <a:xfrm>
              <a:off x="2227489" y="1208586"/>
              <a:ext cx="1887957" cy="535531"/>
            </a:xfrm>
            <a:prstGeom prst="rect">
              <a:avLst/>
            </a:prstGeom>
            <a:noFill/>
          </p:spPr>
          <p:txBody>
            <a:bodyPr wrap="square">
              <a:spAutoFit/>
            </a:bodyPr>
            <a:lstStyle/>
            <a:p>
              <a:pPr marL="228600" indent="-228600" defTabSz="914400">
                <a:lnSpc>
                  <a:spcPct val="90000"/>
                </a:lnSpc>
                <a:spcBef>
                  <a:spcPts val="1000"/>
                </a:spcBef>
                <a:buFont typeface="Arial" panose="020B0604020202020204" pitchFamily="34" charset="0"/>
                <a:buChar char="•"/>
              </a:pPr>
              <a:r>
                <a:rPr lang="en-US" sz="3200">
                  <a:solidFill>
                    <a:srgbClr val="0000CC"/>
                  </a:solidFill>
                </a:rPr>
                <a:t>Mở đầu </a:t>
              </a:r>
              <a:endParaRPr lang="vi-VN" sz="3200">
                <a:solidFill>
                  <a:srgbClr val="0000CC"/>
                </a:solidFill>
              </a:endParaRPr>
            </a:p>
          </p:txBody>
        </p:sp>
      </p:grpSp>
      <p:pic>
        <p:nvPicPr>
          <p:cNvPr id="26" name="Picture 25">
            <a:extLst>
              <a:ext uri="{FF2B5EF4-FFF2-40B4-BE49-F238E27FC236}">
                <a16:creationId xmlns:a16="http://schemas.microsoft.com/office/drawing/2014/main" id="{58FB4093-5AB6-22F7-C0E9-CC3693E4CEA2}"/>
              </a:ext>
            </a:extLst>
          </p:cNvPr>
          <p:cNvPicPr>
            <a:picLocks noChangeAspect="1"/>
          </p:cNvPicPr>
          <p:nvPr/>
        </p:nvPicPr>
        <p:blipFill>
          <a:blip r:embed="rId2"/>
          <a:stretch>
            <a:fillRect/>
          </a:stretch>
        </p:blipFill>
        <p:spPr>
          <a:xfrm>
            <a:off x="6999613" y="3467100"/>
            <a:ext cx="3935087" cy="2512685"/>
          </a:xfrm>
          <a:prstGeom prst="rect">
            <a:avLst/>
          </a:prstGeom>
        </p:spPr>
      </p:pic>
      <p:sp>
        <p:nvSpPr>
          <p:cNvPr id="27" name="Rectangle 26">
            <a:extLst>
              <a:ext uri="{FF2B5EF4-FFF2-40B4-BE49-F238E27FC236}">
                <a16:creationId xmlns:a16="http://schemas.microsoft.com/office/drawing/2014/main" id="{C1AFC469-0D1A-62EC-01CB-E58AB9AFEEA2}"/>
              </a:ext>
            </a:extLst>
          </p:cNvPr>
          <p:cNvSpPr/>
          <p:nvPr/>
        </p:nvSpPr>
        <p:spPr>
          <a:xfrm>
            <a:off x="717827" y="3810001"/>
            <a:ext cx="4876800" cy="251268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8" name="TextBox 27">
            <a:extLst>
              <a:ext uri="{FF2B5EF4-FFF2-40B4-BE49-F238E27FC236}">
                <a16:creationId xmlns:a16="http://schemas.microsoft.com/office/drawing/2014/main" id="{216628AB-5748-3CEA-B876-3C3B34CDBD1B}"/>
              </a:ext>
            </a:extLst>
          </p:cNvPr>
          <p:cNvSpPr txBox="1"/>
          <p:nvPr/>
        </p:nvSpPr>
        <p:spPr>
          <a:xfrm>
            <a:off x="2400623" y="4303923"/>
            <a:ext cx="1511209" cy="1524841"/>
          </a:xfrm>
          <a:prstGeom prst="rect">
            <a:avLst/>
          </a:prstGeom>
          <a:noFill/>
        </p:spPr>
        <p:txBody>
          <a:bodyPr wrap="square">
            <a:spAutoFit/>
          </a:bodyPr>
          <a:lstStyle/>
          <a:p>
            <a:pPr algn="ctr">
              <a:lnSpc>
                <a:spcPct val="115000"/>
              </a:lnSpc>
              <a:spcAft>
                <a:spcPts val="1000"/>
              </a:spcAft>
            </a:pPr>
            <a:r>
              <a:rPr lang="en-US" sz="8800" b="1">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vi-VN" sz="88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9" name="TextBox 28">
            <a:extLst>
              <a:ext uri="{FF2B5EF4-FFF2-40B4-BE49-F238E27FC236}">
                <a16:creationId xmlns:a16="http://schemas.microsoft.com/office/drawing/2014/main" id="{8F7EF91A-DA33-588F-B92C-2399CB2E4971}"/>
              </a:ext>
            </a:extLst>
          </p:cNvPr>
          <p:cNvSpPr txBox="1"/>
          <p:nvPr/>
        </p:nvSpPr>
        <p:spPr>
          <a:xfrm>
            <a:off x="365760" y="3810001"/>
            <a:ext cx="5730240" cy="2246769"/>
          </a:xfrm>
          <a:prstGeom prst="rect">
            <a:avLst/>
          </a:prstGeom>
          <a:noFill/>
          <a:ln>
            <a:noFill/>
          </a:ln>
        </p:spPr>
        <p:txBody>
          <a:bodyPr wrap="square">
            <a:spAutoFit/>
          </a:bodyPr>
          <a:lstStyle>
            <a:defPPr>
              <a:defRPr lang="vi-VN"/>
            </a:defPPr>
            <a:lvl1pPr algn="just">
              <a:defRPr sz="28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defRPr>
            </a:lvl1pPr>
          </a:lstStyle>
          <a:p>
            <a:r>
              <a:rPr lang="nl-NL">
                <a:latin typeface="Tahoma" panose="020B0604030504040204" pitchFamily="34" charset="0"/>
                <a:ea typeface="Tahoma" panose="020B0604030504040204" pitchFamily="34" charset="0"/>
                <a:cs typeface="Tahoma" panose="020B0604030504040204" pitchFamily="34" charset="0"/>
              </a:rPr>
              <a:t>- </a:t>
            </a:r>
            <a:r>
              <a:rPr lang="vi-VN">
                <a:latin typeface="Tahoma" panose="020B0604030504040204" pitchFamily="34" charset="0"/>
                <a:ea typeface="Tahoma" panose="020B0604030504040204" pitchFamily="34" charset="0"/>
                <a:cs typeface="Tahoma" panose="020B0604030504040204" pitchFamily="34" charset="0"/>
              </a:rPr>
              <a:t>Để bóng đèn pin phát sáng, ta phải dùng các đoạn dây nối để nối các dụng cụ: pin, bóng đèn, công tắc với nhau theo Hình 22.1 thành một mạch kín, gọi là mạch điện. </a:t>
            </a:r>
          </a:p>
        </p:txBody>
      </p:sp>
    </p:spTree>
    <p:extLst>
      <p:ext uri="{BB962C8B-B14F-4D97-AF65-F5344CB8AC3E}">
        <p14:creationId xmlns:p14="http://schemas.microsoft.com/office/powerpoint/2010/main" val="467856226"/>
      </p:ext>
    </p:extLst>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par>
                                <p:cTn id="9" presetID="3" presetClass="entr" presetSubtype="1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blinds(horizontal)">
                                      <p:cBhvr>
                                        <p:cTn id="11" dur="500"/>
                                        <p:tgtEl>
                                          <p:spTgt spid="23"/>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iterate type="wd">
                                    <p:tmPct val="10000"/>
                                  </p:iterate>
                                  <p:childTnLst>
                                    <p:set>
                                      <p:cBhvr>
                                        <p:cTn id="15" dur="1" fill="hold">
                                          <p:stCondLst>
                                            <p:cond delay="0"/>
                                          </p:stCondLst>
                                        </p:cTn>
                                        <p:tgtEl>
                                          <p:spTgt spid="11"/>
                                        </p:tgtEl>
                                        <p:attrNameLst>
                                          <p:attrName>style.visibility</p:attrName>
                                        </p:attrNameLst>
                                      </p:cBhvr>
                                      <p:to>
                                        <p:strVal val="visible"/>
                                      </p:to>
                                    </p:set>
                                    <p:animEffect transition="in" filter="blinds(horizontal)">
                                      <p:cBhvr>
                                        <p:cTn id="16" dur="500"/>
                                        <p:tgtEl>
                                          <p:spTgt spid="11"/>
                                        </p:tgtEl>
                                      </p:cBhvr>
                                    </p:animEffect>
                                  </p:childTnLst>
                                </p:cTn>
                              </p:par>
                            </p:childTnLst>
                          </p:cTn>
                        </p:par>
                        <p:par>
                          <p:cTn id="17" fill="hold">
                            <p:stCondLst>
                              <p:cond delay="2050"/>
                            </p:stCondLst>
                            <p:childTnLst>
                              <p:par>
                                <p:cTn id="18" presetID="2" presetClass="entr" presetSubtype="4"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500" fill="hold"/>
                                        <p:tgtEl>
                                          <p:spTgt spid="27"/>
                                        </p:tgtEl>
                                        <p:attrNameLst>
                                          <p:attrName>ppt_x</p:attrName>
                                        </p:attrNameLst>
                                      </p:cBhvr>
                                      <p:tavLst>
                                        <p:tav tm="0">
                                          <p:val>
                                            <p:strVal val="#ppt_x"/>
                                          </p:val>
                                        </p:tav>
                                        <p:tav tm="100000">
                                          <p:val>
                                            <p:strVal val="#ppt_x"/>
                                          </p:val>
                                        </p:tav>
                                      </p:tavLst>
                                    </p:anim>
                                    <p:anim calcmode="lin" valueType="num">
                                      <p:cBhvr additive="base">
                                        <p:cTn id="21" dur="500" fill="hold"/>
                                        <p:tgtEl>
                                          <p:spTgt spid="27"/>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400"/>
                                  </p:stCondLst>
                                  <p:childTnLst>
                                    <p:set>
                                      <p:cBhvr>
                                        <p:cTn id="23" dur="1" fill="hold">
                                          <p:stCondLst>
                                            <p:cond delay="0"/>
                                          </p:stCondLst>
                                        </p:cTn>
                                        <p:tgtEl>
                                          <p:spTgt spid="28"/>
                                        </p:tgtEl>
                                        <p:attrNameLst>
                                          <p:attrName>style.visibility</p:attrName>
                                        </p:attrNameLst>
                                      </p:cBhvr>
                                      <p:to>
                                        <p:strVal val="visible"/>
                                      </p:to>
                                    </p:set>
                                    <p:anim calcmode="lin" valueType="num">
                                      <p:cBhvr additive="base">
                                        <p:cTn id="24" dur="2050" fill="hold"/>
                                        <p:tgtEl>
                                          <p:spTgt spid="28"/>
                                        </p:tgtEl>
                                        <p:attrNameLst>
                                          <p:attrName>ppt_x</p:attrName>
                                        </p:attrNameLst>
                                      </p:cBhvr>
                                      <p:tavLst>
                                        <p:tav tm="0">
                                          <p:val>
                                            <p:strVal val="#ppt_x"/>
                                          </p:val>
                                        </p:tav>
                                        <p:tav tm="100000">
                                          <p:val>
                                            <p:strVal val="#ppt_x"/>
                                          </p:val>
                                        </p:tav>
                                      </p:tavLst>
                                    </p:anim>
                                    <p:anim calcmode="lin" valueType="num">
                                      <p:cBhvr additive="base">
                                        <p:cTn id="25" dur="205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xit" presetSubtype="4" fill="hold" grpId="1" nodeType="clickEffect">
                                  <p:stCondLst>
                                    <p:cond delay="0"/>
                                  </p:stCondLst>
                                  <p:childTnLst>
                                    <p:anim calcmode="lin" valueType="num">
                                      <p:cBhvr additive="base">
                                        <p:cTn id="29" dur="500"/>
                                        <p:tgtEl>
                                          <p:spTgt spid="27"/>
                                        </p:tgtEl>
                                        <p:attrNameLst>
                                          <p:attrName>ppt_x</p:attrName>
                                        </p:attrNameLst>
                                      </p:cBhvr>
                                      <p:tavLst>
                                        <p:tav tm="0">
                                          <p:val>
                                            <p:strVal val="ppt_x"/>
                                          </p:val>
                                        </p:tav>
                                        <p:tav tm="100000">
                                          <p:val>
                                            <p:strVal val="ppt_x"/>
                                          </p:val>
                                        </p:tav>
                                      </p:tavLst>
                                    </p:anim>
                                    <p:anim calcmode="lin" valueType="num">
                                      <p:cBhvr additive="base">
                                        <p:cTn id="30" dur="500"/>
                                        <p:tgtEl>
                                          <p:spTgt spid="27"/>
                                        </p:tgtEl>
                                        <p:attrNameLst>
                                          <p:attrName>ppt_y</p:attrName>
                                        </p:attrNameLst>
                                      </p:cBhvr>
                                      <p:tavLst>
                                        <p:tav tm="0">
                                          <p:val>
                                            <p:strVal val="ppt_y"/>
                                          </p:val>
                                        </p:tav>
                                        <p:tav tm="100000">
                                          <p:val>
                                            <p:strVal val="1+ppt_h/2"/>
                                          </p:val>
                                        </p:tav>
                                      </p:tavLst>
                                    </p:anim>
                                    <p:set>
                                      <p:cBhvr>
                                        <p:cTn id="31" dur="1" fill="hold">
                                          <p:stCondLst>
                                            <p:cond delay="499"/>
                                          </p:stCondLst>
                                        </p:cTn>
                                        <p:tgtEl>
                                          <p:spTgt spid="27"/>
                                        </p:tgtEl>
                                        <p:attrNameLst>
                                          <p:attrName>style.visibility</p:attrName>
                                        </p:attrNameLst>
                                      </p:cBhvr>
                                      <p:to>
                                        <p:strVal val="hidden"/>
                                      </p:to>
                                    </p:set>
                                  </p:childTnLst>
                                </p:cTn>
                              </p:par>
                              <p:par>
                                <p:cTn id="32" presetID="2" presetClass="exit" presetSubtype="4" fill="hold" grpId="1" nodeType="withEffect">
                                  <p:stCondLst>
                                    <p:cond delay="0"/>
                                  </p:stCondLst>
                                  <p:childTnLst>
                                    <p:anim calcmode="lin" valueType="num">
                                      <p:cBhvr additive="base">
                                        <p:cTn id="33" dur="500"/>
                                        <p:tgtEl>
                                          <p:spTgt spid="28"/>
                                        </p:tgtEl>
                                        <p:attrNameLst>
                                          <p:attrName>ppt_x</p:attrName>
                                        </p:attrNameLst>
                                      </p:cBhvr>
                                      <p:tavLst>
                                        <p:tav tm="0">
                                          <p:val>
                                            <p:strVal val="ppt_x"/>
                                          </p:val>
                                        </p:tav>
                                        <p:tav tm="100000">
                                          <p:val>
                                            <p:strVal val="ppt_x"/>
                                          </p:val>
                                        </p:tav>
                                      </p:tavLst>
                                    </p:anim>
                                    <p:anim calcmode="lin" valueType="num">
                                      <p:cBhvr additive="base">
                                        <p:cTn id="34" dur="500"/>
                                        <p:tgtEl>
                                          <p:spTgt spid="28"/>
                                        </p:tgtEl>
                                        <p:attrNameLst>
                                          <p:attrName>ppt_y</p:attrName>
                                        </p:attrNameLst>
                                      </p:cBhvr>
                                      <p:tavLst>
                                        <p:tav tm="0">
                                          <p:val>
                                            <p:strVal val="ppt_y"/>
                                          </p:val>
                                        </p:tav>
                                        <p:tav tm="100000">
                                          <p:val>
                                            <p:strVal val="1+ppt_h/2"/>
                                          </p:val>
                                        </p:tav>
                                      </p:tavLst>
                                    </p:anim>
                                    <p:set>
                                      <p:cBhvr>
                                        <p:cTn id="35" dur="1" fill="hold">
                                          <p:stCondLst>
                                            <p:cond delay="499"/>
                                          </p:stCondLst>
                                        </p:cTn>
                                        <p:tgtEl>
                                          <p:spTgt spid="28"/>
                                        </p:tgtEl>
                                        <p:attrNameLst>
                                          <p:attrName>style.visibility</p:attrName>
                                        </p:attrNameLst>
                                      </p:cBhvr>
                                      <p:to>
                                        <p:strVal val="hidden"/>
                                      </p:to>
                                    </p:set>
                                  </p:childTnLst>
                                </p:cTn>
                              </p:par>
                              <p:par>
                                <p:cTn id="36" presetID="3" presetClass="entr" presetSubtype="10" fill="hold" grpId="0" nodeType="with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blinds(horizontal)">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1" grpId="0"/>
      <p:bldP spid="27" grpId="0" animBg="1"/>
      <p:bldP spid="27" grpId="1" animBg="1"/>
      <p:bldP spid="28" grpId="0"/>
      <p:bldP spid="28" grpId="1"/>
      <p:bldP spid="2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B40E4A99-D7AE-D40D-1CD8-3C302AF734ED}"/>
              </a:ext>
            </a:extLst>
          </p:cNvPr>
          <p:cNvSpPr/>
          <p:nvPr/>
        </p:nvSpPr>
        <p:spPr>
          <a:xfrm>
            <a:off x="1367398" y="961021"/>
            <a:ext cx="7705192" cy="700984"/>
          </a:xfrm>
          <a:custGeom>
            <a:avLst/>
            <a:gdLst>
              <a:gd name="connsiteX0" fmla="*/ 0 w 4855164"/>
              <a:gd name="connsiteY0" fmla="*/ 0 h 646331"/>
              <a:gd name="connsiteX1" fmla="*/ 4855164 w 4855164"/>
              <a:gd name="connsiteY1" fmla="*/ 0 h 646331"/>
              <a:gd name="connsiteX2" fmla="*/ 4855164 w 4855164"/>
              <a:gd name="connsiteY2" fmla="*/ 646331 h 646331"/>
              <a:gd name="connsiteX3" fmla="*/ 0 w 4855164"/>
              <a:gd name="connsiteY3" fmla="*/ 646331 h 646331"/>
              <a:gd name="connsiteX4" fmla="*/ 0 w 4855164"/>
              <a:gd name="connsiteY4" fmla="*/ 614562 h 646331"/>
              <a:gd name="connsiteX5" fmla="*/ 25359 w 4855164"/>
              <a:gd name="connsiteY5" fmla="*/ 593639 h 646331"/>
              <a:gd name="connsiteX6" fmla="*/ 137393 w 4855164"/>
              <a:gd name="connsiteY6" fmla="*/ 323165 h 646331"/>
              <a:gd name="connsiteX7" fmla="*/ 25359 w 4855164"/>
              <a:gd name="connsiteY7" fmla="*/ 52691 h 646331"/>
              <a:gd name="connsiteX8" fmla="*/ 0 w 4855164"/>
              <a:gd name="connsiteY8" fmla="*/ 31768 h 646331"/>
              <a:gd name="connsiteX9" fmla="*/ 0 w 4855164"/>
              <a:gd name="connsiteY9" fmla="*/ 0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55164" h="646331">
                <a:moveTo>
                  <a:pt x="0" y="0"/>
                </a:moveTo>
                <a:lnTo>
                  <a:pt x="4855164" y="0"/>
                </a:lnTo>
                <a:lnTo>
                  <a:pt x="4855164" y="646331"/>
                </a:lnTo>
                <a:lnTo>
                  <a:pt x="0" y="646331"/>
                </a:lnTo>
                <a:lnTo>
                  <a:pt x="0" y="614562"/>
                </a:lnTo>
                <a:lnTo>
                  <a:pt x="25359" y="593639"/>
                </a:lnTo>
                <a:cubicBezTo>
                  <a:pt x="94579" y="524419"/>
                  <a:pt x="137393" y="428792"/>
                  <a:pt x="137393" y="323165"/>
                </a:cubicBezTo>
                <a:cubicBezTo>
                  <a:pt x="137393" y="217539"/>
                  <a:pt x="94579" y="121912"/>
                  <a:pt x="25359" y="52691"/>
                </a:cubicBezTo>
                <a:lnTo>
                  <a:pt x="0" y="31768"/>
                </a:lnTo>
                <a:lnTo>
                  <a:pt x="0" y="0"/>
                </a:lnTo>
                <a:close/>
              </a:path>
            </a:pathLst>
          </a:custGeom>
          <a:solidFill>
            <a:srgbClr val="90C149">
              <a:lumMod val="60000"/>
              <a:lumOff val="40000"/>
            </a:srgbClr>
          </a:solidFill>
          <a:ln w="12700" cap="flat" cmpd="sng" algn="ctr">
            <a:noFill/>
            <a:prstDash val="solid"/>
            <a:miter lim="800000"/>
          </a:ln>
          <a:effectLst/>
        </p:spPr>
        <p:txBody>
          <a:bodyPr wrap="square" rtlCol="0" anchor="ctr">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white"/>
              </a:solidFill>
              <a:effectLst/>
              <a:uLnTx/>
              <a:uFillTx/>
              <a:latin typeface="Arial" panose="020B0604020202020204" pitchFamily="34" charset="0"/>
              <a:ea typeface="+mn-ea"/>
              <a:cs typeface="+mn-cs"/>
            </a:endParaRPr>
          </a:p>
        </p:txBody>
      </p:sp>
      <p:grpSp>
        <p:nvGrpSpPr>
          <p:cNvPr id="4" name="Group 3">
            <a:extLst>
              <a:ext uri="{FF2B5EF4-FFF2-40B4-BE49-F238E27FC236}">
                <a16:creationId xmlns:a16="http://schemas.microsoft.com/office/drawing/2014/main" id="{FD194832-1521-030E-0B60-DB8EBA7BCB09}"/>
              </a:ext>
            </a:extLst>
          </p:cNvPr>
          <p:cNvGrpSpPr/>
          <p:nvPr/>
        </p:nvGrpSpPr>
        <p:grpSpPr>
          <a:xfrm>
            <a:off x="440806" y="716280"/>
            <a:ext cx="1143000" cy="1143000"/>
            <a:chOff x="440806" y="716280"/>
            <a:chExt cx="1143000" cy="1143000"/>
          </a:xfrm>
        </p:grpSpPr>
        <p:sp>
          <p:nvSpPr>
            <p:cNvPr id="14" name="Oval 13">
              <a:extLst>
                <a:ext uri="{FF2B5EF4-FFF2-40B4-BE49-F238E27FC236}">
                  <a16:creationId xmlns:a16="http://schemas.microsoft.com/office/drawing/2014/main" id="{22BE8988-76A1-66CD-2671-7877589C236E}"/>
                </a:ext>
              </a:extLst>
            </p:cNvPr>
            <p:cNvSpPr/>
            <p:nvPr/>
          </p:nvSpPr>
          <p:spPr>
            <a:xfrm>
              <a:off x="440806" y="716280"/>
              <a:ext cx="1143000" cy="1143000"/>
            </a:xfrm>
            <a:prstGeom prst="ellipse">
              <a:avLst/>
            </a:prstGeom>
            <a:solidFill>
              <a:srgbClr val="CD3333"/>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5" name="Oval 14">
              <a:extLst>
                <a:ext uri="{FF2B5EF4-FFF2-40B4-BE49-F238E27FC236}">
                  <a16:creationId xmlns:a16="http://schemas.microsoft.com/office/drawing/2014/main" id="{FFDB6189-F3EE-4B5E-DC38-E2DB0C42C323}"/>
                </a:ext>
              </a:extLst>
            </p:cNvPr>
            <p:cNvSpPr/>
            <p:nvPr/>
          </p:nvSpPr>
          <p:spPr>
            <a:xfrm>
              <a:off x="596254" y="872928"/>
              <a:ext cx="832104" cy="829704"/>
            </a:xfrm>
            <a:prstGeom prst="ellipse">
              <a:avLst/>
            </a:prstGeom>
            <a:solidFill>
              <a:srgbClr val="FE6D4B">
                <a:lumMod val="20000"/>
                <a:lumOff val="80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white"/>
                </a:solidFill>
                <a:effectLst/>
                <a:uLnTx/>
                <a:uFillTx/>
                <a:latin typeface="Arial" panose="020B0604020202020204" pitchFamily="34" charset="0"/>
                <a:ea typeface="+mn-ea"/>
                <a:cs typeface="+mn-cs"/>
              </a:endParaRPr>
            </a:p>
          </p:txBody>
        </p:sp>
      </p:grpSp>
      <p:sp>
        <p:nvSpPr>
          <p:cNvPr id="6" name="TextBox 5">
            <a:extLst>
              <a:ext uri="{FF2B5EF4-FFF2-40B4-BE49-F238E27FC236}">
                <a16:creationId xmlns:a16="http://schemas.microsoft.com/office/drawing/2014/main" id="{B57E80A8-F4AF-4FFF-AA6F-B4890F0577FA}"/>
              </a:ext>
            </a:extLst>
          </p:cNvPr>
          <p:cNvSpPr txBox="1"/>
          <p:nvPr/>
        </p:nvSpPr>
        <p:spPr>
          <a:xfrm>
            <a:off x="1501140" y="279759"/>
            <a:ext cx="9189720" cy="613245"/>
          </a:xfrm>
          <a:prstGeom prst="rect">
            <a:avLst/>
          </a:prstGeom>
          <a:noFill/>
        </p:spPr>
        <p:txBody>
          <a:bodyPr wrap="square">
            <a:spAutoFit/>
          </a:bodyPr>
          <a:lstStyle/>
          <a:p>
            <a:pPr algn="ctr">
              <a:lnSpc>
                <a:spcPct val="115000"/>
              </a:lnSpc>
              <a:spcAft>
                <a:spcPts val="1000"/>
              </a:spcAft>
            </a:pPr>
            <a:r>
              <a:rPr lang="en-US" sz="3200" b="1">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BÀI 22. MẠCH ĐIỆN ĐƠN GIẢN</a:t>
            </a:r>
            <a:endParaRPr lang="vi-VN" sz="3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555DB39A-4E91-6ADB-2F1E-E58010EBA27A}"/>
              </a:ext>
            </a:extLst>
          </p:cNvPr>
          <p:cNvSpPr txBox="1"/>
          <p:nvPr/>
        </p:nvSpPr>
        <p:spPr>
          <a:xfrm>
            <a:off x="929786" y="988393"/>
            <a:ext cx="7955133" cy="548099"/>
          </a:xfrm>
          <a:prstGeom prst="rect">
            <a:avLst/>
          </a:prstGeom>
          <a:noFill/>
        </p:spPr>
        <p:txBody>
          <a:bodyPr wrap="square">
            <a:spAutoFit/>
          </a:bodyPr>
          <a:lstStyle/>
          <a:p>
            <a:pPr algn="just">
              <a:lnSpc>
                <a:spcPct val="115000"/>
              </a:lnSpc>
              <a:spcAft>
                <a:spcPts val="1000"/>
              </a:spcAft>
            </a:pPr>
            <a:r>
              <a:rPr lang="nl-NL" sz="2800" b="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I.      Mạch điện và các bộ phận của mạch điện</a:t>
            </a:r>
            <a:endParaRPr lang="vi-VN" sz="28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A55BD592-0A89-E293-56B9-4E543F6F542F}"/>
              </a:ext>
            </a:extLst>
          </p:cNvPr>
          <p:cNvSpPr txBox="1"/>
          <p:nvPr/>
        </p:nvSpPr>
        <p:spPr>
          <a:xfrm>
            <a:off x="440806" y="2921244"/>
            <a:ext cx="11293994" cy="2440668"/>
          </a:xfrm>
          <a:prstGeom prst="rect">
            <a:avLst/>
          </a:prstGeom>
          <a:noFill/>
        </p:spPr>
        <p:txBody>
          <a:bodyPr wrap="square">
            <a:spAutoFit/>
          </a:bodyPr>
          <a:lstStyle/>
          <a:p>
            <a:pPr>
              <a:lnSpc>
                <a:spcPct val="115000"/>
              </a:lnSpc>
            </a:pPr>
            <a:r>
              <a:rPr lang="en-US" sz="2800">
                <a:solidFill>
                  <a:srgbClr val="0000FF"/>
                </a:solidFill>
                <a:effectLst/>
                <a:latin typeface="Tahoma" panose="020B0604030504040204" pitchFamily="34" charset="0"/>
                <a:ea typeface="Tahoma" panose="020B0604030504040204" pitchFamily="34" charset="0"/>
                <a:cs typeface="Tahoma" panose="020B0604030504040204" pitchFamily="34" charset="0"/>
              </a:rPr>
              <a:t>- </a:t>
            </a:r>
            <a:r>
              <a:rPr lang="vi-VN" sz="2800">
                <a:solidFill>
                  <a:srgbClr val="0000FF"/>
                </a:solidFill>
                <a:effectLst/>
                <a:latin typeface="Tahoma" panose="020B0604030504040204" pitchFamily="34" charset="0"/>
                <a:ea typeface="Tahoma" panose="020B0604030504040204" pitchFamily="34" charset="0"/>
                <a:cs typeface="Tahoma" panose="020B0604030504040204" pitchFamily="34" charset="0"/>
              </a:rPr>
              <a:t>Bất cứ mạch điện nào cũng gồm các bộ phận: nguồn điện, dây nối và các thiết bị tiêu thụ năng lượng điện (bóng đèn, động cơ điện, bếp điện, quạt điện, ti vi,...).</a:t>
            </a:r>
          </a:p>
          <a:p>
            <a:r>
              <a:rPr lang="en-US" sz="2800">
                <a:solidFill>
                  <a:srgbClr val="0000FF"/>
                </a:solidFill>
                <a:effectLst/>
                <a:latin typeface="Tahoma" panose="020B0604030504040204" pitchFamily="34" charset="0"/>
                <a:ea typeface="Tahoma" panose="020B0604030504040204" pitchFamily="34" charset="0"/>
                <a:cs typeface="Tahoma" panose="020B0604030504040204" pitchFamily="34" charset="0"/>
              </a:rPr>
              <a:t>- </a:t>
            </a:r>
            <a:r>
              <a:rPr lang="vi-VN" sz="2800">
                <a:solidFill>
                  <a:srgbClr val="0000FF"/>
                </a:solidFill>
                <a:effectLst/>
                <a:latin typeface="Tahoma" panose="020B0604030504040204" pitchFamily="34" charset="0"/>
                <a:ea typeface="Tahoma" panose="020B0604030504040204" pitchFamily="34" charset="0"/>
                <a:cs typeface="Tahoma" panose="020B0604030504040204" pitchFamily="34" charset="0"/>
              </a:rPr>
              <a:t>Nhằm mô tả đơn giản một mạch điện và lắp mạch điện đúng yêu cầu, người ta sử dụng kí hiệu biểu thị các bộ phận của mạch điện như </a:t>
            </a:r>
            <a:endParaRPr lang="vi-VN" sz="2800">
              <a:solidFill>
                <a:srgbClr val="0000FF"/>
              </a:solidFill>
              <a:latin typeface="Tahoma" panose="020B0604030504040204" pitchFamily="34" charset="0"/>
              <a:ea typeface="Tahoma" panose="020B0604030504040204" pitchFamily="34" charset="0"/>
              <a:cs typeface="Tahoma" panose="020B0604030504040204" pitchFamily="34" charset="0"/>
            </a:endParaRPr>
          </a:p>
        </p:txBody>
      </p:sp>
      <p:grpSp>
        <p:nvGrpSpPr>
          <p:cNvPr id="7" name="Group 6">
            <a:extLst>
              <a:ext uri="{FF2B5EF4-FFF2-40B4-BE49-F238E27FC236}">
                <a16:creationId xmlns:a16="http://schemas.microsoft.com/office/drawing/2014/main" id="{3B74D8A0-273B-F1D2-6C0E-4A61AE7E2424}"/>
              </a:ext>
            </a:extLst>
          </p:cNvPr>
          <p:cNvGrpSpPr/>
          <p:nvPr/>
        </p:nvGrpSpPr>
        <p:grpSpPr>
          <a:xfrm>
            <a:off x="271502" y="1994787"/>
            <a:ext cx="11218511" cy="640080"/>
            <a:chOff x="271502" y="1994787"/>
            <a:chExt cx="11218511" cy="640080"/>
          </a:xfrm>
        </p:grpSpPr>
        <p:sp>
          <p:nvSpPr>
            <p:cNvPr id="11" name="TextBox 10">
              <a:extLst>
                <a:ext uri="{FF2B5EF4-FFF2-40B4-BE49-F238E27FC236}">
                  <a16:creationId xmlns:a16="http://schemas.microsoft.com/office/drawing/2014/main" id="{AE58D873-8EF1-9678-DBF6-F4E1742FD530}"/>
                </a:ext>
              </a:extLst>
            </p:cNvPr>
            <p:cNvSpPr txBox="1"/>
            <p:nvPr/>
          </p:nvSpPr>
          <p:spPr>
            <a:xfrm>
              <a:off x="701987" y="2015928"/>
              <a:ext cx="10788026" cy="523220"/>
            </a:xfrm>
            <a:prstGeom prst="rect">
              <a:avLst/>
            </a:prstGeom>
            <a:noFill/>
          </p:spPr>
          <p:txBody>
            <a:bodyPr wrap="square">
              <a:spAutoFit/>
            </a:bodyPr>
            <a:lstStyle/>
            <a:p>
              <a:pPr algn="just"/>
              <a:r>
                <a:rPr lang="en-US" sz="2800">
                  <a:solidFill>
                    <a:srgbClr val="0000FF"/>
                  </a:solidFill>
                  <a:effectLst/>
                  <a:latin typeface="Tahoma" panose="020B0604030504040204" pitchFamily="34" charset="0"/>
                  <a:ea typeface="Tahoma" panose="020B0604030504040204" pitchFamily="34" charset="0"/>
                  <a:cs typeface="Tahoma" panose="020B0604030504040204" pitchFamily="34" charset="0"/>
                </a:rPr>
                <a:t>   </a:t>
              </a:r>
              <a:r>
                <a:rPr lang="en-US" sz="2800">
                  <a:solidFill>
                    <a:srgbClr val="0000FF"/>
                  </a:solidFill>
                  <a:latin typeface="Tahoma" panose="020B0604030504040204" pitchFamily="34" charset="0"/>
                  <a:ea typeface="Tahoma" panose="020B0604030504040204" pitchFamily="34" charset="0"/>
                  <a:cs typeface="Tahoma" panose="020B0604030504040204" pitchFamily="34" charset="0"/>
                </a:rPr>
                <a:t>M</a:t>
              </a:r>
              <a:r>
                <a:rPr lang="vi-VN" sz="2800">
                  <a:solidFill>
                    <a:srgbClr val="0000FF"/>
                  </a:solidFill>
                  <a:effectLst/>
                  <a:latin typeface="Tahoma" panose="020B0604030504040204" pitchFamily="34" charset="0"/>
                  <a:ea typeface="Tahoma" panose="020B0604030504040204" pitchFamily="34" charset="0"/>
                  <a:cs typeface="Tahoma" panose="020B0604030504040204" pitchFamily="34" charset="0"/>
                </a:rPr>
                <a:t>ạch điện nói chung thông thường gồm những bộ phận nào?</a:t>
              </a:r>
            </a:p>
          </p:txBody>
        </p:sp>
        <p:pic>
          <p:nvPicPr>
            <p:cNvPr id="5" name="Picture 4" descr="A red and white question mark&#10;&#10;Description automatically generated with medium confidence">
              <a:extLst>
                <a:ext uri="{FF2B5EF4-FFF2-40B4-BE49-F238E27FC236}">
                  <a16:creationId xmlns:a16="http://schemas.microsoft.com/office/drawing/2014/main" id="{B5E371EF-E0EC-6907-8334-099D15AC5A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502" y="1994787"/>
              <a:ext cx="734518" cy="640080"/>
            </a:xfrm>
            <a:prstGeom prst="rect">
              <a:avLst/>
            </a:prstGeom>
          </p:spPr>
        </p:pic>
      </p:grpSp>
    </p:spTree>
    <p:extLst>
      <p:ext uri="{BB962C8B-B14F-4D97-AF65-F5344CB8AC3E}">
        <p14:creationId xmlns:p14="http://schemas.microsoft.com/office/powerpoint/2010/main" val="61232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62B70C83-F6F8-5415-1F41-E5E278170233}"/>
              </a:ext>
            </a:extLst>
          </p:cNvPr>
          <p:cNvGrpSpPr/>
          <p:nvPr/>
        </p:nvGrpSpPr>
        <p:grpSpPr>
          <a:xfrm>
            <a:off x="14086" y="182880"/>
            <a:ext cx="8631784" cy="1143000"/>
            <a:chOff x="593206" y="868680"/>
            <a:chExt cx="8631784" cy="1143000"/>
          </a:xfrm>
        </p:grpSpPr>
        <p:sp>
          <p:nvSpPr>
            <p:cNvPr id="12" name="Freeform: Shape 11">
              <a:extLst>
                <a:ext uri="{FF2B5EF4-FFF2-40B4-BE49-F238E27FC236}">
                  <a16:creationId xmlns:a16="http://schemas.microsoft.com/office/drawing/2014/main" id="{E3DC2909-97DA-5CCB-E1F5-3611B1776DAF}"/>
                </a:ext>
              </a:extLst>
            </p:cNvPr>
            <p:cNvSpPr/>
            <p:nvPr/>
          </p:nvSpPr>
          <p:spPr>
            <a:xfrm>
              <a:off x="1519798" y="1113421"/>
              <a:ext cx="7705192" cy="700984"/>
            </a:xfrm>
            <a:custGeom>
              <a:avLst/>
              <a:gdLst>
                <a:gd name="connsiteX0" fmla="*/ 0 w 4855164"/>
                <a:gd name="connsiteY0" fmla="*/ 0 h 646331"/>
                <a:gd name="connsiteX1" fmla="*/ 4855164 w 4855164"/>
                <a:gd name="connsiteY1" fmla="*/ 0 h 646331"/>
                <a:gd name="connsiteX2" fmla="*/ 4855164 w 4855164"/>
                <a:gd name="connsiteY2" fmla="*/ 646331 h 646331"/>
                <a:gd name="connsiteX3" fmla="*/ 0 w 4855164"/>
                <a:gd name="connsiteY3" fmla="*/ 646331 h 646331"/>
                <a:gd name="connsiteX4" fmla="*/ 0 w 4855164"/>
                <a:gd name="connsiteY4" fmla="*/ 614562 h 646331"/>
                <a:gd name="connsiteX5" fmla="*/ 25359 w 4855164"/>
                <a:gd name="connsiteY5" fmla="*/ 593639 h 646331"/>
                <a:gd name="connsiteX6" fmla="*/ 137393 w 4855164"/>
                <a:gd name="connsiteY6" fmla="*/ 323165 h 646331"/>
                <a:gd name="connsiteX7" fmla="*/ 25359 w 4855164"/>
                <a:gd name="connsiteY7" fmla="*/ 52691 h 646331"/>
                <a:gd name="connsiteX8" fmla="*/ 0 w 4855164"/>
                <a:gd name="connsiteY8" fmla="*/ 31768 h 646331"/>
                <a:gd name="connsiteX9" fmla="*/ 0 w 4855164"/>
                <a:gd name="connsiteY9" fmla="*/ 0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55164" h="646331">
                  <a:moveTo>
                    <a:pt x="0" y="0"/>
                  </a:moveTo>
                  <a:lnTo>
                    <a:pt x="4855164" y="0"/>
                  </a:lnTo>
                  <a:lnTo>
                    <a:pt x="4855164" y="646331"/>
                  </a:lnTo>
                  <a:lnTo>
                    <a:pt x="0" y="646331"/>
                  </a:lnTo>
                  <a:lnTo>
                    <a:pt x="0" y="614562"/>
                  </a:lnTo>
                  <a:lnTo>
                    <a:pt x="25359" y="593639"/>
                  </a:lnTo>
                  <a:cubicBezTo>
                    <a:pt x="94579" y="524419"/>
                    <a:pt x="137393" y="428792"/>
                    <a:pt x="137393" y="323165"/>
                  </a:cubicBezTo>
                  <a:cubicBezTo>
                    <a:pt x="137393" y="217539"/>
                    <a:pt x="94579" y="121912"/>
                    <a:pt x="25359" y="52691"/>
                  </a:cubicBezTo>
                  <a:lnTo>
                    <a:pt x="0" y="31768"/>
                  </a:lnTo>
                  <a:lnTo>
                    <a:pt x="0" y="0"/>
                  </a:lnTo>
                  <a:close/>
                </a:path>
              </a:pathLst>
            </a:custGeom>
            <a:solidFill>
              <a:srgbClr val="90C149">
                <a:lumMod val="60000"/>
                <a:lumOff val="40000"/>
              </a:srgbClr>
            </a:solidFill>
            <a:ln w="12700" cap="flat" cmpd="sng" algn="ctr">
              <a:noFill/>
              <a:prstDash val="solid"/>
              <a:miter lim="800000"/>
            </a:ln>
            <a:effectLst/>
          </p:spPr>
          <p:txBody>
            <a:bodyPr wrap="square" rtlCol="0" anchor="ctr">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white"/>
                </a:solidFill>
                <a:effectLst/>
                <a:uLnTx/>
                <a:uFillTx/>
                <a:latin typeface="Arial" panose="020B0604020202020204" pitchFamily="34" charset="0"/>
                <a:ea typeface="+mn-ea"/>
                <a:cs typeface="+mn-cs"/>
              </a:endParaRPr>
            </a:p>
          </p:txBody>
        </p:sp>
        <p:grpSp>
          <p:nvGrpSpPr>
            <p:cNvPr id="13" name="Group 12">
              <a:extLst>
                <a:ext uri="{FF2B5EF4-FFF2-40B4-BE49-F238E27FC236}">
                  <a16:creationId xmlns:a16="http://schemas.microsoft.com/office/drawing/2014/main" id="{08F97567-E0F8-AD85-65CF-A767CC7FCB7F}"/>
                </a:ext>
              </a:extLst>
            </p:cNvPr>
            <p:cNvGrpSpPr/>
            <p:nvPr/>
          </p:nvGrpSpPr>
          <p:grpSpPr>
            <a:xfrm>
              <a:off x="593206" y="868680"/>
              <a:ext cx="1143000" cy="1143000"/>
              <a:chOff x="440806" y="716280"/>
              <a:chExt cx="1143000" cy="1143000"/>
            </a:xfrm>
          </p:grpSpPr>
          <p:sp>
            <p:nvSpPr>
              <p:cNvPr id="15" name="Oval 14">
                <a:extLst>
                  <a:ext uri="{FF2B5EF4-FFF2-40B4-BE49-F238E27FC236}">
                    <a16:creationId xmlns:a16="http://schemas.microsoft.com/office/drawing/2014/main" id="{3C492048-AD43-FE3D-2D18-7B78ECF6C2BD}"/>
                  </a:ext>
                </a:extLst>
              </p:cNvPr>
              <p:cNvSpPr/>
              <p:nvPr/>
            </p:nvSpPr>
            <p:spPr>
              <a:xfrm>
                <a:off x="440806" y="716280"/>
                <a:ext cx="1143000" cy="1143000"/>
              </a:xfrm>
              <a:prstGeom prst="ellipse">
                <a:avLst/>
              </a:prstGeom>
              <a:solidFill>
                <a:srgbClr val="CD3333"/>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6" name="Oval 15">
                <a:extLst>
                  <a:ext uri="{FF2B5EF4-FFF2-40B4-BE49-F238E27FC236}">
                    <a16:creationId xmlns:a16="http://schemas.microsoft.com/office/drawing/2014/main" id="{0EA87715-B1F3-5F95-ADC3-BBDB67599A7A}"/>
                  </a:ext>
                </a:extLst>
              </p:cNvPr>
              <p:cNvSpPr/>
              <p:nvPr/>
            </p:nvSpPr>
            <p:spPr>
              <a:xfrm>
                <a:off x="596254" y="872928"/>
                <a:ext cx="832104" cy="829704"/>
              </a:xfrm>
              <a:prstGeom prst="ellipse">
                <a:avLst/>
              </a:prstGeom>
              <a:solidFill>
                <a:srgbClr val="FE6D4B">
                  <a:lumMod val="20000"/>
                  <a:lumOff val="80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white"/>
                  </a:solidFill>
                  <a:effectLst/>
                  <a:uLnTx/>
                  <a:uFillTx/>
                  <a:latin typeface="Arial" panose="020B0604020202020204" pitchFamily="34" charset="0"/>
                  <a:ea typeface="+mn-ea"/>
                  <a:cs typeface="+mn-cs"/>
                </a:endParaRPr>
              </a:p>
            </p:txBody>
          </p:sp>
        </p:grpSp>
      </p:grpSp>
      <p:sp>
        <p:nvSpPr>
          <p:cNvPr id="3" name="Chỗ dành sẵn cho Nội dung 2">
            <a:extLst>
              <a:ext uri="{FF2B5EF4-FFF2-40B4-BE49-F238E27FC236}">
                <a16:creationId xmlns:a16="http://schemas.microsoft.com/office/drawing/2014/main" id="{CB866978-A0D8-4925-B5CC-B5FFBC76631D}"/>
              </a:ext>
            </a:extLst>
          </p:cNvPr>
          <p:cNvSpPr>
            <a:spLocks noGrp="1"/>
          </p:cNvSpPr>
          <p:nvPr>
            <p:ph idx="4294967295"/>
          </p:nvPr>
        </p:nvSpPr>
        <p:spPr>
          <a:xfrm>
            <a:off x="700881" y="1238688"/>
            <a:ext cx="7559199" cy="4567752"/>
          </a:xfrm>
        </p:spPr>
        <p:txBody>
          <a:bodyPr>
            <a:normAutofit fontScale="92500" lnSpcReduction="10000"/>
          </a:bodyPr>
          <a:lstStyle/>
          <a:p>
            <a:pPr marL="0" indent="1890713">
              <a:buNone/>
            </a:pPr>
            <a:r>
              <a:rPr lang="en-US" sz="3200" b="1" dirty="0" err="1">
                <a:solidFill>
                  <a:srgbClr val="FF0000"/>
                </a:solidFill>
              </a:rPr>
              <a:t>Hoạt</a:t>
            </a:r>
            <a:r>
              <a:rPr lang="en-US" sz="3200" b="1" dirty="0">
                <a:solidFill>
                  <a:srgbClr val="FF0000"/>
                </a:solidFill>
              </a:rPr>
              <a:t> </a:t>
            </a:r>
            <a:r>
              <a:rPr lang="en-US" sz="3200" b="1" dirty="0" err="1">
                <a:solidFill>
                  <a:srgbClr val="FF0000"/>
                </a:solidFill>
              </a:rPr>
              <a:t>động</a:t>
            </a:r>
            <a:r>
              <a:rPr lang="en-US" sz="3200" b="1" dirty="0">
                <a:solidFill>
                  <a:srgbClr val="FF0000"/>
                </a:solidFill>
              </a:rPr>
              <a:t>: </a:t>
            </a:r>
            <a:r>
              <a:rPr lang="en-US" sz="3200" b="1" dirty="0" err="1">
                <a:solidFill>
                  <a:srgbClr val="FF0000"/>
                </a:solidFill>
              </a:rPr>
              <a:t>nhóm</a:t>
            </a:r>
            <a:r>
              <a:rPr lang="en-US" sz="3200" b="1" dirty="0">
                <a:solidFill>
                  <a:srgbClr val="FF0000"/>
                </a:solidFill>
              </a:rPr>
              <a:t> </a:t>
            </a:r>
            <a:r>
              <a:rPr lang="en-US" sz="3200" b="1" dirty="0" err="1">
                <a:solidFill>
                  <a:srgbClr val="FF0000"/>
                </a:solidFill>
              </a:rPr>
              <a:t>đôi</a:t>
            </a:r>
            <a:endParaRPr lang="en-US" sz="3200" b="1" dirty="0">
              <a:solidFill>
                <a:srgbClr val="FF0000"/>
              </a:solidFill>
            </a:endParaRPr>
          </a:p>
          <a:p>
            <a:pPr marL="0" indent="0" algn="just">
              <a:lnSpc>
                <a:spcPct val="110000"/>
              </a:lnSpc>
              <a:spcAft>
                <a:spcPts val="1000"/>
              </a:spcAft>
              <a:buNone/>
            </a:pPr>
            <a:r>
              <a:rPr lang="en-GB" sz="2200">
                <a:solidFill>
                  <a:srgbClr val="FF0000"/>
                </a:solidFill>
                <a:effectLst/>
                <a:latin typeface="Tahoma" panose="020B0604030504040204" pitchFamily="34" charset="0"/>
                <a:ea typeface="Tahoma" panose="020B0604030504040204" pitchFamily="34" charset="0"/>
                <a:cs typeface="Tahoma" panose="020B0604030504040204" pitchFamily="34" charset="0"/>
              </a:rPr>
              <a:t>1. </a:t>
            </a:r>
            <a:r>
              <a:rPr lang="vi-VN" sz="2200">
                <a:solidFill>
                  <a:srgbClr val="0000FF"/>
                </a:solidFill>
                <a:effectLst/>
                <a:latin typeface="Tahoma" panose="020B0604030504040204" pitchFamily="34" charset="0"/>
                <a:ea typeface="Tahoma" panose="020B0604030504040204" pitchFamily="34" charset="0"/>
                <a:cs typeface="Tahoma" panose="020B0604030504040204" pitchFamily="34" charset="0"/>
              </a:rPr>
              <a:t>Vẽ sơ đồ của mạch điện trong Hình 22.1.</a:t>
            </a:r>
          </a:p>
          <a:p>
            <a:pPr marL="0" indent="0" algn="just">
              <a:lnSpc>
                <a:spcPct val="110000"/>
              </a:lnSpc>
              <a:buNone/>
            </a:pPr>
            <a:r>
              <a:rPr kumimoji="0" lang="en-US" altLang="vi-VN" sz="2200" b="0" u="none" strike="noStrike" cap="none" normalizeH="0" baseline="0">
                <a:ln>
                  <a:noFill/>
                </a:ln>
                <a:solidFill>
                  <a:srgbClr val="FF0000"/>
                </a:solidFill>
                <a:effectLst/>
                <a:latin typeface="Tahoma" panose="020B0604030504040204" pitchFamily="34" charset="0"/>
                <a:ea typeface="Tahoma" panose="020B0604030504040204" pitchFamily="34" charset="0"/>
                <a:cs typeface="Tahoma" panose="020B0604030504040204" pitchFamily="34" charset="0"/>
              </a:rPr>
              <a:t>2.</a:t>
            </a:r>
            <a:r>
              <a:rPr kumimoji="0" lang="vi-VN" altLang="vi-VN" sz="2200" b="0" u="none" strike="noStrike" cap="none" normalizeH="0" baseline="0">
                <a:ln>
                  <a:noFill/>
                </a:ln>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kumimoji="0" lang="vi-VN" altLang="vi-VN" sz="2200" b="0" u="none" strike="noStrike" cap="none" normalizeH="0" baseline="0">
                <a:ln>
                  <a:noFill/>
                </a:ln>
                <a:solidFill>
                  <a:srgbClr val="0000FF"/>
                </a:solidFill>
                <a:effectLst/>
                <a:latin typeface="Tahoma" panose="020B0604030504040204" pitchFamily="34" charset="0"/>
                <a:ea typeface="Tahoma" panose="020B0604030504040204" pitchFamily="34" charset="0"/>
                <a:cs typeface="Tahoma" panose="020B0604030504040204" pitchFamily="34" charset="0"/>
              </a:rPr>
              <a:t>Gọi tên các thiết bị được đánh số từ (1) đến (4) ở sơ đồ mạch điện Hình 22.2. </a:t>
            </a:r>
            <a:endParaRPr kumimoji="0" lang="en-US" altLang="vi-VN" sz="2200" b="0" u="none" strike="noStrike" cap="none" normalizeH="0" baseline="0">
              <a:ln>
                <a:noFill/>
              </a:ln>
              <a:solidFill>
                <a:srgbClr val="0000FF"/>
              </a:solidFill>
              <a:effectLst/>
              <a:latin typeface="Tahoma" panose="020B0604030504040204" pitchFamily="34" charset="0"/>
              <a:ea typeface="Tahoma" panose="020B0604030504040204" pitchFamily="34" charset="0"/>
              <a:cs typeface="Tahoma" panose="020B0604030504040204" pitchFamily="34" charset="0"/>
            </a:endParaRPr>
          </a:p>
          <a:p>
            <a:pPr marL="0" marR="30480" indent="0" algn="just">
              <a:lnSpc>
                <a:spcPct val="110000"/>
              </a:lnSpc>
              <a:buNone/>
            </a:pPr>
            <a:r>
              <a:rPr lang="en-US" sz="2200">
                <a:solidFill>
                  <a:srgbClr val="FF0000"/>
                </a:solidFill>
                <a:effectLst/>
                <a:latin typeface="Tahoma" panose="020B0604030504040204" pitchFamily="34" charset="0"/>
                <a:ea typeface="Tahoma" panose="020B0604030504040204" pitchFamily="34" charset="0"/>
                <a:cs typeface="Tahoma" panose="020B0604030504040204" pitchFamily="34" charset="0"/>
              </a:rPr>
              <a:t>3. </a:t>
            </a:r>
            <a:r>
              <a:rPr lang="vi-VN" sz="2200">
                <a:solidFill>
                  <a:srgbClr val="0000FF"/>
                </a:solidFill>
                <a:effectLst/>
                <a:latin typeface="Tahoma" panose="020B0604030504040204" pitchFamily="34" charset="0"/>
                <a:ea typeface="Tahoma" panose="020B0604030504040204" pitchFamily="34" charset="0"/>
                <a:cs typeface="Tahoma" panose="020B0604030504040204" pitchFamily="34" charset="0"/>
              </a:rPr>
              <a:t>Mắc mạch điện gồm pin, bóng đèn, công tắc, dây nối. Tiến hành kiểm tra và đóng công tắc để đảm bảo mạch điện kín và đèn sáng. Nếu đèn không sáng, tìm nguyên nhân.</a:t>
            </a:r>
          </a:p>
          <a:p>
            <a:pPr marL="0" indent="0" algn="just">
              <a:lnSpc>
                <a:spcPts val="2400"/>
              </a:lnSpc>
              <a:buNone/>
            </a:pPr>
            <a:r>
              <a:rPr lang="vi-VN" sz="2200">
                <a:solidFill>
                  <a:srgbClr val="FF0000"/>
                </a:solidFill>
                <a:effectLst/>
                <a:latin typeface="Tahoma" panose="020B0604030504040204" pitchFamily="34" charset="0"/>
                <a:ea typeface="Tahoma" panose="020B0604030504040204" pitchFamily="34" charset="0"/>
                <a:cs typeface="Tahoma" panose="020B0604030504040204" pitchFamily="34" charset="0"/>
              </a:rPr>
              <a:t>4. </a:t>
            </a:r>
            <a:r>
              <a:rPr lang="vi-VN" sz="2200">
                <a:solidFill>
                  <a:srgbClr val="0000FF"/>
                </a:solidFill>
                <a:effectLst/>
                <a:latin typeface="Tahoma" panose="020B0604030504040204" pitchFamily="34" charset="0"/>
                <a:ea typeface="Tahoma" panose="020B0604030504040204" pitchFamily="34" charset="0"/>
                <a:cs typeface="Tahoma" panose="020B0604030504040204" pitchFamily="34" charset="0"/>
              </a:rPr>
              <a:t>Dòng điện cung cấp bởi pin hoặc acquy có chiều không đổi gọi là dòng điện một chiều. Người ta quy ước chiều dòng điện trong mạch điện là chiều từ cực dương của nguồn điện qua dây nối và các dụng cụ tiêu thụ điện tới cực âm của nguồn điện. Vẽ mũi tên chỉ chiều dòng điện trong các sơ đồ mạch điện ở Hình 22.3.</a:t>
            </a:r>
            <a:endParaRPr kumimoji="0" lang="vi-VN" altLang="vi-VN" sz="2200" b="0" u="none" strike="noStrike" cap="none" normalizeH="0" baseline="0">
              <a:ln>
                <a:noFill/>
              </a:ln>
              <a:solidFill>
                <a:srgbClr val="0000FF"/>
              </a:solidFill>
              <a:effectLst/>
              <a:latin typeface="Tahoma" panose="020B0604030504040204" pitchFamily="34" charset="0"/>
              <a:ea typeface="Tahoma" panose="020B0604030504040204" pitchFamily="34" charset="0"/>
              <a:cs typeface="Tahoma" panose="020B0604030504040204" pitchFamily="34" charset="0"/>
            </a:endParaRPr>
          </a:p>
          <a:p>
            <a:pPr marL="0" indent="0">
              <a:buNone/>
            </a:pPr>
            <a:endParaRPr lang="vi-VN" sz="3200" dirty="0">
              <a:solidFill>
                <a:srgbClr val="0000CC"/>
              </a:solidFill>
            </a:endParaRPr>
          </a:p>
        </p:txBody>
      </p:sp>
      <p:sp>
        <p:nvSpPr>
          <p:cNvPr id="11" name="TextBox 10">
            <a:extLst>
              <a:ext uri="{FF2B5EF4-FFF2-40B4-BE49-F238E27FC236}">
                <a16:creationId xmlns:a16="http://schemas.microsoft.com/office/drawing/2014/main" id="{88C3B45C-1D18-0A77-95D1-988A53926561}"/>
              </a:ext>
            </a:extLst>
          </p:cNvPr>
          <p:cNvSpPr txBox="1"/>
          <p:nvPr/>
        </p:nvSpPr>
        <p:spPr>
          <a:xfrm>
            <a:off x="457346" y="454993"/>
            <a:ext cx="7955133" cy="548099"/>
          </a:xfrm>
          <a:prstGeom prst="rect">
            <a:avLst/>
          </a:prstGeom>
          <a:noFill/>
        </p:spPr>
        <p:txBody>
          <a:bodyPr wrap="square">
            <a:spAutoFit/>
          </a:bodyPr>
          <a:lstStyle/>
          <a:p>
            <a:pPr algn="just">
              <a:lnSpc>
                <a:spcPct val="115000"/>
              </a:lnSpc>
              <a:spcAft>
                <a:spcPts val="1000"/>
              </a:spcAft>
            </a:pPr>
            <a:r>
              <a:rPr lang="nl-NL" sz="2800" b="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I.      Mạch điện và các bộ phận của mạch điện</a:t>
            </a:r>
            <a:endParaRPr lang="vi-VN" sz="28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052" name="Picture 6">
            <a:extLst>
              <a:ext uri="{FF2B5EF4-FFF2-40B4-BE49-F238E27FC236}">
                <a16:creationId xmlns:a16="http://schemas.microsoft.com/office/drawing/2014/main" id="{8C741252-C7AF-1495-3D44-3F0BA8D303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60080" y="1652389"/>
            <a:ext cx="3709349" cy="2481105"/>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descr="Dòng điện cung cấp bởi pin hoặc acquy có chiều không đổi gọi là dòng điện một chiều">
            <a:extLst>
              <a:ext uri="{FF2B5EF4-FFF2-40B4-BE49-F238E27FC236}">
                <a16:creationId xmlns:a16="http://schemas.microsoft.com/office/drawing/2014/main" id="{E90BA463-CD8A-5206-38A5-5A005EA1F304}"/>
              </a:ext>
            </a:extLst>
          </p:cNvPr>
          <p:cNvPicPr>
            <a:picLocks noChangeAspect="1"/>
          </p:cNvPicPr>
          <p:nvPr/>
        </p:nvPicPr>
        <p:blipFill rotWithShape="1">
          <a:blip r:embed="rId3">
            <a:extLst>
              <a:ext uri="{28A0092B-C50C-407E-A947-70E740481C1C}">
                <a14:useLocalDpi xmlns:a14="http://schemas.microsoft.com/office/drawing/2010/main" val="0"/>
              </a:ext>
            </a:extLst>
          </a:blip>
          <a:srcRect l="5770" r="2440"/>
          <a:stretch/>
        </p:blipFill>
        <p:spPr bwMode="auto">
          <a:xfrm>
            <a:off x="8274035" y="4279392"/>
            <a:ext cx="3644595" cy="1362456"/>
          </a:xfrm>
          <a:prstGeom prst="rect">
            <a:avLst/>
          </a:prstGeom>
          <a:noFill/>
          <a:ln>
            <a:noFill/>
          </a:ln>
        </p:spPr>
      </p:pic>
    </p:spTree>
    <p:extLst>
      <p:ext uri="{BB962C8B-B14F-4D97-AF65-F5344CB8AC3E}">
        <p14:creationId xmlns:p14="http://schemas.microsoft.com/office/powerpoint/2010/main" val="31107620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a:extLst>
              <a:ext uri="{FF2B5EF4-FFF2-40B4-BE49-F238E27FC236}">
                <a16:creationId xmlns:a16="http://schemas.microsoft.com/office/drawing/2014/main" id="{C2AAD8AA-8568-1D06-9816-8A02527A4948}"/>
              </a:ext>
            </a:extLst>
          </p:cNvPr>
          <p:cNvSpPr>
            <a:spLocks noChangeArrowheads="1"/>
          </p:cNvSpPr>
          <p:nvPr/>
        </p:nvSpPr>
        <p:spPr bwMode="auto">
          <a:xfrm>
            <a:off x="380048" y="271736"/>
            <a:ext cx="11159490"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vi-VN" sz="2000" b="1" i="0" u="none" strike="noStrike" cap="none" normalizeH="0" baseline="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HĐN I.1</a:t>
            </a:r>
            <a:r>
              <a:rPr kumimoji="0" lang="en-US" altLang="vi-VN" sz="2000" b="1" i="0" u="none" strike="noStrike" cap="none" normalizeH="0" baseline="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endParaRPr kumimoji="0" lang="vi-VN" altLang="vi-VN" sz="2000" b="0" i="0" u="none" strike="noStrike" cap="none" normalizeH="0" baseline="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vi-VN" sz="2000" b="1" i="0" u="none" strike="noStrike" cap="none" normalizeH="0" baseline="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vi-VN" sz="2000" b="1">
              <a:solidFill>
                <a:srgbClr val="000000"/>
              </a:solidFill>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vi-VN" sz="2000" b="1" i="0" u="none" strike="noStrike" cap="none" normalizeH="0" baseline="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HĐN I.2</a:t>
            </a:r>
            <a:r>
              <a:rPr kumimoji="0" lang="en-US" altLang="vi-VN" sz="2000" b="1" i="0" u="none" strike="noStrike" cap="none" normalizeH="0" baseline="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endParaRPr kumimoji="0" lang="vi-VN" altLang="vi-VN" sz="2000" b="0" i="0" u="none" strike="noStrike" cap="none" normalizeH="0" baseline="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vi-VN" sz="2000" b="0" i="0" u="none" strike="noStrike" cap="none" normalizeH="0" baseline="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Tên các thiết bị được đánh số từ (1) đến (4) ở sơ đồ mạch điện là</a:t>
            </a:r>
            <a:endParaRPr kumimoji="0" lang="vi-VN" altLang="vi-VN" sz="2000" b="0" i="0" u="none" strike="noStrike" cap="none" normalizeH="0" baseline="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vi-VN" sz="2000" b="0" i="0" u="none" strike="noStrike" cap="none" normalizeH="0" baseline="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(1) – nguồn điện</a:t>
            </a:r>
            <a:endParaRPr kumimoji="0" lang="vi-VN" altLang="vi-VN" sz="2000" b="0" i="0" u="none" strike="noStrike" cap="none" normalizeH="0" baseline="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vi-VN" sz="2000" b="0" i="0" u="none" strike="noStrike" cap="none" normalizeH="0" baseline="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(2) – công tắc mở</a:t>
            </a:r>
            <a:endParaRPr kumimoji="0" lang="vi-VN" altLang="vi-VN" sz="2000" b="0" i="0" u="none" strike="noStrike" cap="none" normalizeH="0" baseline="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vi-VN" sz="2000" b="0" i="0" u="none" strike="noStrike" cap="none" normalizeH="0" baseline="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(3) – bóng đèn</a:t>
            </a:r>
            <a:endParaRPr kumimoji="0" lang="vi-VN" altLang="vi-VN" sz="2000" b="0" i="0" u="none" strike="noStrike" cap="none" normalizeH="0" baseline="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vi-VN" sz="2000" b="0" i="0" u="none" strike="noStrike" cap="none" normalizeH="0" baseline="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(4) – điện trở</a:t>
            </a:r>
            <a:endParaRPr kumimoji="0" lang="vi-VN" altLang="vi-VN" sz="2000" b="0" i="0" u="none" strike="noStrike" cap="none" normalizeH="0" baseline="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pic>
        <p:nvPicPr>
          <p:cNvPr id="3073" name="Picture 4" descr="Mắc mạch điện gồm pin, bóng đèn, công tắc, dây nối">
            <a:extLst>
              <a:ext uri="{FF2B5EF4-FFF2-40B4-BE49-F238E27FC236}">
                <a16:creationId xmlns:a16="http://schemas.microsoft.com/office/drawing/2014/main" id="{5DB32083-0989-839E-86BA-429F135669C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233" r="4840"/>
          <a:stretch/>
        </p:blipFill>
        <p:spPr bwMode="auto">
          <a:xfrm>
            <a:off x="7721600" y="4030431"/>
            <a:ext cx="4085220" cy="1345089"/>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a:extLst>
              <a:ext uri="{FF2B5EF4-FFF2-40B4-BE49-F238E27FC236}">
                <a16:creationId xmlns:a16="http://schemas.microsoft.com/office/drawing/2014/main" id="{2137B471-25E2-277C-5112-8CECC6B5652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8255724" y="147667"/>
            <a:ext cx="2454822" cy="155795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a:extLst>
              <a:ext uri="{FF2B5EF4-FFF2-40B4-BE49-F238E27FC236}">
                <a16:creationId xmlns:a16="http://schemas.microsoft.com/office/drawing/2014/main" id="{6F58EA01-16FB-C44C-F326-191BCC6D923A}"/>
              </a:ext>
            </a:extLst>
          </p:cNvPr>
          <p:cNvSpPr>
            <a:spLocks noChangeArrowheads="1"/>
          </p:cNvSpPr>
          <p:nvPr/>
        </p:nvSpPr>
        <p:spPr bwMode="auto">
          <a:xfrm>
            <a:off x="0" y="391668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pic>
        <p:nvPicPr>
          <p:cNvPr id="5" name="Picture 4">
            <a:extLst>
              <a:ext uri="{FF2B5EF4-FFF2-40B4-BE49-F238E27FC236}">
                <a16:creationId xmlns:a16="http://schemas.microsoft.com/office/drawing/2014/main" id="{B90FE061-C27A-DAAC-3FE5-F57561701F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3676" y="1798643"/>
            <a:ext cx="2454822" cy="1681167"/>
          </a:xfrm>
          <a:prstGeom prst="rect">
            <a:avLst/>
          </a:prstGeom>
        </p:spPr>
      </p:pic>
      <p:sp>
        <p:nvSpPr>
          <p:cNvPr id="6" name="Rectangle 4">
            <a:extLst>
              <a:ext uri="{FF2B5EF4-FFF2-40B4-BE49-F238E27FC236}">
                <a16:creationId xmlns:a16="http://schemas.microsoft.com/office/drawing/2014/main" id="{211F9020-8447-DA9A-53AE-3579FC02340E}"/>
              </a:ext>
            </a:extLst>
          </p:cNvPr>
          <p:cNvSpPr>
            <a:spLocks noChangeArrowheads="1"/>
          </p:cNvSpPr>
          <p:nvPr/>
        </p:nvSpPr>
        <p:spPr bwMode="auto">
          <a:xfrm>
            <a:off x="385181" y="3082674"/>
            <a:ext cx="7182873"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altLang="vi-VN" sz="2000">
                <a:solidFill>
                  <a:srgbClr val="000000"/>
                </a:solidFill>
                <a:latin typeface="Tahoma" panose="020B0604030504040204" pitchFamily="34" charset="0"/>
                <a:ea typeface="Tahoma" panose="020B0604030504040204" pitchFamily="34" charset="0"/>
                <a:cs typeface="Tahoma" panose="020B0604030504040204" pitchFamily="34" charset="0"/>
              </a:rPr>
              <a:t>HĐN I.3 </a:t>
            </a:r>
            <a:endParaRPr lang="vi-VN" altLang="vi-VN" sz="2000">
              <a:solidFill>
                <a:srgbClr val="000000"/>
              </a:solidFill>
              <a:latin typeface="Tahoma" panose="020B0604030504040204" pitchFamily="34" charset="0"/>
              <a:ea typeface="Tahoma" panose="020B0604030504040204" pitchFamily="34" charset="0"/>
              <a:cs typeface="Tahoma" panose="020B0604030504040204" pitchFamily="34" charset="0"/>
            </a:endParaRPr>
          </a:p>
          <a:p>
            <a:pPr eaLnBrk="0" fontAlgn="base" hangingPunct="0">
              <a:spcBef>
                <a:spcPct val="0"/>
              </a:spcBef>
              <a:spcAft>
                <a:spcPct val="0"/>
              </a:spcAft>
            </a:pPr>
            <a:r>
              <a:rPr lang="vi-VN" altLang="vi-VN" sz="2000">
                <a:solidFill>
                  <a:srgbClr val="000000"/>
                </a:solidFill>
                <a:latin typeface="Tahoma" panose="020B0604030504040204" pitchFamily="34" charset="0"/>
                <a:ea typeface="Tahoma" panose="020B0604030504040204" pitchFamily="34" charset="0"/>
                <a:cs typeface="Tahoma" panose="020B0604030504040204" pitchFamily="34" charset="0"/>
              </a:rPr>
              <a:t>Các bạn mắc mạch điện như sơ đồ sau, khi đóng công tắc</a:t>
            </a:r>
            <a:endParaRPr lang="en-US" altLang="vi-VN" sz="2000">
              <a:solidFill>
                <a:srgbClr val="000000"/>
              </a:solidFill>
              <a:latin typeface="Tahoma" panose="020B0604030504040204" pitchFamily="34" charset="0"/>
              <a:ea typeface="Tahoma" panose="020B0604030504040204" pitchFamily="34" charset="0"/>
              <a:cs typeface="Tahoma" panose="020B0604030504040204" pitchFamily="34" charset="0"/>
            </a:endParaRPr>
          </a:p>
          <a:p>
            <a:pPr eaLnBrk="0" fontAlgn="base" hangingPunct="0">
              <a:spcBef>
                <a:spcPct val="0"/>
              </a:spcBef>
              <a:spcAft>
                <a:spcPct val="0"/>
              </a:spcAft>
            </a:pPr>
            <a:r>
              <a:rPr lang="vi-VN" altLang="vi-VN" sz="2000">
                <a:solidFill>
                  <a:srgbClr val="000000"/>
                </a:solidFill>
                <a:latin typeface="Tahoma" panose="020B0604030504040204" pitchFamily="34" charset="0"/>
                <a:ea typeface="Tahoma" panose="020B0604030504040204" pitchFamily="34" charset="0"/>
                <a:cs typeface="Tahoma" panose="020B0604030504040204" pitchFamily="34" charset="0"/>
              </a:rPr>
              <a:t>để đảm bảo mạch điện kín và đèn sáng.</a:t>
            </a:r>
            <a:endParaRPr lang="en-US" altLang="vi-VN" sz="2000">
              <a:solidFill>
                <a:srgbClr val="000000"/>
              </a:solidFill>
              <a:latin typeface="Tahoma" panose="020B0604030504040204" pitchFamily="34" charset="0"/>
              <a:ea typeface="Tahoma" panose="020B0604030504040204" pitchFamily="34" charset="0"/>
              <a:cs typeface="Tahoma" panose="020B0604030504040204" pitchFamily="34" charset="0"/>
            </a:endParaRPr>
          </a:p>
          <a:p>
            <a:pPr eaLnBrk="0" fontAlgn="base" hangingPunct="0">
              <a:spcBef>
                <a:spcPct val="0"/>
              </a:spcBef>
              <a:spcAft>
                <a:spcPct val="0"/>
              </a:spcAft>
            </a:pPr>
            <a:r>
              <a:rPr lang="vi-VN" altLang="vi-VN" sz="2000">
                <a:solidFill>
                  <a:srgbClr val="000000"/>
                </a:solidFill>
                <a:latin typeface="Tahoma" panose="020B0604030504040204" pitchFamily="34" charset="0"/>
                <a:ea typeface="Tahoma" panose="020B0604030504040204" pitchFamily="34" charset="0"/>
                <a:cs typeface="Tahoma" panose="020B0604030504040204" pitchFamily="34" charset="0"/>
              </a:rPr>
              <a:t>- Nếu đèn không sáng kiểm tra một vài yếu tố sau:</a:t>
            </a:r>
          </a:p>
          <a:p>
            <a:pPr eaLnBrk="0" fontAlgn="base" hangingPunct="0">
              <a:spcBef>
                <a:spcPct val="0"/>
              </a:spcBef>
              <a:spcAft>
                <a:spcPct val="0"/>
              </a:spcAft>
            </a:pPr>
            <a:r>
              <a:rPr lang="vi-VN" altLang="vi-VN" sz="2000">
                <a:solidFill>
                  <a:srgbClr val="000000"/>
                </a:solidFill>
                <a:latin typeface="Tahoma" panose="020B0604030504040204" pitchFamily="34" charset="0"/>
                <a:ea typeface="Tahoma" panose="020B0604030504040204" pitchFamily="34" charset="0"/>
                <a:cs typeface="Tahoma" panose="020B0604030504040204" pitchFamily="34" charset="0"/>
              </a:rPr>
              <a:t>+ Kiểm tra xem pin còn điện hay hết ⇒ Nếu hết thì thay pin mới.</a:t>
            </a:r>
          </a:p>
          <a:p>
            <a:pPr eaLnBrk="0" fontAlgn="base" hangingPunct="0">
              <a:spcBef>
                <a:spcPct val="0"/>
              </a:spcBef>
              <a:spcAft>
                <a:spcPct val="0"/>
              </a:spcAft>
            </a:pPr>
            <a:r>
              <a:rPr lang="vi-VN" altLang="vi-VN" sz="2000">
                <a:solidFill>
                  <a:srgbClr val="000000"/>
                </a:solidFill>
                <a:latin typeface="Tahoma" panose="020B0604030504040204" pitchFamily="34" charset="0"/>
                <a:ea typeface="Tahoma" panose="020B0604030504040204" pitchFamily="34" charset="0"/>
                <a:cs typeface="Tahoma" panose="020B0604030504040204" pitchFamily="34" charset="0"/>
              </a:rPr>
              <a:t>+ Kiểm tra bóng đèn còn dây tóc hay đứt ⇒ Nếu bóng hỏng thì thay bóng mới.</a:t>
            </a:r>
          </a:p>
          <a:p>
            <a:pPr eaLnBrk="0" fontAlgn="base" hangingPunct="0">
              <a:spcBef>
                <a:spcPct val="0"/>
              </a:spcBef>
              <a:spcAft>
                <a:spcPct val="0"/>
              </a:spcAft>
            </a:pPr>
            <a:r>
              <a:rPr lang="vi-VN" altLang="vi-VN" sz="2000">
                <a:solidFill>
                  <a:srgbClr val="000000"/>
                </a:solidFill>
                <a:latin typeface="Tahoma" panose="020B0604030504040204" pitchFamily="34" charset="0"/>
                <a:ea typeface="Tahoma" panose="020B0604030504040204" pitchFamily="34" charset="0"/>
                <a:cs typeface="Tahoma" panose="020B0604030504040204" pitchFamily="34" charset="0"/>
              </a:rPr>
              <a:t>+ Kiểm tra các đoạn dây nối có chỗ nào bị hở không, các chốt cắm, mấu nối đã chặt chưa,…. ⇒ Nếu chưa thì chỉnh lại cho mạch kín hoặc thay dây khác.</a:t>
            </a:r>
          </a:p>
        </p:txBody>
      </p:sp>
    </p:spTree>
    <p:extLst>
      <p:ext uri="{BB962C8B-B14F-4D97-AF65-F5344CB8AC3E}">
        <p14:creationId xmlns:p14="http://schemas.microsoft.com/office/powerpoint/2010/main" val="272079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checkerboard(across)">
                                      <p:cBhvr>
                                        <p:cTn id="7" dur="500"/>
                                        <p:tgtEl>
                                          <p:spTgt spid="3">
                                            <p:txEl>
                                              <p:pRg st="3" end="3"/>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checkerboard(across)">
                                      <p:cBhvr>
                                        <p:cTn id="10" dur="500"/>
                                        <p:tgtEl>
                                          <p:spTgt spid="3">
                                            <p:txEl>
                                              <p:pRg st="4" end="4"/>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checkerboard(across)">
                                      <p:cBhvr>
                                        <p:cTn id="13" dur="500"/>
                                        <p:tgtEl>
                                          <p:spTgt spid="3">
                                            <p:txEl>
                                              <p:pRg st="5" end="5"/>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checkerboard(across)">
                                      <p:cBhvr>
                                        <p:cTn id="16" dur="500"/>
                                        <p:tgtEl>
                                          <p:spTgt spid="3">
                                            <p:txEl>
                                              <p:pRg st="6" end="6"/>
                                            </p:txEl>
                                          </p:spTgt>
                                        </p:tgtEl>
                                      </p:cBhvr>
                                    </p:animEffect>
                                  </p:childTnLst>
                                </p:cTn>
                              </p:par>
                              <p:par>
                                <p:cTn id="17" presetID="5" presetClass="entr" presetSubtype="1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checkerboard(across)">
                                      <p:cBhvr>
                                        <p:cTn id="19" dur="500"/>
                                        <p:tgtEl>
                                          <p:spTgt spid="3">
                                            <p:txEl>
                                              <p:pRg st="7" end="7"/>
                                            </p:txEl>
                                          </p:spTgt>
                                        </p:tgtEl>
                                      </p:cBhvr>
                                    </p:animEffect>
                                  </p:childTnLst>
                                </p:cTn>
                              </p:par>
                              <p:par>
                                <p:cTn id="20" presetID="5" presetClass="entr" presetSubtype="10" fill="hold" nodeType="with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checkerboard(across)">
                                      <p:cBhvr>
                                        <p:cTn id="22" dur="500"/>
                                        <p:tgtEl>
                                          <p:spTgt spid="3">
                                            <p:txEl>
                                              <p:pRg st="8" end="8"/>
                                            </p:txEl>
                                          </p:spTgt>
                                        </p:tgtEl>
                                      </p:cBhvr>
                                    </p:animEffect>
                                  </p:childTnLst>
                                </p:cTn>
                              </p:par>
                              <p:par>
                                <p:cTn id="23" presetID="5" presetClass="entr" presetSubtype="1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checkerboard(across)">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checkerboard(across)">
                                      <p:cBhvr>
                                        <p:cTn id="30" dur="500"/>
                                        <p:tgtEl>
                                          <p:spTgt spid="6"/>
                                        </p:tgtEl>
                                      </p:cBhvr>
                                    </p:animEffect>
                                  </p:childTnLst>
                                </p:cTn>
                              </p:par>
                              <p:par>
                                <p:cTn id="31" presetID="5" presetClass="entr" presetSubtype="10" fill="hold" nodeType="withEffect">
                                  <p:stCondLst>
                                    <p:cond delay="0"/>
                                  </p:stCondLst>
                                  <p:childTnLst>
                                    <p:set>
                                      <p:cBhvr>
                                        <p:cTn id="32" dur="1" fill="hold">
                                          <p:stCondLst>
                                            <p:cond delay="0"/>
                                          </p:stCondLst>
                                        </p:cTn>
                                        <p:tgtEl>
                                          <p:spTgt spid="3073"/>
                                        </p:tgtEl>
                                        <p:attrNameLst>
                                          <p:attrName>style.visibility</p:attrName>
                                        </p:attrNameLst>
                                      </p:cBhvr>
                                      <p:to>
                                        <p:strVal val="visible"/>
                                      </p:to>
                                    </p:set>
                                    <p:animEffect transition="in" filter="checkerboard(across)">
                                      <p:cBhvr>
                                        <p:cTn id="33" dur="500"/>
                                        <p:tgtEl>
                                          <p:spTgt spid="30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F7CBF3E-D5D9-1767-4F04-336ECBA68318}"/>
              </a:ext>
            </a:extLst>
          </p:cNvPr>
          <p:cNvSpPr txBox="1"/>
          <p:nvPr/>
        </p:nvSpPr>
        <p:spPr>
          <a:xfrm>
            <a:off x="975360" y="1294467"/>
            <a:ext cx="6096000" cy="523220"/>
          </a:xfrm>
          <a:prstGeom prst="rect">
            <a:avLst/>
          </a:prstGeom>
          <a:noFill/>
        </p:spPr>
        <p:txBody>
          <a:bodyPr wrap="square">
            <a:spAutoFit/>
          </a:bodyPr>
          <a:lstStyle/>
          <a:p>
            <a:r>
              <a:rPr lang="en-US" sz="2800" b="1">
                <a:solidFill>
                  <a:srgbClr val="000000"/>
                </a:solidFill>
                <a:effectLst/>
                <a:latin typeface="Times New Roman" panose="02020603050405020304" pitchFamily="18" charset="0"/>
                <a:ea typeface="Calibri" panose="020F0502020204030204" pitchFamily="34" charset="0"/>
              </a:rPr>
              <a:t>HĐN I.4</a:t>
            </a:r>
            <a:endParaRPr lang="vi-VN" sz="2800"/>
          </a:p>
        </p:txBody>
      </p:sp>
      <p:pic>
        <p:nvPicPr>
          <p:cNvPr id="4" name="Picture 3" descr="Dòng điện cung cấp bởi pin hoặc acquy có chiều không đổi gọi là dòng điện một chiều">
            <a:extLst>
              <a:ext uri="{FF2B5EF4-FFF2-40B4-BE49-F238E27FC236}">
                <a16:creationId xmlns:a16="http://schemas.microsoft.com/office/drawing/2014/main" id="{89E55109-ED82-B63B-A091-8939260D5D0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3368" y="1817687"/>
            <a:ext cx="11130471" cy="3799238"/>
          </a:xfrm>
          <a:prstGeom prst="rect">
            <a:avLst/>
          </a:prstGeom>
          <a:noFill/>
          <a:ln>
            <a:noFill/>
          </a:ln>
        </p:spPr>
      </p:pic>
    </p:spTree>
    <p:extLst>
      <p:ext uri="{BB962C8B-B14F-4D97-AF65-F5344CB8AC3E}">
        <p14:creationId xmlns:p14="http://schemas.microsoft.com/office/powerpoint/2010/main" val="27243579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B40E4A99-D7AE-D40D-1CD8-3C302AF734ED}"/>
              </a:ext>
            </a:extLst>
          </p:cNvPr>
          <p:cNvSpPr/>
          <p:nvPr/>
        </p:nvSpPr>
        <p:spPr>
          <a:xfrm>
            <a:off x="1306438" y="961021"/>
            <a:ext cx="9323462" cy="700984"/>
          </a:xfrm>
          <a:custGeom>
            <a:avLst/>
            <a:gdLst>
              <a:gd name="connsiteX0" fmla="*/ 0 w 4855164"/>
              <a:gd name="connsiteY0" fmla="*/ 0 h 646331"/>
              <a:gd name="connsiteX1" fmla="*/ 4855164 w 4855164"/>
              <a:gd name="connsiteY1" fmla="*/ 0 h 646331"/>
              <a:gd name="connsiteX2" fmla="*/ 4855164 w 4855164"/>
              <a:gd name="connsiteY2" fmla="*/ 646331 h 646331"/>
              <a:gd name="connsiteX3" fmla="*/ 0 w 4855164"/>
              <a:gd name="connsiteY3" fmla="*/ 646331 h 646331"/>
              <a:gd name="connsiteX4" fmla="*/ 0 w 4855164"/>
              <a:gd name="connsiteY4" fmla="*/ 614562 h 646331"/>
              <a:gd name="connsiteX5" fmla="*/ 25359 w 4855164"/>
              <a:gd name="connsiteY5" fmla="*/ 593639 h 646331"/>
              <a:gd name="connsiteX6" fmla="*/ 137393 w 4855164"/>
              <a:gd name="connsiteY6" fmla="*/ 323165 h 646331"/>
              <a:gd name="connsiteX7" fmla="*/ 25359 w 4855164"/>
              <a:gd name="connsiteY7" fmla="*/ 52691 h 646331"/>
              <a:gd name="connsiteX8" fmla="*/ 0 w 4855164"/>
              <a:gd name="connsiteY8" fmla="*/ 31768 h 646331"/>
              <a:gd name="connsiteX9" fmla="*/ 0 w 4855164"/>
              <a:gd name="connsiteY9" fmla="*/ 0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55164" h="646331">
                <a:moveTo>
                  <a:pt x="0" y="0"/>
                </a:moveTo>
                <a:lnTo>
                  <a:pt x="4855164" y="0"/>
                </a:lnTo>
                <a:lnTo>
                  <a:pt x="4855164" y="646331"/>
                </a:lnTo>
                <a:lnTo>
                  <a:pt x="0" y="646331"/>
                </a:lnTo>
                <a:lnTo>
                  <a:pt x="0" y="614562"/>
                </a:lnTo>
                <a:lnTo>
                  <a:pt x="25359" y="593639"/>
                </a:lnTo>
                <a:cubicBezTo>
                  <a:pt x="94579" y="524419"/>
                  <a:pt x="137393" y="428792"/>
                  <a:pt x="137393" y="323165"/>
                </a:cubicBezTo>
                <a:cubicBezTo>
                  <a:pt x="137393" y="217539"/>
                  <a:pt x="94579" y="121912"/>
                  <a:pt x="25359" y="52691"/>
                </a:cubicBezTo>
                <a:lnTo>
                  <a:pt x="0" y="31768"/>
                </a:lnTo>
                <a:lnTo>
                  <a:pt x="0" y="0"/>
                </a:lnTo>
                <a:close/>
              </a:path>
            </a:pathLst>
          </a:custGeom>
          <a:solidFill>
            <a:srgbClr val="90C149">
              <a:lumMod val="60000"/>
              <a:lumOff val="40000"/>
            </a:srgbClr>
          </a:solidFill>
          <a:ln w="12700" cap="flat" cmpd="sng" algn="ctr">
            <a:noFill/>
            <a:prstDash val="solid"/>
            <a:miter lim="800000"/>
          </a:ln>
          <a:effectLst/>
        </p:spPr>
        <p:txBody>
          <a:bodyPr wrap="square" rtlCol="0" anchor="ctr">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white"/>
              </a:solidFill>
              <a:effectLst/>
              <a:uLnTx/>
              <a:uFillTx/>
              <a:latin typeface="Arial" panose="020B0604020202020204" pitchFamily="34" charset="0"/>
              <a:ea typeface="+mn-ea"/>
              <a:cs typeface="+mn-cs"/>
            </a:endParaRPr>
          </a:p>
        </p:txBody>
      </p:sp>
      <p:grpSp>
        <p:nvGrpSpPr>
          <p:cNvPr id="4" name="Group 3">
            <a:extLst>
              <a:ext uri="{FF2B5EF4-FFF2-40B4-BE49-F238E27FC236}">
                <a16:creationId xmlns:a16="http://schemas.microsoft.com/office/drawing/2014/main" id="{FD194832-1521-030E-0B60-DB8EBA7BCB09}"/>
              </a:ext>
            </a:extLst>
          </p:cNvPr>
          <p:cNvGrpSpPr/>
          <p:nvPr/>
        </p:nvGrpSpPr>
        <p:grpSpPr>
          <a:xfrm>
            <a:off x="440806" y="716280"/>
            <a:ext cx="1143000" cy="1143000"/>
            <a:chOff x="440806" y="716280"/>
            <a:chExt cx="1143000" cy="1143000"/>
          </a:xfrm>
        </p:grpSpPr>
        <p:sp>
          <p:nvSpPr>
            <p:cNvPr id="14" name="Oval 13">
              <a:extLst>
                <a:ext uri="{FF2B5EF4-FFF2-40B4-BE49-F238E27FC236}">
                  <a16:creationId xmlns:a16="http://schemas.microsoft.com/office/drawing/2014/main" id="{22BE8988-76A1-66CD-2671-7877589C236E}"/>
                </a:ext>
              </a:extLst>
            </p:cNvPr>
            <p:cNvSpPr/>
            <p:nvPr/>
          </p:nvSpPr>
          <p:spPr>
            <a:xfrm>
              <a:off x="440806" y="716280"/>
              <a:ext cx="1143000" cy="1143000"/>
            </a:xfrm>
            <a:prstGeom prst="ellipse">
              <a:avLst/>
            </a:prstGeom>
            <a:solidFill>
              <a:srgbClr val="CD3333"/>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5" name="Oval 14">
              <a:extLst>
                <a:ext uri="{FF2B5EF4-FFF2-40B4-BE49-F238E27FC236}">
                  <a16:creationId xmlns:a16="http://schemas.microsoft.com/office/drawing/2014/main" id="{FFDB6189-F3EE-4B5E-DC38-E2DB0C42C323}"/>
                </a:ext>
              </a:extLst>
            </p:cNvPr>
            <p:cNvSpPr/>
            <p:nvPr/>
          </p:nvSpPr>
          <p:spPr>
            <a:xfrm>
              <a:off x="596254" y="872928"/>
              <a:ext cx="832104" cy="829704"/>
            </a:xfrm>
            <a:prstGeom prst="ellipse">
              <a:avLst/>
            </a:prstGeom>
            <a:solidFill>
              <a:srgbClr val="FE6D4B">
                <a:lumMod val="20000"/>
                <a:lumOff val="80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white"/>
                </a:solidFill>
                <a:effectLst/>
                <a:uLnTx/>
                <a:uFillTx/>
                <a:latin typeface="Arial" panose="020B0604020202020204" pitchFamily="34" charset="0"/>
                <a:ea typeface="+mn-ea"/>
                <a:cs typeface="+mn-cs"/>
              </a:endParaRPr>
            </a:p>
          </p:txBody>
        </p:sp>
      </p:grpSp>
      <p:sp>
        <p:nvSpPr>
          <p:cNvPr id="6" name="TextBox 5">
            <a:extLst>
              <a:ext uri="{FF2B5EF4-FFF2-40B4-BE49-F238E27FC236}">
                <a16:creationId xmlns:a16="http://schemas.microsoft.com/office/drawing/2014/main" id="{B57E80A8-F4AF-4FFF-AA6F-B4890F0577FA}"/>
              </a:ext>
            </a:extLst>
          </p:cNvPr>
          <p:cNvSpPr txBox="1"/>
          <p:nvPr/>
        </p:nvSpPr>
        <p:spPr>
          <a:xfrm>
            <a:off x="1501140" y="279759"/>
            <a:ext cx="9189720" cy="613245"/>
          </a:xfrm>
          <a:prstGeom prst="rect">
            <a:avLst/>
          </a:prstGeom>
          <a:noFill/>
        </p:spPr>
        <p:txBody>
          <a:bodyPr wrap="square">
            <a:spAutoFit/>
          </a:bodyPr>
          <a:lstStyle/>
          <a:p>
            <a:pPr algn="ctr">
              <a:lnSpc>
                <a:spcPct val="115000"/>
              </a:lnSpc>
              <a:spcAft>
                <a:spcPts val="1000"/>
              </a:spcAft>
            </a:pPr>
            <a:r>
              <a:rPr lang="en-US" sz="3200" b="1">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BÀI 22. MẠCH ĐIỆN ĐƠN GIẢN</a:t>
            </a:r>
            <a:endParaRPr lang="vi-VN" sz="3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555DB39A-4E91-6ADB-2F1E-E58010EBA27A}"/>
              </a:ext>
            </a:extLst>
          </p:cNvPr>
          <p:cNvSpPr txBox="1"/>
          <p:nvPr/>
        </p:nvSpPr>
        <p:spPr>
          <a:xfrm>
            <a:off x="807720" y="988393"/>
            <a:ext cx="10016882" cy="548099"/>
          </a:xfrm>
          <a:prstGeom prst="rect">
            <a:avLst/>
          </a:prstGeom>
          <a:noFill/>
        </p:spPr>
        <p:txBody>
          <a:bodyPr wrap="square">
            <a:spAutoFit/>
          </a:bodyPr>
          <a:lstStyle/>
          <a:p>
            <a:pPr algn="just">
              <a:lnSpc>
                <a:spcPct val="115000"/>
              </a:lnSpc>
              <a:spcAft>
                <a:spcPts val="1000"/>
              </a:spcAft>
            </a:pPr>
            <a:r>
              <a:rPr lang="nl-NL" sz="2800" b="1">
                <a:solidFill>
                  <a:srgbClr val="0000FF"/>
                </a:solidFill>
                <a:latin typeface="Times New Roman" panose="02020603050405020304" pitchFamily="18" charset="0"/>
                <a:ea typeface="Calibri" panose="020F0502020204030204" pitchFamily="34" charset="0"/>
                <a:cs typeface="Times New Roman" panose="02020603050405020304" pitchFamily="18" charset="0"/>
              </a:rPr>
              <a:t>I</a:t>
            </a:r>
            <a:r>
              <a:rPr lang="nl-NL" sz="2800" b="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I.    </a:t>
            </a:r>
            <a:r>
              <a:rPr lang="nl-NL" sz="2800" b="1">
                <a:solidFill>
                  <a:srgbClr val="0000FF"/>
                </a:solidFill>
                <a:effectLst/>
                <a:latin typeface="Times New Roman" panose="02020603050405020304" pitchFamily="18" charset="0"/>
                <a:ea typeface="Calibri" panose="020F0502020204030204" pitchFamily="34" charset="0"/>
              </a:rPr>
              <a:t>Công dụng của cầu chì, cầu dao tự động, rơle, chuông điện.</a:t>
            </a:r>
            <a:endParaRPr lang="vi-VN" sz="28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AE58D873-8EF1-9678-DBF6-F4E1742FD530}"/>
              </a:ext>
            </a:extLst>
          </p:cNvPr>
          <p:cNvSpPr txBox="1"/>
          <p:nvPr/>
        </p:nvSpPr>
        <p:spPr>
          <a:xfrm>
            <a:off x="418523" y="1815306"/>
            <a:ext cx="11354954" cy="2437206"/>
          </a:xfrm>
          <a:prstGeom prst="rect">
            <a:avLst/>
          </a:prstGeom>
          <a:noFill/>
        </p:spPr>
        <p:txBody>
          <a:bodyPr wrap="square">
            <a:spAutoFit/>
          </a:bodyPr>
          <a:lstStyle/>
          <a:p>
            <a:pPr algn="ctr">
              <a:lnSpc>
                <a:spcPct val="115000"/>
              </a:lnSpc>
              <a:spcAft>
                <a:spcPts val="1000"/>
              </a:spcAft>
            </a:pPr>
            <a:r>
              <a:rPr lang="en-US" sz="2800" b="1">
                <a:solidFill>
                  <a:srgbClr val="FF0000"/>
                </a:solidFill>
              </a:rPr>
              <a:t>Hoạt động: nhóm bốn</a:t>
            </a:r>
          </a:p>
          <a:p>
            <a:pPr algn="just">
              <a:lnSpc>
                <a:spcPts val="2900"/>
              </a:lnSpc>
              <a:spcAft>
                <a:spcPts val="1000"/>
              </a:spcAft>
            </a:pPr>
            <a:r>
              <a:rPr lang="nl-NL" sz="2400">
                <a:solidFill>
                  <a:srgbClr val="0000FF"/>
                </a:solidFill>
                <a:effectLst/>
                <a:latin typeface="Tahoma" panose="020B0604030504040204" pitchFamily="34" charset="0"/>
                <a:ea typeface="Tahoma" panose="020B0604030504040204" pitchFamily="34" charset="0"/>
                <a:cs typeface="Tahoma" panose="020B0604030504040204" pitchFamily="34" charset="0"/>
              </a:rPr>
              <a:t>Hãy tìm hiểu thông tin SGK cùng hình vẽ H22.4-H22.7 trang 93, 94. </a:t>
            </a:r>
            <a:endParaRPr lang="vi-VN" sz="2400">
              <a:solidFill>
                <a:srgbClr val="0000FF"/>
              </a:solidFill>
              <a:effectLst/>
              <a:latin typeface="Tahoma" panose="020B0604030504040204" pitchFamily="34" charset="0"/>
              <a:ea typeface="Tahoma" panose="020B0604030504040204" pitchFamily="34" charset="0"/>
              <a:cs typeface="Tahoma" panose="020B0604030504040204" pitchFamily="34" charset="0"/>
            </a:endParaRPr>
          </a:p>
          <a:p>
            <a:pPr algn="just">
              <a:lnSpc>
                <a:spcPts val="2900"/>
              </a:lnSpc>
              <a:spcAft>
                <a:spcPts val="1000"/>
              </a:spcAft>
            </a:pPr>
            <a:r>
              <a:rPr lang="nl-NL" sz="2400">
                <a:solidFill>
                  <a:srgbClr val="0000FF"/>
                </a:solidFill>
                <a:effectLst/>
                <a:latin typeface="Tahoma" panose="020B0604030504040204" pitchFamily="34" charset="0"/>
                <a:ea typeface="Tahoma" panose="020B0604030504040204" pitchFamily="34" charset="0"/>
                <a:cs typeface="Tahoma" panose="020B0604030504040204" pitchFamily="34" charset="0"/>
              </a:rPr>
              <a:t>1</a:t>
            </a:r>
            <a:r>
              <a:rPr lang="nl-NL" sz="2400" i="1">
                <a:solidFill>
                  <a:srgbClr val="0000FF"/>
                </a:solidFill>
                <a:effectLst/>
                <a:latin typeface="Tahoma" panose="020B0604030504040204" pitchFamily="34" charset="0"/>
                <a:ea typeface="Tahoma" panose="020B0604030504040204" pitchFamily="34" charset="0"/>
                <a:cs typeface="Tahoma" panose="020B0604030504040204" pitchFamily="34" charset="0"/>
              </a:rPr>
              <a:t>-</a:t>
            </a:r>
            <a:r>
              <a:rPr lang="nl-NL" sz="2400" b="1" i="1">
                <a:solidFill>
                  <a:srgbClr val="0000FF"/>
                </a:solidFill>
                <a:effectLst/>
                <a:latin typeface="Tahoma" panose="020B0604030504040204" pitchFamily="34" charset="0"/>
                <a:ea typeface="Tahoma" panose="020B0604030504040204" pitchFamily="34" charset="0"/>
                <a:cs typeface="Tahoma" panose="020B0604030504040204" pitchFamily="34" charset="0"/>
              </a:rPr>
              <a:t> </a:t>
            </a:r>
            <a:r>
              <a:rPr lang="nl-NL" sz="2400" i="1">
                <a:solidFill>
                  <a:srgbClr val="0000FF"/>
                </a:solidFill>
                <a:effectLst/>
                <a:latin typeface="Tahoma" panose="020B0604030504040204" pitchFamily="34" charset="0"/>
                <a:ea typeface="Tahoma" panose="020B0604030504040204" pitchFamily="34" charset="0"/>
                <a:cs typeface="Tahoma" panose="020B0604030504040204" pitchFamily="34" charset="0"/>
              </a:rPr>
              <a:t>Nêu công dụng của cầu chì, cầu dao tự động, rơle, chuông điện.</a:t>
            </a:r>
            <a:endParaRPr lang="vi-VN" sz="2400">
              <a:solidFill>
                <a:srgbClr val="0000FF"/>
              </a:solidFill>
              <a:effectLst/>
              <a:latin typeface="Tahoma" panose="020B0604030504040204" pitchFamily="34" charset="0"/>
              <a:ea typeface="Tahoma" panose="020B0604030504040204" pitchFamily="34" charset="0"/>
              <a:cs typeface="Tahoma" panose="020B0604030504040204" pitchFamily="34" charset="0"/>
            </a:endParaRPr>
          </a:p>
          <a:p>
            <a:pPr algn="just">
              <a:lnSpc>
                <a:spcPts val="2900"/>
              </a:lnSpc>
              <a:spcAft>
                <a:spcPts val="1000"/>
              </a:spcAft>
            </a:pPr>
            <a:r>
              <a:rPr lang="nl-NL" sz="2400" i="1">
                <a:solidFill>
                  <a:srgbClr val="0000FF"/>
                </a:solidFill>
                <a:effectLst/>
                <a:latin typeface="Tahoma" panose="020B0604030504040204" pitchFamily="34" charset="0"/>
                <a:ea typeface="Tahoma" panose="020B0604030504040204" pitchFamily="34" charset="0"/>
                <a:cs typeface="Tahoma" panose="020B0604030504040204" pitchFamily="34" charset="0"/>
              </a:rPr>
              <a:t>2- Nêu tóm tắt nguyên tắc hoạt động của của cầu chì, cầu dao tự động, rơle, chuông điện.</a:t>
            </a:r>
            <a:endParaRPr lang="vi-VN" sz="2400">
              <a:solidFill>
                <a:srgbClr val="0000FF"/>
              </a:solidFill>
              <a:effectLst/>
              <a:latin typeface="Tahoma" panose="020B0604030504040204" pitchFamily="34" charset="0"/>
              <a:ea typeface="Tahoma" panose="020B0604030504040204" pitchFamily="34" charset="0"/>
              <a:cs typeface="Tahoma" panose="020B0604030504040204" pitchFamily="34" charset="0"/>
            </a:endParaRPr>
          </a:p>
        </p:txBody>
      </p:sp>
      <p:pic>
        <p:nvPicPr>
          <p:cNvPr id="10" name="Picture 9">
            <a:extLst>
              <a:ext uri="{FF2B5EF4-FFF2-40B4-BE49-F238E27FC236}">
                <a16:creationId xmlns:a16="http://schemas.microsoft.com/office/drawing/2014/main" id="{B282CA41-A57E-CA6E-D0BA-99DBA49DEE2E}"/>
              </a:ext>
            </a:extLst>
          </p:cNvPr>
          <p:cNvPicPr>
            <a:picLocks noChangeAspect="1"/>
          </p:cNvPicPr>
          <p:nvPr/>
        </p:nvPicPr>
        <p:blipFill>
          <a:blip r:embed="rId2"/>
          <a:stretch>
            <a:fillRect/>
          </a:stretch>
        </p:blipFill>
        <p:spPr>
          <a:xfrm>
            <a:off x="807720" y="4883169"/>
            <a:ext cx="1638833" cy="1258551"/>
          </a:xfrm>
          <a:prstGeom prst="rect">
            <a:avLst/>
          </a:prstGeom>
        </p:spPr>
      </p:pic>
      <p:pic>
        <p:nvPicPr>
          <p:cNvPr id="12" name="Picture 11">
            <a:extLst>
              <a:ext uri="{FF2B5EF4-FFF2-40B4-BE49-F238E27FC236}">
                <a16:creationId xmlns:a16="http://schemas.microsoft.com/office/drawing/2014/main" id="{BF299F73-7B2C-AB78-F0E1-33119430A479}"/>
              </a:ext>
            </a:extLst>
          </p:cNvPr>
          <p:cNvPicPr>
            <a:picLocks noChangeAspect="1"/>
          </p:cNvPicPr>
          <p:nvPr/>
        </p:nvPicPr>
        <p:blipFill>
          <a:blip r:embed="rId3"/>
          <a:stretch>
            <a:fillRect/>
          </a:stretch>
        </p:blipFill>
        <p:spPr>
          <a:xfrm>
            <a:off x="3561634" y="4312746"/>
            <a:ext cx="2254527" cy="1828974"/>
          </a:xfrm>
          <a:prstGeom prst="rect">
            <a:avLst/>
          </a:prstGeom>
        </p:spPr>
      </p:pic>
      <p:pic>
        <p:nvPicPr>
          <p:cNvPr id="13" name="Picture 12">
            <a:extLst>
              <a:ext uri="{FF2B5EF4-FFF2-40B4-BE49-F238E27FC236}">
                <a16:creationId xmlns:a16="http://schemas.microsoft.com/office/drawing/2014/main" id="{0EA8A649-CBE0-4D29-196F-F18F73BC442E}"/>
              </a:ext>
            </a:extLst>
          </p:cNvPr>
          <p:cNvPicPr>
            <a:picLocks noChangeAspect="1"/>
          </p:cNvPicPr>
          <p:nvPr/>
        </p:nvPicPr>
        <p:blipFill>
          <a:blip r:embed="rId4"/>
          <a:stretch>
            <a:fillRect/>
          </a:stretch>
        </p:blipFill>
        <p:spPr>
          <a:xfrm>
            <a:off x="9594745" y="3932465"/>
            <a:ext cx="1810865" cy="2209255"/>
          </a:xfrm>
          <a:prstGeom prst="rect">
            <a:avLst/>
          </a:prstGeom>
        </p:spPr>
      </p:pic>
      <p:pic>
        <p:nvPicPr>
          <p:cNvPr id="17" name="Picture 16">
            <a:extLst>
              <a:ext uri="{FF2B5EF4-FFF2-40B4-BE49-F238E27FC236}">
                <a16:creationId xmlns:a16="http://schemas.microsoft.com/office/drawing/2014/main" id="{9E975842-A4BE-C66A-864C-679323A0CDFD}"/>
              </a:ext>
            </a:extLst>
          </p:cNvPr>
          <p:cNvPicPr>
            <a:picLocks noChangeAspect="1"/>
          </p:cNvPicPr>
          <p:nvPr/>
        </p:nvPicPr>
        <p:blipFill>
          <a:blip r:embed="rId5"/>
          <a:stretch>
            <a:fillRect/>
          </a:stretch>
        </p:blipFill>
        <p:spPr>
          <a:xfrm>
            <a:off x="6611283" y="4756408"/>
            <a:ext cx="1982897" cy="1385312"/>
          </a:xfrm>
          <a:prstGeom prst="rect">
            <a:avLst/>
          </a:prstGeom>
        </p:spPr>
      </p:pic>
    </p:spTree>
    <p:extLst>
      <p:ext uri="{BB962C8B-B14F-4D97-AF65-F5344CB8AC3E}">
        <p14:creationId xmlns:p14="http://schemas.microsoft.com/office/powerpoint/2010/main" val="1782877652"/>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640DFF9-4614-A8E9-31A1-5F17E1BE6B70}"/>
              </a:ext>
            </a:extLst>
          </p:cNvPr>
          <p:cNvSpPr txBox="1"/>
          <p:nvPr/>
        </p:nvSpPr>
        <p:spPr>
          <a:xfrm>
            <a:off x="590158" y="1438757"/>
            <a:ext cx="8065586" cy="2308324"/>
          </a:xfrm>
          <a:prstGeom prst="rect">
            <a:avLst/>
          </a:prstGeom>
          <a:noFill/>
        </p:spPr>
        <p:txBody>
          <a:bodyPr wrap="square">
            <a:spAutoFit/>
          </a:bodyPr>
          <a:lstStyle/>
          <a:p>
            <a:pPr algn="just" rtl="0">
              <a:spcBef>
                <a:spcPts val="0"/>
              </a:spcBef>
              <a:spcAft>
                <a:spcPts val="500"/>
              </a:spcAft>
            </a:pPr>
            <a:r>
              <a:rPr lang="en-US" sz="2400" b="0" i="0" u="none" strike="noStrike">
                <a:solidFill>
                  <a:srgbClr val="0000FF"/>
                </a:solidFill>
                <a:effectLst/>
                <a:latin typeface="Arial" panose="020B0604020202020204" pitchFamily="34" charset="0"/>
              </a:rPr>
              <a:t>* </a:t>
            </a:r>
            <a:r>
              <a:rPr lang="vi-VN" sz="2400" b="0" i="0" u="none" strike="noStrike">
                <a:solidFill>
                  <a:srgbClr val="0000FF"/>
                </a:solidFill>
                <a:effectLst/>
                <a:latin typeface="Arial" panose="020B0604020202020204" pitchFamily="34" charset="0"/>
              </a:rPr>
              <a:t>Cầu chì là một bộ phận của mạch điện, đó là một đoạn dây chì nóng chảy ở nhiệt độ thấp so với các kim loại khác (Hình 22.4). Cẩu chì có tác dụng bảo vệ các thiết bị điện khác trong mạch điện không bị hỏng khi vì một lí do nào đó, dòng điện trong mạch đột ngột tăng quá mức. Lúc đó dây chì nóng chảy (bị đứt), mạch điện bị ngắt.</a:t>
            </a:r>
            <a:endParaRPr lang="vi-VN" sz="2400" b="0">
              <a:solidFill>
                <a:srgbClr val="0000FF"/>
              </a:solidFill>
              <a:effectLst/>
            </a:endParaRPr>
          </a:p>
        </p:txBody>
      </p:sp>
      <p:sp>
        <p:nvSpPr>
          <p:cNvPr id="5" name="TextBox 4">
            <a:extLst>
              <a:ext uri="{FF2B5EF4-FFF2-40B4-BE49-F238E27FC236}">
                <a16:creationId xmlns:a16="http://schemas.microsoft.com/office/drawing/2014/main" id="{9B4CCC4E-FF20-4E5E-D3C5-549006BC9154}"/>
              </a:ext>
            </a:extLst>
          </p:cNvPr>
          <p:cNvSpPr txBox="1"/>
          <p:nvPr/>
        </p:nvSpPr>
        <p:spPr>
          <a:xfrm>
            <a:off x="3851518" y="4146008"/>
            <a:ext cx="7913762" cy="2308324"/>
          </a:xfrm>
          <a:prstGeom prst="rect">
            <a:avLst/>
          </a:prstGeom>
          <a:noFill/>
        </p:spPr>
        <p:txBody>
          <a:bodyPr wrap="square">
            <a:spAutoFit/>
          </a:bodyPr>
          <a:lstStyle/>
          <a:p>
            <a:pPr algn="just" rtl="0">
              <a:spcBef>
                <a:spcPts val="0"/>
              </a:spcBef>
              <a:spcAft>
                <a:spcPts val="500"/>
              </a:spcAft>
            </a:pPr>
            <a:r>
              <a:rPr lang="en-US" sz="2400" b="0" i="0" u="none" strike="noStrike">
                <a:solidFill>
                  <a:srgbClr val="0000FF"/>
                </a:solidFill>
                <a:effectLst/>
              </a:rPr>
              <a:t>* </a:t>
            </a:r>
            <a:r>
              <a:rPr lang="vi-VN" sz="2400" b="0" i="0" u="none" strike="noStrike">
                <a:solidFill>
                  <a:srgbClr val="0000FF"/>
                </a:solidFill>
                <a:effectLst/>
              </a:rPr>
              <a:t>Cầu dao tự động được mắc trong mạch điện cũng có tác dụng ngắt mạch như cầu chì (Hình 22.5). Khi dòng diện đột ngột tăng quá mức thì cầu dao sẽ tự động ngắt mạch điện để các thiết bị điện không bị hỏng. Sau khi kiểm tra, sửa chữa xong, cầu dao được đóng lại để mạch điện hoạt động.</a:t>
            </a:r>
            <a:endParaRPr lang="vi-VN" sz="2400" b="0">
              <a:solidFill>
                <a:srgbClr val="0000FF"/>
              </a:solidFill>
              <a:effectLst/>
            </a:endParaRPr>
          </a:p>
        </p:txBody>
      </p:sp>
      <p:sp>
        <p:nvSpPr>
          <p:cNvPr id="20" name="Oval 19">
            <a:extLst>
              <a:ext uri="{FF2B5EF4-FFF2-40B4-BE49-F238E27FC236}">
                <a16:creationId xmlns:a16="http://schemas.microsoft.com/office/drawing/2014/main" id="{D4B17AB9-7E1B-4988-2F72-B98A33EE7CBE}"/>
              </a:ext>
            </a:extLst>
          </p:cNvPr>
          <p:cNvSpPr/>
          <p:nvPr/>
        </p:nvSpPr>
        <p:spPr>
          <a:xfrm>
            <a:off x="263144" y="214493"/>
            <a:ext cx="1053885" cy="105388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Oval 20">
            <a:extLst>
              <a:ext uri="{FF2B5EF4-FFF2-40B4-BE49-F238E27FC236}">
                <a16:creationId xmlns:a16="http://schemas.microsoft.com/office/drawing/2014/main" id="{1F0BC4EF-E685-03F3-35C9-DC192532C69F}"/>
              </a:ext>
            </a:extLst>
          </p:cNvPr>
          <p:cNvSpPr/>
          <p:nvPr/>
        </p:nvSpPr>
        <p:spPr>
          <a:xfrm>
            <a:off x="405785" y="358928"/>
            <a:ext cx="765015" cy="765015"/>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2" name="Freeform: Shape 21">
            <a:extLst>
              <a:ext uri="{FF2B5EF4-FFF2-40B4-BE49-F238E27FC236}">
                <a16:creationId xmlns:a16="http://schemas.microsoft.com/office/drawing/2014/main" id="{A5DD922A-5554-A3D2-1E79-043959D16589}"/>
              </a:ext>
            </a:extLst>
          </p:cNvPr>
          <p:cNvSpPr/>
          <p:nvPr/>
        </p:nvSpPr>
        <p:spPr>
          <a:xfrm>
            <a:off x="1047934" y="414674"/>
            <a:ext cx="4855164" cy="646331"/>
          </a:xfrm>
          <a:custGeom>
            <a:avLst/>
            <a:gdLst>
              <a:gd name="connsiteX0" fmla="*/ 0 w 4855164"/>
              <a:gd name="connsiteY0" fmla="*/ 0 h 646331"/>
              <a:gd name="connsiteX1" fmla="*/ 4855164 w 4855164"/>
              <a:gd name="connsiteY1" fmla="*/ 0 h 646331"/>
              <a:gd name="connsiteX2" fmla="*/ 4855164 w 4855164"/>
              <a:gd name="connsiteY2" fmla="*/ 646331 h 646331"/>
              <a:gd name="connsiteX3" fmla="*/ 0 w 4855164"/>
              <a:gd name="connsiteY3" fmla="*/ 646331 h 646331"/>
              <a:gd name="connsiteX4" fmla="*/ 0 w 4855164"/>
              <a:gd name="connsiteY4" fmla="*/ 614562 h 646331"/>
              <a:gd name="connsiteX5" fmla="*/ 25359 w 4855164"/>
              <a:gd name="connsiteY5" fmla="*/ 593639 h 646331"/>
              <a:gd name="connsiteX6" fmla="*/ 137393 w 4855164"/>
              <a:gd name="connsiteY6" fmla="*/ 323165 h 646331"/>
              <a:gd name="connsiteX7" fmla="*/ 25359 w 4855164"/>
              <a:gd name="connsiteY7" fmla="*/ 52691 h 646331"/>
              <a:gd name="connsiteX8" fmla="*/ 0 w 4855164"/>
              <a:gd name="connsiteY8" fmla="*/ 31768 h 646331"/>
              <a:gd name="connsiteX9" fmla="*/ 0 w 4855164"/>
              <a:gd name="connsiteY9" fmla="*/ 0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55164" h="646331">
                <a:moveTo>
                  <a:pt x="0" y="0"/>
                </a:moveTo>
                <a:lnTo>
                  <a:pt x="4855164" y="0"/>
                </a:lnTo>
                <a:lnTo>
                  <a:pt x="4855164" y="646331"/>
                </a:lnTo>
                <a:lnTo>
                  <a:pt x="0" y="646331"/>
                </a:lnTo>
                <a:lnTo>
                  <a:pt x="0" y="614562"/>
                </a:lnTo>
                <a:lnTo>
                  <a:pt x="25359" y="593639"/>
                </a:lnTo>
                <a:cubicBezTo>
                  <a:pt x="94579" y="524419"/>
                  <a:pt x="137393" y="428792"/>
                  <a:pt x="137393" y="323165"/>
                </a:cubicBezTo>
                <a:cubicBezTo>
                  <a:pt x="137393" y="217539"/>
                  <a:pt x="94579" y="121912"/>
                  <a:pt x="25359" y="52691"/>
                </a:cubicBezTo>
                <a:lnTo>
                  <a:pt x="0" y="31768"/>
                </a:lnTo>
                <a:lnTo>
                  <a:pt x="0" y="0"/>
                </a:lnTo>
                <a:close/>
              </a:path>
            </a:pathLst>
          </a:cu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23" name="Rectangle 22">
            <a:extLst>
              <a:ext uri="{FF2B5EF4-FFF2-40B4-BE49-F238E27FC236}">
                <a16:creationId xmlns:a16="http://schemas.microsoft.com/office/drawing/2014/main" id="{313B040F-E239-5DCD-77AC-7CCA62119236}"/>
              </a:ext>
            </a:extLst>
          </p:cNvPr>
          <p:cNvSpPr/>
          <p:nvPr/>
        </p:nvSpPr>
        <p:spPr>
          <a:xfrm>
            <a:off x="5903098" y="431716"/>
            <a:ext cx="4703942" cy="646331"/>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4" name="TextBox 23">
            <a:extLst>
              <a:ext uri="{FF2B5EF4-FFF2-40B4-BE49-F238E27FC236}">
                <a16:creationId xmlns:a16="http://schemas.microsoft.com/office/drawing/2014/main" id="{AB8EF2EC-8915-1BE7-3752-EEAAEA51127C}"/>
              </a:ext>
            </a:extLst>
          </p:cNvPr>
          <p:cNvSpPr txBox="1"/>
          <p:nvPr/>
        </p:nvSpPr>
        <p:spPr>
          <a:xfrm>
            <a:off x="590158" y="412872"/>
            <a:ext cx="10016882" cy="548099"/>
          </a:xfrm>
          <a:prstGeom prst="rect">
            <a:avLst/>
          </a:prstGeom>
          <a:noFill/>
        </p:spPr>
        <p:txBody>
          <a:bodyPr wrap="square">
            <a:spAutoFit/>
          </a:bodyPr>
          <a:lstStyle/>
          <a:p>
            <a:pPr algn="just">
              <a:lnSpc>
                <a:spcPct val="115000"/>
              </a:lnSpc>
              <a:spcAft>
                <a:spcPts val="1000"/>
              </a:spcAft>
            </a:pPr>
            <a:r>
              <a:rPr lang="nl-NL" sz="2800" b="1">
                <a:solidFill>
                  <a:srgbClr val="0000FF"/>
                </a:solidFill>
                <a:latin typeface="Times New Roman" panose="02020603050405020304" pitchFamily="18" charset="0"/>
                <a:ea typeface="Calibri" panose="020F0502020204030204" pitchFamily="34" charset="0"/>
                <a:cs typeface="Times New Roman" panose="02020603050405020304" pitchFamily="18" charset="0"/>
              </a:rPr>
              <a:t>I</a:t>
            </a:r>
            <a:r>
              <a:rPr lang="nl-NL" sz="2800" b="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I.    </a:t>
            </a:r>
            <a:r>
              <a:rPr lang="nl-NL" sz="2800" b="1">
                <a:solidFill>
                  <a:srgbClr val="0000FF"/>
                </a:solidFill>
                <a:effectLst/>
                <a:latin typeface="Times New Roman" panose="02020603050405020304" pitchFamily="18" charset="0"/>
                <a:ea typeface="Calibri" panose="020F0502020204030204" pitchFamily="34" charset="0"/>
              </a:rPr>
              <a:t>Công dụng của cầu chì, cầu dao tự động, rơle, chuông điện.</a:t>
            </a:r>
            <a:endParaRPr lang="vi-VN" sz="28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2B620BCA-B021-A2A0-F2B4-6A218428C6BF}"/>
              </a:ext>
            </a:extLst>
          </p:cNvPr>
          <p:cNvPicPr>
            <a:picLocks noChangeAspect="1"/>
          </p:cNvPicPr>
          <p:nvPr/>
        </p:nvPicPr>
        <p:blipFill>
          <a:blip r:embed="rId2"/>
          <a:stretch>
            <a:fillRect/>
          </a:stretch>
        </p:blipFill>
        <p:spPr>
          <a:xfrm>
            <a:off x="8968207" y="1390379"/>
            <a:ext cx="2654610" cy="2038622"/>
          </a:xfrm>
          <a:prstGeom prst="rect">
            <a:avLst/>
          </a:prstGeom>
        </p:spPr>
      </p:pic>
      <p:pic>
        <p:nvPicPr>
          <p:cNvPr id="26" name="Picture 25">
            <a:extLst>
              <a:ext uri="{FF2B5EF4-FFF2-40B4-BE49-F238E27FC236}">
                <a16:creationId xmlns:a16="http://schemas.microsoft.com/office/drawing/2014/main" id="{D04DEBC7-7868-5CBF-B028-F942D942A91A}"/>
              </a:ext>
            </a:extLst>
          </p:cNvPr>
          <p:cNvPicPr>
            <a:picLocks noChangeAspect="1"/>
          </p:cNvPicPr>
          <p:nvPr/>
        </p:nvPicPr>
        <p:blipFill>
          <a:blip r:embed="rId3"/>
          <a:stretch>
            <a:fillRect/>
          </a:stretch>
        </p:blipFill>
        <p:spPr>
          <a:xfrm>
            <a:off x="752776" y="4123060"/>
            <a:ext cx="2822558" cy="2289786"/>
          </a:xfrm>
          <a:prstGeom prst="rect">
            <a:avLst/>
          </a:prstGeom>
        </p:spPr>
      </p:pic>
      <p:pic>
        <p:nvPicPr>
          <p:cNvPr id="27" name="Graphic 26" descr="Clipboard with solid fill">
            <a:extLst>
              <a:ext uri="{FF2B5EF4-FFF2-40B4-BE49-F238E27FC236}">
                <a16:creationId xmlns:a16="http://schemas.microsoft.com/office/drawing/2014/main" id="{E8CD5CFB-071E-6C9D-7235-5EAE928FC92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257501" y="357041"/>
            <a:ext cx="792075" cy="792075"/>
          </a:xfrm>
          <a:prstGeom prst="rect">
            <a:avLst/>
          </a:prstGeom>
        </p:spPr>
      </p:pic>
    </p:spTree>
    <p:extLst>
      <p:ext uri="{BB962C8B-B14F-4D97-AF65-F5344CB8AC3E}">
        <p14:creationId xmlns:p14="http://schemas.microsoft.com/office/powerpoint/2010/main" val="289954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heel(1)">
                                      <p:cBhvr>
                                        <p:cTn id="7" dur="2000"/>
                                        <p:tgtEl>
                                          <p:spTgt spid="20"/>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heel(1)">
                                      <p:cBhvr>
                                        <p:cTn id="10" dur="2000"/>
                                        <p:tgtEl>
                                          <p:spTgt spid="21"/>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wheel(1)">
                                      <p:cBhvr>
                                        <p:cTn id="13" dur="2000"/>
                                        <p:tgtEl>
                                          <p:spTgt spid="22"/>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wheel(1)">
                                      <p:cBhvr>
                                        <p:cTn id="16" dur="2000"/>
                                        <p:tgtEl>
                                          <p:spTgt spid="23"/>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heel(1)">
                                      <p:cBhvr>
                                        <p:cTn id="19" dur="2000"/>
                                        <p:tgtEl>
                                          <p:spTgt spid="24"/>
                                        </p:tgtEl>
                                      </p:cBhvr>
                                    </p:animEffect>
                                  </p:childTnLst>
                                </p:cTn>
                              </p:par>
                              <p:par>
                                <p:cTn id="20" presetID="21" presetClass="entr" presetSubtype="1" fill="hold"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heel(1)">
                                      <p:cBhvr>
                                        <p:cTn id="22" dur="20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checkerboard(across)">
                                      <p:cBhvr>
                                        <p:cTn id="27" dur="500"/>
                                        <p:tgtEl>
                                          <p:spTgt spid="3"/>
                                        </p:tgtEl>
                                      </p:cBhvr>
                                    </p:animEffect>
                                  </p:childTnLst>
                                </p:cTn>
                              </p:par>
                              <p:par>
                                <p:cTn id="28" presetID="5" presetClass="entr" presetSubtype="10" fill="hold" nodeType="with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checkerboard(across)">
                                      <p:cBhvr>
                                        <p:cTn id="30" dur="500"/>
                                        <p:tgtEl>
                                          <p:spTgt spid="25"/>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additive="base">
                                        <p:cTn id="35" dur="500" fill="hold"/>
                                        <p:tgtEl>
                                          <p:spTgt spid="26"/>
                                        </p:tgtEl>
                                        <p:attrNameLst>
                                          <p:attrName>ppt_x</p:attrName>
                                        </p:attrNameLst>
                                      </p:cBhvr>
                                      <p:tavLst>
                                        <p:tav tm="0">
                                          <p:val>
                                            <p:strVal val="#ppt_x"/>
                                          </p:val>
                                        </p:tav>
                                        <p:tav tm="100000">
                                          <p:val>
                                            <p:strVal val="#ppt_x"/>
                                          </p:val>
                                        </p:tav>
                                      </p:tavLst>
                                    </p:anim>
                                    <p:anim calcmode="lin" valueType="num">
                                      <p:cBhvr additive="base">
                                        <p:cTn id="36" dur="500" fill="hold"/>
                                        <p:tgtEl>
                                          <p:spTgt spid="2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additive="base">
                                        <p:cTn id="39" dur="500" fill="hold"/>
                                        <p:tgtEl>
                                          <p:spTgt spid="5"/>
                                        </p:tgtEl>
                                        <p:attrNameLst>
                                          <p:attrName>ppt_x</p:attrName>
                                        </p:attrNameLst>
                                      </p:cBhvr>
                                      <p:tavLst>
                                        <p:tav tm="0">
                                          <p:val>
                                            <p:strVal val="#ppt_x"/>
                                          </p:val>
                                        </p:tav>
                                        <p:tav tm="100000">
                                          <p:val>
                                            <p:strVal val="#ppt_x"/>
                                          </p:val>
                                        </p:tav>
                                      </p:tavLst>
                                    </p:anim>
                                    <p:anim calcmode="lin" valueType="num">
                                      <p:cBhvr additive="base">
                                        <p:cTn id="4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20" grpId="0" animBg="1"/>
      <p:bldP spid="21" grpId="0" animBg="1"/>
      <p:bldP spid="22" grpId="0" animBg="1"/>
      <p:bldP spid="23" grpId="0" animBg="1"/>
      <p:bldP spid="24" grpId="0"/>
    </p:bldLst>
  </p:timing>
</p:sld>
</file>

<file path=ppt/theme/theme1.xml><?xml version="1.0" encoding="utf-8"?>
<a:theme xmlns:a="http://schemas.openxmlformats.org/drawingml/2006/main" name="2_Office Theme">
  <a:themeElements>
    <a:clrScheme name="Custom 11">
      <a:dk1>
        <a:sysClr val="windowText" lastClr="000000"/>
      </a:dk1>
      <a:lt1>
        <a:sysClr val="window" lastClr="FFFFFF"/>
      </a:lt1>
      <a:dk2>
        <a:srgbClr val="7358B1"/>
      </a:dk2>
      <a:lt2>
        <a:srgbClr val="E7E6E6"/>
      </a:lt2>
      <a:accent1>
        <a:srgbClr val="CD3333"/>
      </a:accent1>
      <a:accent2>
        <a:srgbClr val="FE6D4B"/>
      </a:accent2>
      <a:accent3>
        <a:srgbClr val="A5A5A5"/>
      </a:accent3>
      <a:accent4>
        <a:srgbClr val="EEBA4A"/>
      </a:accent4>
      <a:accent5>
        <a:srgbClr val="4ABDEC"/>
      </a:accent5>
      <a:accent6>
        <a:srgbClr val="90C14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11">
      <a:dk1>
        <a:sysClr val="windowText" lastClr="000000"/>
      </a:dk1>
      <a:lt1>
        <a:sysClr val="window" lastClr="FFFFFF"/>
      </a:lt1>
      <a:dk2>
        <a:srgbClr val="7358B1"/>
      </a:dk2>
      <a:lt2>
        <a:srgbClr val="E7E6E6"/>
      </a:lt2>
      <a:accent1>
        <a:srgbClr val="CD3333"/>
      </a:accent1>
      <a:accent2>
        <a:srgbClr val="FE6D4B"/>
      </a:accent2>
      <a:accent3>
        <a:srgbClr val="A5A5A5"/>
      </a:accent3>
      <a:accent4>
        <a:srgbClr val="EEBA4A"/>
      </a:accent4>
      <a:accent5>
        <a:srgbClr val="4ABDEC"/>
      </a:accent5>
      <a:accent6>
        <a:srgbClr val="90C14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316</TotalTime>
  <Words>1657</Words>
  <PresentationFormat>Widescreen</PresentationFormat>
  <Paragraphs>94</Paragraphs>
  <Slides>16</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16</vt:i4>
      </vt:variant>
    </vt:vector>
  </HeadingPairs>
  <TitlesOfParts>
    <vt:vector size="23" baseType="lpstr">
      <vt:lpstr>Arial</vt:lpstr>
      <vt:lpstr>Calibri</vt:lpstr>
      <vt:lpstr>Calibri Light</vt:lpstr>
      <vt:lpstr>Tahoma</vt:lpstr>
      <vt:lpstr>Times New Roman</vt:lpstr>
      <vt:lpstr>2_Office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TẬP</vt:lpstr>
      <vt:lpstr>LUYỆN TẬP</vt:lpstr>
      <vt:lpstr>VẬN DỤNG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2023-05-11T00:27:23Z</dcterms:created>
  <dcterms:modified xsi:type="dcterms:W3CDTF">2023-05-11T08:50:24Z</dcterms:modified>
  <cp:version>n</cp:version>
</cp:coreProperties>
</file>