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9" r:id="rId3"/>
    <p:sldId id="265" r:id="rId4"/>
    <p:sldId id="268" r:id="rId5"/>
    <p:sldId id="270" r:id="rId6"/>
    <p:sldId id="272" r:id="rId7"/>
    <p:sldId id="273" r:id="rId8"/>
    <p:sldId id="275" r:id="rId9"/>
    <p:sldId id="276" r:id="rId10"/>
    <p:sldId id="277" r:id="rId11"/>
    <p:sldId id="278" r:id="rId12"/>
    <p:sldId id="279" r:id="rId13"/>
    <p:sldId id="281"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81" autoAdjust="0"/>
  </p:normalViewPr>
  <p:slideViewPr>
    <p:cSldViewPr snapToGrid="0">
      <p:cViewPr varScale="1">
        <p:scale>
          <a:sx n="54" d="100"/>
          <a:sy n="54"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7/17/2023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7/17/2023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1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268850" y="211049"/>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272610" y="284508"/>
              <a:ext cx="6473678"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5</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BÀI TẬP CUỐI CHƯƠNG 4</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91721"/>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GIẢI TÍCH</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91721"/>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❹</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b</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Độ</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dài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r>
                  <a:rPr lang="en-US" dirty="0">
                    <a:latin typeface="Aarial"/>
                  </a:rPr>
                  <a:t>Một </a:t>
                </a:r>
                <a:r>
                  <a:rPr lang="en-US" dirty="0" err="1">
                    <a:latin typeface="Aarial"/>
                  </a:rPr>
                  <a:t>cung</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m:rPr>
                        <m:sty m:val="p"/>
                      </m:rPr>
                      <a:rPr lang="en-US">
                        <a:latin typeface="Cambria Math" panose="02040503050406030204" pitchFamily="18" charset="0"/>
                      </a:rPr>
                      <m:t>R</m:t>
                    </m:r>
                  </m:oMath>
                </a14:m>
                <a:r>
                  <a:rPr lang="en-US" dirty="0">
                    <a:latin typeface="Aarial"/>
                  </a:rPr>
                  <a:t> </a:t>
                </a:r>
                <a:r>
                  <a:rPr lang="en-US" dirty="0" err="1">
                    <a:latin typeface="Aarial"/>
                  </a:rPr>
                  <a:t>và</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m:rPr>
                        <m:sty m:val="p"/>
                      </m:rPr>
                      <a:rPr lang="en-US">
                        <a:latin typeface="Cambria Math" panose="02040503050406030204" pitchFamily="18" charset="0"/>
                      </a:rPr>
                      <m:t>α</m:t>
                    </m:r>
                  </m:oMath>
                </a14:m>
                <a:r>
                  <a:rPr lang="en-US" dirty="0">
                    <a:latin typeface="Aarial"/>
                  </a:rPr>
                  <a:t> rad </a:t>
                </a:r>
                <a:r>
                  <a:rPr lang="en-US" dirty="0" err="1">
                    <a:latin typeface="Aarial"/>
                  </a:rPr>
                  <a:t>thì</a:t>
                </a:r>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14:m>
                  <m:oMath xmlns:m="http://schemas.openxmlformats.org/officeDocument/2006/math">
                    <m:r>
                      <m:rPr>
                        <m:sty m:val="p"/>
                      </m:rPr>
                      <a:rPr lang="en-US">
                        <a:latin typeface="Cambria Math" panose="02040503050406030204" pitchFamily="18" charset="0"/>
                      </a:rPr>
                      <m:t>l</m:t>
                    </m:r>
                    <m:r>
                      <a:rPr lang="en-US">
                        <a:latin typeface="Cambria Math" panose="02040503050406030204" pitchFamily="18" charset="0"/>
                      </a:rPr>
                      <m:t>=</m:t>
                    </m:r>
                    <m:r>
                      <m:rPr>
                        <m:sty m:val="p"/>
                      </m:rPr>
                      <a:rPr lang="en-US">
                        <a:latin typeface="Cambria Math" panose="02040503050406030204" pitchFamily="18" charset="0"/>
                      </a:rPr>
                      <m:t>Rα</m:t>
                    </m:r>
                  </m:oMath>
                </a14:m>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49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Đường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ndParaRPr>
              </a:p>
              <a:p>
                <a:pPr algn="just"/>
                <a:r>
                  <a:rPr lang="en-US" dirty="0">
                    <a:latin typeface="Aarial"/>
                  </a:rPr>
                  <a:t>Đường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là</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tâm</a:t>
                </a:r>
                <a:r>
                  <a:rPr lang="en-US" dirty="0">
                    <a:latin typeface="Aarial"/>
                  </a:rPr>
                  <a:t> </a:t>
                </a:r>
                <a:r>
                  <a:rPr lang="en-US" dirty="0" err="1">
                    <a:latin typeface="Aarial"/>
                  </a:rPr>
                  <a:t>tại</a:t>
                </a:r>
                <a:r>
                  <a:rPr lang="en-US" dirty="0">
                    <a:latin typeface="Aarial"/>
                  </a:rPr>
                  <a:t> </a:t>
                </a:r>
                <a:r>
                  <a:rPr lang="en-US" dirty="0" err="1">
                    <a:latin typeface="Aarial"/>
                  </a:rPr>
                  <a:t>gốc</a:t>
                </a:r>
                <a:r>
                  <a:rPr lang="en-US" dirty="0">
                    <a:latin typeface="Aarial"/>
                  </a:rPr>
                  <a:t> </a:t>
                </a:r>
                <a:r>
                  <a:rPr lang="en-US" dirty="0" err="1">
                    <a:latin typeface="Aarial"/>
                  </a:rPr>
                  <a:t>toạ</a:t>
                </a:r>
                <a:r>
                  <a:rPr lang="en-US" dirty="0">
                    <a:latin typeface="Aarial"/>
                  </a:rPr>
                  <a:t> </a:t>
                </a:r>
                <a:r>
                  <a:rPr lang="en-US" dirty="0" err="1">
                    <a:latin typeface="Aarial"/>
                  </a:rPr>
                  <a:t>độ</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r>
                  <a:rPr lang="en-US" dirty="0" err="1">
                    <a:latin typeface="Aarial"/>
                  </a:rPr>
                  <a:t>bằng</a:t>
                </a:r>
                <a:r>
                  <a:rPr lang="en-US" dirty="0">
                    <a:latin typeface="Aarial"/>
                  </a:rPr>
                  <a:t> 1, </a:t>
                </a:r>
                <a:r>
                  <a:rPr lang="en-US" dirty="0" err="1">
                    <a:latin typeface="Aarial"/>
                  </a:rPr>
                  <a:t>được</a:t>
                </a:r>
                <a:r>
                  <a:rPr lang="en-US" dirty="0">
                    <a:latin typeface="Aarial"/>
                  </a:rPr>
                  <a:t> </a:t>
                </a:r>
                <a:r>
                  <a:rPr lang="en-US" dirty="0" err="1">
                    <a:latin typeface="Aarial"/>
                  </a:rPr>
                  <a:t>định</a:t>
                </a:r>
                <a:r>
                  <a:rPr lang="en-US" dirty="0">
                    <a:latin typeface="Aarial"/>
                  </a:rPr>
                  <a:t> </a:t>
                </a:r>
                <a:r>
                  <a:rPr lang="en-US" dirty="0" err="1">
                    <a:latin typeface="Aarial"/>
                  </a:rPr>
                  <a:t>hướng</a:t>
                </a:r>
                <a:r>
                  <a:rPr lang="en-US" dirty="0">
                    <a:latin typeface="Aarial"/>
                  </a:rPr>
                  <a:t> </a:t>
                </a:r>
                <a:r>
                  <a:rPr lang="en-US" dirty="0" err="1">
                    <a:latin typeface="Aarial"/>
                  </a:rPr>
                  <a:t>và</a:t>
                </a:r>
                <a:r>
                  <a:rPr lang="en-US" dirty="0">
                    <a:latin typeface="Aarial"/>
                  </a:rPr>
                  <a:t> </a:t>
                </a:r>
                <a:r>
                  <a:rPr lang="en-US" dirty="0" err="1">
                    <a:latin typeface="Aarial"/>
                  </a:rPr>
                  <a:t>lấy</a:t>
                </a:r>
                <a:r>
                  <a:rPr lang="en-US" dirty="0">
                    <a:latin typeface="Aarial"/>
                  </a:rPr>
                  <a:t> </a:t>
                </a:r>
                <a:r>
                  <a:rPr lang="en-US" dirty="0" err="1">
                    <a:latin typeface="Aarial"/>
                  </a:rPr>
                  <a:t>điểm</a:t>
                </a:r>
                <a:r>
                  <a:rPr lang="en-US" dirty="0">
                    <a:latin typeface="Aarial"/>
                  </a:rPr>
                  <a:t> A(1 ; 0) </a:t>
                </a:r>
                <a:r>
                  <a:rPr lang="en-US" dirty="0" err="1">
                    <a:latin typeface="Aarial"/>
                  </a:rPr>
                  <a:t>làm</a:t>
                </a:r>
                <a:r>
                  <a:rPr lang="en-US" dirty="0">
                    <a:latin typeface="Aarial"/>
                  </a:rPr>
                  <a:t> </a:t>
                </a:r>
                <a:r>
                  <a:rPr lang="en-US" dirty="0" err="1">
                    <a:latin typeface="Aarial"/>
                  </a:rPr>
                  <a:t>điểm</a:t>
                </a:r>
                <a:r>
                  <a:rPr lang="en-US" dirty="0">
                    <a:latin typeface="Aarial"/>
                  </a:rPr>
                  <a:t> </a:t>
                </a:r>
                <a:r>
                  <a:rPr lang="en-US" dirty="0" err="1">
                    <a:latin typeface="Aarial"/>
                  </a:rPr>
                  <a:t>gốc</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a:t>
                </a:r>
              </a:p>
              <a:p>
                <a:pPr algn="just"/>
                <a:r>
                  <a:rPr lang="en-US" dirty="0">
                    <a:latin typeface="Aarial"/>
                  </a:rPr>
                  <a:t> </a:t>
                </a:r>
                <a:r>
                  <a:rPr lang="en-US" dirty="0" err="1">
                    <a:latin typeface="Aarial"/>
                  </a:rPr>
                  <a:t>Điểm</a:t>
                </a:r>
                <a:r>
                  <a:rPr lang="en-US" dirty="0">
                    <a:latin typeface="Aarial"/>
                  </a:rPr>
                  <a:t>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biểu</a:t>
                </a:r>
                <a:r>
                  <a:rPr lang="en-US" dirty="0">
                    <a:latin typeface="Aarial"/>
                  </a:rPr>
                  <a:t> </a:t>
                </a:r>
                <a:r>
                  <a:rPr lang="en-US" dirty="0" err="1">
                    <a:latin typeface="Aarial"/>
                  </a:rPr>
                  <a:t>diễn</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oMath>
                </a14:m>
                <a:r>
                  <a:rPr lang="en-US" dirty="0">
                    <a:latin typeface="Aarial"/>
                  </a:rPr>
                  <a:t>(</a:t>
                </a:r>
                <a:r>
                  <a:rPr lang="en-US" dirty="0" err="1">
                    <a:latin typeface="Aarial"/>
                  </a:rPr>
                  <a:t>độ</a:t>
                </a:r>
                <a:r>
                  <a:rPr lang="en-US" dirty="0">
                    <a:latin typeface="Aarial"/>
                  </a:rPr>
                  <a:t> </a:t>
                </a:r>
                <a:r>
                  <a:rPr lang="en-US" dirty="0" err="1">
                    <a:latin typeface="Aarial"/>
                  </a:rPr>
                  <a:t>hoặc</a:t>
                </a:r>
                <a:r>
                  <a:rPr lang="en-US" dirty="0">
                    <a:latin typeface="Aarial"/>
                  </a:rPr>
                  <a:t> </a:t>
                </a:r>
                <a:r>
                  <a:rPr lang="en-US" dirty="0" err="1">
                    <a:latin typeface="Aarial"/>
                  </a:rPr>
                  <a:t>rađian</a:t>
                </a:r>
                <a:r>
                  <a:rPr lang="en-US" dirty="0">
                    <a:latin typeface="Aarial"/>
                  </a:rPr>
                  <a:t>) </a:t>
                </a:r>
                <a:r>
                  <a:rPr lang="en-US" dirty="0" err="1">
                    <a:latin typeface="Aarial"/>
                  </a:rPr>
                  <a:t>là</a:t>
                </a:r>
                <a:r>
                  <a:rPr lang="en-US" dirty="0">
                    <a:latin typeface="Aarial"/>
                  </a:rPr>
                  <a:t> </a:t>
                </a:r>
                <a:r>
                  <a:rPr lang="en-US" dirty="0" err="1">
                    <a:latin typeface="Aarial"/>
                  </a:rPr>
                  <a:t>điểm</a:t>
                </a:r>
                <a:r>
                  <a:rPr lang="en-US" dirty="0">
                    <a:latin typeface="Aarial"/>
                  </a:rPr>
                  <a:t> M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sao</a:t>
                </a:r>
                <a:r>
                  <a:rPr lang="en-US" dirty="0">
                    <a:latin typeface="Aarial"/>
                  </a:rPr>
                  <a:t> </a:t>
                </a:r>
                <a:r>
                  <a:rPr lang="en-US" dirty="0" err="1">
                    <a:latin typeface="Aarial"/>
                  </a:rPr>
                  <a:t>cho</a:t>
                </a:r>
                <a:r>
                  <a:rPr lang="en-US" dirty="0">
                    <a:latin typeface="Aarial"/>
                  </a:rPr>
                  <a:t> </a:t>
                </a:r>
                <a:r>
                  <a:rPr lang="en-US" dirty="0" err="1">
                    <a:latin typeface="Aarial"/>
                  </a:rPr>
                  <a:t>sđ</a:t>
                </a:r>
                <a:r>
                  <a:rPr lang="en-US" dirty="0">
                    <a:latin typeface="Aarial"/>
                  </a:rPr>
                  <a:t> (OA, OM)=</a:t>
                </a:r>
                <a14:m>
                  <m:oMath xmlns:m="http://schemas.openxmlformats.org/officeDocument/2006/math">
                    <m:r>
                      <a:rPr lang="en-US" i="1">
                        <a:latin typeface="Cambria Math" panose="02040503050406030204" pitchFamily="18" charset="0"/>
                      </a:rPr>
                      <m:t>𝛼</m:t>
                    </m:r>
                  </m:oMath>
                </a14:m>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848E5B-0786-31AD-AD24-481A586373D8}"/>
              </a:ext>
            </a:extLst>
          </p:cNvPr>
          <p:cNvPicPr>
            <a:picLocks noChangeAspect="1"/>
          </p:cNvPicPr>
          <p:nvPr/>
        </p:nvPicPr>
        <p:blipFill>
          <a:blip r:embed="rId3"/>
          <a:stretch>
            <a:fillRect/>
          </a:stretch>
        </p:blipFill>
        <p:spPr>
          <a:xfrm>
            <a:off x="6602897" y="4622826"/>
            <a:ext cx="1979128" cy="1839375"/>
          </a:xfrm>
          <a:prstGeom prst="rect">
            <a:avLst/>
          </a:prstGeom>
        </p:spPr>
      </p:pic>
    </p:spTree>
    <p:extLst>
      <p:ext uri="{BB962C8B-B14F-4D97-AF65-F5344CB8AC3E}">
        <p14:creationId xmlns:p14="http://schemas.microsoft.com/office/powerpoint/2010/main" val="77039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a:p>
                <a:pPr algn="just"/>
                <a:r>
                  <a:rPr lang="en-US" dirty="0" err="1"/>
                  <a:t>Giả</a:t>
                </a:r>
                <a:r>
                  <a:rPr lang="en-US" dirty="0"/>
                  <a:t> </a:t>
                </a:r>
                <a:r>
                  <a:rPr lang="en-US" dirty="0" err="1"/>
                  <a:t>sử</a:t>
                </a:r>
                <a:r>
                  <a:rPr lang="en-US" dirty="0"/>
                  <a:t> </a:t>
                </a:r>
                <a14:m>
                  <m:oMath xmlns:m="http://schemas.openxmlformats.org/officeDocument/2006/math">
                    <m:r>
                      <a:rPr lang="en-US" i="1">
                        <a:latin typeface="Cambria Math" panose="02040503050406030204" pitchFamily="18" charset="0"/>
                      </a:rPr>
                      <m:t>𝑀</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𝑦</m:t>
                    </m:r>
                    <m:r>
                      <a:rPr lang="en-US">
                        <a:latin typeface="Cambria Math" panose="02040503050406030204" pitchFamily="18" charset="0"/>
                      </a:rPr>
                      <m:t>)</m:t>
                    </m:r>
                  </m:oMath>
                </a14:m>
                <a:r>
                  <a:rPr lang="en-US" dirty="0"/>
                  <a:t> </a:t>
                </a:r>
                <a:r>
                  <a:rPr lang="vi-VN" dirty="0">
                    <a:latin typeface="Aarial"/>
                  </a:rPr>
                  <a:t>là điểm trên đường tròn lượng gi</a:t>
                </a:r>
                <a:r>
                  <a:rPr lang="en-US" dirty="0">
                    <a:latin typeface="Aarial"/>
                  </a:rPr>
                  <a:t>á</a:t>
                </a:r>
                <a:r>
                  <a:rPr lang="vi-VN" dirty="0">
                    <a:latin typeface="Aarial"/>
                  </a:rPr>
                  <a:t>c, biểu diễn góc lượng giác có số đo</a:t>
                </a:r>
                <a:r>
                  <a:rPr lang="en-US" dirty="0">
                    <a:latin typeface="Aarial"/>
                  </a:rPr>
                  <a:t>. </a:t>
                </a:r>
                <a:r>
                  <a:rPr lang="vi-VN" dirty="0">
                    <a:latin typeface="Aarial"/>
                  </a:rPr>
                  <a:t>(H.1.9b).</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220F19-02D8-0710-7D39-D79F4FB19359}"/>
              </a:ext>
            </a:extLst>
          </p:cNvPr>
          <p:cNvPicPr>
            <a:picLocks noChangeAspect="1"/>
          </p:cNvPicPr>
          <p:nvPr/>
        </p:nvPicPr>
        <p:blipFill>
          <a:blip r:embed="rId3"/>
          <a:stretch>
            <a:fillRect/>
          </a:stretch>
        </p:blipFill>
        <p:spPr>
          <a:xfrm>
            <a:off x="5572125" y="3299791"/>
            <a:ext cx="3200814" cy="2894634"/>
          </a:xfrm>
          <a:prstGeom prst="rect">
            <a:avLst/>
          </a:prstGeom>
        </p:spPr>
      </p:pic>
    </p:spTree>
    <p:extLst>
      <p:ext uri="{BB962C8B-B14F-4D97-AF65-F5344CB8AC3E}">
        <p14:creationId xmlns:p14="http://schemas.microsoft.com/office/powerpoint/2010/main" val="145757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sz="3000" b="1" dirty="0">
                <a:solidFill>
                  <a:srgbClr val="0000FF"/>
                </a:solidFill>
                <a:latin typeface="Aarial"/>
                <a:ea typeface="Times New Roman" panose="02020603050405020304" pitchFamily="18" charset="0"/>
              </a:rPr>
              <a:t> </a:t>
            </a:r>
            <a:r>
              <a:rPr lang="en-US" sz="3000" b="1" dirty="0">
                <a:solidFill>
                  <a:srgbClr val="0000FF"/>
                </a:solidFill>
                <a:latin typeface="Aarial"/>
              </a:rPr>
              <a:t>b) </a:t>
            </a:r>
            <a:r>
              <a:rPr lang="en-US" sz="3000" b="1" dirty="0" err="1">
                <a:solidFill>
                  <a:srgbClr val="0000FF"/>
                </a:solidFill>
                <a:latin typeface="Aarial"/>
              </a:rPr>
              <a:t>Các</a:t>
            </a:r>
            <a:r>
              <a:rPr lang="en-US" sz="3000" b="1" dirty="0">
                <a:solidFill>
                  <a:srgbClr val="0000FF"/>
                </a:solidFill>
                <a:latin typeface="Aarial"/>
              </a:rPr>
              <a:t> </a:t>
            </a:r>
            <a:r>
              <a:rPr lang="en-US" sz="3000" b="1" dirty="0" err="1">
                <a:solidFill>
                  <a:srgbClr val="0000FF"/>
                </a:solidFill>
                <a:latin typeface="Aarial"/>
              </a:rPr>
              <a:t>giá</a:t>
            </a:r>
            <a:r>
              <a:rPr lang="en-US" sz="3000" b="1" dirty="0">
                <a:solidFill>
                  <a:srgbClr val="0000FF"/>
                </a:solidFill>
                <a:latin typeface="Aarial"/>
              </a:rPr>
              <a:t> </a:t>
            </a:r>
            <a:r>
              <a:rPr lang="en-US" sz="3000" b="1" dirty="0" err="1">
                <a:solidFill>
                  <a:srgbClr val="0000FF"/>
                </a:solidFill>
                <a:latin typeface="Aarial"/>
              </a:rPr>
              <a:t>trị</a:t>
            </a:r>
            <a:r>
              <a:rPr lang="en-US" sz="3000" b="1" dirty="0">
                <a:solidFill>
                  <a:srgbClr val="0000FF"/>
                </a:solidFill>
                <a:latin typeface="Aarial"/>
              </a:rPr>
              <a:t> </a:t>
            </a:r>
            <a:r>
              <a:rPr lang="en-US" sz="3000" b="1" dirty="0" err="1">
                <a:solidFill>
                  <a:srgbClr val="0000FF"/>
                </a:solidFill>
                <a:latin typeface="Aarial"/>
              </a:rPr>
              <a:t>lượng</a:t>
            </a:r>
            <a:r>
              <a:rPr lang="en-US" sz="3000" b="1" dirty="0">
                <a:solidFill>
                  <a:srgbClr val="0000FF"/>
                </a:solidFill>
                <a:latin typeface="Aarial"/>
              </a:rPr>
              <a:t> </a:t>
            </a:r>
            <a:r>
              <a:rPr lang="en-US" sz="3000" b="1" dirty="0" err="1">
                <a:solidFill>
                  <a:srgbClr val="0000FF"/>
                </a:solidFill>
                <a:latin typeface="Aarial"/>
              </a:rPr>
              <a:t>giác</a:t>
            </a:r>
            <a:r>
              <a:rPr lang="en-US" sz="3000" b="1" dirty="0">
                <a:solidFill>
                  <a:srgbClr val="0000FF"/>
                </a:solidFill>
                <a:latin typeface="Aarial"/>
              </a:rPr>
              <a:t> </a:t>
            </a:r>
            <a:r>
              <a:rPr lang="en-US" sz="3000" b="1" dirty="0" err="1">
                <a:solidFill>
                  <a:srgbClr val="0000FF"/>
                </a:solidFill>
                <a:latin typeface="Aarial"/>
              </a:rPr>
              <a:t>của</a:t>
            </a:r>
            <a:r>
              <a:rPr lang="en-US" sz="3000" b="1" dirty="0">
                <a:solidFill>
                  <a:srgbClr val="0000FF"/>
                </a:solidFill>
                <a:latin typeface="Aarial"/>
              </a:rPr>
              <a:t> </a:t>
            </a:r>
            <a:r>
              <a:rPr lang="en-US" sz="3000" b="1" dirty="0" err="1">
                <a:solidFill>
                  <a:srgbClr val="0000FF"/>
                </a:solidFill>
                <a:latin typeface="Aarial"/>
              </a:rPr>
              <a:t>góc</a:t>
            </a:r>
            <a:r>
              <a:rPr lang="en-US" sz="3000" b="1" dirty="0">
                <a:solidFill>
                  <a:srgbClr val="0000FF"/>
                </a:solidFill>
                <a:latin typeface="Aarial"/>
              </a:rPr>
              <a:t> </a:t>
            </a:r>
            <a:r>
              <a:rPr lang="en-US" sz="3000" b="1" dirty="0" err="1">
                <a:solidFill>
                  <a:srgbClr val="0000FF"/>
                </a:solidFill>
                <a:latin typeface="Aarial"/>
              </a:rPr>
              <a:t>lượng</a:t>
            </a:r>
            <a:r>
              <a:rPr lang="en-US" sz="3000" b="1" dirty="0">
                <a:solidFill>
                  <a:srgbClr val="0000FF"/>
                </a:solidFill>
                <a:latin typeface="Aarial"/>
              </a:rPr>
              <a:t> </a:t>
            </a:r>
            <a:r>
              <a:rPr lang="en-US" sz="3000" b="1" dirty="0" err="1">
                <a:solidFill>
                  <a:srgbClr val="0000FF"/>
                </a:solidFill>
                <a:latin typeface="Aarial"/>
              </a:rPr>
              <a:t>giác</a:t>
            </a:r>
            <a:endParaRPr lang="en-US" sz="3000" b="1" dirty="0">
              <a:solidFill>
                <a:srgbClr val="0000FF"/>
              </a:solidFill>
              <a:latin typeface="Aarial"/>
            </a:endParaRPr>
          </a:p>
          <a:p>
            <a:pPr marL="0" lvl="0" indent="0" algn="just">
              <a:lnSpc>
                <a:spcPct val="112000"/>
              </a:lnSpc>
              <a:spcBef>
                <a:spcPts val="300"/>
              </a:spcBef>
              <a:spcAft>
                <a:spcPts val="300"/>
              </a:spcAft>
              <a:buClr>
                <a:srgbClr val="0000FF"/>
              </a:buClr>
              <a:buNone/>
            </a:pPr>
            <a:endParaRPr lang="en-US" sz="30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1085814" y="2019236"/>
                <a:ext cx="9766429" cy="4497513"/>
              </a:xfrm>
              <a:prstGeom prst="rect">
                <a:avLst/>
              </a:prstGeom>
              <a:noFill/>
            </p:spPr>
            <p:txBody>
              <a:bodyPr wrap="square">
                <a:spAutoFit/>
              </a:bodyPr>
              <a:lstStyle/>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Hoành</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độ</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điểm</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côsin</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cos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Tung </a:t>
                </a:r>
                <a:r>
                  <a:rPr lang="en-US" sz="2400" dirty="0" err="1">
                    <a:solidFill>
                      <a:srgbClr val="000099"/>
                    </a:solidFill>
                    <a:effectLst/>
                    <a:latin typeface="Aarial"/>
                    <a:ea typeface="Calibri" panose="020F0502020204030204" pitchFamily="34" charset="0"/>
                    <a:cs typeface="Times New Roman" panose="02020603050405020304" pitchFamily="18" charset="0"/>
                  </a:rPr>
                  <a:t>độ</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điểm</a:t>
                </a:r>
                <a:r>
                  <a:rPr lang="en-US" sz="2400" dirty="0">
                    <a:solidFill>
                      <a:srgbClr val="000099"/>
                    </a:solidFill>
                    <a:effectLst/>
                    <a:latin typeface="Aarial"/>
                    <a:ea typeface="Calibri" panose="020F0502020204030204" pitchFamily="34" charset="0"/>
                    <a:cs typeface="Times New Roman" panose="02020603050405020304" pitchFamily="18" charset="0"/>
                  </a:rPr>
                  <a:t> M </a:t>
                </a:r>
                <a:r>
                  <a:rPr lang="en-US" sz="2400" dirty="0" err="1">
                    <a:solidFill>
                      <a:srgbClr val="000099"/>
                    </a:solidFill>
                    <a:effectLst/>
                    <a:latin typeface="Aarial"/>
                    <a:ea typeface="Calibri" panose="020F0502020204030204" pitchFamily="34" charset="0"/>
                    <a:cs typeface="Times New Roman" panose="02020603050405020304" pitchFamily="18" charset="0"/>
                  </a:rPr>
                  <a:t>đươc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sin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Nếu</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tỉ</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số</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tang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tan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tan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Nếu</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tỉ</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số</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côtang</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trị</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𝑐𝑜𝑡</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oMath>
                </a14:m>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trị</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lượng</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1085814" y="2019236"/>
                <a:ext cx="9766429" cy="4497513"/>
              </a:xfrm>
              <a:prstGeom prst="rect">
                <a:avLst/>
              </a:prstGeom>
              <a:blipFill>
                <a:blip r:embed="rId2"/>
                <a:stretch>
                  <a:fillRect l="-936" t="-678" b="-1762"/>
                </a:stretch>
              </a:blipFill>
            </p:spPr>
            <p:txBody>
              <a:bodyPr/>
              <a:lstStyle/>
              <a:p>
                <a:r>
                  <a:rPr lang="en-US">
                    <a:noFill/>
                  </a:rPr>
                  <a:t> </a:t>
                </a:r>
              </a:p>
            </p:txBody>
          </p:sp>
        </mc:Fallback>
      </mc:AlternateContent>
    </p:spTree>
    <p:extLst>
      <p:ext uri="{BB962C8B-B14F-4D97-AF65-F5344CB8AC3E}">
        <p14:creationId xmlns:p14="http://schemas.microsoft.com/office/powerpoint/2010/main" val="193957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up)">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up)">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wipe(up)">
                                      <p:cBhvr>
                                        <p:cTn id="30" dur="500"/>
                                        <p:tgtEl>
                                          <p:spTgt spid="10">
                                            <p:txEl>
                                              <p:pRg st="3" end="3"/>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up)">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up)">
                                      <p:cBhvr>
                                        <p:cTn id="38" dur="500"/>
                                        <p:tgtEl>
                                          <p:spTgt spid="10">
                                            <p:txEl>
                                              <p:pRg st="5" end="5"/>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up)">
                                      <p:cBhvr>
                                        <p:cTn id="41" dur="500"/>
                                        <p:tgtEl>
                                          <p:spTgt spid="1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wipe(up)">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344980" y="2088508"/>
                <a:ext cx="11002740" cy="4861587"/>
              </a:xfrm>
              <a:prstGeom prst="rect">
                <a:avLst/>
              </a:prstGeom>
              <a:noFill/>
            </p:spPr>
            <p:txBody>
              <a:bodyPr wrap="square">
                <a:spAutoFit/>
              </a:bodyPr>
              <a:lstStyle/>
              <a:p>
                <a:pPr marL="457200" indent="-457200">
                  <a:buFont typeface="Wingdings" panose="05000000000000000000" pitchFamily="2" charset="2"/>
                  <a:buChar char="q"/>
                </a:pPr>
                <a:r>
                  <a:rPr lang="en-US" sz="3200" b="1">
                    <a:solidFill>
                      <a:srgbClr val="FF0000"/>
                    </a:solidFill>
                    <a:latin typeface="Aarial"/>
                  </a:rPr>
                  <a:t>Chú ý:</a:t>
                </a:r>
                <a:endParaRPr lang="en-US" sz="3200" b="1" dirty="0">
                  <a:solidFill>
                    <a:srgbClr val="FF0000"/>
                  </a:solidFill>
                  <a:latin typeface="Aarial"/>
                </a:endParaRPr>
              </a:p>
              <a:p>
                <a:r>
                  <a:rPr lang="en-US" sz="3200" dirty="0">
                    <a:solidFill>
                      <a:srgbClr val="000099"/>
                    </a:solidFill>
                    <a:latin typeface="Aarial"/>
                  </a:rPr>
                  <a:t>a) Ta </a:t>
                </a:r>
                <a:r>
                  <a:rPr lang="en-US" sz="3200" dirty="0" err="1">
                    <a:solidFill>
                      <a:srgbClr val="000099"/>
                    </a:solidFill>
                    <a:latin typeface="Aarial"/>
                  </a:rPr>
                  <a:t>còn</a:t>
                </a:r>
                <a:r>
                  <a:rPr lang="en-US" sz="3200" dirty="0">
                    <a:solidFill>
                      <a:srgbClr val="000099"/>
                    </a:solidFill>
                    <a:latin typeface="Aarial"/>
                  </a:rPr>
                  <a:t> </a:t>
                </a:r>
                <a:r>
                  <a:rPr lang="en-US" sz="3200" dirty="0" err="1">
                    <a:solidFill>
                      <a:srgbClr val="000099"/>
                    </a:solidFill>
                    <a:latin typeface="Aarial"/>
                  </a:rPr>
                  <a:t>gọi</a:t>
                </a:r>
                <a:r>
                  <a:rPr lang="en-US" sz="3200" dirty="0">
                    <a:solidFill>
                      <a:srgbClr val="000099"/>
                    </a:solidFill>
                    <a:latin typeface="Aarial"/>
                  </a:rPr>
                  <a:t> </a:t>
                </a:r>
                <a:r>
                  <a:rPr lang="en-US" sz="3200" dirty="0" err="1">
                    <a:solidFill>
                      <a:srgbClr val="000099"/>
                    </a:solidFill>
                    <a:latin typeface="Aarial"/>
                  </a:rPr>
                  <a:t>trục</a:t>
                </a:r>
                <a:r>
                  <a:rPr lang="en-US" sz="3200" dirty="0">
                    <a:solidFill>
                      <a:srgbClr val="000099"/>
                    </a:solidFill>
                    <a:latin typeface="Aarial"/>
                  </a:rPr>
                  <a:t> tung </a:t>
                </a:r>
                <a:r>
                  <a:rPr lang="en-US" sz="3200" dirty="0" err="1">
                    <a:solidFill>
                      <a:srgbClr val="000099"/>
                    </a:solidFill>
                    <a:latin typeface="Aarial"/>
                  </a:rPr>
                  <a:t>là</a:t>
                </a:r>
                <a:r>
                  <a:rPr lang="en-US" sz="3200" dirty="0">
                    <a:solidFill>
                      <a:srgbClr val="000099"/>
                    </a:solidFill>
                    <a:latin typeface="Aarial"/>
                  </a:rPr>
                  <a:t> </a:t>
                </a:r>
                <a:r>
                  <a:rPr lang="en-US" sz="3200" b="1" dirty="0" err="1">
                    <a:solidFill>
                      <a:srgbClr val="000099"/>
                    </a:solidFill>
                    <a:latin typeface="Aarial"/>
                  </a:rPr>
                  <a:t>trục</a:t>
                </a:r>
                <a:r>
                  <a:rPr lang="en-US" sz="3200" b="1" dirty="0">
                    <a:solidFill>
                      <a:srgbClr val="000099"/>
                    </a:solidFill>
                    <a:latin typeface="Aarial"/>
                  </a:rPr>
                  <a:t> sin</a:t>
                </a:r>
                <a:r>
                  <a:rPr lang="en-US" sz="3200" dirty="0">
                    <a:solidFill>
                      <a:srgbClr val="000099"/>
                    </a:solidFill>
                    <a:latin typeface="Aarial"/>
                  </a:rPr>
                  <a:t>, </a:t>
                </a:r>
                <a:r>
                  <a:rPr lang="en-US" sz="3200" dirty="0" err="1">
                    <a:solidFill>
                      <a:srgbClr val="000099"/>
                    </a:solidFill>
                    <a:latin typeface="Aarial"/>
                  </a:rPr>
                  <a:t>trục</a:t>
                </a:r>
                <a:r>
                  <a:rPr lang="en-US" sz="3200" dirty="0">
                    <a:solidFill>
                      <a:srgbClr val="000099"/>
                    </a:solidFill>
                    <a:latin typeface="Aarial"/>
                  </a:rPr>
                  <a:t> </a:t>
                </a:r>
                <a:r>
                  <a:rPr lang="en-US" sz="3200" dirty="0" err="1">
                    <a:solidFill>
                      <a:srgbClr val="000099"/>
                    </a:solidFill>
                    <a:latin typeface="Aarial"/>
                  </a:rPr>
                  <a:t>hoành</a:t>
                </a:r>
                <a:r>
                  <a:rPr lang="en-US" sz="3200" dirty="0">
                    <a:solidFill>
                      <a:srgbClr val="000099"/>
                    </a:solidFill>
                    <a:latin typeface="Aarial"/>
                  </a:rPr>
                  <a:t> </a:t>
                </a:r>
                <a:r>
                  <a:rPr lang="en-US" sz="3200" dirty="0" err="1">
                    <a:solidFill>
                      <a:srgbClr val="000099"/>
                    </a:solidFill>
                    <a:latin typeface="Aarial"/>
                  </a:rPr>
                  <a:t>là</a:t>
                </a:r>
                <a:r>
                  <a:rPr lang="en-US" sz="3200" dirty="0">
                    <a:solidFill>
                      <a:srgbClr val="000099"/>
                    </a:solidFill>
                    <a:latin typeface="Aarial"/>
                  </a:rPr>
                  <a:t> </a:t>
                </a:r>
                <a:r>
                  <a:rPr lang="en-US" sz="3200" b="1" dirty="0" err="1">
                    <a:solidFill>
                      <a:srgbClr val="000099"/>
                    </a:solidFill>
                    <a:latin typeface="Aarial"/>
                  </a:rPr>
                  <a:t>trục</a:t>
                </a:r>
                <a:r>
                  <a:rPr lang="en-US" sz="3200" b="1" dirty="0">
                    <a:solidFill>
                      <a:srgbClr val="000099"/>
                    </a:solidFill>
                    <a:latin typeface="Aarial"/>
                  </a:rPr>
                  <a:t> </a:t>
                </a:r>
                <a:r>
                  <a:rPr lang="en-US" sz="3200" b="1" dirty="0" err="1">
                    <a:solidFill>
                      <a:srgbClr val="000099"/>
                    </a:solidFill>
                    <a:latin typeface="Aarial"/>
                  </a:rPr>
                  <a:t>cosin</a:t>
                </a:r>
                <a:r>
                  <a:rPr lang="en-US" sz="3200" dirty="0">
                    <a:solidFill>
                      <a:srgbClr val="000099"/>
                    </a:solidFill>
                    <a:latin typeface="Aarial"/>
                  </a:rPr>
                  <a:t>.</a:t>
                </a:r>
              </a:p>
              <a:p>
                <a:r>
                  <a:rPr lang="en-US" sz="3200" dirty="0">
                    <a:solidFill>
                      <a:srgbClr val="000099"/>
                    </a:solidFill>
                    <a:latin typeface="Aarial"/>
                  </a:rPr>
                  <a:t>b) </a:t>
                </a:r>
                <a:r>
                  <a:rPr lang="en-US" sz="3200" dirty="0" err="1">
                    <a:solidFill>
                      <a:srgbClr val="000099"/>
                    </a:solidFill>
                    <a:latin typeface="Aarial"/>
                  </a:rPr>
                  <a:t>Từ</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nghĩa</a:t>
                </a:r>
                <a:r>
                  <a:rPr lang="en-US" sz="3200" dirty="0">
                    <a:solidFill>
                      <a:srgbClr val="000099"/>
                    </a:solidFill>
                    <a:latin typeface="Aarial"/>
                  </a:rPr>
                  <a:t> ta </a:t>
                </a:r>
                <a:r>
                  <a:rPr lang="en-US" sz="3200" dirty="0" err="1">
                    <a:solidFill>
                      <a:srgbClr val="000099"/>
                    </a:solidFill>
                    <a:latin typeface="Aarial"/>
                  </a:rPr>
                  <a:t>suy</a:t>
                </a:r>
                <a:r>
                  <a:rPr lang="en-US" sz="3200" dirty="0">
                    <a:solidFill>
                      <a:srgbClr val="000099"/>
                    </a:solidFill>
                    <a:latin typeface="Aarial"/>
                  </a:rPr>
                  <a:t> </a:t>
                </a:r>
                <a:r>
                  <a:rPr lang="en-US" sz="3200" dirty="0" err="1">
                    <a:solidFill>
                      <a:srgbClr val="000099"/>
                    </a:solidFill>
                    <a:latin typeface="Aarial"/>
                  </a:rPr>
                  <a:t>ra</a:t>
                </a:r>
                <a:r>
                  <a:rPr lang="en-US" sz="3200" dirty="0">
                    <a:solidFill>
                      <a:srgbClr val="000099"/>
                    </a:solidFill>
                    <a:latin typeface="Aarial"/>
                  </a:rPr>
                  <a:t>:</a:t>
                </a: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với</a:t>
                </a:r>
                <a:r>
                  <a:rPr lang="en-US" sz="3200" dirty="0">
                    <a:solidFill>
                      <a:srgbClr val="000099"/>
                    </a:solidFill>
                    <a:latin typeface="Aarial"/>
                  </a:rPr>
                  <a:t> </a:t>
                </a:r>
                <a:r>
                  <a:rPr lang="en-US" sz="3200" dirty="0" err="1">
                    <a:solidFill>
                      <a:srgbClr val="000099"/>
                    </a:solidFill>
                    <a:latin typeface="Aarial"/>
                  </a:rPr>
                  <a:t>mọi</a:t>
                </a:r>
                <a:r>
                  <a:rPr lang="en-US" sz="3200" dirty="0">
                    <a:solidFill>
                      <a:srgbClr val="000099"/>
                    </a:solidFill>
                    <a:latin typeface="Aarial"/>
                  </a:rPr>
                  <a:t> </a:t>
                </a:r>
                <a:r>
                  <a:rPr lang="en-US" sz="3200" dirty="0" err="1">
                    <a:solidFill>
                      <a:srgbClr val="000099"/>
                    </a:solidFill>
                    <a:latin typeface="Aarial"/>
                  </a:rPr>
                  <a:t>giá</a:t>
                </a:r>
                <a:r>
                  <a:rPr lang="en-US" sz="3200" dirty="0">
                    <a:solidFill>
                      <a:srgbClr val="000099"/>
                    </a:solidFill>
                    <a:latin typeface="Aarial"/>
                  </a:rPr>
                  <a:t> </a:t>
                </a:r>
                <a:r>
                  <a:rPr lang="en-US" sz="3200" dirty="0" err="1">
                    <a:solidFill>
                      <a:srgbClr val="000099"/>
                    </a:solidFill>
                    <a:latin typeface="Aarial"/>
                  </a:rPr>
                  <a:t>trị</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và</a:t>
                </a:r>
                <a:r>
                  <a:rPr lang="en-US" sz="3200" dirty="0">
                    <a:solidFill>
                      <a:srgbClr val="000099"/>
                    </a:solidFill>
                    <a:latin typeface="Aarial"/>
                  </a:rPr>
                  <a:t> ta </a:t>
                </a:r>
                <a:r>
                  <a:rPr lang="en-US" sz="3200" dirty="0" err="1">
                    <a:solidFill>
                      <a:srgbClr val="000099"/>
                    </a:solidFill>
                    <a:latin typeface="Aarial"/>
                  </a:rPr>
                  <a:t>có</a:t>
                </a:r>
                <a:r>
                  <a:rPr lang="en-US" sz="3200" dirty="0">
                    <a:solidFill>
                      <a:srgbClr val="000099"/>
                    </a:solidFill>
                    <a:latin typeface="Aarial"/>
                  </a:rPr>
                  <a:t>: </a:t>
                </a:r>
                <a:endParaRPr lang="en-US" sz="3200" i="1" dirty="0">
                  <a:solidFill>
                    <a:srgbClr val="000099"/>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  −</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    </m:t>
                      </m:r>
                      <m:r>
                        <m:rPr>
                          <m:sty m:val="p"/>
                        </m:rPr>
                        <a:rPr lang="en-US" sz="3200">
                          <a:solidFill>
                            <a:srgbClr val="000099"/>
                          </a:solidFill>
                          <a:latin typeface="Cambria Math" panose="02040503050406030204" pitchFamily="18" charset="0"/>
                        </a:rPr>
                        <m:t>sin</m:t>
                      </m:r>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a:solidFill>
                                <a:srgbClr val="000099"/>
                              </a:solidFill>
                              <a:latin typeface="Cambria Math" panose="02040503050406030204" pitchFamily="18" charset="0"/>
                            </a:rPr>
                            <m:t>2</m:t>
                          </m:r>
                          <m:r>
                            <a:rPr lang="en-US" sz="3200" i="1">
                              <a:solidFill>
                                <a:srgbClr val="000099"/>
                              </a:solidFill>
                              <a:latin typeface="Cambria Math" panose="02040503050406030204" pitchFamily="18" charset="0"/>
                            </a:rPr>
                            <m:t>𝜋</m:t>
                          </m:r>
                        </m:e>
                      </m:d>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    </m:t>
                      </m:r>
                    </m:oMath>
                  </m:oMathPara>
                </a14:m>
                <a:endParaRPr lang="en-US" sz="3200" i="1" dirty="0">
                  <a:solidFill>
                    <a:srgbClr val="000099"/>
                  </a:solidFill>
                  <a:latin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cos</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a:solidFill>
                          <a:srgbClr val="000099"/>
                        </a:solidFill>
                        <a:latin typeface="Cambria Math" panose="02040503050406030204" pitchFamily="18" charset="0"/>
                      </a:rPr>
                      <m:t>2</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    </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𝑍</m:t>
                    </m:r>
                    <m:r>
                      <a:rPr lang="en-US" sz="3200">
                        <a:solidFill>
                          <a:srgbClr val="000099"/>
                        </a:solidFill>
                        <a:latin typeface="Cambria Math" panose="02040503050406030204" pitchFamily="18" charset="0"/>
                      </a:rPr>
                      <m:t>).</m:t>
                    </m:r>
                  </m:oMath>
                </a14:m>
                <a:endParaRPr lang="en-US" sz="3200" dirty="0">
                  <a:solidFill>
                    <a:srgbClr val="000099"/>
                  </a:solidFill>
                  <a:latin typeface="Aarial"/>
                </a:endParaRPr>
              </a:p>
              <a:p>
                <a:pPr marL="457200" indent="-457200">
                  <a:buFont typeface="Arial" panose="020B0604020202020204" pitchFamily="34" charset="0"/>
                  <a:buChar char="•"/>
                </a:pPr>
                <a14:m>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khi</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r>
                      <a:rPr lang="en-US" sz="3200">
                        <a:solidFill>
                          <a:srgbClr val="000099"/>
                        </a:solidFill>
                        <a:latin typeface="Cambria Math" panose="02040503050406030204" pitchFamily="18" charset="0"/>
                      </a:rPr>
                      <m:t>)</m:t>
                    </m:r>
                  </m:oMath>
                </a14:m>
                <a:r>
                  <a:rPr lang="en-US" sz="3200" dirty="0">
                    <a:solidFill>
                      <a:srgbClr val="000099"/>
                    </a:solidFill>
                    <a:latin typeface="Aarial"/>
                  </a:rPr>
                  <a:t>.</a:t>
                </a: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cot</m:t>
                    </m:r>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khi</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𝑍</m:t>
                    </m:r>
                    <m:r>
                      <a:rPr lang="en-US" sz="3200">
                        <a:solidFill>
                          <a:srgbClr val="000099"/>
                        </a:solidFill>
                        <a:latin typeface="Cambria Math" panose="02040503050406030204" pitchFamily="18" charset="0"/>
                      </a:rPr>
                      <m:t>)</m:t>
                    </m:r>
                  </m:oMath>
                </a14:m>
                <a:r>
                  <a:rPr lang="en-US" sz="3200" dirty="0">
                    <a:solidFill>
                      <a:srgbClr val="000099"/>
                    </a:solidFill>
                    <a:latin typeface="Aarial"/>
                  </a:rPr>
                  <a:t>.</a:t>
                </a:r>
              </a:p>
              <a:p>
                <a:pPr>
                  <a:lnSpc>
                    <a:spcPct val="110000"/>
                  </a:lnSpc>
                  <a:spcBef>
                    <a:spcPts val="200"/>
                  </a:spcBef>
                  <a:spcAft>
                    <a:spcPts val="200"/>
                  </a:spcAft>
                </a:pPr>
                <a:r>
                  <a:rPr lang="en-US" sz="4000" dirty="0">
                    <a:solidFill>
                      <a:srgbClr val="000099"/>
                    </a:solidFill>
                    <a:effectLst/>
                    <a:latin typeface="Aarial"/>
                    <a:ea typeface="Calibri" panose="020F0502020204030204" pitchFamily="34" charset="0"/>
                    <a:cs typeface="Times New Roman" panose="02020603050405020304" pitchFamily="18" charset="0"/>
                  </a:rPr>
                  <a:t> </a:t>
                </a:r>
                <a:endParaRPr lang="en-US" sz="36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344980" y="2088508"/>
                <a:ext cx="11002740" cy="4861587"/>
              </a:xfrm>
              <a:prstGeom prst="rect">
                <a:avLst/>
              </a:prstGeom>
              <a:blipFill>
                <a:blip r:embed="rId2"/>
                <a:stretch>
                  <a:fillRect l="-1440" t="-1631"/>
                </a:stretch>
              </a:blipFill>
            </p:spPr>
            <p:txBody>
              <a:bodyPr/>
              <a:lstStyle/>
              <a:p>
                <a:r>
                  <a:rPr lang="en-US">
                    <a:noFill/>
                  </a:rPr>
                  <a:t> </a:t>
                </a:r>
              </a:p>
            </p:txBody>
          </p:sp>
        </mc:Fallback>
      </mc:AlternateContent>
    </p:spTree>
    <p:extLst>
      <p:ext uri="{BB962C8B-B14F-4D97-AF65-F5344CB8AC3E}">
        <p14:creationId xmlns:p14="http://schemas.microsoft.com/office/powerpoint/2010/main" val="394531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up)">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up)">
                                      <p:cBhvr>
                                        <p:cTn id="37" dur="500"/>
                                        <p:tgtEl>
                                          <p:spTgt spid="10">
                                            <p:txEl>
                                              <p:pRg st="4" end="4"/>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wipe(up)">
                                      <p:cBhvr>
                                        <p:cTn id="40" dur="500"/>
                                        <p:tgtEl>
                                          <p:spTgt spid="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wipe(up)">
                                      <p:cBhvr>
                                        <p:cTn id="45" dur="500"/>
                                        <p:tgtEl>
                                          <p:spTgt spid="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Effect transition="in" filter="wipe(up)">
                                      <p:cBhvr>
                                        <p:cTn id="5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297942" y="2086706"/>
                <a:ext cx="11687163" cy="1998881"/>
              </a:xfrm>
              <a:prstGeom prst="rect">
                <a:avLst/>
              </a:prstGeom>
              <a:noFill/>
            </p:spPr>
            <p:txBody>
              <a:bodyPr wrap="square">
                <a:spAutoFit/>
              </a:bodyPr>
              <a:lstStyle/>
              <a:p>
                <a:pPr algn="just">
                  <a:lnSpc>
                    <a:spcPct val="110000"/>
                  </a:lnSpc>
                  <a:spcBef>
                    <a:spcPts val="200"/>
                  </a:spcBef>
                  <a:spcAft>
                    <a:spcPts val="200"/>
                  </a:spcAft>
                </a:pP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Dấu</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của</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trị</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của</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một</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góc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phụ</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thuộc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vào</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vị</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trí</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điểm</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biểu</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diễn</a:t>
                </a:r>
                <a:r>
                  <a:rPr lang="en-US" sz="32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trên</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đường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tròn</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 </a:t>
                </a:r>
                <a14:m>
                  <m:oMath xmlns:m="http://schemas.openxmlformats.org/officeDocument/2006/math">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32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.1.10)</m:t>
                    </m:r>
                  </m:oMath>
                </a14:m>
                <a:r>
                  <a:rPr lang="en-US" sz="3200" dirty="0">
                    <a:solidFill>
                      <a:srgbClr val="000099"/>
                    </a:solidFill>
                    <a:effectLst/>
                    <a:latin typeface="Aarial"/>
                    <a:ea typeface="Calibri" panose="020F0502020204030204" pitchFamily="34" charset="0"/>
                    <a:cs typeface="Times New Roman" panose="02020603050405020304" pitchFamily="18" charset="0"/>
                  </a:rPr>
                  <a:t>.</a:t>
                </a:r>
              </a:p>
              <a:p>
                <a:pPr>
                  <a:lnSpc>
                    <a:spcPct val="110000"/>
                  </a:lnSpc>
                  <a:spcBef>
                    <a:spcPts val="200"/>
                  </a:spcBef>
                  <a:spcAft>
                    <a:spcPts val="200"/>
                  </a:spcAft>
                </a:pPr>
                <a:endParaRPr lang="en-US" sz="48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297942" y="2086706"/>
                <a:ext cx="11687163" cy="1998881"/>
              </a:xfrm>
              <a:prstGeom prst="rect">
                <a:avLst/>
              </a:prstGeom>
              <a:blipFill>
                <a:blip r:embed="rId2"/>
                <a:stretch>
                  <a:fillRect l="-1356" t="-2744" r="-130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82E37696-1001-F675-22DD-D919E9E6A8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3124363"/>
            <a:ext cx="2903045" cy="3155007"/>
          </a:xfrm>
          <a:prstGeom prst="rect">
            <a:avLst/>
          </a:prstGeom>
          <a:noFill/>
          <a:ln>
            <a:noFill/>
          </a:ln>
        </p:spPr>
      </p:pic>
      <p:pic>
        <p:nvPicPr>
          <p:cNvPr id="8" name="Picture 7">
            <a:extLst>
              <a:ext uri="{FF2B5EF4-FFF2-40B4-BE49-F238E27FC236}">
                <a16:creationId xmlns:a16="http://schemas.microsoft.com/office/drawing/2014/main" id="{7DDD5CAE-4C4A-437E-DC13-F070462093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903" y="3429000"/>
            <a:ext cx="6853799" cy="3027359"/>
          </a:xfrm>
          <a:prstGeom prst="rect">
            <a:avLst/>
          </a:prstGeom>
          <a:noFill/>
          <a:ln>
            <a:noFill/>
          </a:ln>
        </p:spPr>
      </p:pic>
    </p:spTree>
    <p:extLst>
      <p:ext uri="{BB962C8B-B14F-4D97-AF65-F5344CB8AC3E}">
        <p14:creationId xmlns:p14="http://schemas.microsoft.com/office/powerpoint/2010/main" val="551890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c)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E5879-7CA4-E524-2DCB-24D62AB85DA3}"/>
              </a:ext>
            </a:extLst>
          </p:cNvPr>
          <p:cNvPicPr>
            <a:picLocks noChangeAspect="1"/>
          </p:cNvPicPr>
          <p:nvPr/>
        </p:nvPicPr>
        <p:blipFill>
          <a:blip r:embed="rId2"/>
          <a:stretch>
            <a:fillRect/>
          </a:stretch>
        </p:blipFill>
        <p:spPr>
          <a:xfrm>
            <a:off x="988331" y="2117995"/>
            <a:ext cx="9934885" cy="4178030"/>
          </a:xfrm>
          <a:prstGeom prst="rect">
            <a:avLst/>
          </a:prstGeom>
        </p:spPr>
      </p:pic>
    </p:spTree>
    <p:extLst>
      <p:ext uri="{BB962C8B-B14F-4D97-AF65-F5344CB8AC3E}">
        <p14:creationId xmlns:p14="http://schemas.microsoft.com/office/powerpoint/2010/main" val="338749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Calibri" panose="020F0502020204030204" pitchFamily="34" charset="0"/>
              </a:rPr>
              <a:t>d) </a:t>
            </a:r>
            <a:r>
              <a:rPr lang="en-US" b="1" dirty="0" err="1">
                <a:solidFill>
                  <a:srgbClr val="0000FF"/>
                </a:solidFill>
                <a:latin typeface="Aarial"/>
              </a:rPr>
              <a:t>Sử</a:t>
            </a:r>
            <a:r>
              <a:rPr lang="en-US" b="1" dirty="0">
                <a:solidFill>
                  <a:srgbClr val="0000FF"/>
                </a:solidFill>
                <a:latin typeface="Aarial"/>
              </a:rPr>
              <a:t> </a:t>
            </a:r>
            <a:r>
              <a:rPr lang="en-US" b="1" dirty="0" err="1">
                <a:solidFill>
                  <a:srgbClr val="0000FF"/>
                </a:solidFill>
                <a:latin typeface="Aarial"/>
              </a:rPr>
              <a:t>dụng</a:t>
            </a:r>
            <a:r>
              <a:rPr lang="en-US" b="1" dirty="0">
                <a:solidFill>
                  <a:srgbClr val="0000FF"/>
                </a:solidFill>
                <a:latin typeface="Aarial"/>
              </a:rPr>
              <a:t> </a:t>
            </a:r>
            <a:r>
              <a:rPr lang="en-US" b="1" dirty="0" err="1">
                <a:solidFill>
                  <a:srgbClr val="0000FF"/>
                </a:solidFill>
                <a:latin typeface="Aarial"/>
              </a:rPr>
              <a:t>máy</a:t>
            </a:r>
            <a:r>
              <a:rPr lang="en-US" b="1" dirty="0">
                <a:solidFill>
                  <a:srgbClr val="0000FF"/>
                </a:solidFill>
                <a:latin typeface="Aarial"/>
              </a:rPr>
              <a:t> </a:t>
            </a:r>
            <a:r>
              <a:rPr lang="en-US" b="1" dirty="0" err="1">
                <a:solidFill>
                  <a:srgbClr val="0000FF"/>
                </a:solidFill>
                <a:latin typeface="Aarial"/>
              </a:rPr>
              <a:t>tính</a:t>
            </a:r>
            <a:r>
              <a:rPr lang="en-US" b="1" dirty="0">
                <a:solidFill>
                  <a:srgbClr val="0000FF"/>
                </a:solidFill>
                <a:latin typeface="Aarial"/>
              </a:rPr>
              <a:t> </a:t>
            </a:r>
            <a:r>
              <a:rPr lang="en-US" b="1" dirty="0" err="1">
                <a:solidFill>
                  <a:srgbClr val="0000FF"/>
                </a:solidFill>
                <a:latin typeface="Aarial"/>
              </a:rPr>
              <a:t>cầm</a:t>
            </a:r>
            <a:r>
              <a:rPr lang="en-US" b="1" dirty="0">
                <a:solidFill>
                  <a:srgbClr val="0000FF"/>
                </a:solidFill>
                <a:latin typeface="Aarial"/>
              </a:rPr>
              <a:t> </a:t>
            </a:r>
            <a:r>
              <a:rPr lang="en-US" b="1" dirty="0" err="1">
                <a:solidFill>
                  <a:srgbClr val="0000FF"/>
                </a:solidFill>
                <a:latin typeface="Aarial"/>
              </a:rPr>
              <a:t>tay</a:t>
            </a:r>
            <a:r>
              <a:rPr lang="en-US" b="1" dirty="0">
                <a:solidFill>
                  <a:srgbClr val="0000FF"/>
                </a:solidFill>
                <a:latin typeface="Aarial"/>
              </a:rPr>
              <a:t> </a:t>
            </a:r>
            <a:r>
              <a:rPr lang="en-US" b="1" dirty="0" err="1">
                <a:solidFill>
                  <a:srgbClr val="0000FF"/>
                </a:solidFill>
                <a:latin typeface="Aarial"/>
              </a:rPr>
              <a:t>để</a:t>
            </a:r>
            <a:r>
              <a:rPr lang="en-US" b="1" dirty="0">
                <a:solidFill>
                  <a:srgbClr val="0000FF"/>
                </a:solidFill>
                <a:latin typeface="Aarial"/>
              </a:rPr>
              <a:t> </a:t>
            </a:r>
            <a:r>
              <a:rPr lang="en-US" b="1" dirty="0" err="1">
                <a:solidFill>
                  <a:srgbClr val="0000FF"/>
                </a:solidFill>
                <a:latin typeface="Aarial"/>
              </a:rPr>
              <a:t>đổi</a:t>
            </a:r>
            <a:r>
              <a:rPr lang="en-US" b="1" dirty="0">
                <a:solidFill>
                  <a:srgbClr val="0000FF"/>
                </a:solidFill>
                <a:latin typeface="Aarial"/>
              </a:rPr>
              <a:t> </a:t>
            </a:r>
            <a:r>
              <a:rPr lang="en-US" b="1" dirty="0" err="1">
                <a:solidFill>
                  <a:srgbClr val="0000FF"/>
                </a:solidFill>
                <a:latin typeface="Aarial"/>
              </a:rPr>
              <a:t>số</a:t>
            </a:r>
            <a:r>
              <a:rPr lang="en-US" b="1" dirty="0">
                <a:solidFill>
                  <a:srgbClr val="0000FF"/>
                </a:solidFill>
                <a:latin typeface="Aarial"/>
              </a:rPr>
              <a:t> </a:t>
            </a:r>
            <a:r>
              <a:rPr lang="en-US" b="1" dirty="0" err="1">
                <a:solidFill>
                  <a:srgbClr val="0000FF"/>
                </a:solidFill>
                <a:latin typeface="Aarial"/>
              </a:rPr>
              <a:t>đo</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và</a:t>
            </a:r>
            <a:r>
              <a:rPr lang="en-US" b="1" dirty="0">
                <a:solidFill>
                  <a:srgbClr val="0000FF"/>
                </a:solidFill>
                <a:latin typeface="Aarial"/>
              </a:rPr>
              <a:t> </a:t>
            </a:r>
            <a:r>
              <a:rPr lang="en-US" b="1" dirty="0" err="1">
                <a:solidFill>
                  <a:srgbClr val="0000FF"/>
                </a:solidFill>
                <a:latin typeface="Aarial"/>
              </a:rPr>
              <a:t>tìm</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ea typeface="Calibri" panose="020F0502020204030204" pitchFamily="34" charset="0"/>
              </a:rPr>
              <a:t> </a:t>
            </a: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ECCACF-4A31-E8DD-1DCA-1002FD1004F9}"/>
              </a:ext>
            </a:extLst>
          </p:cNvPr>
          <p:cNvSpPr txBox="1"/>
          <p:nvPr/>
        </p:nvSpPr>
        <p:spPr>
          <a:xfrm>
            <a:off x="344980" y="2753043"/>
            <a:ext cx="11502039" cy="1148648"/>
          </a:xfrm>
          <a:prstGeom prst="rect">
            <a:avLst/>
          </a:prstGeom>
          <a:noFill/>
        </p:spPr>
        <p:txBody>
          <a:bodyPr wrap="square">
            <a:spAutoFit/>
          </a:bodyPr>
          <a:lstStyle/>
          <a:p>
            <a:pPr marL="457200" indent="-457200" algn="just">
              <a:lnSpc>
                <a:spcPct val="110000"/>
              </a:lnSpc>
              <a:spcBef>
                <a:spcPts val="200"/>
              </a:spcBef>
              <a:spcAft>
                <a:spcPts val="200"/>
              </a:spcAft>
              <a:buFont typeface="Arial" panose="020B0604020202020204" pitchFamily="34" charset="0"/>
              <a:buChar char="•"/>
            </a:pPr>
            <a:r>
              <a:rPr lang="en-US" sz="3200" dirty="0" err="1">
                <a:solidFill>
                  <a:srgbClr val="000099"/>
                </a:solidFill>
                <a:latin typeface="Aarial"/>
              </a:rPr>
              <a:t>Có</a:t>
            </a:r>
            <a:r>
              <a:rPr lang="en-US" sz="3200" dirty="0">
                <a:solidFill>
                  <a:srgbClr val="000099"/>
                </a:solidFill>
                <a:latin typeface="Aarial"/>
              </a:rPr>
              <a:t> </a:t>
            </a:r>
            <a:r>
              <a:rPr lang="en-US" sz="3200" dirty="0" err="1">
                <a:solidFill>
                  <a:srgbClr val="000099"/>
                </a:solidFill>
                <a:latin typeface="Aarial"/>
              </a:rPr>
              <a:t>thể</a:t>
            </a:r>
            <a:r>
              <a:rPr lang="en-US" sz="3200" dirty="0">
                <a:solidFill>
                  <a:srgbClr val="000099"/>
                </a:solidFill>
                <a:latin typeface="Aarial"/>
              </a:rPr>
              <a:t> </a:t>
            </a:r>
            <a:r>
              <a:rPr lang="en-US" sz="3200" dirty="0" err="1">
                <a:solidFill>
                  <a:srgbClr val="000099"/>
                </a:solidFill>
                <a:latin typeface="Aarial"/>
              </a:rPr>
              <a:t>dùng</a:t>
            </a:r>
            <a:r>
              <a:rPr lang="en-US" sz="3200" dirty="0">
                <a:solidFill>
                  <a:srgbClr val="000099"/>
                </a:solidFill>
                <a:latin typeface="Aarial"/>
              </a:rPr>
              <a:t> </a:t>
            </a:r>
            <a:r>
              <a:rPr lang="en-US" sz="3200" dirty="0" err="1">
                <a:solidFill>
                  <a:srgbClr val="000099"/>
                </a:solidFill>
                <a:latin typeface="Aarial"/>
              </a:rPr>
              <a:t>máy</a:t>
            </a:r>
            <a:r>
              <a:rPr lang="en-US" sz="3200" dirty="0">
                <a:solidFill>
                  <a:srgbClr val="000099"/>
                </a:solidFill>
                <a:latin typeface="Aarial"/>
              </a:rPr>
              <a:t> </a:t>
            </a:r>
            <a:r>
              <a:rPr lang="en-US" sz="3200" dirty="0" err="1">
                <a:solidFill>
                  <a:srgbClr val="000099"/>
                </a:solidFill>
                <a:latin typeface="Aarial"/>
              </a:rPr>
              <a:t>tính</a:t>
            </a:r>
            <a:r>
              <a:rPr lang="en-US" sz="3200" dirty="0">
                <a:solidFill>
                  <a:srgbClr val="000099"/>
                </a:solidFill>
                <a:latin typeface="Aarial"/>
              </a:rPr>
              <a:t> </a:t>
            </a:r>
            <a:r>
              <a:rPr lang="en-US" sz="3200" dirty="0" err="1">
                <a:solidFill>
                  <a:srgbClr val="000099"/>
                </a:solidFill>
                <a:latin typeface="Aarial"/>
              </a:rPr>
              <a:t>cầm</a:t>
            </a:r>
            <a:r>
              <a:rPr lang="en-US" sz="3200" dirty="0">
                <a:solidFill>
                  <a:srgbClr val="000099"/>
                </a:solidFill>
                <a:latin typeface="Aarial"/>
              </a:rPr>
              <a:t> </a:t>
            </a:r>
            <a:r>
              <a:rPr lang="en-US" sz="3200" dirty="0" err="1">
                <a:solidFill>
                  <a:srgbClr val="000099"/>
                </a:solidFill>
                <a:latin typeface="Aarial"/>
              </a:rPr>
              <a:t>tay</a:t>
            </a:r>
            <a:r>
              <a:rPr lang="en-US" sz="3200" dirty="0">
                <a:solidFill>
                  <a:srgbClr val="000099"/>
                </a:solidFill>
                <a:latin typeface="Aarial"/>
              </a:rPr>
              <a:t> </a:t>
            </a:r>
            <a:r>
              <a:rPr lang="en-US" sz="3200" dirty="0" err="1">
                <a:solidFill>
                  <a:srgbClr val="000099"/>
                </a:solidFill>
                <a:latin typeface="Aarial"/>
              </a:rPr>
              <a:t>để</a:t>
            </a:r>
            <a:r>
              <a:rPr lang="en-US" sz="3200" dirty="0">
                <a:solidFill>
                  <a:srgbClr val="000099"/>
                </a:solidFill>
                <a:latin typeface="Aarial"/>
              </a:rPr>
              <a:t> </a:t>
            </a:r>
            <a:r>
              <a:rPr lang="en-US" sz="3200" dirty="0" err="1">
                <a:solidFill>
                  <a:srgbClr val="000099"/>
                </a:solidFill>
                <a:latin typeface="Aarial"/>
              </a:rPr>
              <a:t>tính</a:t>
            </a:r>
            <a:r>
              <a:rPr lang="en-US" sz="3200" dirty="0">
                <a:solidFill>
                  <a:srgbClr val="000099"/>
                </a:solidFill>
                <a:latin typeface="Aarial"/>
              </a:rPr>
              <a:t> </a:t>
            </a:r>
            <a:r>
              <a:rPr lang="en-US" sz="3200" dirty="0" err="1">
                <a:solidFill>
                  <a:srgbClr val="000099"/>
                </a:solidFill>
                <a:latin typeface="Aarial"/>
              </a:rPr>
              <a:t>giá</a:t>
            </a:r>
            <a:r>
              <a:rPr lang="en-US" sz="3200" dirty="0">
                <a:solidFill>
                  <a:srgbClr val="000099"/>
                </a:solidFill>
                <a:latin typeface="Aarial"/>
              </a:rPr>
              <a:t> </a:t>
            </a:r>
            <a:r>
              <a:rPr lang="en-US" sz="3200" dirty="0" err="1">
                <a:solidFill>
                  <a:srgbClr val="000099"/>
                </a:solidFill>
                <a:latin typeface="Aarial"/>
              </a:rPr>
              <a:t>trị</a:t>
            </a:r>
            <a:r>
              <a:rPr lang="en-US" sz="3200" dirty="0">
                <a:solidFill>
                  <a:srgbClr val="000099"/>
                </a:solidFill>
                <a:latin typeface="Aarial"/>
              </a:rPr>
              <a:t> </a:t>
            </a:r>
            <a:r>
              <a:rPr lang="en-US" sz="3200" dirty="0" err="1">
                <a:solidFill>
                  <a:srgbClr val="000099"/>
                </a:solidFill>
                <a:latin typeface="Aarial"/>
              </a:rPr>
              <a:t>lượng</a:t>
            </a:r>
            <a:r>
              <a:rPr lang="en-US" sz="3200" dirty="0">
                <a:solidFill>
                  <a:srgbClr val="000099"/>
                </a:solidFill>
                <a:latin typeface="Aarial"/>
              </a:rPr>
              <a:t> </a:t>
            </a:r>
            <a:r>
              <a:rPr lang="en-US" sz="3200" dirty="0" err="1">
                <a:solidFill>
                  <a:srgbClr val="000099"/>
                </a:solidFill>
                <a:latin typeface="Aarial"/>
              </a:rPr>
              <a:t>giác</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r>
              <a:rPr lang="en-US" sz="3200" dirty="0" err="1">
                <a:solidFill>
                  <a:srgbClr val="000099"/>
                </a:solidFill>
                <a:latin typeface="Aarial"/>
              </a:rPr>
              <a:t>góc</a:t>
            </a:r>
            <a:r>
              <a:rPr lang="en-US" sz="3200" dirty="0">
                <a:solidFill>
                  <a:srgbClr val="000099"/>
                </a:solidFill>
                <a:latin typeface="Aarial"/>
              </a:rPr>
              <a:t> </a:t>
            </a:r>
            <a:r>
              <a:rPr lang="en-US" sz="3200" dirty="0" err="1">
                <a:solidFill>
                  <a:srgbClr val="000099"/>
                </a:solidFill>
                <a:latin typeface="Aarial"/>
              </a:rPr>
              <a:t>lượng</a:t>
            </a:r>
            <a:r>
              <a:rPr lang="en-US" sz="3200" dirty="0">
                <a:solidFill>
                  <a:srgbClr val="000099"/>
                </a:solidFill>
                <a:latin typeface="Aarial"/>
              </a:rPr>
              <a:t> </a:t>
            </a:r>
            <a:r>
              <a:rPr lang="en-US" sz="3200" dirty="0" err="1">
                <a:solidFill>
                  <a:srgbClr val="000099"/>
                </a:solidFill>
                <a:latin typeface="Aarial"/>
              </a:rPr>
              <a:t>giác</a:t>
            </a:r>
            <a:r>
              <a:rPr lang="en-US" sz="3200" dirty="0">
                <a:solidFill>
                  <a:srgbClr val="000099"/>
                </a:solidFill>
                <a:latin typeface="Aarial"/>
              </a:rPr>
              <a:t> </a:t>
            </a:r>
            <a:r>
              <a:rPr lang="en-US" sz="3200" dirty="0" err="1">
                <a:solidFill>
                  <a:srgbClr val="000099"/>
                </a:solidFill>
                <a:latin typeface="Aarial"/>
              </a:rPr>
              <a:t>và</a:t>
            </a:r>
            <a:r>
              <a:rPr lang="en-US" sz="3200" dirty="0">
                <a:solidFill>
                  <a:srgbClr val="000099"/>
                </a:solidFill>
                <a:latin typeface="Aarial"/>
              </a:rPr>
              <a:t> </a:t>
            </a:r>
            <a:r>
              <a:rPr lang="en-US" sz="3200" dirty="0" err="1">
                <a:solidFill>
                  <a:srgbClr val="000099"/>
                </a:solidFill>
                <a:latin typeface="Aarial"/>
              </a:rPr>
              <a:t>đổi</a:t>
            </a:r>
            <a:r>
              <a:rPr lang="en-US" sz="3200" dirty="0">
                <a:solidFill>
                  <a:srgbClr val="000099"/>
                </a:solidFill>
                <a:latin typeface="Aarial"/>
              </a:rPr>
              <a:t> </a:t>
            </a:r>
            <a:r>
              <a:rPr lang="en-US" sz="3200" dirty="0" err="1">
                <a:solidFill>
                  <a:srgbClr val="000099"/>
                </a:solidFill>
                <a:latin typeface="Aarial"/>
              </a:rPr>
              <a:t>số</a:t>
            </a:r>
            <a:r>
              <a:rPr lang="en-US" sz="3200" dirty="0">
                <a:solidFill>
                  <a:srgbClr val="000099"/>
                </a:solidFill>
                <a:latin typeface="Aarial"/>
              </a:rPr>
              <a:t> </a:t>
            </a:r>
            <a:r>
              <a:rPr lang="en-US" sz="3200" dirty="0" err="1">
                <a:solidFill>
                  <a:srgbClr val="000099"/>
                </a:solidFill>
                <a:latin typeface="Aarial"/>
              </a:rPr>
              <a:t>đo</a:t>
            </a:r>
            <a:r>
              <a:rPr lang="en-US" sz="3200" dirty="0">
                <a:solidFill>
                  <a:srgbClr val="000099"/>
                </a:solidFill>
                <a:latin typeface="Aarial"/>
              </a:rPr>
              <a:t> </a:t>
            </a:r>
            <a:r>
              <a:rPr lang="en-US" sz="3200" dirty="0" err="1">
                <a:solidFill>
                  <a:srgbClr val="000099"/>
                </a:solidFill>
                <a:latin typeface="Aarial"/>
              </a:rPr>
              <a:t>độ</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r>
              <a:rPr lang="en-US" sz="3200" dirty="0" err="1">
                <a:solidFill>
                  <a:srgbClr val="000099"/>
                </a:solidFill>
                <a:latin typeface="Aarial"/>
              </a:rPr>
              <a:t>cung</a:t>
            </a:r>
            <a:r>
              <a:rPr lang="en-US" sz="3200" dirty="0">
                <a:solidFill>
                  <a:srgbClr val="000099"/>
                </a:solidFill>
                <a:latin typeface="Aarial"/>
              </a:rPr>
              <a:t> </a:t>
            </a:r>
            <a:r>
              <a:rPr lang="en-US" sz="3200" dirty="0" err="1">
                <a:solidFill>
                  <a:srgbClr val="000099"/>
                </a:solidFill>
                <a:latin typeface="Aarial"/>
              </a:rPr>
              <a:t>tròn</a:t>
            </a:r>
            <a:r>
              <a:rPr lang="en-US" sz="3200" dirty="0">
                <a:solidFill>
                  <a:srgbClr val="000099"/>
                </a:solidFill>
                <a:latin typeface="Aarial"/>
              </a:rPr>
              <a:t> </a:t>
            </a:r>
            <a:r>
              <a:rPr lang="en-US" sz="3200" dirty="0" err="1">
                <a:solidFill>
                  <a:srgbClr val="000099"/>
                </a:solidFill>
                <a:latin typeface="Aarial"/>
              </a:rPr>
              <a:t>ra</a:t>
            </a:r>
            <a:r>
              <a:rPr lang="en-US" sz="3200" dirty="0">
                <a:solidFill>
                  <a:srgbClr val="000099"/>
                </a:solidFill>
                <a:latin typeface="Aarial"/>
              </a:rPr>
              <a:t> radian </a:t>
            </a:r>
            <a:r>
              <a:rPr lang="en-US" sz="3200" dirty="0" err="1">
                <a:solidFill>
                  <a:srgbClr val="000099"/>
                </a:solidFill>
                <a:latin typeface="Aarial"/>
              </a:rPr>
              <a:t>và</a:t>
            </a:r>
            <a:r>
              <a:rPr lang="en-US" sz="3200" dirty="0">
                <a:solidFill>
                  <a:srgbClr val="000099"/>
                </a:solidFill>
                <a:latin typeface="Aarial"/>
              </a:rPr>
              <a:t> </a:t>
            </a:r>
            <a:r>
              <a:rPr lang="en-US" sz="3200" dirty="0" err="1">
                <a:solidFill>
                  <a:srgbClr val="000099"/>
                </a:solidFill>
                <a:latin typeface="Aarial"/>
              </a:rPr>
              <a:t>ngược</a:t>
            </a:r>
            <a:r>
              <a:rPr lang="en-US" sz="3200" dirty="0">
                <a:solidFill>
                  <a:srgbClr val="000099"/>
                </a:solidFill>
                <a:latin typeface="Aarial"/>
              </a:rPr>
              <a:t> </a:t>
            </a:r>
            <a:r>
              <a:rPr lang="en-US" sz="3200" dirty="0" err="1">
                <a:solidFill>
                  <a:srgbClr val="000099"/>
                </a:solidFill>
                <a:latin typeface="Aarial"/>
              </a:rPr>
              <a:t>lại</a:t>
            </a:r>
            <a:r>
              <a:rPr lang="en-US" sz="3200" dirty="0">
                <a:solidFill>
                  <a:srgbClr val="000099"/>
                </a:solidFill>
                <a:latin typeface="Aarial"/>
              </a:rPr>
              <a:t>.</a:t>
            </a:r>
          </a:p>
        </p:txBody>
      </p:sp>
    </p:spTree>
    <p:extLst>
      <p:ext uri="{BB962C8B-B14F-4D97-AF65-F5344CB8AC3E}">
        <p14:creationId xmlns:p14="http://schemas.microsoft.com/office/powerpoint/2010/main" val="93533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Calibri" panose="020F0502020204030204" pitchFamily="34" charset="0"/>
              </a:rPr>
              <a:t>a)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công</a:t>
            </a:r>
            <a:r>
              <a:rPr lang="en-US" b="1" dirty="0">
                <a:solidFill>
                  <a:srgbClr val="0000FF"/>
                </a:solidFill>
                <a:latin typeface="Aarial"/>
              </a:rPr>
              <a:t> </a:t>
            </a:r>
            <a:r>
              <a:rPr lang="en-US" b="1" dirty="0" err="1">
                <a:solidFill>
                  <a:srgbClr val="0000FF"/>
                </a:solidFill>
                <a:latin typeface="Aarial"/>
              </a:rPr>
              <a:t>thức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cơ</a:t>
            </a:r>
            <a:r>
              <a:rPr lang="en-US" b="1" dirty="0">
                <a:solidFill>
                  <a:srgbClr val="0000FF"/>
                </a:solidFill>
                <a:latin typeface="Aarial"/>
              </a:rPr>
              <a:t> </a:t>
            </a:r>
            <a:r>
              <a:rPr lang="en-US" b="1" dirty="0" err="1">
                <a:solidFill>
                  <a:srgbClr val="0000FF"/>
                </a:solidFill>
                <a:latin typeface="Aarial"/>
              </a:rPr>
              <a:t>bản</a:t>
            </a:r>
            <a:endParaRPr lang="en-US"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452927" y="2234428"/>
                <a:ext cx="11502039" cy="4034502"/>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0099"/>
                    </a:solidFill>
                  </a:rPr>
                  <a:t>Đối </a:t>
                </a:r>
                <a:r>
                  <a:rPr lang="en-US" sz="3200" dirty="0" err="1">
                    <a:solidFill>
                      <a:srgbClr val="000099"/>
                    </a:solidFill>
                  </a:rPr>
                  <a:t>với</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ta </a:t>
                </a:r>
                <a:r>
                  <a:rPr lang="en-US" sz="3200" dirty="0" err="1">
                    <a:solidFill>
                      <a:srgbClr val="000099"/>
                    </a:solidFill>
                  </a:rPr>
                  <a:t>có</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hệ</a:t>
                </a:r>
                <a:r>
                  <a:rPr lang="en-US" sz="3200" dirty="0">
                    <a:solidFill>
                      <a:srgbClr val="000099"/>
                    </a:solidFill>
                  </a:rPr>
                  <a:t> </a:t>
                </a:r>
                <a:r>
                  <a:rPr lang="en-US" sz="3200" dirty="0" err="1">
                    <a:solidFill>
                      <a:srgbClr val="000099"/>
                    </a:solidFill>
                  </a:rPr>
                  <a:t>thức</a:t>
                </a:r>
                <a:r>
                  <a:rPr lang="en-US" sz="3200" dirty="0">
                    <a:solidFill>
                      <a:srgbClr val="000099"/>
                    </a:solidFill>
                  </a:rPr>
                  <a:t> </a:t>
                </a:r>
                <a:r>
                  <a:rPr lang="en-US" sz="3200" dirty="0" err="1">
                    <a:solidFill>
                      <a:srgbClr val="000099"/>
                    </a:solidFill>
                  </a:rPr>
                  <a:t>cơ</a:t>
                </a:r>
                <a:r>
                  <a:rPr lang="en-US" sz="3200" dirty="0">
                    <a:solidFill>
                      <a:srgbClr val="000099"/>
                    </a:solidFill>
                  </a:rPr>
                  <a:t> </a:t>
                </a:r>
                <a:r>
                  <a:rPr lang="en-US" sz="3200" dirty="0" err="1">
                    <a:solidFill>
                      <a:srgbClr val="000099"/>
                    </a:solidFill>
                  </a:rPr>
                  <a:t>bản</a:t>
                </a:r>
                <a:r>
                  <a:rPr lang="en-US" sz="3200" dirty="0">
                    <a:solidFill>
                      <a:srgbClr val="000099"/>
                    </a:solidFill>
                  </a:rPr>
                  <a:t> </a:t>
                </a:r>
                <a:r>
                  <a:rPr lang="en-US" sz="3200" dirty="0" err="1">
                    <a:solidFill>
                      <a:srgbClr val="000099"/>
                    </a:solidFill>
                  </a:rPr>
                  <a:t>sau</a:t>
                </a:r>
                <a:r>
                  <a:rPr lang="en-US" sz="3200" dirty="0">
                    <a:solidFill>
                      <a:srgbClr val="000099"/>
                    </a:solidFill>
                  </a:rPr>
                  <a:t>:</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𝑠𝑖𝑛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𝑐𝑜𝑠</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=1</m:t>
                      </m:r>
                    </m:oMath>
                    <m:oMath xmlns:m="http://schemas.openxmlformats.org/officeDocument/2006/math">
                      <m:r>
                        <a:rPr lang="en-US" sz="3200" i="1">
                          <a:solidFill>
                            <a:srgbClr val="000099"/>
                          </a:solidFill>
                          <a:latin typeface="Cambria Math" panose="02040503050406030204" pitchFamily="18" charset="0"/>
                        </a:rPr>
                        <m:t>1+</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𝑡𝑎𝑛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1</m:t>
                          </m:r>
                        </m:num>
                        <m:den>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𝑐𝑜𝑠</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den>
                      </m:f>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e>
                      </m:d>
                    </m:oMath>
                    <m:oMath xmlns:m="http://schemas.openxmlformats.org/officeDocument/2006/math">
                      <m:r>
                        <a:rPr lang="en-US" sz="3200" i="1">
                          <a:solidFill>
                            <a:srgbClr val="000099"/>
                          </a:solidFill>
                          <a:latin typeface="Cambria Math" panose="02040503050406030204" pitchFamily="18" charset="0"/>
                        </a:rPr>
                        <m:t>1+</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𝑐𝑜𝑡</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1</m:t>
                          </m:r>
                        </m:num>
                        <m:den>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𝑠𝑖𝑛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den>
                      </m:f>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e>
                      </m:d>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=1</m:t>
                      </m:r>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e>
                      </m:d>
                    </m:oMath>
                  </m:oMathPara>
                </a14:m>
                <a:endParaRPr lang="en-US" sz="3200" dirty="0">
                  <a:solidFill>
                    <a:srgbClr val="000099"/>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7" y="2234428"/>
                <a:ext cx="11502039" cy="4034502"/>
              </a:xfrm>
              <a:prstGeom prst="rect">
                <a:avLst/>
              </a:prstGeom>
              <a:blipFill>
                <a:blip r:embed="rId2"/>
                <a:stretch>
                  <a:fillRect l="-1219" t="-1967"/>
                </a:stretch>
              </a:blipFill>
            </p:spPr>
            <p:txBody>
              <a:bodyPr/>
              <a:lstStyle/>
              <a:p>
                <a:r>
                  <a:rPr lang="en-US">
                    <a:noFill/>
                  </a:rPr>
                  <a:t> </a:t>
                </a:r>
              </a:p>
            </p:txBody>
          </p:sp>
        </mc:Fallback>
      </mc:AlternateContent>
    </p:spTree>
    <p:extLst>
      <p:ext uri="{BB962C8B-B14F-4D97-AF65-F5344CB8AC3E}">
        <p14:creationId xmlns:p14="http://schemas.microsoft.com/office/powerpoint/2010/main" val="140001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452928" y="2234428"/>
                <a:ext cx="6149970"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0099"/>
                    </a:solidFill>
                  </a:rPr>
                  <a:t>Góc </a:t>
                </a:r>
                <a:r>
                  <a:rPr lang="en-US" sz="3200" dirty="0" err="1">
                    <a:solidFill>
                      <a:srgbClr val="000099"/>
                    </a:solidFill>
                  </a:rPr>
                  <a:t>đối</a:t>
                </a:r>
                <a:r>
                  <a:rPr lang="en-US" sz="3200" dirty="0">
                    <a:solidFill>
                      <a:srgbClr val="000099"/>
                    </a:solidFill>
                  </a:rPr>
                  <a:t> </a:t>
                </a:r>
                <a:r>
                  <a:rPr lang="en-US" sz="3200" dirty="0" err="1">
                    <a:solidFill>
                      <a:srgbClr val="000099"/>
                    </a:solidFill>
                  </a:rPr>
                  <a:t>nhau</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8" y="2234428"/>
                <a:ext cx="6149970" cy="2554545"/>
              </a:xfrm>
              <a:prstGeom prst="rect">
                <a:avLst/>
              </a:prstGeom>
              <a:blipFill>
                <a:blip r:embed="rId2"/>
                <a:stretch>
                  <a:fillRect l="-2279" t="-2864"/>
                </a:stretch>
              </a:blipFill>
            </p:spPr>
            <p:txBody>
              <a:bodyPr/>
              <a:lstStyle/>
              <a:p>
                <a:r>
                  <a:rPr lang="en-US">
                    <a:noFill/>
                  </a:rPr>
                  <a:t> </a:t>
                </a:r>
              </a:p>
            </p:txBody>
          </p:sp>
        </mc:Fallback>
      </mc:AlternateContent>
      <p:pic>
        <p:nvPicPr>
          <p:cNvPr id="2" name="Picture 1" descr="Diagram&#10;&#10;Description automatically generated">
            <a:extLst>
              <a:ext uri="{FF2B5EF4-FFF2-40B4-BE49-F238E27FC236}">
                <a16:creationId xmlns:a16="http://schemas.microsoft.com/office/drawing/2014/main" id="{46AD173C-F613-035D-38E3-62B730892072}"/>
              </a:ext>
            </a:extLst>
          </p:cNvPr>
          <p:cNvPicPr>
            <a:picLocks noChangeAspect="1"/>
          </p:cNvPicPr>
          <p:nvPr/>
        </p:nvPicPr>
        <p:blipFill>
          <a:blip r:embed="rId3"/>
          <a:stretch>
            <a:fillRect/>
          </a:stretch>
        </p:blipFill>
        <p:spPr>
          <a:xfrm>
            <a:off x="7425456" y="2497384"/>
            <a:ext cx="3056828" cy="3449562"/>
          </a:xfrm>
          <a:prstGeom prst="rect">
            <a:avLst/>
          </a:prstGeom>
        </p:spPr>
      </p:pic>
    </p:spTree>
    <p:extLst>
      <p:ext uri="{BB962C8B-B14F-4D97-AF65-F5344CB8AC3E}">
        <p14:creationId xmlns:p14="http://schemas.microsoft.com/office/powerpoint/2010/main" val="457164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r>
              <a:rPr lang="vi-VN" dirty="0">
                <a:latin typeface="Aarial"/>
                <a:ea typeface="Calibri" panose="020F0502020204030204" pitchFamily="34" charset="0"/>
              </a:rPr>
              <a:t>Trong mặt phẳng, cho hai tia Ou,Ov. Xét tia Om cùng nằm trong mặt phẳng này. Nếu tia Om quay quanh điểm O, theo một chiều nhất định từ Ou đến Ov, thì ta nói nó quét một góc lượng giác với tia đầu Ou, tia cuối Ov và kí hiệu là (Ou,Ov).</a:t>
            </a:r>
          </a:p>
          <a:p>
            <a:pPr marL="457200" lvl="0" indent="-457200" algn="just">
              <a:lnSpc>
                <a:spcPct val="112000"/>
              </a:lnSpc>
              <a:spcBef>
                <a:spcPts val="300"/>
              </a:spcBef>
              <a:spcAft>
                <a:spcPts val="300"/>
              </a:spcAft>
              <a:buClr>
                <a:srgbClr val="0000FF"/>
              </a:buClr>
            </a:pPr>
            <a:r>
              <a:rPr lang="vi-VN" dirty="0">
                <a:latin typeface="Aarial"/>
                <a:ea typeface="Calibri" panose="020F0502020204030204" pitchFamily="34" charset="0"/>
              </a:rPr>
              <a:t>Góc lượng giác (Ou,Ov) chỉ xác định khi ta biết được chuyển động quay của tia Om từ tia đầu Ouđến tia cuối Ov(H.1.3). Ta quy ước: Chiều quay ngược với chiều quay của kim đồng hồ là chiều dương, chiều quay cùng chiều kim đồng hồ là chiều âm.</a:t>
            </a:r>
            <a:endParaRPr lang="en-US" dirty="0">
              <a:latin typeface="Aarial"/>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452928" y="2234428"/>
                <a:ext cx="6149970" cy="4092915"/>
              </a:xfrm>
              <a:prstGeom prst="rect">
                <a:avLst/>
              </a:prstGeom>
              <a:noFill/>
            </p:spPr>
            <p:txBody>
              <a:bodyPr wrap="square">
                <a:spAutoFit/>
              </a:bodyPr>
              <a:lstStyle/>
              <a:p>
                <a:pPr marL="457200" lvl="0" indent="-457200">
                  <a:buFont typeface="Arial" panose="020B0604020202020204" pitchFamily="34" charset="0"/>
                  <a:buChar char="•"/>
                </a:pPr>
                <a:r>
                  <a:rPr lang="en-US" sz="3200" dirty="0">
                    <a:solidFill>
                      <a:srgbClr val="000099"/>
                    </a:solidFill>
                  </a:rPr>
                  <a:t>Góc </a:t>
                </a:r>
                <a:r>
                  <a:rPr lang="en-US" sz="3200" dirty="0" err="1">
                    <a:solidFill>
                      <a:srgbClr val="000099"/>
                    </a:solidFill>
                  </a:rPr>
                  <a:t>phụ</a:t>
                </a:r>
                <a:r>
                  <a:rPr lang="en-US" sz="3200" dirty="0">
                    <a:solidFill>
                      <a:srgbClr val="000099"/>
                    </a:solidFill>
                  </a:rPr>
                  <a:t> </a:t>
                </a:r>
                <a:r>
                  <a:rPr lang="en-US" sz="3200" dirty="0" err="1">
                    <a:solidFill>
                      <a:srgbClr val="000099"/>
                    </a:solidFill>
                  </a:rPr>
                  <a:t>nhau</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    </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8" y="2234428"/>
                <a:ext cx="6149970" cy="4092915"/>
              </a:xfrm>
              <a:prstGeom prst="rect">
                <a:avLst/>
              </a:prstGeom>
              <a:blipFill>
                <a:blip r:embed="rId2"/>
                <a:stretch>
                  <a:fillRect l="-2279" t="-29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57E5967-5A98-D24C-2557-DA66F5AEEB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8214364" y="2533527"/>
            <a:ext cx="3129912" cy="3205166"/>
          </a:xfrm>
          <a:prstGeom prst="rect">
            <a:avLst/>
          </a:prstGeom>
        </p:spPr>
      </p:pic>
    </p:spTree>
    <p:extLst>
      <p:ext uri="{BB962C8B-B14F-4D97-AF65-F5344CB8AC3E}">
        <p14:creationId xmlns:p14="http://schemas.microsoft.com/office/powerpoint/2010/main" val="263374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380298" y="2227204"/>
                <a:ext cx="11630399" cy="4685129"/>
              </a:xfrm>
              <a:prstGeom prst="rect">
                <a:avLst/>
              </a:prstGeom>
              <a:noFill/>
            </p:spPr>
            <p:txBody>
              <a:bodyPr wrap="square">
                <a:spAutoFit/>
              </a:bodyPr>
              <a:lstStyle/>
              <a:p>
                <a:pPr marL="457200" lvl="0" indent="-457200">
                  <a:buFont typeface="Arial" panose="020B0604020202020204" pitchFamily="34" charset="0"/>
                  <a:buChar char="•"/>
                </a:pPr>
                <a:r>
                  <a:rPr lang="en-US" sz="3200" dirty="0">
                    <a:solidFill>
                      <a:srgbClr val="000099"/>
                    </a:solidFill>
                  </a:rPr>
                  <a:t>Góc </a:t>
                </a:r>
                <a:r>
                  <a:rPr lang="en-US" sz="3200" dirty="0" err="1">
                    <a:solidFill>
                      <a:srgbClr val="000099"/>
                    </a:solidFill>
                  </a:rPr>
                  <a:t>hơn</a:t>
                </a:r>
                <a:r>
                  <a:rPr lang="en-US" sz="3200" dirty="0">
                    <a:solidFill>
                      <a:srgbClr val="000099"/>
                    </a:solidFill>
                  </a:rPr>
                  <a:t> </a:t>
                </a:r>
                <a:r>
                  <a:rPr lang="en-US" sz="3200" dirty="0" err="1">
                    <a:solidFill>
                      <a:srgbClr val="000099"/>
                    </a:solidFill>
                  </a:rPr>
                  <a:t>kém</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𝜋</m:t>
                    </m:r>
                  </m:oMath>
                </a14:m>
                <a:r>
                  <a:rPr lang="en-US" sz="3200" dirty="0">
                    <a:solidFill>
                      <a:srgbClr val="000099"/>
                    </a:solidFill>
                  </a:rPr>
                  <a:t>(</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  </a:t>
                </a:r>
              </a:p>
              <a:p>
                <a:pPr lvl="0" algn="ctr"/>
                <a:r>
                  <a:rPr lang="en-US" sz="3200" dirty="0">
                    <a:solidFill>
                      <a:srgbClr val="000099"/>
                    </a:solidFill>
                  </a:rPr>
                  <a:t>  </a:t>
                </a:r>
                <a14:m>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a14:m>
                <a:br>
                  <a:rPr lang="en-US" sz="3200" dirty="0">
                    <a:solidFill>
                      <a:srgbClr val="000099"/>
                    </a:solidFill>
                  </a:rPr>
                </a:b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a:p>
                <a:pPr marL="457200" indent="-457200">
                  <a:buFont typeface="Wingdings" panose="05000000000000000000" pitchFamily="2" charset="2"/>
                  <a:buChar char="q"/>
                </a:pPr>
                <a:r>
                  <a:rPr lang="en-US" sz="3200" b="1" dirty="0">
                    <a:solidFill>
                      <a:srgbClr val="FF0000"/>
                    </a:solidFill>
                  </a:rPr>
                  <a:t>Chú ý:</a:t>
                </a:r>
                <a:r>
                  <a:rPr lang="en-US" sz="3200" dirty="0">
                    <a:solidFill>
                      <a:srgbClr val="FF0000"/>
                    </a:solidFill>
                  </a:rPr>
                  <a:t> </a:t>
                </a:r>
                <a:r>
                  <a:rPr lang="en-US" sz="3200" dirty="0" err="1">
                    <a:solidFill>
                      <a:srgbClr val="000099"/>
                    </a:solidFill>
                  </a:rPr>
                  <a:t>Nhờ</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công</a:t>
                </a:r>
                <a:r>
                  <a:rPr lang="en-US" sz="3200" dirty="0">
                    <a:solidFill>
                      <a:srgbClr val="000099"/>
                    </a:solidFill>
                  </a:rPr>
                  <a:t> </a:t>
                </a:r>
                <a:r>
                  <a:rPr lang="en-US" sz="3200" dirty="0" err="1">
                    <a:solidFill>
                      <a:srgbClr val="000099"/>
                    </a:solidFill>
                  </a:rPr>
                  <a:t>thức</a:t>
                </a:r>
                <a:r>
                  <a:rPr lang="en-US" sz="3200" dirty="0">
                    <a:solidFill>
                      <a:srgbClr val="000099"/>
                    </a:solidFill>
                  </a:rPr>
                  <a:t> </a:t>
                </a:r>
                <a:r>
                  <a:rPr lang="en-US" sz="3200" dirty="0" err="1">
                    <a:solidFill>
                      <a:srgbClr val="000099"/>
                    </a:solidFill>
                  </a:rPr>
                  <a:t>trên</a:t>
                </a:r>
                <a:r>
                  <a:rPr lang="en-US" sz="3200" dirty="0">
                    <a:solidFill>
                      <a:srgbClr val="000099"/>
                    </a:solidFill>
                  </a:rPr>
                  <a:t>, ta </a:t>
                </a:r>
                <a:r>
                  <a:rPr lang="en-US" sz="3200" dirty="0" err="1">
                    <a:solidFill>
                      <a:srgbClr val="000099"/>
                    </a:solidFill>
                  </a:rPr>
                  <a:t>có</a:t>
                </a:r>
                <a:r>
                  <a:rPr lang="en-US" sz="3200" dirty="0">
                    <a:solidFill>
                      <a:srgbClr val="000099"/>
                    </a:solidFill>
                  </a:rPr>
                  <a:t> </a:t>
                </a:r>
                <a:r>
                  <a:rPr lang="en-US" sz="3200" dirty="0" err="1">
                    <a:solidFill>
                      <a:srgbClr val="000099"/>
                    </a:solidFill>
                  </a:rPr>
                  <a:t>thể</a:t>
                </a:r>
                <a:r>
                  <a:rPr lang="en-US" sz="3200" dirty="0">
                    <a:solidFill>
                      <a:srgbClr val="000099"/>
                    </a:solidFill>
                  </a:rPr>
                  <a:t> </a:t>
                </a:r>
                <a:r>
                  <a:rPr lang="en-US" sz="3200" dirty="0" err="1">
                    <a:solidFill>
                      <a:srgbClr val="000099"/>
                    </a:solidFill>
                  </a:rPr>
                  <a:t>đưa</a:t>
                </a:r>
                <a:r>
                  <a:rPr lang="en-US" sz="3200" dirty="0">
                    <a:solidFill>
                      <a:srgbClr val="000099"/>
                    </a:solidFill>
                  </a:rPr>
                  <a:t> </a:t>
                </a:r>
                <a:r>
                  <a:rPr lang="en-US" sz="3200" dirty="0" err="1">
                    <a:solidFill>
                      <a:srgbClr val="000099"/>
                    </a:solidFill>
                  </a:rPr>
                  <a:t>việc</a:t>
                </a:r>
                <a:r>
                  <a:rPr lang="en-US" sz="3200" dirty="0">
                    <a:solidFill>
                      <a:srgbClr val="000099"/>
                    </a:solidFill>
                  </a:rPr>
                  <a:t> </a:t>
                </a:r>
                <a:r>
                  <a:rPr lang="en-US" sz="3200" dirty="0" err="1">
                    <a:solidFill>
                      <a:srgbClr val="000099"/>
                    </a:solidFill>
                  </a:rPr>
                  <a:t>tính</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của</a:t>
                </a:r>
                <a:r>
                  <a:rPr lang="en-US" sz="3200" dirty="0">
                    <a:solidFill>
                      <a:srgbClr val="000099"/>
                    </a:solidFill>
                  </a:rPr>
                  <a:t> </a:t>
                </a:r>
                <a:r>
                  <a:rPr lang="en-US" sz="3200" dirty="0" err="1">
                    <a:solidFill>
                      <a:srgbClr val="000099"/>
                    </a:solidFill>
                  </a:rPr>
                  <a:t>một</a:t>
                </a:r>
                <a:r>
                  <a:rPr lang="en-US" sz="3200" dirty="0">
                    <a:solidFill>
                      <a:srgbClr val="000099"/>
                    </a:solidFill>
                  </a:rPr>
                  <a:t> </a:t>
                </a:r>
                <a:r>
                  <a:rPr lang="en-US" sz="3200" dirty="0" err="1">
                    <a:solidFill>
                      <a:srgbClr val="000099"/>
                    </a:solidFill>
                  </a:rPr>
                  <a:t>góc</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bất</a:t>
                </a:r>
                <a:r>
                  <a:rPr lang="en-US" sz="3200" dirty="0">
                    <a:solidFill>
                      <a:srgbClr val="000099"/>
                    </a:solidFill>
                  </a:rPr>
                  <a:t> </a:t>
                </a:r>
                <a:r>
                  <a:rPr lang="en-US" sz="3200" dirty="0" err="1">
                    <a:solidFill>
                      <a:srgbClr val="000099"/>
                    </a:solidFill>
                  </a:rPr>
                  <a:t>kỳ</a:t>
                </a:r>
                <a:r>
                  <a:rPr lang="en-US" sz="3200" dirty="0">
                    <a:solidFill>
                      <a:srgbClr val="000099"/>
                    </a:solidFill>
                  </a:rPr>
                  <a:t> </a:t>
                </a:r>
                <a:r>
                  <a:rPr lang="en-US" sz="3200" dirty="0" err="1">
                    <a:solidFill>
                      <a:srgbClr val="000099"/>
                    </a:solidFill>
                  </a:rPr>
                  <a:t>về</a:t>
                </a:r>
                <a:r>
                  <a:rPr lang="en-US" sz="3200" dirty="0">
                    <a:solidFill>
                      <a:srgbClr val="000099"/>
                    </a:solidFill>
                  </a:rPr>
                  <a:t> </a:t>
                </a:r>
                <a:r>
                  <a:rPr lang="en-US" sz="3200" dirty="0" err="1">
                    <a:solidFill>
                      <a:srgbClr val="000099"/>
                    </a:solidFill>
                  </a:rPr>
                  <a:t>việc</a:t>
                </a:r>
                <a:r>
                  <a:rPr lang="en-US" sz="3200" dirty="0">
                    <a:solidFill>
                      <a:srgbClr val="000099"/>
                    </a:solidFill>
                  </a:rPr>
                  <a:t> </a:t>
                </a:r>
                <a:r>
                  <a:rPr lang="en-US" sz="3200" dirty="0" err="1">
                    <a:solidFill>
                      <a:srgbClr val="000099"/>
                    </a:solidFill>
                  </a:rPr>
                  <a:t>tính</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của</a:t>
                </a:r>
                <a:r>
                  <a:rPr lang="en-US" sz="3200" dirty="0">
                    <a:solidFill>
                      <a:srgbClr val="000099"/>
                    </a:solidFill>
                  </a:rPr>
                  <a:t> </a:t>
                </a:r>
                <a:r>
                  <a:rPr lang="en-US" sz="3200" dirty="0" err="1">
                    <a:solidFill>
                      <a:srgbClr val="000099"/>
                    </a:solidFill>
                  </a:rPr>
                  <a:t>góc</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với</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0≤</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oMath>
                </a14:m>
                <a:r>
                  <a:rPr lang="en-US" sz="3200" dirty="0">
                    <a:solidFill>
                      <a:srgbClr val="000099"/>
                    </a:solidFill>
                  </a:rPr>
                  <a:t>.</a:t>
                </a:r>
              </a:p>
              <a:p>
                <a:pPr lvl="0" algn="ctr"/>
                <a:endParaRPr lang="en-US" sz="3200" dirty="0">
                  <a:solidFill>
                    <a:srgbClr val="0033CC"/>
                  </a:solidFill>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380298" y="2227204"/>
                <a:ext cx="11630399" cy="4685129"/>
              </a:xfrm>
              <a:prstGeom prst="rect">
                <a:avLst/>
              </a:prstGeom>
              <a:blipFill>
                <a:blip r:embed="rId2"/>
                <a:stretch>
                  <a:fillRect l="-1205" t="-15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091112E-0B51-0C2A-A338-4560AB50475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9324421" y="1949913"/>
            <a:ext cx="2790270" cy="2850688"/>
          </a:xfrm>
          <a:prstGeom prst="rect">
            <a:avLst/>
          </a:prstGeom>
        </p:spPr>
      </p:pic>
    </p:spTree>
    <p:extLst>
      <p:ext uri="{BB962C8B-B14F-4D97-AF65-F5344CB8AC3E}">
        <p14:creationId xmlns:p14="http://schemas.microsoft.com/office/powerpoint/2010/main" val="4200000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algn="just"/>
                <a:r>
                  <a:rPr lang="en-US" dirty="0">
                    <a:latin typeface="Aarial"/>
                  </a:rPr>
                  <a:t>Khi </a:t>
                </a:r>
                <a:r>
                  <a:rPr lang="en-US" dirty="0" err="1">
                    <a:latin typeface="Aarial"/>
                  </a:rPr>
                  <a:t>đó</a:t>
                </a:r>
                <a:r>
                  <a:rPr lang="en-US" dirty="0">
                    <a:latin typeface="Aarial"/>
                  </a:rPr>
                  <a:t>, </a:t>
                </a:r>
                <a:r>
                  <a:rPr lang="en-US" dirty="0" err="1">
                    <a:latin typeface="Aarial"/>
                  </a:rPr>
                  <a:t>nếu</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a:t>
                </a:r>
                <a:r>
                  <a:rPr lang="en-US" dirty="0" err="1">
                    <a:latin typeface="Aarial"/>
                  </a:rPr>
                  <a:t>đúng</a:t>
                </a:r>
                <a:r>
                  <a:rPr lang="en-US" dirty="0">
                    <a:latin typeface="Aarial"/>
                  </a:rPr>
                  <a:t> </a:t>
                </a:r>
                <a:r>
                  <a:rPr lang="en-US" dirty="0" err="1">
                    <a:latin typeface="Aarial"/>
                  </a:rPr>
                  <a:t>một</a:t>
                </a:r>
                <a:r>
                  <a:rPr lang="en-US" dirty="0">
                    <a:latin typeface="Aarial"/>
                  </a:rPr>
                  <a:t>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360°</m:t>
                    </m:r>
                  </m:oMath>
                </a14:m>
                <a:r>
                  <a:rPr lang="en-US" dirty="0">
                    <a:latin typeface="Aarial"/>
                  </a:rPr>
                  <a:t>, quay </a:t>
                </a:r>
                <a:r>
                  <a:rPr lang="en-US" dirty="0" err="1">
                    <a:latin typeface="Aarial"/>
                  </a:rPr>
                  <a:t>đúng</a:t>
                </a:r>
                <a:r>
                  <a:rPr lang="en-US" dirty="0">
                    <a:latin typeface="Aarial"/>
                  </a:rPr>
                  <a:t> 2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720°</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a:t>
                </a:r>
                <a:r>
                  <a:rPr lang="en-US" dirty="0" err="1">
                    <a:latin typeface="Aarial"/>
                  </a:rPr>
                  <a:t>nửa</a:t>
                </a:r>
                <a:r>
                  <a:rPr lang="en-US" dirty="0">
                    <a:latin typeface="Aarial"/>
                  </a:rPr>
                  <a:t>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−180°</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1,5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−1,5.360°=−540°</m:t>
                    </m:r>
                  </m:oMath>
                </a14:m>
                <a:r>
                  <a:rPr lang="en-US" dirty="0">
                    <a:latin typeface="Aarial"/>
                  </a:rPr>
                  <a:t>,…</a:t>
                </a: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AB6079-9326-B920-E784-FA232E8CC1B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tretch>
            <a:fillRect/>
          </a:stretch>
        </p:blipFill>
        <p:spPr>
          <a:xfrm>
            <a:off x="2022958" y="2295656"/>
            <a:ext cx="8421338" cy="1798671"/>
          </a:xfrm>
          <a:prstGeom prst="rect">
            <a:avLst/>
          </a:prstGeom>
        </p:spPr>
      </p:pic>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r>
                  <a:rPr lang="en-US" dirty="0">
                    <a:latin typeface="Aarial"/>
                  </a:rPr>
                  <a:t>Khi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oMath>
                </a14:m>
                <a:r>
                  <a:rPr lang="en-US" dirty="0">
                    <a:latin typeface="Aarial"/>
                  </a:rPr>
                  <a:t> </a:t>
                </a:r>
                <a:r>
                  <a:rPr lang="en-US" dirty="0" err="1">
                    <a:latin typeface="Aarial"/>
                  </a:rPr>
                  <a:t>thì</a:t>
                </a:r>
                <a:r>
                  <a:rPr lang="en-US" dirty="0">
                    <a:latin typeface="Aarial"/>
                  </a:rPr>
                  <a:t> ta </a:t>
                </a:r>
                <a:r>
                  <a:rPr lang="en-US" dirty="0" err="1">
                    <a:latin typeface="Aarial"/>
                  </a:rPr>
                  <a:t>nói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mà</a:t>
                </a:r>
                <a:r>
                  <a:rPr lang="en-US" dirty="0">
                    <a:latin typeface="Aarial"/>
                  </a:rPr>
                  <a:t> </a:t>
                </a:r>
                <a:r>
                  <a:rPr lang="en-US" dirty="0" err="1">
                    <a:latin typeface="Aarial"/>
                  </a:rPr>
                  <a:t>tia</a:t>
                </a:r>
                <a:r>
                  <a:rPr lang="en-US" dirty="0">
                    <a:latin typeface="Aarial"/>
                  </a:rPr>
                  <a:t> </a:t>
                </a:r>
                <a:r>
                  <a:rPr lang="en-US" dirty="0" err="1">
                    <a:latin typeface="Aarial"/>
                  </a:rPr>
                  <a:t>đó</a:t>
                </a:r>
                <a:r>
                  <a:rPr lang="en-US" dirty="0">
                    <a:latin typeface="Aarial"/>
                  </a:rPr>
                  <a:t> </a:t>
                </a:r>
                <a:r>
                  <a:rPr lang="en-US" dirty="0" err="1">
                    <a:latin typeface="Aarial"/>
                  </a:rPr>
                  <a:t>quét</a:t>
                </a:r>
                <a:r>
                  <a:rPr lang="en-US" dirty="0">
                    <a:latin typeface="Aarial"/>
                  </a:rPr>
                  <a:t> </a:t>
                </a:r>
                <a:r>
                  <a:rPr lang="en-US" dirty="0" err="1">
                    <a:latin typeface="Aarial"/>
                  </a:rPr>
                  <a:t>nên</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oMath>
                </a14:m>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14:m>
                  <m:oMath xmlns:m="http://schemas.openxmlformats.org/officeDocument/2006/math">
                    <m:r>
                      <a:rPr lang="en-US" i="1">
                        <a:latin typeface="Cambria Math" panose="02040503050406030204" pitchFamily="18" charset="0"/>
                      </a:rPr>
                      <m:t>𝑂𝑢</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𝑂𝑣</m:t>
                    </m:r>
                  </m:oMath>
                </a14:m>
                <a:r>
                  <a:rPr lang="en-US" dirty="0">
                    <a:latin typeface="Aarial"/>
                  </a:rPr>
                  <a:t> </a:t>
                </a:r>
                <a:r>
                  <a:rPr lang="en-US" dirty="0" err="1">
                    <a:latin typeface="Aarial"/>
                  </a:rPr>
                  <a:t>và</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14:m>
                  <m:oMath xmlns:m="http://schemas.openxmlformats.org/officeDocument/2006/math">
                    <m:r>
                      <a:rPr lang="en-US"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a:t>
                </a:r>
              </a:p>
              <a:p>
                <a:pPr marL="0" indent="0">
                  <a:buNone/>
                </a:pPr>
                <a:r>
                  <a:rPr lang="vi-VN" dirty="0">
                    <a:latin typeface="Aarial"/>
                  </a:rPr>
                  <a:t> </a:t>
                </a:r>
                <a:endParaRPr lang="en-US" dirty="0">
                  <a:latin typeface="Aarial"/>
                </a:endParaRPr>
              </a:p>
              <a:p>
                <a:endParaRPr lang="en-US" dirty="0">
                  <a:latin typeface="Aarial"/>
                </a:endParaRPr>
              </a:p>
              <a:p>
                <a:endParaRPr lang="en-US" dirty="0">
                  <a:latin typeface="Aarial"/>
                </a:endParaRPr>
              </a:p>
              <a:p>
                <a:r>
                  <a:rPr lang="vi-VN" dirty="0">
                    <a:latin typeface="Aarial"/>
                  </a:rPr>
                  <a:t>Mỗi góc lượng giác gốc O được xác định bởi tia đầu Ou, tia cuối Ov và số đo của nó.</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485" b="-122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6CB55E-CEE3-BF9E-458E-E7B06F290552}"/>
              </a:ext>
            </a:extLst>
          </p:cNvPr>
          <p:cNvPicPr>
            <a:picLocks noChangeAspect="1"/>
          </p:cNvPicPr>
          <p:nvPr/>
        </p:nvPicPr>
        <p:blipFill>
          <a:blip r:embed="rId3"/>
          <a:stretch>
            <a:fillRect/>
          </a:stretch>
        </p:blipFill>
        <p:spPr>
          <a:xfrm>
            <a:off x="1714329" y="3848785"/>
            <a:ext cx="9125237" cy="1694765"/>
          </a:xfrm>
          <a:prstGeom prst="rect">
            <a:avLst/>
          </a:prstGeom>
        </p:spPr>
      </p:pic>
    </p:spTree>
    <p:extLst>
      <p:ext uri="{BB962C8B-B14F-4D97-AF65-F5344CB8AC3E}">
        <p14:creationId xmlns:p14="http://schemas.microsoft.com/office/powerpoint/2010/main" val="404851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a:buFont typeface="Wingdings" panose="05000000000000000000" pitchFamily="2" charset="2"/>
                  <a:buChar char="q"/>
                </a:pPr>
                <a:r>
                  <a:rPr lang="en-US" b="1" dirty="0">
                    <a:solidFill>
                      <a:srgbClr val="FF0000"/>
                    </a:solidFill>
                    <a:latin typeface="Aarial"/>
                  </a:rPr>
                  <a:t>Chú ý:</a:t>
                </a:r>
                <a:r>
                  <a:rPr lang="en-US" dirty="0">
                    <a:solidFill>
                      <a:srgbClr val="FF0000"/>
                    </a:solidFill>
                    <a:latin typeface="Aarial"/>
                  </a:rPr>
                  <a:t> </a:t>
                </a:r>
                <a:r>
                  <a:rPr lang="en-US" dirty="0">
                    <a:latin typeface="Aarial"/>
                  </a:rPr>
                  <a:t>Cho </a:t>
                </a:r>
                <a:r>
                  <a:rPr lang="en-US" dirty="0" err="1">
                    <a:latin typeface="Aarial"/>
                  </a:rPr>
                  <a:t>hai</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a:t>
                </a:r>
                <a:r>
                  <a:rPr lang="en-US" dirty="0" err="1">
                    <a:latin typeface="Aarial"/>
                  </a:rPr>
                  <a:t>thì</a:t>
                </a:r>
                <a:r>
                  <a:rPr lang="en-US" dirty="0">
                    <a:latin typeface="Aarial"/>
                  </a:rPr>
                  <a:t> </a:t>
                </a:r>
                <a:r>
                  <a:rPr lang="en-US" dirty="0" err="1">
                    <a:latin typeface="Aarial"/>
                  </a:rPr>
                  <a:t>có</a:t>
                </a:r>
                <a:r>
                  <a:rPr lang="en-US" dirty="0">
                    <a:latin typeface="Aarial"/>
                  </a:rPr>
                  <a:t> </a:t>
                </a:r>
                <a:r>
                  <a:rPr lang="en-US" dirty="0" err="1">
                    <a:latin typeface="Aarial"/>
                  </a:rPr>
                  <a:t>vô</a:t>
                </a:r>
                <a:r>
                  <a:rPr lang="en-US" dirty="0">
                    <a:latin typeface="Aarial"/>
                  </a:rPr>
                  <a:t> </a:t>
                </a:r>
                <a:r>
                  <a:rPr lang="en-US" dirty="0" err="1">
                    <a:latin typeface="Aarial"/>
                  </a:rPr>
                  <a:t>số</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14:m>
                  <m:oMath xmlns:m="http://schemas.openxmlformats.org/officeDocument/2006/math">
                    <m:r>
                      <a:rPr lang="en-US" i="1">
                        <a:latin typeface="Cambria Math" panose="02040503050406030204" pitchFamily="18" charset="0"/>
                      </a:rPr>
                      <m:t>𝑂𝑢</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𝑂𝑣</m:t>
                    </m:r>
                  </m:oMath>
                </a14:m>
                <a:r>
                  <a:rPr lang="en-US" dirty="0">
                    <a:latin typeface="Aarial"/>
                  </a:rPr>
                  <a:t>. </a:t>
                </a:r>
                <a:r>
                  <a:rPr lang="en-US" dirty="0" err="1">
                    <a:latin typeface="Aarial"/>
                  </a:rPr>
                  <a:t>Mỗi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như</a:t>
                </a:r>
                <a:r>
                  <a:rPr lang="en-US" dirty="0">
                    <a:latin typeface="Aarial"/>
                  </a:rPr>
                  <a:t> </a:t>
                </a:r>
                <a:r>
                  <a:rPr lang="en-US" dirty="0" err="1">
                    <a:latin typeface="Aarial"/>
                  </a:rPr>
                  <a:t>thế</a:t>
                </a:r>
                <a:r>
                  <a:rPr lang="en-US" dirty="0">
                    <a:latin typeface="Aarial"/>
                  </a:rPr>
                  <a:t> </a:t>
                </a:r>
                <a:r>
                  <a:rPr lang="en-US" dirty="0" err="1">
                    <a:latin typeface="Aarial"/>
                  </a:rPr>
                  <a:t>đều</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này</a:t>
                </a:r>
                <a:r>
                  <a:rPr lang="en-US" dirty="0">
                    <a:latin typeface="Aarial"/>
                  </a:rPr>
                  <a:t> </a:t>
                </a:r>
                <a:r>
                  <a:rPr lang="en-US" dirty="0" err="1">
                    <a:latin typeface="Aarial"/>
                  </a:rPr>
                  <a:t>sai</a:t>
                </a:r>
                <a:r>
                  <a:rPr lang="en-US" dirty="0">
                    <a:latin typeface="Aarial"/>
                  </a:rPr>
                  <a:t> </a:t>
                </a:r>
                <a:r>
                  <a:rPr lang="en-US" dirty="0" err="1">
                    <a:latin typeface="Aarial"/>
                  </a:rPr>
                  <a:t>khác</a:t>
                </a:r>
                <a:r>
                  <a:rPr lang="en-US" dirty="0">
                    <a:latin typeface="Aarial"/>
                  </a:rPr>
                  <a:t> </a:t>
                </a:r>
                <a:r>
                  <a:rPr lang="en-US" dirty="0" err="1">
                    <a:latin typeface="Aarial"/>
                  </a:rPr>
                  <a:t>nhau</a:t>
                </a:r>
                <a:r>
                  <a:rPr lang="en-US" dirty="0">
                    <a:latin typeface="Aarial"/>
                  </a:rPr>
                  <a:t> </a:t>
                </a:r>
                <a:r>
                  <a:rPr lang="en-US" dirty="0" err="1">
                    <a:latin typeface="Aarial"/>
                  </a:rPr>
                  <a:t>một</a:t>
                </a:r>
                <a:r>
                  <a:rPr lang="en-US" dirty="0">
                    <a:latin typeface="Aarial"/>
                  </a:rPr>
                  <a:t> </a:t>
                </a:r>
                <a:r>
                  <a:rPr lang="en-US" dirty="0" err="1">
                    <a:latin typeface="Aarial"/>
                  </a:rPr>
                  <a:t>bội</a:t>
                </a:r>
                <a:r>
                  <a:rPr lang="en-US" dirty="0">
                    <a:latin typeface="Aarial"/>
                  </a:rPr>
                  <a:t> </a:t>
                </a:r>
                <a:r>
                  <a:rPr lang="en-US" dirty="0" err="1">
                    <a:latin typeface="Aarial"/>
                  </a:rPr>
                  <a:t>nguyên</a:t>
                </a:r>
                <a:r>
                  <a:rPr lang="en-US" dirty="0">
                    <a:latin typeface="Aarial"/>
                  </a:rPr>
                  <a:t> </a:t>
                </a:r>
                <a:r>
                  <a:rPr lang="en-US" dirty="0" err="1">
                    <a:latin typeface="Aarial"/>
                  </a:rPr>
                  <a:t>của</a:t>
                </a:r>
                <a:r>
                  <a:rPr lang="en-US" dirty="0">
                    <a:latin typeface="Aarial"/>
                  </a:rPr>
                  <a:t> </a:t>
                </a:r>
                <a14:m>
                  <m:oMath xmlns:m="http://schemas.openxmlformats.org/officeDocument/2006/math">
                    <m:r>
                      <a:rPr lang="en-US" i="1">
                        <a:latin typeface="Cambria Math" panose="02040503050406030204" pitchFamily="18" charset="0"/>
                      </a:rPr>
                      <m:t>360</m:t>
                    </m:r>
                    <m:r>
                      <a:rPr lang="en-US" i="1" smtClean="0">
                        <a:latin typeface="Cambria Math" panose="02040503050406030204" pitchFamily="18" charset="0"/>
                      </a:rPr>
                      <m:t>°</m:t>
                    </m:r>
                  </m:oMath>
                </a14:m>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060"/>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885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Hệ</a:t>
                </a:r>
                <a:r>
                  <a:rPr lang="en-US" b="1" dirty="0">
                    <a:solidFill>
                      <a:srgbClr val="0000FF"/>
                    </a:solidFill>
                    <a:latin typeface="Aarial"/>
                  </a:rPr>
                  <a:t> </a:t>
                </a:r>
                <a:r>
                  <a:rPr lang="en-US" b="1" dirty="0" err="1">
                    <a:solidFill>
                      <a:srgbClr val="0000FF"/>
                    </a:solidFill>
                    <a:latin typeface="Aarial"/>
                  </a:rPr>
                  <a:t>thức</a:t>
                </a:r>
                <a:r>
                  <a:rPr lang="en-US" b="1" dirty="0">
                    <a:solidFill>
                      <a:srgbClr val="0000FF"/>
                    </a:solidFill>
                    <a:latin typeface="Aarial"/>
                  </a:rPr>
                  <a:t> </a:t>
                </a:r>
                <a:r>
                  <a:rPr lang="en-US" b="1" dirty="0" err="1">
                    <a:solidFill>
                      <a:srgbClr val="0000FF"/>
                    </a:solidFill>
                    <a:latin typeface="Aarial"/>
                  </a:rPr>
                  <a:t>Chasles</a:t>
                </a:r>
                <a:endParaRPr lang="en-US" b="1" dirty="0">
                  <a:solidFill>
                    <a:srgbClr val="0000FF"/>
                  </a:solidFill>
                  <a:latin typeface="Aarial"/>
                </a:endParaRPr>
              </a:p>
              <a:p>
                <a:r>
                  <a:rPr lang="fr-FR" dirty="0">
                    <a:latin typeface="Aarial"/>
                  </a:rPr>
                  <a:t>Với </a:t>
                </a:r>
                <a:r>
                  <a:rPr lang="fr-FR" dirty="0" err="1">
                    <a:latin typeface="Aarial"/>
                  </a:rPr>
                  <a:t>ba</a:t>
                </a:r>
                <a:r>
                  <a:rPr lang="fr-FR" dirty="0">
                    <a:latin typeface="Aarial"/>
                  </a:rPr>
                  <a:t> </a:t>
                </a:r>
                <a:r>
                  <a:rPr lang="fr-FR" dirty="0" err="1">
                    <a:latin typeface="Aarial"/>
                  </a:rPr>
                  <a:t>tia</a:t>
                </a:r>
                <a:r>
                  <a:rPr lang="fr-FR" dirty="0">
                    <a:latin typeface="Aarial"/>
                  </a:rPr>
                  <a:t>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r>
                      <a:rPr lang="en-US" i="1">
                        <a:latin typeface="Cambria Math" panose="02040503050406030204" pitchFamily="18" charset="0"/>
                      </a:rPr>
                      <m:t>𝑂𝑤</m:t>
                    </m:r>
                  </m:oMath>
                </a14:m>
                <a:r>
                  <a:rPr lang="en-US" dirty="0">
                    <a:latin typeface="Aarial"/>
                  </a:rPr>
                  <a:t> </a:t>
                </a:r>
                <a:r>
                  <a:rPr lang="en-US" dirty="0" err="1">
                    <a:latin typeface="Aarial"/>
                  </a:rPr>
                  <a:t>bất</a:t>
                </a:r>
                <a:r>
                  <a:rPr lang="en-US" dirty="0">
                    <a:latin typeface="Aarial"/>
                  </a:rPr>
                  <a:t> </a:t>
                </a:r>
                <a:r>
                  <a:rPr lang="en-US" dirty="0" err="1">
                    <a:latin typeface="Aarial"/>
                  </a:rPr>
                  <a:t>kí</a:t>
                </a:r>
                <a:r>
                  <a:rPr lang="en-US" dirty="0">
                    <a:latin typeface="Aarial"/>
                  </a:rPr>
                  <a:t>, ta </a:t>
                </a:r>
                <a:r>
                  <a:rPr lang="en-US" dirty="0" err="1">
                    <a:latin typeface="Aarial"/>
                  </a:rPr>
                  <a:t>có</a:t>
                </a:r>
                <a:r>
                  <a:rPr lang="en-US" dirty="0">
                    <a:latin typeface="Aarial"/>
                  </a:rPr>
                  <a:t>: </a:t>
                </a:r>
                <a14:m>
                  <m:oMath xmlns:m="http://schemas.openxmlformats.org/officeDocument/2006/math">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𝑂𝑣</m:t>
                        </m:r>
                        <m:r>
                          <a:rPr lang="fr-FR" i="1">
                            <a:latin typeface="Cambria Math" panose="02040503050406030204" pitchFamily="18" charset="0"/>
                          </a:rPr>
                          <m:t>,</m:t>
                        </m:r>
                        <m:r>
                          <a:rPr lang="fr-FR" i="1">
                            <a:latin typeface="Cambria Math" panose="02040503050406030204" pitchFamily="18" charset="0"/>
                          </a:rPr>
                          <m:t>𝑂𝑤</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𝑂𝑤</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360°</m:t>
                    </m:r>
                    <m:d>
                      <m:dPr>
                        <m:ctrlPr>
                          <a:rPr lang="en-US" i="1">
                            <a:latin typeface="Cambria Math" panose="02040503050406030204" pitchFamily="18" charset="0"/>
                          </a:rPr>
                        </m:ctrlPr>
                      </m:dPr>
                      <m:e>
                        <m:r>
                          <a:rPr lang="fr-FR" i="1">
                            <a:latin typeface="Cambria Math" panose="02040503050406030204" pitchFamily="18" charset="0"/>
                          </a:rPr>
                          <m:t>𝑘</m:t>
                        </m:r>
                        <m:r>
                          <a:rPr lang="fr-FR" i="1">
                            <a:latin typeface="Cambria Math" panose="02040503050406030204" pitchFamily="18" charset="0"/>
                          </a:rPr>
                          <m:t>∈</m:t>
                        </m:r>
                        <m:r>
                          <a:rPr lang="fr-FR" i="1">
                            <a:latin typeface="Cambria Math" panose="02040503050406030204" pitchFamily="18" charset="0"/>
                          </a:rPr>
                          <m:t>ℤ</m:t>
                        </m:r>
                      </m:e>
                    </m:d>
                  </m:oMath>
                </a14:m>
                <a:r>
                  <a:rPr lang="fr-FR" dirty="0">
                    <a:latin typeface="Aarial"/>
                  </a:rPr>
                  <a:t> </a:t>
                </a:r>
                <a:endParaRPr lang="en-US" dirty="0">
                  <a:latin typeface="Aarial"/>
                </a:endParaRPr>
              </a:p>
              <a:p>
                <a:r>
                  <a:rPr lang="en-US" b="1" i="1" dirty="0" err="1">
                    <a:solidFill>
                      <a:srgbClr val="FF0000"/>
                    </a:solidFill>
                    <a:latin typeface="Aarial"/>
                  </a:rPr>
                  <a:t>Nhận</a:t>
                </a:r>
                <a:r>
                  <a:rPr lang="en-US" b="1" i="1" dirty="0">
                    <a:solidFill>
                      <a:srgbClr val="FF0000"/>
                    </a:solidFill>
                    <a:latin typeface="Aarial"/>
                  </a:rPr>
                  <a:t> </a:t>
                </a:r>
                <a:r>
                  <a:rPr lang="en-US" b="1" i="1" dirty="0" err="1">
                    <a:solidFill>
                      <a:srgbClr val="FF0000"/>
                    </a:solidFill>
                    <a:latin typeface="Aarial"/>
                  </a:rPr>
                  <a:t>xét</a:t>
                </a:r>
                <a:r>
                  <a:rPr lang="en-US" b="1" i="1" dirty="0">
                    <a:solidFill>
                      <a:srgbClr val="FF0000"/>
                    </a:solidFill>
                    <a:latin typeface="Aarial"/>
                  </a:rPr>
                  <a:t>: </a:t>
                </a:r>
                <a:r>
                  <a:rPr lang="en-US" dirty="0" err="1">
                    <a:latin typeface="Aarial"/>
                  </a:rPr>
                  <a:t>Từ</a:t>
                </a:r>
                <a:r>
                  <a:rPr lang="en-US" dirty="0">
                    <a:latin typeface="Aarial"/>
                  </a:rPr>
                  <a:t> </a:t>
                </a:r>
                <a:r>
                  <a:rPr lang="en-US" dirty="0" err="1">
                    <a:latin typeface="Aarial"/>
                  </a:rPr>
                  <a:t>hệ</a:t>
                </a:r>
                <a:r>
                  <a:rPr lang="en-US" dirty="0">
                    <a:latin typeface="Aarial"/>
                  </a:rPr>
                  <a:t> </a:t>
                </a:r>
                <a:r>
                  <a:rPr lang="en-US" dirty="0" err="1">
                    <a:latin typeface="Aarial"/>
                  </a:rPr>
                  <a:t>thức</a:t>
                </a:r>
                <a:r>
                  <a:rPr lang="en-US" dirty="0">
                    <a:latin typeface="Aarial"/>
                  </a:rPr>
                  <a:t> </a:t>
                </a:r>
                <a:r>
                  <a:rPr lang="en-US" dirty="0" err="1">
                    <a:latin typeface="Aarial"/>
                  </a:rPr>
                  <a:t>Chasles</a:t>
                </a:r>
                <a:r>
                  <a:rPr lang="en-US" dirty="0">
                    <a:latin typeface="Aarial"/>
                  </a:rPr>
                  <a:t>, ta </a:t>
                </a:r>
                <a:r>
                  <a:rPr lang="en-US" dirty="0" err="1">
                    <a:latin typeface="Aarial"/>
                  </a:rPr>
                  <a:t>suy</a:t>
                </a:r>
                <a:r>
                  <a:rPr lang="en-US" dirty="0">
                    <a:latin typeface="Aarial"/>
                  </a:rPr>
                  <a:t> </a:t>
                </a:r>
                <a:r>
                  <a:rPr lang="en-US" dirty="0" err="1">
                    <a:latin typeface="Aarial"/>
                  </a:rPr>
                  <a:t>ra</a:t>
                </a:r>
                <a:r>
                  <a:rPr lang="en-US" dirty="0">
                    <a:latin typeface="Aarial"/>
                  </a:rPr>
                  <a:t>: </a:t>
                </a:r>
                <a:r>
                  <a:rPr lang="en-US" dirty="0" err="1">
                    <a:latin typeface="Aarial"/>
                  </a:rPr>
                  <a:t>Với</a:t>
                </a:r>
                <a:r>
                  <a:rPr lang="en-US" dirty="0">
                    <a:latin typeface="Aarial"/>
                  </a:rPr>
                  <a:t> </a:t>
                </a:r>
                <a:r>
                  <a:rPr lang="en-US" dirty="0" err="1">
                    <a:latin typeface="Aarial"/>
                  </a:rPr>
                  <a:t>ba</a:t>
                </a:r>
                <a:r>
                  <a:rPr lang="en-US" dirty="0">
                    <a:latin typeface="Aarial"/>
                  </a:rPr>
                  <a:t> </a:t>
                </a:r>
                <a:r>
                  <a:rPr lang="en-US" dirty="0" err="1">
                    <a:latin typeface="Aarial"/>
                  </a:rPr>
                  <a:t>tia</a:t>
                </a:r>
                <a:r>
                  <a:rPr lang="en-US" dirty="0">
                    <a:latin typeface="Aarial"/>
                  </a:rPr>
                  <a:t> </a:t>
                </a:r>
                <a:r>
                  <a:rPr lang="en-US" dirty="0" err="1">
                    <a:latin typeface="Aarial"/>
                  </a:rPr>
                  <a:t>tùy</a:t>
                </a:r>
                <a:r>
                  <a:rPr lang="en-US" dirty="0">
                    <a:latin typeface="Aarial"/>
                  </a:rPr>
                  <a:t> ý </a:t>
                </a:r>
                <a14:m>
                  <m:oMath xmlns:m="http://schemas.openxmlformats.org/officeDocument/2006/math">
                    <m:r>
                      <a:rPr lang="en-US" i="1">
                        <a:latin typeface="Cambria Math" panose="02040503050406030204" pitchFamily="18" charset="0"/>
                      </a:rPr>
                      <m:t>𝑂𝑥</m:t>
                    </m:r>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ta </a:t>
                </a:r>
                <a:r>
                  <a:rPr lang="en-US" dirty="0" err="1">
                    <a:latin typeface="Aarial"/>
                  </a:rPr>
                  <a:t>có</a:t>
                </a:r>
                <a:r>
                  <a:rPr lang="en-US" dirty="0">
                    <a:latin typeface="Aarial"/>
                  </a:rPr>
                  <a:t>:</a:t>
                </a:r>
              </a:p>
              <a:p>
                <a14:m>
                  <m:oMath xmlns:m="http://schemas.openxmlformats.org/officeDocument/2006/math">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𝑂𝑥</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𝑂𝑥</m:t>
                        </m:r>
                        <m:r>
                          <a:rPr lang="fr-FR" i="1">
                            <a:latin typeface="Cambria Math" panose="02040503050406030204" pitchFamily="18" charset="0"/>
                          </a:rPr>
                          <m:t>,</m:t>
                        </m:r>
                        <m:r>
                          <a:rPr lang="fr-FR" i="1">
                            <a:latin typeface="Cambria Math" panose="02040503050406030204" pitchFamily="18" charset="0"/>
                          </a:rPr>
                          <m:t>𝑂𝑢</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360°</m:t>
                    </m:r>
                    <m:d>
                      <m:dPr>
                        <m:ctrlPr>
                          <a:rPr lang="en-US" i="1">
                            <a:latin typeface="Cambria Math" panose="02040503050406030204" pitchFamily="18" charset="0"/>
                          </a:rPr>
                        </m:ctrlPr>
                      </m:dPr>
                      <m:e>
                        <m:r>
                          <a:rPr lang="fr-FR" i="1">
                            <a:latin typeface="Cambria Math" panose="02040503050406030204" pitchFamily="18" charset="0"/>
                          </a:rPr>
                          <m:t>𝑘</m:t>
                        </m:r>
                        <m:r>
                          <a:rPr lang="fr-FR" i="1">
                            <a:latin typeface="Cambria Math" panose="02040503050406030204" pitchFamily="18" charset="0"/>
                          </a:rPr>
                          <m:t>∈</m:t>
                        </m:r>
                        <m:r>
                          <a:rPr lang="fr-FR" i="1">
                            <a:latin typeface="Cambria Math" panose="02040503050406030204" pitchFamily="18" charset="0"/>
                          </a:rPr>
                          <m:t>ℤ</m:t>
                        </m:r>
                      </m:e>
                    </m:d>
                  </m:oMath>
                </a14:m>
                <a:r>
                  <a:rPr lang="fr-FR" dirty="0">
                    <a:latin typeface="Aarial"/>
                  </a:rPr>
                  <a:t>. </a:t>
                </a:r>
                <a:r>
                  <a:rPr lang="fr-FR" dirty="0" err="1">
                    <a:latin typeface="Aarial"/>
                  </a:rPr>
                  <a:t>Hệ</a:t>
                </a:r>
                <a:r>
                  <a:rPr lang="fr-FR" dirty="0">
                    <a:latin typeface="Aarial"/>
                  </a:rPr>
                  <a:t> </a:t>
                </a:r>
                <a:r>
                  <a:rPr lang="fr-FR" dirty="0" err="1">
                    <a:latin typeface="Aarial"/>
                  </a:rPr>
                  <a:t>thức</a:t>
                </a:r>
                <a:r>
                  <a:rPr lang="fr-FR" dirty="0">
                    <a:latin typeface="Aarial"/>
                  </a:rPr>
                  <a:t> </a:t>
                </a:r>
                <a:r>
                  <a:rPr lang="fr-FR" dirty="0" err="1">
                    <a:latin typeface="Aarial"/>
                  </a:rPr>
                  <a:t>này</a:t>
                </a:r>
                <a:r>
                  <a:rPr lang="fr-FR" dirty="0">
                    <a:latin typeface="Aarial"/>
                  </a:rPr>
                  <a:t> </a:t>
                </a:r>
                <a:r>
                  <a:rPr lang="fr-FR" dirty="0" err="1">
                    <a:latin typeface="Aarial"/>
                  </a:rPr>
                  <a:t>đóng</a:t>
                </a:r>
                <a:r>
                  <a:rPr lang="fr-FR" dirty="0">
                    <a:latin typeface="Aarial"/>
                  </a:rPr>
                  <a:t> </a:t>
                </a:r>
                <a:r>
                  <a:rPr lang="fr-FR" dirty="0" err="1">
                    <a:latin typeface="Aarial"/>
                  </a:rPr>
                  <a:t>vai</a:t>
                </a:r>
                <a:r>
                  <a:rPr lang="fr-FR" dirty="0">
                    <a:latin typeface="Aarial"/>
                  </a:rPr>
                  <a:t> </a:t>
                </a:r>
                <a:r>
                  <a:rPr lang="fr-FR" dirty="0" err="1">
                    <a:latin typeface="Aarial"/>
                  </a:rPr>
                  <a:t>trò</a:t>
                </a:r>
                <a:r>
                  <a:rPr lang="fr-FR" dirty="0">
                    <a:latin typeface="Aarial"/>
                  </a:rPr>
                  <a:t> </a:t>
                </a:r>
                <a:r>
                  <a:rPr lang="fr-FR" dirty="0" err="1">
                    <a:latin typeface="Aarial"/>
                  </a:rPr>
                  <a:t>quan</a:t>
                </a:r>
                <a:r>
                  <a:rPr lang="fr-FR" dirty="0">
                    <a:latin typeface="Aarial"/>
                  </a:rPr>
                  <a:t> </a:t>
                </a:r>
                <a:r>
                  <a:rPr lang="fr-FR" dirty="0" err="1">
                    <a:latin typeface="Aarial"/>
                  </a:rPr>
                  <a:t>trọng</a:t>
                </a:r>
                <a:r>
                  <a:rPr lang="fr-FR" dirty="0">
                    <a:latin typeface="Aarial"/>
                  </a:rPr>
                  <a:t> </a:t>
                </a:r>
                <a:r>
                  <a:rPr lang="fr-FR" dirty="0" err="1">
                    <a:latin typeface="Aarial"/>
                  </a:rPr>
                  <a:t>trong</a:t>
                </a:r>
                <a:r>
                  <a:rPr lang="fr-FR" dirty="0">
                    <a:latin typeface="Aarial"/>
                  </a:rPr>
                  <a:t> </a:t>
                </a:r>
                <a:r>
                  <a:rPr lang="fr-FR" dirty="0" err="1">
                    <a:latin typeface="Aarial"/>
                  </a:rPr>
                  <a:t>việc</a:t>
                </a:r>
                <a:r>
                  <a:rPr lang="fr-FR" dirty="0">
                    <a:latin typeface="Aarial"/>
                  </a:rPr>
                  <a:t> </a:t>
                </a:r>
                <a:r>
                  <a:rPr lang="fr-FR" dirty="0" err="1">
                    <a:latin typeface="Aarial"/>
                  </a:rPr>
                  <a:t>tính</a:t>
                </a:r>
                <a:r>
                  <a:rPr lang="fr-FR" dirty="0">
                    <a:latin typeface="Aarial"/>
                  </a:rPr>
                  <a:t> </a:t>
                </a:r>
                <a:r>
                  <a:rPr lang="fr-FR" dirty="0" err="1">
                    <a:latin typeface="Aarial"/>
                  </a:rPr>
                  <a:t>tóa</a:t>
                </a:r>
                <a:r>
                  <a:rPr lang="fr-FR" dirty="0">
                    <a:latin typeface="Aarial"/>
                  </a:rPr>
                  <a:t> </a:t>
                </a:r>
                <a:r>
                  <a:rPr lang="fr-FR" dirty="0" err="1">
                    <a:latin typeface="Aarial"/>
                  </a:rPr>
                  <a:t>số</a:t>
                </a:r>
                <a:r>
                  <a:rPr lang="fr-FR" dirty="0">
                    <a:latin typeface="Aarial"/>
                  </a:rPr>
                  <a:t> </a:t>
                </a:r>
                <a:r>
                  <a:rPr lang="fr-FR" dirty="0" err="1">
                    <a:latin typeface="Aarial"/>
                  </a:rPr>
                  <a:t>đo</a:t>
                </a:r>
                <a:r>
                  <a:rPr lang="fr-FR" dirty="0">
                    <a:latin typeface="Aarial"/>
                  </a:rPr>
                  <a:t> </a:t>
                </a:r>
                <a:r>
                  <a:rPr lang="fr-FR" dirty="0" err="1">
                    <a:latin typeface="Aarial"/>
                  </a:rPr>
                  <a:t>của</a:t>
                </a:r>
                <a:r>
                  <a:rPr lang="fr-FR" dirty="0">
                    <a:latin typeface="Aarial"/>
                  </a:rPr>
                  <a:t> </a:t>
                </a:r>
                <a:r>
                  <a:rPr lang="fr-FR" dirty="0" err="1">
                    <a:latin typeface="Aarial"/>
                  </a:rPr>
                  <a:t>góc</a:t>
                </a:r>
                <a:r>
                  <a:rPr lang="fr-FR" dirty="0">
                    <a:latin typeface="Aarial"/>
                  </a:rPr>
                  <a:t> </a:t>
                </a:r>
                <a:r>
                  <a:rPr lang="fr-FR" dirty="0" err="1">
                    <a:latin typeface="Aarial"/>
                  </a:rPr>
                  <a:t>lượng</a:t>
                </a:r>
                <a:r>
                  <a:rPr lang="fr-FR" dirty="0">
                    <a:latin typeface="Aarial"/>
                  </a:rPr>
                  <a:t> </a:t>
                </a:r>
                <a:r>
                  <a:rPr lang="fr-FR" dirty="0" err="1">
                    <a:latin typeface="Aarial"/>
                  </a:rPr>
                  <a:t>giác</a:t>
                </a:r>
                <a:r>
                  <a:rPr lang="fr-FR" dirty="0">
                    <a:latin typeface="Aarial"/>
                  </a:rPr>
                  <a:t>. </a:t>
                </a:r>
                <a:endParaRPr lang="en-US" dirty="0">
                  <a:latin typeface="Aarial"/>
                </a:endParaRPr>
              </a:p>
              <a:p>
                <a:pPr>
                  <a:buFont typeface="Wingdings" panose="05000000000000000000" pitchFamily="2" charset="2"/>
                  <a:buChar char="q"/>
                </a:pPr>
                <a:r>
                  <a:rPr lang="fr-FR" b="1" i="1" dirty="0" err="1">
                    <a:solidFill>
                      <a:srgbClr val="FF0000"/>
                    </a:solidFill>
                    <a:latin typeface="Aarial"/>
                  </a:rPr>
                  <a:t>Chú</a:t>
                </a:r>
                <a:r>
                  <a:rPr lang="fr-FR" b="1" i="1" dirty="0">
                    <a:solidFill>
                      <a:srgbClr val="FF0000"/>
                    </a:solidFill>
                    <a:latin typeface="Aarial"/>
                  </a:rPr>
                  <a:t> ý:</a:t>
                </a:r>
                <a:r>
                  <a:rPr lang="fr-FR" b="1" dirty="0">
                    <a:latin typeface="Aarial"/>
                  </a:rPr>
                  <a:t> </a:t>
                </a:r>
                <a:r>
                  <a:rPr lang="fr-FR" dirty="0" err="1">
                    <a:latin typeface="Aarial"/>
                  </a:rPr>
                  <a:t>Hệ</a:t>
                </a:r>
                <a:r>
                  <a:rPr lang="fr-FR" dirty="0">
                    <a:latin typeface="Aarial"/>
                  </a:rPr>
                  <a:t> </a:t>
                </a:r>
                <a:r>
                  <a:rPr lang="fr-FR" dirty="0" err="1">
                    <a:latin typeface="Aarial"/>
                  </a:rPr>
                  <a:t>thức</a:t>
                </a:r>
                <a:r>
                  <a:rPr lang="fr-FR" dirty="0">
                    <a:latin typeface="Aarial"/>
                  </a:rPr>
                  <a:t> </a:t>
                </a:r>
                <a:r>
                  <a:rPr lang="fr-FR" dirty="0" err="1">
                    <a:latin typeface="Aarial"/>
                  </a:rPr>
                  <a:t>này</a:t>
                </a:r>
                <a:r>
                  <a:rPr lang="fr-FR" dirty="0">
                    <a:latin typeface="Aarial"/>
                  </a:rPr>
                  <a:t> </a:t>
                </a:r>
                <a:r>
                  <a:rPr lang="fr-FR" dirty="0" err="1">
                    <a:latin typeface="Aarial"/>
                  </a:rPr>
                  <a:t>tương</a:t>
                </a:r>
                <a:r>
                  <a:rPr lang="fr-FR" dirty="0">
                    <a:latin typeface="Aarial"/>
                  </a:rPr>
                  <a:t> </a:t>
                </a:r>
                <a:r>
                  <a:rPr lang="fr-FR" dirty="0" err="1">
                    <a:latin typeface="Aarial"/>
                  </a:rPr>
                  <a:t>tự</a:t>
                </a:r>
                <a:r>
                  <a:rPr lang="fr-FR" dirty="0">
                    <a:latin typeface="Aarial"/>
                  </a:rPr>
                  <a:t> </a:t>
                </a:r>
                <a:r>
                  <a:rPr lang="fr-FR" dirty="0" err="1">
                    <a:latin typeface="Aarial"/>
                  </a:rPr>
                  <a:t>công</a:t>
                </a:r>
                <a:r>
                  <a:rPr lang="fr-FR" dirty="0">
                    <a:latin typeface="Aarial"/>
                  </a:rPr>
                  <a:t> </a:t>
                </a:r>
                <a:r>
                  <a:rPr lang="fr-FR" dirty="0" err="1">
                    <a:latin typeface="Aarial"/>
                  </a:rPr>
                  <a:t>thức</a:t>
                </a:r>
                <a:r>
                  <a:rPr lang="fr-FR" dirty="0">
                    <a:latin typeface="Aarial"/>
                  </a:rPr>
                  <a:t> </a:t>
                </a:r>
                <a14:m>
                  <m:oMath xmlns:m="http://schemas.openxmlformats.org/officeDocument/2006/math">
                    <m:bar>
                      <m:barPr>
                        <m:pos m:val="top"/>
                        <m:ctrlPr>
                          <a:rPr lang="en-US" i="1">
                            <a:latin typeface="Cambria Math" panose="02040503050406030204" pitchFamily="18" charset="0"/>
                          </a:rPr>
                        </m:ctrlPr>
                      </m:barPr>
                      <m:e>
                        <m:r>
                          <a:rPr lang="fr-FR" i="1">
                            <a:latin typeface="Cambria Math" panose="02040503050406030204" pitchFamily="18" charset="0"/>
                          </a:rPr>
                          <m:t>𝐴𝐵</m:t>
                        </m:r>
                      </m:e>
                    </m:bar>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𝑂𝐵</m:t>
                        </m:r>
                      </m:e>
                    </m:bar>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𝑂𝐴</m:t>
                        </m:r>
                      </m:e>
                    </m:bar>
                  </m:oMath>
                </a14:m>
                <a:r>
                  <a:rPr lang="fr-FR" dirty="0">
                    <a:latin typeface="Aarial"/>
                  </a:rPr>
                  <a:t> .</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pPr algn="just"/>
                <a:r>
                  <a:rPr lang="en-US" b="1" dirty="0">
                    <a:latin typeface="Aarial"/>
                  </a:rPr>
                  <a:t>Đơn </a:t>
                </a:r>
                <a:r>
                  <a:rPr lang="en-US" b="1" dirty="0" err="1">
                    <a:latin typeface="Aarial"/>
                  </a:rPr>
                  <a:t>vị</a:t>
                </a:r>
                <a:r>
                  <a:rPr lang="en-US" b="1" dirty="0">
                    <a:latin typeface="Aarial"/>
                  </a:rPr>
                  <a:t> </a:t>
                </a:r>
                <a:r>
                  <a:rPr lang="en-US" b="1" dirty="0" err="1">
                    <a:latin typeface="Aarial"/>
                  </a:rPr>
                  <a:t>đo</a:t>
                </a:r>
                <a:r>
                  <a:rPr lang="en-US" b="1" dirty="0">
                    <a:latin typeface="Aarial"/>
                  </a:rPr>
                  <a:t>: </a:t>
                </a:r>
                <a:r>
                  <a:rPr lang="en-US" dirty="0" err="1">
                    <a:latin typeface="Aarial"/>
                  </a:rPr>
                  <a:t>Để</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ta </a:t>
                </a:r>
                <a:r>
                  <a:rPr lang="en-US" dirty="0" err="1">
                    <a:latin typeface="Aarial"/>
                  </a:rPr>
                  <a:t>dùng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Ta </a:t>
                </a:r>
                <a:r>
                  <a:rPr lang="en-US" dirty="0" err="1">
                    <a:latin typeface="Aarial"/>
                  </a:rPr>
                  <a:t>đã</a:t>
                </a:r>
                <a:r>
                  <a:rPr lang="en-US" dirty="0">
                    <a:latin typeface="Aarial"/>
                  </a:rPr>
                  <a:t> </a:t>
                </a:r>
                <a:r>
                  <a:rPr lang="en-US" dirty="0" err="1">
                    <a:latin typeface="Aarial"/>
                  </a:rPr>
                  <a:t>biết</a:t>
                </a:r>
                <a:r>
                  <a:rPr lang="en-US" dirty="0">
                    <a:latin typeface="Aarial"/>
                  </a:rPr>
                  <a:t>: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m:t>
                    </m:r>
                  </m:oMath>
                </a14:m>
                <a:r>
                  <a:rPr lang="en-US" dirty="0">
                    <a:latin typeface="Aarial"/>
                  </a:rPr>
                  <a:t> </a:t>
                </a:r>
                <a:r>
                  <a:rPr lang="en-US" dirty="0" err="1">
                    <a:latin typeface="Aarial"/>
                  </a:rPr>
                  <a:t>bằng</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180</m:t>
                        </m:r>
                      </m:den>
                    </m:f>
                  </m:oMath>
                </a14:m>
                <a:r>
                  <a:rPr lang="en-US" dirty="0">
                    <a:latin typeface="Aarial"/>
                  </a:rPr>
                  <a:t> </a:t>
                </a:r>
                <a:r>
                  <a:rPr lang="en-US" dirty="0" err="1">
                    <a:latin typeface="Aarial"/>
                  </a:rPr>
                  <a:t>góc</a:t>
                </a:r>
                <a:r>
                  <a:rPr lang="en-US" dirty="0">
                    <a:latin typeface="Aarial"/>
                  </a:rPr>
                  <a:t> </a:t>
                </a:r>
                <a:r>
                  <a:rPr lang="en-US" dirty="0" err="1">
                    <a:latin typeface="Aarial"/>
                  </a:rPr>
                  <a:t>bẹt</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a:t>
                </a:r>
                <a:r>
                  <a:rPr lang="en-US" dirty="0" err="1">
                    <a:latin typeface="Aarial"/>
                  </a:rPr>
                  <a:t>được</a:t>
                </a:r>
                <a:r>
                  <a:rPr lang="en-US" dirty="0">
                    <a:latin typeface="Aarial"/>
                  </a:rPr>
                  <a:t> chia </a:t>
                </a:r>
                <a:r>
                  <a:rPr lang="en-US" dirty="0" err="1">
                    <a:latin typeface="Aarial"/>
                  </a:rPr>
                  <a:t>thành</a:t>
                </a:r>
                <a:r>
                  <a:rPr lang="en-US" dirty="0">
                    <a:latin typeface="Aarial"/>
                  </a:rPr>
                  <a:t> </a:t>
                </a:r>
                <a:r>
                  <a:rPr lang="en-US" dirty="0" err="1">
                    <a:latin typeface="Aarial"/>
                  </a:rPr>
                  <a:t>những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nhỏ</a:t>
                </a:r>
                <a:r>
                  <a:rPr lang="en-US" dirty="0">
                    <a:latin typeface="Aarial"/>
                  </a:rPr>
                  <a:t> </a:t>
                </a:r>
                <a:r>
                  <a:rPr lang="en-US" dirty="0" err="1">
                    <a:latin typeface="Aarial"/>
                  </a:rPr>
                  <a:t>hơn</a:t>
                </a:r>
                <a:r>
                  <a:rPr lang="en-US" dirty="0">
                    <a:latin typeface="Aarial"/>
                  </a:rPr>
                  <a:t>: </a:t>
                </a:r>
                <a14:m>
                  <m:oMath xmlns:m="http://schemas.openxmlformats.org/officeDocument/2006/math">
                    <m:r>
                      <a:rPr lang="en-US" i="1">
                        <a:latin typeface="Cambria Math" panose="02040503050406030204" pitchFamily="18" charset="0"/>
                      </a:rPr>
                      <m:t>1°=60°;</m:t>
                    </m:r>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0</m:t>
                        </m:r>
                      </m:e>
                      <m: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m:t>
                            </m:r>
                          </m:sup>
                        </m:sSup>
                      </m:sup>
                    </m:sSup>
                  </m:oMath>
                </a14:m>
                <a:r>
                  <a:rPr lang="en-US" dirty="0">
                    <a:latin typeface="Aarial"/>
                  </a:rPr>
                  <a:t>.</a:t>
                </a:r>
              </a:p>
              <a:p>
                <a:pPr algn="just"/>
                <a:r>
                  <a:rPr lang="en-US" dirty="0" err="1">
                    <a:latin typeface="Aarial"/>
                  </a:rPr>
                  <a:t>Đối</a:t>
                </a:r>
                <a:r>
                  <a:rPr lang="en-US" dirty="0">
                    <a:latin typeface="Aarial"/>
                  </a:rPr>
                  <a:t> </a:t>
                </a:r>
                <a:r>
                  <a:rPr lang="en-US" dirty="0" err="1">
                    <a:latin typeface="Aarial"/>
                  </a:rPr>
                  <a:t>với</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khi</a:t>
                </a:r>
                <a:r>
                  <a:rPr lang="en-US" dirty="0">
                    <a:latin typeface="Aarial"/>
                  </a:rPr>
                  <a:t> </a:t>
                </a:r>
                <a:r>
                  <a:rPr lang="en-US" dirty="0" err="1">
                    <a:latin typeface="Aarial"/>
                  </a:rPr>
                  <a:t>mà</a:t>
                </a:r>
                <a:r>
                  <a:rPr lang="en-US" dirty="0">
                    <a:latin typeface="Aarial"/>
                  </a:rPr>
                  <a:t> </a:t>
                </a:r>
                <a:r>
                  <a:rPr lang="en-US" dirty="0" err="1">
                    <a:latin typeface="Aarial"/>
                  </a:rPr>
                  <a:t>số</a:t>
                </a:r>
                <a:r>
                  <a:rPr lang="en-US" dirty="0">
                    <a:latin typeface="Aarial"/>
                  </a:rPr>
                  <a:t> </a:t>
                </a:r>
                <a:r>
                  <a:rPr lang="en-US" dirty="0" err="1">
                    <a:latin typeface="Aarial"/>
                  </a:rPr>
                  <a:t>vòng</a:t>
                </a:r>
                <a:r>
                  <a:rPr lang="en-US" dirty="0">
                    <a:latin typeface="Aarial"/>
                  </a:rPr>
                  <a:t> quay </a:t>
                </a:r>
                <a:r>
                  <a:rPr lang="en-US" dirty="0" err="1">
                    <a:latin typeface="Aarial"/>
                  </a:rPr>
                  <a:t>trong</a:t>
                </a:r>
                <a:r>
                  <a:rPr lang="en-US" dirty="0">
                    <a:latin typeface="Aarial"/>
                  </a:rPr>
                  <a:t> </a:t>
                </a:r>
                <a:r>
                  <a:rPr lang="en-US" dirty="0" err="1">
                    <a:latin typeface="Aarial"/>
                  </a:rPr>
                  <a:t>chuyển</a:t>
                </a:r>
                <a:r>
                  <a:rPr lang="en-US" dirty="0">
                    <a:latin typeface="Aarial"/>
                  </a:rPr>
                  <a:t> </a:t>
                </a:r>
                <a:r>
                  <a:rPr lang="en-US" dirty="0" err="1">
                    <a:latin typeface="Aarial"/>
                  </a:rPr>
                  <a:t>động</a:t>
                </a:r>
                <a:r>
                  <a:rPr lang="en-US" dirty="0">
                    <a:latin typeface="Aarial"/>
                  </a:rPr>
                  <a:t> </a:t>
                </a:r>
                <a:r>
                  <a:rPr lang="en-US" dirty="0" err="1">
                    <a:latin typeface="Aarial"/>
                  </a:rPr>
                  <a:t>tương</a:t>
                </a:r>
                <a:r>
                  <a:rPr lang="en-US" dirty="0">
                    <a:latin typeface="Aarial"/>
                  </a:rPr>
                  <a:t> </a:t>
                </a:r>
                <a:r>
                  <a:rPr lang="en-US" dirty="0" err="1">
                    <a:latin typeface="Aarial"/>
                  </a:rPr>
                  <a:t>ứng</a:t>
                </a:r>
                <a:r>
                  <a:rPr lang="en-US" dirty="0">
                    <a:latin typeface="Aarial"/>
                  </a:rPr>
                  <a:t> </a:t>
                </a:r>
                <a:r>
                  <a:rPr lang="en-US" dirty="0" err="1">
                    <a:latin typeface="Aarial"/>
                  </a:rPr>
                  <a:t>từ</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r>
                  <a:rPr lang="en-US" dirty="0" err="1">
                    <a:latin typeface="Aarial"/>
                  </a:rPr>
                  <a:t>đến</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dirty="0" err="1">
                    <a:latin typeface="Aarial"/>
                  </a:rPr>
                  <a:t>là</a:t>
                </a:r>
                <a:r>
                  <a:rPr lang="en-US" dirty="0">
                    <a:latin typeface="Aarial"/>
                  </a:rPr>
                  <a:t> </a:t>
                </a:r>
                <a:r>
                  <a:rPr lang="en-US" dirty="0" err="1">
                    <a:latin typeface="Aarial"/>
                  </a:rPr>
                  <a:t>khá</a:t>
                </a:r>
                <a:r>
                  <a:rPr lang="en-US" dirty="0">
                    <a:latin typeface="Aarial"/>
                  </a:rPr>
                  <a:t> </a:t>
                </a:r>
                <a:r>
                  <a:rPr lang="en-US" dirty="0" err="1">
                    <a:latin typeface="Aarial"/>
                  </a:rPr>
                  <a:t>lớn</a:t>
                </a:r>
                <a:r>
                  <a:rPr lang="en-US" dirty="0">
                    <a:latin typeface="Aarial"/>
                  </a:rPr>
                  <a:t> </a:t>
                </a:r>
                <a:r>
                  <a:rPr lang="en-US" dirty="0" err="1">
                    <a:latin typeface="Aarial"/>
                  </a:rPr>
                  <a:t>thì</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chúng</a:t>
                </a:r>
                <a:r>
                  <a:rPr lang="en-US" dirty="0">
                    <a:latin typeface="Aarial"/>
                  </a:rPr>
                  <a:t> </a:t>
                </a:r>
                <a:r>
                  <a:rPr lang="en-US" dirty="0" err="1">
                    <a:latin typeface="Aarial"/>
                  </a:rPr>
                  <a:t>tính</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 </a:t>
                </a:r>
                <a:r>
                  <a:rPr lang="en-US" dirty="0" err="1">
                    <a:latin typeface="Aarial"/>
                  </a:rPr>
                  <a:t>sẽ</a:t>
                </a:r>
                <a:r>
                  <a:rPr lang="en-US" dirty="0">
                    <a:latin typeface="Aarial"/>
                  </a:rPr>
                  <a:t> </a:t>
                </a:r>
                <a:r>
                  <a:rPr lang="en-US" dirty="0" err="1">
                    <a:latin typeface="Aarial"/>
                  </a:rPr>
                  <a:t>trở</a:t>
                </a:r>
                <a:r>
                  <a:rPr lang="en-US" dirty="0">
                    <a:latin typeface="Aarial"/>
                  </a:rPr>
                  <a:t> </a:t>
                </a:r>
                <a:r>
                  <a:rPr lang="en-US" dirty="0" err="1">
                    <a:latin typeface="Aarial"/>
                  </a:rPr>
                  <a:t>nên</a:t>
                </a:r>
                <a:r>
                  <a:rPr lang="en-US" dirty="0">
                    <a:latin typeface="Aarial"/>
                  </a:rPr>
                  <a:t> </a:t>
                </a:r>
                <a:r>
                  <a:rPr lang="en-US" dirty="0" err="1">
                    <a:latin typeface="Aarial"/>
                  </a:rPr>
                  <a:t>cồng</a:t>
                </a:r>
                <a:r>
                  <a:rPr lang="en-US" dirty="0">
                    <a:latin typeface="Aarial"/>
                  </a:rPr>
                  <a:t> </a:t>
                </a:r>
                <a:r>
                  <a:rPr lang="en-US" dirty="0" err="1">
                    <a:latin typeface="Aarial"/>
                  </a:rPr>
                  <a:t>kềnh</a:t>
                </a:r>
                <a:r>
                  <a:rPr lang="en-US" dirty="0">
                    <a:latin typeface="Aarial"/>
                  </a:rPr>
                  <a:t>. Do </a:t>
                </a:r>
                <a:r>
                  <a:rPr lang="en-US" dirty="0" err="1">
                    <a:latin typeface="Aarial"/>
                  </a:rPr>
                  <a:t>đó</a:t>
                </a:r>
                <a:r>
                  <a:rPr lang="en-US" dirty="0">
                    <a:latin typeface="Aarial"/>
                  </a:rPr>
                  <a:t>, </a:t>
                </a:r>
                <a:r>
                  <a:rPr lang="en-US" dirty="0" err="1">
                    <a:latin typeface="Aarial"/>
                  </a:rPr>
                  <a:t>trong</a:t>
                </a:r>
                <a:r>
                  <a:rPr lang="en-US" dirty="0">
                    <a:latin typeface="Aarial"/>
                  </a:rPr>
                  <a:t> khoa </a:t>
                </a:r>
                <a:r>
                  <a:rPr lang="en-US" dirty="0" err="1">
                    <a:latin typeface="Aarial"/>
                  </a:rPr>
                  <a:t>học</a:t>
                </a:r>
                <a:r>
                  <a:rPr lang="en-US" dirty="0">
                    <a:latin typeface="Aarial"/>
                  </a:rPr>
                  <a:t> </a:t>
                </a:r>
                <a:r>
                  <a:rPr lang="en-US" dirty="0" err="1">
                    <a:latin typeface="Aarial"/>
                  </a:rPr>
                  <a:t>và</a:t>
                </a:r>
                <a:r>
                  <a:rPr lang="en-US" dirty="0">
                    <a:latin typeface="Aarial"/>
                  </a:rPr>
                  <a:t> </a:t>
                </a:r>
                <a:r>
                  <a:rPr lang="en-US" dirty="0" err="1">
                    <a:latin typeface="Aarial"/>
                  </a:rPr>
                  <a:t>kĩ</a:t>
                </a:r>
                <a:r>
                  <a:rPr lang="en-US" dirty="0">
                    <a:latin typeface="Aarial"/>
                  </a:rPr>
                  <a:t> </a:t>
                </a:r>
                <a:r>
                  <a:rPr lang="en-US" dirty="0" err="1">
                    <a:latin typeface="Aarial"/>
                  </a:rPr>
                  <a:t>thuật</a:t>
                </a:r>
                <a:r>
                  <a:rPr lang="en-US" dirty="0">
                    <a:latin typeface="Aarial"/>
                  </a:rPr>
                  <a:t>, </a:t>
                </a:r>
                <a:r>
                  <a:rPr lang="en-US" dirty="0" err="1">
                    <a:latin typeface="Aarial"/>
                  </a:rPr>
                  <a:t>bên</a:t>
                </a:r>
                <a:r>
                  <a:rPr lang="en-US" dirty="0">
                    <a:latin typeface="Aarial"/>
                  </a:rPr>
                  <a:t> </a:t>
                </a:r>
                <a:r>
                  <a:rPr lang="en-US" dirty="0" err="1">
                    <a:latin typeface="Aarial"/>
                  </a:rPr>
                  <a:t>cạnh</a:t>
                </a:r>
                <a:r>
                  <a:rPr lang="en-US" dirty="0">
                    <a:latin typeface="Aarial"/>
                  </a:rPr>
                  <a:t> </a:t>
                </a:r>
                <a:r>
                  <a:rPr lang="en-US" dirty="0" err="1">
                    <a:latin typeface="Aarial"/>
                  </a:rPr>
                  <a:t>việc</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 </a:t>
                </a:r>
                <a:r>
                  <a:rPr lang="en-US" dirty="0" err="1">
                    <a:latin typeface="Aarial"/>
                  </a:rPr>
                  <a:t>người</a:t>
                </a:r>
                <a:r>
                  <a:rPr lang="en-US" dirty="0">
                    <a:latin typeface="Aarial"/>
                  </a:rPr>
                  <a:t> ta </a:t>
                </a:r>
                <a:r>
                  <a:rPr lang="en-US" dirty="0" err="1">
                    <a:latin typeface="Aarial"/>
                  </a:rPr>
                  <a:t>còn</a:t>
                </a:r>
                <a:r>
                  <a:rPr lang="en-US" dirty="0">
                    <a:latin typeface="Aarial"/>
                  </a:rPr>
                  <a:t> </a:t>
                </a:r>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a:t>
                </a:r>
                <a:r>
                  <a:rPr lang="en-US" dirty="0" err="1">
                    <a:latin typeface="Aarial"/>
                  </a:rPr>
                  <a:t>bàng</a:t>
                </a:r>
                <a:r>
                  <a:rPr lang="en-US" dirty="0">
                    <a:latin typeface="Aarial"/>
                  </a:rPr>
                  <a:t> </a:t>
                </a:r>
                <a:r>
                  <a:rPr lang="en-US" dirty="0" err="1">
                    <a:latin typeface="Aarial"/>
                  </a:rPr>
                  <a:t>rađian</a:t>
                </a:r>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6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r>
                  <a:rPr lang="en-US" b="1" dirty="0">
                    <a:latin typeface="Aarial"/>
                  </a:rPr>
                  <a:t>Đơn </a:t>
                </a:r>
                <a:r>
                  <a:rPr lang="en-US" b="1" dirty="0" err="1">
                    <a:latin typeface="Aarial"/>
                  </a:rPr>
                  <a:t>vị</a:t>
                </a:r>
                <a:r>
                  <a:rPr lang="en-US" b="1" dirty="0">
                    <a:latin typeface="Aarial"/>
                  </a:rPr>
                  <a:t> </a:t>
                </a:r>
                <a:r>
                  <a:rPr lang="en-US" b="1" dirty="0" err="1">
                    <a:latin typeface="Aarial"/>
                  </a:rPr>
                  <a:t>đo</a:t>
                </a:r>
                <a:r>
                  <a:rPr lang="en-US" b="1" dirty="0">
                    <a:latin typeface="Aarial"/>
                  </a:rPr>
                  <a:t>: </a:t>
                </a:r>
                <a:r>
                  <a:rPr lang="en-US" dirty="0">
                    <a:latin typeface="Aarial"/>
                  </a:rPr>
                  <a:t>Cho </a:t>
                </a:r>
                <a:r>
                  <a:rPr lang="en-US" dirty="0" err="1">
                    <a:latin typeface="Aarial"/>
                  </a:rPr>
                  <a:t>đường</a:t>
                </a:r>
                <a:r>
                  <a:rPr lang="en-US" dirty="0">
                    <a:latin typeface="Aarial"/>
                  </a:rPr>
                  <a:t> </a:t>
                </a:r>
                <a:r>
                  <a:rPr lang="en-US" dirty="0" err="1">
                    <a:latin typeface="Aarial"/>
                  </a:rPr>
                  <a:t>tròn</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e>
                    </m:d>
                  </m:oMath>
                </a14:m>
                <a:r>
                  <a:rPr lang="en-US" dirty="0" err="1">
                    <a:latin typeface="Aarial"/>
                  </a:rPr>
                  <a:t>tâm</a:t>
                </a:r>
                <a:r>
                  <a:rPr lang="en-US" dirty="0">
                    <a:latin typeface="Aarial"/>
                  </a:rPr>
                  <a:t> </a:t>
                </a:r>
                <a14:m>
                  <m:oMath xmlns:m="http://schemas.openxmlformats.org/officeDocument/2006/math">
                    <m:r>
                      <a:rPr lang="en-US" i="1">
                        <a:latin typeface="Cambria Math" panose="02040503050406030204" pitchFamily="18" charset="0"/>
                      </a:rPr>
                      <m:t>𝑂</m:t>
                    </m:r>
                  </m:oMath>
                </a14:m>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a:rPr lang="en-US" i="1">
                        <a:latin typeface="Cambria Math" panose="02040503050406030204" pitchFamily="18" charset="0"/>
                      </a:rPr>
                      <m:t>𝑅</m:t>
                    </m:r>
                  </m:oMath>
                </a14:m>
                <a:r>
                  <a:rPr lang="en-US" dirty="0">
                    <a:latin typeface="Aarial"/>
                  </a:rPr>
                  <a:t> </a:t>
                </a:r>
                <a:r>
                  <a:rPr lang="en-US" dirty="0" err="1">
                    <a:latin typeface="Aarial"/>
                  </a:rPr>
                  <a:t>và</a:t>
                </a:r>
                <a:r>
                  <a:rPr lang="en-US" dirty="0">
                    <a:latin typeface="Aarial"/>
                  </a:rPr>
                  <a:t> </a:t>
                </a:r>
                <a:r>
                  <a:rPr lang="en-US" dirty="0" err="1">
                    <a:latin typeface="Aarial"/>
                  </a:rPr>
                  <a:t>một</a:t>
                </a:r>
                <a:r>
                  <a:rPr lang="en-US" dirty="0">
                    <a:latin typeface="Aarial"/>
                  </a:rPr>
                  <a:t> </a:t>
                </a:r>
                <a:r>
                  <a:rPr lang="en-US" dirty="0" err="1">
                    <a:latin typeface="Aarial"/>
                  </a:rPr>
                  <a:t>cung</a:t>
                </a:r>
                <a14:m>
                  <m:oMath xmlns:m="http://schemas.openxmlformats.org/officeDocument/2006/math">
                    <m:r>
                      <a:rPr lang="en-US" i="1">
                        <a:latin typeface="Cambria Math" panose="02040503050406030204" pitchFamily="18" charset="0"/>
                      </a:rPr>
                      <m:t>𝐴𝐵</m:t>
                    </m:r>
                  </m:oMath>
                </a14:m>
                <a:r>
                  <a:rPr lang="en-US" dirty="0">
                    <a:latin typeface="Aarial"/>
                  </a:rPr>
                  <a:t> </a:t>
                </a:r>
                <a:r>
                  <a:rPr lang="en-US" dirty="0" err="1">
                    <a:latin typeface="Aarial"/>
                  </a:rPr>
                  <a:t>trên</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e>
                    </m:d>
                  </m:oMath>
                </a14:m>
                <a:r>
                  <a:rPr lang="en-US" dirty="0">
                    <a:latin typeface="Aarial"/>
                  </a:rPr>
                  <a:t> (H 1.6)</a:t>
                </a:r>
                <a:r>
                  <a:rPr lang="en-US" i="1" dirty="0">
                    <a:latin typeface="Aarial"/>
                  </a:rPr>
                  <a:t> </a:t>
                </a:r>
              </a:p>
              <a:p>
                <a:endParaRPr lang="en-US" i="1" dirty="0">
                  <a:latin typeface="Aarial"/>
                </a:endParaRPr>
              </a:p>
              <a:p>
                <a:pPr marL="0" indent="0">
                  <a:buNone/>
                </a:pPr>
                <a:endParaRPr lang="en-US" i="1" dirty="0">
                  <a:latin typeface="Aarial"/>
                </a:endParaRPr>
              </a:p>
              <a:p>
                <a:pPr marL="0" indent="0">
                  <a:buNone/>
                </a:pPr>
                <a:endParaRPr lang="en-US" i="1" dirty="0">
                  <a:latin typeface="Aarial"/>
                </a:endParaRPr>
              </a:p>
              <a:p>
                <a:r>
                  <a:rPr lang="en-US" i="1" dirty="0">
                    <a:latin typeface="Aarial"/>
                  </a:rPr>
                  <a:t>Ta </a:t>
                </a:r>
                <a:r>
                  <a:rPr lang="en-US" i="1" dirty="0" err="1">
                    <a:latin typeface="Aarial"/>
                  </a:rPr>
                  <a:t>nói</a:t>
                </a:r>
                <a:r>
                  <a:rPr lang="en-US" i="1" dirty="0">
                    <a:latin typeface="Aarial"/>
                  </a:rPr>
                  <a:t> </a:t>
                </a:r>
                <a:r>
                  <a:rPr lang="en-US" i="1" dirty="0" err="1">
                    <a:latin typeface="Aarial"/>
                  </a:rPr>
                  <a:t>cung</a:t>
                </a:r>
                <a:r>
                  <a:rPr lang="en-US" i="1" dirty="0">
                    <a:latin typeface="Aarial"/>
                  </a:rPr>
                  <a:t> </a:t>
                </a:r>
                <a:r>
                  <a:rPr lang="en-US" i="1" dirty="0" err="1">
                    <a:latin typeface="Aarial"/>
                  </a:rPr>
                  <a:t>tròn</a:t>
                </a:r>
                <a:r>
                  <a:rPr lang="en-US" i="1" dirty="0">
                    <a:latin typeface="Aarial"/>
                  </a:rPr>
                  <a:t> </a:t>
                </a:r>
                <a14:m>
                  <m:oMath xmlns:m="http://schemas.openxmlformats.org/officeDocument/2006/math">
                    <m:r>
                      <a:rPr lang="en-US" i="1">
                        <a:latin typeface="Cambria Math" panose="02040503050406030204" pitchFamily="18" charset="0"/>
                      </a:rPr>
                      <m:t>𝐴𝐵</m:t>
                    </m:r>
                  </m:oMath>
                </a14:m>
                <a:r>
                  <a:rPr lang="en-US" i="1" dirty="0">
                    <a:latin typeface="Aarial"/>
                  </a:rPr>
                  <a:t> </a:t>
                </a:r>
                <a:r>
                  <a:rPr lang="en-US" i="1" dirty="0" err="1">
                    <a:latin typeface="Aarial"/>
                  </a:rPr>
                  <a:t>có</a:t>
                </a:r>
                <a:r>
                  <a:rPr lang="en-US" i="1" dirty="0">
                    <a:latin typeface="Aarial"/>
                  </a:rPr>
                  <a:t> </a:t>
                </a:r>
                <a:r>
                  <a:rPr lang="en-US" i="1" dirty="0" err="1">
                    <a:latin typeface="Aarial"/>
                  </a:rPr>
                  <a:t>số</a:t>
                </a:r>
                <a:r>
                  <a:rPr lang="en-US" i="1" dirty="0">
                    <a:latin typeface="Aarial"/>
                  </a:rPr>
                  <a:t> </a:t>
                </a:r>
                <a:r>
                  <a:rPr lang="en-US" i="1" dirty="0" err="1">
                    <a:latin typeface="Aarial"/>
                  </a:rPr>
                  <a:t>đo</a:t>
                </a:r>
                <a:r>
                  <a:rPr lang="en-US" i="1" dirty="0">
                    <a:latin typeface="Aarial"/>
                  </a:rPr>
                  <a:t> </a:t>
                </a:r>
                <a:r>
                  <a:rPr lang="en-US" i="1" dirty="0" err="1">
                    <a:latin typeface="Aarial"/>
                  </a:rPr>
                  <a:t>bằng</a:t>
                </a:r>
                <a:r>
                  <a:rPr lang="en-US" i="1" dirty="0">
                    <a:latin typeface="Aarial"/>
                  </a:rPr>
                  <a:t> 1 </a:t>
                </a:r>
                <a:r>
                  <a:rPr lang="en-US" i="1" dirty="0" err="1">
                    <a:latin typeface="Aarial"/>
                  </a:rPr>
                  <a:t>rađian</a:t>
                </a:r>
                <a:r>
                  <a:rPr lang="en-US" i="1" dirty="0">
                    <a:latin typeface="Aarial"/>
                  </a:rPr>
                  <a:t> </a:t>
                </a:r>
                <a:r>
                  <a:rPr lang="en-US" i="1" dirty="0" err="1">
                    <a:latin typeface="Aarial"/>
                  </a:rPr>
                  <a:t>nếu</a:t>
                </a:r>
                <a:r>
                  <a:rPr lang="en-US" i="1" dirty="0">
                    <a:latin typeface="Aarial"/>
                  </a:rPr>
                  <a:t> </a:t>
                </a:r>
                <a:r>
                  <a:rPr lang="en-US" i="1" dirty="0" err="1">
                    <a:latin typeface="Aarial"/>
                  </a:rPr>
                  <a:t>độ</a:t>
                </a:r>
                <a:r>
                  <a:rPr lang="en-US" i="1" dirty="0">
                    <a:latin typeface="Aarial"/>
                  </a:rPr>
                  <a:t> </a:t>
                </a:r>
                <a:r>
                  <a:rPr lang="en-US" i="1" dirty="0" err="1">
                    <a:latin typeface="Aarial"/>
                  </a:rPr>
                  <a:t>dài</a:t>
                </a:r>
                <a:r>
                  <a:rPr lang="en-US" i="1" dirty="0">
                    <a:latin typeface="Aarial"/>
                  </a:rPr>
                  <a:t> </a:t>
                </a:r>
                <a:r>
                  <a:rPr lang="en-US" i="1" dirty="0" err="1">
                    <a:latin typeface="Aarial"/>
                  </a:rPr>
                  <a:t>của</a:t>
                </a:r>
                <a:r>
                  <a:rPr lang="en-US" i="1" dirty="0">
                    <a:latin typeface="Aarial"/>
                  </a:rPr>
                  <a:t> </a:t>
                </a:r>
                <a:r>
                  <a:rPr lang="en-US" i="1" dirty="0" err="1">
                    <a:latin typeface="Aarial"/>
                  </a:rPr>
                  <a:t>nó</a:t>
                </a:r>
                <a:r>
                  <a:rPr lang="en-US" i="1" dirty="0">
                    <a:latin typeface="Aarial"/>
                  </a:rPr>
                  <a:t> </a:t>
                </a:r>
                <a:r>
                  <a:rPr lang="en-US" i="1" dirty="0" err="1">
                    <a:latin typeface="Aarial"/>
                  </a:rPr>
                  <a:t>đúng</a:t>
                </a:r>
                <a:r>
                  <a:rPr lang="en-US" i="1" dirty="0">
                    <a:latin typeface="Aarial"/>
                  </a:rPr>
                  <a:t> </a:t>
                </a:r>
                <a:r>
                  <a:rPr lang="en-US" i="1" dirty="0" err="1">
                    <a:latin typeface="Aarial"/>
                  </a:rPr>
                  <a:t>bằng</a:t>
                </a:r>
                <a:r>
                  <a:rPr lang="en-US" i="1" dirty="0">
                    <a:latin typeface="Aarial"/>
                  </a:rPr>
                  <a:t> </a:t>
                </a:r>
                <a:r>
                  <a:rPr lang="en-US" i="1" dirty="0" err="1">
                    <a:latin typeface="Aarial"/>
                  </a:rPr>
                  <a:t>bán</a:t>
                </a:r>
                <a:r>
                  <a:rPr lang="en-US" i="1" dirty="0">
                    <a:latin typeface="Aarial"/>
                  </a:rPr>
                  <a:t> </a:t>
                </a:r>
                <a:r>
                  <a:rPr lang="en-US" i="1" dirty="0" err="1">
                    <a:latin typeface="Aarial"/>
                  </a:rPr>
                  <a:t>kính</a:t>
                </a:r>
                <a:r>
                  <a:rPr lang="en-US" i="1" dirty="0">
                    <a:latin typeface="Aarial"/>
                  </a:rPr>
                  <a:t> </a:t>
                </a:r>
                <a14:m>
                  <m:oMath xmlns:m="http://schemas.openxmlformats.org/officeDocument/2006/math">
                    <m:r>
                      <a:rPr lang="en-US" i="1">
                        <a:latin typeface="Cambria Math" panose="02040503050406030204" pitchFamily="18" charset="0"/>
                      </a:rPr>
                      <m:t>𝑅</m:t>
                    </m:r>
                  </m:oMath>
                </a14:m>
                <a:r>
                  <a:rPr lang="en-US" i="1" dirty="0">
                    <a:latin typeface="Aarial"/>
                  </a:rPr>
                  <a:t>. Khi </a:t>
                </a:r>
                <a:r>
                  <a:rPr lang="en-US" i="1" dirty="0" err="1">
                    <a:latin typeface="Aarial"/>
                  </a:rPr>
                  <a:t>đó</a:t>
                </a:r>
                <a:r>
                  <a:rPr lang="en-US" i="1" dirty="0">
                    <a:latin typeface="Aarial"/>
                  </a:rPr>
                  <a:t> ta </a:t>
                </a:r>
                <a:r>
                  <a:rPr lang="en-US" i="1" dirty="0" err="1">
                    <a:latin typeface="Aarial"/>
                  </a:rPr>
                  <a:t>cũng</a:t>
                </a:r>
                <a:r>
                  <a:rPr lang="en-US" i="1" dirty="0">
                    <a:latin typeface="Aarial"/>
                  </a:rPr>
                  <a:t> </a:t>
                </a:r>
                <a:r>
                  <a:rPr lang="en-US" i="1" dirty="0" err="1">
                    <a:latin typeface="Aarial"/>
                  </a:rPr>
                  <a:t>nói</a:t>
                </a:r>
                <a:r>
                  <a:rPr lang="en-US" i="1" dirty="0">
                    <a:latin typeface="Aarial"/>
                  </a:rPr>
                  <a:t> </a:t>
                </a:r>
                <a:r>
                  <a:rPr lang="en-US" i="1" dirty="0" err="1">
                    <a:latin typeface="Aarial"/>
                  </a:rPr>
                  <a:t>rằng</a:t>
                </a:r>
                <a:r>
                  <a:rPr lang="en-US" i="1" dirty="0">
                    <a:latin typeface="Aarial"/>
                  </a:rPr>
                  <a:t> </a:t>
                </a:r>
                <a:r>
                  <a:rPr lang="en-US" i="1" dirty="0" err="1">
                    <a:latin typeface="Aarial"/>
                  </a:rPr>
                  <a:t>góc</a:t>
                </a:r>
                <a:r>
                  <a:rPr lang="en-US" i="1" dirty="0">
                    <a:latin typeface="Aarial"/>
                  </a:rPr>
                  <a:t> </a:t>
                </a:r>
                <a14:m>
                  <m:oMath xmlns:m="http://schemas.openxmlformats.org/officeDocument/2006/math">
                    <m:r>
                      <a:rPr lang="en-US" i="1">
                        <a:latin typeface="Cambria Math" panose="02040503050406030204" pitchFamily="18" charset="0"/>
                      </a:rPr>
                      <m:t>𝐴𝑂𝐵</m:t>
                    </m:r>
                  </m:oMath>
                </a14:m>
                <a:r>
                  <a:rPr lang="en-US" i="1" dirty="0">
                    <a:latin typeface="Aarial"/>
                  </a:rPr>
                  <a:t> </a:t>
                </a:r>
                <a:r>
                  <a:rPr lang="en-US" i="1" dirty="0" err="1">
                    <a:latin typeface="Aarial"/>
                  </a:rPr>
                  <a:t>có</a:t>
                </a:r>
                <a:r>
                  <a:rPr lang="en-US" i="1" dirty="0">
                    <a:latin typeface="Aarial"/>
                  </a:rPr>
                  <a:t> </a:t>
                </a:r>
                <a:r>
                  <a:rPr lang="en-US" i="1" dirty="0" err="1">
                    <a:latin typeface="Aarial"/>
                  </a:rPr>
                  <a:t>số</a:t>
                </a:r>
                <a:r>
                  <a:rPr lang="en-US" i="1" dirty="0">
                    <a:latin typeface="Aarial"/>
                  </a:rPr>
                  <a:t> </a:t>
                </a:r>
                <a:r>
                  <a:rPr lang="en-US" i="1" dirty="0" err="1">
                    <a:latin typeface="Aarial"/>
                  </a:rPr>
                  <a:t>đo</a:t>
                </a:r>
                <a:r>
                  <a:rPr lang="en-US" i="1" dirty="0">
                    <a:latin typeface="Aarial"/>
                  </a:rPr>
                  <a:t> </a:t>
                </a:r>
                <a:r>
                  <a:rPr lang="en-US" i="1" dirty="0" err="1">
                    <a:latin typeface="Aarial"/>
                  </a:rPr>
                  <a:t>bằng</a:t>
                </a:r>
                <a:r>
                  <a:rPr lang="en-US" i="1" dirty="0">
                    <a:latin typeface="Aarial"/>
                  </a:rPr>
                  <a:t> 1 </a:t>
                </a:r>
                <a:r>
                  <a:rPr lang="en-US" i="1" dirty="0" err="1">
                    <a:latin typeface="Aarial"/>
                  </a:rPr>
                  <a:t>rađian</a:t>
                </a:r>
                <a:r>
                  <a:rPr lang="en-US" i="1" dirty="0">
                    <a:latin typeface="Aarial"/>
                  </a:rPr>
                  <a:t> </a:t>
                </a:r>
                <a:r>
                  <a:rPr lang="en-US" i="1" dirty="0" err="1">
                    <a:latin typeface="Aarial"/>
                  </a:rPr>
                  <a:t>và</a:t>
                </a:r>
                <a:r>
                  <a:rPr lang="en-US" i="1" dirty="0">
                    <a:latin typeface="Aarial"/>
                  </a:rPr>
                  <a:t> </a:t>
                </a:r>
                <a:r>
                  <a:rPr lang="en-US" i="1" dirty="0" err="1">
                    <a:latin typeface="Aarial"/>
                  </a:rPr>
                  <a:t>viết</a:t>
                </a:r>
                <a:r>
                  <a:rPr lang="en-US" i="1" dirty="0">
                    <a:latin typeface="Aarial"/>
                  </a:rPr>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𝐴𝑂𝐵</m:t>
                        </m:r>
                      </m:e>
                    </m:acc>
                    <m:r>
                      <a:rPr lang="en-US" i="1">
                        <a:latin typeface="Cambria Math" panose="02040503050406030204" pitchFamily="18" charset="0"/>
                      </a:rPr>
                      <m:t>=1</m:t>
                    </m:r>
                    <m:r>
                      <a:rPr lang="en-US" i="1">
                        <a:latin typeface="Cambria Math" panose="02040503050406030204" pitchFamily="18" charset="0"/>
                      </a:rPr>
                      <m:t>𝑟𝑎𝑑</m:t>
                    </m:r>
                  </m:oMath>
                </a14:m>
                <a:r>
                  <a:rPr lang="en-US" i="1" dirty="0">
                    <a:latin typeface="Aarial"/>
                  </a:rPr>
                  <a:t>. </a:t>
                </a:r>
                <a:endParaRPr lang="en-US" dirty="0">
                  <a:latin typeface="Aarial"/>
                </a:endParaRPr>
              </a:p>
              <a:p>
                <a:endParaRPr lang="en-US" i="1"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b="-1597"/>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32209A-47CA-EE76-C51A-2C41604B924E}"/>
              </a:ext>
            </a:extLst>
          </p:cNvPr>
          <p:cNvPicPr>
            <a:picLocks noChangeAspect="1"/>
          </p:cNvPicPr>
          <p:nvPr/>
        </p:nvPicPr>
        <p:blipFill>
          <a:blip r:embed="rId3"/>
          <a:stretch>
            <a:fillRect/>
          </a:stretch>
        </p:blipFill>
        <p:spPr>
          <a:xfrm>
            <a:off x="5607000" y="2930479"/>
            <a:ext cx="1722332" cy="2174921"/>
          </a:xfrm>
          <a:prstGeom prst="rect">
            <a:avLst/>
          </a:prstGeom>
        </p:spPr>
      </p:pic>
    </p:spTree>
    <p:extLst>
      <p:ext uri="{BB962C8B-B14F-4D97-AF65-F5344CB8AC3E}">
        <p14:creationId xmlns:p14="http://schemas.microsoft.com/office/powerpoint/2010/main" val="198928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pPr algn="just"/>
                <a:r>
                  <a:rPr lang="en-US" b="1" dirty="0">
                    <a:latin typeface="Aarial"/>
                  </a:rPr>
                  <a:t>Quan </a:t>
                </a:r>
                <a:r>
                  <a:rPr lang="en-US" b="1" dirty="0" err="1">
                    <a:latin typeface="Aarial"/>
                  </a:rPr>
                  <a:t>hệ</a:t>
                </a:r>
                <a:r>
                  <a:rPr lang="en-US" b="1" dirty="0">
                    <a:latin typeface="Aarial"/>
                  </a:rPr>
                  <a:t> </a:t>
                </a:r>
                <a:r>
                  <a:rPr lang="en-US" b="1" dirty="0" err="1">
                    <a:latin typeface="Aarial"/>
                  </a:rPr>
                  <a:t>giữa</a:t>
                </a:r>
                <a:r>
                  <a:rPr lang="en-US" b="1" dirty="0">
                    <a:latin typeface="Aarial"/>
                  </a:rPr>
                  <a:t> </a:t>
                </a:r>
                <a:r>
                  <a:rPr lang="en-US" b="1" dirty="0" err="1">
                    <a:latin typeface="Aarial"/>
                  </a:rPr>
                  <a:t>độ</a:t>
                </a:r>
                <a:r>
                  <a:rPr lang="en-US" b="1" dirty="0">
                    <a:latin typeface="Aarial"/>
                  </a:rPr>
                  <a:t> </a:t>
                </a:r>
                <a:r>
                  <a:rPr lang="en-US" b="1" dirty="0" err="1">
                    <a:latin typeface="Aarial"/>
                  </a:rPr>
                  <a:t>và</a:t>
                </a:r>
                <a:r>
                  <a:rPr lang="en-US" b="1" dirty="0">
                    <a:latin typeface="Aarial"/>
                  </a:rPr>
                  <a:t> </a:t>
                </a:r>
                <a:r>
                  <a:rPr lang="en-US" b="1" dirty="0" err="1">
                    <a:latin typeface="Aarial"/>
                  </a:rPr>
                  <a:t>rađian</a:t>
                </a:r>
                <a:r>
                  <a:rPr lang="en-US" b="1" dirty="0">
                    <a:latin typeface="Aarial"/>
                  </a:rPr>
                  <a:t>: </a:t>
                </a:r>
                <a:r>
                  <a:rPr lang="en-US" dirty="0">
                    <a:latin typeface="Aarial"/>
                  </a:rPr>
                  <a:t>Do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oMath>
                </a14:m>
                <a:r>
                  <a:rPr lang="en-US" dirty="0">
                    <a:latin typeface="Aarial"/>
                  </a:rPr>
                  <a:t> </a:t>
                </a:r>
                <a:r>
                  <a:rPr lang="en-US" dirty="0" err="1">
                    <a:latin typeface="Aarial"/>
                  </a:rPr>
                  <a:t>nên</a:t>
                </a:r>
                <a:r>
                  <a:rPr lang="en-US" dirty="0">
                    <a:latin typeface="Aarial"/>
                  </a:rPr>
                  <a:t> </a:t>
                </a:r>
                <a:r>
                  <a:rPr lang="en-US" dirty="0" err="1">
                    <a:latin typeface="Aarial"/>
                  </a:rPr>
                  <a:t>nó</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oMath>
                </a14:m>
                <a:r>
                  <a:rPr lang="en-US" dirty="0">
                    <a:latin typeface="Aarial"/>
                  </a:rPr>
                  <a:t> rad. </a:t>
                </a:r>
                <a:r>
                  <a:rPr lang="en-US" dirty="0" err="1">
                    <a:latin typeface="Aarial"/>
                  </a:rPr>
                  <a:t>Mặt</a:t>
                </a:r>
                <a:r>
                  <a:rPr lang="en-US" dirty="0">
                    <a:latin typeface="Aarial"/>
                  </a:rPr>
                  <a:t> </a:t>
                </a:r>
                <a:r>
                  <a:rPr lang="en-US" dirty="0" err="1">
                    <a:latin typeface="Aarial"/>
                  </a:rPr>
                  <a:t>khác</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14:m>
                  <m:oMath xmlns:m="http://schemas.openxmlformats.org/officeDocument/2006/math">
                    <m:r>
                      <a:rPr lang="en-US" i="1">
                        <a:latin typeface="Cambria Math" panose="02040503050406030204" pitchFamily="18" charset="0"/>
                      </a:rPr>
                      <m:t>360°=2</m:t>
                    </m:r>
                    <m:r>
                      <a:rPr lang="en-US" i="1">
                        <a:latin typeface="Cambria Math" panose="02040503050406030204" pitchFamily="18" charset="0"/>
                      </a:rPr>
                      <m:t>𝜋</m:t>
                    </m:r>
                  </m:oMath>
                </a14:m>
                <a:r>
                  <a:rPr lang="en-US" dirty="0">
                    <a:latin typeface="Aarial"/>
                  </a:rPr>
                  <a:t>rad . Do </a:t>
                </a:r>
                <a:r>
                  <a:rPr lang="en-US" dirty="0" err="1">
                    <a:latin typeface="Aarial"/>
                  </a:rPr>
                  <a:t>đó</a:t>
                </a:r>
                <a:r>
                  <a:rPr lang="en-US" dirty="0">
                    <a:latin typeface="Aarial"/>
                  </a:rPr>
                  <a:t> ta </a:t>
                </a:r>
                <a:r>
                  <a:rPr lang="en-US" dirty="0" err="1">
                    <a:latin typeface="Aarial"/>
                  </a:rPr>
                  <a:t>viết</a:t>
                </a:r>
                <a:r>
                  <a:rPr lang="en-US" dirty="0">
                    <a:latin typeface="Aarial"/>
                  </a:rPr>
                  <a:t>:</a:t>
                </a:r>
              </a:p>
              <a:p>
                <a:pPr algn="just"/>
                <a14:m>
                  <m:oMath xmlns:m="http://schemas.openxmlformats.org/officeDocument/2006/math">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180</m:t>
                        </m:r>
                      </m:den>
                    </m:f>
                    <m:r>
                      <a:rPr lang="en-US" i="1">
                        <a:latin typeface="Cambria Math" panose="02040503050406030204" pitchFamily="18" charset="0"/>
                      </a:rPr>
                      <m:t>𝑟𝑎𝑑</m:t>
                    </m:r>
                  </m:oMath>
                </a14:m>
                <a:r>
                  <a:rPr lang="en-US" dirty="0">
                    <a:latin typeface="Aarial"/>
                  </a:rPr>
                  <a:t> </a:t>
                </a:r>
                <a:r>
                  <a:rPr lang="en-US" dirty="0" err="1">
                    <a:latin typeface="Aarial"/>
                  </a:rPr>
                  <a:t>và</a:t>
                </a:r>
                <a:r>
                  <a:rPr lang="en-US" dirty="0">
                    <a:latin typeface="Aarial"/>
                  </a:rPr>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𝑟𝑎𝑑</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180</m:t>
                                </m:r>
                              </m:num>
                              <m:den>
                                <m:r>
                                  <a:rPr lang="en-US" i="1">
                                    <a:latin typeface="Cambria Math" panose="02040503050406030204" pitchFamily="18" charset="0"/>
                                  </a:rPr>
                                  <m:t>𝜋</m:t>
                                </m:r>
                              </m:den>
                            </m:f>
                          </m:e>
                        </m:d>
                      </m:e>
                      <m:sup>
                        <m:r>
                          <a:rPr lang="en-US" i="1">
                            <a:latin typeface="Cambria Math" panose="02040503050406030204" pitchFamily="18" charset="0"/>
                          </a:rPr>
                          <m:t>𝑜</m:t>
                        </m:r>
                      </m:sup>
                    </m:sSup>
                  </m:oMath>
                </a14:m>
                <a:r>
                  <a:rPr lang="en-US" dirty="0">
                    <a:latin typeface="Aarial"/>
                  </a:rPr>
                  <a:t>.</a:t>
                </a:r>
              </a:p>
              <a:p>
                <a:pPr algn="just">
                  <a:buFont typeface="Wingdings" panose="05000000000000000000" pitchFamily="2" charset="2"/>
                  <a:buChar char="q"/>
                </a:pPr>
                <a:r>
                  <a:rPr lang="en-US" b="1">
                    <a:solidFill>
                      <a:srgbClr val="FF0000"/>
                    </a:solidFill>
                    <a:latin typeface="Aarial"/>
                  </a:rPr>
                  <a:t> Chú </a:t>
                </a:r>
                <a:r>
                  <a:rPr lang="en-US" b="1" dirty="0">
                    <a:solidFill>
                      <a:srgbClr val="FF0000"/>
                    </a:solidFill>
                    <a:latin typeface="Aarial"/>
                  </a:rPr>
                  <a:t>ý: </a:t>
                </a:r>
                <a:r>
                  <a:rPr lang="en-US" dirty="0">
                    <a:latin typeface="Aarial"/>
                  </a:rPr>
                  <a:t>Khi </a:t>
                </a:r>
                <a:r>
                  <a:rPr lang="en-US" dirty="0" err="1">
                    <a:latin typeface="Aarial"/>
                  </a:rPr>
                  <a:t>viết</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một</a:t>
                </a:r>
                <a:r>
                  <a:rPr lang="en-US" dirty="0">
                    <a:latin typeface="Aarial"/>
                  </a:rPr>
                  <a:t> </a:t>
                </a:r>
                <a:r>
                  <a:rPr lang="en-US" dirty="0" err="1">
                    <a:latin typeface="Aarial"/>
                  </a:rPr>
                  <a:t>góc</a:t>
                </a:r>
                <a:r>
                  <a:rPr lang="en-US" dirty="0">
                    <a:latin typeface="Aarial"/>
                  </a:rPr>
                  <a:t> </a:t>
                </a:r>
                <a:r>
                  <a:rPr lang="en-US" dirty="0" err="1">
                    <a:latin typeface="Aarial"/>
                  </a:rPr>
                  <a:t>theo</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rađian</a:t>
                </a:r>
                <a:r>
                  <a:rPr lang="en-US" dirty="0">
                    <a:latin typeface="Aarial"/>
                  </a:rPr>
                  <a:t>, </a:t>
                </a:r>
                <a:r>
                  <a:rPr lang="en-US" dirty="0" err="1">
                    <a:latin typeface="Aarial"/>
                  </a:rPr>
                  <a:t>người</a:t>
                </a:r>
                <a:r>
                  <a:rPr lang="en-US" dirty="0">
                    <a:latin typeface="Aarial"/>
                  </a:rPr>
                  <a:t> ta </a:t>
                </a:r>
                <a:r>
                  <a:rPr lang="en-US" dirty="0" err="1">
                    <a:latin typeface="Aarial"/>
                  </a:rPr>
                  <a:t>thương</a:t>
                </a:r>
                <a:r>
                  <a:rPr lang="en-US" dirty="0">
                    <a:latin typeface="Aarial"/>
                  </a:rPr>
                  <a:t> </a:t>
                </a:r>
                <a:r>
                  <a:rPr lang="en-US" dirty="0" err="1">
                    <a:latin typeface="Aarial"/>
                  </a:rPr>
                  <a:t>không</a:t>
                </a:r>
                <a:r>
                  <a:rPr lang="en-US" dirty="0">
                    <a:latin typeface="Aarial"/>
                  </a:rPr>
                  <a:t> </a:t>
                </a:r>
                <a:r>
                  <a:rPr lang="en-US" dirty="0" err="1">
                    <a:latin typeface="Aarial"/>
                  </a:rPr>
                  <a:t>viết</a:t>
                </a:r>
                <a:r>
                  <a:rPr lang="en-US" dirty="0">
                    <a:latin typeface="Aarial"/>
                  </a:rPr>
                  <a:t> </a:t>
                </a:r>
                <a:r>
                  <a:rPr lang="en-US" dirty="0" err="1">
                    <a:latin typeface="Aarial"/>
                  </a:rPr>
                  <a:t>chữ</a:t>
                </a:r>
                <a:r>
                  <a:rPr lang="en-US" dirty="0">
                    <a:latin typeface="Aarial"/>
                  </a:rPr>
                  <a:t> rad </a:t>
                </a:r>
                <a:r>
                  <a:rPr lang="en-US" dirty="0" err="1">
                    <a:latin typeface="Aarial"/>
                  </a:rPr>
                  <a:t>sau</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Chẳng</a:t>
                </a:r>
                <a:r>
                  <a:rPr lang="en-US" dirty="0">
                    <a:latin typeface="Aarial"/>
                  </a:rPr>
                  <a:t> </a:t>
                </a:r>
                <a:r>
                  <a:rPr lang="en-US" dirty="0" err="1">
                    <a:latin typeface="Aarial"/>
                  </a:rPr>
                  <a:t>hạn</a:t>
                </a:r>
                <a:r>
                  <a:rPr lang="en-US" dirty="0">
                    <a:latin typeface="Aarial"/>
                  </a:rPr>
                  <a:t> </a:t>
                </a:r>
                <a:r>
                  <a:rPr lang="en-US" dirty="0" err="1">
                    <a:latin typeface="Aarial"/>
                  </a:rPr>
                  <a:t>góc</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oMath>
                </a14:m>
                <a:r>
                  <a:rPr lang="en-US" dirty="0">
                    <a:latin typeface="Aarial"/>
                  </a:rPr>
                  <a:t> </a:t>
                </a:r>
                <a:r>
                  <a:rPr lang="en-US" dirty="0" err="1">
                    <a:latin typeface="Aarial"/>
                  </a:rPr>
                  <a:t>được</a:t>
                </a:r>
                <a:r>
                  <a:rPr lang="en-US" dirty="0">
                    <a:latin typeface="Aarial"/>
                  </a:rPr>
                  <a:t> </a:t>
                </a:r>
                <a:r>
                  <a:rPr lang="en-US" dirty="0" err="1">
                    <a:latin typeface="Aarial"/>
                  </a:rPr>
                  <a:t>hiểu</a:t>
                </a:r>
                <a:r>
                  <a:rPr lang="en-US" dirty="0">
                    <a:latin typeface="Aarial"/>
                  </a:rPr>
                  <a:t> </a:t>
                </a:r>
                <a:r>
                  <a:rPr lang="en-US" dirty="0" err="1">
                    <a:latin typeface="Aarial"/>
                  </a:rPr>
                  <a:t>là</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oMath>
                </a14:m>
                <a:r>
                  <a:rPr lang="en-US" dirty="0">
                    <a:latin typeface="Aarial"/>
                  </a:rPr>
                  <a:t> rad.</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383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1942</Words>
  <PresentationFormat>Widescreen</PresentationFormat>
  <Paragraphs>126</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Yu Gothic</vt:lpstr>
      <vt:lpstr>Aarial</vt:lpstr>
      <vt:lpstr>Arial</vt:lpstr>
      <vt:lpstr>Calibri</vt:lpstr>
      <vt:lpstr>Calibri Light</vt:lpstr>
      <vt:lpstr>Cambria Math</vt:lpstr>
      <vt:lpstr>Georgia Pro Cond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2023-07-16T22:02:43Z</dcterms:modified>
</cp:coreProperties>
</file>