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6" r:id="rId1"/>
    <p:sldMasterId id="2147483729" r:id="rId2"/>
  </p:sldMasterIdLst>
  <p:notesMasterIdLst>
    <p:notesMasterId r:id="rId45"/>
  </p:notesMasterIdLst>
  <p:sldIdLst>
    <p:sldId id="420" r:id="rId3"/>
    <p:sldId id="423" r:id="rId4"/>
    <p:sldId id="422" r:id="rId5"/>
    <p:sldId id="421" r:id="rId6"/>
    <p:sldId id="424" r:id="rId7"/>
    <p:sldId id="302" r:id="rId8"/>
    <p:sldId id="308" r:id="rId9"/>
    <p:sldId id="427" r:id="rId10"/>
    <p:sldId id="428" r:id="rId11"/>
    <p:sldId id="430" r:id="rId12"/>
    <p:sldId id="429" r:id="rId13"/>
    <p:sldId id="431" r:id="rId14"/>
    <p:sldId id="264" r:id="rId15"/>
    <p:sldId id="265" r:id="rId16"/>
    <p:sldId id="281" r:id="rId17"/>
    <p:sldId id="282" r:id="rId18"/>
    <p:sldId id="434" r:id="rId19"/>
    <p:sldId id="432" r:id="rId20"/>
    <p:sldId id="435" r:id="rId21"/>
    <p:sldId id="436" r:id="rId22"/>
    <p:sldId id="437" r:id="rId23"/>
    <p:sldId id="438" r:id="rId24"/>
    <p:sldId id="439" r:id="rId25"/>
    <p:sldId id="442" r:id="rId26"/>
    <p:sldId id="440" r:id="rId27"/>
    <p:sldId id="443" r:id="rId28"/>
    <p:sldId id="444" r:id="rId29"/>
    <p:sldId id="441" r:id="rId30"/>
    <p:sldId id="418" r:id="rId31"/>
    <p:sldId id="446" r:id="rId32"/>
    <p:sldId id="453" r:id="rId33"/>
    <p:sldId id="454" r:id="rId34"/>
    <p:sldId id="455" r:id="rId35"/>
    <p:sldId id="456" r:id="rId36"/>
    <p:sldId id="457" r:id="rId37"/>
    <p:sldId id="458" r:id="rId38"/>
    <p:sldId id="459" r:id="rId39"/>
    <p:sldId id="452" r:id="rId40"/>
    <p:sldId id="291" r:id="rId41"/>
    <p:sldId id="311" r:id="rId42"/>
    <p:sldId id="451" r:id="rId43"/>
    <p:sldId id="314" r:id="rId4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 Cen MT" panose="020B0602020104020603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 Cen MT" panose="020B0602020104020603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 Cen MT" panose="020B0602020104020603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 Cen MT" panose="020B0602020104020603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 Cen MT" panose="020B0602020104020603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 Cen MT" panose="020B0602020104020603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 Cen MT" panose="020B0602020104020603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 Cen MT" panose="020B0602020104020603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 Cen MT" panose="020B0602020104020603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EF182E0-E774-4EF3-961D-B60020D476A7}">
          <p14:sldIdLst>
            <p14:sldId id="420"/>
            <p14:sldId id="423"/>
            <p14:sldId id="422"/>
            <p14:sldId id="421"/>
            <p14:sldId id="424"/>
            <p14:sldId id="302"/>
            <p14:sldId id="308"/>
            <p14:sldId id="427"/>
            <p14:sldId id="428"/>
            <p14:sldId id="430"/>
            <p14:sldId id="429"/>
            <p14:sldId id="431"/>
            <p14:sldId id="264"/>
            <p14:sldId id="265"/>
            <p14:sldId id="281"/>
            <p14:sldId id="282"/>
            <p14:sldId id="434"/>
            <p14:sldId id="432"/>
            <p14:sldId id="435"/>
            <p14:sldId id="436"/>
            <p14:sldId id="437"/>
            <p14:sldId id="438"/>
            <p14:sldId id="439"/>
            <p14:sldId id="442"/>
            <p14:sldId id="440"/>
            <p14:sldId id="443"/>
            <p14:sldId id="444"/>
            <p14:sldId id="441"/>
            <p14:sldId id="418"/>
            <p14:sldId id="446"/>
            <p14:sldId id="453"/>
            <p14:sldId id="454"/>
            <p14:sldId id="455"/>
            <p14:sldId id="456"/>
            <p14:sldId id="457"/>
            <p14:sldId id="458"/>
            <p14:sldId id="459"/>
            <p14:sldId id="452"/>
            <p14:sldId id="291"/>
            <p14:sldId id="311"/>
            <p14:sldId id="451"/>
          </p14:sldIdLst>
        </p14:section>
        <p14:section name="Untitled Section" id="{D4BF2BEA-6ED8-45F5-87B3-52800F53C937}">
          <p14:sldIdLst>
            <p14:sldId id="3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927E0"/>
    <a:srgbClr val="FF66CC"/>
    <a:srgbClr val="0000CC"/>
    <a:srgbClr val="99FF66"/>
    <a:srgbClr val="0066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18" autoAdjust="0"/>
  </p:normalViewPr>
  <p:slideViewPr>
    <p:cSldViewPr snapToGrid="0" showGuides="1">
      <p:cViewPr varScale="1">
        <p:scale>
          <a:sx n="69" d="100"/>
          <a:sy n="69" d="100"/>
        </p:scale>
        <p:origin x="186" y="78"/>
      </p:cViewPr>
      <p:guideLst>
        <p:guide orient="horz" pos="216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E1B41B-41EA-49FF-AB51-1D27857527E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latin typeface="Calibri" panose="020F0502020204030204" pitchFamily="34" charset="0"/>
              </a:rPr>
              <a:t>‹#›</a:t>
            </a:fld>
            <a:endParaRPr 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8846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/>
          </p:nvPr>
        </p:nvSpPr>
        <p:spPr>
          <a:noFill/>
        </p:spPr>
        <p:txBody>
          <a:bodyPr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latin typeface="Calibri" panose="020F0502020204030204" pitchFamily="34" charset="0"/>
              </a:rPr>
              <a:t>6</a:t>
            </a:fld>
            <a:endParaRPr 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 txBox="1">
            <a:spLocks noGrp="1" noChangeArrowheads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en-US" altLang="vi-VN" sz="1200" dirty="0">
                <a:latin typeface="Arial" panose="020B0604020202020204" pitchFamily="34" charset="0"/>
              </a:rPr>
              <a:t>15</a:t>
            </a:fld>
            <a:endParaRPr lang="en-US" altLang="vi-VN" sz="1200" dirty="0">
              <a:latin typeface="Arial" panose="020B0604020202020204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3972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vi-VN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 txBox="1">
            <a:spLocks noGrp="1" noChangeArrowheads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en-US" altLang="vi-VN" sz="1200" dirty="0">
                <a:latin typeface="Arial" panose="020B0604020202020204" pitchFamily="34" charset="0"/>
              </a:rPr>
              <a:t>16</a:t>
            </a:fld>
            <a:endParaRPr lang="en-US" altLang="vi-VN" sz="1200" dirty="0">
              <a:latin typeface="Arial" panose="020B0604020202020204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4996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vi-VN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/>
          </p:nvPr>
        </p:nvSpPr>
        <p:spPr>
          <a:noFill/>
        </p:spPr>
        <p:txBody>
          <a:bodyPr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latin typeface="Calibri" panose="020F0502020204030204" pitchFamily="34" charset="0"/>
              </a:rPr>
              <a:t>40</a:t>
            </a:fld>
            <a:endParaRPr 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C9AD7EB-143A-458C-9274-FA67BFFF2C3C}" type="datetime1">
              <a:rPr kumimoji="0" lang="vi-VN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01/09/2022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en-US" altLang="vi-VN" dirty="0">
                <a:solidFill>
                  <a:srgbClr val="000000"/>
                </a:solidFill>
                <a:latin typeface="Calibri" panose="020F0502020204030204" pitchFamily="34" charset="0"/>
              </a:rPr>
              <a:t>‹#›</a:t>
            </a:fld>
            <a:endParaRPr lang="en-US" altLang="vi-VN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5A7935-9AA8-440F-8AC0-5FB21CCD6B0B}" type="datetime1">
              <a:rPr kumimoji="0" lang="vi-VN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01/09/2022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en-US" altLang="vi-VN" dirty="0">
                <a:solidFill>
                  <a:srgbClr val="000000"/>
                </a:solidFill>
                <a:latin typeface="Calibri" panose="020F0502020204030204" pitchFamily="34" charset="0"/>
              </a:rPr>
              <a:t>‹#›</a:t>
            </a:fld>
            <a:endParaRPr lang="en-US" altLang="vi-VN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1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0" y="365131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696055-80D9-4442-A75D-6837E0FE95CE}" type="datetime1">
              <a:rPr kumimoji="0" lang="vi-VN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01/09/2022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en-US" altLang="vi-VN" dirty="0">
                <a:solidFill>
                  <a:srgbClr val="000000"/>
                </a:solidFill>
                <a:latin typeface="Calibri" panose="020F0502020204030204" pitchFamily="34" charset="0"/>
              </a:rPr>
              <a:t>‹#›</a:t>
            </a:fld>
            <a:endParaRPr lang="en-US" altLang="vi-VN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êu đề, Nội dung và 2 Nội d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 hasCustomPrompt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quarter" idx="2" hasCustomPrompt="1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ội dung 4"/>
          <p:cNvSpPr>
            <a:spLocks noGrp="1"/>
          </p:cNvSpPr>
          <p:nvPr>
            <p:ph sz="quarter" idx="3" hasCustomPrompt="1"/>
          </p:nvPr>
        </p:nvSpPr>
        <p:spPr>
          <a:xfrm>
            <a:off x="4648200" y="3938595"/>
            <a:ext cx="4038600" cy="218757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454949-BC1A-4955-9DE7-E6005361BA3E}" type="datetime1">
              <a:rPr kumimoji="0" 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01/09/2022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599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672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21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869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7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829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73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C2CB33-AEFF-4995-B18A-98C1A5796CC0}" type="datetime1">
              <a:rPr kumimoji="0" lang="vi-VN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01/09/2022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en-US" altLang="vi-VN" dirty="0">
                <a:solidFill>
                  <a:srgbClr val="000000"/>
                </a:solidFill>
                <a:latin typeface="Calibri" panose="020F0502020204030204" pitchFamily="34" charset="0"/>
              </a:rPr>
              <a:t>‹#›</a:t>
            </a:fld>
            <a:endParaRPr lang="en-US" altLang="vi-VN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262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023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823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9636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C057F09E-CE4A-420F-B262-184CA4DC06A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474035"/>
      </p:ext>
    </p:extLst>
  </p:cSld>
  <p:clrMapOvr>
    <a:masterClrMapping/>
  </p:clrMapOvr>
  <p:transition spd="med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6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8361ED-7CFB-49D6-A454-9F9E755740DA}" type="datetime1">
              <a:rPr kumimoji="0" lang="vi-VN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01/09/2022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en-US" altLang="vi-VN" dirty="0">
                <a:solidFill>
                  <a:srgbClr val="000000"/>
                </a:solidFill>
                <a:latin typeface="Calibri" panose="020F0502020204030204" pitchFamily="34" charset="0"/>
              </a:rPr>
              <a:t>‹#›</a:t>
            </a:fld>
            <a:endParaRPr lang="en-US" altLang="vi-VN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D932F55-D8D7-41DE-AF08-904EE75386D0}" type="datetime1">
              <a:rPr kumimoji="0" lang="vi-VN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01/09/2022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en-US" altLang="vi-VN" dirty="0">
                <a:solidFill>
                  <a:srgbClr val="000000"/>
                </a:solidFill>
                <a:latin typeface="Calibri" panose="020F0502020204030204" pitchFamily="34" charset="0"/>
              </a:rPr>
              <a:t>‹#›</a:t>
            </a:fld>
            <a:endParaRPr lang="en-US" altLang="vi-VN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0F8F08-5CB6-4526-8511-4A503E46979F}" type="datetime1">
              <a:rPr kumimoji="0" lang="vi-VN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01/09/2022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en-US" altLang="vi-VN" dirty="0">
                <a:solidFill>
                  <a:srgbClr val="000000"/>
                </a:solidFill>
                <a:latin typeface="Calibri" panose="020F0502020204030204" pitchFamily="34" charset="0"/>
              </a:rPr>
              <a:t>‹#›</a:t>
            </a:fld>
            <a:endParaRPr lang="en-US" altLang="vi-VN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168E9A0-5D60-4535-BB3D-7CD23012561E}" type="datetime1">
              <a:rPr kumimoji="0" lang="vi-VN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01/09/2022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en-US" altLang="vi-VN" dirty="0">
                <a:solidFill>
                  <a:srgbClr val="000000"/>
                </a:solidFill>
                <a:latin typeface="Calibri" panose="020F0502020204030204" pitchFamily="34" charset="0"/>
              </a:rPr>
              <a:t>‹#›</a:t>
            </a:fld>
            <a:endParaRPr lang="en-US" altLang="vi-VN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88A08A8-207A-4E27-A8F6-618B3F1F9294}" type="datetime1">
              <a:rPr kumimoji="0" lang="vi-VN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01/09/2022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en-US" altLang="vi-VN" dirty="0">
                <a:solidFill>
                  <a:srgbClr val="000000"/>
                </a:solidFill>
                <a:latin typeface="Calibri" panose="020F0502020204030204" pitchFamily="34" charset="0"/>
              </a:rPr>
              <a:t>‹#›</a:t>
            </a:fld>
            <a:endParaRPr lang="en-US" altLang="vi-VN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3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74AACF2-51F5-44AE-9AC0-588CEAB836F4}" type="datetime1">
              <a:rPr kumimoji="0" lang="vi-VN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01/09/2022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en-US" altLang="vi-VN" dirty="0">
                <a:solidFill>
                  <a:srgbClr val="000000"/>
                </a:solidFill>
                <a:latin typeface="Calibri" panose="020F0502020204030204" pitchFamily="34" charset="0"/>
              </a:rPr>
              <a:t>‹#›</a:t>
            </a:fld>
            <a:endParaRPr lang="en-US" altLang="vi-VN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3"/>
            <a:ext cx="462915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CECF30-E66F-49C7-828E-EEA1B57122C6}" type="datetime1">
              <a:rPr kumimoji="0" lang="vi-VN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01/09/2022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en-US" altLang="vi-VN" dirty="0">
                <a:solidFill>
                  <a:srgbClr val="000000"/>
                </a:solidFill>
                <a:latin typeface="Calibri" panose="020F0502020204030204" pitchFamily="34" charset="0"/>
              </a:rPr>
              <a:t>‹#›</a:t>
            </a:fld>
            <a:endParaRPr lang="en-US" altLang="vi-VN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vi-VN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vi-VN" dirty="0"/>
              <a:t>Click to edit Master text styles</a:t>
            </a:r>
          </a:p>
          <a:p>
            <a:pPr lvl="1"/>
            <a:r>
              <a:rPr lang="en-US" altLang="vi-VN" dirty="0"/>
              <a:t>Second level</a:t>
            </a:r>
          </a:p>
          <a:p>
            <a:pPr lvl="2"/>
            <a:r>
              <a:rPr lang="en-US" altLang="vi-VN" dirty="0"/>
              <a:t>Third level</a:t>
            </a:r>
          </a:p>
          <a:p>
            <a:pPr lvl="3"/>
            <a:r>
              <a:rPr lang="en-US" altLang="vi-VN" dirty="0"/>
              <a:t>Fourth level</a:t>
            </a:r>
          </a:p>
          <a:p>
            <a:pPr lvl="4"/>
            <a:r>
              <a:rPr lang="en-US" altLang="vi-VN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30F73E-6D76-4C1B-9376-A55831238BAF}" type="datetime1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01/09/2022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w Cen MT" panose="020B060202010402060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702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791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youtube.com/watch?v=uHQp-oXq8So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image" Target="../media/image26.png"/><Relationship Id="rId7" Type="http://schemas.openxmlformats.org/officeDocument/2006/relationships/slide" Target="slide36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10" Type="http://schemas.openxmlformats.org/officeDocument/2006/relationships/slide" Target="slide38.xml"/><Relationship Id="rId4" Type="http://schemas.openxmlformats.org/officeDocument/2006/relationships/slide" Target="slide32.xml"/><Relationship Id="rId9" Type="http://schemas.openxmlformats.org/officeDocument/2006/relationships/slide" Target="slide3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slide" Target="slide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37" y="2377446"/>
            <a:ext cx="8229600" cy="2957513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en-US" sz="3200" b="1" dirty="0" err="1">
                <a:latin typeface="Times New Roman"/>
                <a:ea typeface="Times New Roman"/>
              </a:rPr>
              <a:t>Bài</a:t>
            </a:r>
            <a:r>
              <a:rPr lang="en-US" sz="3200" b="1" dirty="0">
                <a:latin typeface="Times New Roman"/>
                <a:ea typeface="Times New Roman"/>
              </a:rPr>
              <a:t> 10: SỰ CHUYỂN HÓA NĂNG LƯỢNG VÀ  ENZYME</a:t>
            </a:r>
            <a:br>
              <a:rPr lang="en-US" sz="3200" b="1" dirty="0">
                <a:latin typeface="Times New Roman"/>
                <a:ea typeface="Times New Roman"/>
              </a:rPr>
            </a:br>
            <a:br>
              <a:rPr lang="en-US" sz="2800" dirty="0">
                <a:latin typeface="Times New Roman"/>
                <a:ea typeface="Times New Roman"/>
              </a:rPr>
            </a:br>
            <a:r>
              <a:rPr lang="en-US" sz="2800" b="1" dirty="0" err="1">
                <a:latin typeface="Times New Roman"/>
                <a:ea typeface="Times New Roman"/>
              </a:rPr>
              <a:t>Môn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sinh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học</a:t>
            </a:r>
            <a:r>
              <a:rPr lang="en-US" sz="2800" b="1" dirty="0">
                <a:latin typeface="Times New Roman"/>
                <a:ea typeface="Times New Roman"/>
              </a:rPr>
              <a:t> 10- </a:t>
            </a:r>
            <a:r>
              <a:rPr lang="en-US" sz="2800" b="1" dirty="0" err="1">
                <a:latin typeface="Times New Roman"/>
                <a:ea typeface="Times New Roman"/>
              </a:rPr>
              <a:t>Bộ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sách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Cánh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diều</a:t>
            </a:r>
            <a:br>
              <a:rPr lang="en-US" sz="4000" dirty="0">
                <a:latin typeface="Times New Roman"/>
                <a:ea typeface="Times New Roman"/>
              </a:rPr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" y="757237"/>
            <a:ext cx="90011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Chủ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đề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6: TRAO ĐỔI CHẤT VÀ CHUYỂN HÓA NĂNG LƯỢNG Ở TẾ BÀO</a:t>
            </a:r>
            <a:br>
              <a:rPr lang="en-US" sz="1600" dirty="0">
                <a:latin typeface="Times New Roman"/>
                <a:ea typeface="Times New Roman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82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988" y="365125"/>
            <a:ext cx="8377518" cy="1325563"/>
          </a:xfrm>
        </p:spPr>
        <p:txBody>
          <a:bodyPr/>
          <a:lstStyle/>
          <a:p>
            <a:pPr lv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Nêu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cần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 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 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chuyển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hóa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br>
              <a:rPr lang="en-US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99" y="2554941"/>
            <a:ext cx="3134567" cy="338865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69" y="2595289"/>
            <a:ext cx="3415553" cy="344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4445"/>
            <a:ext cx="7886700" cy="1325563"/>
          </a:xfrm>
        </p:spPr>
        <p:txBody>
          <a:bodyPr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+mn-cs"/>
              </a:rPr>
              <a:t>Nêu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+mn-cs"/>
              </a:rPr>
              <a:t>chức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+mn-cs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+mn-cs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+mn-cs"/>
              </a:rPr>
              <a:t> ATP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+mn-cs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+mn-cs"/>
              </a:rPr>
              <a:t>tế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+mn-cs"/>
              </a:rPr>
              <a:t>bào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+mn-cs"/>
              </a:rPr>
              <a:t>? 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+mn-cs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+mn-cs"/>
              </a:rPr>
              <a:t>thích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+mn-cs"/>
              </a:rPr>
              <a:t>?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5" y="1237129"/>
            <a:ext cx="8928846" cy="5378824"/>
          </a:xfrm>
        </p:spPr>
      </p:pic>
    </p:spTree>
    <p:extLst>
      <p:ext uri="{BB962C8B-B14F-4D97-AF65-F5344CB8AC3E}">
        <p14:creationId xmlns:p14="http://schemas.microsoft.com/office/powerpoint/2010/main" val="286338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15" y="2263624"/>
            <a:ext cx="7886700" cy="3824975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b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- ATP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tổng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? 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tí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ATP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đồng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tế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bào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? </a:t>
            </a:r>
            <a:b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763" y="747657"/>
            <a:ext cx="7274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cấu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 ATP?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393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13" y="1371606"/>
            <a:ext cx="8153400" cy="447675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0243" name="Text Box 5"/>
          <p:cNvSpPr txBox="1"/>
          <p:nvPr/>
        </p:nvSpPr>
        <p:spPr>
          <a:xfrm>
            <a:off x="990600" y="4568831"/>
            <a:ext cx="34290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phosphate</a:t>
            </a: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5" name="Text Box 7"/>
          <p:cNvSpPr txBox="1"/>
          <p:nvPr/>
        </p:nvSpPr>
        <p:spPr>
          <a:xfrm>
            <a:off x="4800601" y="5092706"/>
            <a:ext cx="2563522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ribose</a:t>
            </a: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6" name="Text Box 8"/>
          <p:cNvSpPr txBox="1"/>
          <p:nvPr/>
        </p:nvSpPr>
        <p:spPr>
          <a:xfrm>
            <a:off x="5638801" y="1371606"/>
            <a:ext cx="1643399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Adenine</a:t>
            </a: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1802" name="Picture 10" descr="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429006"/>
            <a:ext cx="1905000" cy="987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1804" name="Line 12"/>
          <p:cNvSpPr/>
          <p:nvPr/>
        </p:nvSpPr>
        <p:spPr>
          <a:xfrm flipH="1">
            <a:off x="1979623" y="3094037"/>
            <a:ext cx="9525" cy="715963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1805" name="Line 13"/>
          <p:cNvSpPr/>
          <p:nvPr/>
        </p:nvSpPr>
        <p:spPr>
          <a:xfrm flipH="1">
            <a:off x="2895610" y="3094037"/>
            <a:ext cx="9525" cy="715963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1806" name="Line 14"/>
          <p:cNvSpPr/>
          <p:nvPr/>
        </p:nvSpPr>
        <p:spPr>
          <a:xfrm>
            <a:off x="685800" y="3962400"/>
            <a:ext cx="304800" cy="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2234" name="Text Box 15"/>
          <p:cNvSpPr txBox="1"/>
          <p:nvPr/>
        </p:nvSpPr>
        <p:spPr>
          <a:xfrm>
            <a:off x="342900" y="342906"/>
            <a:ext cx="86868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MÔ HÌNH CẤU TRÚC PHÂN TỬ ATP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82738" y="2611439"/>
            <a:ext cx="2417762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dirty="0">
                <a:latin typeface="Tw Cen MT" panose="020B0602020104020603"/>
              </a:rPr>
              <a:t>Liên kết cao năng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6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9" dur="100" fill="hold"/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" fill="hold"/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5" grpId="0"/>
      <p:bldP spid="10246" grpId="0"/>
      <p:bldP spid="52234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60469"/>
            <a:ext cx="8153400" cy="44767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6677" name="Oval 5"/>
          <p:cNvSpPr/>
          <p:nvPr/>
        </p:nvSpPr>
        <p:spPr>
          <a:xfrm>
            <a:off x="1296988" y="4395788"/>
            <a:ext cx="457200" cy="304800"/>
          </a:xfrm>
          <a:prstGeom prst="ellipse">
            <a:avLst/>
          </a:prstGeom>
          <a:solidFill>
            <a:srgbClr val="00B0F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1"/>
          <a:lstStyle/>
          <a:p>
            <a:pPr eaLnBrk="0" hangingPunct="0"/>
            <a:r>
              <a:rPr lang="en-US" altLang="vi-VN" sz="3200" dirty="0">
                <a:latin typeface=".VnTime" panose="020B7200000000000000"/>
              </a:rPr>
              <a:t>-</a:t>
            </a:r>
          </a:p>
        </p:txBody>
      </p:sp>
      <p:sp>
        <p:nvSpPr>
          <p:cNvPr id="156678" name="Line 6"/>
          <p:cNvSpPr/>
          <p:nvPr/>
        </p:nvSpPr>
        <p:spPr>
          <a:xfrm flipH="1">
            <a:off x="1798648" y="4548188"/>
            <a:ext cx="479425" cy="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56681" name="Line 9"/>
          <p:cNvSpPr/>
          <p:nvPr/>
        </p:nvSpPr>
        <p:spPr>
          <a:xfrm>
            <a:off x="2870200" y="4548188"/>
            <a:ext cx="527050" cy="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56682" name="Oval 10"/>
          <p:cNvSpPr/>
          <p:nvPr/>
        </p:nvSpPr>
        <p:spPr>
          <a:xfrm>
            <a:off x="2363788" y="4395788"/>
            <a:ext cx="457200" cy="304800"/>
          </a:xfrm>
          <a:prstGeom prst="ellipse">
            <a:avLst/>
          </a:prstGeom>
          <a:solidFill>
            <a:srgbClr val="00B0F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1"/>
          <a:lstStyle/>
          <a:p>
            <a:pPr eaLnBrk="0" hangingPunct="0"/>
            <a:r>
              <a:rPr lang="en-US" altLang="vi-VN" sz="3200" dirty="0">
                <a:latin typeface=".VnTime" panose="020B7200000000000000"/>
              </a:rPr>
              <a:t>-</a:t>
            </a:r>
          </a:p>
        </p:txBody>
      </p:sp>
      <p:sp>
        <p:nvSpPr>
          <p:cNvPr id="156683" name="Oval 11"/>
          <p:cNvSpPr/>
          <p:nvPr/>
        </p:nvSpPr>
        <p:spPr>
          <a:xfrm>
            <a:off x="3430588" y="4395788"/>
            <a:ext cx="457200" cy="304800"/>
          </a:xfrm>
          <a:prstGeom prst="ellipse">
            <a:avLst/>
          </a:prstGeom>
          <a:solidFill>
            <a:srgbClr val="00B0F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1"/>
          <a:lstStyle/>
          <a:p>
            <a:pPr eaLnBrk="0" hangingPunct="0"/>
            <a:r>
              <a:rPr lang="en-US" altLang="vi-VN" sz="3200" dirty="0">
                <a:latin typeface=".VnTime" panose="020B7200000000000000"/>
              </a:rPr>
              <a:t>-</a:t>
            </a:r>
          </a:p>
        </p:txBody>
      </p:sp>
      <p:sp>
        <p:nvSpPr>
          <p:cNvPr id="156684" name="Line 12"/>
          <p:cNvSpPr/>
          <p:nvPr/>
        </p:nvSpPr>
        <p:spPr>
          <a:xfrm flipH="1">
            <a:off x="1905000" y="3048000"/>
            <a:ext cx="0" cy="60960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4" name="Line 12"/>
          <p:cNvSpPr/>
          <p:nvPr/>
        </p:nvSpPr>
        <p:spPr>
          <a:xfrm flipH="1">
            <a:off x="2828925" y="3094039"/>
            <a:ext cx="0" cy="60960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5" name="Oval 5"/>
          <p:cNvSpPr/>
          <p:nvPr/>
        </p:nvSpPr>
        <p:spPr>
          <a:xfrm>
            <a:off x="1295400" y="4394200"/>
            <a:ext cx="457200" cy="304800"/>
          </a:xfrm>
          <a:prstGeom prst="ellipse">
            <a:avLst/>
          </a:prstGeom>
          <a:solidFill>
            <a:srgbClr val="00B0F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1"/>
          <a:lstStyle/>
          <a:p>
            <a:pPr eaLnBrk="0" hangingPunct="0"/>
            <a:r>
              <a:rPr lang="en-US" altLang="vi-VN" sz="3200" dirty="0">
                <a:latin typeface=".VnTime" panose="020B7200000000000000"/>
              </a:rPr>
              <a:t>-</a:t>
            </a:r>
          </a:p>
        </p:txBody>
      </p:sp>
      <p:sp>
        <p:nvSpPr>
          <p:cNvPr id="16" name="Oval 10"/>
          <p:cNvSpPr/>
          <p:nvPr/>
        </p:nvSpPr>
        <p:spPr>
          <a:xfrm>
            <a:off x="2362200" y="4394200"/>
            <a:ext cx="457200" cy="304800"/>
          </a:xfrm>
          <a:prstGeom prst="ellipse">
            <a:avLst/>
          </a:prstGeom>
          <a:solidFill>
            <a:srgbClr val="00B0F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1"/>
          <a:lstStyle/>
          <a:p>
            <a:pPr eaLnBrk="0" hangingPunct="0"/>
            <a:r>
              <a:rPr lang="en-US" altLang="vi-VN" sz="3200" dirty="0">
                <a:latin typeface=".VnTime" panose="020B7200000000000000"/>
              </a:rPr>
              <a:t>-</a:t>
            </a:r>
          </a:p>
        </p:txBody>
      </p:sp>
      <p:sp>
        <p:nvSpPr>
          <p:cNvPr id="17" name="Oval 11"/>
          <p:cNvSpPr/>
          <p:nvPr/>
        </p:nvSpPr>
        <p:spPr>
          <a:xfrm>
            <a:off x="3440113" y="4394200"/>
            <a:ext cx="457200" cy="304800"/>
          </a:xfrm>
          <a:prstGeom prst="ellipse">
            <a:avLst/>
          </a:prstGeom>
          <a:solidFill>
            <a:srgbClr val="00B0F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1"/>
          <a:lstStyle/>
          <a:p>
            <a:pPr eaLnBrk="0" hangingPunct="0"/>
            <a:r>
              <a:rPr lang="en-US" altLang="vi-VN" sz="3200" dirty="0">
                <a:latin typeface=".VnTime" panose="020B7200000000000000"/>
              </a:rPr>
              <a:t>-</a:t>
            </a:r>
          </a:p>
        </p:txBody>
      </p:sp>
      <p:sp>
        <p:nvSpPr>
          <p:cNvPr id="53261" name="Text Box 19"/>
          <p:cNvSpPr txBox="1"/>
          <p:nvPr/>
        </p:nvSpPr>
        <p:spPr>
          <a:xfrm>
            <a:off x="368300" y="368306"/>
            <a:ext cx="86868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ATP LÀ HỢP CHẤT CAO NĂNG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mph" presetSubtype="0" repeatCount="indefinite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7" presetClass="emph" presetSubtype="0" repeatCount="indefinite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7" grpId="0" animBg="1"/>
      <p:bldP spid="156682" grpId="0" animBg="1"/>
      <p:bldP spid="156683" grpId="0" animBg="1"/>
      <p:bldP spid="15" grpId="0" animBg="1"/>
      <p:bldP spid="16" grpId="0" animBg="1"/>
      <p:bldP spid="17" grpId="0" animBg="1"/>
      <p:bldP spid="532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02" name="Rectangle 10"/>
          <p:cNvSpPr>
            <a:spLocks noChangeArrowheads="1"/>
          </p:cNvSpPr>
          <p:nvPr/>
        </p:nvSpPr>
        <p:spPr bwMode="auto">
          <a:xfrm>
            <a:off x="63510" y="741370"/>
            <a:ext cx="9077325" cy="58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buNone/>
            </a:pPr>
            <a:r>
              <a:rPr sz="3200" b="1" i="1" dirty="0">
                <a:solidFill>
                  <a:srgbClr val="F927E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ATP chuyển năng lượng cho các hợp chất  khác</a:t>
            </a:r>
            <a:endParaRPr sz="3200" b="1" i="1" dirty="0">
              <a:solidFill>
                <a:srgbClr val="F927E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604" name="AutoShape 12"/>
          <p:cNvSpPr/>
          <p:nvPr/>
        </p:nvSpPr>
        <p:spPr>
          <a:xfrm>
            <a:off x="3025775" y="1839913"/>
            <a:ext cx="1068388" cy="915987"/>
          </a:xfrm>
          <a:prstGeom prst="irregularSeal1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0" hangingPunct="0"/>
            <a:r>
              <a:rPr lang="en-US" altLang="vi-VN" sz="2800" b="1" dirty="0">
                <a:solidFill>
                  <a:srgbClr val="66FF33"/>
                </a:solidFill>
                <a:latin typeface="Times New Roman" panose="02020603050405020304" pitchFamily="18" charset="0"/>
              </a:rPr>
              <a:t> Q</a:t>
            </a:r>
          </a:p>
        </p:txBody>
      </p:sp>
      <p:pic>
        <p:nvPicPr>
          <p:cNvPr id="110605" name="Picture 13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463" y="3616325"/>
            <a:ext cx="781050" cy="88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1" name="Picture 14" descr="c6h12o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798" y="3981457"/>
            <a:ext cx="1800225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2" name="Picture 15" descr="Bazo nit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898" y="2000251"/>
            <a:ext cx="2752725" cy="1536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23" name="Line 16"/>
          <p:cNvSpPr/>
          <p:nvPr/>
        </p:nvSpPr>
        <p:spPr>
          <a:xfrm>
            <a:off x="7932738" y="3371851"/>
            <a:ext cx="0" cy="609600"/>
          </a:xfrm>
          <a:prstGeom prst="line">
            <a:avLst/>
          </a:prstGeom>
          <a:ln w="38100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60424" name="Picture 17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163" y="3616325"/>
            <a:ext cx="781050" cy="88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5" name="Picture 18" descr="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1520" y="3616331"/>
            <a:ext cx="1819275" cy="8953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0611" name="Text Box 19"/>
          <p:cNvSpPr txBox="1"/>
          <p:nvPr/>
        </p:nvSpPr>
        <p:spPr>
          <a:xfrm>
            <a:off x="6440488" y="4776794"/>
            <a:ext cx="1676400" cy="76944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ATP</a:t>
            </a:r>
          </a:p>
        </p:txBody>
      </p:sp>
      <p:sp>
        <p:nvSpPr>
          <p:cNvPr id="110612" name="Line 20"/>
          <p:cNvSpPr/>
          <p:nvPr/>
        </p:nvSpPr>
        <p:spPr>
          <a:xfrm flipH="1">
            <a:off x="3621088" y="2914651"/>
            <a:ext cx="0" cy="106680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0613" name="Text Box 21"/>
          <p:cNvSpPr txBox="1"/>
          <p:nvPr/>
        </p:nvSpPr>
        <p:spPr>
          <a:xfrm>
            <a:off x="6440488" y="4773620"/>
            <a:ext cx="1676400" cy="76944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ADP</a:t>
            </a:r>
          </a:p>
        </p:txBody>
      </p:sp>
      <p:sp>
        <p:nvSpPr>
          <p:cNvPr id="110614" name="Line 22"/>
          <p:cNvSpPr/>
          <p:nvPr/>
        </p:nvSpPr>
        <p:spPr>
          <a:xfrm flipV="1">
            <a:off x="3621088" y="2835275"/>
            <a:ext cx="0" cy="106680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2" name="Group 23"/>
          <p:cNvGrpSpPr/>
          <p:nvPr/>
        </p:nvGrpSpPr>
        <p:grpSpPr>
          <a:xfrm>
            <a:off x="990600" y="4687904"/>
            <a:ext cx="592138" cy="649287"/>
            <a:chOff x="608" y="3701"/>
            <a:chExt cx="308" cy="322"/>
          </a:xfrm>
        </p:grpSpPr>
        <p:sp>
          <p:nvSpPr>
            <p:cNvPr id="60432" name="Oval 24"/>
            <p:cNvSpPr/>
            <p:nvPr/>
          </p:nvSpPr>
          <p:spPr>
            <a:xfrm>
              <a:off x="608" y="3701"/>
              <a:ext cx="308" cy="311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0" hangingPunct="0"/>
              <a:r>
                <a:rPr lang="en-US" altLang="vi-VN" sz="2400" dirty="0">
                  <a:latin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60433" name="Text Box 25"/>
            <p:cNvSpPr txBox="1"/>
            <p:nvPr/>
          </p:nvSpPr>
          <p:spPr>
            <a:xfrm>
              <a:off x="720" y="3794"/>
              <a:ext cx="140" cy="2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vi-VN" sz="2400" dirty="0">
                  <a:latin typeface=".VnTime" panose="020B7200000000000000"/>
                </a:rPr>
                <a:t>i</a:t>
              </a:r>
              <a:endParaRPr lang="vi-VN" altLang="vi-VN" sz="2400" dirty="0">
                <a:latin typeface=".VnTime" panose="020B720000000000000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110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C -0.05573 3.7037E-7 -0.05555 3.7037E-7 -0.08819 0.00023 C -0.09878 0.00023 -0.10955 0.00023 -0.11996 0.00046 C -0.125 0.00046 -0.13489 0.00069 -0.13489 0.00093 C -0.14166 0.00093 -0.14861 0.00093 -0.15677 0.00116 C -0.16493 0.00139 -0.17326 0.00139 -0.18107 0.00162 C -0.19653 0.00208 -0.20139 0.00231 -0.21302 0.00301 C -0.23246 0.0037 -0.21944 0.00301 -0.23003 0.00347 C -0.22882 0.00509 -0.23177 0.00671 -0.22031 0.00833 C -0.22569 0.00926 -0.22517 0.0088 -0.22517 0.00949 " pathEditMode="relative" rAng="0" ptsTypes="AAAAAAAAAA">
                                      <p:cBhvr>
                                        <p:cTn id="14" dur="20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1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110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10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0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110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4" grpId="0" animBg="1"/>
      <p:bldP spid="110611" grpId="0"/>
      <p:bldP spid="1106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03" name="AutoShape 43"/>
          <p:cNvSpPr/>
          <p:nvPr/>
        </p:nvSpPr>
        <p:spPr>
          <a:xfrm>
            <a:off x="2728913" y="1795469"/>
            <a:ext cx="919162" cy="957263"/>
          </a:xfrm>
          <a:prstGeom prst="irregularSeal1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0" hangingPunct="0"/>
            <a:r>
              <a:rPr lang="en-US" altLang="vi-VN" sz="2800" b="1" dirty="0">
                <a:solidFill>
                  <a:srgbClr val="66FF33"/>
                </a:solidFill>
                <a:latin typeface="Times New Roman" panose="02020603050405020304" pitchFamily="18" charset="0"/>
              </a:rPr>
              <a:t> Q</a:t>
            </a:r>
          </a:p>
        </p:txBody>
      </p:sp>
      <p:pic>
        <p:nvPicPr>
          <p:cNvPr id="117804" name="Picture 44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388" y="3587749"/>
            <a:ext cx="781050" cy="88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4" name="Picture 45" descr="c6h12o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448" y="3895731"/>
            <a:ext cx="1800225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5" name="Picture 46" descr="Bazo nit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5" y="1914527"/>
            <a:ext cx="2752725" cy="1536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6" name="Line 47"/>
          <p:cNvSpPr/>
          <p:nvPr/>
        </p:nvSpPr>
        <p:spPr>
          <a:xfrm>
            <a:off x="7567613" y="3286125"/>
            <a:ext cx="0" cy="609600"/>
          </a:xfrm>
          <a:prstGeom prst="line">
            <a:avLst/>
          </a:prstGeom>
          <a:ln w="38100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61447" name="Picture 48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150" y="3551239"/>
            <a:ext cx="781050" cy="88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8" name="Picture 49" descr="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7035" y="3548069"/>
            <a:ext cx="1819275" cy="8953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7810" name="Text Box 50"/>
          <p:cNvSpPr txBox="1"/>
          <p:nvPr/>
        </p:nvSpPr>
        <p:spPr>
          <a:xfrm>
            <a:off x="6315075" y="4810132"/>
            <a:ext cx="1371600" cy="76944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ATP</a:t>
            </a:r>
          </a:p>
        </p:txBody>
      </p:sp>
      <p:sp>
        <p:nvSpPr>
          <p:cNvPr id="117811" name="Line 51"/>
          <p:cNvSpPr/>
          <p:nvPr/>
        </p:nvSpPr>
        <p:spPr>
          <a:xfrm flipH="1">
            <a:off x="3267075" y="2828925"/>
            <a:ext cx="0" cy="106680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7812" name="Text Box 52"/>
          <p:cNvSpPr txBox="1"/>
          <p:nvPr/>
        </p:nvSpPr>
        <p:spPr>
          <a:xfrm>
            <a:off x="6151563" y="4810132"/>
            <a:ext cx="1676400" cy="76944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ADP</a:t>
            </a:r>
          </a:p>
        </p:txBody>
      </p:sp>
      <p:grpSp>
        <p:nvGrpSpPr>
          <p:cNvPr id="2" name="Group 53"/>
          <p:cNvGrpSpPr/>
          <p:nvPr/>
        </p:nvGrpSpPr>
        <p:grpSpPr>
          <a:xfrm>
            <a:off x="1195388" y="4687866"/>
            <a:ext cx="620712" cy="579438"/>
            <a:chOff x="528" y="3696"/>
            <a:chExt cx="391" cy="365"/>
          </a:xfrm>
        </p:grpSpPr>
        <p:sp>
          <p:nvSpPr>
            <p:cNvPr id="61454" name="Oval 54"/>
            <p:cNvSpPr/>
            <p:nvPr/>
          </p:nvSpPr>
          <p:spPr>
            <a:xfrm>
              <a:off x="528" y="3696"/>
              <a:ext cx="391" cy="365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0" hangingPunct="0"/>
              <a:r>
                <a:rPr lang="en-US" altLang="vi-VN" sz="2400" dirty="0">
                  <a:latin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61455" name="Text Box 55"/>
            <p:cNvSpPr txBox="1"/>
            <p:nvPr/>
          </p:nvSpPr>
          <p:spPr>
            <a:xfrm>
              <a:off x="695" y="3731"/>
              <a:ext cx="179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vi-VN" sz="2800" dirty="0">
                  <a:latin typeface="Times New Roman" panose="02020603050405020304" pitchFamily="18" charset="0"/>
                </a:rPr>
                <a:t>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4 -0.01111 C 0.01979 -0.01203 0.00069 -0.01203 0.08507 -0.01111 C 0.08802 -0.01111 0.09028 -0.01111 0.09236 -0.01111 C 0.09496 -0.01111 0.10104 -0.01065 0.10104 -0.01111 C 0.11111 -0.01041 0.11649 -0.00972 0.12274 -0.00902 C 0.12326 -0.00833 0.12291 -0.00833 0.12413 -0.00787 C 0.12465 -0.00764 0.13125 -0.00648 0.13437 -0.00648 C 0.13333 -0.00625 0.15364 -0.00625 0.15191 -0.00578 C 0.15121 -0.00578 0.15816 -0.00509 0.15191 -0.00509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1178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7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117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178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17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7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7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03" grpId="0" animBg="1"/>
      <p:bldP spid="117803" grpId="1" animBg="1"/>
      <p:bldP spid="117810" grpId="0"/>
      <p:bldP spid="1178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570780" y="1114332"/>
            <a:ext cx="792031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</a:rPr>
              <a:t>Tại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</a:rPr>
              <a:t>sao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</a:rPr>
              <a:t>nhai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</a:rPr>
              <a:t>cơm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</a:rPr>
              <a:t>nguội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</a:rPr>
              <a:t>hoặc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</a:rPr>
              <a:t>bánh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</a:rPr>
              <a:t>mì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</a:rPr>
              <a:t>lâu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</a:rPr>
              <a:t>, ta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</a:rPr>
              <a:t>thấy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</a:rPr>
              <a:t>vị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</a:rPr>
              <a:t>ngọt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vi-VN" altLang="vi-VN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6734" y="3039035"/>
            <a:ext cx="8577766" cy="3014756"/>
            <a:chOff x="189717" y="2111188"/>
            <a:chExt cx="8577766" cy="3014756"/>
          </a:xfrm>
        </p:grpSpPr>
        <p:pic>
          <p:nvPicPr>
            <p:cNvPr id="61452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7" y="2111188"/>
              <a:ext cx="3602353" cy="3014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3912" y="2224169"/>
              <a:ext cx="4363571" cy="2901775"/>
            </a:xfrm>
            <a:prstGeom prst="rect">
              <a:avLst/>
            </a:prstGeom>
          </p:spPr>
        </p:pic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9724" y="152126"/>
            <a:ext cx="6726891" cy="724087"/>
          </a:xfrm>
        </p:spPr>
        <p:txBody>
          <a:bodyPr/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II. ENZYME</a:t>
            </a:r>
          </a:p>
        </p:txBody>
      </p:sp>
    </p:spTree>
    <p:extLst>
      <p:ext uri="{BB962C8B-B14F-4D97-AF65-F5344CB8AC3E}">
        <p14:creationId xmlns:p14="http://schemas.microsoft.com/office/powerpoint/2010/main" val="360994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8234" y="779931"/>
            <a:ext cx="7463117" cy="383708"/>
          </a:xfrm>
        </p:spPr>
        <p:txBody>
          <a:bodyPr/>
          <a:lstStyle/>
          <a:p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497602"/>
              </p:ext>
            </p:extLst>
          </p:nvPr>
        </p:nvGraphicFramePr>
        <p:xfrm>
          <a:off x="1268515" y="1250576"/>
          <a:ext cx="7028329" cy="588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8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82640">
                <a:tc>
                  <a:txBody>
                    <a:bodyPr/>
                    <a:lstStyle/>
                    <a:p>
                      <a:pPr algn="ctr"/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Phiếu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học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tập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: Enzyme</a:t>
                      </a:r>
                    </a:p>
                    <a:p>
                      <a:pPr algn="ctr"/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Họ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tên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:……………………………………………………</a:t>
                      </a:r>
                    </a:p>
                    <a:p>
                      <a:pPr algn="ctr"/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Lớp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:.............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Nhóm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:……</a:t>
                      </a:r>
                    </a:p>
                    <a:p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Người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ta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tiến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hành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thí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nghiệm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đun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sôi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200 ml dung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dịch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tinh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bột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1%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với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 ml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chất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xúc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tác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HCl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 1%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trong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khoảng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giờ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thu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được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kết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quả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tinh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bột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bị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phân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giải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thành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đường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. 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Khi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nhai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cơm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  ta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thấy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vị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ngọt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vì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tinh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bột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được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chuyển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hóa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thành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đường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nhờ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enzim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amilase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 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Nhận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xét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về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điều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kiện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tốc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hai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phản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ứng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</a:p>
                    <a:p>
                      <a:endParaRPr lang="en-US" sz="19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Enzyme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gì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  Enzyme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vai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trò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gì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</a:p>
                    <a:p>
                      <a:endParaRPr lang="en-US" sz="19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3. 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Điều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kiện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cho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phản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ứng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ứng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enzyme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như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thế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nào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 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trong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tế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bào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enzyme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hoạt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động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như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thế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nào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</a:p>
                    <a:p>
                      <a:endParaRPr lang="en-US" sz="19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4. 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Nếu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không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enzyme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phản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ứng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hóa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học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quá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trình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chuyển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hóa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năng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lượng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trong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tế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bào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diễn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ra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không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 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điều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gì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xảy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ra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nếu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một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chuỗi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phản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ứng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do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nhiều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enzyme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xúc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tác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một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enzyme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không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hoạt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động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</a:p>
                    <a:p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230065" y="135505"/>
            <a:ext cx="6726891" cy="7240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II. ENZYME</a:t>
            </a:r>
          </a:p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Khái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niệm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vai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trò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 enzyme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907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165" y="1667438"/>
            <a:ext cx="6185648" cy="914401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enzyme?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161" y="4798825"/>
            <a:ext cx="8390965" cy="16557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enzyme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enzyme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20224" y="2581839"/>
            <a:ext cx="3926411" cy="2240615"/>
            <a:chOff x="2456328" y="712694"/>
            <a:chExt cx="3926411" cy="22406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328" y="712694"/>
              <a:ext cx="3926411" cy="224061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2456328" y="802993"/>
              <a:ext cx="22456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protein</a:t>
              </a: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7" y="135505"/>
            <a:ext cx="6726891" cy="7240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II. ENZYME</a:t>
            </a:r>
          </a:p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enzyme</a:t>
            </a:r>
          </a:p>
        </p:txBody>
      </p:sp>
    </p:spTree>
    <p:extLst>
      <p:ext uri="{BB962C8B-B14F-4D97-AF65-F5344CB8AC3E}">
        <p14:creationId xmlns:p14="http://schemas.microsoft.com/office/powerpoint/2010/main" val="167856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42946" y="393700"/>
            <a:ext cx="7015163" cy="720725"/>
          </a:xfrm>
        </p:spPr>
        <p:txBody>
          <a:bodyPr/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57201" y="1744663"/>
            <a:ext cx="8329612" cy="2984500"/>
          </a:xfrm>
        </p:spPr>
        <p:txBody>
          <a:bodyPr/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NĂNG LƯỢNG VÀ SỰ CHUYỂN HÓA NĂNG LƯỢNG Ở TẾ BÀO</a:t>
            </a:r>
          </a:p>
          <a:p>
            <a:pPr algn="just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II. ENZYME</a:t>
            </a:r>
          </a:p>
          <a:p>
            <a:pPr algn="just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III. THỰC HÀNH VỀ ENZYME</a:t>
            </a:r>
          </a:p>
        </p:txBody>
      </p:sp>
    </p:spTree>
    <p:extLst>
      <p:ext uri="{BB962C8B-B14F-4D97-AF65-F5344CB8AC3E}">
        <p14:creationId xmlns:p14="http://schemas.microsoft.com/office/powerpoint/2010/main" val="249312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3" y="365125"/>
            <a:ext cx="9144000" cy="13255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Mô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tả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ba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cơ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cơ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chế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tác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 enzyme ?</a:t>
            </a:r>
            <a:br>
              <a:rPr lang="en-US" sz="2000" dirty="0">
                <a:solidFill>
                  <a:srgbClr val="FF0000"/>
                </a:solidFill>
                <a:latin typeface="Times New Roman"/>
                <a:ea typeface="Times New Roman"/>
              </a:rPr>
            </a:b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49" y="1169897"/>
            <a:ext cx="7722667" cy="5325035"/>
          </a:xfrm>
        </p:spPr>
      </p:pic>
    </p:spTree>
    <p:extLst>
      <p:ext uri="{BB962C8B-B14F-4D97-AF65-F5344CB8AC3E}">
        <p14:creationId xmlns:p14="http://schemas.microsoft.com/office/powerpoint/2010/main" val="123896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716" y="1060271"/>
            <a:ext cx="8243047" cy="363351"/>
          </a:xfrm>
        </p:spPr>
        <p:txBody>
          <a:bodyPr/>
          <a:lstStyle/>
          <a:p>
            <a:pPr algn="l"/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video: 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https://www.youtube.com/watch?v=uHQp-oXq8So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50514"/>
            <a:ext cx="9144000" cy="1144775"/>
          </a:xfrm>
        </p:spPr>
        <p:txBody>
          <a:bodyPr/>
          <a:lstStyle/>
          <a:p>
            <a:pPr marL="342900" indent="-342900" algn="l">
              <a:buFontTx/>
              <a:buChar char="-"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enzyme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  </a:t>
            </a:r>
          </a:p>
          <a:p>
            <a:pPr marL="342900" indent="-342900" algn="l">
              <a:buFontTx/>
              <a:buChar char="-"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10317"/>
            <a:ext cx="9144000" cy="7240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II. ENZYME</a:t>
            </a:r>
          </a:p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enzyme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7534"/>
            <a:ext cx="9144000" cy="24752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2388" y="5122813"/>
            <a:ext cx="79068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enzyme?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97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388" y="1034400"/>
            <a:ext cx="8579224" cy="598861"/>
          </a:xfrm>
        </p:spPr>
        <p:txBody>
          <a:bodyPr/>
          <a:lstStyle/>
          <a:p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 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048" y="2070849"/>
            <a:ext cx="8901952" cy="2245659"/>
          </a:xfrm>
        </p:spPr>
        <p:txBody>
          <a:bodyPr/>
          <a:lstStyle/>
          <a:p>
            <a:pPr algn="l"/>
            <a:r>
              <a:rPr lang="vi-VN" b="1" dirty="0">
                <a:latin typeface="Times New Roman" pitchFamily="18" charset="0"/>
                <a:cs typeface="Times New Roman" pitchFamily="18" charset="0"/>
              </a:rPr>
              <a:t>Chuẩn bị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 Hóa chất dung dịch tinh bột 0,5%,  dung dịch amylase,  thuốc thử lugol,  nước cất.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vi-VN" dirty="0">
                <a:latin typeface="+mj-lt"/>
              </a:rPr>
              <a:t>Dụng cụ:  Ống nghiệm,  cốc đựng nước đá (0 độ C ), Cốc đựng nước ốc ở khoảng 37 độ C,  cốc đựng nước sôi 100 độ C,   pipet nhựa (1 đến 3 ml).</a:t>
            </a:r>
          </a:p>
          <a:p>
            <a:pPr algn="l"/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/>
              <a:t>  </a:t>
            </a:r>
            <a:br>
              <a:rPr lang="vi-VN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10317"/>
            <a:ext cx="9144000" cy="7240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III. THỰC HÀNH VỀ ENZYME</a:t>
            </a:r>
          </a:p>
          <a:p>
            <a:pPr lvl="0" algn="l" eaLnBrk="1" hangingPunct="1">
              <a:lnSpc>
                <a:spcPct val="10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amylase</a:t>
            </a:r>
          </a:p>
        </p:txBody>
      </p:sp>
    </p:spTree>
    <p:extLst>
      <p:ext uri="{BB962C8B-B14F-4D97-AF65-F5344CB8AC3E}">
        <p14:creationId xmlns:p14="http://schemas.microsoft.com/office/powerpoint/2010/main" val="322136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545" y="1153273"/>
            <a:ext cx="7886700" cy="4351339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+mj-lt"/>
              </a:rPr>
              <a:t>Lấy ba ống nghiệm  và đánh số các ống nghiệm</a:t>
            </a:r>
          </a:p>
          <a:p>
            <a:r>
              <a:rPr lang="vi-VN" sz="2400" dirty="0">
                <a:latin typeface="+mj-lt"/>
              </a:rPr>
              <a:t> Cho 1 ml dung dịch amylase vào mỗi ống .</a:t>
            </a:r>
          </a:p>
          <a:p>
            <a:r>
              <a:rPr lang="vi-VN" sz="2400" dirty="0">
                <a:latin typeface="+mj-lt"/>
              </a:rPr>
              <a:t>Đặt ống một vào cốc đựng nước đá ,  ống hai vào cốc đựng nước khoảng 37 độ C , ống ba vào cốc đựng nước sôi và để yên trong 10 phút .</a:t>
            </a:r>
          </a:p>
          <a:p>
            <a:r>
              <a:rPr lang="vi-VN" sz="2400" dirty="0">
                <a:latin typeface="+mj-lt"/>
              </a:rPr>
              <a:t>Thêm 1 ml dung dịch tinh bột vào mỗi ống,  Lắc đều và đặt lại các gốc tương ứng.  Để cố định trong 10 phút .</a:t>
            </a:r>
            <a:endParaRPr lang="en-US" sz="2400" dirty="0">
              <a:latin typeface="+mj-lt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Lugol</a:t>
            </a:r>
            <a:endParaRPr lang="vi-VN" sz="2400" dirty="0">
              <a:latin typeface="+mj-lt"/>
            </a:endParaRPr>
          </a:p>
          <a:p>
            <a:r>
              <a:rPr lang="vi-VN" sz="2400" dirty="0">
                <a:latin typeface="+mj-lt"/>
              </a:rPr>
              <a:t>Quan sát sự thay đổi màu dung dịch trong các ống nghiệm .</a:t>
            </a:r>
          </a:p>
          <a:p>
            <a:pPr marL="0" indent="0">
              <a:buNone/>
            </a:pPr>
            <a:br>
              <a:rPr lang="vi-VN" sz="2000" dirty="0">
                <a:latin typeface="+mj-lt"/>
              </a:rPr>
            </a:br>
            <a:endParaRPr lang="en-US" sz="2000" dirty="0">
              <a:latin typeface="+mj-lt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10317"/>
            <a:ext cx="9144000" cy="7240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III. THỰC HÀNH VỀ ENZYME</a:t>
            </a:r>
          </a:p>
          <a:p>
            <a:pPr lvl="0" algn="l" eaLnBrk="1" hangingPunct="1">
              <a:lnSpc>
                <a:spcPct val="10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amylase</a:t>
            </a:r>
          </a:p>
        </p:txBody>
      </p:sp>
    </p:spTree>
    <p:extLst>
      <p:ext uri="{BB962C8B-B14F-4D97-AF65-F5344CB8AC3E}">
        <p14:creationId xmlns:p14="http://schemas.microsoft.com/office/powerpoint/2010/main" val="758363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75700"/>
            <a:ext cx="7853082" cy="4439303"/>
          </a:xfrm>
        </p:spPr>
        <p:txBody>
          <a:bodyPr/>
          <a:lstStyle/>
          <a:p>
            <a:pPr algn="l"/>
            <a:r>
              <a:rPr lang="en-US" dirty="0">
                <a:latin typeface="+mj-lt"/>
              </a:rPr>
              <a:t>   </a:t>
            </a:r>
            <a:r>
              <a:rPr lang="vi-VN" dirty="0">
                <a:latin typeface="+mj-lt"/>
              </a:rPr>
              <a:t>Báo cáo kết quả thí nghiệm theo mẫu và trả lời các câu hỏi 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vi-VN" dirty="0">
                <a:latin typeface="+mj-lt"/>
              </a:rPr>
              <a:t>So sánh màu dung dịch trong các ống nghiệm. Ống nghiệm nào có sự thủy phân tinh bột dưới tác dụng của  amylase?  Giải thích ?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vi-VN" dirty="0">
                <a:latin typeface="+mj-lt"/>
              </a:rPr>
              <a:t>Nhiệt độ nào thích hợp cho hoạt động xúc tác của amylase trong thí nghiệm trên? 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10317"/>
            <a:ext cx="9144000" cy="7240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III. THỰC HÀNH VỀ ENZYME</a:t>
            </a:r>
          </a:p>
          <a:p>
            <a:pPr lvl="0" algn="l" eaLnBrk="1" hangingPunct="1">
              <a:lnSpc>
                <a:spcPct val="10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amylase</a:t>
            </a:r>
          </a:p>
        </p:txBody>
      </p:sp>
    </p:spTree>
    <p:extLst>
      <p:ext uri="{BB962C8B-B14F-4D97-AF65-F5344CB8AC3E}">
        <p14:creationId xmlns:p14="http://schemas.microsoft.com/office/powerpoint/2010/main" val="4214375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310317"/>
            <a:ext cx="9144000" cy="7240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III. THỰC HÀNH VỀ ENZYME</a:t>
            </a:r>
          </a:p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amylase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82388" y="926824"/>
            <a:ext cx="8323730" cy="598861"/>
          </a:xfrm>
        </p:spPr>
        <p:txBody>
          <a:bodyPr/>
          <a:lstStyle/>
          <a:p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 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HS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1707" y="2057400"/>
            <a:ext cx="85523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Chuẩn bị 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Hóa chất : Dung dịch tinh bột 0,5%, dung dịch amylase, Dung dịch HCl 0,1 N, Dung dịch NaHCO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1% ,   thuốc thử lugol,  nước cất.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pipet nhựa (1 đến 3 ml).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37577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497" y="1341533"/>
            <a:ext cx="7886700" cy="4351339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Lấy ba ống nghiệm  và đánh số các ống nghiệm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 Cho 1 ml dung dịch amylase vào mỗi ống .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Thêm 1 ml nước cất vào ống 1;  5 giọt dung dịch HCl 0,1 N vào ống 2 ;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 giọt dung dịch NaHCO3 0,1% vào ống ba và lắc đều 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Thêm 1 ml dung dịch tinh bột vào mỗi ống, 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ắc đều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Để cố định trong 10 phút 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Lugol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Quan sát sự thay đổi màu dung dịch trong các ống nghiệm .</a:t>
            </a: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10317"/>
            <a:ext cx="9144000" cy="7240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III. THỰC HÀNH VỀ ENZYME</a:t>
            </a:r>
          </a:p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amylase</a:t>
            </a:r>
          </a:p>
        </p:txBody>
      </p:sp>
    </p:spTree>
    <p:extLst>
      <p:ext uri="{BB962C8B-B14F-4D97-AF65-F5344CB8AC3E}">
        <p14:creationId xmlns:p14="http://schemas.microsoft.com/office/powerpoint/2010/main" val="1047566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70" y="1825625"/>
            <a:ext cx="9009529" cy="4351339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So sánh kết quả màu dung dịch trong các ống nghiệm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 So sánh hoạt tính của amylase  trong các ống nghiệm và giải thích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ộ pH tối ưu cho hoạt động xúc tác của amylase trong thí nghiệm trên là bao nhiêu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vi-VN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10317"/>
            <a:ext cx="9144000" cy="7240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III. THỰC HÀNH VỀ ENZYME</a:t>
            </a:r>
          </a:p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amylase</a:t>
            </a:r>
          </a:p>
        </p:txBody>
      </p:sp>
    </p:spTree>
    <p:extLst>
      <p:ext uri="{BB962C8B-B14F-4D97-AF65-F5344CB8AC3E}">
        <p14:creationId xmlns:p14="http://schemas.microsoft.com/office/powerpoint/2010/main" val="3345632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60" y="365132"/>
            <a:ext cx="7560609" cy="804769"/>
          </a:xfrm>
        </p:spPr>
        <p:txBody>
          <a:bodyPr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54" y="1089219"/>
            <a:ext cx="5945908" cy="5607423"/>
          </a:xfrm>
        </p:spPr>
      </p:pic>
    </p:spTree>
    <p:extLst>
      <p:ext uri="{BB962C8B-B14F-4D97-AF65-F5344CB8AC3E}">
        <p14:creationId xmlns:p14="http://schemas.microsoft.com/office/powerpoint/2010/main" val="456330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0075" y="207969"/>
            <a:ext cx="7329488" cy="663575"/>
          </a:xfrm>
        </p:spPr>
        <p:txBody>
          <a:bodyPr/>
          <a:lstStyle/>
          <a:p>
            <a:r>
              <a:rPr lang="en-US" dirty="0" err="1">
                <a:latin typeface="Times New Roman"/>
                <a:ea typeface="Times New Roman"/>
              </a:rPr>
              <a:t>Quan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sát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hình</a:t>
            </a:r>
            <a:r>
              <a:rPr lang="en-US" dirty="0">
                <a:latin typeface="Times New Roman"/>
                <a:ea typeface="Times New Roman"/>
              </a:rPr>
              <a:t> 10.1 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6" y="814391"/>
            <a:ext cx="8372474" cy="5814348"/>
          </a:xfrm>
        </p:spPr>
      </p:pic>
    </p:spTree>
    <p:extLst>
      <p:ext uri="{BB962C8B-B14F-4D97-AF65-F5344CB8AC3E}">
        <p14:creationId xmlns:p14="http://schemas.microsoft.com/office/powerpoint/2010/main" val="109190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8117" y="161371"/>
            <a:ext cx="5204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enzyme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05" y="623035"/>
            <a:ext cx="8700619" cy="607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42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189169D7-8354-4D80-BF7B-F6127BE1B376}" type="slidenum">
              <a:rPr lang="en-US"/>
              <a:pPr/>
              <a:t>31</a:t>
            </a:fld>
            <a:endParaRPr lang="en-US"/>
          </a:p>
        </p:txBody>
      </p:sp>
      <p:pic>
        <p:nvPicPr>
          <p:cNvPr id="576514" name="Picture 2" descr="B8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6515" name="Rectangle 1"/>
          <p:cNvSpPr>
            <a:spLocks noChangeArrowheads="1"/>
          </p:cNvSpPr>
          <p:nvPr/>
        </p:nvSpPr>
        <p:spPr bwMode="auto">
          <a:xfrm>
            <a:off x="838200" y="1676400"/>
            <a:ext cx="12128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1200" b="1" i="1">
                <a:ea typeface="SimSun" pitchFamily="2" charset="-122"/>
                <a:sym typeface="Times New Roman" pitchFamily="18" charset="0"/>
              </a:rPr>
              <a:t>                           </a:t>
            </a:r>
            <a:endParaRPr lang="en-US" sz="800" b="1" i="1">
              <a:latin typeface="Arial" charset="0"/>
              <a:ea typeface="SimSun" pitchFamily="2" charset="-122"/>
              <a:sym typeface="Arial" charset="0"/>
            </a:endParaRPr>
          </a:p>
        </p:txBody>
      </p:sp>
      <p:pic>
        <p:nvPicPr>
          <p:cNvPr id="576516" name="Picture 8" descr="baum-007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1752600"/>
            <a:ext cx="6934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Line Callout 3 (Border and Accent Bar) 28">
            <a:hlinkClick r:id="rId4" action="ppaction://hlinksldjump"/>
          </p:cNvPr>
          <p:cNvSpPr>
            <a:spLocks/>
          </p:cNvSpPr>
          <p:nvPr/>
        </p:nvSpPr>
        <p:spPr bwMode="auto">
          <a:xfrm>
            <a:off x="990600" y="4343400"/>
            <a:ext cx="762000" cy="609600"/>
          </a:xfrm>
          <a:prstGeom prst="accentBorderCallout3">
            <a:avLst>
              <a:gd name="adj1" fmla="val 18750"/>
              <a:gd name="adj2" fmla="val -8329"/>
              <a:gd name="adj3" fmla="val 18750"/>
              <a:gd name="adj4" fmla="val -16667"/>
              <a:gd name="adj5" fmla="val 100000"/>
              <a:gd name="adj6" fmla="val -16667"/>
              <a:gd name="adj7" fmla="val -250111"/>
              <a:gd name="adj8" fmla="val 91769"/>
            </a:avLst>
          </a:prstGeom>
          <a:solidFill>
            <a:srgbClr val="D6E3BC"/>
          </a:solidFill>
          <a:ln w="25400">
            <a:solidFill>
              <a:srgbClr val="395E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.VnBodoni" pitchFamily="34" charset="0"/>
                <a:ea typeface="SimSun" pitchFamily="2" charset="-122"/>
                <a:sym typeface=".VnBodoni" pitchFamily="34" charset="0"/>
              </a:rPr>
              <a:t>1</a:t>
            </a:r>
          </a:p>
        </p:txBody>
      </p:sp>
      <p:sp>
        <p:nvSpPr>
          <p:cNvPr id="40" name="Line Callout 3 (Border and Accent Bar) 28">
            <a:hlinkClick r:id="rId5" action="ppaction://hlinksldjump"/>
          </p:cNvPr>
          <p:cNvSpPr>
            <a:spLocks/>
          </p:cNvSpPr>
          <p:nvPr/>
        </p:nvSpPr>
        <p:spPr bwMode="auto">
          <a:xfrm>
            <a:off x="2062163" y="5105400"/>
            <a:ext cx="762000" cy="609600"/>
          </a:xfrm>
          <a:prstGeom prst="accentBorderCallout3">
            <a:avLst>
              <a:gd name="adj1" fmla="val 18750"/>
              <a:gd name="adj2" fmla="val -8329"/>
              <a:gd name="adj3" fmla="val 18750"/>
              <a:gd name="adj4" fmla="val -16667"/>
              <a:gd name="adj5" fmla="val 100000"/>
              <a:gd name="adj6" fmla="val -16667"/>
              <a:gd name="adj7" fmla="val -250111"/>
              <a:gd name="adj8" fmla="val 91769"/>
            </a:avLst>
          </a:prstGeom>
          <a:solidFill>
            <a:srgbClr val="D6E3BC"/>
          </a:solidFill>
          <a:ln w="25400">
            <a:solidFill>
              <a:srgbClr val="395E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.VnBodoni" pitchFamily="34" charset="0"/>
                <a:ea typeface="SimSun" pitchFamily="2" charset="-122"/>
                <a:sym typeface=".VnBodoni" pitchFamily="34" charset="0"/>
              </a:rPr>
              <a:t>3</a:t>
            </a:r>
          </a:p>
        </p:txBody>
      </p:sp>
      <p:sp>
        <p:nvSpPr>
          <p:cNvPr id="41" name="Line Callout 3 (Border and Accent Bar) 28">
            <a:hlinkClick r:id="rId6" action="ppaction://hlinksldjump"/>
          </p:cNvPr>
          <p:cNvSpPr>
            <a:spLocks/>
          </p:cNvSpPr>
          <p:nvPr/>
        </p:nvSpPr>
        <p:spPr bwMode="auto">
          <a:xfrm>
            <a:off x="2824163" y="3886200"/>
            <a:ext cx="762000" cy="609600"/>
          </a:xfrm>
          <a:prstGeom prst="accentBorderCallout3">
            <a:avLst>
              <a:gd name="adj1" fmla="val 18750"/>
              <a:gd name="adj2" fmla="val -8329"/>
              <a:gd name="adj3" fmla="val 18750"/>
              <a:gd name="adj4" fmla="val -16667"/>
              <a:gd name="adj5" fmla="val 100000"/>
              <a:gd name="adj6" fmla="val -16667"/>
              <a:gd name="adj7" fmla="val -282421"/>
              <a:gd name="adj8" fmla="val 250537"/>
            </a:avLst>
          </a:prstGeom>
          <a:solidFill>
            <a:srgbClr val="D6E3BC"/>
          </a:solidFill>
          <a:ln w="25400">
            <a:solidFill>
              <a:srgbClr val="395E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.VnBodoni" pitchFamily="34" charset="0"/>
                <a:ea typeface="SimSun" pitchFamily="2" charset="-122"/>
                <a:sym typeface=".VnBodoni" pitchFamily="34" charset="0"/>
              </a:rPr>
              <a:t>2</a:t>
            </a:r>
          </a:p>
        </p:txBody>
      </p:sp>
      <p:sp>
        <p:nvSpPr>
          <p:cNvPr id="43" name="Line Callout 3 (Border and Accent Bar) 28">
            <a:hlinkClick r:id="rId7" action="ppaction://hlinksldjump"/>
          </p:cNvPr>
          <p:cNvSpPr>
            <a:spLocks/>
          </p:cNvSpPr>
          <p:nvPr/>
        </p:nvSpPr>
        <p:spPr bwMode="auto">
          <a:xfrm>
            <a:off x="4325938" y="4191000"/>
            <a:ext cx="762000" cy="609600"/>
          </a:xfrm>
          <a:prstGeom prst="accentBorderCallout3">
            <a:avLst>
              <a:gd name="adj1" fmla="val 18750"/>
              <a:gd name="adj2" fmla="val -8329"/>
              <a:gd name="adj3" fmla="val 18750"/>
              <a:gd name="adj4" fmla="val -16667"/>
              <a:gd name="adj5" fmla="val 100000"/>
              <a:gd name="adj6" fmla="val -16667"/>
              <a:gd name="adj7" fmla="val -176264"/>
              <a:gd name="adj8" fmla="val -24537"/>
            </a:avLst>
          </a:prstGeom>
          <a:solidFill>
            <a:srgbClr val="D6E3BC"/>
          </a:solidFill>
          <a:ln w="25400">
            <a:solidFill>
              <a:srgbClr val="395E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.VnBodoni" pitchFamily="34" charset="0"/>
                <a:ea typeface="SimSun" pitchFamily="2" charset="-122"/>
                <a:sym typeface=".VnBodoni" pitchFamily="34" charset="0"/>
              </a:rPr>
              <a:t>4</a:t>
            </a:r>
          </a:p>
        </p:txBody>
      </p:sp>
      <p:sp>
        <p:nvSpPr>
          <p:cNvPr id="44" name="Line Callout 3 (Border and Accent Bar) 28">
            <a:hlinkClick r:id="rId8" action="ppaction://hlinksldjump"/>
          </p:cNvPr>
          <p:cNvSpPr>
            <a:spLocks/>
          </p:cNvSpPr>
          <p:nvPr/>
        </p:nvSpPr>
        <p:spPr bwMode="auto">
          <a:xfrm>
            <a:off x="6913563" y="4648200"/>
            <a:ext cx="762000" cy="609600"/>
          </a:xfrm>
          <a:prstGeom prst="accentBorderCallout3">
            <a:avLst>
              <a:gd name="adj1" fmla="val 18750"/>
              <a:gd name="adj2" fmla="val -8329"/>
              <a:gd name="adj3" fmla="val 18750"/>
              <a:gd name="adj4" fmla="val -16667"/>
              <a:gd name="adj5" fmla="val 100000"/>
              <a:gd name="adj6" fmla="val -16667"/>
              <a:gd name="adj7" fmla="val -319343"/>
              <a:gd name="adj8" fmla="val -76231"/>
            </a:avLst>
          </a:prstGeom>
          <a:solidFill>
            <a:srgbClr val="D6E3BC"/>
          </a:solidFill>
          <a:ln w="25400">
            <a:solidFill>
              <a:srgbClr val="395E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.VnBodoni" pitchFamily="34" charset="0"/>
                <a:ea typeface="SimSun" pitchFamily="2" charset="-122"/>
                <a:sym typeface=".VnBodoni" pitchFamily="34" charset="0"/>
              </a:rPr>
              <a:t>6</a:t>
            </a:r>
          </a:p>
        </p:txBody>
      </p:sp>
      <p:sp>
        <p:nvSpPr>
          <p:cNvPr id="45" name="Line Callout 3 (Border and Accent Bar) 28">
            <a:hlinkClick r:id="rId9" action="ppaction://hlinksldjump"/>
          </p:cNvPr>
          <p:cNvSpPr>
            <a:spLocks/>
          </p:cNvSpPr>
          <p:nvPr/>
        </p:nvSpPr>
        <p:spPr bwMode="auto">
          <a:xfrm>
            <a:off x="5580063" y="5105400"/>
            <a:ext cx="762000" cy="609600"/>
          </a:xfrm>
          <a:prstGeom prst="accentBorderCallout3">
            <a:avLst>
              <a:gd name="adj1" fmla="val 18750"/>
              <a:gd name="adj2" fmla="val -8329"/>
              <a:gd name="adj3" fmla="val 18750"/>
              <a:gd name="adj4" fmla="val -16667"/>
              <a:gd name="adj5" fmla="val 100000"/>
              <a:gd name="adj6" fmla="val -16667"/>
              <a:gd name="adj7" fmla="val -259343"/>
              <a:gd name="adj8" fmla="val 29000"/>
            </a:avLst>
          </a:prstGeom>
          <a:solidFill>
            <a:srgbClr val="D6E3BC"/>
          </a:solidFill>
          <a:ln w="25400">
            <a:solidFill>
              <a:srgbClr val="395E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.VnBodoni" pitchFamily="34" charset="0"/>
                <a:ea typeface="SimSun" pitchFamily="2" charset="-122"/>
                <a:sym typeface=".VnBodoni" pitchFamily="34" charset="0"/>
              </a:rPr>
              <a:t>5</a:t>
            </a:r>
          </a:p>
        </p:txBody>
      </p:sp>
      <p:sp>
        <p:nvSpPr>
          <p:cNvPr id="576523" name="Rectangle 11"/>
          <p:cNvSpPr>
            <a:spLocks noChangeArrowheads="1"/>
          </p:cNvSpPr>
          <p:nvPr/>
        </p:nvSpPr>
        <p:spPr bwMode="auto">
          <a:xfrm>
            <a:off x="1219200" y="549275"/>
            <a:ext cx="6934200" cy="1008063"/>
          </a:xfrm>
          <a:prstGeom prst="rect">
            <a:avLst/>
          </a:prstGeom>
          <a:solidFill>
            <a:srgbClr val="FF6600"/>
          </a:solidFill>
          <a:ln w="9525">
            <a:pattFill prst="pct5">
              <a:fgClr>
                <a:srgbClr val="C0C0C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NHỮNG QUẢ TÁO MAY MẮN</a:t>
            </a:r>
            <a:r>
              <a:rPr lang="en-US" sz="3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</a:p>
        </p:txBody>
      </p:sp>
      <p:sp>
        <p:nvSpPr>
          <p:cNvPr id="2" name="Right Arrow 1">
            <a:hlinkClick r:id="rId10" action="ppaction://hlinksldjump"/>
          </p:cNvPr>
          <p:cNvSpPr/>
          <p:nvPr/>
        </p:nvSpPr>
        <p:spPr>
          <a:xfrm>
            <a:off x="8283388" y="6279776"/>
            <a:ext cx="658906" cy="3496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3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7175" grpId="0" animBg="1"/>
      <p:bldP spid="40" grpId="0" animBg="1"/>
      <p:bldP spid="41" grpId="0" animBg="1"/>
      <p:bldP spid="43" grpId="0" animBg="1"/>
      <p:bldP spid="44" grpId="0" animBg="1"/>
      <p:bldP spid="4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63B541B5-017A-4DAA-9C12-A0E26BD98EF2}" type="slidenum">
              <a:rPr lang="en-US"/>
              <a:pPr/>
              <a:t>32</a:t>
            </a:fld>
            <a:endParaRPr lang="en-US"/>
          </a:p>
        </p:txBody>
      </p:sp>
      <p:sp>
        <p:nvSpPr>
          <p:cNvPr id="577538" name="Flowchart: Process 4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buFont typeface="Arial" charset="0"/>
              <a:buNone/>
            </a:pPr>
            <a:endParaRPr lang="en-US" sz="1800">
              <a:solidFill>
                <a:srgbClr val="FFFFFF"/>
              </a:solidFill>
              <a:latin typeface="Calibri" pitchFamily="34" charset="0"/>
              <a:ea typeface="SimSun" pitchFamily="2" charset="-122"/>
              <a:sym typeface="Calibri" pitchFamily="34" charset="0"/>
            </a:endParaRPr>
          </a:p>
        </p:txBody>
      </p:sp>
      <p:pic>
        <p:nvPicPr>
          <p:cNvPr id="577539" name="Picture 63" descr="FLOWR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6600" y="5054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7540" name="Picture 63" descr="FLOWR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78800" y="5283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7541" name="Picture 63" descr="FLOWR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6600" y="5435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7542" name="Picture 63" descr="FLOWR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950200" y="5664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7543" name="Picture 63" descr="FLOWR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6600" y="58928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7544" name="Picture 63" descr="FLOWR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721600" y="58928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7545" name="Picture 63" descr="FLOWR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02600" y="5816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7546" name="Rectangle 10"/>
          <p:cNvSpPr>
            <a:spLocks noChangeArrowheads="1"/>
          </p:cNvSpPr>
          <p:nvPr/>
        </p:nvSpPr>
        <p:spPr bwMode="auto">
          <a:xfrm>
            <a:off x="381000" y="549275"/>
            <a:ext cx="8386763" cy="2462213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just" eaLnBrk="0" hangingPunct="0">
              <a:spcBef>
                <a:spcPct val="50000"/>
              </a:spcBef>
            </a:pPr>
            <a:endParaRPr lang="en-US" sz="2800" b="1" dirty="0">
              <a:ea typeface="SimSun" pitchFamily="2" charset="-122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enzim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</a:pP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Lipit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B. Protein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nucleic                       D.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photpholipit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                           </a:t>
            </a:r>
          </a:p>
          <a:p>
            <a:pPr marL="342900" indent="-342900" algn="just" eaLnBrk="0" hangingPunct="0">
              <a:spcBef>
                <a:spcPct val="50000"/>
              </a:spcBef>
            </a:pPr>
            <a:endParaRPr lang="en-US" sz="2800" b="1" dirty="0">
              <a:ea typeface="SimSun" pitchFamily="2" charset="-122"/>
              <a:cs typeface="Arial" charset="0"/>
            </a:endParaRPr>
          </a:p>
        </p:txBody>
      </p:sp>
      <p:sp>
        <p:nvSpPr>
          <p:cNvPr id="577547" name="Oval 11"/>
          <p:cNvSpPr>
            <a:spLocks noChangeArrowheads="1"/>
          </p:cNvSpPr>
          <p:nvPr/>
        </p:nvSpPr>
        <p:spPr bwMode="auto">
          <a:xfrm>
            <a:off x="4641337" y="1497993"/>
            <a:ext cx="457200" cy="457200"/>
          </a:xfrm>
          <a:prstGeom prst="ellips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48" name="Rectangle 1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50200" y="6426200"/>
            <a:ext cx="990600" cy="279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0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775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IND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77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77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47" grpId="0" animBg="1"/>
      <p:bldP spid="577547" grpId="1" animBg="1"/>
      <p:bldP spid="577547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8F0065D2-B3E9-44B1-B0EB-847C3C0D791A}" type="slidenum">
              <a:rPr lang="en-US"/>
              <a:pPr/>
              <a:t>33</a:t>
            </a:fld>
            <a:endParaRPr lang="en-US"/>
          </a:p>
        </p:txBody>
      </p:sp>
      <p:sp>
        <p:nvSpPr>
          <p:cNvPr id="578562" name="Flowchart: Process 4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buFont typeface="Arial" charset="0"/>
              <a:buNone/>
            </a:pPr>
            <a:endParaRPr lang="en-US" sz="1800">
              <a:solidFill>
                <a:srgbClr val="FFFFFF"/>
              </a:solidFill>
              <a:latin typeface="Calibri" pitchFamily="34" charset="0"/>
              <a:ea typeface="SimSun" pitchFamily="2" charset="-122"/>
              <a:sym typeface="Calibri" pitchFamily="34" charset="0"/>
            </a:endParaRPr>
          </a:p>
        </p:txBody>
      </p:sp>
      <p:pic>
        <p:nvPicPr>
          <p:cNvPr id="578563" name="Picture 63" descr="FLOWR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6600" y="5054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8564" name="Picture 63" descr="FLOWR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78800" y="5283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8565" name="Picture 63" descr="FLOWR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6600" y="5435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8566" name="Picture 63" descr="FLOWR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950200" y="5664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8567" name="Picture 63" descr="FLOWR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6600" y="58928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8568" name="Picture 63" descr="FLOWR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721600" y="58928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8569" name="Picture 63" descr="FLOWR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02600" y="5816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8570" name="Rectangle 10"/>
          <p:cNvSpPr>
            <a:spLocks noChangeArrowheads="1"/>
          </p:cNvSpPr>
          <p:nvPr/>
        </p:nvSpPr>
        <p:spPr bwMode="auto">
          <a:xfrm>
            <a:off x="611188" y="596900"/>
            <a:ext cx="7872412" cy="298543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ctr"/>
            <a:endParaRPr lang="en-US" sz="3200" b="1" dirty="0">
              <a:ea typeface="SimSun" pitchFamily="2" charset="-122"/>
              <a:cs typeface="Arial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enzim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enzim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</a:pP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                    B.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               D.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b="1" dirty="0">
              <a:ea typeface="SimSun" pitchFamily="2" charset="-122"/>
              <a:cs typeface="Arial" charset="0"/>
            </a:endParaRPr>
          </a:p>
        </p:txBody>
      </p:sp>
      <p:sp>
        <p:nvSpPr>
          <p:cNvPr id="578571" name="Oval 11"/>
          <p:cNvSpPr>
            <a:spLocks noChangeArrowheads="1"/>
          </p:cNvSpPr>
          <p:nvPr/>
        </p:nvSpPr>
        <p:spPr bwMode="auto">
          <a:xfrm>
            <a:off x="614363" y="2666907"/>
            <a:ext cx="457200" cy="457200"/>
          </a:xfrm>
          <a:prstGeom prst="ellips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8572" name="Rectangle 1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50200" y="6426200"/>
            <a:ext cx="990600" cy="279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9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785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IND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78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78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71" grpId="0" animBg="1"/>
      <p:bldP spid="578571" grpId="1" animBg="1"/>
      <p:bldP spid="578571" grpId="2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1DDE03A-7F83-4374-BF35-A3752CABF1FC}" type="slidenum">
              <a:rPr lang="en-US"/>
              <a:pPr/>
              <a:t>34</a:t>
            </a:fld>
            <a:endParaRPr lang="en-US"/>
          </a:p>
        </p:txBody>
      </p:sp>
      <p:sp>
        <p:nvSpPr>
          <p:cNvPr id="579586" name="Flowchart: Process 4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buFont typeface="Arial" charset="0"/>
              <a:buNone/>
            </a:pPr>
            <a:endParaRPr lang="en-US" sz="1800">
              <a:solidFill>
                <a:srgbClr val="FFFFFF"/>
              </a:solidFill>
              <a:latin typeface="Calibri" pitchFamily="34" charset="0"/>
              <a:ea typeface="SimSun" pitchFamily="2" charset="-122"/>
              <a:sym typeface="Calibri" pitchFamily="34" charset="0"/>
            </a:endParaRPr>
          </a:p>
        </p:txBody>
      </p:sp>
      <p:pic>
        <p:nvPicPr>
          <p:cNvPr id="579587" name="Picture 63" descr="FLOWR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6600" y="5054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9588" name="Picture 63" descr="FLOWR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78800" y="5283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9589" name="Picture 63" descr="FLOWR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6600" y="5435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9590" name="Picture 63" descr="FLOWR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950200" y="5664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9591" name="Picture 63" descr="FLOWR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6600" y="58928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9592" name="Picture 63" descr="FLOWR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721600" y="58928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9593" name="Picture 63" descr="FLOWR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02600" y="5816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9594" name="Rectangle 10"/>
          <p:cNvSpPr>
            <a:spLocks noChangeArrowheads="1"/>
          </p:cNvSpPr>
          <p:nvPr/>
        </p:nvSpPr>
        <p:spPr bwMode="auto">
          <a:xfrm>
            <a:off x="384175" y="795917"/>
            <a:ext cx="8607425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enzim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....(1)....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……(2)….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1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lphaUcPeriod" startAt="3"/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endParaRPr lang="en-US" sz="3200" b="1" dirty="0">
              <a:ea typeface="SimSun" pitchFamily="2" charset="-122"/>
              <a:cs typeface="Arial" charset="0"/>
            </a:endParaRPr>
          </a:p>
          <a:p>
            <a:pPr marL="342900" indent="-342900" algn="ctr"/>
            <a:endParaRPr lang="en-US" sz="2800" b="1" dirty="0">
              <a:ea typeface="SimSun" pitchFamily="2" charset="-122"/>
            </a:endParaRPr>
          </a:p>
        </p:txBody>
      </p:sp>
      <p:sp>
        <p:nvSpPr>
          <p:cNvPr id="579595" name="Oval 11"/>
          <p:cNvSpPr>
            <a:spLocks noChangeArrowheads="1"/>
          </p:cNvSpPr>
          <p:nvPr/>
        </p:nvSpPr>
        <p:spPr bwMode="auto">
          <a:xfrm>
            <a:off x="384175" y="2836863"/>
            <a:ext cx="457200" cy="457200"/>
          </a:xfrm>
          <a:prstGeom prst="ellips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9597" name="Rectangl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50200" y="6426200"/>
            <a:ext cx="990600" cy="279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3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795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IND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79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79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595" grpId="0" animBg="1"/>
      <p:bldP spid="579595" grpId="1" animBg="1"/>
      <p:bldP spid="579595" grpId="2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065C587D-3337-41FD-A50C-573E6F2C394A}" type="slidenum">
              <a:rPr lang="en-US"/>
              <a:pPr/>
              <a:t>35</a:t>
            </a:fld>
            <a:endParaRPr lang="en-US"/>
          </a:p>
        </p:txBody>
      </p:sp>
      <p:sp>
        <p:nvSpPr>
          <p:cNvPr id="580610" name="Flowchart: Process 4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buFont typeface="Arial" charset="0"/>
              <a:buNone/>
            </a:pPr>
            <a:endParaRPr lang="en-US" sz="1800">
              <a:solidFill>
                <a:srgbClr val="FFFFFF"/>
              </a:solidFill>
              <a:latin typeface="Calibri" pitchFamily="34" charset="0"/>
              <a:ea typeface="SimSun" pitchFamily="2" charset="-122"/>
              <a:sym typeface="Calibri" pitchFamily="34" charset="0"/>
            </a:endParaRPr>
          </a:p>
        </p:txBody>
      </p:sp>
      <p:pic>
        <p:nvPicPr>
          <p:cNvPr id="580611" name="Picture 63" descr="FLOWR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6600" y="5054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0612" name="Picture 63" descr="FLOWR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78800" y="5283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0613" name="Picture 63" descr="FLOWR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6600" y="5435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0614" name="Picture 63" descr="FLOWR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950200" y="5664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0615" name="Picture 63" descr="FLOWR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6600" y="58928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0616" name="Picture 63" descr="FLOWR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721600" y="58928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0617" name="Picture 63" descr="FLOWR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02600" y="5816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0618" name="Rectangle 10"/>
          <p:cNvSpPr>
            <a:spLocks noChangeArrowheads="1"/>
          </p:cNvSpPr>
          <p:nvPr/>
        </p:nvSpPr>
        <p:spPr bwMode="auto">
          <a:xfrm>
            <a:off x="468313" y="1412875"/>
            <a:ext cx="8253412" cy="387798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/>
            <a:r>
              <a:rPr lang="en-US" dirty="0"/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enzim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enzim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t"/>
            <a:r>
              <a:rPr lang="en-US" b="1" dirty="0"/>
              <a:t>    </a:t>
            </a:r>
            <a:endParaRPr lang="en-US" dirty="0"/>
          </a:p>
          <a:p>
            <a:pPr marL="342900" indent="-342900" algn="ctr"/>
            <a:endParaRPr lang="en-US" sz="3200" b="1" dirty="0">
              <a:ea typeface="SimSun" pitchFamily="2" charset="-122"/>
              <a:cs typeface="Arial" charset="0"/>
            </a:endParaRPr>
          </a:p>
          <a:p>
            <a:pPr marL="342900" indent="-342900">
              <a:buFontTx/>
              <a:buAutoNum type="alphaUcPeriod"/>
            </a:pPr>
            <a:r>
              <a:rPr lang="en-US" sz="2800" b="1" dirty="0">
                <a:ea typeface="SimSun" pitchFamily="2" charset="-122"/>
                <a:cs typeface="Arial" charset="0"/>
              </a:rPr>
              <a:t> </a:t>
            </a:r>
            <a:r>
              <a:rPr lang="en-US" sz="2800" b="1" dirty="0" err="1">
                <a:ea typeface="SimSun" pitchFamily="2" charset="-122"/>
                <a:cs typeface="Arial" charset="0"/>
              </a:rPr>
              <a:t>Đúng</a:t>
            </a:r>
            <a:endParaRPr lang="en-US" sz="2800" b="1" dirty="0">
              <a:ea typeface="SimSun" pitchFamily="2" charset="-122"/>
              <a:cs typeface="Arial" charset="0"/>
            </a:endParaRPr>
          </a:p>
          <a:p>
            <a:endParaRPr lang="en-US" sz="2800" b="1" dirty="0">
              <a:ea typeface="SimSun" pitchFamily="2" charset="-122"/>
              <a:cs typeface="Arial" charset="0"/>
            </a:endParaRPr>
          </a:p>
          <a:p>
            <a:r>
              <a:rPr lang="en-US" sz="2800" b="1" dirty="0">
                <a:ea typeface="SimSun" pitchFamily="2" charset="-122"/>
                <a:cs typeface="Arial" charset="0"/>
              </a:rPr>
              <a:t>B. </a:t>
            </a:r>
            <a:r>
              <a:rPr lang="en-US" sz="2800" b="1" dirty="0" err="1">
                <a:ea typeface="SimSun" pitchFamily="2" charset="-122"/>
                <a:cs typeface="Arial" charset="0"/>
              </a:rPr>
              <a:t>Sai</a:t>
            </a:r>
            <a:endParaRPr lang="en-US" sz="2800" b="1" dirty="0">
              <a:ea typeface="SimSun" pitchFamily="2" charset="-122"/>
              <a:cs typeface="Arial" charset="0"/>
            </a:endParaRPr>
          </a:p>
          <a:p>
            <a:pPr marL="342900" indent="-342900"/>
            <a:r>
              <a:rPr lang="en-US" sz="2800" b="1" dirty="0">
                <a:ea typeface="SimSun" pitchFamily="2" charset="-122"/>
                <a:cs typeface="Arial" charset="0"/>
                <a:sym typeface="Wingdings" pitchFamily="2" charset="2"/>
              </a:rPr>
              <a:t> </a:t>
            </a:r>
          </a:p>
          <a:p>
            <a:pPr marL="342900" indent="-342900"/>
            <a:endParaRPr lang="en-US" sz="2800" b="1" dirty="0">
              <a:ea typeface="SimSun" pitchFamily="2" charset="-122"/>
              <a:cs typeface="Arial" charset="0"/>
              <a:sym typeface="Wingdings" pitchFamily="2" charset="2"/>
            </a:endParaRPr>
          </a:p>
        </p:txBody>
      </p:sp>
      <p:sp>
        <p:nvSpPr>
          <p:cNvPr id="580619" name="Oval 11"/>
          <p:cNvSpPr>
            <a:spLocks noChangeArrowheads="1"/>
          </p:cNvSpPr>
          <p:nvPr/>
        </p:nvSpPr>
        <p:spPr bwMode="auto">
          <a:xfrm>
            <a:off x="506320" y="3123267"/>
            <a:ext cx="457200" cy="457200"/>
          </a:xfrm>
          <a:prstGeom prst="ellips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0620" name="Rectangle 1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50200" y="6426200"/>
            <a:ext cx="990600" cy="279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8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806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IND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80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80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9" grpId="0" animBg="1"/>
      <p:bldP spid="580619" grpId="1" animBg="1"/>
      <p:bldP spid="580619" grpId="2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0ED0FE40-6F13-49B0-88D7-5D90424FEA6A}" type="slidenum">
              <a:rPr lang="en-US"/>
              <a:pPr/>
              <a:t>36</a:t>
            </a:fld>
            <a:endParaRPr lang="en-US"/>
          </a:p>
        </p:txBody>
      </p:sp>
      <p:sp>
        <p:nvSpPr>
          <p:cNvPr id="581634" name="Flowchart: Process 4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buFont typeface="Arial" charset="0"/>
              <a:buNone/>
            </a:pPr>
            <a:endParaRPr lang="en-US" sz="1800">
              <a:solidFill>
                <a:srgbClr val="FFFFFF"/>
              </a:solidFill>
              <a:latin typeface="Calibri" pitchFamily="34" charset="0"/>
              <a:ea typeface="SimSun" pitchFamily="2" charset="-122"/>
              <a:sym typeface="Calibri" pitchFamily="34" charset="0"/>
            </a:endParaRPr>
          </a:p>
        </p:txBody>
      </p:sp>
      <p:pic>
        <p:nvPicPr>
          <p:cNvPr id="581635" name="Picture 63" descr="FLOWR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6600" y="5054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1636" name="Picture 63" descr="FLOWR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78800" y="5283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1637" name="Picture 63" descr="FLOWR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6600" y="5435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1638" name="Picture 63" descr="FLOWR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950200" y="5664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1639" name="Picture 63" descr="FLOWR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6600" y="58928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1640" name="Picture 63" descr="FLOWR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721600" y="58928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1641" name="Picture 63" descr="FLOWR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02600" y="5816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loud Callout 14">
            <a:hlinkClick r:id="rId3" action="ppaction://hlinksldjump"/>
          </p:cNvPr>
          <p:cNvSpPr/>
          <p:nvPr/>
        </p:nvSpPr>
        <p:spPr bwMode="auto">
          <a:xfrm>
            <a:off x="323850" y="3933825"/>
            <a:ext cx="8640763" cy="2516188"/>
          </a:xfrm>
          <a:prstGeom prst="cloudCallout">
            <a:avLst>
              <a:gd name="adj1" fmla="val 3867"/>
              <a:gd name="adj2" fmla="val -10805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81643" name="Rectangle 11"/>
          <p:cNvSpPr>
            <a:spLocks noChangeArrowheads="1"/>
          </p:cNvSpPr>
          <p:nvPr/>
        </p:nvSpPr>
        <p:spPr bwMode="auto">
          <a:xfrm>
            <a:off x="900113" y="549275"/>
            <a:ext cx="7456487" cy="165576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CHÚC MỪNG BẠN</a:t>
            </a:r>
            <a:r>
              <a:rPr lang="en-US" sz="3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</a:p>
        </p:txBody>
      </p:sp>
      <p:sp>
        <p:nvSpPr>
          <p:cNvPr id="581644" name="Rectangle 12"/>
          <p:cNvSpPr>
            <a:spLocks noChangeArrowheads="1"/>
          </p:cNvSpPr>
          <p:nvPr/>
        </p:nvSpPr>
        <p:spPr bwMode="auto">
          <a:xfrm>
            <a:off x="1782763" y="4548188"/>
            <a:ext cx="5597525" cy="10112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tặng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chàng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vỗ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tay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581645" name="Rectangl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50200" y="6426200"/>
            <a:ext cx="990600" cy="279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4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81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8164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CF8B9F58-EF9B-4D46-BA21-0716D63FB813}" type="slidenum">
              <a:rPr lang="en-US"/>
              <a:pPr/>
              <a:t>37</a:t>
            </a:fld>
            <a:endParaRPr lang="en-US"/>
          </a:p>
        </p:txBody>
      </p:sp>
      <p:sp>
        <p:nvSpPr>
          <p:cNvPr id="582658" name="Flowchart: Process 4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buFont typeface="Arial" charset="0"/>
              <a:buNone/>
            </a:pPr>
            <a:endParaRPr lang="en-US" sz="1800">
              <a:solidFill>
                <a:srgbClr val="FFFFFF"/>
              </a:solidFill>
              <a:latin typeface="Calibri" pitchFamily="34" charset="0"/>
              <a:ea typeface="SimSun" pitchFamily="2" charset="-122"/>
              <a:sym typeface="Calibri" pitchFamily="34" charset="0"/>
            </a:endParaRPr>
          </a:p>
        </p:txBody>
      </p:sp>
      <p:pic>
        <p:nvPicPr>
          <p:cNvPr id="582659" name="Picture 63" descr="FLOWR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6600" y="5054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2660" name="Picture 63" descr="FLOWR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78800" y="5283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2661" name="Picture 63" descr="FLOWR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6600" y="5435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2662" name="Picture 63" descr="FLOWR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950200" y="5664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2663" name="Picture 63" descr="FLOWR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6600" y="58928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2664" name="Picture 63" descr="FLOWR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721600" y="58928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2665" name="Picture 63" descr="FLOWR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02600" y="5816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loud Callout 14"/>
          <p:cNvSpPr>
            <a:spLocks noChangeArrowheads="1"/>
          </p:cNvSpPr>
          <p:nvPr/>
        </p:nvSpPr>
        <p:spPr bwMode="auto">
          <a:xfrm>
            <a:off x="477838" y="3933825"/>
            <a:ext cx="8640762" cy="2516188"/>
          </a:xfrm>
          <a:prstGeom prst="cloudCallout">
            <a:avLst>
              <a:gd name="adj1" fmla="val 3866"/>
              <a:gd name="adj2" fmla="val -108056"/>
            </a:avLst>
          </a:prstGeom>
          <a:solidFill>
            <a:schemeClr val="bg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en-US" sz="1800">
              <a:latin typeface="Arial" pitchFamily="34" charset="0"/>
              <a:cs typeface="+mn-cs"/>
            </a:endParaRPr>
          </a:p>
        </p:txBody>
      </p:sp>
      <p:sp>
        <p:nvSpPr>
          <p:cNvPr id="582667" name="Rectangle 11"/>
          <p:cNvSpPr>
            <a:spLocks noChangeArrowheads="1"/>
          </p:cNvSpPr>
          <p:nvPr/>
        </p:nvSpPr>
        <p:spPr bwMode="auto">
          <a:xfrm>
            <a:off x="900113" y="549275"/>
            <a:ext cx="7456487" cy="165576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CHÚC MỪNG BẠN </a:t>
            </a:r>
          </a:p>
        </p:txBody>
      </p:sp>
      <p:sp>
        <p:nvSpPr>
          <p:cNvPr id="582668" name="Rectangle 12"/>
          <p:cNvSpPr>
            <a:spLocks noChangeArrowheads="1"/>
          </p:cNvSpPr>
          <p:nvPr/>
        </p:nvSpPr>
        <p:spPr bwMode="auto">
          <a:xfrm>
            <a:off x="1735138" y="4221163"/>
            <a:ext cx="5789612" cy="16716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9216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thưởng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món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quà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582670" name="Rectangl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950200" y="6426200"/>
            <a:ext cx="990600" cy="279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2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82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2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2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82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668" grpId="0" animBg="1"/>
      <p:bldP spid="582668" grpId="1" animBg="1"/>
      <p:bldP spid="582668" grpId="2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80881" y="382308"/>
            <a:ext cx="5230907" cy="895163"/>
          </a:xfrm>
        </p:spPr>
        <p:txBody>
          <a:bodyPr>
            <a:noAutofit/>
          </a:bodyPr>
          <a:lstStyle/>
          <a:p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63071" y="2043954"/>
            <a:ext cx="8525435" cy="2541494"/>
          </a:xfrm>
        </p:spPr>
        <p:txBody>
          <a:bodyPr>
            <a:normAutofit/>
          </a:bodyPr>
          <a:lstStyle/>
          <a:p>
            <a:pPr algn="l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  ta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amylase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bọt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3671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THUC AN CACBOHIDRAT"/>
          <p:cNvPicPr>
            <a:picLocks noChangeAspect="1"/>
          </p:cNvPicPr>
          <p:nvPr/>
        </p:nvPicPr>
        <p:blipFill>
          <a:blip r:embed="rId2"/>
          <a:srcRect l="4825" t="5882" r="5702" b="7843"/>
          <a:stretch>
            <a:fillRect/>
          </a:stretch>
        </p:blipFill>
        <p:spPr>
          <a:xfrm>
            <a:off x="-185925" y="0"/>
            <a:ext cx="4051300" cy="33483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loud Callout 2"/>
          <p:cNvSpPr/>
          <p:nvPr/>
        </p:nvSpPr>
        <p:spPr>
          <a:xfrm>
            <a:off x="3536576" y="336176"/>
            <a:ext cx="5486400" cy="3415553"/>
          </a:xfrm>
          <a:prstGeom prst="cloudCallout">
            <a:avLst>
              <a:gd name="adj1" fmla="val -47562"/>
              <a:gd name="adj2" fmla="val 5464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sung,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vi-VN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4153110"/>
            <a:ext cx="3393701" cy="24493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33" y="3173506"/>
            <a:ext cx="4733365" cy="3684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71464" y="1657349"/>
            <a:ext cx="8443912" cy="642939"/>
          </a:xfrm>
        </p:spPr>
        <p:txBody>
          <a:bodyPr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643688" cy="912812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52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THUC AN CACBOHIDRAT"/>
          <p:cNvPicPr>
            <a:picLocks noGrp="1" noChangeAspect="1"/>
          </p:cNvPicPr>
          <p:nvPr>
            <p:ph idx="1"/>
          </p:nvPr>
        </p:nvPicPr>
        <p:blipFill>
          <a:blip r:embed="rId3"/>
          <a:srcRect l="4825" t="5882" r="5702" b="7843"/>
          <a:stretch>
            <a:fillRect/>
          </a:stretch>
        </p:blipFill>
        <p:spPr>
          <a:xfrm>
            <a:off x="6968274" y="-16088"/>
            <a:ext cx="1812655" cy="19245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504516" y="1908500"/>
            <a:ext cx="8421687" cy="3462337"/>
            <a:chOff x="229535" y="1658293"/>
            <a:chExt cx="8422095" cy="1804838"/>
          </a:xfrm>
        </p:grpSpPr>
        <p:pic>
          <p:nvPicPr>
            <p:cNvPr id="71688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9535" y="1658293"/>
              <a:ext cx="3941234" cy="175669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689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87618" y="1782763"/>
              <a:ext cx="4164012" cy="168036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Rectangles 1"/>
          <p:cNvSpPr/>
          <p:nvPr/>
        </p:nvSpPr>
        <p:spPr>
          <a:xfrm>
            <a:off x="774075" y="652786"/>
            <a:ext cx="63188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DINH DƯỠNG MỖI NGÀY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471" y="319630"/>
            <a:ext cx="8619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10: SỰ CHUYỂN HÓA NĂNG LƯỢNG VÀ ENZYME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" y="995084"/>
            <a:ext cx="9022976" cy="5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1090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1"/>
          <p:cNvSpPr/>
          <p:nvPr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rgbClr val="660066">
              <a:alpha val="70195"/>
            </a:srgbClr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vi-VN" altLang="vi-VN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7" name="AutoShape 19"/>
          <p:cNvSpPr/>
          <p:nvPr/>
        </p:nvSpPr>
        <p:spPr>
          <a:xfrm>
            <a:off x="2848536" y="609608"/>
            <a:ext cx="6019800" cy="2971800"/>
          </a:xfrm>
          <a:prstGeom prst="roundRect">
            <a:avLst>
              <a:gd name="adj" fmla="val 16667"/>
            </a:avLst>
          </a:prstGeom>
          <a:solidFill>
            <a:srgbClr val="FFFFFF">
              <a:alpha val="45097"/>
            </a:srgb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lang="vi-VN" altLang="vi-VN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5422" name="Text Box 14"/>
          <p:cNvSpPr txBox="1">
            <a:spLocks noChangeArrowheads="1"/>
          </p:cNvSpPr>
          <p:nvPr/>
        </p:nvSpPr>
        <p:spPr bwMode="auto">
          <a:xfrm>
            <a:off x="2848536" y="609608"/>
            <a:ext cx="5334000" cy="2677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 i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     DẶN DÒ</a:t>
            </a:r>
          </a:p>
          <a:p>
            <a:pPr>
              <a:spcBef>
                <a:spcPct val="50000"/>
              </a:spcBef>
            </a:pP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cốt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lõi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cuối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vi-VN" sz="28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- </a:t>
            </a:r>
            <a:r>
              <a:rPr lang="en-US" altLang="vi-VN" sz="2800" b="1" dirty="0" err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Đọc</a:t>
            </a:r>
            <a:r>
              <a:rPr lang="en-US" altLang="vi-VN" sz="28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vi-VN" sz="28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 11: </a:t>
            </a:r>
            <a:r>
              <a:rPr lang="en-US" altLang="vi-VN" sz="2800" b="1" dirty="0" err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Tổng</a:t>
            </a:r>
            <a:r>
              <a:rPr lang="en-US" altLang="vi-VN" sz="28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hợp</a:t>
            </a:r>
            <a:r>
              <a:rPr lang="en-US" altLang="vi-VN" sz="28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phân</a:t>
            </a:r>
            <a:r>
              <a:rPr lang="en-US" altLang="vi-VN" sz="28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giải</a:t>
            </a:r>
            <a:r>
              <a:rPr lang="en-US" altLang="vi-VN" sz="28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các</a:t>
            </a:r>
            <a:r>
              <a:rPr lang="en-US" altLang="vi-VN" sz="28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chất</a:t>
            </a:r>
            <a:r>
              <a:rPr lang="en-US" altLang="vi-VN" sz="28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trong</a:t>
            </a:r>
            <a:r>
              <a:rPr lang="en-US" altLang="vi-VN" sz="28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tế</a:t>
            </a:r>
            <a:r>
              <a:rPr lang="en-US" altLang="vi-VN" sz="28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bào</a:t>
            </a:r>
            <a:endParaRPr lang="en-US" altLang="vi-VN" sz="2800" b="1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54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3" y="42864"/>
            <a:ext cx="7929561" cy="771525"/>
          </a:xfrm>
        </p:spPr>
        <p:txBody>
          <a:bodyPr/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I. NĂNG LƯỢNG VÀ SỰ CHUYỂN HÓA NĂNG LƯỢNG Ở TẾ BÀO</a:t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85" y="339724"/>
            <a:ext cx="8443913" cy="53181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1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1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(N1, N2, N3)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358975"/>
              </p:ext>
            </p:extLst>
          </p:nvPr>
        </p:nvGraphicFramePr>
        <p:xfrm>
          <a:off x="85737" y="757237"/>
          <a:ext cx="8958265" cy="6116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72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2465">
                <a:tc>
                  <a:txBody>
                    <a:bodyPr/>
                    <a:lstStyle/>
                    <a:p>
                      <a:r>
                        <a:rPr lang="en-US" sz="19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err="1">
                          <a:latin typeface="Times New Roman" pitchFamily="18" charset="0"/>
                          <a:cs typeface="Times New Roman" pitchFamily="18" charset="0"/>
                        </a:rPr>
                        <a:t>Nhiệm</a:t>
                      </a:r>
                      <a:r>
                        <a:rPr lang="en-US" sz="19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dirty="0" err="1">
                          <a:latin typeface="Times New Roman" pitchFamily="18" charset="0"/>
                          <a:cs typeface="Times New Roman" pitchFamily="18" charset="0"/>
                        </a:rPr>
                        <a:t>vụ</a:t>
                      </a:r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3512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1900" baseline="0" dirty="0"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</a:p>
                    <a:p>
                      <a:pPr algn="ctr"/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Tìm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hiểu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dạng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năng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lượng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trong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tế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bào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Liệt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kê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dạng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năng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lượng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mà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em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đã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được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học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Hoạt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động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sống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tế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bào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cơ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thể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sử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dụng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dạng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năng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lượng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nào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 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Quá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trình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nào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cung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cấp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năng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lượng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đó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cho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tế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bào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3. 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Quan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sát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hình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10.2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sách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giáo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khoa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xác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định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dạng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năng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lượng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được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chuyển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hóa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trong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hoạt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động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sống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tế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bào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Chia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3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nhỏ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err="1"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1900" baseline="0" dirty="0"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Tìm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hiểu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sự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chuyển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hóa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năng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lượng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tế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bào</a:t>
                      </a:r>
                      <a:endParaRPr lang="en-US" sz="19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  Ở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hình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10.3 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sách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giáo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khoa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 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năng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lượng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được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chuyển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dạng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nào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sang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dạng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nào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 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Sự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chuyển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hóa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năng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lượng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đó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ý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nghĩa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gì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đối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với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tế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bào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</a:p>
                    <a:p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2. 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Nêu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một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số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hoạt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động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tế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bào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cần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sử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dụng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năng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lượng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 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Trong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hoạt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động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đó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 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đó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năng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lượng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được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chuyển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hóa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như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thế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nào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Chia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2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nhỏ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21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err="1"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1900" baseline="0" dirty="0"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Tìm</a:t>
                      </a: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hiểu</a:t>
                      </a: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ATP “</a:t>
                      </a:r>
                      <a:r>
                        <a:rPr lang="en-US" sz="19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đồng</a:t>
                      </a: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tiền</a:t>
                      </a: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” </a:t>
                      </a:r>
                      <a:r>
                        <a:rPr lang="en-US" sz="19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năng</a:t>
                      </a: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lượng</a:t>
                      </a:r>
                      <a:endParaRPr lang="en-US" sz="1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Quan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sát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hình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10.4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sách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giáo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khoa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cho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biết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chức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năng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của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ATP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trong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tế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bào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? 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giải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thích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?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2. 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Dựa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vào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hình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10.5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sách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giáo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khoa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nêu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cấu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tạo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của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ATP?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3.  ATP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được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phân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giải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tổng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hợp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như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thế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nào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? 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đặc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điểm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nào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có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thể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tí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ATP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là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đồng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tiền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năng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lượng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trong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tế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bào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?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Chia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3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nhỏ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097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2769" y="1516431"/>
            <a:ext cx="8740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Liệt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kê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?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562769" y="2615491"/>
            <a:ext cx="830103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 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50" name="Picture 14" descr="tải xuống (3)"/>
          <p:cNvPicPr>
            <a:picLocks noChangeAspect="1"/>
          </p:cNvPicPr>
          <p:nvPr/>
        </p:nvPicPr>
        <p:blipFill>
          <a:blip r:embed="rId2">
            <a:lum bright="17999"/>
          </a:blip>
          <a:stretch>
            <a:fillRect/>
          </a:stretch>
        </p:blipFill>
        <p:spPr>
          <a:xfrm>
            <a:off x="7375525" y="1365625"/>
            <a:ext cx="1765300" cy="20764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51" name="AutoShape 15"/>
          <p:cNvSpPr/>
          <p:nvPr/>
        </p:nvSpPr>
        <p:spPr>
          <a:xfrm>
            <a:off x="6770350" y="2147888"/>
            <a:ext cx="409575" cy="381000"/>
          </a:xfrm>
          <a:prstGeom prst="rightArrow">
            <a:avLst>
              <a:gd name="adj1" fmla="val 54685"/>
              <a:gd name="adj2" fmla="val 44169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lang="vi-VN" altLang="vi-VN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00" name="Text Box 16"/>
          <p:cNvSpPr txBox="1"/>
          <p:nvPr/>
        </p:nvSpPr>
        <p:spPr>
          <a:xfrm>
            <a:off x="7524750" y="2801939"/>
            <a:ext cx="1638300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NL </a:t>
            </a:r>
            <a:r>
              <a:rPr lang="en-US" altLang="vi-VN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điện</a:t>
            </a:r>
            <a:endParaRPr lang="en-US" altLang="vi-VN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10609" name="Group 17"/>
          <p:cNvGrpSpPr/>
          <p:nvPr/>
        </p:nvGrpSpPr>
        <p:grpSpPr>
          <a:xfrm>
            <a:off x="3232608" y="3724380"/>
            <a:ext cx="5268913" cy="2970289"/>
            <a:chOff x="2736" y="2535"/>
            <a:chExt cx="3024" cy="1785"/>
          </a:xfrm>
        </p:grpSpPr>
        <p:pic>
          <p:nvPicPr>
            <p:cNvPr id="55315" name="Picture 18" descr="1711201002Leopard"/>
            <p:cNvPicPr>
              <a:picLocks noChangeAspect="1"/>
            </p:cNvPicPr>
            <p:nvPr/>
          </p:nvPicPr>
          <p:blipFill>
            <a:blip r:embed="rId3">
              <a:lum bright="17999"/>
            </a:blip>
            <a:srcRect t="19414" b="19919"/>
            <a:stretch>
              <a:fillRect/>
            </a:stretch>
          </p:blipFill>
          <p:spPr>
            <a:xfrm>
              <a:off x="2736" y="2946"/>
              <a:ext cx="3024" cy="137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5316" name="AutoShape 19"/>
            <p:cNvSpPr/>
            <p:nvPr/>
          </p:nvSpPr>
          <p:spPr>
            <a:xfrm rot="5400000">
              <a:off x="4189" y="2522"/>
              <a:ext cx="213" cy="240"/>
            </a:xfrm>
            <a:prstGeom prst="rightArrow">
              <a:avLst>
                <a:gd name="adj1" fmla="val 54685"/>
                <a:gd name="adj2" fmla="val 44166"/>
              </a:avLst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 anchorCtr="0"/>
            <a:lstStyle/>
            <a:p>
              <a:pPr algn="ctr"/>
              <a:endParaRPr lang="vi-VN" altLang="vi-VN" sz="24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5317" name="Text Box 20"/>
            <p:cNvSpPr txBox="1"/>
            <p:nvPr/>
          </p:nvSpPr>
          <p:spPr>
            <a:xfrm>
              <a:off x="3792" y="3120"/>
              <a:ext cx="960" cy="2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vi-VN" b="1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NL </a:t>
              </a:r>
              <a:r>
                <a:rPr lang="en-US" altLang="vi-VN" b="1" i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cơ</a:t>
              </a:r>
              <a:r>
                <a:rPr lang="en-US" altLang="vi-VN" b="1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b="1" i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học</a:t>
              </a:r>
              <a:endParaRPr lang="en-US" altLang="vi-VN" b="1" i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5318" name="Text Box 20"/>
            <p:cNvSpPr txBox="1"/>
            <p:nvPr/>
          </p:nvSpPr>
          <p:spPr>
            <a:xfrm>
              <a:off x="3772" y="2680"/>
              <a:ext cx="960" cy="2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vi-VN" b="1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Hóa năng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195963" y="1356107"/>
            <a:ext cx="1801813" cy="2085975"/>
            <a:chOff x="3845536" y="1059040"/>
            <a:chExt cx="1801812" cy="2085975"/>
          </a:xfrm>
        </p:grpSpPr>
        <p:pic>
          <p:nvPicPr>
            <p:cNvPr id="5531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45536" y="1059040"/>
              <a:ext cx="1801812" cy="20859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5314" name="Text Box 12"/>
            <p:cNvSpPr txBox="1"/>
            <p:nvPr/>
          </p:nvSpPr>
          <p:spPr>
            <a:xfrm>
              <a:off x="4010636" y="2718620"/>
              <a:ext cx="1636712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vi-VN" b="1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NL </a:t>
              </a:r>
              <a:r>
                <a:rPr lang="en-US" altLang="vi-VN" b="1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ánh</a:t>
              </a:r>
              <a:r>
                <a:rPr lang="en-US" altLang="vi-VN" b="1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b="1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sáng</a:t>
              </a:r>
              <a:endParaRPr lang="en-US" altLang="vi-VN" b="1" i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898688" y="1310482"/>
            <a:ext cx="1787525" cy="2290090"/>
            <a:chOff x="5570025" y="1209675"/>
            <a:chExt cx="1787509" cy="2289365"/>
          </a:xfrm>
        </p:grpSpPr>
        <p:pic>
          <p:nvPicPr>
            <p:cNvPr id="55311" name="Picture 8" descr="GLUCÔZƠ MẠCH VÒN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E9F0E0"/>
                </a:clrFrom>
                <a:clrTo>
                  <a:srgbClr val="E9F0E0">
                    <a:alpha val="0"/>
                  </a:srgbClr>
                </a:clrTo>
              </a:clrChange>
            </a:blip>
            <a:srcRect l="41936" b="3134"/>
            <a:stretch>
              <a:fillRect/>
            </a:stretch>
          </p:blipFill>
          <p:spPr>
            <a:xfrm>
              <a:off x="5570025" y="1209675"/>
              <a:ext cx="1677987" cy="20224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5312" name="Text Box 16"/>
            <p:cNvSpPr txBox="1"/>
            <p:nvPr/>
          </p:nvSpPr>
          <p:spPr>
            <a:xfrm>
              <a:off x="5719265" y="3129825"/>
              <a:ext cx="1638269" cy="36921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vi-VN" b="1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NL </a:t>
              </a:r>
              <a:r>
                <a:rPr lang="en-US" altLang="vi-VN" b="1" i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hóa</a:t>
              </a:r>
              <a:r>
                <a:rPr lang="en-US" altLang="vi-VN" b="1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b="1" i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học</a:t>
              </a:r>
              <a:endParaRPr lang="en-US" altLang="vi-VN" b="1" i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6" name="Text Box 9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95293" y="324710"/>
            <a:ext cx="73755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- </a:t>
            </a:r>
            <a:r>
              <a:rPr lang="nl-NL" alt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Năng lượng trong tế bào gồm: năng lượng hóa học, năng lượng nhiệt , năng lượng cơ học, năng lượng điện</a:t>
            </a:r>
            <a:endParaRPr lang="en-US" altLang="vi-V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AutoShape 15"/>
          <p:cNvSpPr/>
          <p:nvPr/>
        </p:nvSpPr>
        <p:spPr>
          <a:xfrm rot="10800000">
            <a:off x="4314021" y="2300288"/>
            <a:ext cx="409575" cy="381000"/>
          </a:xfrm>
          <a:prstGeom prst="rightArrow">
            <a:avLst>
              <a:gd name="adj1" fmla="val 54685"/>
              <a:gd name="adj2" fmla="val 44169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lang="vi-VN" altLang="vi-VN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1" grpId="0" animBg="1"/>
      <p:bldP spid="26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73" y="1"/>
            <a:ext cx="8758237" cy="1325563"/>
          </a:xfrm>
        </p:spPr>
        <p:txBody>
          <a:bodyPr/>
          <a:lstStyle/>
          <a:p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định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năng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chuyển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hóa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sống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lang="en-US" sz="7200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9" y="1628775"/>
            <a:ext cx="8285985" cy="4215524"/>
          </a:xfrm>
        </p:spPr>
      </p:pic>
    </p:spTree>
    <p:extLst>
      <p:ext uri="{BB962C8B-B14F-4D97-AF65-F5344CB8AC3E}">
        <p14:creationId xmlns:p14="http://schemas.microsoft.com/office/powerpoint/2010/main" val="175157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9" y="365131"/>
            <a:ext cx="7923679" cy="2109135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 </a:t>
            </a: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831527"/>
            <a:ext cx="7886700" cy="2339536"/>
          </a:xfrm>
        </p:spPr>
      </p:pic>
    </p:spTree>
    <p:extLst>
      <p:ext uri="{BB962C8B-B14F-4D97-AF65-F5344CB8AC3E}">
        <p14:creationId xmlns:p14="http://schemas.microsoft.com/office/powerpoint/2010/main" val="129475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3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</TotalTime>
  <Words>1940</Words>
  <Application>Microsoft Office PowerPoint</Application>
  <PresentationFormat>On-screen Show (4:3)</PresentationFormat>
  <Paragraphs>195</Paragraphs>
  <Slides>42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.VnBodoni</vt:lpstr>
      <vt:lpstr>.VnTime</vt:lpstr>
      <vt:lpstr>Arial</vt:lpstr>
      <vt:lpstr>Calibri</vt:lpstr>
      <vt:lpstr>Calibri Light</vt:lpstr>
      <vt:lpstr>Times New Roman</vt:lpstr>
      <vt:lpstr>Tw Cen MT</vt:lpstr>
      <vt:lpstr>3_Default Design</vt:lpstr>
      <vt:lpstr>2_Office Theme</vt:lpstr>
      <vt:lpstr>Bài 10: SỰ CHUYỂN HÓA NĂNG LƯỢNG VÀ  ENZYME  Môn sinh học 10- Bộ sách Cánh diều </vt:lpstr>
      <vt:lpstr>Nội dung bài học</vt:lpstr>
      <vt:lpstr>Quan sát hình 10.1 </vt:lpstr>
      <vt:lpstr>Nêu các dạng năng lượng trong quá trình quang hợp?</vt:lpstr>
      <vt:lpstr>I. NĂNG LƯỢNG VÀ SỰ CHUYỂN HÓA NĂNG LƯỢNG Ở TẾ BÀO </vt:lpstr>
      <vt:lpstr>PowerPoint Presentation</vt:lpstr>
      <vt:lpstr>PowerPoint Presentation</vt:lpstr>
      <vt:lpstr> Xác định các dạng năng lượng được chuyển hóa trong hoạt động sống của tế bào?</vt:lpstr>
      <vt:lpstr>- Năng lượng được chuyển từ dạng nào sang dạng nào?   - Sự chuyển hóa năng lượng đó có ý nghĩa gì đối với tế bào?</vt:lpstr>
      <vt:lpstr>Nêu một số hoạt động tế bào cần sử dụng năng lượng.  Trong các hoạt động đó,  đó năng lượng được chuyển hóa như thế nào? </vt:lpstr>
      <vt:lpstr>Nêu chức năng của ATP trong tế bào?  Giải thích?</vt:lpstr>
      <vt:lpstr>  - ATP được phân giải và tổng hợp như thế nào?  đặc điểm nào có thể tí ATP là đồng tiền năng lượng trong tế bào?  </vt:lpstr>
      <vt:lpstr>PowerPoint Presentation</vt:lpstr>
      <vt:lpstr>PowerPoint Presentation</vt:lpstr>
      <vt:lpstr>PowerPoint Presentation</vt:lpstr>
      <vt:lpstr>PowerPoint Presentation</vt:lpstr>
      <vt:lpstr>II. ENZYME</vt:lpstr>
      <vt:lpstr>Chia nhóm từ 4 đến 6 học sinh , hoàn thành phiếu học tập</vt:lpstr>
      <vt:lpstr>- Nêu cấu trúc của enzyme?   </vt:lpstr>
      <vt:lpstr>Mô tả ba bước cơ bản trong cơ chế tác động của enzyme ? </vt:lpstr>
      <vt:lpstr>Xem video: https://www.youtube.com/watch?v=uHQp-oXq8So </vt:lpstr>
      <vt:lpstr>Chia lớp thành 2 nhóm lớn,  mỗi nhóm lớn được chia thành nhóm nhỏ 5 đến 6 HS</vt:lpstr>
      <vt:lpstr>PowerPoint Presentation</vt:lpstr>
      <vt:lpstr>PowerPoint Presentation</vt:lpstr>
      <vt:lpstr>Chia lớp thành 2 nhóm lớn,  mỗi nhóm lớn được chia thành nhóm nhỏ 5 đến 6 HS</vt:lpstr>
      <vt:lpstr>PowerPoint Presentation</vt:lpstr>
      <vt:lpstr>PowerPoint Presentation</vt:lpstr>
      <vt:lpstr>Viết báo cáo theo mẫu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</vt:vector>
  </TitlesOfParts>
  <Manager>TV_STEM</Manager>
  <Company>TV_STEM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TV_STEM</dc:title>
  <dc:subject>TV_STEM</dc:subject>
  <dc:creator>TV_STEM</dc:creator>
  <cp:keywords>TV_STEM</cp:keywords>
  <dc:description>TV_STEM</dc:description>
  <cp:lastModifiedBy>Nghiêm Xuân</cp:lastModifiedBy>
  <cp:revision>478</cp:revision>
  <dcterms:created xsi:type="dcterms:W3CDTF">2013-11-20T18:02:00Z</dcterms:created>
  <dcterms:modified xsi:type="dcterms:W3CDTF">2022-09-01T08:44:48Z</dcterms:modified>
  <cp:category>TV_STEM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9F2D46D6CC3341B4918763E8D4D1B447</vt:lpwstr>
  </property>
  <property fmtid="{D5CDD505-2E9C-101B-9397-08002B2CF9AE}" pid="3" name="KSOProductBuildVer">
    <vt:lpwstr>1033-11.2.0.10382</vt:lpwstr>
  </property>
</Properties>
</file>