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07" r:id="rId3"/>
    <p:sldId id="372" r:id="rId4"/>
    <p:sldId id="373" r:id="rId5"/>
    <p:sldId id="374" r:id="rId6"/>
    <p:sldId id="375" r:id="rId7"/>
    <p:sldId id="376" r:id="rId8"/>
    <p:sldId id="377" r:id="rId9"/>
    <p:sldId id="378" r:id="rId10"/>
  </p:sldIdLst>
  <p:sldSz cx="24384000" cy="13716000"/>
  <p:notesSz cx="6858000" cy="9144000"/>
  <p:custDataLst>
    <p:tags r:id="rId1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3333FF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>
        <p:scale>
          <a:sx n="40" d="100"/>
          <a:sy n="40" d="100"/>
        </p:scale>
        <p:origin x="-78" y="-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188090551181103"/>
          <c:y val="4.7358422962549919E-2"/>
          <c:w val="0.67499409448818892"/>
          <c:h val="0.554143625558059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Tổng CT tham dự giải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39</c:v>
                </c:pt>
                <c:pt idx="1">
                  <c:v>43</c:v>
                </c:pt>
                <c:pt idx="2">
                  <c:v>56</c:v>
                </c:pt>
                <c:pt idx="3">
                  <c:v>78</c:v>
                </c:pt>
                <c:pt idx="4">
                  <c:v>108</c:v>
                </c:pt>
                <c:pt idx="5">
                  <c:v>116</c:v>
                </c:pt>
                <c:pt idx="6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FC-479A-A49C-40949851A1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CT đoạt giải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17</c:v>
                </c:pt>
                <c:pt idx="2">
                  <c:v>23</c:v>
                </c:pt>
                <c:pt idx="3">
                  <c:v>28</c:v>
                </c:pt>
                <c:pt idx="4">
                  <c:v>29</c:v>
                </c:pt>
                <c:pt idx="5">
                  <c:v>35</c:v>
                </c:pt>
                <c:pt idx="6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FC-479A-A49C-40949851A1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FC-479A-A49C-40949851A1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796736"/>
        <c:axId val="109121536"/>
        <c:axId val="0"/>
      </c:bar3DChart>
      <c:catAx>
        <c:axId val="10779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536"/>
        <c:crosses val="autoZero"/>
        <c:auto val="1"/>
        <c:lblAlgn val="ctr"/>
        <c:lblOffset val="100"/>
        <c:noMultiLvlLbl val="0"/>
      </c:catAx>
      <c:valAx>
        <c:axId val="1091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6736"/>
        <c:crosses val="autoZero"/>
        <c:crossBetween val="between"/>
      </c:valAx>
      <c:dTable>
        <c:showHorzBorder val="0"/>
        <c:showVertBorder val="0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5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7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811905" y="3719346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2: HÀM SỐ BẬC NHẤT VÀ BẬC HAI 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 smtClean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MỚI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LẠI HÀM SỐ.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9483575" y="7091767"/>
            <a:ext cx="5945775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SỐ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738630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</a:t>
            </a:r>
            <a:r>
              <a:rPr lang="fr-FR" sz="4400" b="1" dirty="0" smtClean="0">
                <a:solidFill>
                  <a:srgbClr val="0000FF"/>
                </a:solidFill>
              </a:rPr>
              <a:t>HÀM SỐ, TẬP XÁC ĐỊNH CỦA HÀM SỐ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981200" y="3963650"/>
                <a:ext cx="1935480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Định </a:t>
                </a:r>
                <a:r>
                  <a:rPr lang="en-US" altLang="en-US" sz="4400" b="1" dirty="0" err="1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nghĩa</a:t>
                </a:r>
                <a:r>
                  <a:rPr lang="en-US" altLang="en-US" sz="4400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: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Hàm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số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biến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toán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biến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đổi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giá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trị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                                    thành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duy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nhất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giá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trị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963650"/>
                <a:ext cx="19354800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260" t="-8824" b="-184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2514600" y="5967704"/>
                <a:ext cx="979954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VD: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Cho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phép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biến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đổi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endParaRPr lang="en-US" altLang="en-US" sz="4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967704"/>
                <a:ext cx="9799540" cy="769441"/>
              </a:xfrm>
              <a:prstGeom prst="rect">
                <a:avLst/>
              </a:prstGeom>
              <a:blipFill>
                <a:blip r:embed="rId4"/>
                <a:stretch>
                  <a:fillRect l="-2551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B7EEB832-8DE2-4BFF-B485-13298A5C3F25}"/>
                  </a:ext>
                </a:extLst>
              </p:cNvPr>
              <p:cNvSpPr/>
              <p:nvPr/>
            </p:nvSpPr>
            <p:spPr>
              <a:xfrm>
                <a:off x="2316260" y="9095685"/>
                <a:ext cx="1711474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Ta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thấy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phép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/>
                  <a:t>biến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đổi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mỗi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thành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duy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trị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Vậy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err="1" smtClean="0">
                    <a:solidFill>
                      <a:schemeClr val="tx1"/>
                    </a:solidFill>
                  </a:rPr>
                  <a:t>hàm</a:t>
                </a:r>
                <a:r>
                  <a:rPr lang="en-US" sz="440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smtClean="0">
                    <a:solidFill>
                      <a:schemeClr val="tx1"/>
                    </a:solidFill>
                  </a:rPr>
                  <a:t>số.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9095685"/>
                <a:ext cx="17114740" cy="1446550"/>
              </a:xfrm>
              <a:prstGeom prst="rect">
                <a:avLst/>
              </a:prstGeom>
              <a:blipFill rotWithShape="1">
                <a:blip r:embed="rId5"/>
                <a:stretch>
                  <a:fillRect l="-1460" t="-8861" r="-64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753202"/>
                  </p:ext>
                </p:extLst>
              </p:nvPr>
            </p:nvGraphicFramePr>
            <p:xfrm>
              <a:off x="3657600" y="7350675"/>
              <a:ext cx="16256000" cy="149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1200">
                      <a:extLst>
                        <a:ext uri="{9D8B030D-6E8A-4147-A177-3AD203B41FA5}">
                          <a16:colId xmlns:a16="http://schemas.microsoft.com/office/drawing/2014/main" xmlns="" val="699250931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xmlns="" val="2830781411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xmlns="" val="2446836582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xmlns="" val="618922757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xmlns="" val="7089188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440772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330629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753202"/>
                  </p:ext>
                </p:extLst>
              </p:nvPr>
            </p:nvGraphicFramePr>
            <p:xfrm>
              <a:off x="3657600" y="7350675"/>
              <a:ext cx="16256000" cy="149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1200">
                      <a:extLst>
                        <a:ext uri="{9D8B030D-6E8A-4147-A177-3AD203B41FA5}">
                          <a16:colId xmlns:a16="http://schemas.microsoft.com/office/drawing/2014/main" val="699250931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2830781411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2446836582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618922757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708918895"/>
                        </a:ext>
                      </a:extLst>
                    </a:gridCol>
                  </a:tblGrid>
                  <a:tr h="746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75" t="-16260" r="-400750" b="-137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4077257"/>
                      </a:ext>
                    </a:extLst>
                  </a:tr>
                  <a:tr h="746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75" t="-116260" r="-400750" b="-37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30629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1691856" y="2057395"/>
            <a:ext cx="111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TẬP VỀ HÀM SỐ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7386306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HÀM SỐ, TẬP XÁC ĐỊNH CỦA HÀM SỐ</a:t>
            </a:r>
          </a:p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CÁCH CHO HÀM SỐ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2331500" y="5466456"/>
                <a:ext cx="17198342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VD: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Một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người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đi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xe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đạp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mỗi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giờ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đi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được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Trong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giờ,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giờ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giờ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, …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quãng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đường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người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đó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đi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được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ghi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lại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trong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err="1" smtClean="0">
                    <a:sym typeface="Symbol" panose="05050102010706020507" pitchFamily="18" charset="2"/>
                  </a:rPr>
                  <a:t>bảng</a:t>
                </a:r>
                <a:r>
                  <a:rPr lang="en-US" altLang="en-US" sz="440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smtClean="0">
                    <a:sym typeface="Symbol" panose="05050102010706020507" pitchFamily="18" charset="2"/>
                  </a:rPr>
                  <a:t>sau:</a:t>
                </a:r>
                <a:endParaRPr lang="en-US" altLang="en-US" sz="4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00" y="5466456"/>
                <a:ext cx="17198342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417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B7EEB832-8DE2-4BFF-B485-13298A5C3F25}"/>
                  </a:ext>
                </a:extLst>
              </p:cNvPr>
              <p:cNvSpPr/>
              <p:nvPr/>
            </p:nvSpPr>
            <p:spPr>
              <a:xfrm>
                <a:off x="2316260" y="10058400"/>
                <a:ext cx="18714940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Bảng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trên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thể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hiện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sự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phụ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thuộc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quãng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ym typeface="Wingdings 2" panose="05020102010507070707" pitchFamily="18" charset="2"/>
                  </a:rPr>
                  <a:t>đường</a:t>
                </a:r>
                <a:r>
                  <a:rPr lang="fr-FR" sz="44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vào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thời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gian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của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chiếc</a:t>
                </a:r>
                <a:r>
                  <a:rPr lang="fr-FR" sz="44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xe</a:t>
                </a:r>
                <a:r>
                  <a:rPr lang="fr-FR" sz="4400" dirty="0" smtClean="0">
                    <a:sym typeface="Wingdings 2" panose="05020102010507070707" pitchFamily="18" charset="2"/>
                  </a:rPr>
                  <a:t>. </a:t>
                </a:r>
                <a:r>
                  <a:rPr lang="fr-FR" sz="4400" dirty="0" err="1" smtClean="0">
                    <a:sym typeface="Wingdings 2" panose="05020102010507070707" pitchFamily="18" charset="2"/>
                  </a:rPr>
                  <a:t>Với</a:t>
                </a:r>
                <a:r>
                  <a:rPr lang="fr-FR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/>
                  <a:t>mỗi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1;2;3;4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:r>
                  <a:rPr lang="en-US" sz="4400" dirty="0" err="1" smtClean="0"/>
                  <a:t>có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một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giá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trị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duy</a:t>
                </a:r>
                <a:r>
                  <a:rPr lang="en-US" sz="4400" dirty="0"/>
                  <a:t> </a:t>
                </a:r>
                <a:r>
                  <a:rPr lang="en-US" sz="4400" dirty="0" err="1" smtClean="0"/>
                  <a:t>nhất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Vậy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ta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hàm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Hàm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trong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ví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dụ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trên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được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cho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bảng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10058400"/>
                <a:ext cx="18714940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336" t="-6034" r="-489" b="-1264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872533"/>
                  </p:ext>
                </p:extLst>
              </p:nvPr>
            </p:nvGraphicFramePr>
            <p:xfrm>
              <a:off x="2438400" y="7865090"/>
              <a:ext cx="18592800" cy="149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0">
                      <a:extLst>
                        <a:ext uri="{9D8B030D-6E8A-4147-A177-3AD203B41FA5}">
                          <a16:colId xmlns:a16="http://schemas.microsoft.com/office/drawing/2014/main" xmlns="" val="69925093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xmlns="" val="283078141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xmlns="" val="2446836582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xmlns="" val="61892275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xmlns="" val="7089188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b="0" baseline="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b="1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(h)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440772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r>
                            <a:rPr lang="en-US" b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b="0" baseline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b="0" baseline="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(km)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48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330629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872533"/>
                  </p:ext>
                </p:extLst>
              </p:nvPr>
            </p:nvGraphicFramePr>
            <p:xfrm>
              <a:off x="2438400" y="7865090"/>
              <a:ext cx="18592800" cy="149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9925093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3078141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46836582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1892275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08918895"/>
                        </a:ext>
                      </a:extLst>
                    </a:gridCol>
                  </a:tblGrid>
                  <a:tr h="746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7073" r="-144000" b="-138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44077257"/>
                      </a:ext>
                    </a:extLst>
                  </a:tr>
                  <a:tr h="746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18033" r="-144000" b="-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48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330629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5FDE97F-1E59-4CD0-8974-3EA8117FB60E}"/>
              </a:ext>
            </a:extLst>
          </p:cNvPr>
          <p:cNvSpPr/>
          <p:nvPr/>
        </p:nvSpPr>
        <p:spPr>
          <a:xfrm>
            <a:off x="1574290" y="4215629"/>
            <a:ext cx="17198342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a)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Hàm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được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cho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bảng</a:t>
            </a:r>
            <a:r>
              <a:rPr lang="en-US" altLang="en-US" sz="4400" dirty="0" smtClean="0">
                <a:sym typeface="Symbol" panose="05050102010706020507" pitchFamily="18" charset="2"/>
              </a:rPr>
              <a:t>  </a:t>
            </a:r>
            <a:endParaRPr lang="en-US" altLang="en-US" sz="4400" dirty="0">
              <a:sym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856" y="2057395"/>
            <a:ext cx="111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TẬP VỀ HÀM SỐ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7386306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HÀM SỐ, TẬP XÁC ĐỊNH CỦA HÀM SỐ</a:t>
            </a:r>
          </a:p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CÁCH CHO HÀM SỐ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5FDE97F-1E59-4CD0-8974-3EA8117FB60E}"/>
              </a:ext>
            </a:extLst>
          </p:cNvPr>
          <p:cNvSpPr/>
          <p:nvPr/>
        </p:nvSpPr>
        <p:spPr>
          <a:xfrm>
            <a:off x="1574290" y="4215629"/>
            <a:ext cx="17198342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lphaLcParenR"/>
            </a:pP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Hàm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được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cho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bảng</a:t>
            </a:r>
            <a:endParaRPr lang="en-US" altLang="en-US" sz="44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742950" indent="-742950">
              <a:buAutoNum type="alphaLcParenR"/>
            </a:pP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Hàm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được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cho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biểu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đồ</a:t>
            </a:r>
            <a:r>
              <a:rPr lang="en-US" altLang="en-US" sz="4400" dirty="0" smtClean="0">
                <a:sym typeface="Symbol" panose="05050102010706020507" pitchFamily="18" charset="2"/>
              </a:rPr>
              <a:t>  </a:t>
            </a:r>
            <a:endParaRPr lang="en-US" altLang="en-US" sz="4400" dirty="0">
              <a:sym typeface="Symbol" panose="05050102010706020507" pitchFamily="18" charset="2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29234497"/>
              </p:ext>
            </p:extLst>
          </p:nvPr>
        </p:nvGraphicFramePr>
        <p:xfrm>
          <a:off x="6553200" y="2281965"/>
          <a:ext cx="162560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91856" y="2057395"/>
            <a:ext cx="111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TẬP VỀ HÀM SỐ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7386306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HÀM SỐ, TẬP XÁC ĐỊNH CỦA HÀM SỐ</a:t>
            </a:r>
          </a:p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CÁCH CHO HÀM SỐ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5FDE97F-1E59-4CD0-8974-3EA8117FB60E}"/>
              </a:ext>
            </a:extLst>
          </p:cNvPr>
          <p:cNvSpPr/>
          <p:nvPr/>
        </p:nvSpPr>
        <p:spPr>
          <a:xfrm>
            <a:off x="1574290" y="4215629"/>
            <a:ext cx="17198342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lphaLcParenR"/>
            </a:pP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Hàm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được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cho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bảng</a:t>
            </a:r>
            <a:endParaRPr lang="en-US" altLang="en-US" sz="44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742950" indent="-742950">
              <a:buAutoNum type="alphaLcParenR"/>
            </a:pP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Hàm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được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cho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biểu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đồ</a:t>
            </a:r>
            <a:endParaRPr lang="en-US" altLang="en-US" sz="44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742950" indent="-742950">
              <a:buAutoNum type="alphaLcParenR"/>
            </a:pP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Hàm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được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cho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bởi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công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thức</a:t>
            </a:r>
            <a:r>
              <a:rPr lang="en-US" altLang="en-US" sz="4400" dirty="0" smtClean="0">
                <a:sym typeface="Symbol" panose="05050102010706020507" pitchFamily="18" charset="2"/>
              </a:rPr>
              <a:t>  </a:t>
            </a:r>
            <a:endParaRPr lang="en-US" altLang="en-US" sz="44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574290" y="6820674"/>
                <a:ext cx="979954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VD: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Cho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công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thức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endParaRPr lang="en-US" altLang="en-US" sz="4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290" y="6820674"/>
                <a:ext cx="9799540" cy="769441"/>
              </a:xfrm>
              <a:prstGeom prst="rect">
                <a:avLst/>
              </a:prstGeom>
              <a:blipFill>
                <a:blip r:embed="rId3"/>
                <a:stretch>
                  <a:fillRect l="-2488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5928849" y="6899772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928849" y="8379181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5954975" y="98156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954975" y="11351558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0958948" y="6899772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-4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924114" y="8379181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0924114" y="98156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0958948" y="11351558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478971" y="7503312"/>
            <a:ext cx="34050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478972" y="8988781"/>
            <a:ext cx="34050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478973" y="10425200"/>
            <a:ext cx="34050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5504307" y="5651244"/>
            <a:ext cx="2331719" cy="7605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478974" y="11961158"/>
            <a:ext cx="34050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0421600" y="5602754"/>
            <a:ext cx="2331719" cy="7605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16423060" y="4302994"/>
            <a:ext cx="1754777" cy="1219200"/>
          </a:xfrm>
          <a:prstGeom prst="wedgeEllipseCallou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9" name="Oval Callout 28"/>
          <p:cNvSpPr/>
          <p:nvPr/>
        </p:nvSpPr>
        <p:spPr>
          <a:xfrm>
            <a:off x="21556346" y="4354227"/>
            <a:ext cx="1754777" cy="1219200"/>
          </a:xfrm>
          <a:prstGeom prst="wedgeEllipseCallou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85279" y="8001000"/>
                <a:ext cx="12192000" cy="28007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</a:t>
                </a:r>
                <a:r>
                  <a:rPr lang="en-US" altLang="en-US" sz="4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rõ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4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440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440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sz="440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79" y="8001000"/>
                <a:ext cx="12192000" cy="2800767"/>
              </a:xfrm>
              <a:prstGeom prst="rect">
                <a:avLst/>
              </a:prstGeom>
              <a:blipFill rotWithShape="1">
                <a:blip r:embed="rId4"/>
                <a:stretch>
                  <a:fillRect l="-2050" t="-4139" r="-950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691856" y="2057395"/>
            <a:ext cx="111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TẬP VỀ HÀM SỐ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13411200" y="10210800"/>
            <a:ext cx="1754777" cy="1219200"/>
          </a:xfrm>
          <a:prstGeom prst="wedgeEllipseCallou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TXĐ</a:t>
            </a:r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>
            <a:off x="22660345" y="10918194"/>
            <a:ext cx="1754777" cy="1219200"/>
          </a:xfrm>
          <a:prstGeom prst="wedgeEllipseCallou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TGT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753319" y="9401383"/>
            <a:ext cx="557804" cy="1633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4288588" y="8610600"/>
            <a:ext cx="1215719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  <p:bldP spid="27" grpId="0" animBg="1"/>
      <p:bldP spid="6" grpId="0" animBg="1"/>
      <p:bldP spid="29" grpId="0" animBg="1"/>
      <p:bldP spid="7" grpId="0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7386306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HÀM SỐ, TẬP XÁC ĐỊNH CỦA HÀM SỐ</a:t>
            </a:r>
          </a:p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CÁCH CHO HÀM SỐ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5FDE97F-1E59-4CD0-8974-3EA8117FB60E}"/>
              </a:ext>
            </a:extLst>
          </p:cNvPr>
          <p:cNvSpPr/>
          <p:nvPr/>
        </p:nvSpPr>
        <p:spPr>
          <a:xfrm>
            <a:off x="1574290" y="4215629"/>
            <a:ext cx="17198342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lphaLcParenR"/>
            </a:pP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Hàm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được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cho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bảng</a:t>
            </a:r>
            <a:endParaRPr lang="en-US" altLang="en-US" sz="44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742950" indent="-742950">
              <a:buAutoNum type="alphaLcParenR"/>
            </a:pP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Hàm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được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cho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biểu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đồ</a:t>
            </a:r>
            <a:endParaRPr lang="en-US" altLang="en-US" sz="44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742950" indent="-742950">
              <a:buAutoNum type="alphaLcParenR"/>
            </a:pP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Hàm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được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cho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bởi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công</a:t>
            </a:r>
            <a:r>
              <a:rPr lang="en-US" alt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thức</a:t>
            </a:r>
            <a:r>
              <a:rPr lang="en-US" altLang="en-US" sz="4400" dirty="0" smtClean="0">
                <a:sym typeface="Symbol" panose="05050102010706020507" pitchFamily="18" charset="2"/>
              </a:rPr>
              <a:t>  </a:t>
            </a:r>
            <a:endParaRPr lang="en-US" altLang="en-US" sz="44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015992" y="9144000"/>
                <a:ext cx="16864832" cy="83311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VD: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Tìm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tập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xác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định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của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hàm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số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endParaRPr lang="en-US" altLang="en-US" sz="4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2" y="9144000"/>
                <a:ext cx="16864832" cy="833113"/>
              </a:xfrm>
              <a:prstGeom prst="rect">
                <a:avLst/>
              </a:prstGeom>
              <a:blipFill rotWithShape="1">
                <a:blip r:embed="rId3"/>
                <a:stretch>
                  <a:fillRect l="-1482" t="-7299" b="-3357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052816" y="6639342"/>
                <a:ext cx="2005458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</a:t>
                </a:r>
                <a:r>
                  <a:rPr lang="en-US" altLang="en-US" sz="4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rõ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4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4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440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16" y="6639342"/>
                <a:ext cx="20054584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246" t="-5444" b="-1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2514600" y="10363200"/>
                <a:ext cx="11658600" cy="21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4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 </a:t>
                </a:r>
                <a:endParaRPr lang="en-US" alt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en-US" altLang="en-US" sz="4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−3 </m:t>
                    </m:r>
                    <m:r>
                      <a:rPr lang="en-US" altLang="en-US" sz="4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4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000" dirty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TXĐ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000" b="0" i="1" dirty="0" smtClean="0">
                        <a:latin typeface="Cambria Math" panose="02040503050406030204" pitchFamily="18" charset="0"/>
                      </a:rPr>
                      <m:t>=(3;+∞)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0363200"/>
                <a:ext cx="11658600" cy="2171941"/>
              </a:xfrm>
              <a:prstGeom prst="rect">
                <a:avLst/>
              </a:prstGeom>
              <a:blipFill rotWithShape="1">
                <a:blip r:embed="rId5"/>
                <a:stretch>
                  <a:fillRect l="-2144" t="-5337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91856" y="2057395"/>
            <a:ext cx="111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TẬP VỀ HÀM SỐ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7386306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HÀM SỐ, TẬP XÁC ĐỊNH CỦA HÀM SỐ</a:t>
            </a:r>
          </a:p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CÁCH CHO HÀM SỐ</a:t>
            </a:r>
          </a:p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ĐỒ THỊ HÀM SỐ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016794" y="5227060"/>
                <a:ext cx="16864832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dirty="0" smtClean="0">
                    <a:sym typeface="Symbol" panose="05050102010706020507" pitchFamily="18" charset="2"/>
                  </a:rPr>
                  <a:t>Đồ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thị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hàm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số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là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tập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hợp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tất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cả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các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điểm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 </a:t>
                </a:r>
                <a:endParaRPr lang="en-US" altLang="en-US" sz="4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94" y="5227060"/>
                <a:ext cx="16864832" cy="769441"/>
              </a:xfrm>
              <a:prstGeom prst="rect">
                <a:avLst/>
              </a:prstGeom>
              <a:blipFill>
                <a:blip r:embed="rId3"/>
                <a:stretch>
                  <a:fillRect l="-1482" t="-16535" b="-354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016794" y="6526374"/>
                <a:ext cx="16864832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dirty="0" smtClean="0">
                    <a:sym typeface="Symbol" panose="05050102010706020507" pitchFamily="18" charset="2"/>
                  </a:rPr>
                  <a:t>VD: Cho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hàm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số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en-US" sz="4400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94" y="6526374"/>
                <a:ext cx="16864832" cy="769441"/>
              </a:xfrm>
              <a:prstGeom prst="rect">
                <a:avLst/>
              </a:prstGeom>
              <a:blipFill>
                <a:blip r:embed="rId6"/>
                <a:stretch>
                  <a:fillRect l="-1482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032034" y="7464344"/>
                <a:ext cx="16864832" cy="280076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dirty="0" smtClean="0">
                    <a:sym typeface="Symbol" panose="05050102010706020507" pitchFamily="18" charset="2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thì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en-US" sz="4400" dirty="0" smtClean="0">
                  <a:sym typeface="Symbol" panose="05050102010706020507" pitchFamily="18" charset="2"/>
                </a:endParaRPr>
              </a:p>
              <a:p>
                <a:r>
                  <a:rPr lang="en-US" altLang="en-US" sz="4400" dirty="0">
                    <a:sym typeface="Symbol" panose="05050102010706020507" pitchFamily="18" charset="2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2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thì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4400" dirty="0" smtClean="0">
                  <a:sym typeface="Symbol" panose="05050102010706020507" pitchFamily="18" charset="2"/>
                </a:endParaRPr>
              </a:p>
              <a:p>
                <a:r>
                  <a:rPr lang="en-US" altLang="en-US" sz="4400" dirty="0" err="1" smtClean="0">
                    <a:sym typeface="Symbol" panose="05050102010706020507" pitchFamily="18" charset="2"/>
                  </a:rPr>
                  <a:t>Vậy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đồ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thị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của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hàm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số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là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: </a:t>
                </a:r>
                <a:endParaRPr lang="en-US" altLang="en-US" sz="4400" dirty="0">
                  <a:sym typeface="Symbol" panose="05050102010706020507" pitchFamily="18" charset="2"/>
                </a:endParaRPr>
              </a:p>
              <a:p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endParaRPr lang="en-US" altLang="en-US" sz="4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7464344"/>
                <a:ext cx="16864832" cy="2800767"/>
              </a:xfrm>
              <a:prstGeom prst="rect">
                <a:avLst/>
              </a:prstGeom>
              <a:blipFill>
                <a:blip r:embed="rId7"/>
                <a:stretch>
                  <a:fillRect l="-1446" t="-45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23479" t="22444" r="61291" b="50948"/>
          <a:stretch/>
        </p:blipFill>
        <p:spPr>
          <a:xfrm>
            <a:off x="12954000" y="8686801"/>
            <a:ext cx="4495800" cy="3746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91856" y="2057395"/>
            <a:ext cx="111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TẬP VỀ HÀM SỐ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VỀ HÀM 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7386306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HÀM SỐ, TẬP XÁC ĐỊNH CỦA HÀM SỐ</a:t>
            </a:r>
          </a:p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CÁCH CHO HÀM SỐ</a:t>
            </a:r>
          </a:p>
          <a:p>
            <a:pPr marL="742950" indent="-742950">
              <a:buAutoNum type="arabicPeriod"/>
            </a:pPr>
            <a:r>
              <a:rPr lang="fr-FR" sz="4400" b="1" dirty="0" smtClean="0">
                <a:solidFill>
                  <a:srgbClr val="0000FF"/>
                </a:solidFill>
              </a:rPr>
              <a:t>ĐỒ THỊ HÀM SỐ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016794" y="5227060"/>
                <a:ext cx="16864832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dirty="0" smtClean="0">
                    <a:sym typeface="Symbol" panose="05050102010706020507" pitchFamily="18" charset="2"/>
                  </a:rPr>
                  <a:t>Đồ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thị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hàm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số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là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tập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hợp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tất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cả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các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điểm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 </a:t>
                </a:r>
                <a:endParaRPr lang="en-US" altLang="en-US" sz="4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94" y="5227060"/>
                <a:ext cx="16864832" cy="769441"/>
              </a:xfrm>
              <a:prstGeom prst="rect">
                <a:avLst/>
              </a:prstGeom>
              <a:blipFill>
                <a:blip r:embed="rId3"/>
                <a:stretch>
                  <a:fillRect l="-1482" t="-16535" b="-354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016794" y="6526374"/>
                <a:ext cx="16864832" cy="104842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dirty="0" smtClean="0">
                    <a:sym typeface="Symbol" panose="05050102010706020507" pitchFamily="18" charset="2"/>
                  </a:rPr>
                  <a:t>VD 2: Cho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hàm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số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4400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94" y="6526374"/>
                <a:ext cx="16864832" cy="1048429"/>
              </a:xfrm>
              <a:prstGeom prst="rect">
                <a:avLst/>
              </a:prstGeom>
              <a:blipFill>
                <a:blip r:embed="rId4"/>
                <a:stretch>
                  <a:fillRect l="-1482" t="-1163" b="-1162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032034" y="7464344"/>
                <a:ext cx="16864832" cy="307975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dirty="0" smtClean="0">
                    <a:sym typeface="Symbol" panose="05050102010706020507" pitchFamily="18" charset="2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thì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4400" dirty="0" smtClean="0">
                  <a:sym typeface="Symbol" panose="05050102010706020507" pitchFamily="18" charset="2"/>
                </a:endParaRPr>
              </a:p>
              <a:p>
                <a:r>
                  <a:rPr lang="en-US" altLang="en-US" sz="4400" dirty="0">
                    <a:sym typeface="Symbol" panose="05050102010706020507" pitchFamily="18" charset="2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2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thì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2</a:t>
                </a:r>
              </a:p>
              <a:p>
                <a:r>
                  <a:rPr lang="en-US" altLang="en-US" sz="4400" dirty="0" err="1" smtClean="0">
                    <a:sym typeface="Symbol" panose="05050102010706020507" pitchFamily="18" charset="2"/>
                  </a:rPr>
                  <a:t>Vậy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đồ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thị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của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hàm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số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là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: </a:t>
                </a:r>
                <a:endParaRPr lang="en-US" altLang="en-US" sz="4400" dirty="0">
                  <a:sym typeface="Symbol" panose="05050102010706020507" pitchFamily="18" charset="2"/>
                </a:endParaRPr>
              </a:p>
              <a:p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endParaRPr lang="en-US" altLang="en-US" sz="4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7464344"/>
                <a:ext cx="16864832" cy="3079754"/>
              </a:xfrm>
              <a:prstGeom prst="rect">
                <a:avLst/>
              </a:prstGeom>
              <a:blipFill>
                <a:blip r:embed="rId5"/>
                <a:stretch>
                  <a:fillRect l="-1446" t="-415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4285" t="43361" r="60770"/>
          <a:stretch/>
        </p:blipFill>
        <p:spPr>
          <a:xfrm>
            <a:off x="13792200" y="7371488"/>
            <a:ext cx="4419600" cy="40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738630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CỦNG CỐ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016794" y="5227060"/>
                <a:ext cx="18033206" cy="77687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400" dirty="0" smtClean="0">
                    <a:sym typeface="Symbol" panose="05050102010706020507" pitchFamily="18" charset="2"/>
                  </a:rPr>
                  <a:t>Cho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hàm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số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+2 </m:t>
                    </m:r>
                  </m:oMath>
                </a14:m>
                <a:r>
                  <a:rPr lang="en-US" altLang="en-US" sz="4400" dirty="0" err="1" smtClean="0">
                    <a:sym typeface="Symbol" panose="05050102010706020507" pitchFamily="18" charset="2"/>
                  </a:rPr>
                  <a:t>có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đồ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thị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.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Phát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biểu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nào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sau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đây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sai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endParaRPr lang="en-US" altLang="en-US" sz="4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94" y="5227060"/>
                <a:ext cx="18033206" cy="776879"/>
              </a:xfrm>
              <a:prstGeom prst="rect">
                <a:avLst/>
              </a:prstGeom>
              <a:blipFill>
                <a:blip r:embed="rId3"/>
                <a:stretch>
                  <a:fillRect l="-1386" t="-15625" b="-3515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016794" y="6526374"/>
                <a:ext cx="16864832" cy="415498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742950" indent="-742950">
                  <a:buAutoNum type="alphaUcPeriod"/>
                </a:pPr>
                <a:r>
                  <a:rPr lang="en-US" altLang="en-US" sz="4400" dirty="0" smtClean="0">
                    <a:sym typeface="Symbol" panose="05050102010706020507" pitchFamily="18" charset="2"/>
                  </a:rPr>
                  <a:t>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thuộc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đồ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 smtClean="0">
                    <a:sym typeface="Symbol" panose="05050102010706020507" pitchFamily="18" charset="2"/>
                  </a:rPr>
                  <a:t>thị</a:t>
                </a:r>
                <a:r>
                  <a:rPr lang="en-US" altLang="en-US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4400" dirty="0" smtClean="0">
                  <a:sym typeface="Symbol" panose="05050102010706020507" pitchFamily="18" charset="2"/>
                </a:endParaRPr>
              </a:p>
              <a:p>
                <a:pPr marL="742950" indent="-742950">
                  <a:buAutoNum type="alphaUcPeriod"/>
                </a:pPr>
                <a:r>
                  <a:rPr lang="en-US" altLang="en-US" sz="4400" dirty="0">
                    <a:sym typeface="Symbol" panose="05050102010706020507" pitchFamily="18" charset="2"/>
                  </a:rPr>
                  <a:t>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thuộc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đồ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thị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4400" dirty="0" smtClean="0">
                  <a:sym typeface="Symbol" panose="05050102010706020507" pitchFamily="18" charset="2"/>
                </a:endParaRPr>
              </a:p>
              <a:p>
                <a:pPr marL="742950" indent="-742950">
                  <a:buFontTx/>
                  <a:buAutoNum type="alphaUcPeriod"/>
                </a:pPr>
                <a:r>
                  <a:rPr lang="en-US" altLang="en-US" sz="4400" dirty="0">
                    <a:sym typeface="Symbol" panose="05050102010706020507" pitchFamily="18" charset="2"/>
                  </a:rPr>
                  <a:t>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thuộc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đồ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thị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4400" dirty="0" smtClean="0">
                  <a:sym typeface="Symbol" panose="05050102010706020507" pitchFamily="18" charset="2"/>
                </a:endParaRPr>
              </a:p>
              <a:p>
                <a:pPr marL="742950" indent="-742950">
                  <a:buFontTx/>
                  <a:buAutoNum type="alphaUcPeriod"/>
                </a:pPr>
                <a:r>
                  <a:rPr lang="en-US" altLang="en-US" sz="4400" dirty="0">
                    <a:sym typeface="Symbol" panose="05050102010706020507" pitchFamily="18" charset="2"/>
                  </a:rPr>
                  <a:t>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thuộc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đồ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4400" dirty="0" err="1">
                    <a:sym typeface="Symbol" panose="05050102010706020507" pitchFamily="18" charset="2"/>
                  </a:rPr>
                  <a:t>thị</a:t>
                </a:r>
                <a:r>
                  <a:rPr lang="en-US" altLang="en-US" sz="4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4400" dirty="0">
                  <a:sym typeface="Symbol" panose="05050102010706020507" pitchFamily="18" charset="2"/>
                </a:endParaRPr>
              </a:p>
              <a:p>
                <a:pPr marL="742950" indent="-742950">
                  <a:buFontTx/>
                  <a:buAutoNum type="alphaUcPeriod"/>
                </a:pPr>
                <a:endParaRPr lang="en-US" altLang="en-US" sz="4400" dirty="0">
                  <a:sym typeface="Symbol" panose="05050102010706020507" pitchFamily="18" charset="2"/>
                </a:endParaRPr>
              </a:p>
              <a:p>
                <a:pPr marL="742950" indent="-742950">
                  <a:buAutoNum type="alphaUcPeriod"/>
                </a:pPr>
                <a:endParaRPr lang="en-US" altLang="en-US" sz="4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94" y="6526374"/>
                <a:ext cx="16864832" cy="4154984"/>
              </a:xfrm>
              <a:prstGeom prst="rect">
                <a:avLst/>
              </a:prstGeom>
              <a:blipFill>
                <a:blip r:embed="rId4"/>
                <a:stretch>
                  <a:fillRect l="-1338" t="-323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052816" y="8603866"/>
            <a:ext cx="547384" cy="8449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4955</TotalTime>
  <Words>1238</Words>
  <Application>Microsoft Office PowerPoint</Application>
  <PresentationFormat>Custom</PresentationFormat>
  <Paragraphs>137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473</cp:revision>
  <dcterms:created xsi:type="dcterms:W3CDTF">2013-08-31T11:42:51Z</dcterms:created>
  <dcterms:modified xsi:type="dcterms:W3CDTF">2021-09-03T08:49:53Z</dcterms:modified>
</cp:coreProperties>
</file>