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sldIdLst>
    <p:sldId id="301" r:id="rId2"/>
    <p:sldId id="257" r:id="rId3"/>
    <p:sldId id="284" r:id="rId4"/>
    <p:sldId id="305" r:id="rId5"/>
    <p:sldId id="270" r:id="rId6"/>
    <p:sldId id="289" r:id="rId7"/>
    <p:sldId id="297" r:id="rId8"/>
    <p:sldId id="318" r:id="rId9"/>
    <p:sldId id="290" r:id="rId10"/>
    <p:sldId id="299" r:id="rId11"/>
    <p:sldId id="314" r:id="rId12"/>
    <p:sldId id="291" r:id="rId13"/>
    <p:sldId id="319" r:id="rId14"/>
    <p:sldId id="320" r:id="rId15"/>
    <p:sldId id="322" r:id="rId16"/>
    <p:sldId id="312" r:id="rId17"/>
    <p:sldId id="321" r:id="rId18"/>
    <p:sldId id="298" r:id="rId19"/>
    <p:sldId id="315" r:id="rId20"/>
    <p:sldId id="316" r:id="rId21"/>
    <p:sldId id="317" r:id="rId22"/>
    <p:sldId id="269" r:id="rId23"/>
    <p:sldId id="295" r:id="rId24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1" clrIdx="0">
    <p:extLst>
      <p:ext uri="{19B8F6BF-5375-455C-9EA6-DF929625EA0E}">
        <p15:presenceInfo xmlns:p15="http://schemas.microsoft.com/office/powerpoint/2012/main" userId="83b57fff0cc03ed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BCDC0"/>
    <a:srgbClr val="B8D4C5"/>
    <a:srgbClr val="EA48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71" autoAdjust="0"/>
    <p:restoredTop sz="91038" autoAdjust="0"/>
  </p:normalViewPr>
  <p:slideViewPr>
    <p:cSldViewPr snapToGrid="0" snapToObjects="1">
      <p:cViewPr varScale="1">
        <p:scale>
          <a:sx n="68" d="100"/>
          <a:sy n="68" d="100"/>
        </p:scale>
        <p:origin x="50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224C8C-DDD8-4255-9C31-1136218F8F69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147397-6384-44EE-A694-5C2CB09E4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5504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47397-6384-44EE-A694-5C2CB09E458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5022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47397-6384-44EE-A694-5C2CB09E458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2067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53695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6A025F-4A42-FE48-B7B2-D5FBC143A4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40BFAD-4F29-F94C-9D8A-33DE84098633}" type="datetimeFigureOut">
              <a:t>7/26/2022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E59E23-09A3-C844-8CD6-BFEB8E957F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1DAE2F-0754-4F4F-B969-EB3B6F0BB9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8AD39D-5E4B-5941-A936-433FC1C6FE25}" type="slidenum">
              <a:t>‹#›</a:t>
            </a:fld>
            <a:endParaRPr lang="x-none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5399B83-00F1-524F-BDF6-BAB5619A008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732" y="-14441"/>
            <a:ext cx="12222386" cy="6857999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FDFDE0FC-811C-6B4D-A402-4A4EC1420D9C}"/>
              </a:ext>
            </a:extLst>
          </p:cNvPr>
          <p:cNvGrpSpPr/>
          <p:nvPr userDrawn="1"/>
        </p:nvGrpSpPr>
        <p:grpSpPr>
          <a:xfrm>
            <a:off x="5693239" y="6314169"/>
            <a:ext cx="805521" cy="529389"/>
            <a:chOff x="5778584" y="6325677"/>
            <a:chExt cx="805521" cy="529389"/>
          </a:xfrm>
        </p:grpSpPr>
        <p:pic>
          <p:nvPicPr>
            <p:cNvPr id="10" name="Picture 9">
              <a:hlinkClick r:id="" action="ppaction://hlinkshowjump?jump=firstslide"/>
              <a:extLst>
                <a:ext uri="{FF2B5EF4-FFF2-40B4-BE49-F238E27FC236}">
                  <a16:creationId xmlns:a16="http://schemas.microsoft.com/office/drawing/2014/main" id="{128DB713-A925-E940-9C1F-35CFB2B2554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16650" y="6325677"/>
              <a:ext cx="529389" cy="529389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1" name="Picture 10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28ADE026-D255-0E46-A4EC-CE36DFF08EE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57190" y="6586741"/>
              <a:ext cx="126915" cy="191883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2" name="Picture 11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19B62DC2-97D1-B64B-869E-DEBA545BEC1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0800000">
              <a:off x="5778584" y="6586741"/>
              <a:ext cx="126915" cy="191883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B1DF492A-81AD-5D4A-A943-32E917C1B56B}"/>
              </a:ext>
            </a:extLst>
          </p:cNvPr>
          <p:cNvSpPr txBox="1"/>
          <p:nvPr userDrawn="1"/>
        </p:nvSpPr>
        <p:spPr>
          <a:xfrm>
            <a:off x="24732" y="6510902"/>
            <a:ext cx="2685800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baseline="0" dirty="0" err="1">
                <a:solidFill>
                  <a:schemeClr val="bg1"/>
                </a:solidFill>
              </a:rPr>
              <a:t>Tiếng Anh 10 i</a:t>
            </a:r>
            <a:r>
              <a:rPr lang="en-US" sz="1400" baseline="0" dirty="0">
                <a:solidFill>
                  <a:schemeClr val="bg1"/>
                </a:solidFill>
              </a:rPr>
              <a:t>-Learn Smart World 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97DD529-7747-654A-B7AB-AFCA57F98818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26018" y="6396200"/>
            <a:ext cx="814608" cy="41529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A436751-F2B7-3544-9527-8B13899DC1B3}"/>
              </a:ext>
            </a:extLst>
          </p:cNvPr>
          <p:cNvSpPr txBox="1"/>
          <p:nvPr userDrawn="1"/>
        </p:nvSpPr>
        <p:spPr>
          <a:xfrm>
            <a:off x="82240" y="-48141"/>
            <a:ext cx="1347536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Unit 9</a:t>
            </a:r>
          </a:p>
        </p:txBody>
      </p:sp>
    </p:spTree>
    <p:extLst>
      <p:ext uri="{BB962C8B-B14F-4D97-AF65-F5344CB8AC3E}">
        <p14:creationId xmlns:p14="http://schemas.microsoft.com/office/powerpoint/2010/main" val="1207493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emf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s://eduhome.com.vn/DHALesson?idGrade=19&amp;idSubject=1&amp;idSeries=117&amp;idTheme=979&amp;IdLevel=1&amp;idThemeServer=66" TargetMode="Externa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://www.eduhome.com.vn/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7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047"/>
            <a:ext cx="12192000" cy="686104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1934C13-290B-0274-4FEC-517080E415FD}"/>
              </a:ext>
            </a:extLst>
          </p:cNvPr>
          <p:cNvSpPr/>
          <p:nvPr/>
        </p:nvSpPr>
        <p:spPr>
          <a:xfrm>
            <a:off x="5060685" y="2457473"/>
            <a:ext cx="6844938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0070C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UNIT 9: TRAVEL AND TOURISM</a:t>
            </a:r>
          </a:p>
          <a:p>
            <a:pPr algn="ctr"/>
            <a:r>
              <a:rPr lang="en-US" sz="3200" b="1" dirty="0">
                <a:solidFill>
                  <a:srgbClr val="00B05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Lesson 3.1 – Listening and Reading</a:t>
            </a:r>
          </a:p>
          <a:p>
            <a:pPr algn="ctr"/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Page 80</a:t>
            </a:r>
            <a:endParaRPr lang="en-US" sz="32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73500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DB55EB64-F450-4D13-A0BB-248AC53BC405}"/>
              </a:ext>
            </a:extLst>
          </p:cNvPr>
          <p:cNvSpPr txBox="1"/>
          <p:nvPr/>
        </p:nvSpPr>
        <p:spPr>
          <a:xfrm>
            <a:off x="220639" y="866917"/>
            <a:ext cx="11750721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0" i="1" dirty="0">
                <a:solidFill>
                  <a:srgbClr val="000000"/>
                </a:solidFill>
                <a:effectLst/>
              </a:rPr>
              <a:t>Good morning, class. Today we're going to start our project about tourism, so I want to talk about ecotourism. It's a kind of vacation where the tourists can enjoy staying in a natural environment without damaging it. </a:t>
            </a:r>
            <a:r>
              <a:rPr lang="en-US" sz="2600" b="0" i="1" dirty="0">
                <a:solidFill>
                  <a:srgbClr val="FF0000"/>
                </a:solidFill>
                <a:effectLst/>
              </a:rPr>
              <a:t>This can help protect the natural environment and wildlife</a:t>
            </a:r>
            <a:r>
              <a:rPr lang="en-US" sz="2600" b="0" i="1" dirty="0">
                <a:solidFill>
                  <a:srgbClr val="000000"/>
                </a:solidFill>
                <a:effectLst/>
              </a:rPr>
              <a:t>. </a:t>
            </a:r>
            <a:r>
              <a:rPr lang="en-US" sz="2600" b="0" i="1" dirty="0">
                <a:solidFill>
                  <a:srgbClr val="FF0000"/>
                </a:solidFill>
                <a:effectLst/>
              </a:rPr>
              <a:t>So why are more people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b="0" i="1" dirty="0">
                <a:solidFill>
                  <a:srgbClr val="FF0000"/>
                </a:solidFill>
                <a:effectLst/>
              </a:rPr>
              <a:t>choosing to go to eco resorts</a:t>
            </a:r>
            <a:r>
              <a:rPr lang="en-US" sz="2600" b="0" i="1" dirty="0">
                <a:solidFill>
                  <a:srgbClr val="000000"/>
                </a:solidFill>
                <a:effectLst/>
              </a:rPr>
              <a:t>? The first reason is that people want something different from the normal vacations they had before. The usual kind of vacations always include staying in a hotel and doing the same </a:t>
            </a:r>
            <a:r>
              <a:rPr lang="en-US" sz="2600" b="0" i="1" dirty="0">
                <a:solidFill>
                  <a:srgbClr val="FF0000"/>
                </a:solidFill>
                <a:effectLst/>
              </a:rPr>
              <a:t>activities like going to the beach or an amusement park</a:t>
            </a:r>
            <a:r>
              <a:rPr lang="en-US" sz="2600" b="0" i="1" dirty="0">
                <a:solidFill>
                  <a:srgbClr val="000000"/>
                </a:solidFill>
                <a:effectLst/>
              </a:rPr>
              <a:t>. Modern vacations can have a negative effect on our environment. Eco tourists can do something different like rice farming or learn about wildlife conservation. </a:t>
            </a:r>
            <a:r>
              <a:rPr lang="en-US" sz="2600" b="0" i="1" dirty="0">
                <a:solidFill>
                  <a:srgbClr val="FF0000"/>
                </a:solidFill>
                <a:effectLst/>
              </a:rPr>
              <a:t>They can also learn more about a different culture</a:t>
            </a:r>
            <a:r>
              <a:rPr lang="en-US" sz="2600" b="0" i="1" dirty="0">
                <a:solidFill>
                  <a:srgbClr val="000000"/>
                </a:solidFill>
                <a:effectLst/>
              </a:rPr>
              <a:t>. Another reason is that it gives people a chance to travel without hurting the environment. </a:t>
            </a:r>
            <a:r>
              <a:rPr lang="en-US" sz="2600" b="0" i="1" dirty="0">
                <a:solidFill>
                  <a:srgbClr val="FF0000"/>
                </a:solidFill>
                <a:effectLst/>
              </a:rPr>
              <a:t>Eco resorts use materials like wood and bamboo </a:t>
            </a:r>
            <a:r>
              <a:rPr lang="en-US" sz="2600" b="0" i="1" dirty="0">
                <a:solidFill>
                  <a:srgbClr val="000000"/>
                </a:solidFill>
                <a:effectLst/>
              </a:rPr>
              <a:t>to help protect the natural surroundings. Finally, tourists want to escape from the modern world and enjoy nature. Staying in a beautiful natural place is very relaxing. </a:t>
            </a:r>
            <a:r>
              <a:rPr lang="en-US" sz="2600" b="0" i="1" dirty="0">
                <a:solidFill>
                  <a:srgbClr val="FF0000"/>
                </a:solidFill>
                <a:effectLst/>
              </a:rPr>
              <a:t>Ecotourism can be good for our health </a:t>
            </a:r>
            <a:r>
              <a:rPr lang="en-US" sz="2600" b="0" i="1" dirty="0">
                <a:solidFill>
                  <a:srgbClr val="000000"/>
                </a:solidFill>
                <a:effectLst/>
              </a:rPr>
              <a:t>and teach us more about the natural world.</a:t>
            </a:r>
            <a:r>
              <a:rPr lang="en-US" sz="2600" dirty="0"/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7276" y="330892"/>
            <a:ext cx="1760708" cy="40011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Audio Scripts</a:t>
            </a:r>
          </a:p>
        </p:txBody>
      </p:sp>
    </p:spTree>
    <p:extLst>
      <p:ext uri="{BB962C8B-B14F-4D97-AF65-F5344CB8AC3E}">
        <p14:creationId xmlns:p14="http://schemas.microsoft.com/office/powerpoint/2010/main" val="25726638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4780566-4874-62B0-32A8-04C46F99A805}"/>
              </a:ext>
            </a:extLst>
          </p:cNvPr>
          <p:cNvSpPr txBox="1"/>
          <p:nvPr/>
        </p:nvSpPr>
        <p:spPr>
          <a:xfrm>
            <a:off x="1926773" y="940865"/>
            <a:ext cx="9180284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3200" b="0" i="0" dirty="0">
                <a:solidFill>
                  <a:srgbClr val="002060"/>
                </a:solidFill>
                <a:effectLst/>
              </a:rPr>
              <a:t>Ecotourism</a:t>
            </a:r>
            <a:r>
              <a:rPr lang="en-US" sz="3200" dirty="0">
                <a:solidFill>
                  <a:srgbClr val="002060"/>
                </a:solidFill>
              </a:rPr>
              <a:t> (n)                   </a:t>
            </a:r>
            <a:r>
              <a:rPr lang="en-US" sz="3200" dirty="0">
                <a:solidFill>
                  <a:srgbClr val="0070C0"/>
                </a:solidFill>
              </a:rPr>
              <a:t>du </a:t>
            </a:r>
            <a:r>
              <a:rPr lang="en-US" sz="3200" dirty="0" err="1">
                <a:solidFill>
                  <a:srgbClr val="0070C0"/>
                </a:solidFill>
              </a:rPr>
              <a:t>lịch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sinh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thái</a:t>
            </a:r>
            <a:endParaRPr lang="en-US" sz="3200" dirty="0">
              <a:solidFill>
                <a:srgbClr val="0070C0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3200" dirty="0">
                <a:solidFill>
                  <a:srgbClr val="002060"/>
                </a:solidFill>
              </a:rPr>
              <a:t>wildlife (n) 		     	</a:t>
            </a:r>
            <a:r>
              <a:rPr lang="en-US" sz="3200" dirty="0">
                <a:solidFill>
                  <a:srgbClr val="0070C0"/>
                </a:solidFill>
              </a:rPr>
              <a:t>(</a:t>
            </a:r>
            <a:r>
              <a:rPr lang="en-US" sz="3200" dirty="0" err="1">
                <a:solidFill>
                  <a:srgbClr val="0070C0"/>
                </a:solidFill>
              </a:rPr>
              <a:t>động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vật</a:t>
            </a:r>
            <a:r>
              <a:rPr lang="en-US" sz="3200" dirty="0">
                <a:solidFill>
                  <a:srgbClr val="0070C0"/>
                </a:solidFill>
              </a:rPr>
              <a:t>) </a:t>
            </a:r>
            <a:r>
              <a:rPr lang="en-US" sz="3200" dirty="0" err="1">
                <a:solidFill>
                  <a:srgbClr val="0070C0"/>
                </a:solidFill>
              </a:rPr>
              <a:t>hoang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dã</a:t>
            </a:r>
            <a:endParaRPr lang="en-US" sz="3200" dirty="0">
              <a:solidFill>
                <a:srgbClr val="0070C0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3200" dirty="0">
                <a:solidFill>
                  <a:srgbClr val="002060"/>
                </a:solidFill>
              </a:rPr>
              <a:t>resort (n)           		</a:t>
            </a:r>
            <a:r>
              <a:rPr lang="en-US" sz="3200" dirty="0" err="1">
                <a:solidFill>
                  <a:srgbClr val="0070C0"/>
                </a:solidFill>
              </a:rPr>
              <a:t>nơi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nghỉ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dưỡng</a:t>
            </a:r>
            <a:endParaRPr lang="en-US" sz="3200" dirty="0">
              <a:solidFill>
                <a:srgbClr val="0070C0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3200" dirty="0">
                <a:solidFill>
                  <a:srgbClr val="002060"/>
                </a:solidFill>
              </a:rPr>
              <a:t>unusual (adj)			</a:t>
            </a:r>
            <a:r>
              <a:rPr lang="en-US" sz="3200" dirty="0" err="1">
                <a:solidFill>
                  <a:srgbClr val="0070C0"/>
                </a:solidFill>
              </a:rPr>
              <a:t>khác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thường</a:t>
            </a:r>
            <a:r>
              <a:rPr lang="en-US" sz="3200" dirty="0">
                <a:solidFill>
                  <a:srgbClr val="0070C0"/>
                </a:solidFill>
              </a:rPr>
              <a:t>, </a:t>
            </a:r>
            <a:r>
              <a:rPr lang="en-US" sz="3200" dirty="0" err="1">
                <a:solidFill>
                  <a:srgbClr val="0070C0"/>
                </a:solidFill>
              </a:rPr>
              <a:t>đặc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biệt</a:t>
            </a:r>
            <a:endParaRPr lang="en-US" sz="3200" dirty="0">
              <a:solidFill>
                <a:srgbClr val="0070C0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3200" dirty="0">
                <a:solidFill>
                  <a:srgbClr val="002060"/>
                </a:solidFill>
              </a:rPr>
              <a:t>amusement (n)                	</a:t>
            </a:r>
            <a:r>
              <a:rPr lang="en-US" sz="3200" dirty="0" err="1">
                <a:solidFill>
                  <a:srgbClr val="0070C0"/>
                </a:solidFill>
              </a:rPr>
              <a:t>vui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chơi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giải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trí</a:t>
            </a:r>
            <a:endParaRPr lang="en-US" sz="3200" dirty="0">
              <a:solidFill>
                <a:srgbClr val="0070C0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3200" dirty="0">
                <a:solidFill>
                  <a:srgbClr val="002060"/>
                </a:solidFill>
              </a:rPr>
              <a:t>conservation (n)               	</a:t>
            </a:r>
            <a:r>
              <a:rPr lang="en-US" sz="3200" dirty="0" err="1">
                <a:solidFill>
                  <a:srgbClr val="0070C0"/>
                </a:solidFill>
              </a:rPr>
              <a:t>sự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bảo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tồn</a:t>
            </a:r>
            <a:endParaRPr lang="en-US" sz="3200" dirty="0">
              <a:solidFill>
                <a:srgbClr val="0070C0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3200" dirty="0">
                <a:solidFill>
                  <a:srgbClr val="002060"/>
                </a:solidFill>
              </a:rPr>
              <a:t>culture (n)                          </a:t>
            </a:r>
            <a:r>
              <a:rPr lang="en-US" sz="3200" dirty="0" err="1">
                <a:solidFill>
                  <a:srgbClr val="0070C0"/>
                </a:solidFill>
              </a:rPr>
              <a:t>nền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văn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hóa</a:t>
            </a:r>
            <a:endParaRPr lang="en-US" sz="3200" dirty="0">
              <a:solidFill>
                <a:srgbClr val="0070C0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3200" dirty="0">
                <a:solidFill>
                  <a:srgbClr val="002060"/>
                </a:solidFill>
              </a:rPr>
              <a:t>hurt (v)   		  	</a:t>
            </a:r>
            <a:r>
              <a:rPr lang="en-US" sz="3200" dirty="0" err="1">
                <a:solidFill>
                  <a:srgbClr val="0070C0"/>
                </a:solidFill>
              </a:rPr>
              <a:t>làm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bị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thương</a:t>
            </a:r>
            <a:endParaRPr lang="en-US" sz="3200" dirty="0">
              <a:solidFill>
                <a:srgbClr val="0070C0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3200" dirty="0">
                <a:solidFill>
                  <a:srgbClr val="002060"/>
                </a:solidFill>
              </a:rPr>
              <a:t>material (n)                        </a:t>
            </a:r>
            <a:r>
              <a:rPr lang="en-US" sz="3200" dirty="0" err="1">
                <a:solidFill>
                  <a:srgbClr val="0070C0"/>
                </a:solidFill>
              </a:rPr>
              <a:t>nguyên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vật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liệu</a:t>
            </a:r>
            <a:endParaRPr lang="en-US" sz="3200" dirty="0">
              <a:solidFill>
                <a:srgbClr val="0070C0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3200" dirty="0">
                <a:solidFill>
                  <a:srgbClr val="002060"/>
                </a:solidFill>
              </a:rPr>
              <a:t> bamboo (n)  		 	</a:t>
            </a:r>
            <a:r>
              <a:rPr lang="en-US" sz="3200" dirty="0" err="1">
                <a:solidFill>
                  <a:srgbClr val="0070C0"/>
                </a:solidFill>
              </a:rPr>
              <a:t>cây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tre</a:t>
            </a:r>
            <a:endParaRPr lang="en-US" sz="3200" dirty="0">
              <a:solidFill>
                <a:srgbClr val="0070C0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3200" dirty="0">
                <a:solidFill>
                  <a:srgbClr val="002060"/>
                </a:solidFill>
              </a:rPr>
              <a:t> escape (v) 			</a:t>
            </a:r>
            <a:r>
              <a:rPr lang="en-US" sz="3200" dirty="0" err="1">
                <a:solidFill>
                  <a:srgbClr val="0070C0"/>
                </a:solidFill>
              </a:rPr>
              <a:t>trốn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thoát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064EC74-E7B4-EF56-8225-33150FD59ADB}"/>
              </a:ext>
            </a:extLst>
          </p:cNvPr>
          <p:cNvSpPr txBox="1"/>
          <p:nvPr/>
        </p:nvSpPr>
        <p:spPr>
          <a:xfrm>
            <a:off x="2416631" y="261256"/>
            <a:ext cx="96447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New words/ key words from the listening</a:t>
            </a:r>
          </a:p>
        </p:txBody>
      </p:sp>
    </p:spTree>
    <p:extLst>
      <p:ext uri="{BB962C8B-B14F-4D97-AF65-F5344CB8AC3E}">
        <p14:creationId xmlns:p14="http://schemas.microsoft.com/office/powerpoint/2010/main" val="14962632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363106" y="276081"/>
            <a:ext cx="988695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lphaLcPeriod"/>
            </a:pPr>
            <a:r>
              <a:rPr lang="en-US" sz="3200" dirty="0">
                <a:solidFill>
                  <a:srgbClr val="0070C0"/>
                </a:solidFill>
              </a:rPr>
              <a:t>Read the </a:t>
            </a:r>
            <a:r>
              <a:rPr lang="en-US" sz="3200" dirty="0">
                <a:solidFill>
                  <a:srgbClr val="FF0000"/>
                </a:solidFill>
              </a:rPr>
              <a:t>description</a:t>
            </a:r>
            <a:r>
              <a:rPr lang="en-US" sz="3200" dirty="0">
                <a:solidFill>
                  <a:srgbClr val="0070C0"/>
                </a:solidFill>
              </a:rPr>
              <a:t> of an </a:t>
            </a:r>
            <a:r>
              <a:rPr lang="en-US" sz="3200" dirty="0">
                <a:solidFill>
                  <a:srgbClr val="FF0000"/>
                </a:solidFill>
              </a:rPr>
              <a:t>eco resort </a:t>
            </a:r>
            <a:r>
              <a:rPr lang="en-US" sz="3200" dirty="0">
                <a:solidFill>
                  <a:srgbClr val="0070C0"/>
                </a:solidFill>
              </a:rPr>
              <a:t>and </a:t>
            </a:r>
            <a:r>
              <a:rPr lang="en-US" sz="3200" dirty="0">
                <a:solidFill>
                  <a:srgbClr val="FF0000"/>
                </a:solidFill>
              </a:rPr>
              <a:t>answer</a:t>
            </a:r>
            <a:r>
              <a:rPr lang="en-US" sz="3200" dirty="0">
                <a:solidFill>
                  <a:srgbClr val="0070C0"/>
                </a:solidFill>
              </a:rPr>
              <a:t> the </a:t>
            </a:r>
            <a:r>
              <a:rPr lang="en-US" sz="3200" dirty="0">
                <a:solidFill>
                  <a:srgbClr val="FF0000"/>
                </a:solidFill>
              </a:rPr>
              <a:t>question</a:t>
            </a:r>
            <a:r>
              <a:rPr lang="en-US" sz="3200" dirty="0">
                <a:solidFill>
                  <a:srgbClr val="0070C0"/>
                </a:solidFill>
              </a:rPr>
              <a:t>. </a:t>
            </a:r>
            <a:r>
              <a:rPr lang="en-US" sz="3200" dirty="0">
                <a:solidFill>
                  <a:srgbClr val="FF0000"/>
                </a:solidFill>
              </a:rPr>
              <a:t>What does the text describe</a:t>
            </a:r>
            <a:r>
              <a:rPr lang="en-US" sz="3200" dirty="0">
                <a:solidFill>
                  <a:srgbClr val="0070C0"/>
                </a:solidFill>
              </a:rPr>
              <a:t>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AFB12D3-4F46-91AC-9DD1-6CAE89D5A7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56260"/>
            <a:ext cx="2305050" cy="55245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36940" y="968853"/>
            <a:ext cx="1760708" cy="40011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Pre Reading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666D5E9-24DA-B9B5-242F-6CC21941BB1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58195" y="2564361"/>
            <a:ext cx="6330950" cy="393737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ECB6955-7FA1-8C39-8E67-926F8D21C4AF}"/>
              </a:ext>
            </a:extLst>
          </p:cNvPr>
          <p:cNvSpPr/>
          <p:nvPr/>
        </p:nvSpPr>
        <p:spPr>
          <a:xfrm>
            <a:off x="0" y="1468045"/>
            <a:ext cx="12192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1. The resort's location, accommodation, </a:t>
            </a:r>
            <a:r>
              <a:rPr lang="en-US" sz="3200" dirty="0">
                <a:solidFill>
                  <a:srgbClr val="FF0000"/>
                </a:solidFill>
              </a:rPr>
              <a:t>price</a:t>
            </a:r>
            <a:r>
              <a:rPr lang="en-US" sz="3200" dirty="0">
                <a:solidFill>
                  <a:srgbClr val="002060"/>
                </a:solidFill>
              </a:rPr>
              <a:t>, and activities		</a:t>
            </a:r>
          </a:p>
          <a:p>
            <a:r>
              <a:rPr lang="en-US" sz="3200" dirty="0">
                <a:solidFill>
                  <a:srgbClr val="002060"/>
                </a:solidFill>
              </a:rPr>
              <a:t>2. The resort's location, accommodation, </a:t>
            </a:r>
            <a:r>
              <a:rPr lang="en-US" sz="3200" dirty="0">
                <a:solidFill>
                  <a:srgbClr val="FF0000"/>
                </a:solidFill>
              </a:rPr>
              <a:t>restaurant</a:t>
            </a:r>
            <a:r>
              <a:rPr lang="en-US" sz="3200" dirty="0">
                <a:solidFill>
                  <a:srgbClr val="002060"/>
                </a:solidFill>
              </a:rPr>
              <a:t>, and activities</a:t>
            </a:r>
          </a:p>
        </p:txBody>
      </p:sp>
    </p:spTree>
    <p:extLst>
      <p:ext uri="{BB962C8B-B14F-4D97-AF65-F5344CB8AC3E}">
        <p14:creationId xmlns:p14="http://schemas.microsoft.com/office/powerpoint/2010/main" val="19884769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B5C7B18-CEDD-9B3A-74D6-C7E61CE77C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6906"/>
            <a:ext cx="12308115" cy="6551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1240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59896" y="1426536"/>
            <a:ext cx="1167220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en-US" sz="3200" dirty="0">
                <a:solidFill>
                  <a:srgbClr val="002060"/>
                </a:solidFill>
              </a:rPr>
              <a:t>The resort's location, accommodation, price, and activities	   </a:t>
            </a:r>
          </a:p>
          <a:p>
            <a:pPr marL="514350" indent="-514350">
              <a:buAutoNum type="arabicPeriod"/>
            </a:pPr>
            <a:r>
              <a:rPr lang="en-US" sz="3200" dirty="0">
                <a:solidFill>
                  <a:srgbClr val="002060"/>
                </a:solidFill>
              </a:rPr>
              <a:t>The resort's location, accommodation, restaurant, and activities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AFB12D3-4F46-91AC-9DD1-6CAE89D5A7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56260"/>
            <a:ext cx="2305050" cy="55245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36940" y="968853"/>
            <a:ext cx="1760708" cy="40011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While Reading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E2EA5031-3D67-7458-6EB4-A93A10482C4D}"/>
              </a:ext>
            </a:extLst>
          </p:cNvPr>
          <p:cNvSpPr/>
          <p:nvPr/>
        </p:nvSpPr>
        <p:spPr>
          <a:xfrm>
            <a:off x="201840" y="1934574"/>
            <a:ext cx="537029" cy="56918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CC25425-C2B5-8B8C-DCB3-1E53758CFE41}"/>
              </a:ext>
            </a:extLst>
          </p:cNvPr>
          <p:cNvSpPr/>
          <p:nvPr/>
        </p:nvSpPr>
        <p:spPr>
          <a:xfrm>
            <a:off x="2618468" y="256004"/>
            <a:ext cx="948644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lphaLcPeriod"/>
            </a:pPr>
            <a:r>
              <a:rPr lang="en-US" sz="3200" dirty="0">
                <a:solidFill>
                  <a:srgbClr val="0070C0"/>
                </a:solidFill>
              </a:rPr>
              <a:t>Read the description of an eco resort and answer the question. </a:t>
            </a:r>
            <a:r>
              <a:rPr lang="en-US" sz="3200" dirty="0">
                <a:solidFill>
                  <a:srgbClr val="FF0000"/>
                </a:solidFill>
              </a:rPr>
              <a:t>What does the text describe?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0C1A8AA-FE41-A556-B5E7-6AB1D5F6EF5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58195" y="2564361"/>
            <a:ext cx="6330950" cy="3937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406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B5C7B18-CEDD-9B3A-74D6-C7E61CE77C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6906"/>
            <a:ext cx="12308115" cy="6551094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7F575FB-754B-3EEA-C120-647750383342}"/>
              </a:ext>
            </a:extLst>
          </p:cNvPr>
          <p:cNvCxnSpPr>
            <a:cxnSpLocks/>
          </p:cNvCxnSpPr>
          <p:nvPr/>
        </p:nvCxnSpPr>
        <p:spPr>
          <a:xfrm>
            <a:off x="1886857" y="1161143"/>
            <a:ext cx="2032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6F4F030-50B0-7118-EF1D-4432A4F2A448}"/>
              </a:ext>
            </a:extLst>
          </p:cNvPr>
          <p:cNvCxnSpPr/>
          <p:nvPr/>
        </p:nvCxnSpPr>
        <p:spPr>
          <a:xfrm>
            <a:off x="254002" y="1458686"/>
            <a:ext cx="84182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5DDFB31-4AAC-5582-7F5B-6B2DBC8F6FFC}"/>
              </a:ext>
            </a:extLst>
          </p:cNvPr>
          <p:cNvCxnSpPr>
            <a:cxnSpLocks/>
          </p:cNvCxnSpPr>
          <p:nvPr/>
        </p:nvCxnSpPr>
        <p:spPr>
          <a:xfrm>
            <a:off x="1952174" y="2692400"/>
            <a:ext cx="105228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6BD6D4C-2AE9-7F23-EBC0-4C6FFEF71D3D}"/>
              </a:ext>
            </a:extLst>
          </p:cNvPr>
          <p:cNvCxnSpPr>
            <a:cxnSpLocks/>
          </p:cNvCxnSpPr>
          <p:nvPr/>
        </p:nvCxnSpPr>
        <p:spPr>
          <a:xfrm>
            <a:off x="210458" y="3635828"/>
            <a:ext cx="167639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0B9B469-6A2D-E397-3CB9-EEECF1BC1592}"/>
              </a:ext>
            </a:extLst>
          </p:cNvPr>
          <p:cNvCxnSpPr>
            <a:cxnSpLocks/>
          </p:cNvCxnSpPr>
          <p:nvPr/>
        </p:nvCxnSpPr>
        <p:spPr>
          <a:xfrm>
            <a:off x="210458" y="4550229"/>
            <a:ext cx="337457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F1FA624-177F-27F3-5323-C02893A6BF6B}"/>
              </a:ext>
            </a:extLst>
          </p:cNvPr>
          <p:cNvCxnSpPr>
            <a:cxnSpLocks/>
          </p:cNvCxnSpPr>
          <p:nvPr/>
        </p:nvCxnSpPr>
        <p:spPr>
          <a:xfrm>
            <a:off x="1603829" y="5159828"/>
            <a:ext cx="21844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13E0205-E11D-3B57-5CF7-8F3F4DD6FD4D}"/>
              </a:ext>
            </a:extLst>
          </p:cNvPr>
          <p:cNvCxnSpPr>
            <a:cxnSpLocks/>
          </p:cNvCxnSpPr>
          <p:nvPr/>
        </p:nvCxnSpPr>
        <p:spPr>
          <a:xfrm>
            <a:off x="2024744" y="5783943"/>
            <a:ext cx="341811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E861C31-9C99-864F-6315-37EFCCBD1072}"/>
              </a:ext>
            </a:extLst>
          </p:cNvPr>
          <p:cNvCxnSpPr>
            <a:cxnSpLocks/>
          </p:cNvCxnSpPr>
          <p:nvPr/>
        </p:nvCxnSpPr>
        <p:spPr>
          <a:xfrm>
            <a:off x="7540172" y="5791200"/>
            <a:ext cx="259079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86E0A6F-880E-6F3D-B341-0D1066F2A4DB}"/>
              </a:ext>
            </a:extLst>
          </p:cNvPr>
          <p:cNvCxnSpPr>
            <a:cxnSpLocks/>
          </p:cNvCxnSpPr>
          <p:nvPr/>
        </p:nvCxnSpPr>
        <p:spPr>
          <a:xfrm>
            <a:off x="653144" y="6074229"/>
            <a:ext cx="252548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0012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F39DF826-0686-D41B-8BA5-6A59A282B7E8}"/>
              </a:ext>
            </a:extLst>
          </p:cNvPr>
          <p:cNvSpPr txBox="1"/>
          <p:nvPr/>
        </p:nvSpPr>
        <p:spPr>
          <a:xfrm>
            <a:off x="367951" y="1919011"/>
            <a:ext cx="10822563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0" i="0" dirty="0">
                <a:solidFill>
                  <a:srgbClr val="002060"/>
                </a:solidFill>
                <a:effectLst/>
              </a:rPr>
              <a:t>1. </a:t>
            </a:r>
            <a:r>
              <a:rPr lang="en-US" sz="3600" b="0" i="0" dirty="0" err="1">
                <a:solidFill>
                  <a:srgbClr val="002060"/>
                </a:solidFill>
                <a:effectLst/>
              </a:rPr>
              <a:t>Phú</a:t>
            </a:r>
            <a:r>
              <a:rPr lang="en-US" sz="3600" b="0" i="0" dirty="0">
                <a:solidFill>
                  <a:srgbClr val="002060"/>
                </a:solidFill>
                <a:effectLst/>
              </a:rPr>
              <a:t> </a:t>
            </a:r>
            <a:r>
              <a:rPr lang="en-US" sz="3600" b="0" i="0" dirty="0" err="1">
                <a:solidFill>
                  <a:srgbClr val="002060"/>
                </a:solidFill>
                <a:effectLst/>
              </a:rPr>
              <a:t>Quôc</a:t>
            </a:r>
            <a:r>
              <a:rPr lang="en-US" sz="3600" b="0" i="0" dirty="0">
                <a:solidFill>
                  <a:srgbClr val="002060"/>
                </a:solidFill>
                <a:effectLst/>
              </a:rPr>
              <a:t> has an area of ______ square kilometers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br>
              <a:rPr lang="en-US" sz="3600" dirty="0">
                <a:solidFill>
                  <a:srgbClr val="002060"/>
                </a:solidFill>
              </a:rPr>
            </a:br>
            <a:r>
              <a:rPr lang="en-US" sz="3600" b="0" i="0" dirty="0">
                <a:solidFill>
                  <a:srgbClr val="002060"/>
                </a:solidFill>
                <a:effectLst/>
              </a:rPr>
              <a:t>2. The bungalows are made from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b="0" i="0" dirty="0">
                <a:solidFill>
                  <a:srgbClr val="002060"/>
                </a:solidFill>
                <a:effectLst/>
              </a:rPr>
              <a:t>________.</a:t>
            </a:r>
            <a:br>
              <a:rPr lang="en-US" sz="3600" dirty="0">
                <a:solidFill>
                  <a:srgbClr val="002060"/>
                </a:solidFill>
              </a:rPr>
            </a:br>
            <a:r>
              <a:rPr lang="en-US" sz="3600" b="0" i="0" dirty="0">
                <a:solidFill>
                  <a:srgbClr val="002060"/>
                </a:solidFill>
                <a:effectLst/>
              </a:rPr>
              <a:t>3. You can take a walk along the _______.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br>
              <a:rPr lang="en-US" sz="3600" dirty="0">
                <a:solidFill>
                  <a:srgbClr val="002060"/>
                </a:solidFill>
              </a:rPr>
            </a:br>
            <a:r>
              <a:rPr lang="en-US" sz="3600" b="0" i="0" dirty="0">
                <a:solidFill>
                  <a:srgbClr val="002060"/>
                </a:solidFill>
                <a:effectLst/>
              </a:rPr>
              <a:t>4. There are ______ trips around the island.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br>
              <a:rPr lang="en-US" sz="3600" dirty="0">
                <a:solidFill>
                  <a:srgbClr val="002060"/>
                </a:solidFill>
              </a:rPr>
            </a:br>
            <a:r>
              <a:rPr lang="en-US" sz="3600" b="0" i="0" dirty="0">
                <a:solidFill>
                  <a:srgbClr val="002060"/>
                </a:solidFill>
                <a:effectLst/>
              </a:rPr>
              <a:t>5. You can catch a ______ for dinner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br>
              <a:rPr lang="en-US" sz="3600" dirty="0">
                <a:solidFill>
                  <a:srgbClr val="002060"/>
                </a:solidFill>
              </a:rPr>
            </a:br>
            <a:r>
              <a:rPr lang="en-US" sz="3600" b="0" i="0" dirty="0">
                <a:solidFill>
                  <a:srgbClr val="002060"/>
                </a:solidFill>
                <a:effectLst/>
              </a:rPr>
              <a:t>6. The water _______ is eight hundred meters long.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2AEADB7-6BD8-40A3-AAD1-B7B28BE0DE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6260"/>
            <a:ext cx="2752708" cy="65974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707A10E-27B1-955F-9DE2-71F9488A5212}"/>
              </a:ext>
            </a:extLst>
          </p:cNvPr>
          <p:cNvSpPr txBox="1"/>
          <p:nvPr/>
        </p:nvSpPr>
        <p:spPr>
          <a:xfrm>
            <a:off x="3091543" y="416531"/>
            <a:ext cx="88101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b. Now, read and fill in the blanks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5492439-0C71-C135-6338-638E440E9CC7}"/>
              </a:ext>
            </a:extLst>
          </p:cNvPr>
          <p:cNvSpPr txBox="1"/>
          <p:nvPr/>
        </p:nvSpPr>
        <p:spPr>
          <a:xfrm>
            <a:off x="5635168" y="1946672"/>
            <a:ext cx="12409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544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B2B1D29-7039-6D0B-B6E5-612A55699D3D}"/>
              </a:ext>
            </a:extLst>
          </p:cNvPr>
          <p:cNvSpPr txBox="1"/>
          <p:nvPr/>
        </p:nvSpPr>
        <p:spPr>
          <a:xfrm>
            <a:off x="6654795" y="2485822"/>
            <a:ext cx="18796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bamboo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7275" y="1186773"/>
            <a:ext cx="1926077" cy="40011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While - Reading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AFBAF5F-0FF2-C044-8D88-EDE815C70942}"/>
              </a:ext>
            </a:extLst>
          </p:cNvPr>
          <p:cNvSpPr txBox="1"/>
          <p:nvPr/>
        </p:nvSpPr>
        <p:spPr>
          <a:xfrm>
            <a:off x="6625769" y="3079517"/>
            <a:ext cx="1473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beach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EBA527C-2D50-1220-6A94-E78D087494A8}"/>
              </a:ext>
            </a:extLst>
          </p:cNvPr>
          <p:cNvSpPr txBox="1"/>
          <p:nvPr/>
        </p:nvSpPr>
        <p:spPr>
          <a:xfrm>
            <a:off x="2873826" y="3598624"/>
            <a:ext cx="11321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boat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8365C91-26E8-8656-7069-C3323D7C1BFB}"/>
              </a:ext>
            </a:extLst>
          </p:cNvPr>
          <p:cNvSpPr txBox="1"/>
          <p:nvPr/>
        </p:nvSpPr>
        <p:spPr>
          <a:xfrm>
            <a:off x="4009571" y="4143811"/>
            <a:ext cx="9543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fish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36B2B30-89B8-BBFA-2A05-6BB6BB70A583}"/>
              </a:ext>
            </a:extLst>
          </p:cNvPr>
          <p:cNvSpPr txBox="1"/>
          <p:nvPr/>
        </p:nvSpPr>
        <p:spPr>
          <a:xfrm>
            <a:off x="2999451" y="4689000"/>
            <a:ext cx="11321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slide</a:t>
            </a:r>
          </a:p>
        </p:txBody>
      </p:sp>
    </p:spTree>
    <p:extLst>
      <p:ext uri="{BB962C8B-B14F-4D97-AF65-F5344CB8AC3E}">
        <p14:creationId xmlns:p14="http://schemas.microsoft.com/office/powerpoint/2010/main" val="189035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4" grpId="0"/>
      <p:bldP spid="15" grpId="0"/>
      <p:bldP spid="16" grpId="0"/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B5C7B18-CEDD-9B3A-74D6-C7E61CE77C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6906"/>
            <a:ext cx="12308115" cy="6551094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6A6960A-186E-70C7-43C0-2ADB71C4C16D}"/>
              </a:ext>
            </a:extLst>
          </p:cNvPr>
          <p:cNvCxnSpPr>
            <a:cxnSpLocks/>
          </p:cNvCxnSpPr>
          <p:nvPr/>
        </p:nvCxnSpPr>
        <p:spPr>
          <a:xfrm>
            <a:off x="449943" y="1770743"/>
            <a:ext cx="21336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D3A9FBA-F6D2-26B1-1A85-E7348FA8D855}"/>
              </a:ext>
            </a:extLst>
          </p:cNvPr>
          <p:cNvCxnSpPr>
            <a:cxnSpLocks/>
          </p:cNvCxnSpPr>
          <p:nvPr/>
        </p:nvCxnSpPr>
        <p:spPr>
          <a:xfrm>
            <a:off x="1436915" y="2090057"/>
            <a:ext cx="243839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181D3E3-E5EA-152C-CF72-5636948B8246}"/>
              </a:ext>
            </a:extLst>
          </p:cNvPr>
          <p:cNvCxnSpPr>
            <a:cxnSpLocks/>
          </p:cNvCxnSpPr>
          <p:nvPr/>
        </p:nvCxnSpPr>
        <p:spPr>
          <a:xfrm>
            <a:off x="2162629" y="5791200"/>
            <a:ext cx="34544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CA285F5-5627-9E99-793A-F167EE9B3CDA}"/>
              </a:ext>
            </a:extLst>
          </p:cNvPr>
          <p:cNvCxnSpPr>
            <a:cxnSpLocks/>
          </p:cNvCxnSpPr>
          <p:nvPr/>
        </p:nvCxnSpPr>
        <p:spPr>
          <a:xfrm>
            <a:off x="5863771" y="5791200"/>
            <a:ext cx="428171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0CFDC85-7F74-B8DA-4865-15FE89A6B35B}"/>
              </a:ext>
            </a:extLst>
          </p:cNvPr>
          <p:cNvCxnSpPr>
            <a:cxnSpLocks/>
          </p:cNvCxnSpPr>
          <p:nvPr/>
        </p:nvCxnSpPr>
        <p:spPr>
          <a:xfrm>
            <a:off x="261258" y="6110514"/>
            <a:ext cx="679268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765FA3A-B15A-0D52-6335-38C01E7F08F0}"/>
              </a:ext>
            </a:extLst>
          </p:cNvPr>
          <p:cNvCxnSpPr>
            <a:cxnSpLocks/>
          </p:cNvCxnSpPr>
          <p:nvPr/>
        </p:nvCxnSpPr>
        <p:spPr>
          <a:xfrm>
            <a:off x="7286172" y="6110514"/>
            <a:ext cx="473165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A168F88-2D28-BD4A-5004-C41202D68609}"/>
              </a:ext>
            </a:extLst>
          </p:cNvPr>
          <p:cNvCxnSpPr>
            <a:cxnSpLocks/>
          </p:cNvCxnSpPr>
          <p:nvPr/>
        </p:nvCxnSpPr>
        <p:spPr>
          <a:xfrm>
            <a:off x="217716" y="6415314"/>
            <a:ext cx="117565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3912F6EE-9B33-61F4-96DF-E12794D2E88D}"/>
              </a:ext>
            </a:extLst>
          </p:cNvPr>
          <p:cNvSpPr txBox="1"/>
          <p:nvPr/>
        </p:nvSpPr>
        <p:spPr>
          <a:xfrm>
            <a:off x="-36283" y="1185968"/>
            <a:ext cx="3483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9A2FDD4-A7E4-EF08-6EBA-132539C32AC3}"/>
              </a:ext>
            </a:extLst>
          </p:cNvPr>
          <p:cNvSpPr txBox="1"/>
          <p:nvPr/>
        </p:nvSpPr>
        <p:spPr>
          <a:xfrm>
            <a:off x="1124861" y="1630755"/>
            <a:ext cx="3483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D575D99-CDA0-12C0-9B90-452EE50F3058}"/>
              </a:ext>
            </a:extLst>
          </p:cNvPr>
          <p:cNvSpPr txBox="1"/>
          <p:nvPr/>
        </p:nvSpPr>
        <p:spPr>
          <a:xfrm>
            <a:off x="1930401" y="5206425"/>
            <a:ext cx="3483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789EAB7-6BD5-BC09-4F3F-1C11CDAD0DE9}"/>
              </a:ext>
            </a:extLst>
          </p:cNvPr>
          <p:cNvSpPr txBox="1"/>
          <p:nvPr/>
        </p:nvSpPr>
        <p:spPr>
          <a:xfrm>
            <a:off x="5558978" y="5378492"/>
            <a:ext cx="3483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0294029-9386-867F-C56F-2B3057077ECE}"/>
              </a:ext>
            </a:extLst>
          </p:cNvPr>
          <p:cNvSpPr txBox="1"/>
          <p:nvPr/>
        </p:nvSpPr>
        <p:spPr>
          <a:xfrm>
            <a:off x="-58056" y="5672032"/>
            <a:ext cx="3483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9C2D4F4-B8A3-27BF-2EDF-E6B1FF0812F7}"/>
              </a:ext>
            </a:extLst>
          </p:cNvPr>
          <p:cNvSpPr txBox="1"/>
          <p:nvPr/>
        </p:nvSpPr>
        <p:spPr>
          <a:xfrm>
            <a:off x="6937827" y="5672031"/>
            <a:ext cx="3483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895732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98C3A35-B7DD-44E0-9BB5-2DE7B54EB023}"/>
              </a:ext>
            </a:extLst>
          </p:cNvPr>
          <p:cNvSpPr/>
          <p:nvPr/>
        </p:nvSpPr>
        <p:spPr>
          <a:xfrm>
            <a:off x="395625" y="1302886"/>
            <a:ext cx="11796375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accent1"/>
                </a:solidFill>
              </a:rPr>
              <a:t>c. In pairs</a:t>
            </a:r>
          </a:p>
          <a:p>
            <a:endParaRPr lang="en-US" sz="3200" b="1" dirty="0">
              <a:solidFill>
                <a:schemeClr val="accent1"/>
              </a:solidFill>
              <a:latin typeface="HelveticaNeueLTStd-BdCn"/>
            </a:endParaRPr>
          </a:p>
          <a:p>
            <a:endParaRPr lang="en-US" sz="3200" b="1" dirty="0">
              <a:solidFill>
                <a:schemeClr val="accent1"/>
              </a:solidFill>
              <a:latin typeface="HelveticaNeueLTStd-BdCn"/>
            </a:endParaRPr>
          </a:p>
          <a:p>
            <a:pPr algn="ctr"/>
            <a:r>
              <a:rPr lang="en-US" sz="3600" b="1" dirty="0">
                <a:solidFill>
                  <a:srgbClr val="FF0000"/>
                </a:solidFill>
              </a:rPr>
              <a:t>What</a:t>
            </a:r>
            <a:r>
              <a:rPr lang="en-US" sz="3600" b="1" dirty="0">
                <a:solidFill>
                  <a:schemeClr val="accent1"/>
                </a:solidFill>
              </a:rPr>
              <a:t> do you think you would </a:t>
            </a:r>
            <a:r>
              <a:rPr lang="en-US" sz="3600" b="1" dirty="0">
                <a:solidFill>
                  <a:srgbClr val="FF0000"/>
                </a:solidFill>
              </a:rPr>
              <a:t>like (or dislike) most </a:t>
            </a:r>
            <a:r>
              <a:rPr lang="en-US" sz="3600" b="1" dirty="0">
                <a:solidFill>
                  <a:schemeClr val="accent1"/>
                </a:solidFill>
              </a:rPr>
              <a:t>about staying in the </a:t>
            </a:r>
            <a:r>
              <a:rPr lang="en-US" sz="3600" b="1" dirty="0" err="1">
                <a:solidFill>
                  <a:srgbClr val="FF0000"/>
                </a:solidFill>
              </a:rPr>
              <a:t>Yên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Vân</a:t>
            </a:r>
            <a:r>
              <a:rPr lang="en-US" sz="3600" b="1" dirty="0">
                <a:solidFill>
                  <a:srgbClr val="FF0000"/>
                </a:solidFill>
              </a:rPr>
              <a:t> Eco Park</a:t>
            </a:r>
            <a:r>
              <a:rPr lang="en-US" sz="3600" b="1" dirty="0">
                <a:solidFill>
                  <a:schemeClr val="accent1"/>
                </a:solidFill>
              </a:rPr>
              <a:t>?</a:t>
            </a:r>
            <a:endParaRPr lang="en-US" sz="3600" dirty="0">
              <a:solidFill>
                <a:schemeClr val="accent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EB93D54-7DB3-B0A8-D23D-A1DAEBFF28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0266" y="343515"/>
            <a:ext cx="3491734" cy="220045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7276" y="359920"/>
            <a:ext cx="1760708" cy="40011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Post- Reading</a:t>
            </a:r>
          </a:p>
        </p:txBody>
      </p:sp>
    </p:spTree>
    <p:extLst>
      <p:ext uri="{BB962C8B-B14F-4D97-AF65-F5344CB8AC3E}">
        <p14:creationId xmlns:p14="http://schemas.microsoft.com/office/powerpoint/2010/main" val="4480887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98B36BB-E33D-41EF-B29F-058E5C9CD3BE}"/>
              </a:ext>
            </a:extLst>
          </p:cNvPr>
          <p:cNvSpPr txBox="1"/>
          <p:nvPr/>
        </p:nvSpPr>
        <p:spPr>
          <a:xfrm>
            <a:off x="2946400" y="319314"/>
            <a:ext cx="579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</a:rPr>
              <a:t>Key ideas from the Reading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CEC07FD-80C7-0D2E-49E2-4988D649CD44}"/>
              </a:ext>
            </a:extLst>
          </p:cNvPr>
          <p:cNvSpPr txBox="1"/>
          <p:nvPr/>
        </p:nvSpPr>
        <p:spPr>
          <a:xfrm>
            <a:off x="438150" y="1071095"/>
            <a:ext cx="11315700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Name of the resort: </a:t>
            </a:r>
            <a:r>
              <a:rPr lang="en-US" sz="2800" dirty="0" err="1">
                <a:solidFill>
                  <a:srgbClr val="002060"/>
                </a:solidFill>
              </a:rPr>
              <a:t>Yên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Vân</a:t>
            </a:r>
            <a:r>
              <a:rPr lang="en-US" sz="2800" dirty="0">
                <a:solidFill>
                  <a:srgbClr val="002060"/>
                </a:solidFill>
              </a:rPr>
              <a:t> Eco Park </a:t>
            </a:r>
          </a:p>
          <a:p>
            <a:r>
              <a:rPr lang="en-US" sz="2800" dirty="0">
                <a:solidFill>
                  <a:srgbClr val="FF0000"/>
                </a:solidFill>
              </a:rPr>
              <a:t>Location: </a:t>
            </a:r>
            <a:r>
              <a:rPr lang="en-US" sz="2800" dirty="0" err="1">
                <a:solidFill>
                  <a:srgbClr val="002060"/>
                </a:solidFill>
              </a:rPr>
              <a:t>Phú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Quốc</a:t>
            </a:r>
            <a:r>
              <a:rPr lang="en-US" sz="2800" dirty="0">
                <a:solidFill>
                  <a:srgbClr val="002060"/>
                </a:solidFill>
              </a:rPr>
              <a:t> island </a:t>
            </a:r>
          </a:p>
          <a:p>
            <a:r>
              <a:rPr lang="en-US" sz="2800" dirty="0">
                <a:solidFill>
                  <a:srgbClr val="FF0000"/>
                </a:solidFill>
              </a:rPr>
              <a:t>What is the room like :</a:t>
            </a:r>
            <a:r>
              <a:rPr lang="en-US" sz="2800" b="0" i="0" dirty="0">
                <a:solidFill>
                  <a:srgbClr val="002060"/>
                </a:solidFill>
                <a:effectLst/>
              </a:rPr>
              <a:t> All rooms have a king-sized double bed, silk mosquito nets, and a view of the beach</a:t>
            </a:r>
            <a:endParaRPr lang="en-US" sz="2800" dirty="0">
              <a:solidFill>
                <a:srgbClr val="FF0000"/>
              </a:solidFill>
            </a:endParaRPr>
          </a:p>
          <a:p>
            <a:r>
              <a:rPr lang="en-US" sz="2800" dirty="0">
                <a:solidFill>
                  <a:srgbClr val="FF0000"/>
                </a:solidFill>
              </a:rPr>
              <a:t>What is the restaurant like: </a:t>
            </a:r>
            <a:r>
              <a:rPr lang="en-US" sz="2800" b="0" i="0" dirty="0">
                <a:solidFill>
                  <a:srgbClr val="002060"/>
                </a:solidFill>
                <a:effectLst/>
              </a:rPr>
              <a:t>three restaurants ready to serve delicious Vietnamese food made from fresh local ingredients</a:t>
            </a:r>
            <a:endParaRPr lang="en-US" sz="2800" dirty="0">
              <a:solidFill>
                <a:srgbClr val="FF0000"/>
              </a:solidFill>
            </a:endParaRPr>
          </a:p>
          <a:p>
            <a:r>
              <a:rPr lang="en-US" sz="2800" dirty="0">
                <a:solidFill>
                  <a:srgbClr val="FF0000"/>
                </a:solidFill>
              </a:rPr>
              <a:t>Activities guests can do: </a:t>
            </a:r>
            <a:r>
              <a:rPr lang="en-US" sz="2800" dirty="0">
                <a:solidFill>
                  <a:srgbClr val="002060"/>
                </a:solidFill>
              </a:rPr>
              <a:t>take a walk along our private beach,  boat trips around the island, spear fishing in the sea, water slide, ……</a:t>
            </a:r>
            <a:endParaRPr lang="en-US" sz="2800" dirty="0">
              <a:solidFill>
                <a:srgbClr val="FF0000"/>
              </a:solidFill>
            </a:endParaRPr>
          </a:p>
          <a:p>
            <a:r>
              <a:rPr lang="en-US" sz="2800" dirty="0">
                <a:solidFill>
                  <a:srgbClr val="FF0000"/>
                </a:solidFill>
              </a:rPr>
              <a:t>Reasons guests should stay there:</a:t>
            </a:r>
            <a:r>
              <a:rPr lang="en-US" sz="2800" dirty="0">
                <a:solidFill>
                  <a:srgbClr val="002060"/>
                </a:solidFill>
              </a:rPr>
              <a:t> There is something for everyone at the resort</a:t>
            </a:r>
            <a:endParaRPr lang="en-US" sz="2800" dirty="0">
              <a:solidFill>
                <a:srgbClr val="FF0000"/>
              </a:solidFill>
            </a:endParaRPr>
          </a:p>
          <a:p>
            <a:r>
              <a:rPr lang="en-US" sz="2800" dirty="0">
                <a:solidFill>
                  <a:srgbClr val="FF0000"/>
                </a:solidFill>
              </a:rPr>
              <a:t>It’s special things:</a:t>
            </a:r>
            <a:r>
              <a:rPr lang="en-US" sz="2800" b="0" i="0" dirty="0">
                <a:solidFill>
                  <a:srgbClr val="002060"/>
                </a:solidFill>
                <a:effectLst/>
              </a:rPr>
              <a:t> bungalows are made of bamboo and each comes with its own saltwater swimming pool</a:t>
            </a:r>
            <a:endParaRPr lang="en-US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43618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F7F6AF1-48D1-A442-8D9A-9DCAA189DECF}"/>
              </a:ext>
            </a:extLst>
          </p:cNvPr>
          <p:cNvSpPr txBox="1"/>
          <p:nvPr/>
        </p:nvSpPr>
        <p:spPr>
          <a:xfrm>
            <a:off x="10949647" y="-17814"/>
            <a:ext cx="1347536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Lesson 3.1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75448" y="432660"/>
            <a:ext cx="3265715" cy="584775"/>
          </a:xfrm>
          <a:prstGeom prst="rect">
            <a:avLst/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LESSSON OUTLINE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31582" y="3045081"/>
            <a:ext cx="3761728" cy="95331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ACE648C-7238-BF39-1090-8E3967540D3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5448" y="1731139"/>
            <a:ext cx="3599082" cy="71981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B167E67-C09E-D4FB-7F4C-53098CB6A4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5811" y="4466835"/>
            <a:ext cx="3599082" cy="95331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5600" y="500546"/>
            <a:ext cx="4148001" cy="5876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0002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03200" y="-934343"/>
            <a:ext cx="12395200" cy="82627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01949" y="1118679"/>
            <a:ext cx="3083669" cy="64633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726937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737382" y="428013"/>
            <a:ext cx="2548636" cy="64633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LET’S PLAY!</a:t>
            </a:r>
          </a:p>
        </p:txBody>
      </p:sp>
      <p:sp>
        <p:nvSpPr>
          <p:cNvPr id="4" name="TextBox 3">
            <a:hlinkClick r:id="rId2"/>
          </p:cNvPr>
          <p:cNvSpPr txBox="1"/>
          <p:nvPr/>
        </p:nvSpPr>
        <p:spPr>
          <a:xfrm>
            <a:off x="8099909" y="729572"/>
            <a:ext cx="3407912" cy="400110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000" b="1" i="1" dirty="0">
                <a:solidFill>
                  <a:srgbClr val="0070C0"/>
                </a:solidFill>
              </a:rPr>
              <a:t>Click here to play the game!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E2DEFF6-1D38-69F0-E544-4B276773FA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746" y="1333560"/>
            <a:ext cx="10887075" cy="499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1018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10560" y="601647"/>
            <a:ext cx="86055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</a:rPr>
              <a:t>Today’s lesson </a:t>
            </a:r>
            <a:endParaRPr lang="en-US" sz="4000" dirty="0">
              <a:solidFill>
                <a:srgbClr val="0070C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7E73ABE-3209-B545-D5F3-E5B06EB09E13}"/>
              </a:ext>
            </a:extLst>
          </p:cNvPr>
          <p:cNvSpPr txBox="1"/>
          <p:nvPr/>
        </p:nvSpPr>
        <p:spPr>
          <a:xfrm>
            <a:off x="442686" y="1967413"/>
            <a:ext cx="1107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2060"/>
                </a:solidFill>
              </a:rPr>
              <a:t>Key words and ideas for the Writing related to the topic:  </a:t>
            </a:r>
            <a:r>
              <a:rPr lang="en-US" sz="3600" dirty="0">
                <a:solidFill>
                  <a:srgbClr val="FF0000"/>
                </a:solidFill>
              </a:rPr>
              <a:t>Description of an eco resort </a:t>
            </a:r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1841" y="601647"/>
            <a:ext cx="2548636" cy="64633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Wrap-up</a:t>
            </a:r>
          </a:p>
        </p:txBody>
      </p:sp>
    </p:spTree>
    <p:extLst>
      <p:ext uri="{BB962C8B-B14F-4D97-AF65-F5344CB8AC3E}">
        <p14:creationId xmlns:p14="http://schemas.microsoft.com/office/powerpoint/2010/main" val="5873869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1040" y="1340510"/>
            <a:ext cx="11719571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marR="0" indent="-5715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3600" dirty="0">
                <a:solidFill>
                  <a:srgbClr val="002060"/>
                </a:solidFill>
                <a:effectLst/>
                <a:ea typeface="Times New Roman" panose="02020603050405020304" pitchFamily="18" charset="0"/>
              </a:rPr>
              <a:t>Do</a:t>
            </a:r>
            <a:r>
              <a:rPr lang="en-US" sz="3600" dirty="0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 the exercise in workbook on page </a:t>
            </a:r>
            <a:r>
              <a:rPr lang="en-US" sz="3600" dirty="0">
                <a:solidFill>
                  <a:srgbClr val="002060"/>
                </a:solidFill>
                <a:ea typeface="Calibri" panose="020F0502020204030204" pitchFamily="34" charset="0"/>
              </a:rPr>
              <a:t>54</a:t>
            </a:r>
            <a:r>
              <a:rPr lang="en-US" sz="3600" dirty="0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.</a:t>
            </a:r>
            <a:endParaRPr lang="en-US" sz="3600" dirty="0">
              <a:solidFill>
                <a:srgbClr val="002060"/>
              </a:solidFill>
              <a:ea typeface="Calibri" panose="020F0502020204030204" pitchFamily="34" charset="0"/>
            </a:endParaRPr>
          </a:p>
          <a:p>
            <a:pPr marL="571500" marR="0" indent="-5715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3600" dirty="0">
                <a:solidFill>
                  <a:srgbClr val="002060"/>
                </a:solidFill>
                <a:effectLst/>
                <a:ea typeface="Times New Roman" panose="02020603050405020304" pitchFamily="18" charset="0"/>
              </a:rPr>
              <a:t>Prepare the next lesson: Lesson 3.2 – Writing, (page 81).</a:t>
            </a:r>
          </a:p>
          <a:p>
            <a:pPr marL="571500" marR="0" indent="-5715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3600" dirty="0">
                <a:solidFill>
                  <a:srgbClr val="002060"/>
                </a:solidFill>
                <a:effectLst/>
                <a:ea typeface="Times New Roman" panose="02020603050405020304" pitchFamily="18" charset="0"/>
              </a:rPr>
              <a:t>Practice vocabulary in the </a:t>
            </a:r>
            <a:r>
              <a:rPr lang="en-US" sz="3600" b="1" dirty="0" err="1">
                <a:solidFill>
                  <a:srgbClr val="002060"/>
                </a:solidFill>
                <a:ea typeface="Times New Roman" panose="02020603050405020304" pitchFamily="18" charset="0"/>
              </a:rPr>
              <a:t>Tiếng</a:t>
            </a:r>
            <a:r>
              <a:rPr lang="en-US" sz="3600" b="1" dirty="0">
                <a:solidFill>
                  <a:srgbClr val="002060"/>
                </a:solidFill>
                <a:ea typeface="Times New Roman" panose="02020603050405020304" pitchFamily="18" charset="0"/>
              </a:rPr>
              <a:t> Anh 10 </a:t>
            </a:r>
            <a:r>
              <a:rPr lang="en-US" sz="3600" b="1" dirty="0" err="1">
                <a:solidFill>
                  <a:srgbClr val="002060"/>
                </a:solidFill>
                <a:ea typeface="Times New Roman" panose="02020603050405020304" pitchFamily="18" charset="0"/>
              </a:rPr>
              <a:t>i</a:t>
            </a:r>
            <a:r>
              <a:rPr lang="en-US" sz="3600" b="1" dirty="0">
                <a:solidFill>
                  <a:srgbClr val="002060"/>
                </a:solidFill>
                <a:ea typeface="Times New Roman" panose="02020603050405020304" pitchFamily="18" charset="0"/>
              </a:rPr>
              <a:t>-Learn Smart World DHA </a:t>
            </a:r>
            <a:r>
              <a:rPr lang="en-US" sz="3600" dirty="0">
                <a:solidFill>
                  <a:srgbClr val="002060"/>
                </a:solidFill>
                <a:effectLst/>
                <a:ea typeface="Times New Roman" panose="02020603050405020304" pitchFamily="18" charset="0"/>
              </a:rPr>
              <a:t>Notebook (page </a:t>
            </a:r>
            <a:r>
              <a:rPr lang="en-US" sz="3600" dirty="0">
                <a:solidFill>
                  <a:srgbClr val="002060"/>
                </a:solidFill>
                <a:ea typeface="Times New Roman" panose="02020603050405020304" pitchFamily="18" charset="0"/>
              </a:rPr>
              <a:t>54)</a:t>
            </a:r>
            <a:endParaRPr lang="en-US" sz="3600" dirty="0">
              <a:solidFill>
                <a:srgbClr val="002060"/>
              </a:solidFill>
              <a:effectLst/>
              <a:ea typeface="Times New Roman" panose="02020603050405020304" pitchFamily="18" charset="0"/>
            </a:endParaRPr>
          </a:p>
          <a:p>
            <a:pPr marL="571500" marR="0" indent="-5715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3600" dirty="0">
                <a:solidFill>
                  <a:srgbClr val="002060"/>
                </a:solidFill>
                <a:ea typeface="Times New Roman" panose="02020603050405020304" pitchFamily="18" charset="0"/>
              </a:rPr>
              <a:t>Play the consolidation games in </a:t>
            </a:r>
            <a:r>
              <a:rPr lang="en-US" sz="3600" b="1" dirty="0" err="1">
                <a:solidFill>
                  <a:srgbClr val="002060"/>
                </a:solidFill>
                <a:ea typeface="Times New Roman" panose="02020603050405020304" pitchFamily="18" charset="0"/>
              </a:rPr>
              <a:t>Tiếng</a:t>
            </a:r>
            <a:r>
              <a:rPr lang="en-US" sz="3600" b="1" dirty="0">
                <a:solidFill>
                  <a:srgbClr val="002060"/>
                </a:solidFill>
                <a:ea typeface="Times New Roman" panose="02020603050405020304" pitchFamily="18" charset="0"/>
              </a:rPr>
              <a:t> Anh 10 </a:t>
            </a:r>
            <a:r>
              <a:rPr lang="en-US" sz="3600" b="1" dirty="0" err="1">
                <a:solidFill>
                  <a:srgbClr val="002060"/>
                </a:solidFill>
                <a:ea typeface="Times New Roman" panose="02020603050405020304" pitchFamily="18" charset="0"/>
              </a:rPr>
              <a:t>i</a:t>
            </a:r>
            <a:r>
              <a:rPr lang="en-US" sz="3600" b="1" dirty="0">
                <a:solidFill>
                  <a:srgbClr val="002060"/>
                </a:solidFill>
                <a:ea typeface="Times New Roman" panose="02020603050405020304" pitchFamily="18" charset="0"/>
              </a:rPr>
              <a:t>-Learn Smart World DHA App</a:t>
            </a:r>
            <a:r>
              <a:rPr lang="en-US" sz="3600" dirty="0">
                <a:solidFill>
                  <a:srgbClr val="002060"/>
                </a:solidFill>
                <a:ea typeface="Times New Roman" panose="02020603050405020304" pitchFamily="18" charset="0"/>
              </a:rPr>
              <a:t> on </a:t>
            </a:r>
            <a:r>
              <a:rPr lang="en-US" sz="3600" dirty="0">
                <a:solidFill>
                  <a:srgbClr val="002060"/>
                </a:solidFill>
                <a:ea typeface="Times New Roman" panose="02020603050405020304" pitchFamily="18" charset="0"/>
                <a:hlinkClick r:id="rId2"/>
              </a:rPr>
              <a:t>www.eduhome.com.vn</a:t>
            </a:r>
            <a:r>
              <a:rPr lang="en-US" sz="3600" dirty="0">
                <a:solidFill>
                  <a:srgbClr val="002060"/>
                </a:solidFill>
                <a:ea typeface="Times New Roman" panose="02020603050405020304" pitchFamily="18" charset="0"/>
              </a:rPr>
              <a:t> </a:t>
            </a:r>
            <a:endParaRPr lang="en-US" sz="3600" dirty="0">
              <a:solidFill>
                <a:srgbClr val="002060"/>
              </a:solidFill>
              <a:effectLst/>
              <a:ea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9657" y="0"/>
            <a:ext cx="11262343" cy="1306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8305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43711" y="505913"/>
            <a:ext cx="5626669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a typeface="Times New Roman" panose="02020603050405020304" pitchFamily="18" charset="0"/>
              </a:rPr>
              <a:t>By the end of this lesson, </a:t>
            </a:r>
          </a:p>
          <a:p>
            <a:r>
              <a:rPr lang="en-US" sz="4000" b="1" dirty="0">
                <a:solidFill>
                  <a:srgbClr val="FF0000"/>
                </a:solidFill>
                <a:ea typeface="Times New Roman" panose="02020603050405020304" pitchFamily="18" charset="0"/>
              </a:rPr>
              <a:t>students will be able to: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98306" y="3635262"/>
            <a:ext cx="1139161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marR="0" indent="-45720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3200" dirty="0">
                <a:solidFill>
                  <a:srgbClr val="002060"/>
                </a:solidFill>
              </a:rPr>
              <a:t>practice listening and reading for main ideas and specific information.</a:t>
            </a:r>
          </a:p>
          <a:p>
            <a:pPr marL="914400" marR="0" indent="-45720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3200" dirty="0">
                <a:solidFill>
                  <a:srgbClr val="002060"/>
                </a:solidFill>
              </a:rPr>
              <a:t>talk about an eco-resort.</a:t>
            </a:r>
          </a:p>
          <a:p>
            <a:pPr marL="914400" marR="0" indent="-45720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3200" dirty="0">
                <a:solidFill>
                  <a:srgbClr val="002060"/>
                </a:solidFill>
              </a:rPr>
              <a:t>improve their listening and reading skills.</a:t>
            </a:r>
          </a:p>
          <a:p>
            <a:pPr marL="914400" marR="0" indent="-45720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3200" dirty="0">
                <a:solidFill>
                  <a:srgbClr val="002060"/>
                </a:solidFill>
              </a:rPr>
              <a:t>p</a:t>
            </a:r>
            <a:r>
              <a:rPr lang="en-US" sz="3200">
                <a:solidFill>
                  <a:srgbClr val="002060"/>
                </a:solidFill>
              </a:rPr>
              <a:t>repare </a:t>
            </a:r>
            <a:r>
              <a:rPr lang="en-US" sz="3200" dirty="0">
                <a:solidFill>
                  <a:srgbClr val="002060"/>
                </a:solidFill>
              </a:rPr>
              <a:t>them for the writing activity afterwards.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763" y="467282"/>
            <a:ext cx="4587409" cy="296171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6738634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7681" y="312837"/>
            <a:ext cx="9204319" cy="613558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687" y="2231891"/>
            <a:ext cx="4032226" cy="1149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5102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9F81BF6F-628D-D925-F4DA-EA8C19F733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4717"/>
            <a:ext cx="12192000" cy="629757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290349"/>
            <a:ext cx="518372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  <a:ea typeface="Times New Roman" panose="02020603050405020304" pitchFamily="18" charset="0"/>
              </a:rPr>
              <a:t>Work in pairs – Discuss.</a:t>
            </a:r>
            <a:endParaRPr lang="en-US" sz="4000" b="1" dirty="0">
              <a:solidFill>
                <a:srgbClr val="FFFF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9F635F7-98C3-7736-D35E-77BEEC69270C}"/>
              </a:ext>
            </a:extLst>
          </p:cNvPr>
          <p:cNvSpPr txBox="1"/>
          <p:nvPr/>
        </p:nvSpPr>
        <p:spPr>
          <a:xfrm>
            <a:off x="548900" y="3600999"/>
            <a:ext cx="7387771" cy="22320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3200" dirty="0">
                <a:solidFill>
                  <a:srgbClr val="C00000"/>
                </a:solidFill>
              </a:rPr>
              <a:t>Where do tourists go in your country? 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3200" dirty="0">
                <a:solidFill>
                  <a:srgbClr val="C00000"/>
                </a:solidFill>
              </a:rPr>
              <a:t>What activities do they do?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3200" dirty="0">
                <a:solidFill>
                  <a:srgbClr val="C00000"/>
                </a:solidFill>
              </a:rPr>
              <a:t>What kind of places do they stay in?</a:t>
            </a:r>
          </a:p>
        </p:txBody>
      </p:sp>
    </p:spTree>
    <p:extLst>
      <p:ext uri="{BB962C8B-B14F-4D97-AF65-F5344CB8AC3E}">
        <p14:creationId xmlns:p14="http://schemas.microsoft.com/office/powerpoint/2010/main" val="26755270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13954" y="-1074151"/>
            <a:ext cx="13879584" cy="873925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80056" y="430383"/>
            <a:ext cx="6551084" cy="1175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0971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47908" y="2005299"/>
            <a:ext cx="1054464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rgbClr val="0070C0"/>
                </a:solidFill>
              </a:rPr>
              <a:t>a. Listen to the </a:t>
            </a:r>
            <a:r>
              <a:rPr lang="en-US" sz="4000" dirty="0">
                <a:solidFill>
                  <a:srgbClr val="FF0000"/>
                </a:solidFill>
              </a:rPr>
              <a:t>teacher</a:t>
            </a:r>
            <a:r>
              <a:rPr lang="en-US" sz="4000" dirty="0">
                <a:solidFill>
                  <a:srgbClr val="0070C0"/>
                </a:solidFill>
              </a:rPr>
              <a:t>. What is the </a:t>
            </a:r>
            <a:r>
              <a:rPr lang="en-US" sz="4000" dirty="0">
                <a:solidFill>
                  <a:srgbClr val="FF0000"/>
                </a:solidFill>
              </a:rPr>
              <a:t>main idea </a:t>
            </a:r>
            <a:r>
              <a:rPr lang="en-US" sz="4000" dirty="0">
                <a:solidFill>
                  <a:srgbClr val="0070C0"/>
                </a:solidFill>
              </a:rPr>
              <a:t>of the </a:t>
            </a:r>
            <a:r>
              <a:rPr lang="en-US" sz="4000" dirty="0">
                <a:solidFill>
                  <a:srgbClr val="FF0000"/>
                </a:solidFill>
              </a:rPr>
              <a:t>talk</a:t>
            </a:r>
            <a:r>
              <a:rPr lang="en-US" sz="4000" dirty="0">
                <a:solidFill>
                  <a:srgbClr val="0070C0"/>
                </a:solidFill>
              </a:rPr>
              <a:t>?</a:t>
            </a:r>
          </a:p>
        </p:txBody>
      </p:sp>
      <p:sp>
        <p:nvSpPr>
          <p:cNvPr id="10" name="Rectangle 9"/>
          <p:cNvSpPr/>
          <p:nvPr/>
        </p:nvSpPr>
        <p:spPr>
          <a:xfrm>
            <a:off x="954307" y="3529287"/>
            <a:ext cx="1088571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</a:rPr>
              <a:t>1. </a:t>
            </a:r>
            <a:r>
              <a:rPr lang="en-US" sz="3200" b="1" dirty="0">
                <a:solidFill>
                  <a:srgbClr val="FF0000"/>
                </a:solidFill>
              </a:rPr>
              <a:t>Modern vacations </a:t>
            </a:r>
            <a:r>
              <a:rPr lang="en-US" sz="3200" b="1" dirty="0">
                <a:solidFill>
                  <a:srgbClr val="002060"/>
                </a:solidFill>
              </a:rPr>
              <a:t>can have a </a:t>
            </a:r>
            <a:r>
              <a:rPr lang="en-US" sz="3200" b="1" dirty="0">
                <a:solidFill>
                  <a:srgbClr val="FF0000"/>
                </a:solidFill>
              </a:rPr>
              <a:t>bad effect </a:t>
            </a:r>
            <a:r>
              <a:rPr lang="en-US" sz="3200" b="1" dirty="0">
                <a:solidFill>
                  <a:srgbClr val="002060"/>
                </a:solidFill>
              </a:rPr>
              <a:t>on our </a:t>
            </a:r>
            <a:r>
              <a:rPr lang="en-US" sz="3200" b="1" dirty="0">
                <a:solidFill>
                  <a:srgbClr val="FF0000"/>
                </a:solidFill>
              </a:rPr>
              <a:t>environment</a:t>
            </a:r>
            <a:r>
              <a:rPr lang="en-US" sz="3200" b="1" dirty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954308" y="4189709"/>
            <a:ext cx="1088571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</a:rPr>
              <a:t>2. </a:t>
            </a:r>
            <a:r>
              <a:rPr lang="en-US" sz="3200" b="1" dirty="0">
                <a:solidFill>
                  <a:srgbClr val="FF0000"/>
                </a:solidFill>
              </a:rPr>
              <a:t>Why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>
                <a:solidFill>
                  <a:srgbClr val="FF0000"/>
                </a:solidFill>
              </a:rPr>
              <a:t>more people </a:t>
            </a:r>
            <a:r>
              <a:rPr lang="en-US" sz="3200" b="1" dirty="0">
                <a:solidFill>
                  <a:srgbClr val="002060"/>
                </a:solidFill>
              </a:rPr>
              <a:t>choose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>
                <a:solidFill>
                  <a:srgbClr val="002060"/>
                </a:solidFill>
              </a:rPr>
              <a:t>to </a:t>
            </a:r>
            <a:r>
              <a:rPr lang="en-US" sz="3200" b="1" dirty="0">
                <a:solidFill>
                  <a:srgbClr val="FF0000"/>
                </a:solidFill>
              </a:rPr>
              <a:t>go on eco vacations</a:t>
            </a:r>
            <a:r>
              <a:rPr lang="en-US" sz="3200" b="1" dirty="0">
                <a:solidFill>
                  <a:srgbClr val="002060"/>
                </a:solidFill>
              </a:rPr>
              <a:t>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5992FC5-A80B-34FC-F927-91A7162813C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7908" y="1172876"/>
            <a:ext cx="3265714" cy="68187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9407" y="446648"/>
            <a:ext cx="1760708" cy="40011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Pre - Listening</a:t>
            </a:r>
          </a:p>
        </p:txBody>
      </p:sp>
    </p:spTree>
    <p:extLst>
      <p:ext uri="{BB962C8B-B14F-4D97-AF65-F5344CB8AC3E}">
        <p14:creationId xmlns:p14="http://schemas.microsoft.com/office/powerpoint/2010/main" val="147570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23679" y="1946050"/>
            <a:ext cx="1054464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buAutoNum type="alphaLcPeriod"/>
            </a:pPr>
            <a:r>
              <a:rPr lang="en-US" sz="4000" dirty="0">
                <a:solidFill>
                  <a:srgbClr val="002060"/>
                </a:solidFill>
              </a:rPr>
              <a:t>Listen to the teacher. </a:t>
            </a:r>
          </a:p>
          <a:p>
            <a:r>
              <a:rPr lang="en-US" sz="4000" dirty="0">
                <a:solidFill>
                  <a:srgbClr val="002060"/>
                </a:solidFill>
              </a:rPr>
              <a:t>What is the main idea of the talk?</a:t>
            </a:r>
          </a:p>
        </p:txBody>
      </p:sp>
      <p:sp>
        <p:nvSpPr>
          <p:cNvPr id="10" name="Rectangle 9"/>
          <p:cNvSpPr/>
          <p:nvPr/>
        </p:nvSpPr>
        <p:spPr>
          <a:xfrm>
            <a:off x="954307" y="3529287"/>
            <a:ext cx="1088571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</a:rPr>
              <a:t>1. Modern vacations can have a bad effect on our environment.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954308" y="4189709"/>
            <a:ext cx="1088571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</a:rPr>
              <a:t>2. Why more people choose to go on eco vacations.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5992FC5-A80B-34FC-F927-91A7162813C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480" y="337951"/>
            <a:ext cx="3265714" cy="6818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7CBC3DC-595F-49CC-F737-A0E57835E4B2}"/>
              </a:ext>
            </a:extLst>
          </p:cNvPr>
          <p:cNvSpPr txBox="1"/>
          <p:nvPr/>
        </p:nvSpPr>
        <p:spPr>
          <a:xfrm>
            <a:off x="9834664" y="359920"/>
            <a:ext cx="2062301" cy="40011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While- Listening</a:t>
            </a:r>
          </a:p>
        </p:txBody>
      </p:sp>
      <p:pic>
        <p:nvPicPr>
          <p:cNvPr id="2" name="CD2-TRACK 34">
            <a:hlinkClick r:id="" action="ppaction://media"/>
            <a:extLst>
              <a:ext uri="{FF2B5EF4-FFF2-40B4-BE49-F238E27FC236}">
                <a16:creationId xmlns:a16="http://schemas.microsoft.com/office/drawing/2014/main" id="{0B883AEC-E502-4D10-6007-4F1112684E7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963886" y="377534"/>
            <a:ext cx="1132114" cy="1132114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8AF1C276-0632-A658-DCFF-78A01312D78D}"/>
              </a:ext>
            </a:extLst>
          </p:cNvPr>
          <p:cNvSpPr/>
          <p:nvPr/>
        </p:nvSpPr>
        <p:spPr>
          <a:xfrm>
            <a:off x="624116" y="4114062"/>
            <a:ext cx="9463314" cy="73606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19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C49E42F3-C286-D813-B4DC-85DE0CC732B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05158"/>
            <a:ext cx="2838475" cy="59267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4B2E0203-63CF-600B-3603-3F66BCAAE819}"/>
              </a:ext>
            </a:extLst>
          </p:cNvPr>
          <p:cNvSpPr txBox="1"/>
          <p:nvPr/>
        </p:nvSpPr>
        <p:spPr>
          <a:xfrm>
            <a:off x="537822" y="796766"/>
            <a:ext cx="11377614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i="0" dirty="0">
                <a:solidFill>
                  <a:srgbClr val="002060"/>
                </a:solidFill>
                <a:effectLst/>
              </a:rPr>
              <a:t>b. Now, listen and complete the notes. </a:t>
            </a:r>
            <a:br>
              <a:rPr lang="en-US" sz="3600" b="1" i="0" dirty="0">
                <a:solidFill>
                  <a:srgbClr val="002060"/>
                </a:solidFill>
                <a:effectLst/>
              </a:rPr>
            </a:br>
            <a:r>
              <a:rPr lang="en-US" sz="3600" b="0" i="0" dirty="0">
                <a:solidFill>
                  <a:srgbClr val="002060"/>
                </a:solidFill>
                <a:effectLst/>
              </a:rPr>
              <a:t>1. Ecotourism can protect the environment and _________.</a:t>
            </a:r>
            <a:br>
              <a:rPr lang="en-US" sz="3600" b="0" i="0" dirty="0">
                <a:solidFill>
                  <a:srgbClr val="002060"/>
                </a:solidFill>
                <a:effectLst/>
              </a:rPr>
            </a:br>
            <a:r>
              <a:rPr lang="en-US" sz="3600" b="0" i="0" dirty="0">
                <a:solidFill>
                  <a:srgbClr val="002060"/>
                </a:solidFill>
                <a:effectLst/>
              </a:rPr>
              <a:t>2. Modern vacations include activities like going to a beach or an ___________ park.</a:t>
            </a:r>
            <a:br>
              <a:rPr lang="en-US" sz="3600" b="0" i="0" dirty="0">
                <a:solidFill>
                  <a:srgbClr val="002060"/>
                </a:solidFill>
                <a:effectLst/>
              </a:rPr>
            </a:br>
            <a:r>
              <a:rPr lang="en-US" sz="3600" b="0" i="0" dirty="0">
                <a:solidFill>
                  <a:srgbClr val="002060"/>
                </a:solidFill>
                <a:effectLst/>
              </a:rPr>
              <a:t>3. Eco tourists can learn more about a different _________.</a:t>
            </a:r>
            <a:br>
              <a:rPr lang="en-US" sz="3600" b="0" i="0" dirty="0">
                <a:solidFill>
                  <a:srgbClr val="002060"/>
                </a:solidFill>
                <a:effectLst/>
              </a:rPr>
            </a:br>
            <a:r>
              <a:rPr lang="en-US" sz="3600" b="0" i="0" dirty="0">
                <a:solidFill>
                  <a:srgbClr val="002060"/>
                </a:solidFill>
                <a:effectLst/>
              </a:rPr>
              <a:t>4. Eco resorts use sustainable materials like wood and ________.</a:t>
            </a:r>
            <a:br>
              <a:rPr lang="en-US" sz="3600" b="0" i="0" dirty="0">
                <a:solidFill>
                  <a:srgbClr val="002060"/>
                </a:solidFill>
                <a:effectLst/>
              </a:rPr>
            </a:br>
            <a:r>
              <a:rPr lang="en-US" sz="3600" b="0" i="0" dirty="0">
                <a:solidFill>
                  <a:srgbClr val="002060"/>
                </a:solidFill>
                <a:effectLst/>
              </a:rPr>
              <a:t>5. Eco tourism can be good for our _______.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7035C1C-6D5A-48E7-63ED-3010EDE0403B}"/>
              </a:ext>
            </a:extLst>
          </p:cNvPr>
          <p:cNvSpPr txBox="1"/>
          <p:nvPr/>
        </p:nvSpPr>
        <p:spPr>
          <a:xfrm>
            <a:off x="9623108" y="1364517"/>
            <a:ext cx="17851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wildlife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8E851A1-B93B-8446-0E7F-779848414D13}"/>
              </a:ext>
            </a:extLst>
          </p:cNvPr>
          <p:cNvSpPr txBox="1"/>
          <p:nvPr/>
        </p:nvSpPr>
        <p:spPr>
          <a:xfrm>
            <a:off x="1763621" y="2440147"/>
            <a:ext cx="24600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amusement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4897F99-64C1-821C-8A34-22235A44D93B}"/>
              </a:ext>
            </a:extLst>
          </p:cNvPr>
          <p:cNvSpPr txBox="1"/>
          <p:nvPr/>
        </p:nvSpPr>
        <p:spPr>
          <a:xfrm>
            <a:off x="9651934" y="3019633"/>
            <a:ext cx="15821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culture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E6E95F1-FD8E-BD9A-7C53-5F203D545B0E}"/>
              </a:ext>
            </a:extLst>
          </p:cNvPr>
          <p:cNvSpPr txBox="1"/>
          <p:nvPr/>
        </p:nvSpPr>
        <p:spPr>
          <a:xfrm>
            <a:off x="664168" y="4129959"/>
            <a:ext cx="17851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bamboo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C7042B7-8C66-53DB-0869-283FED454E1C}"/>
              </a:ext>
            </a:extLst>
          </p:cNvPr>
          <p:cNvSpPr txBox="1"/>
          <p:nvPr/>
        </p:nvSpPr>
        <p:spPr>
          <a:xfrm>
            <a:off x="7148426" y="4674750"/>
            <a:ext cx="14730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health</a:t>
            </a:r>
          </a:p>
        </p:txBody>
      </p:sp>
      <p:pic>
        <p:nvPicPr>
          <p:cNvPr id="3" name="CD2-TRACK 34">
            <a:hlinkClick r:id="" action="ppaction://media"/>
            <a:extLst>
              <a:ext uri="{FF2B5EF4-FFF2-40B4-BE49-F238E27FC236}">
                <a16:creationId xmlns:a16="http://schemas.microsoft.com/office/drawing/2014/main" id="{DD5158C0-4B0D-EA3B-ED2E-75C5F21CEE4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13487" y="308710"/>
            <a:ext cx="776972" cy="776972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DA21250D-402A-1014-A9F3-636D0C17C9F9}"/>
              </a:ext>
            </a:extLst>
          </p:cNvPr>
          <p:cNvSpPr txBox="1"/>
          <p:nvPr/>
        </p:nvSpPr>
        <p:spPr>
          <a:xfrm>
            <a:off x="9931930" y="359920"/>
            <a:ext cx="2130457" cy="40011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While - Listening</a:t>
            </a:r>
          </a:p>
        </p:txBody>
      </p:sp>
    </p:spTree>
    <p:extLst>
      <p:ext uri="{BB962C8B-B14F-4D97-AF65-F5344CB8AC3E}">
        <p14:creationId xmlns:p14="http://schemas.microsoft.com/office/powerpoint/2010/main" val="1751149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6" grpId="0"/>
      <p:bldP spid="28" grpId="0"/>
      <p:bldP spid="29" grpId="0"/>
      <p:bldP spid="31" grpId="0"/>
      <p:bldP spid="3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3235</TotalTime>
  <Words>1007</Words>
  <Application>Microsoft Office PowerPoint</Application>
  <PresentationFormat>Màn hình rộng</PresentationFormat>
  <Paragraphs>93</Paragraphs>
  <Slides>23</Slides>
  <Notes>2</Notes>
  <HiddenSlides>0</HiddenSlides>
  <MMClips>2</MMClips>
  <ScaleCrop>false</ScaleCrop>
  <HeadingPairs>
    <vt:vector size="6" baseType="variant">
      <vt:variant>
        <vt:lpstr>Phông được Dùng</vt:lpstr>
      </vt:variant>
      <vt:variant>
        <vt:i4>3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23</vt:i4>
      </vt:variant>
    </vt:vector>
  </HeadingPairs>
  <TitlesOfParts>
    <vt:vector size="27" baseType="lpstr">
      <vt:lpstr>Arial</vt:lpstr>
      <vt:lpstr>Calibri</vt:lpstr>
      <vt:lpstr>HelveticaNeueLTStd-BdCn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Minh Canh</dc:creator>
  <cp:lastModifiedBy>1</cp:lastModifiedBy>
  <cp:revision>490</cp:revision>
  <dcterms:created xsi:type="dcterms:W3CDTF">2022-02-12T14:14:43Z</dcterms:created>
  <dcterms:modified xsi:type="dcterms:W3CDTF">2022-07-26T04:02:00Z</dcterms:modified>
</cp:coreProperties>
</file>