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0" r:id="rId1"/>
  </p:sldMasterIdLst>
  <p:notesMasterIdLst>
    <p:notesMasterId r:id="rId13"/>
  </p:notesMasterIdLst>
  <p:sldIdLst>
    <p:sldId id="269" r:id="rId2"/>
    <p:sldId id="256" r:id="rId3"/>
    <p:sldId id="273" r:id="rId4"/>
    <p:sldId id="279" r:id="rId5"/>
    <p:sldId id="287" r:id="rId6"/>
    <p:sldId id="329" r:id="rId7"/>
    <p:sldId id="301" r:id="rId8"/>
    <p:sldId id="294" r:id="rId9"/>
    <p:sldId id="305" r:id="rId10"/>
    <p:sldId id="313" r:id="rId11"/>
    <p:sldId id="328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Lexend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" userDrawn="1">
          <p15:clr>
            <a:srgbClr val="A4A3A4"/>
          </p15:clr>
        </p15:guide>
        <p15:guide id="2" pos="11520" userDrawn="1">
          <p15:clr>
            <a:srgbClr val="A4A3A4"/>
          </p15:clr>
        </p15:guide>
        <p15:guide id="4" orient="horz" pos="6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D6B"/>
    <a:srgbClr val="9D4051"/>
    <a:srgbClr val="FEF7C1"/>
    <a:srgbClr val="A5D3D6"/>
    <a:srgbClr val="FFFF00"/>
    <a:srgbClr val="FFFBE1"/>
    <a:srgbClr val="E19980"/>
    <a:srgbClr val="F6F4E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466" autoAdjust="0"/>
  </p:normalViewPr>
  <p:slideViewPr>
    <p:cSldViewPr>
      <p:cViewPr varScale="1">
        <p:scale>
          <a:sx n="53" d="100"/>
          <a:sy n="53" d="100"/>
        </p:scale>
        <p:origin x="739" y="53"/>
      </p:cViewPr>
      <p:guideLst>
        <p:guide orient="horz" pos="24"/>
        <p:guide pos="11520"/>
        <p:guide orient="horz" pos="6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6DA2A-414B-47D9-A1E2-C3DCEA3EF24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3F6A-A704-4B8D-9E4E-16BA78BB6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3F6A-A704-4B8D-9E4E-16BA78BB6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5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98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5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32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8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86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7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9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7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57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21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99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1450849" y="-1158552"/>
            <a:ext cx="19942877" cy="1720147"/>
            <a:chOff x="0" y="0"/>
            <a:chExt cx="6746109" cy="5818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746109" cy="581877"/>
            </a:xfrm>
            <a:custGeom>
              <a:avLst/>
              <a:gdLst/>
              <a:ahLst/>
              <a:cxnLst/>
              <a:rect l="l" t="t" r="r" b="b"/>
              <a:pathLst>
                <a:path w="6746109" h="581877">
                  <a:moveTo>
                    <a:pt x="0" y="0"/>
                  </a:moveTo>
                  <a:lnTo>
                    <a:pt x="6746109" y="0"/>
                  </a:lnTo>
                  <a:lnTo>
                    <a:pt x="6746109" y="581877"/>
                  </a:lnTo>
                  <a:lnTo>
                    <a:pt x="0" y="581877"/>
                  </a:lnTo>
                  <a:close/>
                </a:path>
              </a:pathLst>
            </a:custGeom>
            <a:solidFill>
              <a:srgbClr val="A5D3D6"/>
            </a:solidFill>
          </p:spPr>
        </p:sp>
      </p:grpSp>
      <p:sp>
        <p:nvSpPr>
          <p:cNvPr id="16" name="Google Shape;1218;p41">
            <a:extLst>
              <a:ext uri="{FF2B5EF4-FFF2-40B4-BE49-F238E27FC236}">
                <a16:creationId xmlns:a16="http://schemas.microsoft.com/office/drawing/2014/main" id="{C860C9B0-5C9B-465B-8975-6A6F1567DCCD}"/>
              </a:ext>
            </a:extLst>
          </p:cNvPr>
          <p:cNvSpPr txBox="1">
            <a:spLocks/>
          </p:cNvSpPr>
          <p:nvPr/>
        </p:nvSpPr>
        <p:spPr>
          <a:xfrm>
            <a:off x="1295400" y="987909"/>
            <a:ext cx="15377569" cy="2045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65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6894"/>
              </a:buClr>
              <a:buSzPts val="5200"/>
              <a:buFont typeface="Lexend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Lexend Medium"/>
                <a:cs typeface="Lexend Medium"/>
                <a:sym typeface="Lexend Medium"/>
              </a:rPr>
              <a:t>CHÀO MỪNG CÁC EM </a:t>
            </a:r>
            <a:b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Lexend Medium"/>
                <a:cs typeface="Lexend Medium"/>
                <a:sym typeface="Lexend Medium"/>
              </a:rPr>
            </a:b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Lexend Medium"/>
                <a:cs typeface="Lexend Medium"/>
                <a:sym typeface="Lexend Medium"/>
              </a:rPr>
              <a:t>ĐẾN VỚI BÀI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501525650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4394078-4BF2-4279-B524-E31A9FEA681B}"/>
              </a:ext>
            </a:extLst>
          </p:cNvPr>
          <p:cNvSpPr txBox="1"/>
          <p:nvPr/>
        </p:nvSpPr>
        <p:spPr>
          <a:xfrm>
            <a:off x="2017510" y="2056518"/>
            <a:ext cx="14289290" cy="2825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159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4: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Long đã làm một chiếc đồng hồ mặt trời như hình bên bằng cách cắm một chiếc bút chì vào một chiếc đĩa. </a:t>
            </a:r>
          </a:p>
          <a:p>
            <a:pPr marL="0" marR="2159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Trong ngày, bóng của chiếc bút chì có dịch chuyển không?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4F21E-5224-4324-950A-81C4F278DCAD}"/>
              </a:ext>
            </a:extLst>
          </p:cNvPr>
          <p:cNvSpPr txBox="1"/>
          <p:nvPr/>
        </p:nvSpPr>
        <p:spPr>
          <a:xfrm>
            <a:off x="2017510" y="4872432"/>
            <a:ext cx="8077203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159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Làm thế nào để bạn Long có thể ước lượng thời gian trong một ngày hè có nắng? </a:t>
            </a:r>
          </a:p>
        </p:txBody>
      </p:sp>
    </p:spTree>
    <p:extLst>
      <p:ext uri="{BB962C8B-B14F-4D97-AF65-F5344CB8AC3E}">
        <p14:creationId xmlns:p14="http://schemas.microsoft.com/office/powerpoint/2010/main" val="17099103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218;p41">
            <a:extLst>
              <a:ext uri="{FF2B5EF4-FFF2-40B4-BE49-F238E27FC236}">
                <a16:creationId xmlns:a16="http://schemas.microsoft.com/office/drawing/2014/main" id="{C860C9B0-5C9B-465B-8975-6A6F1567DCCD}"/>
              </a:ext>
            </a:extLst>
          </p:cNvPr>
          <p:cNvSpPr txBox="1">
            <a:spLocks/>
          </p:cNvSpPr>
          <p:nvPr/>
        </p:nvSpPr>
        <p:spPr>
          <a:xfrm>
            <a:off x="1600200" y="3344920"/>
            <a:ext cx="15377569" cy="2045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65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6894"/>
              </a:buClr>
              <a:buSzPts val="5200"/>
              <a:buFont typeface="Lexend"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xend Medium"/>
                <a:cs typeface="Lexend Medium"/>
                <a:sym typeface="Lexend Medium"/>
              </a:rPr>
              <a:t>HẸN GẶP LẠI CÁC EM TRONG TIẾT HỌC SAU</a:t>
            </a: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xend Medium"/>
                <a:cs typeface="Lexend Medium"/>
                <a:sym typeface="Lexend Medium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800608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1096503" y="-204788"/>
            <a:ext cx="19571584" cy="0"/>
          </a:xfrm>
          <a:prstGeom prst="line">
            <a:avLst/>
          </a:prstGeom>
          <a:ln w="533400" cap="rnd">
            <a:solidFill>
              <a:srgbClr val="FACD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08F396-0488-4B85-AF41-B4578723AD51}"/>
              </a:ext>
            </a:extLst>
          </p:cNvPr>
          <p:cNvSpPr txBox="1"/>
          <p:nvPr/>
        </p:nvSpPr>
        <p:spPr>
          <a:xfrm>
            <a:off x="3722812" y="1586737"/>
            <a:ext cx="11331198" cy="337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12</a:t>
            </a:r>
            <a:endParaRPr lang="en-US" sz="7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 SÁNG, TIA SÁNG. </a:t>
            </a:r>
            <a:endParaRPr lang="en-US" sz="7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69DDEE6-CDF3-4F80-B15C-1E84086F2967}"/>
              </a:ext>
            </a:extLst>
          </p:cNvPr>
          <p:cNvSpPr txBox="1"/>
          <p:nvPr/>
        </p:nvSpPr>
        <p:spPr>
          <a:xfrm>
            <a:off x="383859" y="700967"/>
            <a:ext cx="8595782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?1.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biết hiện tượng xảy ra khi tập trung ánh sáng Mặt Trời bằng lúp?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64AA0E-DC0E-4AF2-A2D2-367901D05E69}"/>
              </a:ext>
            </a:extLst>
          </p:cNvPr>
          <p:cNvSpPr txBox="1"/>
          <p:nvPr/>
        </p:nvSpPr>
        <p:spPr>
          <a:xfrm>
            <a:off x="383859" y="4068914"/>
            <a:ext cx="11015857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?2.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các dạng chuyển hoá năng lượng xảy ra trong video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768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377" t="9914" b="75041"/>
          <a:stretch>
            <a:fillRect/>
          </a:stretch>
        </p:blipFill>
        <p:spPr>
          <a:xfrm>
            <a:off x="11582400" y="1435450"/>
            <a:ext cx="688949" cy="8465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377" t="9914" b="75041"/>
          <a:stretch>
            <a:fillRect/>
          </a:stretch>
        </p:blipFill>
        <p:spPr>
          <a:xfrm>
            <a:off x="14733926" y="8998388"/>
            <a:ext cx="688949" cy="8465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9BC3E8-4965-4917-A58B-EFA3DF1C8955}"/>
              </a:ext>
            </a:extLst>
          </p:cNvPr>
          <p:cNvSpPr txBox="1"/>
          <p:nvPr/>
        </p:nvSpPr>
        <p:spPr>
          <a:xfrm>
            <a:off x="8859523" y="1932308"/>
            <a:ext cx="8521368" cy="7816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685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2743200" algn="l"/>
              </a:tabLst>
            </a:pPr>
            <a:r>
              <a:rPr lang="en-US" sz="4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 </a:t>
            </a:r>
          </a:p>
          <a:p>
            <a:pPr marL="571500" marR="19685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 sáng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gồm nguồn sáng và những vật hắt lại ánh sáng chiếu vào nó. </a:t>
            </a:r>
          </a:p>
          <a:p>
            <a:pPr marL="571500" marR="19685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 Trăng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một vật sáng, nó không tự phát ra ánh sáng mà nó hắt lại một phần ánh sáng mặt trời chiếu vào.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4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202F2BB-DE88-448B-90DF-A3A76A4DCBEE}"/>
              </a:ext>
            </a:extLst>
          </p:cNvPr>
          <p:cNvSpPr txBox="1"/>
          <p:nvPr/>
        </p:nvSpPr>
        <p:spPr>
          <a:xfrm>
            <a:off x="1677330" y="3116781"/>
            <a:ext cx="101727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 biển báo trên là vật không phát sáng, Nó sẽ phát ra ánh sáng nổi bật khi có ánh sáng chiếu vào. 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6274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175F2B9-D92B-407B-85BE-8496A5B36D50}"/>
              </a:ext>
            </a:extLst>
          </p:cNvPr>
          <p:cNvSpPr txBox="1"/>
          <p:nvPr/>
        </p:nvSpPr>
        <p:spPr>
          <a:xfrm>
            <a:off x="326571" y="561595"/>
            <a:ext cx="11811000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9685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Tia sáng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D17599-7DEE-4A5E-8F54-76D5B32FADFB}"/>
              </a:ext>
            </a:extLst>
          </p:cNvPr>
          <p:cNvSpPr txBox="1"/>
          <p:nvPr/>
        </p:nvSpPr>
        <p:spPr>
          <a:xfrm>
            <a:off x="2185462" y="3671212"/>
            <a:ext cx="14659235" cy="4104741"/>
          </a:xfrm>
          <a:prstGeom prst="roundRect">
            <a:avLst/>
          </a:prstGeom>
          <a:noFill/>
          <a:ln w="57150">
            <a:noFill/>
            <a:prstDash val="lgDash"/>
          </a:ln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vi-VN" sz="4000" dirty="0">
                <a:solidFill>
                  <a:prstClr val="black"/>
                </a:solidFill>
                <a:ea typeface="Aachen" panose="02020500000000000000" pitchFamily="18" charset="0"/>
                <a:cs typeface="Arial" panose="020B0604020202020204" pitchFamily="34" charset="0"/>
              </a:rPr>
              <a:t>Trong thực tế, không thể nhìn thấy một tia sáng mà chỉ nhìn thấy chùm sáng gồm nhiều tia sáng hợp thành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Chùm sáng được tạo ra khi nguồn sáng chiếu qua khe hẹp có thể được coi là một tia sáng.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BB26D-D4A8-44FE-8ACA-2019C23121EE}"/>
              </a:ext>
            </a:extLst>
          </p:cNvPr>
          <p:cNvSpPr txBox="1"/>
          <p:nvPr/>
        </p:nvSpPr>
        <p:spPr>
          <a:xfrm>
            <a:off x="8229600" y="225446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>
                <a:solidFill>
                  <a:schemeClr val="bg1"/>
                </a:solidFill>
              </a:rPr>
              <a:t>Kết luận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955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2C3A451-F173-4B1F-AE43-ED1BFF1B4796}"/>
              </a:ext>
            </a:extLst>
          </p:cNvPr>
          <p:cNvSpPr txBox="1"/>
          <p:nvPr/>
        </p:nvSpPr>
        <p:spPr>
          <a:xfrm>
            <a:off x="716634" y="217010"/>
            <a:ext cx="11811000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9685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Tia sáng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293A8F-85B0-461C-BBEB-87E55B75CD15}"/>
              </a:ext>
            </a:extLst>
          </p:cNvPr>
          <p:cNvSpPr txBox="1"/>
          <p:nvPr/>
        </p:nvSpPr>
        <p:spPr>
          <a:xfrm>
            <a:off x="2270732" y="2528611"/>
            <a:ext cx="13639800" cy="33507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R="1968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 </a:t>
            </a:r>
            <a:r>
              <a:rPr lang="vi-VN" sz="4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ước:</a:t>
            </a:r>
            <a:r>
              <a:rPr lang="en-US" sz="4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tia sáng bằng một đường thẳng có mũi tên chỉ hướng. </a:t>
            </a:r>
            <a:endParaRPr lang="vi-VN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968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E50E09-982A-4A7B-B9A5-CA5B02DD019F}"/>
              </a:ext>
            </a:extLst>
          </p:cNvPr>
          <p:cNvGrpSpPr/>
          <p:nvPr/>
        </p:nvGrpSpPr>
        <p:grpSpPr>
          <a:xfrm>
            <a:off x="6983579" y="5142816"/>
            <a:ext cx="4648202" cy="25270"/>
            <a:chOff x="5257800" y="4616600"/>
            <a:chExt cx="4648202" cy="2527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8EFA052-ACDF-4C33-BE67-1FD43D3F61D1}"/>
                </a:ext>
              </a:extLst>
            </p:cNvPr>
            <p:cNvCxnSpPr/>
            <p:nvPr/>
          </p:nvCxnSpPr>
          <p:spPr>
            <a:xfrm>
              <a:off x="5257800" y="4629235"/>
              <a:ext cx="3124200" cy="12635"/>
            </a:xfrm>
            <a:prstGeom prst="straightConnector1">
              <a:avLst/>
            </a:prstGeom>
            <a:ln w="76200">
              <a:solidFill>
                <a:schemeClr val="accent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E76545D-19E3-472C-A0B2-2645F463AC7C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4616600"/>
              <a:ext cx="1752602" cy="0"/>
            </a:xfrm>
            <a:prstGeom prst="straightConnector1">
              <a:avLst/>
            </a:prstGeom>
            <a:ln w="76200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00072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141" t="10702" b="74636"/>
          <a:stretch>
            <a:fillRect/>
          </a:stretch>
        </p:blipFill>
        <p:spPr>
          <a:xfrm>
            <a:off x="1238353" y="4364895"/>
            <a:ext cx="718841" cy="7892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3738FD-34D1-4629-917C-5588096DBD27}"/>
              </a:ext>
            </a:extLst>
          </p:cNvPr>
          <p:cNvSpPr txBox="1"/>
          <p:nvPr/>
        </p:nvSpPr>
        <p:spPr>
          <a:xfrm>
            <a:off x="13258800" y="910119"/>
            <a:ext cx="4229101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 XÉT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1C843A-6072-41D5-9D40-3B8AC327FD33}"/>
              </a:ext>
            </a:extLst>
          </p:cNvPr>
          <p:cNvSpPr txBox="1"/>
          <p:nvPr/>
        </p:nvSpPr>
        <p:spPr>
          <a:xfrm>
            <a:off x="2158332" y="4344098"/>
            <a:ext cx="13277589" cy="302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vẽ các chùm sáng, người ta quy ước vẽ các mũi tên tượng trưng cho các tia sáng hoặc chỉ vẽ hai tia ngoài cùng.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29943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416706" y="-299357"/>
            <a:ext cx="1445406" cy="12018810"/>
            <a:chOff x="0" y="0"/>
            <a:chExt cx="488940" cy="40656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8940" cy="4065622"/>
            </a:xfrm>
            <a:custGeom>
              <a:avLst/>
              <a:gdLst/>
              <a:ahLst/>
              <a:cxnLst/>
              <a:rect l="l" t="t" r="r" b="b"/>
              <a:pathLst>
                <a:path w="488940" h="4065622">
                  <a:moveTo>
                    <a:pt x="0" y="0"/>
                  </a:moveTo>
                  <a:lnTo>
                    <a:pt x="488940" y="0"/>
                  </a:lnTo>
                  <a:lnTo>
                    <a:pt x="488940" y="4065622"/>
                  </a:lnTo>
                  <a:lnTo>
                    <a:pt x="0" y="4065622"/>
                  </a:lnTo>
                  <a:close/>
                </a:path>
              </a:pathLst>
            </a:custGeom>
            <a:solidFill>
              <a:srgbClr val="A5D3D6"/>
            </a:solidFill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CE35D70-1CBD-47BA-8A16-2114E1489ED0}"/>
              </a:ext>
            </a:extLst>
          </p:cNvPr>
          <p:cNvSpPr txBox="1"/>
          <p:nvPr/>
        </p:nvSpPr>
        <p:spPr>
          <a:xfrm>
            <a:off x="1170186" y="878055"/>
            <a:ext cx="4229101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 LUẬN CẶP ĐÔI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40499-D2C4-4472-AA3D-8F62E46FE8DB}"/>
              </a:ext>
            </a:extLst>
          </p:cNvPr>
          <p:cNvSpPr txBox="1"/>
          <p:nvPr/>
        </p:nvSpPr>
        <p:spPr>
          <a:xfrm>
            <a:off x="7366495" y="612684"/>
            <a:ext cx="9584084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 vẽ một số tia sáng biểu diễn ánh sáng mặt trời chiếu vào vật trong các hình sau:</a:t>
            </a:r>
          </a:p>
        </p:txBody>
      </p:sp>
    </p:spTree>
    <p:extLst>
      <p:ext uri="{BB962C8B-B14F-4D97-AF65-F5344CB8AC3E}">
        <p14:creationId xmlns:p14="http://schemas.microsoft.com/office/powerpoint/2010/main" val="36461177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912</TotalTime>
  <Words>323</Words>
  <Application>Microsoft Office PowerPoint</Application>
  <PresentationFormat>Custom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Lexend</vt:lpstr>
      <vt:lpstr>Calibri</vt:lpstr>
      <vt:lpstr>Gill Sans MT</vt:lpstr>
      <vt:lpstr>Arial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Pastel Animated Social Media Strategy Presentation</dc:title>
  <dc:creator>ADMIN</dc:creator>
  <cp:lastModifiedBy>Trần Bích Hà</cp:lastModifiedBy>
  <cp:revision>10</cp:revision>
  <dcterms:created xsi:type="dcterms:W3CDTF">2006-08-16T00:00:00Z</dcterms:created>
  <dcterms:modified xsi:type="dcterms:W3CDTF">2022-11-26T07:11:26Z</dcterms:modified>
  <dc:identifier>DAFQOf5RaRw</dc:identifier>
</cp:coreProperties>
</file>