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85" r:id="rId3"/>
    <p:sldId id="302" r:id="rId4"/>
    <p:sldId id="292" r:id="rId5"/>
    <p:sldId id="394" r:id="rId6"/>
    <p:sldId id="360" r:id="rId7"/>
    <p:sldId id="334" r:id="rId8"/>
    <p:sldId id="408" r:id="rId9"/>
    <p:sldId id="381" r:id="rId10"/>
    <p:sldId id="383" r:id="rId11"/>
    <p:sldId id="407" r:id="rId12"/>
    <p:sldId id="395" r:id="rId13"/>
    <p:sldId id="396" r:id="rId14"/>
    <p:sldId id="409" r:id="rId15"/>
    <p:sldId id="399" r:id="rId16"/>
    <p:sldId id="400" r:id="rId17"/>
    <p:sldId id="410" r:id="rId18"/>
    <p:sldId id="402" r:id="rId19"/>
    <p:sldId id="401" r:id="rId20"/>
    <p:sldId id="404" r:id="rId21"/>
    <p:sldId id="391" r:id="rId22"/>
    <p:sldId id="405" r:id="rId23"/>
    <p:sldId id="366" r:id="rId24"/>
    <p:sldId id="406" r:id="rId25"/>
    <p:sldId id="315" r:id="rId26"/>
    <p:sldId id="380" r:id="rId27"/>
    <p:sldId id="331" r:id="rId28"/>
    <p:sldId id="295" r:id="rId29"/>
    <p:sldId id="329" r:id="rId30"/>
    <p:sldId id="343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  <p:cmAuthor id="1" name="Rieu Phan Van" initials="RPV" lastIdx="17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9688" y="27539"/>
            <a:ext cx="67678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3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34596" y="12005"/>
            <a:ext cx="171931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3a - Reading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601688" y="2106180"/>
            <a:ext cx="742088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3: Arts and Music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Calibri" pitchFamily="34" charset="0"/>
              </a:rPr>
              <a:t>Lesson 3a: Reading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alibri" pitchFamily="34" charset="0"/>
              </a:rPr>
              <a:t>Page 46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5582" y="5218045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sight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saɪt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thị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lực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255588" y="149686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population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pɒpjəˈleɪʃən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dân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số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55583" y="245168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musical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mjuːzɪkəl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vở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kịch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55583" y="4305935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hearing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hɪərɪŋ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thính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lực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6" y="3393491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acrobat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ækrəbæt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diễn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viên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biểu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diễn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nhào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lộn</a:t>
            </a:r>
            <a:r>
              <a:rPr lang="en-US" sz="3600" dirty="0">
                <a:latin typeface="+mn-lt"/>
              </a:rPr>
              <a:t> (</a:t>
            </a:r>
            <a:r>
              <a:rPr lang="en-US" sz="3600" dirty="0" err="1">
                <a:latin typeface="+mn-lt"/>
              </a:rPr>
              <a:t>xiếc</a:t>
            </a:r>
            <a:r>
              <a:rPr lang="en-US" sz="3600" dirty="0">
                <a:latin typeface="+mn-lt"/>
              </a:rPr>
              <a:t>)</a:t>
            </a:r>
          </a:p>
        </p:txBody>
      </p:sp>
      <p:pic>
        <p:nvPicPr>
          <p:cNvPr id="7" name="popu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3400"/>
            <a:ext cx="609600" cy="609600"/>
          </a:xfrm>
          <a:prstGeom prst="rect">
            <a:avLst/>
          </a:prstGeom>
        </p:spPr>
      </p:pic>
      <p:pic>
        <p:nvPicPr>
          <p:cNvPr id="9" name="music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46231"/>
            <a:ext cx="609600" cy="609600"/>
          </a:xfrm>
          <a:prstGeom prst="rect">
            <a:avLst/>
          </a:prstGeom>
        </p:spPr>
      </p:pic>
      <p:pic>
        <p:nvPicPr>
          <p:cNvPr id="10" name="acrob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50760"/>
            <a:ext cx="609600" cy="609600"/>
          </a:xfrm>
          <a:prstGeom prst="rect">
            <a:avLst/>
          </a:prstGeom>
        </p:spPr>
      </p:pic>
      <p:pic>
        <p:nvPicPr>
          <p:cNvPr id="12" name="hear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2606"/>
            <a:ext cx="609600" cy="609600"/>
          </a:xfrm>
          <a:prstGeom prst="rect">
            <a:avLst/>
          </a:prstGeom>
        </p:spPr>
      </p:pic>
      <p:pic>
        <p:nvPicPr>
          <p:cNvPr id="11" name="s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2606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8006" y="582542"/>
            <a:ext cx="895190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+mj-lt"/>
              </a:rPr>
              <a:t>Listen and repeat. Click each phrase to hear the sound.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5585" y="5213427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latin typeface="+mn-lt"/>
              </a:rPr>
              <a:t> </a:t>
            </a:r>
            <a:r>
              <a:rPr lang="en-US" sz="3600">
                <a:solidFill>
                  <a:srgbClr val="FF0000"/>
                </a:solidFill>
                <a:latin typeface="+mn-lt"/>
              </a:rPr>
              <a:t>/saɪt/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thị lực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255588" y="149686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/ˌpɒpjəˈleɪʃən/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dân số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255585" y="2445180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/ˈmjuːzɪkəl/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vở nhạc kịch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255585" y="4265116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/ˈhɪərɪŋ/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>
                <a:latin typeface="+mn-lt"/>
              </a:rPr>
              <a:t> thính lực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6" y="3393491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ækrəbæt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diễn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viên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biểu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diễn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nhào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lộn</a:t>
            </a:r>
            <a:r>
              <a:rPr lang="en-US" sz="3600" dirty="0">
                <a:latin typeface="+mn-lt"/>
              </a:rPr>
              <a:t> (</a:t>
            </a:r>
            <a:r>
              <a:rPr lang="en-US" sz="3600" dirty="0" err="1">
                <a:latin typeface="+mn-lt"/>
              </a:rPr>
              <a:t>xiếc</a:t>
            </a:r>
            <a:r>
              <a:rPr lang="en-US" sz="3600" dirty="0">
                <a:latin typeface="+mn-lt"/>
              </a:rPr>
              <a:t>)</a:t>
            </a:r>
          </a:p>
        </p:txBody>
      </p:sp>
      <p:pic>
        <p:nvPicPr>
          <p:cNvPr id="7" name="popu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3400"/>
            <a:ext cx="609600" cy="609600"/>
          </a:xfrm>
          <a:prstGeom prst="rect">
            <a:avLst/>
          </a:prstGeom>
        </p:spPr>
      </p:pic>
      <p:pic>
        <p:nvPicPr>
          <p:cNvPr id="9" name="music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46231"/>
            <a:ext cx="609600" cy="609600"/>
          </a:xfrm>
          <a:prstGeom prst="rect">
            <a:avLst/>
          </a:prstGeom>
        </p:spPr>
      </p:pic>
      <p:pic>
        <p:nvPicPr>
          <p:cNvPr id="10" name="acrob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50760"/>
            <a:ext cx="609600" cy="609600"/>
          </a:xfrm>
          <a:prstGeom prst="rect">
            <a:avLst/>
          </a:prstGeom>
        </p:spPr>
      </p:pic>
      <p:pic>
        <p:nvPicPr>
          <p:cNvPr id="12" name="hear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2606"/>
            <a:ext cx="609600" cy="609600"/>
          </a:xfrm>
          <a:prstGeom prst="rect">
            <a:avLst/>
          </a:prstGeom>
        </p:spPr>
      </p:pic>
      <p:pic>
        <p:nvPicPr>
          <p:cNvPr id="11" name="s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4109" y="532606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97219" y="418954"/>
            <a:ext cx="9094781" cy="892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B0F0"/>
                </a:solidFill>
                <a:latin typeface="+mj-lt"/>
              </a:rPr>
              <a:t>Look at the IPA and the meaning of each word to read out the word.</a:t>
            </a:r>
          </a:p>
        </p:txBody>
      </p:sp>
    </p:spTree>
    <p:extLst>
      <p:ext uri="{BB962C8B-B14F-4D97-AF65-F5344CB8AC3E}">
        <p14:creationId xmlns:p14="http://schemas.microsoft.com/office/powerpoint/2010/main" val="1233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957" y="1036629"/>
            <a:ext cx="1163608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42021"/>
                </a:solidFill>
                <a:latin typeface="+mj-lt"/>
              </a:rPr>
              <a:t>New York City, USA has got a population of over 8.5 million. There are five areas – Manhattan, Brooklyn, Queens, The Bronx and Staten Island – with lots to see and do.</a:t>
            </a:r>
            <a:br>
              <a:rPr lang="en-US" sz="2600" dirty="0">
                <a:solidFill>
                  <a:srgbClr val="242021"/>
                </a:solidFill>
                <a:latin typeface="+mj-lt"/>
              </a:rPr>
            </a:br>
            <a:r>
              <a:rPr lang="en-US" sz="2600" dirty="0">
                <a:solidFill>
                  <a:srgbClr val="242021"/>
                </a:solidFill>
                <a:latin typeface="+mj-lt"/>
              </a:rPr>
              <a:t>Do you like theatre? Then you’ll love Manhattan’s Broadway. There are 41 theatres, each with over 500 seats. The best musicals and plays in the world start on Broadway!</a:t>
            </a:r>
            <a:br>
              <a:rPr lang="en-US" sz="2600" dirty="0">
                <a:solidFill>
                  <a:srgbClr val="242021"/>
                </a:solidFill>
                <a:latin typeface="+mj-lt"/>
              </a:rPr>
            </a:br>
            <a:r>
              <a:rPr lang="en-US" sz="2600" dirty="0">
                <a:solidFill>
                  <a:srgbClr val="242021"/>
                </a:solidFill>
                <a:latin typeface="+mj-lt"/>
              </a:rPr>
              <a:t>If you’re looking for something different, visit the Onassis Cultural Centre. At this exhibition </a:t>
            </a:r>
            <a:r>
              <a:rPr lang="en-US" sz="2600" dirty="0" err="1">
                <a:solidFill>
                  <a:srgbClr val="242021"/>
                </a:solidFill>
                <a:latin typeface="+mj-lt"/>
              </a:rPr>
              <a:t>centre</a:t>
            </a:r>
            <a:r>
              <a:rPr lang="en-US" sz="2600" dirty="0">
                <a:solidFill>
                  <a:srgbClr val="242021"/>
                </a:solidFill>
                <a:latin typeface="+mj-lt"/>
              </a:rPr>
              <a:t>, you can see works of art from ancient Greece up until now. </a:t>
            </a:r>
          </a:p>
          <a:p>
            <a:r>
              <a:rPr lang="en-US" sz="2600" dirty="0">
                <a:solidFill>
                  <a:srgbClr val="242021"/>
                </a:solidFill>
                <a:latin typeface="+mj-lt"/>
              </a:rPr>
              <a:t>New York is famous for its baseball team, the Yankees, so don’t miss a game at the Yankee Stadium. It holds 52,000 people! Pick up a souvenir at the Yankee Stadium shop to remember your visit.</a:t>
            </a:r>
            <a:br>
              <a:rPr lang="en-US" sz="2600" dirty="0">
                <a:solidFill>
                  <a:srgbClr val="242021"/>
                </a:solidFill>
                <a:latin typeface="+mj-lt"/>
              </a:rPr>
            </a:br>
            <a:r>
              <a:rPr lang="en-US" sz="2600" dirty="0">
                <a:solidFill>
                  <a:srgbClr val="242021"/>
                </a:solidFill>
                <a:latin typeface="+mj-lt"/>
              </a:rPr>
              <a:t>In the Big Apple Circus, you can see acrobats ﬂy across the stage. There are also special shows for people with hearing and sight problems.</a:t>
            </a:r>
            <a:r>
              <a:rPr lang="en-US" sz="2600" dirty="0">
                <a:latin typeface="+mj-lt"/>
              </a:rPr>
              <a:t> 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2594344" y="355697"/>
            <a:ext cx="8988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1. What can people do to have fun in New York City?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Listen and read to find out.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5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783246"/>
            <a:ext cx="537764" cy="53776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5039188" y="2637519"/>
            <a:ext cx="2488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917292" y="4239491"/>
            <a:ext cx="1856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451053" y="3831699"/>
            <a:ext cx="1602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653032" y="5424861"/>
            <a:ext cx="42836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296633" cy="52322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While-reading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608773-0297-0AF5-E560-8DC477F7CD40}"/>
              </a:ext>
            </a:extLst>
          </p:cNvPr>
          <p:cNvCxnSpPr>
            <a:cxnSpLocks/>
          </p:cNvCxnSpPr>
          <p:nvPr/>
        </p:nvCxnSpPr>
        <p:spPr>
          <a:xfrm>
            <a:off x="311244" y="3055733"/>
            <a:ext cx="1411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D1CD4-0E90-B9EA-30E7-FC9D0A268EDF}"/>
              </a:ext>
            </a:extLst>
          </p:cNvPr>
          <p:cNvCxnSpPr>
            <a:cxnSpLocks/>
          </p:cNvCxnSpPr>
          <p:nvPr/>
        </p:nvCxnSpPr>
        <p:spPr>
          <a:xfrm>
            <a:off x="7070207" y="3429000"/>
            <a:ext cx="30413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7C4CA3-3E51-3BA9-8419-57091A2B984B}"/>
              </a:ext>
            </a:extLst>
          </p:cNvPr>
          <p:cNvCxnSpPr>
            <a:cxnSpLocks/>
          </p:cNvCxnSpPr>
          <p:nvPr/>
        </p:nvCxnSpPr>
        <p:spPr>
          <a:xfrm>
            <a:off x="440446" y="4625808"/>
            <a:ext cx="2068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3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5934" y="539606"/>
            <a:ext cx="982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Answer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348270"/>
            <a:ext cx="10668000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In New York City, people can: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watch a musical or play on Broadway,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see works of art at the Onassis Cultural Centre,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watch a baseball match at the Yankee Stadium,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watch acrobats at the Big Apple Circus.</a:t>
            </a:r>
          </a:p>
        </p:txBody>
      </p:sp>
    </p:spTree>
    <p:extLst>
      <p:ext uri="{BB962C8B-B14F-4D97-AF65-F5344CB8AC3E}">
        <p14:creationId xmlns:p14="http://schemas.microsoft.com/office/powerpoint/2010/main" val="40500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598"/>
            <a:ext cx="7053943" cy="5281612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66937" y="319544"/>
            <a:ext cx="11901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2. Read the advert again. Choose the correct places from the text to answer the questions.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8183"/>
          <a:stretch/>
        </p:blipFill>
        <p:spPr>
          <a:xfrm>
            <a:off x="7053943" y="1680281"/>
            <a:ext cx="4803425" cy="17571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82985" y="4536381"/>
            <a:ext cx="5109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Read again and choose the </a:t>
            </a:r>
          </a:p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correct places from the text.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82985" y="3736312"/>
            <a:ext cx="5109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What are you going to do?</a:t>
            </a:r>
          </a:p>
        </p:txBody>
      </p:sp>
    </p:spTree>
    <p:extLst>
      <p:ext uri="{BB962C8B-B14F-4D97-AF65-F5344CB8AC3E}">
        <p14:creationId xmlns:p14="http://schemas.microsoft.com/office/powerpoint/2010/main" val="5863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4736"/>
            <a:ext cx="121539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42021"/>
                </a:solidFill>
                <a:latin typeface="+mj-lt"/>
              </a:rPr>
              <a:t>New York City, USA has got a population of over 8.5 million. There are five areas – Manhattan, Brooklyn, Queens, The Bronx and Staten Island – with lots to see and do.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Do you like theatre? Then you’ll love Manhattan’s Broadway. There are 41 theatres, each with over 500 seats. The best musicals and plays in the world start on Broadway!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If you’re looking for something different, visit the Onassis Cultural Centre. At this exhibition centre, you can see works of art from ancient Greece up until now. </a:t>
            </a:r>
          </a:p>
          <a:p>
            <a:r>
              <a:rPr lang="en-US" sz="2800">
                <a:solidFill>
                  <a:srgbClr val="242021"/>
                </a:solidFill>
                <a:latin typeface="+mj-lt"/>
              </a:rPr>
              <a:t>New York is famous for its baseball team, the Yankees, so don’t miss agame at the Yankee Stadium. It holds 52,000 people! Pick up a souvenir at the Yankee Stadium shop to remember your visit.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In the Big Apple Circus, you can see acrobats ﬂy across the stage. There are also special shows for people with hearing and sight problems.</a:t>
            </a:r>
            <a:r>
              <a:rPr lang="en-US" sz="2800">
                <a:latin typeface="+mj-lt"/>
              </a:rPr>
              <a:t> </a:t>
            </a:r>
            <a:br>
              <a:rPr lang="en-US" sz="2800"/>
            </a:br>
            <a:endParaRPr lang="en-US" sz="2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85850" y="5999019"/>
            <a:ext cx="82798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82050" y="5257800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(1)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0" y="2570019"/>
            <a:ext cx="573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15300" y="1828800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(2)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38749" y="2976270"/>
            <a:ext cx="2524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36291" y="5122719"/>
            <a:ext cx="5953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725275" y="4599499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(3)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325833" y="3846369"/>
            <a:ext cx="3265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65672" y="3170540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(4)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790950" y="4267685"/>
            <a:ext cx="5419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88367" y="341156"/>
            <a:ext cx="10079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Skim the advertisement again and underline the key words.  </a:t>
            </a:r>
          </a:p>
        </p:txBody>
      </p:sp>
    </p:spTree>
    <p:extLst>
      <p:ext uri="{BB962C8B-B14F-4D97-AF65-F5344CB8AC3E}">
        <p14:creationId xmlns:p14="http://schemas.microsoft.com/office/powerpoint/2010/main" val="7487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946084" y="394133"/>
            <a:ext cx="2299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Answer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040464"/>
            <a:ext cx="128575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n-lt"/>
              </a:rPr>
              <a:t>In which place can you …</a:t>
            </a:r>
          </a:p>
          <a:p>
            <a:br>
              <a:rPr lang="en-US" sz="3600" dirty="0">
                <a:solidFill>
                  <a:srgbClr val="242021"/>
                </a:solidFill>
                <a:latin typeface="+mn-lt"/>
              </a:rPr>
            </a:br>
            <a:r>
              <a:rPr lang="en-US" sz="3600" b="1" dirty="0">
                <a:solidFill>
                  <a:srgbClr val="242021"/>
                </a:solidFill>
                <a:latin typeface="+mn-lt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+mn-lt"/>
              </a:rPr>
              <a:t>watch an acrobats’ performance? 		_____________</a:t>
            </a:r>
            <a:br>
              <a:rPr lang="en-US" sz="3600" dirty="0">
                <a:solidFill>
                  <a:srgbClr val="242021"/>
                </a:solidFill>
                <a:latin typeface="+mn-lt"/>
              </a:rPr>
            </a:br>
            <a:endParaRPr lang="en-US" sz="3600" dirty="0">
              <a:solidFill>
                <a:srgbClr val="242021"/>
              </a:solidFill>
              <a:latin typeface="+mn-lt"/>
            </a:endParaRPr>
          </a:p>
          <a:p>
            <a:r>
              <a:rPr lang="en-US" sz="3600" b="1" dirty="0">
                <a:solidFill>
                  <a:srgbClr val="242021"/>
                </a:solidFill>
                <a:latin typeface="+mn-lt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+mn-lt"/>
              </a:rPr>
              <a:t>see a show with singing and dancing? 	_____________</a:t>
            </a:r>
            <a:br>
              <a:rPr lang="en-US" sz="3600" dirty="0">
                <a:solidFill>
                  <a:srgbClr val="242021"/>
                </a:solidFill>
                <a:latin typeface="+mn-lt"/>
              </a:rPr>
            </a:br>
            <a:endParaRPr lang="en-US" sz="3600" dirty="0">
              <a:solidFill>
                <a:srgbClr val="242021"/>
              </a:solidFill>
              <a:latin typeface="+mn-lt"/>
            </a:endParaRPr>
          </a:p>
          <a:p>
            <a:r>
              <a:rPr lang="en-US" sz="3600" b="1" dirty="0">
                <a:solidFill>
                  <a:srgbClr val="242021"/>
                </a:solidFill>
                <a:latin typeface="+mn-lt"/>
              </a:rPr>
              <a:t>3. </a:t>
            </a:r>
            <a:r>
              <a:rPr lang="en-US" sz="3600" dirty="0">
                <a:solidFill>
                  <a:srgbClr val="242021"/>
                </a:solidFill>
                <a:latin typeface="+mn-lt"/>
              </a:rPr>
              <a:t>buy a souvenir? 						_____________</a:t>
            </a:r>
            <a:br>
              <a:rPr lang="en-US" sz="3600" dirty="0">
                <a:solidFill>
                  <a:srgbClr val="242021"/>
                </a:solidFill>
                <a:latin typeface="+mn-lt"/>
              </a:rPr>
            </a:br>
            <a:br>
              <a:rPr lang="en-US" sz="3600" dirty="0">
                <a:solidFill>
                  <a:srgbClr val="242021"/>
                </a:solidFill>
                <a:latin typeface="+mn-lt"/>
              </a:rPr>
            </a:br>
            <a:r>
              <a:rPr lang="en-US" sz="3600" b="1" dirty="0">
                <a:solidFill>
                  <a:srgbClr val="242021"/>
                </a:solidFill>
                <a:latin typeface="+mn-lt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+mn-lt"/>
              </a:rPr>
              <a:t>see ancient Greek statues? 			_____________</a:t>
            </a:r>
            <a:r>
              <a:rPr lang="en-US" sz="3600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7289" y="3227208"/>
            <a:ext cx="2326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Broadway</a:t>
            </a:r>
          </a:p>
        </p:txBody>
      </p:sp>
      <p:sp>
        <p:nvSpPr>
          <p:cNvPr id="6" name="Rectangle 5"/>
          <p:cNvSpPr/>
          <p:nvPr/>
        </p:nvSpPr>
        <p:spPr>
          <a:xfrm>
            <a:off x="8433763" y="2106009"/>
            <a:ext cx="3357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Big Apple Circus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433763" y="4312043"/>
            <a:ext cx="3357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Yankee Stadium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7908" y="5393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n-lt"/>
              </a:rPr>
              <a:t>Onassis Cultural Centre</a:t>
            </a:r>
          </a:p>
        </p:txBody>
      </p:sp>
    </p:spTree>
    <p:extLst>
      <p:ext uri="{BB962C8B-B14F-4D97-AF65-F5344CB8AC3E}">
        <p14:creationId xmlns:p14="http://schemas.microsoft.com/office/powerpoint/2010/main" val="117336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598"/>
            <a:ext cx="7053943" cy="5281612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7170283" y="529315"/>
            <a:ext cx="5021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3. What do these numbers refer to?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53943" y="4291826"/>
            <a:ext cx="5021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Read again and find out what above numbers refer to.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53943" y="3491757"/>
            <a:ext cx="5021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What are you going to do?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086" r="31619"/>
          <a:stretch/>
        </p:blipFill>
        <p:spPr>
          <a:xfrm>
            <a:off x="7053943" y="1488956"/>
            <a:ext cx="5021716" cy="664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3" y="2197979"/>
            <a:ext cx="2667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4736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42021"/>
                </a:solidFill>
                <a:latin typeface="+mj-lt"/>
              </a:rPr>
              <a:t>New York City, USA has got a population of over 8.5 million. There are five areas – Manhattan, Brooklyn, Queens, The Bronx and Staten Island – with lots to see and do.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Do you like theatre? Then you’ll love Manhattan’s Broadway. There are 41 theatres,  each with over 500 seats. The best musicals and plays in the world start on Broadway!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If you’re looking for something different, visit the Onassis Cultural Centre. At this exhibition centre, you can see works of art from ancient Greece up until now. </a:t>
            </a:r>
          </a:p>
          <a:p>
            <a:r>
              <a:rPr lang="en-US" sz="2800">
                <a:solidFill>
                  <a:srgbClr val="242021"/>
                </a:solidFill>
                <a:latin typeface="+mj-lt"/>
              </a:rPr>
              <a:t>New York is famous for its baseball team, the Yankees, so don’t miss agame at the Yankee Stadium. It holds 52,000 people! Pick up a souvenir at the Yankee Stadium shop to remember your visit.</a:t>
            </a:r>
            <a:br>
              <a:rPr lang="en-US" sz="2800">
                <a:solidFill>
                  <a:srgbClr val="242021"/>
                </a:solidFill>
                <a:latin typeface="+mj-lt"/>
              </a:rPr>
            </a:br>
            <a:r>
              <a:rPr lang="en-US" sz="2800">
                <a:solidFill>
                  <a:srgbClr val="242021"/>
                </a:solidFill>
                <a:latin typeface="+mj-lt"/>
              </a:rPr>
              <a:t>In the Big Apple Circus, you can see acrobats ﬂy across the stage. There are also special shows for people with hearing and sight problems.</a:t>
            </a:r>
            <a:r>
              <a:rPr lang="en-US" sz="2800">
                <a:latin typeface="+mj-lt"/>
              </a:rPr>
              <a:t> </a:t>
            </a:r>
            <a:br>
              <a:rPr lang="en-US" sz="2800"/>
            </a:br>
            <a:endParaRPr lang="en-US" sz="28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267200" y="1278248"/>
            <a:ext cx="436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07375" y="573126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(1)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40767" y="289945"/>
            <a:ext cx="10079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Skim the advertisement again and underline the key words. 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220687" y="2991926"/>
            <a:ext cx="14151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09950" y="2928536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(2)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254342" y="1286496"/>
            <a:ext cx="1366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191875" y="551555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(3)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635829" y="5128564"/>
            <a:ext cx="2231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0825" y="5107298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(4)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254342" y="2563015"/>
            <a:ext cx="1766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334750" y="1838706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2801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7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882" y="1102487"/>
            <a:ext cx="8947765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+mj-lt"/>
              </a:rPr>
              <a:t>• 8.5 million 		_____________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+mj-lt"/>
              </a:rPr>
              <a:t>• 500 			_____________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+mj-lt"/>
              </a:rPr>
              <a:t>• five 			_____________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+mj-lt"/>
              </a:rPr>
              <a:t>• 52,000 			_____________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+mj-lt"/>
              </a:rPr>
              <a:t>• 41 				_____________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3297" y="12736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people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2785" y="21073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seats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2785" y="29456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49436" y="37603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people</a:t>
            </a:r>
          </a:p>
        </p:txBody>
      </p:sp>
      <p:sp>
        <p:nvSpPr>
          <p:cNvPr id="9" name="Rectangle 8"/>
          <p:cNvSpPr/>
          <p:nvPr/>
        </p:nvSpPr>
        <p:spPr>
          <a:xfrm>
            <a:off x="5232477" y="45963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theatres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613105" y="627433"/>
            <a:ext cx="18403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374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830513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10210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16890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69" y="494145"/>
            <a:ext cx="4227771" cy="586971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Read the text again and choose the correct option.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27831" y="1381125"/>
            <a:ext cx="11458575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1. What is the population of New York City?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	A. under 8.5 million	B. over 8.5 million		C. 8.5 million	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2. What can you see at Manhattan’s Broadway?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	A. works of art		B. musicals and plays 		C. baseball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3. How many people can Yankee Stadium hold?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	A. 500			B. 8.5 million			C. 52,000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4. What can you see in In the Big Apple Circus?</a:t>
            </a:r>
          </a:p>
          <a:p>
            <a:pPr marL="342900" indent="-342900">
              <a:spcBef>
                <a:spcPts val="1200"/>
              </a:spcBef>
            </a:pPr>
            <a:r>
              <a:rPr lang="en-US" sz="3000" dirty="0">
                <a:latin typeface="Calibri" pitchFamily="34" charset="0"/>
              </a:rPr>
              <a:t>	A. acrobats		B. souvenirs			C. games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595438" y="831850"/>
            <a:ext cx="10596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hlink"/>
                </a:solidFill>
                <a:latin typeface="Calibri" pitchFamily="34" charset="0"/>
              </a:rPr>
              <a:t>First, underline the key words, then choose the correct answers.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2838893" y="1835331"/>
            <a:ext cx="1584666" cy="64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4926941" y="1825324"/>
            <a:ext cx="21095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4113212" y="3071811"/>
            <a:ext cx="3439055" cy="69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3091541" y="3071811"/>
            <a:ext cx="5192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923696" y="4289424"/>
            <a:ext cx="267830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4441952" y="4289424"/>
            <a:ext cx="31734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3091540" y="5505149"/>
            <a:ext cx="51045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5094966" y="5505149"/>
            <a:ext cx="23737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5" grpId="0" animBg="1"/>
      <p:bldP spid="50191" grpId="0" animBg="1"/>
      <p:bldP spid="50193" grpId="0" animBg="1"/>
      <p:bldP spid="50194" grpId="0" animBg="1"/>
      <p:bldP spid="50195" grpId="0" animBg="1"/>
      <p:bldP spid="5019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14151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87350" y="1241425"/>
            <a:ext cx="114585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1</a:t>
            </a:r>
            <a:r>
              <a:rPr lang="en-US" sz="3000">
                <a:latin typeface="Calibri" pitchFamily="34" charset="0"/>
              </a:rPr>
              <a:t>. What is the population of New York City?</a:t>
            </a:r>
            <a:endParaRPr lang="en-US" sz="3000" dirty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	A</a:t>
            </a:r>
            <a:r>
              <a:rPr lang="en-US" sz="3000">
                <a:latin typeface="Calibri" pitchFamily="34" charset="0"/>
              </a:rPr>
              <a:t>. under 8.5 million</a:t>
            </a:r>
            <a:r>
              <a:rPr lang="en-US" sz="3000" dirty="0">
                <a:latin typeface="Calibri" pitchFamily="34" charset="0"/>
              </a:rPr>
              <a:t>		B</a:t>
            </a:r>
            <a:r>
              <a:rPr lang="en-US" sz="3000">
                <a:latin typeface="Calibri" pitchFamily="34" charset="0"/>
              </a:rPr>
              <a:t>. over 8.5 million	C. 8.5 million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	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33762" y="423353"/>
            <a:ext cx="676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9" y="2753262"/>
            <a:ext cx="11567886" cy="576059"/>
          </a:xfrm>
          <a:prstGeom prst="rect">
            <a:avLst/>
          </a:prstGeom>
        </p:spPr>
      </p:pic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4899896" y="1941046"/>
            <a:ext cx="512762" cy="5397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7350" y="3498729"/>
            <a:ext cx="114585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2. What can you see at Manhattan’s Broadway?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	A. works of art		B. musicals and plays 		C. baseball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3988872" y="4206766"/>
            <a:ext cx="512762" cy="5397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9" y="4747808"/>
            <a:ext cx="11467244" cy="1518960"/>
          </a:xfrm>
          <a:prstGeom prst="rect">
            <a:avLst/>
          </a:prstGeom>
        </p:spPr>
      </p:pic>
      <p:sp>
        <p:nvSpPr>
          <p:cNvPr id="6" name="Line 19">
            <a:extLst>
              <a:ext uri="{FF2B5EF4-FFF2-40B4-BE49-F238E27FC236}">
                <a16:creationId xmlns:a16="http://schemas.microsoft.com/office/drawing/2014/main" id="{D15B1FE3-F017-001A-BCD0-9A22E0877C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72513" y="3259394"/>
            <a:ext cx="31734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9">
            <a:extLst>
              <a:ext uri="{FF2B5EF4-FFF2-40B4-BE49-F238E27FC236}">
                <a16:creationId xmlns:a16="http://schemas.microsoft.com/office/drawing/2014/main" id="{860425E4-B2A1-6F05-650A-57635FB622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84941" y="5730949"/>
            <a:ext cx="2955961" cy="93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083940BB-D591-9957-ED81-3F64687C08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3935" y="6204227"/>
            <a:ext cx="2955961" cy="93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87350" y="1241425"/>
            <a:ext cx="114585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3. How many people can Yankee Stadium hold?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	A. 500			B. 8.5 million			C. 52,000</a:t>
            </a:r>
          </a:p>
          <a:p>
            <a:pPr marL="342900" indent="-342900">
              <a:spcBef>
                <a:spcPct val="50000"/>
              </a:spcBef>
            </a:pPr>
            <a:endParaRPr lang="en-US" sz="3000" dirty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4. What can you see in In the Big Apple Circus?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	A. acrobats		B. souvenirs			C. games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33762" y="423353"/>
            <a:ext cx="676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528468" y="1926532"/>
            <a:ext cx="512762" cy="5397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6" y="2704917"/>
            <a:ext cx="8101353" cy="535724"/>
          </a:xfrm>
          <a:prstGeom prst="rect">
            <a:avLst/>
          </a:prstGeom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683496" y="4025662"/>
            <a:ext cx="512762" cy="5397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7" y="4668232"/>
            <a:ext cx="10972932" cy="559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0" y="426650"/>
            <a:ext cx="1514151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" name="Line 19">
            <a:extLst>
              <a:ext uri="{FF2B5EF4-FFF2-40B4-BE49-F238E27FC236}">
                <a16:creationId xmlns:a16="http://schemas.microsoft.com/office/drawing/2014/main" id="{063C552A-A5A8-B375-A277-60E807CC27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6363" y="3208742"/>
            <a:ext cx="27193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452BED80-5799-0FE8-5DA2-851C00EB2B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1068" y="5227797"/>
            <a:ext cx="199398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1" y="1374775"/>
            <a:ext cx="10853244" cy="12827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893679"/>
            <a:ext cx="5153844" cy="1324694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Hi, B. What would you like to do in New York City?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93679"/>
            <a:ext cx="5099687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would like to go to the theatres on Broadway.</a:t>
            </a:r>
            <a:endParaRPr lang="en-US" sz="32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694109"/>
            <a:ext cx="5178614" cy="1211139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0">
                <a:solidFill>
                  <a:schemeClr val="bg1"/>
                </a:solidFill>
                <a:effectLst/>
              </a:rPr>
              <a:t>Why?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396737" y="2694110"/>
            <a:ext cx="5185536" cy="136354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Because I love watching plays and musicals. And you?</a:t>
            </a:r>
            <a:endParaRPr lang="en-US" sz="3200" b="1" dirty="0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1125" y="30298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63094" y="4314995"/>
            <a:ext cx="5115863" cy="150101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 love sports, so I would like to watch a baseball match at the Yankee Stadium.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09927" y="4312502"/>
            <a:ext cx="5185536" cy="1326298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That’s great.</a:t>
            </a:r>
            <a:endParaRPr lang="en-US" sz="32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35916" y="463014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42775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889000" y="759601"/>
            <a:ext cx="1041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a visit to a city in your country.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Where do you visit?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When do you visit it?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is the city famous for?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can you do there?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acrobat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hearing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musical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population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6450" y="1814513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for specific information. 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Writing: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 paragraph about a visit to a city.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26).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47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scan a text, to listen and read for gist and specific information.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learn and use some vocabulary related to the topic.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99268" y="398303"/>
            <a:ext cx="843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Look at the pictures and guess what city it is.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05971"/>
            <a:ext cx="343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pairs.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1" y="975605"/>
            <a:ext cx="965179" cy="6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41" y="1319971"/>
            <a:ext cx="3831478" cy="25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41" y="3926241"/>
            <a:ext cx="3831478" cy="2569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09" y="1319970"/>
            <a:ext cx="4889625" cy="247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09" y="3852320"/>
            <a:ext cx="3964084" cy="26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9522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1038225" y="1246188"/>
            <a:ext cx="982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Calibri" pitchFamily="34" charset="0"/>
              </a:rPr>
              <a:t>ANSWER</a:t>
            </a:r>
            <a:endParaRPr lang="en-US" sz="3600" i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38225" y="2541588"/>
            <a:ext cx="982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NEW YORK CITY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4926" y="3807013"/>
            <a:ext cx="3015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1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488"/>
            <a:ext cx="7952224" cy="5281612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438400" y="399653"/>
            <a:ext cx="12025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0" y="374213"/>
            <a:ext cx="1924493" cy="52322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Pre-reading</a:t>
            </a: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10363200" y="3270250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3454400" y="1439863"/>
            <a:ext cx="1155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5205412" y="2916238"/>
            <a:ext cx="890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4032250" y="6002338"/>
            <a:ext cx="920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4247625" y="6313669"/>
            <a:ext cx="82410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2481306"/>
            <a:ext cx="4411663" cy="1722394"/>
          </a:xfrm>
          <a:prstGeom prst="rect">
            <a:avLst/>
          </a:prstGeom>
        </p:spPr>
      </p:pic>
      <p:sp>
        <p:nvSpPr>
          <p:cNvPr id="4" name="Line 14">
            <a:extLst>
              <a:ext uri="{FF2B5EF4-FFF2-40B4-BE49-F238E27FC236}">
                <a16:creationId xmlns:a16="http://schemas.microsoft.com/office/drawing/2014/main" id="{D358FA65-912B-C216-0F32-6DB947274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34" y="6312896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 animBg="1"/>
      <p:bldP spid="58380" grpId="0" animBg="1"/>
      <p:bldP spid="58381" grpId="0" animBg="1"/>
      <p:bldP spid="5838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11641</TotalTime>
  <Words>1496</Words>
  <Application>Microsoft Office PowerPoint</Application>
  <PresentationFormat>Widescreen</PresentationFormat>
  <Paragraphs>144</Paragraphs>
  <Slides>30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284</cp:revision>
  <dcterms:created xsi:type="dcterms:W3CDTF">2020-12-08T03:17:05Z</dcterms:created>
  <dcterms:modified xsi:type="dcterms:W3CDTF">2022-12-19T01:13:08Z</dcterms:modified>
</cp:coreProperties>
</file>