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sldIdLst>
    <p:sldId id="267" r:id="rId2"/>
    <p:sldId id="266" r:id="rId3"/>
    <p:sldId id="268" r:id="rId4"/>
    <p:sldId id="269" r:id="rId5"/>
    <p:sldId id="270" r:id="rId6"/>
    <p:sldId id="271" r:id="rId7"/>
    <p:sldId id="273" r:id="rId8"/>
    <p:sldId id="287" r:id="rId9"/>
    <p:sldId id="275" r:id="rId10"/>
    <p:sldId id="276" r:id="rId11"/>
    <p:sldId id="310" r:id="rId12"/>
    <p:sldId id="272" r:id="rId13"/>
    <p:sldId id="312" r:id="rId14"/>
    <p:sldId id="313" r:id="rId15"/>
    <p:sldId id="281" r:id="rId16"/>
    <p:sldId id="282" r:id="rId17"/>
    <p:sldId id="314" r:id="rId18"/>
    <p:sldId id="315" r:id="rId19"/>
    <p:sldId id="316" r:id="rId20"/>
    <p:sldId id="288" r:id="rId21"/>
    <p:sldId id="285" r:id="rId22"/>
    <p:sldId id="286" r:id="rId23"/>
    <p:sldId id="317" r:id="rId24"/>
    <p:sldId id="284" r:id="rId25"/>
    <p:sldId id="318" r:id="rId26"/>
    <p:sldId id="319" r:id="rId27"/>
    <p:sldId id="320" r:id="rId28"/>
    <p:sldId id="321" r:id="rId29"/>
    <p:sldId id="258" r:id="rId30"/>
    <p:sldId id="322" r:id="rId31"/>
    <p:sldId id="280" r:id="rId32"/>
    <p:sldId id="323" r:id="rId33"/>
    <p:sldId id="260" r:id="rId34"/>
    <p:sldId id="257" r:id="rId35"/>
    <p:sldId id="325" r:id="rId36"/>
    <p:sldId id="289" r:id="rId37"/>
    <p:sldId id="333" r:id="rId38"/>
    <p:sldId id="332" r:id="rId39"/>
    <p:sldId id="331" r:id="rId40"/>
    <p:sldId id="330" r:id="rId41"/>
    <p:sldId id="300" r:id="rId42"/>
    <p:sldId id="301" r:id="rId43"/>
    <p:sldId id="302" r:id="rId44"/>
    <p:sldId id="327" r:id="rId45"/>
    <p:sldId id="303" r:id="rId46"/>
    <p:sldId id="306" r:id="rId47"/>
    <p:sldId id="328" r:id="rId48"/>
    <p:sldId id="305" r:id="rId49"/>
    <p:sldId id="307" r:id="rId50"/>
    <p:sldId id="329" r:id="rId51"/>
    <p:sldId id="259" r:id="rId52"/>
    <p:sldId id="265" r:id="rId53"/>
  </p:sldIdLst>
  <p:sldSz cx="18288000" cy="10287000"/>
  <p:notesSz cx="6858000" cy="9144000"/>
  <p:embeddedFontLst>
    <p:embeddedFont>
      <p:font typeface="Malgun Gothic" panose="020B0503020000020004" pitchFamily="34" charset="-127"/>
      <p:regular r:id="rId55"/>
      <p:bold r:id="rId56"/>
    </p:embeddedFont>
    <p:embeddedFont>
      <p:font typeface="Calibri" panose="020F0502020204030204" pitchFamily="34" charset="0"/>
      <p:regular r:id="rId57"/>
      <p:bold r:id="rId58"/>
      <p:italic r:id="rId59"/>
      <p:boldItalic r:id="rId60"/>
    </p:embeddedFont>
    <p:embeddedFont>
      <p:font typeface="Cambria Math" panose="02040503050406030204" pitchFamily="18" charset="0"/>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7FFFB"/>
    <a:srgbClr val="FFFF99"/>
    <a:srgbClr val="E4F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0" d="100"/>
          <a:sy n="40" d="100"/>
        </p:scale>
        <p:origin x="27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96291-5962-4843-8AE2-001639D33A8A}"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8A7BF0-4107-4B69-98EE-22D0AEC2516F}" type="slidenum">
              <a:rPr lang="en-US" smtClean="0"/>
              <a:t>‹#›</a:t>
            </a:fld>
            <a:endParaRPr lang="en-US"/>
          </a:p>
        </p:txBody>
      </p:sp>
    </p:spTree>
    <p:extLst>
      <p:ext uri="{BB962C8B-B14F-4D97-AF65-F5344CB8AC3E}">
        <p14:creationId xmlns:p14="http://schemas.microsoft.com/office/powerpoint/2010/main" val="378577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A7BF0-4107-4B69-98EE-22D0AEC2516F}" type="slidenum">
              <a:rPr lang="en-US" smtClean="0"/>
              <a:t>9</a:t>
            </a:fld>
            <a:endParaRPr lang="en-US"/>
          </a:p>
        </p:txBody>
      </p:sp>
    </p:spTree>
    <p:extLst>
      <p:ext uri="{BB962C8B-B14F-4D97-AF65-F5344CB8AC3E}">
        <p14:creationId xmlns:p14="http://schemas.microsoft.com/office/powerpoint/2010/main" val="1222546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27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201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683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70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8A7BF0-4107-4B69-98EE-22D0AEC2516F}" type="slidenum">
              <a:rPr lang="en-US" smtClean="0"/>
              <a:t>49</a:t>
            </a:fld>
            <a:endParaRPr lang="en-US"/>
          </a:p>
        </p:txBody>
      </p:sp>
    </p:spTree>
    <p:extLst>
      <p:ext uri="{BB962C8B-B14F-4D97-AF65-F5344CB8AC3E}">
        <p14:creationId xmlns:p14="http://schemas.microsoft.com/office/powerpoint/2010/main" val="2468788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441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A7BF0-4107-4B69-98EE-22D0AEC2516F}" type="slidenum">
              <a:rPr lang="en-US" smtClean="0"/>
              <a:t>51</a:t>
            </a:fld>
            <a:endParaRPr lang="en-US"/>
          </a:p>
        </p:txBody>
      </p:sp>
    </p:spTree>
    <p:extLst>
      <p:ext uri="{BB962C8B-B14F-4D97-AF65-F5344CB8AC3E}">
        <p14:creationId xmlns:p14="http://schemas.microsoft.com/office/powerpoint/2010/main" val="374679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2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90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31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79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30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857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671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A7BF0-4107-4B69-98EE-22D0AEC25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046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7.xml"/><Relationship Id="rId11" Type="http://schemas.openxmlformats.org/officeDocument/2006/relationships/image" Target="../media/image52.png"/><Relationship Id="rId5" Type="http://schemas.openxmlformats.org/officeDocument/2006/relationships/image" Target="../media/image49.png"/><Relationship Id="rId10" Type="http://schemas.openxmlformats.org/officeDocument/2006/relationships/image" Target="../media/image51.png"/><Relationship Id="rId4" Type="http://schemas.openxmlformats.org/officeDocument/2006/relationships/image" Target="../media/image39.svg"/><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svg"/><Relationship Id="rId7" Type="http://schemas.openxmlformats.org/officeDocument/2006/relationships/image" Target="../media/image24.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6.svg"/><Relationship Id="rId5" Type="http://schemas.openxmlformats.org/officeDocument/2006/relationships/image" Target="../media/image4.sv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6.sv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7" Type="http://schemas.openxmlformats.org/officeDocument/2006/relationships/image" Target="../media/image20.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svg"/><Relationship Id="rId10" Type="http://schemas.openxmlformats.org/officeDocument/2006/relationships/image" Target="../media/image56.png"/><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7" Type="http://schemas.openxmlformats.org/officeDocument/2006/relationships/image" Target="../media/image20.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svg"/><Relationship Id="rId10" Type="http://schemas.openxmlformats.org/officeDocument/2006/relationships/image" Target="../media/image57.png"/><Relationship Id="rId9"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4.png"/><Relationship Id="rId2" Type="http://schemas.openxmlformats.org/officeDocument/2006/relationships/image" Target="../media/image58.png"/><Relationship Id="rId1" Type="http://schemas.openxmlformats.org/officeDocument/2006/relationships/slideLayout" Target="../slideLayouts/slideLayout7.xml"/><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2.png"/><Relationship Id="rId7"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33.svg"/><Relationship Id="rId9" Type="http://schemas.openxmlformats.org/officeDocument/2006/relationships/image" Target="../media/image63.png"/></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8.png"/><Relationship Id="rId7" Type="http://schemas.openxmlformats.org/officeDocument/2006/relationships/image" Target="../media/image6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39.sv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7" Type="http://schemas.openxmlformats.org/officeDocument/2006/relationships/image" Target="../media/image20.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svg"/><Relationship Id="rId9" Type="http://schemas.openxmlformats.org/officeDocument/2006/relationships/image" Target="../media/image69.png"/></Relationships>
</file>

<file path=ppt/slides/_rels/slide18.xml.rels><?xml version="1.0" encoding="UTF-8" standalone="yes"?>
<Relationships xmlns="http://schemas.openxmlformats.org/package/2006/relationships"><Relationship Id="rId7" Type="http://schemas.openxmlformats.org/officeDocument/2006/relationships/image" Target="../media/image71.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20.svg"/></Relationships>
</file>

<file path=ppt/slides/_rels/slide1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4.png"/><Relationship Id="rId2" Type="http://schemas.openxmlformats.org/officeDocument/2006/relationships/image" Target="../media/image72.png"/><Relationship Id="rId1" Type="http://schemas.openxmlformats.org/officeDocument/2006/relationships/slideLayout" Target="../slideLayouts/slideLayout7.xml"/><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42.png"/><Relationship Id="rId7" Type="http://schemas.openxmlformats.org/officeDocument/2006/relationships/image" Target="../media/image7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42.png"/><Relationship Id="rId7" Type="http://schemas.openxmlformats.org/officeDocument/2006/relationships/image" Target="../media/image7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7.png"/><Relationship Id="rId4" Type="http://schemas.openxmlformats.org/officeDocument/2006/relationships/image" Target="../media/image33.svg"/><Relationship Id="rId9"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17" Type="http://schemas.openxmlformats.org/officeDocument/2006/relationships/image" Target="../media/image81.png"/><Relationship Id="rId2" Type="http://schemas.openxmlformats.org/officeDocument/2006/relationships/notesSlide" Target="../notesSlides/notesSlide7.xml"/><Relationship Id="rId16" Type="http://schemas.openxmlformats.org/officeDocument/2006/relationships/image" Target="../media/image20.svg"/><Relationship Id="rId1" Type="http://schemas.openxmlformats.org/officeDocument/2006/relationships/slideLayout" Target="../slideLayouts/slideLayout7.xml"/><Relationship Id="rId24" Type="http://schemas.openxmlformats.org/officeDocument/2006/relationships/image" Target="../media/image83.png"/><Relationship Id="rId5" Type="http://schemas.openxmlformats.org/officeDocument/2006/relationships/image" Target="../media/image12.png"/><Relationship Id="rId23" Type="http://schemas.openxmlformats.org/officeDocument/2006/relationships/image" Target="../media/image82.png"/><Relationship Id="rId4" Type="http://schemas.openxmlformats.org/officeDocument/2006/relationships/image" Target="../media/image39.svg"/><Relationship Id="rId22" Type="http://schemas.openxmlformats.org/officeDocument/2006/relationships/image" Target="../media/image18.sv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svg"/><Relationship Id="rId7" Type="http://schemas.openxmlformats.org/officeDocument/2006/relationships/image" Target="../media/image24.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6.svg"/><Relationship Id="rId5" Type="http://schemas.openxmlformats.org/officeDocument/2006/relationships/image" Target="../media/image4.sv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6.svg"/></Relationships>
</file>

<file path=ppt/slides/_rels/slide2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6.svg"/><Relationship Id="rId7" Type="http://schemas.openxmlformats.org/officeDocument/2006/relationships/image" Target="../media/image38.png"/><Relationship Id="rId2" Type="http://schemas.openxmlformats.org/officeDocument/2006/relationships/image" Target="../media/image84.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9.png"/><Relationship Id="rId4" Type="http://schemas.openxmlformats.org/officeDocument/2006/relationships/image" Target="../media/image85.png"/></Relationships>
</file>

<file path=ppt/slides/_rels/slide25.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42.png"/><Relationship Id="rId7" Type="http://schemas.openxmlformats.org/officeDocument/2006/relationships/image" Target="../media/image8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86.png"/><Relationship Id="rId4" Type="http://schemas.openxmlformats.org/officeDocument/2006/relationships/image" Target="../media/image33.svg"/></Relationships>
</file>

<file path=ppt/slides/_rels/slide2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91.png"/><Relationship Id="rId9" Type="http://schemas.openxmlformats.org/officeDocument/2006/relationships/image" Target="../media/image16.svg"/></Relationships>
</file>

<file path=ppt/slides/_rels/slide2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95.png"/><Relationship Id="rId10" Type="http://schemas.openxmlformats.org/officeDocument/2006/relationships/image" Target="../media/image91.png"/><Relationship Id="rId4" Type="http://schemas.openxmlformats.org/officeDocument/2006/relationships/image" Target="../media/image94.png"/><Relationship Id="rId9" Type="http://schemas.openxmlformats.org/officeDocument/2006/relationships/image" Target="../media/image16.sv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6.png"/><Relationship Id="rId1" Type="http://schemas.openxmlformats.org/officeDocument/2006/relationships/slideLayout" Target="../slideLayouts/slideLayout7.xml"/><Relationship Id="rId10" Type="http://schemas.openxmlformats.org/officeDocument/2006/relationships/image" Target="../media/image91.png"/><Relationship Id="rId9" Type="http://schemas.openxmlformats.org/officeDocument/2006/relationships/image" Target="../media/image16.sv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8.svg"/><Relationship Id="rId2" Type="http://schemas.openxmlformats.org/officeDocument/2006/relationships/image" Target="../media/image97.png"/><Relationship Id="rId1" Type="http://schemas.openxmlformats.org/officeDocument/2006/relationships/slideLayout" Target="../slideLayouts/slideLayout7.xml"/><Relationship Id="rId10" Type="http://schemas.openxmlformats.org/officeDocument/2006/relationships/image" Target="../media/image98.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42.png"/><Relationship Id="rId7"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99.png"/><Relationship Id="rId4" Type="http://schemas.openxmlformats.org/officeDocument/2006/relationships/image" Target="../media/image33.svg"/><Relationship Id="rId9" Type="http://schemas.openxmlformats.org/officeDocument/2006/relationships/image" Target="../media/image101.png"/></Relationships>
</file>

<file path=ppt/slides/_rels/slide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4.png"/><Relationship Id="rId5" Type="http://schemas.microsoft.com/office/2007/relationships/hdphoto" Target="../media/hdphoto5.wdp"/><Relationship Id="rId4" Type="http://schemas.openxmlformats.org/officeDocument/2006/relationships/image" Target="../media/image103.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0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74.png"/><Relationship Id="rId4" Type="http://schemas.openxmlformats.org/officeDocument/2006/relationships/image" Target="../media/image33.svg"/></Relationships>
</file>

<file path=ppt/slides/_rels/slide3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 Id="rId5" Type="http://schemas.openxmlformats.org/officeDocument/2006/relationships/image" Target="../media/image6.svg"/></Relationships>
</file>

<file path=ppt/slides/_rels/slide3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11.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6.svg"/></Relationships>
</file>

<file path=ppt/slides/_rels/slide37.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8.xml.rels><?xml version="1.0" encoding="UTF-8" standalone="yes"?>
<Relationships xmlns="http://schemas.openxmlformats.org/package/2006/relationships"><Relationship Id="rId3" Type="http://schemas.openxmlformats.org/officeDocument/2006/relationships/image" Target="../media/image92.svg"/><Relationship Id="rId7" Type="http://schemas.openxmlformats.org/officeDocument/2006/relationships/image" Target="../media/image117.pn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2.png"/></Relationships>
</file>

<file path=ppt/slides/_rels/slide39.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2.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92.svg"/><Relationship Id="rId7" Type="http://schemas.openxmlformats.org/officeDocument/2006/relationships/image" Target="../media/image121.pn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6.png"/><Relationship Id="rId4" Type="http://schemas.openxmlformats.org/officeDocument/2006/relationships/image" Target="../media/image112.png"/></Relationships>
</file>

<file path=ppt/slides/_rels/slide41.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12.png"/></Relationships>
</file>

<file path=ppt/slides/_rels/slide4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30.png"/><Relationship Id="rId3" Type="http://schemas.openxmlformats.org/officeDocument/2006/relationships/image" Target="../media/image39.svg"/><Relationship Id="rId12" Type="http://schemas.openxmlformats.org/officeDocument/2006/relationships/image" Target="../media/image129.png"/><Relationship Id="rId2" Type="http://schemas.openxmlformats.org/officeDocument/2006/relationships/image" Target="../media/image48.png"/><Relationship Id="rId1" Type="http://schemas.openxmlformats.org/officeDocument/2006/relationships/slideLayout" Target="../slideLayouts/slideLayout7.xml"/><Relationship Id="rId11" Type="http://schemas.openxmlformats.org/officeDocument/2006/relationships/image" Target="../media/image128.png"/><Relationship Id="rId5" Type="http://schemas.openxmlformats.org/officeDocument/2006/relationships/image" Target="../media/image125.png"/><Relationship Id="rId10" Type="http://schemas.openxmlformats.org/officeDocument/2006/relationships/image" Target="../media/image127.png"/><Relationship Id="rId4" Type="http://schemas.openxmlformats.org/officeDocument/2006/relationships/image" Target="../media/image124.png"/><Relationship Id="rId9" Type="http://schemas.openxmlformats.org/officeDocument/2006/relationships/image" Target="../media/image126.png"/></Relationships>
</file>

<file path=ppt/slides/_rels/slide43.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31.png"/><Relationship Id="rId7" Type="http://schemas.openxmlformats.org/officeDocument/2006/relationships/image" Target="../media/image13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39.svg"/><Relationship Id="rId4" Type="http://schemas.openxmlformats.org/officeDocument/2006/relationships/image" Target="../media/image48.png"/><Relationship Id="rId9" Type="http://schemas.openxmlformats.org/officeDocument/2006/relationships/image" Target="../media/image135.png"/></Relationships>
</file>

<file path=ppt/slides/_rels/slide44.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31.png"/><Relationship Id="rId7" Type="http://schemas.openxmlformats.org/officeDocument/2006/relationships/image" Target="../media/image13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6.png"/><Relationship Id="rId5" Type="http://schemas.openxmlformats.org/officeDocument/2006/relationships/image" Target="../media/image39.svg"/><Relationship Id="rId4" Type="http://schemas.openxmlformats.org/officeDocument/2006/relationships/image" Target="../media/image48.png"/><Relationship Id="rId9" Type="http://schemas.openxmlformats.org/officeDocument/2006/relationships/image" Target="../media/image135.png"/></Relationships>
</file>

<file path=ppt/slides/_rels/slide45.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8.svg"/><Relationship Id="rId7" Type="http://schemas.openxmlformats.org/officeDocument/2006/relationships/image" Target="../media/image139.png"/><Relationship Id="rId2" Type="http://schemas.openxmlformats.org/officeDocument/2006/relationships/image" Target="../media/image137.png"/><Relationship Id="rId1" Type="http://schemas.openxmlformats.org/officeDocument/2006/relationships/slideLayout" Target="../slideLayouts/slideLayout7.xml"/><Relationship Id="rId6" Type="http://schemas.openxmlformats.org/officeDocument/2006/relationships/image" Target="../media/image138.png"/><Relationship Id="rId11" Type="http://schemas.openxmlformats.org/officeDocument/2006/relationships/image" Target="../media/image6.svg"/><Relationship Id="rId5" Type="http://schemas.openxmlformats.org/officeDocument/2006/relationships/image" Target="../media/image39.svg"/><Relationship Id="rId10" Type="http://schemas.openxmlformats.org/officeDocument/2006/relationships/image" Target="../media/image17.png"/><Relationship Id="rId4" Type="http://schemas.openxmlformats.org/officeDocument/2006/relationships/image" Target="../media/image48.png"/><Relationship Id="rId9" Type="http://schemas.openxmlformats.org/officeDocument/2006/relationships/image" Target="../media/image141.png"/></Relationships>
</file>

<file path=ppt/slides/_rels/slide46.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31.png"/><Relationship Id="rId7" Type="http://schemas.openxmlformats.org/officeDocument/2006/relationships/image" Target="../media/image14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2.png"/><Relationship Id="rId5" Type="http://schemas.openxmlformats.org/officeDocument/2006/relationships/image" Target="../media/image39.svg"/><Relationship Id="rId10" Type="http://schemas.openxmlformats.org/officeDocument/2006/relationships/image" Target="../media/image146.png"/><Relationship Id="rId4" Type="http://schemas.openxmlformats.org/officeDocument/2006/relationships/image" Target="../media/image48.png"/><Relationship Id="rId9" Type="http://schemas.openxmlformats.org/officeDocument/2006/relationships/image" Target="../media/image145.png"/></Relationships>
</file>

<file path=ppt/slides/_rels/slide47.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11.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6.svg"/></Relationships>
</file>

<file path=ppt/slides/_rels/slide4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147.png"/><Relationship Id="rId7" Type="http://schemas.openxmlformats.org/officeDocument/2006/relationships/image" Target="../media/image48.png"/><Relationship Id="rId2"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1.svg"/><Relationship Id="rId10" Type="http://schemas.openxmlformats.org/officeDocument/2006/relationships/image" Target="../media/image149.png"/><Relationship Id="rId9" Type="http://schemas.openxmlformats.org/officeDocument/2006/relationships/image" Target="../media/image148.png"/></Relationships>
</file>

<file path=ppt/slides/_rels/slide49.xml.rels><?xml version="1.0" encoding="UTF-8" standalone="yes"?>
<Relationships xmlns="http://schemas.openxmlformats.org/package/2006/relationships"><Relationship Id="rId3" Type="http://schemas.openxmlformats.org/officeDocument/2006/relationships/image" Target="../media/image137.png"/><Relationship Id="rId7" Type="http://schemas.openxmlformats.org/officeDocument/2006/relationships/image" Target="../media/image15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48.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svg"/><Relationship Id="rId7" Type="http://schemas.openxmlformats.org/officeDocument/2006/relationships/image" Target="../media/image24.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6.svg"/><Relationship Id="rId5" Type="http://schemas.openxmlformats.org/officeDocument/2006/relationships/image" Target="../media/image4.sv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6.svg"/></Relationships>
</file>

<file path=ppt/slides/_rels/slide5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1.png"/><Relationship Id="rId4" Type="http://schemas.openxmlformats.org/officeDocument/2006/relationships/image" Target="../media/image8.svg"/></Relationships>
</file>

<file path=ppt/slides/_rels/slide5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52.png"/><Relationship Id="rId7" Type="http://schemas.openxmlformats.org/officeDocument/2006/relationships/image" Target="../media/image15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1.svg"/></Relationships>
</file>

<file path=ppt/slides/_rels/slide52.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43.svg"/><Relationship Id="rId7" Type="http://schemas.openxmlformats.org/officeDocument/2006/relationships/image" Target="../media/image16.svg"/><Relationship Id="rId2" Type="http://schemas.openxmlformats.org/officeDocument/2006/relationships/image" Target="../media/image154.png"/><Relationship Id="rId1" Type="http://schemas.openxmlformats.org/officeDocument/2006/relationships/slideLayout" Target="../slideLayouts/slideLayout7.xml"/><Relationship Id="rId6" Type="http://schemas.openxmlformats.org/officeDocument/2006/relationships/image" Target="../media/image155.png"/><Relationship Id="rId11" Type="http://schemas.openxmlformats.org/officeDocument/2006/relationships/image" Target="../media/image8.svg"/><Relationship Id="rId5" Type="http://schemas.openxmlformats.org/officeDocument/2006/relationships/image" Target="../media/image4.svg"/><Relationship Id="rId10" Type="http://schemas.openxmlformats.org/officeDocument/2006/relationships/image" Target="../media/image157.png"/><Relationship Id="rId4" Type="http://schemas.openxmlformats.org/officeDocument/2006/relationships/image" Target="../media/image2.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6.sv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9.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microsoft.com/office/2007/relationships/hdphoto" Target="../media/hdphoto3.wdp"/><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10" Type="http://schemas.openxmlformats.org/officeDocument/2006/relationships/image" Target="../media/image36.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6.svg"/><Relationship Id="rId7" Type="http://schemas.microsoft.com/office/2007/relationships/hdphoto" Target="../media/hdphoto4.wdp"/><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8.svg"/><Relationship Id="rId4" Type="http://schemas.openxmlformats.org/officeDocument/2006/relationships/image" Target="../media/image38.png"/><Relationship Id="rId9" Type="http://schemas.openxmlformats.org/officeDocument/2006/relationships/image" Target="../media/image41.png"/><Relationship Id="rId64" Type="http://schemas.openxmlformats.org/officeDocument/2006/relationships/image" Target="../media/image79.svg"/></Relationships>
</file>

<file path=ppt/slides/_rels/slide9.xml.rels><?xml version="1.0" encoding="UTF-8" standalone="yes"?>
<Relationships xmlns="http://schemas.openxmlformats.org/package/2006/relationships"><Relationship Id="rId26" Type="http://schemas.openxmlformats.org/officeDocument/2006/relationships/image" Target="../media/image46.png"/><Relationship Id="rId3" Type="http://schemas.openxmlformats.org/officeDocument/2006/relationships/image" Target="../media/image42.png"/><Relationship Id="rId25"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4.png"/><Relationship Id="rId24" Type="http://schemas.openxmlformats.org/officeDocument/2006/relationships/image" Target="../media/image37.svg"/><Relationship Id="rId5" Type="http://schemas.openxmlformats.org/officeDocument/2006/relationships/image" Target="../media/image43.png"/><Relationship Id="rId4" Type="http://schemas.openxmlformats.org/officeDocument/2006/relationships/image" Target="../media/image33.svg"/><Relationship Id="rId27"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2" name="Group 2"/>
          <p:cNvGrpSpPr/>
          <p:nvPr/>
        </p:nvGrpSpPr>
        <p:grpSpPr>
          <a:xfrm>
            <a:off x="-138749" y="8854650"/>
            <a:ext cx="18731151" cy="1907363"/>
            <a:chOff x="0" y="0"/>
            <a:chExt cx="4933307" cy="502351"/>
          </a:xfrm>
        </p:grpSpPr>
        <p:sp>
          <p:nvSpPr>
            <p:cNvPr id="3" name="Freeform 3"/>
            <p:cNvSpPr/>
            <p:nvPr/>
          </p:nvSpPr>
          <p:spPr>
            <a:xfrm>
              <a:off x="0" y="0"/>
              <a:ext cx="4933307" cy="502351"/>
            </a:xfrm>
            <a:custGeom>
              <a:avLst/>
              <a:gdLst/>
              <a:ahLst/>
              <a:cxnLst/>
              <a:rect l="l" t="t" r="r" b="b"/>
              <a:pathLst>
                <a:path w="4933307" h="502351">
                  <a:moveTo>
                    <a:pt x="0" y="0"/>
                  </a:moveTo>
                  <a:lnTo>
                    <a:pt x="4933307" y="0"/>
                  </a:lnTo>
                  <a:lnTo>
                    <a:pt x="4933307" y="502351"/>
                  </a:lnTo>
                  <a:lnTo>
                    <a:pt x="0" y="502351"/>
                  </a:lnTo>
                  <a:close/>
                </a:path>
              </a:pathLst>
            </a:custGeom>
            <a:solidFill>
              <a:srgbClr val="E49B8E"/>
            </a:solidFill>
          </p:spPr>
        </p:sp>
        <p:sp>
          <p:nvSpPr>
            <p:cNvPr id="4"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21093" y="1104900"/>
            <a:ext cx="14861907" cy="6107609"/>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14159" y="7980498"/>
            <a:ext cx="7382041" cy="3328629"/>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73953" y="6522251"/>
            <a:ext cx="1088247" cy="1498023"/>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45737">
            <a:off x="16029400" y="-81381"/>
            <a:ext cx="2661690" cy="3632579"/>
          </a:xfrm>
          <a:prstGeom prst="rect">
            <a:avLst/>
          </a:prstGeom>
        </p:spPr>
      </p:pic>
      <p:sp>
        <p:nvSpPr>
          <p:cNvPr id="19" name="Google Shape;7484;p29"/>
          <p:cNvSpPr txBox="1">
            <a:spLocks/>
          </p:cNvSpPr>
          <p:nvPr/>
        </p:nvSpPr>
        <p:spPr>
          <a:xfrm>
            <a:off x="1755778" y="1415711"/>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dirty="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dirty="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dirty="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VỚI TIẾT HỌC HÔM NAY</a:t>
            </a:r>
            <a:r>
              <a:rPr kumimoji="0" lang="vi-VN" sz="7500" b="1" i="0" u="none" strike="noStrike" kern="0" cap="none" spc="0" normalizeH="0" baseline="0" noProof="0" dirty="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pic>
        <p:nvPicPr>
          <p:cNvPr id="20" name="Picture 19"/>
          <p:cNvPicPr>
            <a:picLocks noChangeAspect="1"/>
          </p:cNvPicPr>
          <p:nvPr/>
        </p:nvPicPr>
        <p:blipFill>
          <a:blip r:embed="rId10"/>
          <a:stretch>
            <a:fillRect/>
          </a:stretch>
        </p:blipFill>
        <p:spPr>
          <a:xfrm>
            <a:off x="13525679" y="4880110"/>
            <a:ext cx="4457521" cy="6176675"/>
          </a:xfrm>
          <a:prstGeom prst="rect">
            <a:avLst/>
          </a:prstGeom>
        </p:spPr>
      </p:pic>
      <p:pic>
        <p:nvPicPr>
          <p:cNvPr id="21"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266697" y="6972299"/>
            <a:ext cx="2324478" cy="1005865"/>
          </a:xfrm>
          <a:prstGeom prst="rect">
            <a:avLst/>
          </a:prstGeom>
        </p:spPr>
      </p:pic>
    </p:spTree>
    <p:extLst>
      <p:ext uri="{BB962C8B-B14F-4D97-AF65-F5344CB8AC3E}">
        <p14:creationId xmlns:p14="http://schemas.microsoft.com/office/powerpoint/2010/main" val="361794562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34" name="Group 33"/>
          <p:cNvGrpSpPr/>
          <p:nvPr/>
        </p:nvGrpSpPr>
        <p:grpSpPr>
          <a:xfrm>
            <a:off x="-457200" y="782663"/>
            <a:ext cx="10849394" cy="1203330"/>
            <a:chOff x="3663045" y="869613"/>
            <a:chExt cx="10849394" cy="1203330"/>
          </a:xfrm>
        </p:grpSpPr>
        <p:pic>
          <p:nvPicPr>
            <p:cNvPr id="3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663045" y="869613"/>
              <a:ext cx="5553212" cy="1203330"/>
            </a:xfrm>
            <a:prstGeom prst="rect">
              <a:avLst/>
            </a:prstGeom>
          </p:spPr>
        </p:pic>
        <p:sp>
          <p:nvSpPr>
            <p:cNvPr id="36" name="Rectangle 35"/>
            <p:cNvSpPr/>
            <p:nvPr/>
          </p:nvSpPr>
          <p:spPr>
            <a:xfrm>
              <a:off x="4958445" y="869613"/>
              <a:ext cx="9553994" cy="100271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lang="nl-NL" sz="4500" b="1" noProof="0" dirty="0">
                  <a:solidFill>
                    <a:prstClr val="black"/>
                  </a:solidFill>
                  <a:latin typeface="Arial" panose="020B0604020202020204" pitchFamily="34" charset="0"/>
                  <a:ea typeface="Calibri" panose="020F0502020204030204" pitchFamily="34" charset="0"/>
                  <a:cs typeface="Arial" panose="020B0604020202020204" pitchFamily="34" charset="0"/>
                </a:rPr>
                <a:t>LUYỆN TẬP </a:t>
              </a:r>
              <a:r>
                <a:rPr kumimoji="0" lang="nl-NL" sz="4500" b="1"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40" name="Picture 3"/>
          <p:cNvPicPr>
            <a:picLocks noChangeAspect="1"/>
          </p:cNvPicPr>
          <p:nvPr/>
        </p:nvPicPr>
        <p:blipFill>
          <a:blip r:embed="rId5" cstate="print">
            <a:alphaModFix amt="70000"/>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0301462" flipH="1">
            <a:off x="16828712" y="35594"/>
            <a:ext cx="1767106" cy="1928350"/>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5615197" y="852847"/>
                <a:ext cx="9144000" cy="2801921"/>
              </a:xfrm>
              <a:prstGeom prst="rect">
                <a:avLst/>
              </a:prstGeom>
            </p:spPr>
            <p:txBody>
              <a:bodyPr>
                <a:spAutoFit/>
              </a:bodyPr>
              <a:lstStyle/>
              <a:p>
                <a:pPr lvl="0" algn="just">
                  <a:lnSpc>
                    <a:spcPct val="150000"/>
                  </a:lnSpc>
                  <a:defRPr/>
                </a:pPr>
                <a:r>
                  <a:rPr lang="en-US" sz="4400" smtClean="0">
                    <a:solidFill>
                      <a:prstClr val="black"/>
                    </a:solidFill>
                    <a:latin typeface="Arial" panose="020B0604020202020204" pitchFamily="34" charset="0"/>
                    <a:ea typeface="Times New Roman" panose="02020603050405020304" pitchFamily="18" charset="0"/>
                  </a:rPr>
                  <a:t>Tính </a:t>
                </a:r>
              </a:p>
              <a:p>
                <a:pPr lvl="0" algn="just">
                  <a:lnSpc>
                    <a:spcPct val="150000"/>
                  </a:lnSpc>
                  <a:defRPr/>
                </a:pPr>
                <a14:m>
                  <m:oMathPara xmlns:m="http://schemas.openxmlformats.org/officeDocument/2006/math">
                    <m:oMathParaPr>
                      <m:jc m:val="centerGroup"/>
                    </m:oMathParaPr>
                    <m:oMath xmlns:m="http://schemas.openxmlformats.org/officeDocument/2006/math">
                      <m:r>
                        <m:rPr>
                          <m:sty m:val="p"/>
                        </m:rPr>
                        <a:rPr lang="en-US" sz="44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a</m:t>
                      </m:r>
                      <m:r>
                        <a:rPr lang="en-US" sz="44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unc>
                        <m:funcPr>
                          <m:ctrlPr>
                            <a:rPr lang="en-US" sz="4400" i="1">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400" i="1">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nl-NL" sz="4400">
                                  <a:effectLst/>
                                  <a:latin typeface="Cambria Math" panose="02040503050406030204" pitchFamily="18" charset="0"/>
                                  <a:ea typeface="Malgun Gothic" panose="020B0503020000020004" pitchFamily="34" charset="-127"/>
                                  <a:cs typeface="Times New Roman" panose="02020603050405020304" pitchFamily="18" charset="0"/>
                                </a:rPr>
                                <m:t>log</m:t>
                              </m:r>
                            </m:e>
                            <m:sub>
                              <m:r>
                                <a:rPr lang="nl-NL" sz="4400" i="1">
                                  <a:effectLst/>
                                  <a:latin typeface="Cambria Math" panose="02040503050406030204" pitchFamily="18" charset="0"/>
                                  <a:ea typeface="Malgun Gothic" panose="020B0503020000020004" pitchFamily="34" charset="-127"/>
                                  <a:cs typeface="Times New Roman" panose="02020603050405020304" pitchFamily="18" charset="0"/>
                                </a:rPr>
                                <m:t>3</m:t>
                              </m:r>
                            </m:sub>
                          </m:sSub>
                        </m:fName>
                        <m:e>
                          <m:r>
                            <a:rPr lang="nl-NL" sz="4400" i="1">
                              <a:effectLst/>
                              <a:latin typeface="Cambria Math" panose="02040503050406030204" pitchFamily="18" charset="0"/>
                              <a:ea typeface="Malgun Gothic" panose="020B0503020000020004" pitchFamily="34" charset="-127"/>
                              <a:cs typeface="Times New Roman" panose="02020603050405020304" pitchFamily="18" charset="0"/>
                            </a:rPr>
                            <m:t>3</m:t>
                          </m:r>
                          <m:rad>
                            <m:radPr>
                              <m:degHide m:val="on"/>
                              <m:ctrlPr>
                                <a:rPr lang="en-US" sz="4400" i="1">
                                  <a:effectLst/>
                                  <a:latin typeface="Cambria Math" panose="02040503050406030204" pitchFamily="18" charset="0"/>
                                  <a:ea typeface="Malgun Gothic" panose="020B0503020000020004" pitchFamily="34" charset="-127"/>
                                  <a:cs typeface="Times New Roman" panose="02020603050405020304" pitchFamily="18" charset="0"/>
                                </a:rPr>
                              </m:ctrlPr>
                            </m:radPr>
                            <m:deg/>
                            <m:e>
                              <m:r>
                                <a:rPr lang="nl-NL" sz="4400" i="1">
                                  <a:effectLst/>
                                  <a:latin typeface="Cambria Math" panose="02040503050406030204" pitchFamily="18" charset="0"/>
                                  <a:ea typeface="Malgun Gothic" panose="020B0503020000020004" pitchFamily="34" charset="-127"/>
                                  <a:cs typeface="Times New Roman" panose="02020603050405020304" pitchFamily="18" charset="0"/>
                                </a:rPr>
                                <m:t>3</m:t>
                              </m:r>
                            </m:e>
                          </m:rad>
                        </m:e>
                      </m:func>
                      <m:r>
                        <a:rPr lang="en-US" sz="4400" b="0" i="0" smtClean="0">
                          <a:effectLst/>
                          <a:latin typeface="Cambria Math" panose="02040503050406030204" pitchFamily="18" charset="0"/>
                          <a:ea typeface="Malgun Gothic" panose="020B0503020000020004" pitchFamily="34" charset="-127"/>
                          <a:cs typeface="Times New Roman" panose="02020603050405020304" pitchFamily="18" charset="0"/>
                        </a:rPr>
                        <m:t>                     </m:t>
                      </m:r>
                      <m:r>
                        <m:rPr>
                          <m:sty m:val="p"/>
                        </m:rPr>
                        <a:rPr lang="en-US" sz="44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b</m:t>
                      </m:r>
                      <m:r>
                        <a:rPr lang="en-US" sz="44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sSub>
                        <m:sSubPr>
                          <m:ctrlPr>
                            <a:rPr lang="en-US" sz="4400" i="1">
                              <a:latin typeface="Cambria Math" panose="02040503050406030204" pitchFamily="18" charset="0"/>
                              <a:cs typeface="Times New Roman" panose="02020603050405020304" pitchFamily="18" charset="0"/>
                            </a:rPr>
                          </m:ctrlPr>
                        </m:sSubPr>
                        <m:e>
                          <m:r>
                            <m:rPr>
                              <m:sty m:val="p"/>
                            </m:rPr>
                            <a:rPr lang="en-US" sz="4400">
                              <a:effectLst/>
                              <a:latin typeface="Cambria Math" panose="02040503050406030204" pitchFamily="18" charset="0"/>
                              <a:ea typeface="Calibri" panose="020F0502020204030204" pitchFamily="34" charset="0"/>
                              <a:cs typeface="Times New Roman" panose="02020603050405020304" pitchFamily="18" charset="0"/>
                            </a:rPr>
                            <m:t>log</m:t>
                          </m:r>
                        </m:e>
                        <m:sub>
                          <m:f>
                            <m:fPr>
                              <m:ctrlPr>
                                <a:rPr lang="en-US" sz="4400" i="1">
                                  <a:effectLst/>
                                  <a:latin typeface="Cambria Math" panose="02040503050406030204" pitchFamily="18" charset="0"/>
                                  <a:cs typeface="Times New Roman" panose="02020603050405020304" pitchFamily="18" charset="0"/>
                                </a:rPr>
                              </m:ctrlPr>
                            </m:fPr>
                            <m:num>
                              <m:r>
                                <a:rPr lang="en-US" sz="44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400">
                                  <a:effectLst/>
                                  <a:latin typeface="Cambria Math" panose="02040503050406030204" pitchFamily="18" charset="0"/>
                                  <a:ea typeface="Calibri" panose="020F0502020204030204" pitchFamily="34" charset="0"/>
                                  <a:cs typeface="Times New Roman" panose="02020603050405020304" pitchFamily="18" charset="0"/>
                                </a:rPr>
                                <m:t>2</m:t>
                              </m:r>
                            </m:den>
                          </m:f>
                        </m:sub>
                      </m:sSub>
                      <m:r>
                        <a:rPr lang="en-US" sz="4400">
                          <a:effectLst/>
                          <a:latin typeface="Cambria Math" panose="02040503050406030204" pitchFamily="18" charset="0"/>
                          <a:ea typeface="Calibri" panose="020F0502020204030204" pitchFamily="34" charset="0"/>
                          <a:cs typeface="Times New Roman" panose="02020603050405020304" pitchFamily="18" charset="0"/>
                        </a:rPr>
                        <m:t>32</m:t>
                      </m:r>
                    </m:oMath>
                  </m:oMathPara>
                </a14:m>
                <a:endParaRPr lang="en-US" sz="4400" dirty="0">
                  <a:solidFill>
                    <a:prstClr val="black"/>
                  </a:solidFill>
                  <a:latin typeface="Times New Roman" panose="02020603050405020304" pitchFamily="18" charset="0"/>
                  <a:ea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5615197" y="852847"/>
                <a:ext cx="9144000" cy="2801921"/>
              </a:xfrm>
              <a:prstGeom prst="rect">
                <a:avLst/>
              </a:prstGeom>
              <a:blipFill>
                <a:blip r:embed="rId9"/>
                <a:stretch>
                  <a:fillRect l="-2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6172200" y="5524500"/>
                <a:ext cx="6669069" cy="135998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sz="4400" i="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a</m:t>
                      </m:r>
                      <m:r>
                        <a:rPr lang="en-US" sz="4400" i="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func>
                        <m:funcPr>
                          <m:ctrlPr>
                            <a:rPr lang="en-US"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nl-NL" sz="44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log</m:t>
                              </m:r>
                            </m:e>
                            <m:sub>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sub>
                          </m:sSub>
                        </m:fName>
                        <m:e>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rad>
                            <m:radPr>
                              <m:degHide m:val="on"/>
                              <m:ctrlPr>
                                <a:rPr lang="en-US"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radPr>
                            <m:deg/>
                            <m:e>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e>
                          </m:rad>
                        </m:e>
                      </m:func>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unc>
                        <m:funcPr>
                          <m:ctrlPr>
                            <a:rPr lang="en-US"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nl-NL" sz="44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log</m:t>
                              </m:r>
                            </m:e>
                            <m:sub>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sub>
                          </m:sSub>
                        </m:fName>
                        <m:e>
                          <m:sSup>
                            <m:sSupPr>
                              <m:ctrlPr>
                                <a:rPr lang="en-US"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e>
                            <m:sup>
                              <m:f>
                                <m:fPr>
                                  <m:ctrlPr>
                                    <a:rPr lang="en-US"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num>
                                <m:den>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den>
                              </m:f>
                            </m:sup>
                          </m:sSup>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num>
                            <m:den>
                              <m:r>
                                <a:rPr lang="nl-NL" sz="44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den>
                          </m:f>
                        </m:e>
                      </m:func>
                    </m:oMath>
                  </m:oMathPara>
                </a14:m>
                <a:endParaRPr lang="en-US"/>
              </a:p>
            </p:txBody>
          </p:sp>
        </mc:Choice>
        <mc:Fallback>
          <p:sp>
            <p:nvSpPr>
              <p:cNvPr id="5" name="Rectangle 4"/>
              <p:cNvSpPr>
                <a:spLocks noRot="1" noChangeAspect="1" noMove="1" noResize="1" noEditPoints="1" noAdjustHandles="1" noChangeArrowheads="1" noChangeShapeType="1" noTextEdit="1"/>
              </p:cNvSpPr>
              <p:nvPr/>
            </p:nvSpPr>
            <p:spPr>
              <a:xfrm>
                <a:off x="6172200" y="5524500"/>
                <a:ext cx="6669069" cy="1359988"/>
              </a:xfrm>
              <a:prstGeom prst="rect">
                <a:avLst/>
              </a:prstGeom>
              <a:blipFill>
                <a:blip r:embed="rId10"/>
                <a:stretch>
                  <a:fillRect/>
                </a:stretch>
              </a:blipFill>
            </p:spPr>
            <p:txBody>
              <a:bodyPr/>
              <a:lstStyle/>
              <a:p>
                <a:r>
                  <a:rPr lang="en-US">
                    <a:noFill/>
                  </a:rPr>
                  <a:t> </a:t>
                </a:r>
              </a:p>
            </p:txBody>
          </p:sp>
        </mc:Fallback>
      </mc:AlternateContent>
      <p:sp>
        <p:nvSpPr>
          <p:cNvPr id="11" name="Rectangle 10"/>
          <p:cNvSpPr/>
          <p:nvPr/>
        </p:nvSpPr>
        <p:spPr>
          <a:xfrm>
            <a:off x="5615197" y="4233151"/>
            <a:ext cx="1407758" cy="769441"/>
          </a:xfrm>
          <a:prstGeom prst="rect">
            <a:avLst/>
          </a:prstGeom>
        </p:spPr>
        <p:txBody>
          <a:bodyPr wrap="none">
            <a:spAutoFit/>
          </a:bodyPr>
          <a:lstStyle/>
          <a:p>
            <a:pPr lvl="0" algn="ctr">
              <a:defRPr/>
            </a:pPr>
            <a:r>
              <a:rPr lang="vi-VN" sz="4400" b="1" i="1" u="sng" smtClean="0">
                <a:solidFill>
                  <a:srgbClr val="C00000"/>
                </a:solidFill>
              </a:rPr>
              <a:t>Giải</a:t>
            </a:r>
            <a:r>
              <a:rPr lang="en-US" sz="4400" b="1" i="1" u="sng" smtClean="0">
                <a:solidFill>
                  <a:srgbClr val="C00000"/>
                </a:solidFill>
              </a:rPr>
              <a:t>:</a:t>
            </a:r>
            <a:endParaRPr lang="en-US" sz="4400" b="1" i="1" u="sng" dirty="0">
              <a:solidFill>
                <a:srgbClr val="C00000"/>
              </a:solidFill>
            </a:endParaRPr>
          </a:p>
        </p:txBody>
      </p:sp>
      <mc:AlternateContent xmlns:mc="http://schemas.openxmlformats.org/markup-compatibility/2006">
        <mc:Choice xmlns:a14="http://schemas.microsoft.com/office/drawing/2010/main" Requires="a14">
          <p:sp>
            <p:nvSpPr>
              <p:cNvPr id="12" name="Rectangle 11"/>
              <p:cNvSpPr/>
              <p:nvPr/>
            </p:nvSpPr>
            <p:spPr>
              <a:xfrm>
                <a:off x="6172200" y="6947216"/>
                <a:ext cx="7497052" cy="2692084"/>
              </a:xfrm>
              <a:prstGeom prst="rect">
                <a:avLst/>
              </a:prstGeom>
            </p:spPr>
            <p:txBody>
              <a:bodyPr wrap="none">
                <a:spAutoFit/>
              </a:bodyPr>
              <a:lstStyle/>
              <a:p>
                <a:pPr lvl="0" algn="just">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m:rPr>
                          <m:sty m:val="p"/>
                        </m:rPr>
                        <a:rPr lang="en-US" sz="4400" i="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en-US" sz="4400" i="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4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f>
                            <m:fPr>
                              <m:ctrlPr>
                                <a:rPr lang="en-US" sz="4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ub>
                      </m:sSub>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32=</m:t>
                      </m:r>
                      <m:sSub>
                        <m:sSubPr>
                          <m:ctrlPr>
                            <a:rPr lang="en-US" sz="4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f>
                            <m:fPr>
                              <m:ctrlPr>
                                <a:rPr lang="en-US" sz="4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ub>
                      </m:sSub>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e>
                          </m:d>
                        </m:e>
                        <m:sup>
                          <m:r>
                            <a:rPr lang="en-US" sz="4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p>
                      </m:sSup>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oMath>
                  </m:oMathPara>
                </a14:m>
                <a:endParaRPr lang="en-US" sz="44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6172200" y="6947216"/>
                <a:ext cx="7497052" cy="2692084"/>
              </a:xfrm>
              <a:prstGeom prst="rect">
                <a:avLst/>
              </a:prstGeom>
              <a:blipFill>
                <a:blip r:embed="rId11"/>
                <a:stretch>
                  <a:fillRect/>
                </a:stretch>
              </a:blipFill>
            </p:spPr>
            <p:txBody>
              <a:bodyPr/>
              <a:lstStyle/>
              <a:p>
                <a:r>
                  <a:rPr lang="en-US">
                    <a:noFill/>
                  </a:rPr>
                  <a:t> </a:t>
                </a:r>
              </a:p>
            </p:txBody>
          </p:sp>
        </mc:Fallback>
      </mc:AlternateContent>
      <p:pic>
        <p:nvPicPr>
          <p:cNvPr id="13" name="Picture 12"/>
          <p:cNvPicPr>
            <a:picLocks noChangeAspect="1"/>
          </p:cNvPicPr>
          <p:nvPr/>
        </p:nvPicPr>
        <p:blipFill>
          <a:blip r:embed="rId12"/>
          <a:stretch>
            <a:fillRect/>
          </a:stretch>
        </p:blipFill>
        <p:spPr>
          <a:xfrm>
            <a:off x="0" y="6977295"/>
            <a:ext cx="3767655" cy="3767655"/>
          </a:xfrm>
          <a:prstGeom prst="rect">
            <a:avLst/>
          </a:prstGeom>
        </p:spPr>
      </p:pic>
    </p:spTree>
    <p:extLst>
      <p:ext uri="{BB962C8B-B14F-4D97-AF65-F5344CB8AC3E}">
        <p14:creationId xmlns:p14="http://schemas.microsoft.com/office/powerpoint/2010/main" val="2861484060"/>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040996" y="6893697"/>
            <a:ext cx="3217303" cy="139221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974046" y="8187127"/>
            <a:ext cx="9313954" cy="419974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24955" y="5463944"/>
            <a:ext cx="2895600" cy="306347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61826" y="6524257"/>
            <a:ext cx="1283368" cy="1662870"/>
          </a:xfrm>
          <a:prstGeom prst="rect">
            <a:avLst/>
          </a:prstGeom>
        </p:spPr>
      </p:pic>
      <p:grpSp>
        <p:nvGrpSpPr>
          <p:cNvPr id="17" name="Group 16"/>
          <p:cNvGrpSpPr/>
          <p:nvPr/>
        </p:nvGrpSpPr>
        <p:grpSpPr>
          <a:xfrm>
            <a:off x="2677439" y="986994"/>
            <a:ext cx="12972208" cy="2872604"/>
            <a:chOff x="2395244" y="2961267"/>
            <a:chExt cx="14099316" cy="2872604"/>
          </a:xfrm>
        </p:grpSpPr>
        <p:sp>
          <p:nvSpPr>
            <p:cNvPr id="3" name="Freeform 3"/>
            <p:cNvSpPr/>
            <p:nvPr/>
          </p:nvSpPr>
          <p:spPr>
            <a:xfrm>
              <a:off x="2395244" y="2961267"/>
              <a:ext cx="14099316" cy="2872604"/>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6" name="Rectangle 15"/>
            <p:cNvSpPr/>
            <p:nvPr/>
          </p:nvSpPr>
          <p:spPr>
            <a:xfrm>
              <a:off x="2788824" y="3623867"/>
              <a:ext cx="13312156" cy="1407373"/>
            </a:xfrm>
            <a:prstGeom prst="rect">
              <a:avLst/>
            </a:prstGeom>
          </p:spPr>
          <p:txBody>
            <a:bodyPr wrap="square">
              <a:spAutoFit/>
            </a:bodyPr>
            <a:lstStyle/>
            <a:p>
              <a:pPr lvl="0" algn="ctr">
                <a:lnSpc>
                  <a:spcPct val="150000"/>
                </a:lnSpc>
                <a:tabLst>
                  <a:tab pos="360045" algn="l"/>
                  <a:tab pos="720090" algn="l"/>
                </a:tabLst>
              </a:pPr>
              <a:r>
                <a:rPr lang="en-US" sz="6500" b="1" smtClean="0">
                  <a:solidFill>
                    <a:srgbClr val="FFFF00"/>
                  </a:solidFill>
                  <a:latin typeface="Arial" panose="020B0604020202020204" pitchFamily="34" charset="0"/>
                  <a:ea typeface="Calibri" panose="020F0502020204030204" pitchFamily="34" charset="0"/>
                  <a:cs typeface="Arial" panose="020B0604020202020204" pitchFamily="34" charset="0"/>
                </a:rPr>
                <a:t>2. TÍNH </a:t>
              </a:r>
              <a:r>
                <a:rPr lang="en-US" sz="6500" b="1">
                  <a:solidFill>
                    <a:srgbClr val="FFFF00"/>
                  </a:solidFill>
                  <a:latin typeface="Arial" panose="020B0604020202020204" pitchFamily="34" charset="0"/>
                  <a:ea typeface="Calibri" panose="020F0502020204030204" pitchFamily="34" charset="0"/>
                  <a:cs typeface="Arial" panose="020B0604020202020204" pitchFamily="34" charset="0"/>
                </a:rPr>
                <a:t>CHẤT CỦA LÔGARIT</a:t>
              </a:r>
              <a:endParaRPr kumimoji="0" lang="vi-VN" sz="65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27529" y="8527414"/>
            <a:ext cx="4304968" cy="7588886"/>
          </a:xfrm>
          <a:prstGeom prst="rect">
            <a:avLst/>
          </a:prstGeom>
        </p:spPr>
      </p:pic>
    </p:spTree>
    <p:extLst>
      <p:ext uri="{BB962C8B-B14F-4D97-AF65-F5344CB8AC3E}">
        <p14:creationId xmlns:p14="http://schemas.microsoft.com/office/powerpoint/2010/main" val="356370993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544990">
            <a:off x="159714" y="9029928"/>
            <a:ext cx="1236433" cy="1023898"/>
          </a:xfrm>
          <a:prstGeom prst="rect">
            <a:avLst/>
          </a:prstGeom>
        </p:spPr>
      </p:pic>
      <p:grpSp>
        <p:nvGrpSpPr>
          <p:cNvPr id="19" name="Group 18"/>
          <p:cNvGrpSpPr/>
          <p:nvPr/>
        </p:nvGrpSpPr>
        <p:grpSpPr>
          <a:xfrm>
            <a:off x="5791200" y="288505"/>
            <a:ext cx="6781799" cy="2980178"/>
            <a:chOff x="5943600" y="288505"/>
            <a:chExt cx="6781799" cy="2980178"/>
          </a:xfrm>
        </p:grpSpPr>
        <p:grpSp>
          <p:nvGrpSpPr>
            <p:cNvPr id="13" name="Group 2"/>
            <p:cNvGrpSpPr/>
            <p:nvPr/>
          </p:nvGrpSpPr>
          <p:grpSpPr>
            <a:xfrm>
              <a:off x="5943600" y="288505"/>
              <a:ext cx="6781799" cy="2980178"/>
              <a:chOff x="0" y="-28575"/>
              <a:chExt cx="2531265" cy="841375"/>
            </a:xfrm>
          </p:grpSpPr>
          <p:sp>
            <p:nvSpPr>
              <p:cNvPr id="14" name="Freeform 3"/>
              <p:cNvSpPr/>
              <p:nvPr/>
            </p:nvSpPr>
            <p:spPr>
              <a:xfrm>
                <a:off x="154323" y="11231"/>
                <a:ext cx="2376942" cy="341273"/>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5"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Rectangle 15"/>
            <p:cNvSpPr/>
            <p:nvPr/>
          </p:nvSpPr>
          <p:spPr>
            <a:xfrm>
              <a:off x="6809421" y="440391"/>
              <a:ext cx="5442516" cy="1002710"/>
            </a:xfrm>
            <a:prstGeom prst="rect">
              <a:avLst/>
            </a:prstGeom>
          </p:spPr>
          <p:txBody>
            <a:bodyPr wrap="none">
              <a:spAutoFit/>
            </a:bodyPr>
            <a:lstStyle/>
            <a:p>
              <a:pPr lvl="0" algn="just">
                <a:lnSpc>
                  <a:spcPct val="150000"/>
                </a:lnSpc>
                <a:spcAft>
                  <a:spcPts val="600"/>
                </a:spcAft>
                <a:defRPr/>
              </a:pPr>
              <a:r>
                <a:rPr lang="nl-NL" sz="4500" b="1">
                  <a:solidFill>
                    <a:srgbClr val="FFFF00"/>
                  </a:solidFill>
                  <a:latin typeface="Arial" panose="020B0604020202020204" pitchFamily="34" charset="0"/>
                  <a:ea typeface="Times New Roman" panose="02020603050405020304" pitchFamily="18" charset="0"/>
                  <a:cs typeface="Arial" panose="020B0604020202020204" pitchFamily="34" charset="0"/>
                </a:rPr>
                <a:t>Quy tắc tính lôgarit</a:t>
              </a:r>
              <a:endParaRPr kumimoji="0" lang="en-US" sz="4500" b="0"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18" name="TextBox 17"/>
          <p:cNvSpPr txBox="1"/>
          <p:nvPr/>
        </p:nvSpPr>
        <p:spPr>
          <a:xfrm>
            <a:off x="3733800" y="1943100"/>
            <a:ext cx="7992125" cy="962251"/>
          </a:xfrm>
          <a:prstGeom prst="rect">
            <a:avLst/>
          </a:prstGeom>
          <a:noFill/>
        </p:spPr>
        <p:txBody>
          <a:bodyPr wrap="square" rtlCol="0">
            <a:spAutoFit/>
          </a:bodyPr>
          <a:lstStyle/>
          <a:p>
            <a:pPr lvl="0" algn="just">
              <a:lnSpc>
                <a:spcPct val="150000"/>
              </a:lnSpc>
              <a:defRPr/>
            </a:pPr>
            <a:r>
              <a:rPr lang="en-US" sz="4200" b="1">
                <a:latin typeface="Arial" panose="020B0604020202020204" pitchFamily="34" charset="0"/>
                <a:cs typeface="Arial" panose="020B0604020202020204" pitchFamily="34" charset="0"/>
              </a:rPr>
              <a:t>Nhận biết quy tắc tính lôgarit</a:t>
            </a:r>
            <a:endParaRPr kumimoji="0" lang="en-US" sz="42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32" name="Picture 34"/>
          <p:cNvPicPr>
            <a:picLocks noChangeAspect="1"/>
          </p:cNvPicPr>
          <p:nvPr/>
        </p:nvPicPr>
        <p:blipFill>
          <a:blip r:embed="rId6"/>
          <a:srcRect/>
          <a:stretch>
            <a:fillRect/>
          </a:stretch>
        </p:blipFill>
        <p:spPr>
          <a:xfrm>
            <a:off x="16306800" y="499849"/>
            <a:ext cx="1485264" cy="1163457"/>
          </a:xfrm>
          <a:prstGeom prst="rect">
            <a:avLst/>
          </a:prstGeom>
        </p:spPr>
      </p:pic>
      <p:pic>
        <p:nvPicPr>
          <p:cNvPr id="23" name="Picture 22"/>
          <p:cNvPicPr>
            <a:picLocks noChangeAspect="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42494" y="2023384"/>
            <a:ext cx="979790" cy="914400"/>
          </a:xfrm>
          <a:prstGeom prst="rect">
            <a:avLst/>
          </a:prstGeom>
        </p:spPr>
      </p:pic>
      <p:sp>
        <p:nvSpPr>
          <p:cNvPr id="24" name="TextBox 23"/>
          <p:cNvSpPr txBox="1"/>
          <p:nvPr/>
        </p:nvSpPr>
        <p:spPr>
          <a:xfrm>
            <a:off x="2058849" y="2123774"/>
            <a:ext cx="3581400" cy="769441"/>
          </a:xfrm>
          <a:prstGeom prst="rect">
            <a:avLst/>
          </a:prstGeom>
          <a:noFill/>
        </p:spPr>
        <p:txBody>
          <a:bodyPr wrap="square" rtlCol="0">
            <a:spAutoFit/>
          </a:bodyPr>
          <a:lstStyle/>
          <a:p>
            <a:r>
              <a:rPr lang="nl-NL" sz="4400" b="1">
                <a:solidFill>
                  <a:srgbClr val="C00000"/>
                </a:solidFill>
                <a:latin typeface="Arial" panose="020B0604020202020204" pitchFamily="34" charset="0"/>
                <a:cs typeface="Arial" panose="020B0604020202020204" pitchFamily="34" charset="0"/>
              </a:rPr>
              <a:t>HĐ </a:t>
            </a:r>
            <a:r>
              <a:rPr lang="nl-NL" sz="4400" b="1" smtClean="0">
                <a:solidFill>
                  <a:srgbClr val="C00000"/>
                </a:solidFill>
                <a:latin typeface="Arial" panose="020B0604020202020204" pitchFamily="34" charset="0"/>
                <a:cs typeface="Arial" panose="020B0604020202020204" pitchFamily="34" charset="0"/>
              </a:rPr>
              <a:t>2:</a:t>
            </a:r>
            <a:endParaRPr lang="en-US" sz="4400"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2058849" y="3090184"/>
                <a:ext cx="15238551" cy="2397516"/>
              </a:xfrm>
              <a:prstGeom prst="rect">
                <a:avLst/>
              </a:prstGeom>
            </p:spPr>
            <p:txBody>
              <a:bodyPr wrap="square">
                <a:spAutoFit/>
              </a:bodyPr>
              <a:lstStyle/>
              <a:p>
                <a:pPr algn="just">
                  <a:lnSpc>
                    <a:spcPct val="150000"/>
                  </a:lnSpc>
                </a:pPr>
                <a:r>
                  <a:rPr lang="en-US" sz="4000" smtClean="0">
                    <a:solidFill>
                      <a:srgbClr val="000000"/>
                    </a:solidFill>
                    <a:latin typeface="Arial" panose="020B0604020202020204" pitchFamily="34" charset="0"/>
                    <a:cs typeface="Arial" panose="020B0604020202020204" pitchFamily="34" charset="0"/>
                  </a:rPr>
                  <a:t>Cho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𝑀</m:t>
                    </m:r>
                    <m:r>
                      <a:rPr lang="en-US" sz="4000" i="1" smtClean="0">
                        <a:solidFill>
                          <a:srgbClr val="000000"/>
                        </a:solidFill>
                        <a:latin typeface="Cambria Math" panose="02040503050406030204" pitchFamily="18" charset="0"/>
                        <a:cs typeface="Arial" panose="020B0604020202020204" pitchFamily="34" charset="0"/>
                      </a:rPr>
                      <m:t> = 25, </m:t>
                    </m:r>
                    <m:r>
                      <a:rPr lang="en-US" sz="4000" i="1" smtClean="0">
                        <a:solidFill>
                          <a:srgbClr val="000000"/>
                        </a:solidFill>
                        <a:latin typeface="Cambria Math" panose="02040503050406030204" pitchFamily="18" charset="0"/>
                        <a:cs typeface="Arial" panose="020B0604020202020204" pitchFamily="34" charset="0"/>
                      </a:rPr>
                      <m:t>𝑁</m:t>
                    </m:r>
                    <m:r>
                      <a:rPr lang="en-US" sz="4000" i="1" smtClean="0">
                        <a:solidFill>
                          <a:srgbClr val="000000"/>
                        </a:solidFill>
                        <a:latin typeface="Cambria Math" panose="02040503050406030204" pitchFamily="18" charset="0"/>
                        <a:cs typeface="Arial" panose="020B0604020202020204" pitchFamily="34" charset="0"/>
                      </a:rPr>
                      <m:t> = 23</m:t>
                    </m:r>
                  </m:oMath>
                </a14:m>
                <a:r>
                  <a:rPr lang="en-US" sz="4000" smtClean="0">
                    <a:solidFill>
                      <a:srgbClr val="000000"/>
                    </a:solidFill>
                    <a:latin typeface="Arial" panose="020B0604020202020204" pitchFamily="34" charset="0"/>
                    <a:cs typeface="Arial" panose="020B0604020202020204" pitchFamily="34" charset="0"/>
                  </a:rPr>
                  <a:t>. Tính và so sánh:</a:t>
                </a:r>
              </a:p>
              <a:p>
                <a:pPr algn="just">
                  <a:lnSpc>
                    <a:spcPct val="150000"/>
                  </a:lnSpc>
                </a:pPr>
                <a:r>
                  <a:rPr lang="en-US" sz="4000" smtClean="0">
                    <a:solidFill>
                      <a:srgbClr val="000000"/>
                    </a:solidFill>
                    <a:latin typeface="Arial" panose="020B0604020202020204" pitchFamily="34" charset="0"/>
                    <a:cs typeface="Arial" panose="020B0604020202020204" pitchFamily="34" charset="0"/>
                  </a:rPr>
                  <a:t>a) </a:t>
                </a:r>
                <a14:m>
                  <m:oMath xmlns:m="http://schemas.openxmlformats.org/officeDocument/2006/math">
                    <m:r>
                      <m:rPr>
                        <m:sty m:val="p"/>
                      </m:rPr>
                      <a:rPr lang="en-US" sz="4000" i="1" smtClean="0">
                        <a:solidFill>
                          <a:srgbClr val="000000"/>
                        </a:solidFill>
                        <a:latin typeface="Cambria Math" panose="02040503050406030204" pitchFamily="18" charset="0"/>
                        <a:cs typeface="Arial" panose="020B0604020202020204" pitchFamily="34" charset="0"/>
                      </a:rPr>
                      <m:t>log</m:t>
                    </m:r>
                    <m:r>
                      <a:rPr lang="en-US" sz="4000" i="1" baseline="-25000" smtClean="0">
                        <a:solidFill>
                          <a:srgbClr val="000000"/>
                        </a:solidFill>
                        <a:latin typeface="Cambria Math" panose="02040503050406030204" pitchFamily="18" charset="0"/>
                        <a:cs typeface="Arial" panose="020B0604020202020204" pitchFamily="34" charset="0"/>
                      </a:rPr>
                      <m:t>2</m:t>
                    </m:r>
                    <m:r>
                      <a:rPr lang="en-US" sz="4000" i="1" smtClean="0">
                        <a:solidFill>
                          <a:srgbClr val="000000"/>
                        </a:solidFill>
                        <a:latin typeface="Cambria Math" panose="02040503050406030204" pitchFamily="18" charset="0"/>
                        <a:cs typeface="Arial" panose="020B0604020202020204" pitchFamily="34" charset="0"/>
                      </a:rPr>
                      <m:t>(</m:t>
                    </m:r>
                    <m:r>
                      <a:rPr lang="en-US" sz="4000" i="1" smtClean="0">
                        <a:solidFill>
                          <a:srgbClr val="000000"/>
                        </a:solidFill>
                        <a:latin typeface="Cambria Math" panose="02040503050406030204" pitchFamily="18" charset="0"/>
                        <a:cs typeface="Arial" panose="020B0604020202020204" pitchFamily="34" charset="0"/>
                      </a:rPr>
                      <m:t>𝑀𝑁</m:t>
                    </m:r>
                    <m:r>
                      <a:rPr lang="en-US" sz="4000" i="1" smtClean="0">
                        <a:solidFill>
                          <a:srgbClr val="000000"/>
                        </a:solidFill>
                        <a:latin typeface="Cambria Math" panose="02040503050406030204" pitchFamily="18" charset="0"/>
                        <a:cs typeface="Arial" panose="020B0604020202020204" pitchFamily="34" charset="0"/>
                      </a:rPr>
                      <m:t>)</m:t>
                    </m:r>
                  </m:oMath>
                </a14:m>
                <a:r>
                  <a:rPr lang="en-US" sz="4000" smtClean="0">
                    <a:solidFill>
                      <a:srgbClr val="000000"/>
                    </a:solidFill>
                    <a:latin typeface="Arial" panose="020B0604020202020204" pitchFamily="34" charset="0"/>
                    <a:cs typeface="Arial" panose="020B0604020202020204" pitchFamily="34" charset="0"/>
                  </a:rPr>
                  <a:t> và </a:t>
                </a:r>
                <a14:m>
                  <m:oMath xmlns:m="http://schemas.openxmlformats.org/officeDocument/2006/math">
                    <m:r>
                      <m:rPr>
                        <m:sty m:val="p"/>
                      </m:rPr>
                      <a:rPr lang="en-US" sz="4000" i="1" smtClean="0">
                        <a:solidFill>
                          <a:srgbClr val="000000"/>
                        </a:solidFill>
                        <a:latin typeface="Cambria Math" panose="02040503050406030204" pitchFamily="18" charset="0"/>
                        <a:cs typeface="Arial" panose="020B0604020202020204" pitchFamily="34" charset="0"/>
                      </a:rPr>
                      <m:t>log</m:t>
                    </m:r>
                    <m:r>
                      <a:rPr lang="en-US" sz="4000" i="1" baseline="-25000" smtClean="0">
                        <a:solidFill>
                          <a:srgbClr val="000000"/>
                        </a:solidFill>
                        <a:latin typeface="Cambria Math" panose="02040503050406030204" pitchFamily="18" charset="0"/>
                        <a:cs typeface="Arial" panose="020B0604020202020204" pitchFamily="34" charset="0"/>
                      </a:rPr>
                      <m:t>2</m:t>
                    </m:r>
                    <m:r>
                      <a:rPr lang="en-US" sz="4000" i="1" smtClean="0">
                        <a:solidFill>
                          <a:srgbClr val="000000"/>
                        </a:solidFill>
                        <a:latin typeface="Cambria Math" panose="02040503050406030204" pitchFamily="18" charset="0"/>
                        <a:cs typeface="Arial" panose="020B0604020202020204" pitchFamily="34" charset="0"/>
                      </a:rPr>
                      <m:t>𝑀</m:t>
                    </m:r>
                    <m:r>
                      <a:rPr lang="en-US" sz="4000" i="1" smtClean="0">
                        <a:solidFill>
                          <a:srgbClr val="000000"/>
                        </a:solidFill>
                        <a:latin typeface="Cambria Math" panose="02040503050406030204" pitchFamily="18" charset="0"/>
                        <a:cs typeface="Arial" panose="020B0604020202020204" pitchFamily="34" charset="0"/>
                      </a:rPr>
                      <m:t> + </m:t>
                    </m:r>
                    <m:r>
                      <m:rPr>
                        <m:sty m:val="p"/>
                      </m:rPr>
                      <a:rPr lang="en-US" sz="4000" i="1" smtClean="0">
                        <a:solidFill>
                          <a:srgbClr val="000000"/>
                        </a:solidFill>
                        <a:latin typeface="Cambria Math" panose="02040503050406030204" pitchFamily="18" charset="0"/>
                        <a:cs typeface="Arial" panose="020B0604020202020204" pitchFamily="34" charset="0"/>
                      </a:rPr>
                      <m:t>log</m:t>
                    </m:r>
                    <m:r>
                      <a:rPr lang="en-US" sz="4000" i="1" baseline="-25000" smtClean="0">
                        <a:solidFill>
                          <a:srgbClr val="000000"/>
                        </a:solidFill>
                        <a:latin typeface="Cambria Math" panose="02040503050406030204" pitchFamily="18" charset="0"/>
                        <a:cs typeface="Arial" panose="020B0604020202020204" pitchFamily="34" charset="0"/>
                      </a:rPr>
                      <m:t>2</m:t>
                    </m:r>
                    <m:r>
                      <a:rPr lang="en-US" sz="4000" i="1" smtClean="0">
                        <a:solidFill>
                          <a:srgbClr val="000000"/>
                        </a:solidFill>
                        <a:latin typeface="Cambria Math" panose="02040503050406030204" pitchFamily="18" charset="0"/>
                        <a:cs typeface="Arial" panose="020B0604020202020204" pitchFamily="34" charset="0"/>
                      </a:rPr>
                      <m:t>𝑁</m:t>
                    </m:r>
                  </m:oMath>
                </a14:m>
                <a:r>
                  <a:rPr lang="en-US" sz="4000" smtClean="0">
                    <a:solidFill>
                      <a:srgbClr val="000000"/>
                    </a:solidFill>
                    <a:latin typeface="Arial" panose="020B0604020202020204" pitchFamily="34" charset="0"/>
                    <a:cs typeface="Arial" panose="020B0604020202020204" pitchFamily="34" charset="0"/>
                  </a:rPr>
                  <a:t>;		b) </a:t>
                </a:r>
                <a14:m>
                  <m:oMath xmlns:m="http://schemas.openxmlformats.org/officeDocument/2006/math">
                    <m:sSub>
                      <m:sSubPr>
                        <m:ctrlPr>
                          <a:rPr lang="en-US" sz="4000" i="1">
                            <a:latin typeface="Cambria Math" panose="02040503050406030204" pitchFamily="18" charset="0"/>
                            <a:cs typeface="Times New Roman" panose="02020603050405020304" pitchFamily="18" charset="0"/>
                          </a:rPr>
                        </m:ctrlPr>
                      </m:sSub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cs typeface="Times New Roman" panose="02020603050405020304" pitchFamily="18" charset="0"/>
                          </a:rPr>
                        </m:ctrlPr>
                      </m:dPr>
                      <m:e>
                        <m:f>
                          <m:fPr>
                            <m:ctrlPr>
                              <a:rPr lang="en-US" sz="4000" i="1">
                                <a:effectLst/>
                                <a:latin typeface="Cambria Math" panose="02040503050406030204" pitchFamily="18"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𝑀</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𝑁</m:t>
                            </m:r>
                          </m:den>
                        </m:f>
                      </m:e>
                    </m:d>
                  </m:oMath>
                </a14:m>
                <a:r>
                  <a:rPr lang="en-US" sz="4000" smtClean="0">
                    <a:solidFill>
                      <a:srgbClr val="000000"/>
                    </a:solidFill>
                    <a:latin typeface="Arial" panose="020B0604020202020204" pitchFamily="34" charset="0"/>
                    <a:cs typeface="Arial" panose="020B0604020202020204" pitchFamily="34" charset="0"/>
                  </a:rPr>
                  <a:t> và </a:t>
                </a:r>
                <a14:m>
                  <m:oMath xmlns:m="http://schemas.openxmlformats.org/officeDocument/2006/math">
                    <m:r>
                      <m:rPr>
                        <m:sty m:val="p"/>
                      </m:rPr>
                      <a:rPr lang="en-US" sz="4000" i="1" smtClean="0">
                        <a:solidFill>
                          <a:srgbClr val="000000"/>
                        </a:solidFill>
                        <a:latin typeface="Cambria Math" panose="02040503050406030204" pitchFamily="18" charset="0"/>
                        <a:cs typeface="Arial" panose="020B0604020202020204" pitchFamily="34" charset="0"/>
                      </a:rPr>
                      <m:t>log</m:t>
                    </m:r>
                    <m:r>
                      <a:rPr lang="en-US" sz="4000" i="1" baseline="-25000" smtClean="0">
                        <a:solidFill>
                          <a:srgbClr val="000000"/>
                        </a:solidFill>
                        <a:latin typeface="Cambria Math" panose="02040503050406030204" pitchFamily="18" charset="0"/>
                        <a:cs typeface="Arial" panose="020B0604020202020204" pitchFamily="34" charset="0"/>
                      </a:rPr>
                      <m:t>2</m:t>
                    </m:r>
                    <m:r>
                      <a:rPr lang="en-US" sz="4000" i="1" smtClean="0">
                        <a:solidFill>
                          <a:srgbClr val="000000"/>
                        </a:solidFill>
                        <a:latin typeface="Cambria Math" panose="02040503050406030204" pitchFamily="18" charset="0"/>
                        <a:cs typeface="Arial" panose="020B0604020202020204" pitchFamily="34" charset="0"/>
                      </a:rPr>
                      <m:t>𝑀</m:t>
                    </m:r>
                    <m:r>
                      <a:rPr lang="en-US" sz="4000" i="1" smtClean="0">
                        <a:solidFill>
                          <a:srgbClr val="000000"/>
                        </a:solidFill>
                        <a:latin typeface="Cambria Math" panose="02040503050406030204" pitchFamily="18" charset="0"/>
                        <a:cs typeface="Arial" panose="020B0604020202020204" pitchFamily="34" charset="0"/>
                      </a:rPr>
                      <m:t> – </m:t>
                    </m:r>
                    <m:r>
                      <m:rPr>
                        <m:sty m:val="p"/>
                      </m:rPr>
                      <a:rPr lang="en-US" sz="4000" i="1" smtClean="0">
                        <a:solidFill>
                          <a:srgbClr val="000000"/>
                        </a:solidFill>
                        <a:latin typeface="Cambria Math" panose="02040503050406030204" pitchFamily="18" charset="0"/>
                        <a:cs typeface="Arial" panose="020B0604020202020204" pitchFamily="34" charset="0"/>
                      </a:rPr>
                      <m:t>log</m:t>
                    </m:r>
                    <m:r>
                      <a:rPr lang="en-US" sz="4000" i="1" baseline="-25000" smtClean="0">
                        <a:solidFill>
                          <a:srgbClr val="000000"/>
                        </a:solidFill>
                        <a:latin typeface="Cambria Math" panose="02040503050406030204" pitchFamily="18" charset="0"/>
                        <a:cs typeface="Arial" panose="020B0604020202020204" pitchFamily="34" charset="0"/>
                      </a:rPr>
                      <m:t>2</m:t>
                    </m:r>
                    <m:r>
                      <a:rPr lang="en-US" sz="4000" i="1" smtClean="0">
                        <a:solidFill>
                          <a:srgbClr val="000000"/>
                        </a:solidFill>
                        <a:latin typeface="Cambria Math" panose="02040503050406030204" pitchFamily="18" charset="0"/>
                        <a:cs typeface="Arial" panose="020B0604020202020204" pitchFamily="34" charset="0"/>
                      </a:rPr>
                      <m:t>𝑁</m:t>
                    </m:r>
                  </m:oMath>
                </a14:m>
                <a:r>
                  <a:rPr lang="en-US" sz="4000" smtClean="0">
                    <a:solidFill>
                      <a:srgbClr val="000000"/>
                    </a:solidFill>
                    <a:latin typeface="Arial" panose="020B0604020202020204" pitchFamily="34" charset="0"/>
                    <a:cs typeface="Arial" panose="020B0604020202020204" pitchFamily="34" charset="0"/>
                  </a:rPr>
                  <a:t>.</a:t>
                </a:r>
                <a:endParaRPr lang="en-US" sz="4000" b="0" i="0">
                  <a:solidFill>
                    <a:srgbClr val="000000"/>
                  </a:solidFill>
                  <a:effectLst/>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2058849" y="3090184"/>
                <a:ext cx="15238551" cy="2397516"/>
              </a:xfrm>
              <a:prstGeom prst="rect">
                <a:avLst/>
              </a:prstGeom>
              <a:blipFill>
                <a:blip r:embed="rId9"/>
                <a:stretch>
                  <a:fillRect l="-1440"/>
                </a:stretch>
              </a:blipFill>
            </p:spPr>
            <p:txBody>
              <a:bodyPr/>
              <a:lstStyle/>
              <a:p>
                <a:r>
                  <a:rPr lang="en-US">
                    <a:noFill/>
                  </a:rPr>
                  <a:t> </a:t>
                </a:r>
              </a:p>
            </p:txBody>
          </p:sp>
        </mc:Fallback>
      </mc:AlternateContent>
      <p:sp>
        <p:nvSpPr>
          <p:cNvPr id="26" name="Rectangle 25"/>
          <p:cNvSpPr/>
          <p:nvPr/>
        </p:nvSpPr>
        <p:spPr>
          <a:xfrm>
            <a:off x="8730506" y="5753100"/>
            <a:ext cx="1295546" cy="707886"/>
          </a:xfrm>
          <a:prstGeom prst="rect">
            <a:avLst/>
          </a:prstGeom>
        </p:spPr>
        <p:txBody>
          <a:bodyPr wrap="none">
            <a:spAutoFit/>
          </a:bodyPr>
          <a:lstStyle/>
          <a:p>
            <a:pPr lvl="0" algn="ctr">
              <a:defRPr/>
            </a:pPr>
            <a:r>
              <a:rPr lang="vi-VN" sz="4000" b="1" i="1" u="sng" smtClean="0">
                <a:solidFill>
                  <a:schemeClr val="tx2"/>
                </a:solidFill>
              </a:rPr>
              <a:t>Giải</a:t>
            </a:r>
            <a:r>
              <a:rPr lang="en-US" sz="4000" b="1" i="1" u="sng" smtClean="0">
                <a:solidFill>
                  <a:schemeClr val="tx2"/>
                </a:solidFill>
              </a:rPr>
              <a:t>:</a:t>
            </a:r>
            <a:endParaRPr lang="en-US" sz="4000" b="1" i="1" u="sng" dirty="0">
              <a:solidFill>
                <a:schemeClr val="tx2"/>
              </a:solidFill>
            </a:endParaRPr>
          </a:p>
        </p:txBody>
      </p:sp>
      <mc:AlternateContent xmlns:mc="http://schemas.openxmlformats.org/markup-compatibility/2006">
        <mc:Choice xmlns:a14="http://schemas.microsoft.com/office/drawing/2010/main" Requires="a14">
          <p:sp>
            <p:nvSpPr>
              <p:cNvPr id="12" name="Rectangle 11"/>
              <p:cNvSpPr/>
              <p:nvPr/>
            </p:nvSpPr>
            <p:spPr>
              <a:xfrm>
                <a:off x="2058849" y="6743700"/>
                <a:ext cx="14379768" cy="3345018"/>
              </a:xfrm>
              <a:prstGeom prst="rect">
                <a:avLst/>
              </a:prstGeom>
            </p:spPr>
            <p:txBody>
              <a:bodyPr wrap="square">
                <a:spAutoFit/>
              </a:bodyPr>
              <a:lstStyle/>
              <a:p>
                <a:pPr>
                  <a:lnSpc>
                    <a:spcPct val="150000"/>
                  </a:lnSpc>
                  <a:spcAft>
                    <a:spcPts val="1200"/>
                  </a:spcAft>
                </a:pPr>
                <a:r>
                  <a:rPr lang="en-US" sz="4000" kern="100">
                    <a:latin typeface="Arial" panose="020B0604020202020204" pitchFamily="34" charset="0"/>
                    <a:ea typeface="Malgun Gothic" panose="020B0503020000020004" pitchFamily="34" charset="-127"/>
                    <a:cs typeface="Arial" panose="020B0604020202020204" pitchFamily="34" charset="0"/>
                  </a:rPr>
                  <a:t>a</a:t>
                </a:r>
                <a:r>
                  <a:rPr lang="en-US" sz="4000" kern="100">
                    <a:latin typeface="Arial" panose="020B0604020202020204" pitchFamily="34" charset="0"/>
                    <a:ea typeface="Malgun Gothic" panose="020B0503020000020004" pitchFamily="34" charset="-127"/>
                    <a:cs typeface="Arial" panose="020B0604020202020204" pitchFamily="34" charset="0"/>
                  </a:rPr>
                  <a:t>) </a:t>
                </a:r>
                <a14:m>
                  <m:oMath xmlns:m="http://schemas.openxmlformats.org/officeDocument/2006/math">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𝑀𝑁</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5</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3</m:t>
                            </m:r>
                          </m:sup>
                        </m:sSup>
                      </m:e>
                    </m:d>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8</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=8</m:t>
                    </m:r>
                  </m:oMath>
                </a14:m>
                <a:r>
                  <a:rPr lang="en-US" sz="40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1200"/>
                  </a:spcAft>
                </a:pPr>
                <a:r>
                  <a:rPr lang="en-US" sz="4000" kern="100" smtClean="0">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𝑁</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5</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=5+3=8</m:t>
                    </m:r>
                  </m:oMath>
                </a14:m>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𝑀𝑁</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𝑁</m:t>
                      </m:r>
                    </m:oMath>
                  </m:oMathPara>
                </a14:m>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2058849" y="6743700"/>
                <a:ext cx="14379768" cy="3345018"/>
              </a:xfrm>
              <a:prstGeom prst="rect">
                <a:avLst/>
              </a:prstGeom>
              <a:blipFill>
                <a:blip r:embed="rId10"/>
                <a:stretch>
                  <a:fillRect l="-1526"/>
                </a:stretch>
              </a:blipFill>
            </p:spPr>
            <p:txBody>
              <a:bodyPr/>
              <a:lstStyle/>
              <a:p>
                <a:r>
                  <a:rPr lang="en-US">
                    <a:noFill/>
                  </a:rPr>
                  <a:t> </a:t>
                </a:r>
              </a:p>
            </p:txBody>
          </p:sp>
        </mc:Fallback>
      </mc:AlternateContent>
    </p:spTree>
    <p:extLst>
      <p:ext uri="{BB962C8B-B14F-4D97-AF65-F5344CB8AC3E}">
        <p14:creationId xmlns:p14="http://schemas.microsoft.com/office/powerpoint/2010/main" val="210888717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42" dur="500"/>
                                        <p:tgtEl>
                                          <p:spTgt spid="1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animEffect transition="in" filter="wipe(left)">
                                      <p:cBhvr>
                                        <p:cTn id="4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544990">
            <a:off x="159714" y="9029928"/>
            <a:ext cx="1236433" cy="1023898"/>
          </a:xfrm>
          <a:prstGeom prst="rect">
            <a:avLst/>
          </a:prstGeom>
        </p:spPr>
      </p:pic>
      <p:grpSp>
        <p:nvGrpSpPr>
          <p:cNvPr id="19" name="Group 18"/>
          <p:cNvGrpSpPr/>
          <p:nvPr/>
        </p:nvGrpSpPr>
        <p:grpSpPr>
          <a:xfrm>
            <a:off x="5791200" y="288505"/>
            <a:ext cx="6781799" cy="2980178"/>
            <a:chOff x="5943600" y="288505"/>
            <a:chExt cx="6781799" cy="2980178"/>
          </a:xfrm>
        </p:grpSpPr>
        <p:grpSp>
          <p:nvGrpSpPr>
            <p:cNvPr id="13" name="Group 2"/>
            <p:cNvGrpSpPr/>
            <p:nvPr/>
          </p:nvGrpSpPr>
          <p:grpSpPr>
            <a:xfrm>
              <a:off x="5943600" y="288505"/>
              <a:ext cx="6781799" cy="2980178"/>
              <a:chOff x="0" y="-28575"/>
              <a:chExt cx="2531265" cy="841375"/>
            </a:xfrm>
          </p:grpSpPr>
          <p:sp>
            <p:nvSpPr>
              <p:cNvPr id="14" name="Freeform 3"/>
              <p:cNvSpPr/>
              <p:nvPr/>
            </p:nvSpPr>
            <p:spPr>
              <a:xfrm>
                <a:off x="154323" y="11231"/>
                <a:ext cx="2376942" cy="341273"/>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5"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Rectangle 15"/>
            <p:cNvSpPr/>
            <p:nvPr/>
          </p:nvSpPr>
          <p:spPr>
            <a:xfrm>
              <a:off x="6809421" y="440391"/>
              <a:ext cx="5442516" cy="100271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500" b="1" i="0" u="none" strike="noStrike" kern="1200" cap="none" spc="0" normalizeH="0" baseline="0" noProof="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Quy tắc tính lôgarit</a:t>
              </a:r>
              <a:endParaRPr kumimoji="0" lang="en-US" sz="4500" b="0"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18" name="TextBox 17"/>
          <p:cNvSpPr txBox="1"/>
          <p:nvPr/>
        </p:nvSpPr>
        <p:spPr>
          <a:xfrm>
            <a:off x="3733800" y="1943100"/>
            <a:ext cx="7992125" cy="96225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Nhận biết quy tắc tính lôgarit</a:t>
            </a:r>
            <a:endPar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2" name="Picture 34"/>
          <p:cNvPicPr>
            <a:picLocks noChangeAspect="1"/>
          </p:cNvPicPr>
          <p:nvPr/>
        </p:nvPicPr>
        <p:blipFill>
          <a:blip r:embed="rId6"/>
          <a:srcRect/>
          <a:stretch>
            <a:fillRect/>
          </a:stretch>
        </p:blipFill>
        <p:spPr>
          <a:xfrm>
            <a:off x="16306800" y="499849"/>
            <a:ext cx="1485264" cy="1163457"/>
          </a:xfrm>
          <a:prstGeom prst="rect">
            <a:avLst/>
          </a:prstGeom>
        </p:spPr>
      </p:pic>
      <p:pic>
        <p:nvPicPr>
          <p:cNvPr id="23" name="Picture 22"/>
          <p:cNvPicPr>
            <a:picLocks noChangeAspect="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42494" y="2023384"/>
            <a:ext cx="979790" cy="914400"/>
          </a:xfrm>
          <a:prstGeom prst="rect">
            <a:avLst/>
          </a:prstGeom>
        </p:spPr>
      </p:pic>
      <p:sp>
        <p:nvSpPr>
          <p:cNvPr id="24" name="TextBox 23"/>
          <p:cNvSpPr txBox="1"/>
          <p:nvPr/>
        </p:nvSpPr>
        <p:spPr>
          <a:xfrm>
            <a:off x="2058849" y="2123774"/>
            <a:ext cx="3581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a:t>
            </a:r>
            <a:r>
              <a:rPr kumimoji="0" lang="nl-NL" sz="44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2:</a:t>
            </a:r>
            <a:endPar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2058849" y="3090184"/>
                <a:ext cx="15238551" cy="23975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Cho </a:t>
                </a: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25, </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23</m:t>
                    </m:r>
                  </m:oMath>
                </a14:m>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Tính và so sánh:</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m:rPr>
                        <m:sty m:val="p"/>
                      </m:r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log</m:t>
                    </m:r>
                    <m:r>
                      <a:rPr kumimoji="0" lang="en-US" sz="40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𝑀𝑁</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oMath>
                </a14:m>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và </a:t>
                </a:r>
                <a14:m>
                  <m:oMath xmlns:m="http://schemas.openxmlformats.org/officeDocument/2006/math">
                    <m:r>
                      <m:rPr>
                        <m:sty m:val="p"/>
                      </m:r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log</m:t>
                    </m:r>
                    <m:r>
                      <a:rPr kumimoji="0" lang="en-US" sz="40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m:rPr>
                        <m:sty m:val="p"/>
                      </m:r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log</m:t>
                    </m:r>
                    <m:r>
                      <a:rPr kumimoji="0" lang="en-US" sz="40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m:t>
                    </m:r>
                  </m:oMath>
                </a14:m>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b) </a:t>
                </a:r>
                <a14:m>
                  <m:oMath xmlns:m="http://schemas.openxmlformats.org/officeDocument/2006/math">
                    <m:sSub>
                      <m:sSub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log</m:t>
                        </m:r>
                      </m:e>
                      <m:sub>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dPr>
                      <m:e>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num>
                          <m:den>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m:t>
                            </m:r>
                          </m:den>
                        </m:f>
                      </m:e>
                    </m:d>
                  </m:oMath>
                </a14:m>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và </a:t>
                </a:r>
                <a14:m>
                  <m:oMath xmlns:m="http://schemas.openxmlformats.org/officeDocument/2006/math">
                    <m:r>
                      <m:rPr>
                        <m:sty m:val="p"/>
                      </m:r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log</m:t>
                    </m:r>
                    <m:r>
                      <a:rPr kumimoji="0" lang="en-US" sz="40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m:rPr>
                        <m:sty m:val="p"/>
                      </m:r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log</m:t>
                    </m:r>
                    <m:r>
                      <a:rPr kumimoji="0" lang="en-US" sz="40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m:t>
                    </m:r>
                  </m:oMath>
                </a14:m>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2058849" y="3090184"/>
                <a:ext cx="15238551" cy="2397516"/>
              </a:xfrm>
              <a:prstGeom prst="rect">
                <a:avLst/>
              </a:prstGeom>
              <a:blipFill>
                <a:blip r:embed="rId9"/>
                <a:stretch>
                  <a:fillRect l="-1440"/>
                </a:stretch>
              </a:blipFill>
            </p:spPr>
            <p:txBody>
              <a:bodyPr/>
              <a:lstStyle/>
              <a:p>
                <a:r>
                  <a:rPr lang="en-US">
                    <a:noFill/>
                  </a:rPr>
                  <a:t> </a:t>
                </a:r>
              </a:p>
            </p:txBody>
          </p:sp>
        </mc:Fallback>
      </mc:AlternateContent>
      <p:sp>
        <p:nvSpPr>
          <p:cNvPr id="26" name="Rectangle 25"/>
          <p:cNvSpPr/>
          <p:nvPr/>
        </p:nvSpPr>
        <p:spPr>
          <a:xfrm>
            <a:off x="8730506" y="5753100"/>
            <a:ext cx="1295546"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sng" strike="noStrike" kern="1200" cap="none" spc="0" normalizeH="0" baseline="0" noProof="0" smtClean="0">
                <a:ln>
                  <a:noFill/>
                </a:ln>
                <a:solidFill>
                  <a:srgbClr val="1F497D"/>
                </a:solidFill>
                <a:effectLst/>
                <a:uLnTx/>
                <a:uFillTx/>
                <a:latin typeface="Arial" panose="020B0604020202020204" pitchFamily="34" charset="0"/>
                <a:ea typeface="+mn-ea"/>
                <a:cs typeface="+mn-cs"/>
              </a:rPr>
              <a:t>Giải</a:t>
            </a:r>
            <a:r>
              <a:rPr kumimoji="0" lang="en-US" sz="4000" b="1" i="1" u="sng" strike="noStrike" kern="1200" cap="none" spc="0" normalizeH="0" baseline="0" noProof="0" smtClean="0">
                <a:ln>
                  <a:noFill/>
                </a:ln>
                <a:solidFill>
                  <a:srgbClr val="1F497D"/>
                </a:solidFill>
                <a:effectLst/>
                <a:uLnTx/>
                <a:uFillTx/>
                <a:latin typeface="Calibri"/>
                <a:ea typeface="+mn-ea"/>
                <a:cs typeface="+mn-cs"/>
              </a:rPr>
              <a:t>:</a:t>
            </a:r>
            <a:endParaRPr kumimoji="0" lang="en-US" sz="4000" b="1" i="1" u="sng" strike="noStrike" kern="1200" cap="none" spc="0" normalizeH="0" baseline="0" noProof="0" dirty="0">
              <a:ln>
                <a:noFill/>
              </a:ln>
              <a:solidFill>
                <a:srgbClr val="1F497D"/>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2" name="Rectangle 11"/>
              <p:cNvSpPr/>
              <p:nvPr/>
            </p:nvSpPr>
            <p:spPr>
              <a:xfrm>
                <a:off x="2058849" y="6286500"/>
                <a:ext cx="14379768" cy="3881447"/>
              </a:xfrm>
              <a:prstGeom prst="rect">
                <a:avLst/>
              </a:prstGeom>
            </p:spPr>
            <p:txBody>
              <a:bodyPr wrap="square">
                <a:spAutoFit/>
              </a:bodyPr>
              <a:lstStyle/>
              <a:p>
                <a:pPr lvl="0">
                  <a:lnSpc>
                    <a:spcPct val="150000"/>
                  </a:lnSpc>
                </a:pPr>
                <a:r>
                  <a:rPr lang="en-US" sz="4000" kern="100" smtClean="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num>
                          <m:den>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𝑁</m:t>
                            </m:r>
                          </m:den>
                        </m:f>
                      </m:e>
                    </m:d>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p>
                        </m:sSup>
                      </m:num>
                      <m:den>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oMath>
                </a14:m>
                <a:endParaRPr lang="en-US" sz="40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14:m>
                  <m:oMathPara xmlns:m="http://schemas.openxmlformats.org/officeDocument/2006/math">
                    <m:oMathParaPr>
                      <m:jc m:val="left"/>
                    </m:oMathParaPr>
                    <m:oMath xmlns:m="http://schemas.openxmlformats.org/officeDocument/2006/math">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𝑁</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p>
                      </m:s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40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a:lnSpc>
                    <a:spcPct val="150000"/>
                  </a:lnSpc>
                </a:pPr>
                <a14:m>
                  <m:oMath xmlns:m="http://schemas.openxmlformats.org/officeDocument/2006/math">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num>
                          <m:den>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𝑁</m:t>
                            </m:r>
                          </m:den>
                        </m:f>
                      </m:e>
                    </m:d>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𝑁</m:t>
                    </m:r>
                  </m:oMath>
                </a14:m>
                <a:r>
                  <a:rPr lang="en-US" sz="4000" kern="1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2058849" y="6286500"/>
                <a:ext cx="14379768" cy="3881447"/>
              </a:xfrm>
              <a:prstGeom prst="rect">
                <a:avLst/>
              </a:prstGeom>
              <a:blipFill>
                <a:blip r:embed="rId10"/>
                <a:stretch>
                  <a:fillRect l="-1526"/>
                </a:stretch>
              </a:blipFill>
            </p:spPr>
            <p:txBody>
              <a:bodyPr/>
              <a:lstStyle/>
              <a:p>
                <a:r>
                  <a:rPr lang="en-US">
                    <a:noFill/>
                  </a:rPr>
                  <a:t> </a:t>
                </a:r>
              </a:p>
            </p:txBody>
          </p:sp>
        </mc:Fallback>
      </mc:AlternateContent>
    </p:spTree>
    <p:extLst>
      <p:ext uri="{BB962C8B-B14F-4D97-AF65-F5344CB8AC3E}">
        <p14:creationId xmlns:p14="http://schemas.microsoft.com/office/powerpoint/2010/main" val="1629231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22" name="Rectangle 21"/>
          <p:cNvSpPr/>
          <p:nvPr/>
        </p:nvSpPr>
        <p:spPr>
          <a:xfrm>
            <a:off x="7154239" y="571500"/>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29" name="Group 28"/>
          <p:cNvGrpSpPr/>
          <p:nvPr/>
        </p:nvGrpSpPr>
        <p:grpSpPr>
          <a:xfrm>
            <a:off x="723898" y="2171700"/>
            <a:ext cx="16916401" cy="6951007"/>
            <a:chOff x="457199" y="2253821"/>
            <a:chExt cx="17449801" cy="6137382"/>
          </a:xfrm>
        </p:grpSpPr>
        <p:grpSp>
          <p:nvGrpSpPr>
            <p:cNvPr id="28" name="Group 27"/>
            <p:cNvGrpSpPr/>
            <p:nvPr/>
          </p:nvGrpSpPr>
          <p:grpSpPr>
            <a:xfrm>
              <a:off x="457199" y="2253821"/>
              <a:ext cx="17449801" cy="6137382"/>
              <a:chOff x="380999" y="2221737"/>
              <a:chExt cx="17449801" cy="6137382"/>
            </a:xfrm>
          </p:grpSpPr>
          <p:sp>
            <p:nvSpPr>
              <p:cNvPr id="27" name="Freeform 6"/>
              <p:cNvSpPr/>
              <p:nvPr/>
            </p:nvSpPr>
            <p:spPr>
              <a:xfrm>
                <a:off x="380999" y="2221737"/>
                <a:ext cx="17449801" cy="6137382"/>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noFill/>
              <a:ln w="57150">
                <a:solidFill>
                  <a:schemeClr val="tx2"/>
                </a:solidFill>
                <a:prstDash val="sysDash"/>
              </a:ln>
            </p:spPr>
          </p:sp>
          <p:sp>
            <p:nvSpPr>
              <p:cNvPr id="19" name="Freeform 6"/>
              <p:cNvSpPr/>
              <p:nvPr/>
            </p:nvSpPr>
            <p:spPr>
              <a:xfrm>
                <a:off x="657726" y="2396290"/>
                <a:ext cx="16916400" cy="5755638"/>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mc:Choice xmlns:a14="http://schemas.microsoft.com/office/drawing/2010/main" Requires="a14">
            <p:sp>
              <p:nvSpPr>
                <p:cNvPr id="23" name="Rectangle 22"/>
                <p:cNvSpPr/>
                <p:nvPr/>
              </p:nvSpPr>
              <p:spPr>
                <a:xfrm>
                  <a:off x="1040515" y="2657505"/>
                  <a:ext cx="16355569" cy="5526507"/>
                </a:xfrm>
                <a:prstGeom prst="rect">
                  <a:avLst/>
                </a:prstGeom>
              </p:spPr>
              <p:txBody>
                <a:bodyPr wrap="square">
                  <a:spAutoFit/>
                </a:bodyPr>
                <a:lstStyle/>
                <a:p>
                  <a:pPr>
                    <a:lnSpc>
                      <a:spcPct val="150000"/>
                    </a:lnSpc>
                    <a:spcAft>
                      <a:spcPts val="1200"/>
                    </a:spcAft>
                  </a:pPr>
                  <a:r>
                    <a:rPr lang="en-US" sz="4100" kern="100">
                      <a:latin typeface="Arial" panose="020B0604020202020204" pitchFamily="34" charset="0"/>
                      <a:ea typeface="Calibri" panose="020F0502020204030204" pitchFamily="34" charset="0"/>
                      <a:cs typeface="Arial" panose="020B0604020202020204" pitchFamily="34" charset="0"/>
                    </a:rPr>
                    <a:t>Giả sử </a:t>
                  </a:r>
                  <a14:m>
                    <m:oMath xmlns:m="http://schemas.openxmlformats.org/officeDocument/2006/math">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4100" kern="100">
                      <a:effectLst/>
                      <a:latin typeface="Arial" panose="020B0604020202020204" pitchFamily="34" charset="0"/>
                      <a:ea typeface="Malgun Gothic" panose="020B0503020000020004" pitchFamily="34" charset="-127"/>
                      <a:cs typeface="Arial" panose="020B0604020202020204" pitchFamily="34" charset="0"/>
                    </a:rPr>
                    <a:t> là số thực dương khác 1, </a:t>
                  </a:r>
                  <a14:m>
                    <m:oMath xmlns:m="http://schemas.openxmlformats.org/officeDocument/2006/math">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1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𝑁</m:t>
                      </m:r>
                    </m:oMath>
                  </a14:m>
                  <a:r>
                    <a:rPr lang="en-US" sz="4100" kern="100">
                      <a:effectLst/>
                      <a:latin typeface="Arial" panose="020B0604020202020204" pitchFamily="34" charset="0"/>
                      <a:ea typeface="Calibri" panose="020F0502020204030204" pitchFamily="34" charset="0"/>
                      <a:cs typeface="Arial" panose="020B0604020202020204" pitchFamily="34" charset="0"/>
                    </a:rPr>
                    <a:t> là các số thực dương, </a:t>
                  </a:r>
                  <a14:m>
                    <m:oMath xmlns:m="http://schemas.openxmlformats.org/officeDocument/2006/math">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4100" kern="100">
                      <a:effectLst/>
                      <a:latin typeface="Arial" panose="020B0604020202020204" pitchFamily="34" charset="0"/>
                      <a:ea typeface="Malgun Gothic" panose="020B0503020000020004" pitchFamily="34" charset="-127"/>
                      <a:cs typeface="Arial" panose="020B0604020202020204" pitchFamily="34" charset="0"/>
                    </a:rPr>
                    <a:t> là số thực tùy ý. Khi đó:</a:t>
                  </a:r>
                  <a:endParaRPr lang="en-US" sz="41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func>
                          <m:func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1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d>
                              <m:d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𝑀𝑁</m:t>
                                </m:r>
                              </m:e>
                            </m:d>
                          </m:e>
                        </m:func>
                        <m:r>
                          <a:rPr lang="en-US" sz="41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1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𝑀</m:t>
                            </m:r>
                          </m:e>
                        </m:func>
                        <m:r>
                          <a:rPr lang="en-US" sz="41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1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𝑁</m:t>
                            </m:r>
                          </m:e>
                        </m:func>
                      </m:oMath>
                    </m:oMathPara>
                  </a14:m>
                  <a:endParaRPr lang="en-US" sz="41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func>
                          <m:func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1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f>
                              <m:f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𝑀</m:t>
                                </m:r>
                              </m:num>
                              <m:den>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𝑁</m:t>
                                </m:r>
                              </m:den>
                            </m:f>
                          </m:e>
                        </m:func>
                        <m:r>
                          <a:rPr lang="en-US" sz="41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1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𝑀</m:t>
                            </m:r>
                          </m:e>
                        </m:func>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1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𝑁</m:t>
                            </m:r>
                          </m:e>
                        </m:func>
                      </m:oMath>
                    </m:oMathPara>
                  </a14:m>
                  <a:endParaRPr lang="en-US" sz="41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sSub>
                          <m:sSub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1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𝛼</m:t>
                            </m:r>
                          </m:sub>
                        </m:sSub>
                        <m:r>
                          <a:rPr lang="en-US" sz="41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𝑀</m:t>
                            </m:r>
                          </m:e>
                          <m:sup>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𝛼</m:t>
                            </m:r>
                          </m:sup>
                        </m:sSup>
                        <m:r>
                          <a:rPr lang="en-US" sz="41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𝛼</m:t>
                        </m:r>
                        <m:sSub>
                          <m:sSub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1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1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100" i="1" kern="100">
                            <a:effectLst/>
                            <a:latin typeface="Cambria Math" panose="02040503050406030204" pitchFamily="18" charset="0"/>
                            <a:ea typeface="Calibri" panose="020F0502020204030204" pitchFamily="34" charset="0"/>
                            <a:cs typeface="Times New Roman" panose="02020603050405020304" pitchFamily="18" charset="0"/>
                          </a:rPr>
                          <m:t>𝑀</m:t>
                        </m:r>
                        <m:box>
                          <m:boxPr>
                            <m:ctrlPr>
                              <a:rPr lang="en-US" sz="4100" i="1" kern="100">
                                <a:effectLst/>
                                <a:latin typeface="Cambria Math" panose="02040503050406030204" pitchFamily="18" charset="0"/>
                                <a:ea typeface="Calibri" panose="020F0502020204030204" pitchFamily="34" charset="0"/>
                                <a:cs typeface="Times New Roman" panose="02020603050405020304" pitchFamily="18" charset="0"/>
                              </a:rPr>
                            </m:ctrlPr>
                          </m:boxPr>
                          <m:e>
                            <m:r>
                              <a:rPr lang="en-US" sz="4100" kern="100">
                                <a:effectLst/>
                                <a:latin typeface="Cambria Math" panose="02040503050406030204" pitchFamily="18" charset="0"/>
                                <a:ea typeface="Calibri" panose="020F0502020204030204" pitchFamily="34" charset="0"/>
                                <a:cs typeface="Times New Roman" panose="02020603050405020304" pitchFamily="18" charset="0"/>
                              </a:rPr>
                              <m:t> </m:t>
                            </m:r>
                          </m:e>
                        </m:box>
                      </m:oMath>
                    </m:oMathPara>
                  </a14:m>
                  <a:endParaRPr lang="en-US" sz="41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1040515" y="2657505"/>
                  <a:ext cx="16355569" cy="5526507"/>
                </a:xfrm>
                <a:prstGeom prst="rect">
                  <a:avLst/>
                </a:prstGeom>
                <a:blipFill>
                  <a:blip r:embed="rId2"/>
                  <a:stretch>
                    <a:fillRect l="-1423" r="-615"/>
                  </a:stretch>
                </a:blipFill>
              </p:spPr>
              <p:txBody>
                <a:bodyPr/>
                <a:lstStyle/>
                <a:p>
                  <a:r>
                    <a:rPr lang="en-US">
                      <a:noFill/>
                    </a:rPr>
                    <a:t> </a:t>
                  </a:r>
                </a:p>
              </p:txBody>
            </p:sp>
          </mc:Fallback>
        </mc:AlternateContent>
      </p:grpSp>
      <p:pic>
        <p:nvPicPr>
          <p:cNvPr id="32" name="Picture 3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9396872">
            <a:off x="16691140" y="65045"/>
            <a:ext cx="1400661" cy="2296801"/>
          </a:xfrm>
          <a:prstGeom prst="rect">
            <a:avLst/>
          </a:prstGeom>
        </p:spPr>
      </p:pic>
      <p:pic>
        <p:nvPicPr>
          <p:cNvPr id="2" name="Picture 1"/>
          <p:cNvPicPr>
            <a:picLocks noChangeAspect="1"/>
          </p:cNvPicPr>
          <p:nvPr/>
        </p:nvPicPr>
        <p:blipFill>
          <a:blip r:embed="rId9"/>
          <a:stretch>
            <a:fillRect/>
          </a:stretch>
        </p:blipFill>
        <p:spPr>
          <a:xfrm>
            <a:off x="14789193" y="7048500"/>
            <a:ext cx="2974342" cy="3080323"/>
          </a:xfrm>
          <a:prstGeom prst="rect">
            <a:avLst/>
          </a:prstGeom>
        </p:spPr>
      </p:pic>
    </p:spTree>
    <p:extLst>
      <p:ext uri="{BB962C8B-B14F-4D97-AF65-F5344CB8AC3E}">
        <p14:creationId xmlns:p14="http://schemas.microsoft.com/office/powerpoint/2010/main" val="391796798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anim calcmode="lin" valueType="num">
                                      <p:cBhvr>
                                        <p:cTn id="12" dur="500" fill="hold"/>
                                        <p:tgtEl>
                                          <p:spTgt spid="29"/>
                                        </p:tgtEl>
                                        <p:attrNameLst>
                                          <p:attrName>ppt_x</p:attrName>
                                        </p:attrNameLst>
                                      </p:cBhvr>
                                      <p:tavLst>
                                        <p:tav tm="0">
                                          <p:val>
                                            <p:strVal val="#ppt_x"/>
                                          </p:val>
                                        </p:tav>
                                        <p:tav tm="100000">
                                          <p:val>
                                            <p:strVal val="#ppt_x"/>
                                          </p:val>
                                        </p:tav>
                                      </p:tavLst>
                                    </p:anim>
                                    <p:anim calcmode="lin" valueType="num">
                                      <p:cBhvr>
                                        <p:cTn id="13" dur="5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32" name="Rounded Rectangle 31"/>
          <p:cNvSpPr/>
          <p:nvPr/>
        </p:nvSpPr>
        <p:spPr>
          <a:xfrm>
            <a:off x="1159042" y="924425"/>
            <a:ext cx="16002000" cy="8458201"/>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3" name="Group 32"/>
          <p:cNvGrpSpPr/>
          <p:nvPr/>
        </p:nvGrpSpPr>
        <p:grpSpPr>
          <a:xfrm>
            <a:off x="854044" y="839057"/>
            <a:ext cx="3861128" cy="1279214"/>
            <a:chOff x="482272" y="679784"/>
            <a:chExt cx="3861128" cy="1279214"/>
          </a:xfrm>
        </p:grpSpPr>
        <p:pic>
          <p:nvPicPr>
            <p:cNvPr id="35"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82272" y="679784"/>
              <a:ext cx="3861128" cy="1279214"/>
            </a:xfrm>
            <a:prstGeom prst="rect">
              <a:avLst/>
            </a:prstGeom>
          </p:spPr>
        </p:pic>
        <p:sp>
          <p:nvSpPr>
            <p:cNvPr id="36" name="Rectangle 35"/>
            <p:cNvSpPr/>
            <p:nvPr/>
          </p:nvSpPr>
          <p:spPr>
            <a:xfrm>
              <a:off x="1871436" y="756615"/>
              <a:ext cx="2268570" cy="1002710"/>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5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dụ 2:</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47" name="Rectangle 46"/>
          <p:cNvSpPr/>
          <p:nvPr/>
        </p:nvSpPr>
        <p:spPr>
          <a:xfrm>
            <a:off x="4962780" y="1017524"/>
            <a:ext cx="8563139"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mn-cs"/>
              </a:rPr>
              <a:t>Tính</a:t>
            </a:r>
            <a:r>
              <a:rPr kumimoji="0" lang="en-US" sz="4000" b="0" i="0" u="none" strike="noStrike" kern="1200" cap="none" spc="0" normalizeH="0" noProof="0" smtClean="0">
                <a:ln>
                  <a:noFill/>
                </a:ln>
                <a:solidFill>
                  <a:prstClr val="black"/>
                </a:solidFill>
                <a:effectLst/>
                <a:uLnTx/>
                <a:uFillTx/>
                <a:latin typeface="Arial" panose="020B0604020202020204" pitchFamily="34" charset="0"/>
                <a:ea typeface="Times New Roman" panose="02020603050405020304" pitchFamily="18" charset="0"/>
                <a:cs typeface="+mn-cs"/>
              </a:rPr>
              <a:t> giá trị của các biểu thức sau</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0" name="Oval Callout 49"/>
          <p:cNvSpPr/>
          <p:nvPr/>
        </p:nvSpPr>
        <p:spPr>
          <a:xfrm>
            <a:off x="2533351" y="3567811"/>
            <a:ext cx="1688284" cy="100934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5073316" y="2377654"/>
                <a:ext cx="4801314" cy="707886"/>
              </a:xfrm>
              <a:prstGeom prst="rect">
                <a:avLst/>
              </a:prstGeom>
            </p:spPr>
            <p:txBody>
              <a:bodyPr wrap="none">
                <a:spAutoFit/>
              </a:bodyPr>
              <a:lstStyle/>
              <a:p>
                <a14:m>
                  <m:oMath xmlns:m="http://schemas.openxmlformats.org/officeDocument/2006/math">
                    <m:r>
                      <a:rPr lang="en-US" sz="4000" i="1">
                        <a:solidFill>
                          <a:srgbClr val="000000"/>
                        </a:solidFill>
                        <a:latin typeface="Cambria Math" panose="02040503050406030204" pitchFamily="18" charset="0"/>
                        <a:cs typeface="Arial" panose="020B0604020202020204" pitchFamily="34" charset="0"/>
                      </a:rPr>
                      <m:t>𝑎</m:t>
                    </m:r>
                    <m:r>
                      <a:rPr lang="en-US" sz="4000" i="1">
                        <a:solidFill>
                          <a:srgbClr val="000000"/>
                        </a:solidFill>
                        <a:latin typeface="Cambria Math" panose="02040503050406030204" pitchFamily="18" charset="0"/>
                        <a:cs typeface="Arial" panose="020B0604020202020204" pitchFamily="34" charset="0"/>
                      </a:rPr>
                      <m:t>) </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4</m:t>
                    </m:r>
                    <m:r>
                      <a:rPr lang="en-US" sz="4000" b="0" i="1" smtClean="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 +</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4</m:t>
                    </m:r>
                    <m:r>
                      <a:rPr lang="en-US" sz="4000" b="0" i="1" smtClean="0">
                        <a:solidFill>
                          <a:srgbClr val="000000"/>
                        </a:solidFill>
                        <a:latin typeface="Cambria Math" panose="02040503050406030204" pitchFamily="18" charset="0"/>
                        <a:cs typeface="Arial" panose="020B0604020202020204" pitchFamily="34" charset="0"/>
                      </a:rPr>
                      <m:t>32</m:t>
                    </m:r>
                  </m:oMath>
                </a14:m>
                <a:r>
                  <a:rPr lang="en-US" sz="4000">
                    <a:solidFill>
                      <a:srgbClr val="000000"/>
                    </a:solidFill>
                    <a:latin typeface="Arial" panose="020B0604020202020204" pitchFamily="34" charset="0"/>
                    <a:cs typeface="Arial" panose="020B0604020202020204" pitchFamily="34" charset="0"/>
                  </a:rPr>
                  <a:t>	</a:t>
                </a:r>
                <a:endParaRPr lang="en-US"/>
              </a:p>
            </p:txBody>
          </p:sp>
        </mc:Choice>
        <mc:Fallback>
          <p:sp>
            <p:nvSpPr>
              <p:cNvPr id="2" name="Rectangle 1"/>
              <p:cNvSpPr>
                <a:spLocks noRot="1" noChangeAspect="1" noMove="1" noResize="1" noEditPoints="1" noAdjustHandles="1" noChangeArrowheads="1" noChangeShapeType="1" noTextEdit="1"/>
              </p:cNvSpPr>
              <p:nvPr/>
            </p:nvSpPr>
            <p:spPr>
              <a:xfrm>
                <a:off x="5073316" y="2377654"/>
                <a:ext cx="4801314" cy="7078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0972800" y="2378214"/>
                <a:ext cx="4801314" cy="707886"/>
              </a:xfrm>
              <a:prstGeom prst="rect">
                <a:avLst/>
              </a:prstGeom>
            </p:spPr>
            <p:txBody>
              <a:bodyPr wrap="none">
                <a:spAutoFit/>
              </a:bodyPr>
              <a:lstStyle/>
              <a:p>
                <a14:m>
                  <m:oMath xmlns:m="http://schemas.openxmlformats.org/officeDocument/2006/math">
                    <m:r>
                      <a:rPr lang="en-US" sz="4000" i="1">
                        <a:solidFill>
                          <a:srgbClr val="000000"/>
                        </a:solidFill>
                        <a:latin typeface="Cambria Math" panose="02040503050406030204" pitchFamily="18" charset="0"/>
                        <a:cs typeface="Arial" panose="020B0604020202020204" pitchFamily="34" charset="0"/>
                      </a:rPr>
                      <m:t>𝑏</m:t>
                    </m:r>
                    <m:r>
                      <a:rPr lang="en-US" sz="4000" i="1">
                        <a:solidFill>
                          <a:srgbClr val="000000"/>
                        </a:solidFill>
                        <a:latin typeface="Cambria Math" panose="02040503050406030204" pitchFamily="18" charset="0"/>
                        <a:cs typeface="Arial" panose="020B0604020202020204" pitchFamily="34" charset="0"/>
                      </a:rPr>
                      <m:t>) </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2</m:t>
                    </m:r>
                    <m:r>
                      <a:rPr lang="en-US" sz="4000" b="0" i="1" smtClean="0">
                        <a:solidFill>
                          <a:srgbClr val="000000"/>
                        </a:solidFill>
                        <a:latin typeface="Cambria Math" panose="02040503050406030204" pitchFamily="18" charset="0"/>
                        <a:cs typeface="Arial" panose="020B0604020202020204" pitchFamily="34" charset="0"/>
                      </a:rPr>
                      <m:t>80−</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2</m:t>
                    </m:r>
                    <m:r>
                      <a:rPr lang="en-US" sz="4000" b="0" i="1" smtClean="0">
                        <a:solidFill>
                          <a:srgbClr val="000000"/>
                        </a:solidFill>
                        <a:latin typeface="Cambria Math" panose="02040503050406030204" pitchFamily="18" charset="0"/>
                        <a:cs typeface="Arial" panose="020B0604020202020204" pitchFamily="34" charset="0"/>
                      </a:rPr>
                      <m:t>5</m:t>
                    </m:r>
                  </m:oMath>
                </a14:m>
                <a:r>
                  <a:rPr lang="en-US" sz="4000">
                    <a:solidFill>
                      <a:srgbClr val="000000"/>
                    </a:solidFill>
                    <a:latin typeface="Arial" panose="020B0604020202020204" pitchFamily="34" charset="0"/>
                    <a:cs typeface="Arial" panose="020B0604020202020204" pitchFamily="34" charset="0"/>
                  </a:rPr>
                  <a:t>	</a:t>
                </a:r>
                <a:endParaRPr lang="en-US"/>
              </a:p>
            </p:txBody>
          </p:sp>
        </mc:Choice>
        <mc:Fallback>
          <p:sp>
            <p:nvSpPr>
              <p:cNvPr id="17" name="Rectangle 16"/>
              <p:cNvSpPr>
                <a:spLocks noRot="1" noChangeAspect="1" noMove="1" noResize="1" noEditPoints="1" noAdjustHandles="1" noChangeArrowheads="1" noChangeShapeType="1" noTextEdit="1"/>
              </p:cNvSpPr>
              <p:nvPr/>
            </p:nvSpPr>
            <p:spPr>
              <a:xfrm>
                <a:off x="10972800" y="2378214"/>
                <a:ext cx="4801314" cy="7078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2170200" y="5472811"/>
                <a:ext cx="14287436" cy="70788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b="0" i="1" smtClean="0">
                          <a:solidFill>
                            <a:srgbClr val="000000"/>
                          </a:solidFill>
                          <a:latin typeface="Cambria Math" panose="02040503050406030204" pitchFamily="18" charset="0"/>
                          <a:cs typeface="Arial" panose="020B0604020202020204" pitchFamily="34" charset="0"/>
                        </a:rPr>
                        <m:t>𝑎</m:t>
                      </m:r>
                      <m:r>
                        <a:rPr lang="en-US" sz="4000" b="0" i="1" smtClean="0">
                          <a:solidFill>
                            <a:srgbClr val="000000"/>
                          </a:solidFill>
                          <a:latin typeface="Cambria Math" panose="02040503050406030204" pitchFamily="18" charset="0"/>
                          <a:cs typeface="Arial" panose="020B0604020202020204" pitchFamily="34" charset="0"/>
                        </a:rPr>
                        <m:t>) </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4</m:t>
                      </m:r>
                      <m:r>
                        <a:rPr lang="en-US" sz="4000" b="0" i="1" smtClean="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 +</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4</m:t>
                      </m:r>
                      <m:r>
                        <a:rPr lang="en-US" sz="4000" b="0" i="1" smtClean="0">
                          <a:solidFill>
                            <a:srgbClr val="000000"/>
                          </a:solidFill>
                          <a:latin typeface="Cambria Math" panose="02040503050406030204" pitchFamily="18" charset="0"/>
                          <a:cs typeface="Arial" panose="020B0604020202020204" pitchFamily="34" charset="0"/>
                        </a:rPr>
                        <m:t>32=</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4</m:t>
                      </m:r>
                      <m:d>
                        <m:dPr>
                          <m:ctrlPr>
                            <a:rPr lang="en-US" sz="4000" i="1" smtClean="0">
                              <a:solidFill>
                                <a:srgbClr val="000000"/>
                              </a:solidFill>
                              <a:latin typeface="Cambria Math" panose="02040503050406030204" pitchFamily="18" charset="0"/>
                              <a:cs typeface="Arial" panose="020B0604020202020204" pitchFamily="34" charset="0"/>
                            </a:rPr>
                          </m:ctrlPr>
                        </m:dPr>
                        <m:e>
                          <m:r>
                            <a:rPr lang="en-US" sz="4000" b="0" i="1" smtClean="0">
                              <a:solidFill>
                                <a:srgbClr val="000000"/>
                              </a:solidFill>
                              <a:latin typeface="Cambria Math" panose="02040503050406030204" pitchFamily="18" charset="0"/>
                              <a:cs typeface="Arial" panose="020B0604020202020204" pitchFamily="34" charset="0"/>
                            </a:rPr>
                            <m:t>2.32</m:t>
                          </m:r>
                        </m:e>
                      </m:d>
                      <m:r>
                        <a:rPr lang="en-US" sz="4000" b="0" i="1" smtClean="0">
                          <a:solidFill>
                            <a:srgbClr val="000000"/>
                          </a:solidFill>
                          <a:latin typeface="Cambria Math" panose="02040503050406030204" pitchFamily="18" charset="0"/>
                          <a:cs typeface="Arial" panose="020B0604020202020204" pitchFamily="34" charset="0"/>
                        </a:rPr>
                        <m:t>=</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4</m:t>
                      </m:r>
                      <m:r>
                        <a:rPr lang="en-US" sz="4000" b="0" i="1" smtClean="0">
                          <a:solidFill>
                            <a:srgbClr val="000000"/>
                          </a:solidFill>
                          <a:latin typeface="Cambria Math" panose="02040503050406030204" pitchFamily="18" charset="0"/>
                          <a:cs typeface="Arial" panose="020B0604020202020204" pitchFamily="34" charset="0"/>
                        </a:rPr>
                        <m:t>64=</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4</m:t>
                      </m:r>
                      <m:sSup>
                        <m:sSupPr>
                          <m:ctrlPr>
                            <a:rPr lang="en-US" sz="4000" i="1" smtClean="0">
                              <a:solidFill>
                                <a:srgbClr val="000000"/>
                              </a:solidFill>
                              <a:latin typeface="Cambria Math" panose="02040503050406030204" pitchFamily="18" charset="0"/>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4</m:t>
                          </m:r>
                        </m:e>
                        <m:sup>
                          <m:r>
                            <a:rPr lang="en-US" sz="4000" b="0" i="1" smtClean="0">
                              <a:solidFill>
                                <a:srgbClr val="000000"/>
                              </a:solidFill>
                              <a:latin typeface="Cambria Math" panose="02040503050406030204" pitchFamily="18" charset="0"/>
                              <a:cs typeface="Arial" panose="020B0604020202020204" pitchFamily="34" charset="0"/>
                            </a:rPr>
                            <m:t>3</m:t>
                          </m:r>
                        </m:sup>
                      </m:sSup>
                      <m:r>
                        <a:rPr lang="en-US" sz="4000" b="0" i="1" smtClean="0">
                          <a:solidFill>
                            <a:srgbClr val="000000"/>
                          </a:solidFill>
                          <a:latin typeface="Cambria Math" panose="02040503050406030204" pitchFamily="18" charset="0"/>
                          <a:cs typeface="Arial" panose="020B0604020202020204" pitchFamily="34" charset="0"/>
                        </a:rPr>
                        <m:t>=3</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4</m:t>
                      </m:r>
                      <m:r>
                        <a:rPr lang="en-US" sz="4000" b="0" i="1" smtClean="0">
                          <a:solidFill>
                            <a:srgbClr val="000000"/>
                          </a:solidFill>
                          <a:latin typeface="Cambria Math" panose="02040503050406030204" pitchFamily="18" charset="0"/>
                          <a:cs typeface="Arial" panose="020B0604020202020204" pitchFamily="34" charset="0"/>
                        </a:rPr>
                        <m:t>4=3</m:t>
                      </m:r>
                    </m:oMath>
                  </m:oMathPara>
                </a14:m>
                <a:endParaRPr lang="en-US"/>
              </a:p>
            </p:txBody>
          </p:sp>
        </mc:Choice>
        <mc:Fallback>
          <p:sp>
            <p:nvSpPr>
              <p:cNvPr id="18" name="Rectangle 17"/>
              <p:cNvSpPr>
                <a:spLocks noRot="1" noChangeAspect="1" noMove="1" noResize="1" noEditPoints="1" noAdjustHandles="1" noChangeArrowheads="1" noChangeShapeType="1" noTextEdit="1"/>
              </p:cNvSpPr>
              <p:nvPr/>
            </p:nvSpPr>
            <p:spPr>
              <a:xfrm>
                <a:off x="2170200" y="5472811"/>
                <a:ext cx="14287436" cy="70788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2243208" y="6942697"/>
                <a:ext cx="13392577" cy="1248803"/>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000" b="0" i="1" smtClean="0">
                          <a:solidFill>
                            <a:srgbClr val="000000"/>
                          </a:solidFill>
                          <a:latin typeface="Cambria Math" panose="02040503050406030204" pitchFamily="18" charset="0"/>
                          <a:cs typeface="Arial" panose="020B0604020202020204" pitchFamily="34" charset="0"/>
                        </a:rPr>
                        <m:t>𝑏</m:t>
                      </m:r>
                      <m:r>
                        <a:rPr lang="en-US" sz="4000" b="0" i="1" smtClean="0">
                          <a:solidFill>
                            <a:srgbClr val="000000"/>
                          </a:solidFill>
                          <a:latin typeface="Cambria Math" panose="02040503050406030204" pitchFamily="18" charset="0"/>
                          <a:cs typeface="Arial" panose="020B0604020202020204" pitchFamily="34" charset="0"/>
                        </a:rPr>
                        <m:t>) </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80</m:t>
                      </m:r>
                      <m:r>
                        <a:rPr lang="en-US" sz="4000" b="0" i="1" smtClean="0">
                          <a:solidFill>
                            <a:srgbClr val="000000"/>
                          </a:solidFill>
                          <a:latin typeface="Cambria Math" panose="02040503050406030204" pitchFamily="18" charset="0"/>
                          <a:cs typeface="Arial" panose="020B0604020202020204" pitchFamily="34" charset="0"/>
                        </a:rPr>
                        <m:t>−</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i="1" baseline="-25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5</m:t>
                      </m:r>
                      <m:r>
                        <a:rPr lang="en-US" sz="4000" b="0" i="1" smtClean="0">
                          <a:solidFill>
                            <a:srgbClr val="000000"/>
                          </a:solidFill>
                          <a:latin typeface="Cambria Math" panose="02040503050406030204" pitchFamily="18" charset="0"/>
                          <a:cs typeface="Arial" panose="020B0604020202020204" pitchFamily="34" charset="0"/>
                        </a:rPr>
                        <m:t>=</m:t>
                      </m:r>
                      <m:func>
                        <m:func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latin typeface="Cambria Math" panose="02040503050406030204" pitchFamily="18" charset="0"/>
                                  <a:ea typeface="Calibri" panose="020F0502020204030204" pitchFamily="34" charset="0"/>
                                  <a:cs typeface="Times New Roman" panose="02020603050405020304" pitchFamily="18" charset="0"/>
                                </a:rPr>
                                <m:t>log</m:t>
                              </m:r>
                            </m:e>
                            <m:sub>
                              <m:r>
                                <a:rPr lang="en-US" sz="4000" b="0" i="1" kern="100" smtClean="0">
                                  <a:latin typeface="Cambria Math" panose="02040503050406030204" pitchFamily="18" charset="0"/>
                                  <a:ea typeface="Calibri" panose="020F0502020204030204" pitchFamily="34" charset="0"/>
                                  <a:cs typeface="Times New Roman" panose="02020603050405020304" pitchFamily="18" charset="0"/>
                                </a:rPr>
                                <m:t>2</m:t>
                              </m:r>
                            </m:sub>
                          </m:sSub>
                        </m:fName>
                        <m:e>
                          <m:f>
                            <m:f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kern="100" smtClean="0">
                                  <a:latin typeface="Cambria Math" panose="02040503050406030204" pitchFamily="18" charset="0"/>
                                  <a:ea typeface="Calibri" panose="020F0502020204030204" pitchFamily="34" charset="0"/>
                                  <a:cs typeface="Times New Roman" panose="02020603050405020304" pitchFamily="18" charset="0"/>
                                </a:rPr>
                                <m:t>80</m:t>
                              </m:r>
                            </m:num>
                            <m:den>
                              <m:r>
                                <a:rPr lang="en-US" sz="4000" b="0" i="1" kern="100" smtClean="0">
                                  <a:latin typeface="Cambria Math" panose="02040503050406030204" pitchFamily="18" charset="0"/>
                                  <a:ea typeface="Calibri" panose="020F0502020204030204" pitchFamily="34" charset="0"/>
                                  <a:cs typeface="Times New Roman" panose="02020603050405020304" pitchFamily="18" charset="0"/>
                                </a:rPr>
                                <m:t>5</m:t>
                              </m:r>
                            </m:den>
                          </m:f>
                        </m:e>
                      </m:func>
                      <m:r>
                        <a:rPr lang="en-US" sz="4000" b="0" i="1" smtClean="0">
                          <a:solidFill>
                            <a:srgbClr val="000000"/>
                          </a:solidFill>
                          <a:latin typeface="Cambria Math" panose="02040503050406030204" pitchFamily="18" charset="0"/>
                          <a:cs typeface="Arial" panose="020B0604020202020204" pitchFamily="34" charset="0"/>
                        </a:rPr>
                        <m:t>=</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2</m:t>
                      </m:r>
                      <m:r>
                        <a:rPr lang="en-US" sz="4000" b="0" i="1" smtClean="0">
                          <a:solidFill>
                            <a:srgbClr val="000000"/>
                          </a:solidFill>
                          <a:latin typeface="Cambria Math" panose="02040503050406030204" pitchFamily="18" charset="0"/>
                          <a:cs typeface="Arial" panose="020B0604020202020204" pitchFamily="34" charset="0"/>
                        </a:rPr>
                        <m:t>16=</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2</m:t>
                      </m:r>
                      <m:sSup>
                        <m:sSupPr>
                          <m:ctrlPr>
                            <a:rPr lang="en-US" sz="4000" i="1" smtClean="0">
                              <a:solidFill>
                                <a:srgbClr val="000000"/>
                              </a:solidFill>
                              <a:latin typeface="Cambria Math" panose="02040503050406030204" pitchFamily="18" charset="0"/>
                              <a:cs typeface="Arial" panose="020B0604020202020204" pitchFamily="34" charset="0"/>
                            </a:rPr>
                          </m:ctrlPr>
                        </m:sSupPr>
                        <m:e>
                          <m:r>
                            <a:rPr lang="en-US" sz="4000" b="0" i="1" smtClean="0">
                              <a:solidFill>
                                <a:srgbClr val="000000"/>
                              </a:solidFill>
                              <a:latin typeface="Cambria Math" panose="02040503050406030204" pitchFamily="18" charset="0"/>
                              <a:cs typeface="Arial" panose="020B0604020202020204" pitchFamily="34" charset="0"/>
                            </a:rPr>
                            <m:t>2</m:t>
                          </m:r>
                        </m:e>
                        <m:sup>
                          <m:r>
                            <a:rPr lang="en-US" sz="4000" b="0" i="1" smtClean="0">
                              <a:solidFill>
                                <a:srgbClr val="000000"/>
                              </a:solidFill>
                              <a:latin typeface="Cambria Math" panose="02040503050406030204" pitchFamily="18" charset="0"/>
                              <a:cs typeface="Arial" panose="020B0604020202020204" pitchFamily="34" charset="0"/>
                            </a:rPr>
                            <m:t>4</m:t>
                          </m:r>
                        </m:sup>
                      </m:sSup>
                      <m:r>
                        <a:rPr lang="en-US" sz="4000" b="0" i="1" smtClean="0">
                          <a:solidFill>
                            <a:srgbClr val="000000"/>
                          </a:solidFill>
                          <a:latin typeface="Cambria Math" panose="02040503050406030204" pitchFamily="18" charset="0"/>
                          <a:cs typeface="Arial" panose="020B0604020202020204" pitchFamily="34" charset="0"/>
                        </a:rPr>
                        <m:t>=4</m:t>
                      </m:r>
                      <m:r>
                        <m:rPr>
                          <m:sty m:val="p"/>
                        </m:rPr>
                        <a:rPr lang="en-US" sz="4000" i="1">
                          <a:solidFill>
                            <a:srgbClr val="000000"/>
                          </a:solidFill>
                          <a:latin typeface="Cambria Math" panose="02040503050406030204" pitchFamily="18" charset="0"/>
                          <a:cs typeface="Arial" panose="020B0604020202020204" pitchFamily="34" charset="0"/>
                        </a:rPr>
                        <m:t>log</m:t>
                      </m:r>
                      <m:r>
                        <a:rPr lang="en-US" sz="4000" b="0" i="1" baseline="-25000" smtClean="0">
                          <a:solidFill>
                            <a:srgbClr val="000000"/>
                          </a:solidFill>
                          <a:latin typeface="Cambria Math" panose="02040503050406030204" pitchFamily="18" charset="0"/>
                          <a:cs typeface="Arial" panose="020B0604020202020204" pitchFamily="34" charset="0"/>
                        </a:rPr>
                        <m:t>2</m:t>
                      </m:r>
                      <m:r>
                        <a:rPr lang="en-US" sz="4000" b="0" i="1" smtClean="0">
                          <a:solidFill>
                            <a:srgbClr val="000000"/>
                          </a:solidFill>
                          <a:latin typeface="Cambria Math" panose="02040503050406030204" pitchFamily="18" charset="0"/>
                          <a:cs typeface="Arial" panose="020B0604020202020204" pitchFamily="34" charset="0"/>
                        </a:rPr>
                        <m:t>2=4</m:t>
                      </m:r>
                    </m:oMath>
                  </m:oMathPara>
                </a14:m>
                <a:endParaRPr lang="en-US"/>
              </a:p>
            </p:txBody>
          </p:sp>
        </mc:Choice>
        <mc:Fallback>
          <p:sp>
            <p:nvSpPr>
              <p:cNvPr id="19" name="Rectangle 18"/>
              <p:cNvSpPr>
                <a:spLocks noRot="1" noChangeAspect="1" noMove="1" noResize="1" noEditPoints="1" noAdjustHandles="1" noChangeArrowheads="1" noChangeShapeType="1" noTextEdit="1"/>
              </p:cNvSpPr>
              <p:nvPr/>
            </p:nvSpPr>
            <p:spPr>
              <a:xfrm>
                <a:off x="2243208" y="6942697"/>
                <a:ext cx="13392577" cy="1248803"/>
              </a:xfrm>
              <a:prstGeom prst="rect">
                <a:avLst/>
              </a:prstGeom>
              <a:blipFill>
                <a:blip r:embed="rId8"/>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9"/>
          <a:stretch>
            <a:fillRect/>
          </a:stretch>
        </p:blipFill>
        <p:spPr>
          <a:xfrm>
            <a:off x="14297643" y="8464653"/>
            <a:ext cx="2676284" cy="1155668"/>
          </a:xfrm>
          <a:prstGeom prst="rect">
            <a:avLst/>
          </a:prstGeom>
        </p:spPr>
      </p:pic>
      <p:pic>
        <p:nvPicPr>
          <p:cNvPr id="4" name="Picture 3"/>
          <p:cNvPicPr>
            <a:picLocks noChangeAspect="1"/>
          </p:cNvPicPr>
          <p:nvPr/>
        </p:nvPicPr>
        <p:blipFill>
          <a:blip r:embed="rId10"/>
          <a:stretch>
            <a:fillRect/>
          </a:stretch>
        </p:blipFill>
        <p:spPr>
          <a:xfrm rot="10800000">
            <a:off x="16078200" y="853094"/>
            <a:ext cx="1569777" cy="1336136"/>
          </a:xfrm>
          <a:prstGeom prst="rect">
            <a:avLst/>
          </a:prstGeom>
        </p:spPr>
      </p:pic>
    </p:spTree>
    <p:extLst>
      <p:ext uri="{BB962C8B-B14F-4D97-AF65-F5344CB8AC3E}">
        <p14:creationId xmlns:p14="http://schemas.microsoft.com/office/powerpoint/2010/main" val="408180922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anim calcmode="lin" valueType="num">
                                      <p:cBhvr>
                                        <p:cTn id="13" dur="500" fill="hold"/>
                                        <p:tgtEl>
                                          <p:spTgt spid="47"/>
                                        </p:tgtEl>
                                        <p:attrNameLst>
                                          <p:attrName>ppt_x</p:attrName>
                                        </p:attrNameLst>
                                      </p:cBhvr>
                                      <p:tavLst>
                                        <p:tav tm="0">
                                          <p:val>
                                            <p:strVal val="#ppt_x"/>
                                          </p:val>
                                        </p:tav>
                                        <p:tav tm="100000">
                                          <p:val>
                                            <p:strVal val="#ppt_x"/>
                                          </p:val>
                                        </p:tav>
                                      </p:tavLst>
                                    </p:anim>
                                    <p:anim calcmode="lin" valueType="num">
                                      <p:cBhvr>
                                        <p:cTn id="14" dur="5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0" grpId="0" animBg="1"/>
      <p:bldP spid="2"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34" name="Group 33"/>
          <p:cNvGrpSpPr/>
          <p:nvPr/>
        </p:nvGrpSpPr>
        <p:grpSpPr>
          <a:xfrm>
            <a:off x="-457200" y="566924"/>
            <a:ext cx="10849394" cy="1203330"/>
            <a:chOff x="3663045" y="869613"/>
            <a:chExt cx="10849394" cy="1203330"/>
          </a:xfrm>
        </p:grpSpPr>
        <p:pic>
          <p:nvPicPr>
            <p:cNvPr id="3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663045" y="869613"/>
              <a:ext cx="5553212" cy="1203330"/>
            </a:xfrm>
            <a:prstGeom prst="rect">
              <a:avLst/>
            </a:prstGeom>
          </p:spPr>
        </p:pic>
        <p:sp>
          <p:nvSpPr>
            <p:cNvPr id="36" name="Rectangle 35"/>
            <p:cNvSpPr/>
            <p:nvPr/>
          </p:nvSpPr>
          <p:spPr>
            <a:xfrm>
              <a:off x="4958445" y="869613"/>
              <a:ext cx="9553994" cy="113107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LUYỆN TẬP 2</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37" name="Rectangle 36"/>
          <p:cNvSpPr/>
          <p:nvPr/>
        </p:nvSpPr>
        <p:spPr>
          <a:xfrm>
            <a:off x="5410200" y="622956"/>
            <a:ext cx="4876800" cy="863826"/>
          </a:xfrm>
          <a:prstGeom prst="rect">
            <a:avLst/>
          </a:prstGeom>
        </p:spPr>
        <p:txBody>
          <a:bodyPr wrap="square">
            <a:spAutoFit/>
          </a:bodyPr>
          <a:lstStyle/>
          <a:p>
            <a:pPr lvl="0" algn="just">
              <a:lnSpc>
                <a:spcPct val="150000"/>
              </a:lnSpc>
              <a:spcAft>
                <a:spcPts val="1200"/>
              </a:spcAft>
              <a:defRPr/>
            </a:pPr>
            <a:r>
              <a:rPr lang="en-US" sz="3800">
                <a:solidFill>
                  <a:prstClr val="black"/>
                </a:solidFill>
                <a:latin typeface="Arial" panose="020B0604020202020204" pitchFamily="34" charset="0"/>
                <a:ea typeface="Times New Roman" panose="02020603050405020304" pitchFamily="18" charset="0"/>
              </a:rPr>
              <a:t>Rút gọn biểu thức:</a:t>
            </a:r>
            <a:endParaRPr kumimoji="0" lang="en-US" sz="3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p:cNvSpPr/>
              <p:nvPr/>
            </p:nvSpPr>
            <p:spPr>
              <a:xfrm>
                <a:off x="3543339" y="1886516"/>
                <a:ext cx="11648445" cy="1123384"/>
              </a:xfrm>
              <a:prstGeom prst="rect">
                <a:avLst/>
              </a:prstGeom>
            </p:spPr>
            <p:txBody>
              <a:bodyPr wrap="non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3800" i="1" kern="100">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d>
                        </m:e>
                      </m:func>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e>
                          </m:d>
                        </m:e>
                      </m:func>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−1</m:t>
                              </m:r>
                            </m:e>
                          </m:d>
                        </m:e>
                      </m:func>
                      <m:r>
                        <m:rPr>
                          <m:nor/>
                        </m:rPr>
                        <a:rPr lang="en-US" sz="3800" kern="100">
                          <a:effectLst/>
                          <a:latin typeface="Times New Roman" panose="02020603050405020304" pitchFamily="18" charset="0"/>
                          <a:ea typeface="Malgun Gothic" panose="020B0503020000020004" pitchFamily="34" charset="-127"/>
                          <a:cs typeface="Times New Roman" panose="02020603050405020304" pitchFamily="18" charset="0"/>
                        </a:rPr>
                        <m:t> </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&gt;1)</m:t>
                      </m:r>
                    </m:oMath>
                  </m:oMathPara>
                </a14:m>
                <a:endParaRPr lang="en-US" sz="38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3543339" y="1886516"/>
                <a:ext cx="11648445" cy="1123384"/>
              </a:xfrm>
              <a:prstGeom prst="rect">
                <a:avLst/>
              </a:prstGeom>
              <a:blipFill>
                <a:blip r:embed="rId5"/>
                <a:stretch>
                  <a:fillRect/>
                </a:stretch>
              </a:blipFill>
            </p:spPr>
            <p:txBody>
              <a:bodyPr/>
              <a:lstStyle/>
              <a:p>
                <a:r>
                  <a:rPr lang="en-US">
                    <a:noFill/>
                  </a:rPr>
                  <a:t> </a:t>
                </a:r>
              </a:p>
            </p:txBody>
          </p:sp>
        </mc:Fallback>
      </mc:AlternateContent>
      <p:grpSp>
        <p:nvGrpSpPr>
          <p:cNvPr id="29" name="Group 28"/>
          <p:cNvGrpSpPr/>
          <p:nvPr/>
        </p:nvGrpSpPr>
        <p:grpSpPr>
          <a:xfrm>
            <a:off x="8454730" y="3335042"/>
            <a:ext cx="1825661" cy="967947"/>
            <a:chOff x="1219200" y="4746458"/>
            <a:chExt cx="1825661" cy="967947"/>
          </a:xfrm>
        </p:grpSpPr>
        <p:sp>
          <p:nvSpPr>
            <p:cNvPr id="30" name="Oval Callout 29"/>
            <p:cNvSpPr/>
            <p:nvPr/>
          </p:nvSpPr>
          <p:spPr>
            <a:xfrm>
              <a:off x="1219200" y="4746458"/>
              <a:ext cx="1825661" cy="967947"/>
            </a:xfrm>
            <a:prstGeom prst="wedgeEllipseCallou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1" name="TextBox 30"/>
            <p:cNvSpPr txBox="1"/>
            <p:nvPr/>
          </p:nvSpPr>
          <p:spPr>
            <a:xfrm>
              <a:off x="1520861" y="4884635"/>
              <a:ext cx="1524000" cy="677108"/>
            </a:xfrm>
            <a:prstGeom prst="rect">
              <a:avLst/>
            </a:prstGeom>
            <a:noFill/>
          </p:spPr>
          <p:txBody>
            <a:bodyPr wrap="square" rtlCol="0">
              <a:spAutoFit/>
            </a:bodyPr>
            <a:lstStyle/>
            <a:p>
              <a:r>
                <a:rPr lang="en-US" sz="3800" b="1" smtClean="0">
                  <a:latin typeface="Arial" panose="020B0604020202020204" pitchFamily="34" charset="0"/>
                  <a:cs typeface="Arial" panose="020B0604020202020204" pitchFamily="34" charset="0"/>
                </a:rPr>
                <a:t>Giải</a:t>
              </a:r>
              <a:r>
                <a:rPr lang="en-US" sz="3800" b="1" dirty="0">
                  <a:latin typeface="Arial" panose="020B0604020202020204" pitchFamily="34" charset="0"/>
                  <a:cs typeface="Arial" panose="020B0604020202020204" pitchFamily="34" charset="0"/>
                </a:rPr>
                <a:t>:</a:t>
              </a:r>
            </a:p>
          </p:txBody>
        </p:sp>
      </p:grpSp>
      <p:pic>
        <p:nvPicPr>
          <p:cNvPr id="14" name="Picture 13"/>
          <p:cNvPicPr>
            <a:picLocks noChangeAspect="1"/>
          </p:cNvPicPr>
          <p:nvPr/>
        </p:nvPicPr>
        <p:blipFill>
          <a:blip r:embed="rId6"/>
          <a:stretch>
            <a:fillRect/>
          </a:stretch>
        </p:blipFill>
        <p:spPr>
          <a:xfrm>
            <a:off x="15927695" y="-224895"/>
            <a:ext cx="2962913" cy="3133616"/>
          </a:xfrm>
          <a:prstGeom prst="rect">
            <a:avLst/>
          </a:prstGeom>
        </p:spPr>
      </p:pic>
      <p:pic>
        <p:nvPicPr>
          <p:cNvPr id="2" name="Picture 1"/>
          <p:cNvPicPr>
            <a:picLocks noChangeAspect="1"/>
          </p:cNvPicPr>
          <p:nvPr/>
        </p:nvPicPr>
        <p:blipFill>
          <a:blip r:embed="rId7"/>
          <a:stretch>
            <a:fillRect/>
          </a:stretch>
        </p:blipFill>
        <p:spPr>
          <a:xfrm>
            <a:off x="0" y="7581900"/>
            <a:ext cx="3136585" cy="2426658"/>
          </a:xfrm>
          <a:prstGeom prst="rect">
            <a:avLst/>
          </a:prstGeom>
        </p:spPr>
      </p:pic>
      <mc:AlternateContent xmlns:mc="http://schemas.openxmlformats.org/markup-compatibility/2006">
        <mc:Choice xmlns:a14="http://schemas.microsoft.com/office/drawing/2010/main" Requires="a14">
          <p:sp>
            <p:nvSpPr>
              <p:cNvPr id="18" name="Rectangle 17"/>
              <p:cNvSpPr/>
              <p:nvPr/>
            </p:nvSpPr>
            <p:spPr>
              <a:xfrm>
                <a:off x="3543339" y="4782116"/>
                <a:ext cx="11648445" cy="1123384"/>
              </a:xfrm>
              <a:prstGeom prst="rect">
                <a:avLst/>
              </a:prstGeom>
            </p:spPr>
            <p:txBody>
              <a:bodyPr wrap="non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3800" i="1" kern="100">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d>
                        </m:e>
                      </m:func>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e>
                          </m:d>
                        </m:e>
                      </m:func>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−1</m:t>
                              </m:r>
                            </m:e>
                          </m:d>
                        </m:e>
                      </m:func>
                      <m:r>
                        <m:rPr>
                          <m:nor/>
                        </m:rPr>
                        <a:rPr lang="en-US" sz="3800" kern="100">
                          <a:effectLst/>
                          <a:latin typeface="Times New Roman" panose="02020603050405020304" pitchFamily="18" charset="0"/>
                          <a:ea typeface="Malgun Gothic" panose="020B0503020000020004" pitchFamily="34" charset="-127"/>
                          <a:cs typeface="Times New Roman" panose="02020603050405020304" pitchFamily="18" charset="0"/>
                        </a:rPr>
                        <m:t> </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&gt;1)</m:t>
                      </m:r>
                    </m:oMath>
                  </m:oMathPara>
                </a14:m>
                <a:endParaRPr lang="en-US" sz="38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3543339" y="4782116"/>
                <a:ext cx="11648445" cy="112338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4070684" y="5941157"/>
                <a:ext cx="13338468" cy="4231543"/>
              </a:xfrm>
              <a:prstGeom prst="rect">
                <a:avLst/>
              </a:prstGeom>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US" sz="3800" b="0" i="1" kern="100" smtClean="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 </m:t>
                              </m:r>
                            </m:num>
                            <m:den>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+1</m:t>
                              </m:r>
                            </m:den>
                          </m:f>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−1</m:t>
                                  </m:r>
                                </m:e>
                              </m:d>
                            </m:e>
                          </m:func>
                        </m:e>
                      </m:func>
                      <m:r>
                        <a:rPr lang="en-US" sz="3800" b="0" i="0" kern="100" smtClean="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 </m:t>
                              </m:r>
                            </m:num>
                            <m:den>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−1)</m:t>
                              </m:r>
                            </m:den>
                          </m:f>
                        </m:e>
                      </m:func>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e>
                          </m:d>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e>
                              </m:d>
                            </m:num>
                            <m:den>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den>
                          </m:f>
                        </m:e>
                      </m:func>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m:rPr>
                              <m:nor/>
                            </m:rPr>
                            <a:rPr lang="en-US" sz="3800" kern="100">
                              <a:effectLst/>
                              <a:latin typeface="Arial" panose="020B0604020202020204" pitchFamily="34" charset="0"/>
                              <a:ea typeface="Calibri" panose="020F0502020204030204" pitchFamily="34" charset="0"/>
                              <a:cs typeface="Arial" panose="020B0604020202020204" pitchFamily="34" charset="0"/>
                            </a:rPr>
                            <m:t>.</m:t>
                          </m:r>
                        </m:e>
                      </m:func>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4070684" y="5941157"/>
                <a:ext cx="13338468" cy="423154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04946579"/>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P spid="18"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544990">
            <a:off x="159714" y="9029928"/>
            <a:ext cx="1236433" cy="1023898"/>
          </a:xfrm>
          <a:prstGeom prst="rect">
            <a:avLst/>
          </a:prstGeom>
        </p:spPr>
      </p:pic>
      <p:grpSp>
        <p:nvGrpSpPr>
          <p:cNvPr id="19" name="Group 18"/>
          <p:cNvGrpSpPr/>
          <p:nvPr/>
        </p:nvGrpSpPr>
        <p:grpSpPr>
          <a:xfrm>
            <a:off x="5791200" y="288505"/>
            <a:ext cx="6781799" cy="2980178"/>
            <a:chOff x="5943600" y="288505"/>
            <a:chExt cx="6781799" cy="2980178"/>
          </a:xfrm>
        </p:grpSpPr>
        <p:grpSp>
          <p:nvGrpSpPr>
            <p:cNvPr id="13" name="Group 2"/>
            <p:cNvGrpSpPr/>
            <p:nvPr/>
          </p:nvGrpSpPr>
          <p:grpSpPr>
            <a:xfrm>
              <a:off x="5943600" y="288505"/>
              <a:ext cx="6781799" cy="2980178"/>
              <a:chOff x="0" y="-28575"/>
              <a:chExt cx="2531265" cy="841375"/>
            </a:xfrm>
          </p:grpSpPr>
          <p:sp>
            <p:nvSpPr>
              <p:cNvPr id="14" name="Freeform 3"/>
              <p:cNvSpPr/>
              <p:nvPr/>
            </p:nvSpPr>
            <p:spPr>
              <a:xfrm>
                <a:off x="154323" y="11231"/>
                <a:ext cx="2376942" cy="341273"/>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5"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Rectangle 15"/>
            <p:cNvSpPr/>
            <p:nvPr/>
          </p:nvSpPr>
          <p:spPr>
            <a:xfrm>
              <a:off x="6572177" y="440391"/>
              <a:ext cx="5917004" cy="1002710"/>
            </a:xfrm>
            <a:prstGeom prst="rect">
              <a:avLst/>
            </a:prstGeom>
          </p:spPr>
          <p:txBody>
            <a:bodyPr wrap="none">
              <a:spAutoFit/>
            </a:bodyPr>
            <a:lstStyle/>
            <a:p>
              <a:pPr lvl="0" algn="just">
                <a:lnSpc>
                  <a:spcPct val="150000"/>
                </a:lnSpc>
                <a:spcAft>
                  <a:spcPts val="600"/>
                </a:spcAft>
                <a:defRPr/>
              </a:pPr>
              <a:r>
                <a:rPr lang="vi-VN" sz="4500" b="1">
                  <a:solidFill>
                    <a:srgbClr val="FFFF00"/>
                  </a:solidFill>
                  <a:ea typeface="Times New Roman" panose="02020603050405020304" pitchFamily="18" charset="0"/>
                  <a:cs typeface="Arial" panose="020B0604020202020204" pitchFamily="34" charset="0"/>
                </a:rPr>
                <a:t>Đổi cơ số của lôgarit</a:t>
              </a:r>
              <a:endParaRPr kumimoji="0" lang="en-US" sz="4500" b="0"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18" name="TextBox 17"/>
          <p:cNvSpPr txBox="1"/>
          <p:nvPr/>
        </p:nvSpPr>
        <p:spPr>
          <a:xfrm>
            <a:off x="3733800" y="2176671"/>
            <a:ext cx="11506200" cy="1061829"/>
          </a:xfrm>
          <a:prstGeom prst="rect">
            <a:avLst/>
          </a:prstGeom>
          <a:noFill/>
        </p:spPr>
        <p:txBody>
          <a:bodyPr wrap="square" rtlCol="0">
            <a:spAutoFit/>
          </a:bodyPr>
          <a:lstStyle/>
          <a:p>
            <a:pPr lvl="0" algn="just">
              <a:lnSpc>
                <a:spcPct val="150000"/>
              </a:lnSpc>
              <a:defRPr/>
            </a:pPr>
            <a:r>
              <a:rPr lang="vi-VN" sz="4200" b="1">
                <a:solidFill>
                  <a:prstClr val="black"/>
                </a:solidFill>
                <a:cs typeface="Arial" panose="020B0604020202020204" pitchFamily="34" charset="0"/>
              </a:rPr>
              <a:t>Xây dựng công thức đổi cơ số của lôgarit</a:t>
            </a:r>
            <a:endPar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2" name="Picture 34"/>
          <p:cNvPicPr>
            <a:picLocks noChangeAspect="1"/>
          </p:cNvPicPr>
          <p:nvPr/>
        </p:nvPicPr>
        <p:blipFill>
          <a:blip r:embed="rId6"/>
          <a:srcRect/>
          <a:stretch>
            <a:fillRect/>
          </a:stretch>
        </p:blipFill>
        <p:spPr>
          <a:xfrm>
            <a:off x="16306800" y="499849"/>
            <a:ext cx="1485264" cy="1163457"/>
          </a:xfrm>
          <a:prstGeom prst="rect">
            <a:avLst/>
          </a:prstGeom>
        </p:spPr>
      </p:pic>
      <p:pic>
        <p:nvPicPr>
          <p:cNvPr id="23" name="Picture 22"/>
          <p:cNvPicPr>
            <a:picLocks noChangeAspect="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42494" y="2256955"/>
            <a:ext cx="979790" cy="914400"/>
          </a:xfrm>
          <a:prstGeom prst="rect">
            <a:avLst/>
          </a:prstGeom>
        </p:spPr>
      </p:pic>
      <p:sp>
        <p:nvSpPr>
          <p:cNvPr id="24" name="TextBox 23"/>
          <p:cNvSpPr txBox="1"/>
          <p:nvPr/>
        </p:nvSpPr>
        <p:spPr>
          <a:xfrm>
            <a:off x="2058849" y="2357345"/>
            <a:ext cx="3581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a:t>
            </a:r>
            <a:r>
              <a:rPr kumimoji="0" lang="nl-NL" sz="44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3:</a:t>
            </a:r>
            <a:endParaRPr kumimoji="0" lang="en-US" sz="4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1"/>
              <p:cNvSpPr>
                <a:spLocks noChangeArrowheads="1"/>
              </p:cNvSpPr>
              <p:nvPr/>
            </p:nvSpPr>
            <p:spPr bwMode="auto">
              <a:xfrm>
                <a:off x="942494" y="3587925"/>
                <a:ext cx="16354906" cy="51796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7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Arial" panose="020B0604020202020204" pitchFamily="34" charset="0"/>
                    <a:ea typeface="Open Sans"/>
                  </a:rPr>
                  <a:t>Giả sử đã cho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𝑙𝑜𝑔</m:t>
                    </m:r>
                    <m:r>
                      <a:rPr kumimoji="0" lang="en-US" altLang="en-US" sz="4000" b="0" i="1" u="none" strike="noStrike" cap="none" normalizeH="0" baseline="-30000" smtClean="0">
                        <a:ln>
                          <a:noFill/>
                        </a:ln>
                        <a:solidFill>
                          <a:srgbClr val="000000"/>
                        </a:solidFill>
                        <a:effectLst/>
                        <a:latin typeface="Cambria Math" panose="02040503050406030204" pitchFamily="18" charset="0"/>
                        <a:ea typeface="Open Sans"/>
                      </a:rPr>
                      <m:t>𝑎</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𝑀</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 Sans"/>
                  </a:rPr>
                  <a:t> và ta muốn tính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𝑙𝑜𝑔</m:t>
                    </m:r>
                    <m:r>
                      <a:rPr kumimoji="0" lang="en-US" altLang="en-US" sz="4000" b="0" i="1" u="none" strike="noStrike" cap="none" normalizeH="0" baseline="-30000" smtClean="0">
                        <a:ln>
                          <a:noFill/>
                        </a:ln>
                        <a:solidFill>
                          <a:srgbClr val="000000"/>
                        </a:solidFill>
                        <a:effectLst/>
                        <a:latin typeface="Cambria Math" panose="02040503050406030204" pitchFamily="18" charset="0"/>
                        <a:ea typeface="Open Sans"/>
                      </a:rPr>
                      <m:t>𝑏</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𝑀</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 Sans"/>
                  </a:rPr>
                  <a:t>. Để tìm mối liên hệ giữa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𝑙𝑜𝑔</m:t>
                    </m:r>
                    <m:r>
                      <a:rPr kumimoji="0" lang="en-US" altLang="en-US" sz="4000" b="0" i="1" u="none" strike="noStrike" cap="none" normalizeH="0" baseline="-30000" smtClean="0">
                        <a:ln>
                          <a:noFill/>
                        </a:ln>
                        <a:solidFill>
                          <a:srgbClr val="000000"/>
                        </a:solidFill>
                        <a:effectLst/>
                        <a:latin typeface="Cambria Math" panose="02040503050406030204" pitchFamily="18" charset="0"/>
                        <a:ea typeface="Open Sans"/>
                      </a:rPr>
                      <m:t>𝑎</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𝑀</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 Sans"/>
                  </a:rPr>
                  <a:t> và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𝑙𝑜𝑔</m:t>
                    </m:r>
                    <m:r>
                      <a:rPr kumimoji="0" lang="en-US" altLang="en-US" sz="4000" b="0" i="1" u="none" strike="noStrike" cap="none" normalizeH="0" baseline="-30000" smtClean="0">
                        <a:ln>
                          <a:noFill/>
                        </a:ln>
                        <a:solidFill>
                          <a:srgbClr val="000000"/>
                        </a:solidFill>
                        <a:effectLst/>
                        <a:latin typeface="Cambria Math" panose="02040503050406030204" pitchFamily="18" charset="0"/>
                        <a:ea typeface="Open Sans"/>
                      </a:rPr>
                      <m:t>𝑏</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𝑀</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 Sans"/>
                  </a:rPr>
                  <a:t>, hãy thực hiện các yêu cầu sau:</a:t>
                </a:r>
                <a:endParaRPr kumimoji="0" lang="en-US" altLang="en-US" sz="40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7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Arial" panose="020B0604020202020204" pitchFamily="34" charset="0"/>
                    <a:ea typeface="Open Sans"/>
                  </a:rPr>
                  <a:t>a) Đặt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𝑦</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 = </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𝑙𝑜𝑔𝑎𝑀</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 Sans"/>
                  </a:rPr>
                  <a:t>, tính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𝑀</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 Sans"/>
                  </a:rPr>
                  <a:t> theo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𝑦</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 Sans"/>
                  </a:rPr>
                  <a:t>;</a:t>
                </a:r>
                <a:endParaRPr kumimoji="0" lang="en-US" altLang="en-US" sz="40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70000"/>
                  </a:lnSpc>
                  <a:spcBef>
                    <a:spcPct val="0"/>
                  </a:spcBef>
                  <a:spcAft>
                    <a:spcPct val="0"/>
                  </a:spcAft>
                  <a:buClrTx/>
                  <a:buSzTx/>
                  <a:buFontTx/>
                  <a:buNone/>
                  <a:tabLst/>
                </a:pPr>
                <a:r>
                  <a:rPr kumimoji="0" lang="en-US" altLang="en-US" sz="4000" b="0" i="0" u="none" strike="noStrike" cap="none" normalizeH="0" baseline="0" smtClean="0">
                    <a:ln>
                      <a:noFill/>
                    </a:ln>
                    <a:solidFill>
                      <a:srgbClr val="000000"/>
                    </a:solidFill>
                    <a:effectLst/>
                    <a:latin typeface="Arial" panose="020B0604020202020204" pitchFamily="34" charset="0"/>
                    <a:ea typeface="Open Sans"/>
                  </a:rPr>
                  <a:t>b) Lấy lôgarit theo cơ số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𝑏</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 Sans"/>
                  </a:rPr>
                  <a:t> cả hai vế của kết quả nhận được trong câu a, từ đó </a:t>
                </a:r>
                <a:r>
                  <a:rPr kumimoji="0" lang="en-US" altLang="en-US" sz="4000" b="0" i="0" u="none" strike="noStrike" cap="none" normalizeH="0" baseline="0" smtClean="0">
                    <a:ln>
                      <a:noFill/>
                    </a:ln>
                    <a:solidFill>
                      <a:srgbClr val="000000"/>
                    </a:solidFill>
                    <a:effectLst/>
                    <a:latin typeface="Arial" panose="020B0604020202020204" pitchFamily="34" charset="0"/>
                    <a:ea typeface="Open Sans"/>
                  </a:rPr>
                  <a:t>suy </a:t>
                </a:r>
                <a:r>
                  <a:rPr kumimoji="0" lang="en-US" altLang="en-US" sz="4000" b="0" i="0" u="none" strike="noStrike" cap="none" normalizeH="0" baseline="0" smtClean="0">
                    <a:ln>
                      <a:noFill/>
                    </a:ln>
                    <a:solidFill>
                      <a:srgbClr val="000000"/>
                    </a:solidFill>
                    <a:effectLst/>
                    <a:latin typeface="Arial" panose="020B0604020202020204" pitchFamily="34" charset="0"/>
                    <a:ea typeface="Open Sans"/>
                  </a:rPr>
                  <a:t>ra</a:t>
                </a:r>
                <a:r>
                  <a:rPr kumimoji="0" lang="en-US" altLang="en-US" sz="4000" b="0" i="0" u="none" strike="noStrike" cap="none" normalizeH="0" smtClean="0">
                    <a:ln>
                      <a:noFill/>
                    </a:ln>
                    <a:solidFill>
                      <a:srgbClr val="000000"/>
                    </a:solidFill>
                    <a:effectLst/>
                    <a:latin typeface="Arial" panose="020B0604020202020204" pitchFamily="34" charset="0"/>
                    <a:ea typeface="Open Sans"/>
                  </a:rPr>
                  <a:t> </a:t>
                </a:r>
                <a:r>
                  <a:rPr kumimoji="0" lang="en-US" altLang="en-US" sz="4000" b="0" i="0" u="none" strike="noStrike" cap="none" normalizeH="0" baseline="0" smtClean="0">
                    <a:ln>
                      <a:noFill/>
                    </a:ln>
                    <a:solidFill>
                      <a:srgbClr val="000000"/>
                    </a:solidFill>
                    <a:effectLst/>
                    <a:latin typeface="Arial" panose="020B0604020202020204" pitchFamily="34" charset="0"/>
                    <a:ea typeface="Open Sans"/>
                  </a:rPr>
                  <a:t>công </a:t>
                </a:r>
                <a:r>
                  <a:rPr kumimoji="0" lang="en-US" altLang="en-US" sz="4000" b="0" i="0" u="none" strike="noStrike" cap="none" normalizeH="0" baseline="0" smtClean="0">
                    <a:ln>
                      <a:noFill/>
                    </a:ln>
                    <a:solidFill>
                      <a:srgbClr val="000000"/>
                    </a:solidFill>
                    <a:effectLst/>
                    <a:latin typeface="Arial" panose="020B0604020202020204" pitchFamily="34" charset="0"/>
                    <a:ea typeface="Open Sans"/>
                  </a:rPr>
                  <a:t>thức mới để tính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 Sans"/>
                      </a:rPr>
                      <m:t>𝑦</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 Sans"/>
                  </a:rPr>
                  <a:t>.</a:t>
                </a:r>
                <a:endParaRPr kumimoji="0" lang="en-US" altLang="en-US" sz="4000" b="0" i="0" u="none" strike="noStrike" cap="none" normalizeH="0" baseline="0" smtClean="0">
                  <a:ln>
                    <a:noFill/>
                  </a:ln>
                  <a:solidFill>
                    <a:schemeClr val="tx1"/>
                  </a:solidFill>
                  <a:effectLst/>
                  <a:latin typeface="Arial" panose="020B0604020202020204" pitchFamily="34" charset="0"/>
                </a:endParaRPr>
              </a:p>
            </p:txBody>
          </p:sp>
        </mc:Choice>
        <mc:Fallback>
          <p:sp>
            <p:nvSpPr>
              <p:cNvPr id="3" name="Rectangle 1"/>
              <p:cNvSpPr>
                <a:spLocks noRot="1" noChangeAspect="1" noMove="1" noResize="1" noEditPoints="1" noAdjustHandles="1" noChangeArrowheads="1" noChangeShapeType="1" noTextEdit="1"/>
              </p:cNvSpPr>
              <p:nvPr/>
            </p:nvSpPr>
            <p:spPr bwMode="auto">
              <a:xfrm>
                <a:off x="942494" y="3587925"/>
                <a:ext cx="16354906" cy="5179688"/>
              </a:xfrm>
              <a:prstGeom prst="rect">
                <a:avLst/>
              </a:prstGeom>
              <a:blipFill>
                <a:blip r:embed="rId9"/>
                <a:stretch>
                  <a:fillRect l="-1342" r="-1305" b="-329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688308509"/>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544990">
            <a:off x="159714" y="9029928"/>
            <a:ext cx="1236433" cy="1023898"/>
          </a:xfrm>
          <a:prstGeom prst="rect">
            <a:avLst/>
          </a:prstGeom>
        </p:spPr>
      </p:pic>
      <p:grpSp>
        <p:nvGrpSpPr>
          <p:cNvPr id="17" name="Group 16"/>
          <p:cNvGrpSpPr/>
          <p:nvPr/>
        </p:nvGrpSpPr>
        <p:grpSpPr>
          <a:xfrm>
            <a:off x="8226461" y="1257300"/>
            <a:ext cx="1981200" cy="1143000"/>
            <a:chOff x="1219200" y="4670258"/>
            <a:chExt cx="1981200" cy="1143000"/>
          </a:xfrm>
        </p:grpSpPr>
        <p:sp>
          <p:nvSpPr>
            <p:cNvPr id="20" name="Oval Callout 19"/>
            <p:cNvSpPr/>
            <p:nvPr/>
          </p:nvSpPr>
          <p:spPr>
            <a:xfrm>
              <a:off x="1219200" y="4670258"/>
              <a:ext cx="1981200" cy="1143000"/>
            </a:xfrm>
            <a:prstGeom prst="wedgeEllipseCallou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 name="TextBox 20"/>
            <p:cNvSpPr txBox="1"/>
            <p:nvPr/>
          </p:nvSpPr>
          <p:spPr>
            <a:xfrm>
              <a:off x="1520861" y="4884635"/>
              <a:ext cx="1524000" cy="754053"/>
            </a:xfrm>
            <a:prstGeom prst="rect">
              <a:avLst/>
            </a:prstGeom>
            <a:noFill/>
          </p:spPr>
          <p:txBody>
            <a:bodyPr wrap="square" rtlCol="0">
              <a:spAutoFit/>
            </a:bodyPr>
            <a:lstStyle/>
            <a:p>
              <a:r>
                <a:rPr lang="en-US" sz="4300" b="1" smtClean="0">
                  <a:latin typeface="Arial" panose="020B0604020202020204" pitchFamily="34" charset="0"/>
                  <a:cs typeface="Arial" panose="020B0604020202020204" pitchFamily="34" charset="0"/>
                </a:rPr>
                <a:t>Giải</a:t>
              </a:r>
              <a:r>
                <a:rPr lang="en-US" sz="4300" b="1" dirty="0">
                  <a:latin typeface="Arial" panose="020B0604020202020204" pitchFamily="34" charset="0"/>
                  <a:cs typeface="Arial" panose="020B0604020202020204" pitchFamily="34" charset="0"/>
                </a:rPr>
                <a:t>:</a:t>
              </a:r>
            </a:p>
          </p:txBody>
        </p:sp>
      </p:grpSp>
      <mc:AlternateContent xmlns:mc="http://schemas.openxmlformats.org/markup-compatibility/2006">
        <mc:Choice xmlns:a14="http://schemas.microsoft.com/office/drawing/2010/main" Requires="a14">
          <p:sp>
            <p:nvSpPr>
              <p:cNvPr id="2" name="Rectangle 1"/>
              <p:cNvSpPr/>
              <p:nvPr/>
            </p:nvSpPr>
            <p:spPr>
              <a:xfrm>
                <a:off x="1936822" y="3314700"/>
                <a:ext cx="14706600" cy="4675126"/>
              </a:xfrm>
              <a:prstGeom prst="rect">
                <a:avLst/>
              </a:prstGeom>
            </p:spPr>
            <p:txBody>
              <a:bodyPr wrap="square">
                <a:spAutoFit/>
              </a:bodyPr>
              <a:lstStyle/>
              <a:p>
                <a:pPr>
                  <a:lnSpc>
                    <a:spcPct val="150000"/>
                  </a:lnSpc>
                  <a:spcBef>
                    <a:spcPts val="600"/>
                  </a:spcBef>
                  <a:spcAft>
                    <a:spcPts val="1200"/>
                  </a:spcAft>
                </a:pPr>
                <a:r>
                  <a:rPr lang="en-US" sz="4300" kern="1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𝑦</m:t>
                    </m:r>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3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𝑦</m:t>
                        </m:r>
                      </m:sup>
                    </m:sSup>
                  </m:oMath>
                </a14:m>
                <a:endParaRPr lang="en-US" sz="43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1200"/>
                  </a:spcAft>
                </a:pPr>
                <a:r>
                  <a:rPr lang="en-US" sz="4300" kern="100">
                    <a:effectLst/>
                    <a:latin typeface="Arial" panose="020B0604020202020204" pitchFamily="34" charset="0"/>
                    <a:ea typeface="Calibri" panose="020F0502020204030204" pitchFamily="34" charset="0"/>
                    <a:cs typeface="Arial" panose="020B0604020202020204" pitchFamily="34" charset="0"/>
                  </a:rPr>
                  <a:t>b) Lấy lôgarit theo cơ số</a:t>
                </a:r>
                <a14:m>
                  <m:oMath xmlns:m="http://schemas.openxmlformats.org/officeDocument/2006/math">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4300" kern="100">
                    <a:effectLst/>
                    <a:latin typeface="Arial" panose="020B0604020202020204" pitchFamily="34" charset="0"/>
                    <a:ea typeface="Calibri" panose="020F0502020204030204" pitchFamily="34" charset="0"/>
                    <a:cs typeface="Arial" panose="020B0604020202020204" pitchFamily="34" charset="0"/>
                  </a:rPr>
                  <a:t> cả hai vế của</a:t>
                </a:r>
                <a:r>
                  <a:rPr lang="en-US" sz="4300" kern="1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𝑦</m:t>
                        </m:r>
                      </m:sup>
                    </m:sSup>
                  </m:oMath>
                </a14:m>
                <a:r>
                  <a:rPr lang="en-US" sz="4300" kern="100">
                    <a:effectLst/>
                    <a:latin typeface="Arial" panose="020B0604020202020204" pitchFamily="34" charset="0"/>
                    <a:ea typeface="Calibri" panose="020F0502020204030204" pitchFamily="34" charset="0"/>
                    <a:cs typeface="Arial" panose="020B0604020202020204" pitchFamily="34" charset="0"/>
                  </a:rPr>
                  <a:t> ta được</a:t>
                </a:r>
              </a:p>
              <a:p>
                <a:pPr>
                  <a:lnSpc>
                    <a:spcPct val="150000"/>
                  </a:lnSpc>
                  <a:spcBef>
                    <a:spcPts val="600"/>
                  </a:spcBef>
                  <a:spcAft>
                    <a:spcPts val="1200"/>
                  </a:spcAft>
                </a:pPr>
                <a14:m>
                  <m:oMathPara xmlns:m="http://schemas.openxmlformats.org/officeDocument/2006/math">
                    <m:oMathParaPr>
                      <m:jc m:val="centerGroup"/>
                    </m:oMathParaPr>
                    <m:oMath xmlns:m="http://schemas.openxmlformats.org/officeDocument/2006/math">
                      <m:sSub>
                        <m:sSub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3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3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𝑦</m:t>
                          </m:r>
                        </m:sup>
                      </m:sSup>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3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𝑦</m:t>
                      </m:r>
                      <m:sSub>
                        <m:sSub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3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𝑦</m:t>
                      </m:r>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3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𝑀</m:t>
                          </m:r>
                        </m:num>
                        <m:den>
                          <m:sSub>
                            <m:sSubPr>
                              <m:ctrlPr>
                                <a:rPr lang="en-US" sz="43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3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4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effectLst/>
                              <a:latin typeface="Cambria Math" panose="02040503050406030204" pitchFamily="18" charset="0"/>
                              <a:ea typeface="Calibri" panose="020F0502020204030204" pitchFamily="34" charset="0"/>
                              <a:cs typeface="Times New Roman" panose="02020603050405020304" pitchFamily="18" charset="0"/>
                            </a:rPr>
                            <m:t>𝑎</m:t>
                          </m:r>
                        </m:den>
                      </m:f>
                    </m:oMath>
                  </m:oMathPara>
                </a14:m>
                <a:endParaRPr lang="en-US" sz="43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936822" y="3314700"/>
                <a:ext cx="14706600" cy="4675126"/>
              </a:xfrm>
              <a:prstGeom prst="rect">
                <a:avLst/>
              </a:prstGeom>
              <a:blipFill>
                <a:blip r:embed="rId6"/>
                <a:stretch>
                  <a:fillRect l="-1658"/>
                </a:stretch>
              </a:blipFill>
            </p:spPr>
            <p:txBody>
              <a:bodyPr/>
              <a:lstStyle/>
              <a:p>
                <a:r>
                  <a:rPr lang="en-US">
                    <a:noFill/>
                  </a:rPr>
                  <a:t> </a:t>
                </a:r>
              </a:p>
            </p:txBody>
          </p:sp>
        </mc:Fallback>
      </mc:AlternateContent>
      <p:pic>
        <p:nvPicPr>
          <p:cNvPr id="4" name="Picture 3"/>
          <p:cNvPicPr>
            <a:picLocks noChangeAspect="1"/>
          </p:cNvPicPr>
          <p:nvPr/>
        </p:nvPicPr>
        <p:blipFill>
          <a:blip r:embed="rId7"/>
          <a:stretch>
            <a:fillRect/>
          </a:stretch>
        </p:blipFill>
        <p:spPr>
          <a:xfrm>
            <a:off x="16154400" y="952500"/>
            <a:ext cx="1518148" cy="1931006"/>
          </a:xfrm>
          <a:prstGeom prst="rect">
            <a:avLst/>
          </a:prstGeom>
        </p:spPr>
      </p:pic>
    </p:spTree>
    <p:extLst>
      <p:ext uri="{BB962C8B-B14F-4D97-AF65-F5344CB8AC3E}">
        <p14:creationId xmlns:p14="http://schemas.microsoft.com/office/powerpoint/2010/main" val="2716990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22" name="Rectangle 21"/>
          <p:cNvSpPr/>
          <p:nvPr/>
        </p:nvSpPr>
        <p:spPr>
          <a:xfrm>
            <a:off x="7255813" y="876300"/>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29" name="Group 28"/>
          <p:cNvGrpSpPr/>
          <p:nvPr/>
        </p:nvGrpSpPr>
        <p:grpSpPr>
          <a:xfrm>
            <a:off x="723898" y="2476500"/>
            <a:ext cx="16916401" cy="5867400"/>
            <a:chOff x="457199" y="2186541"/>
            <a:chExt cx="17449801" cy="5180613"/>
          </a:xfrm>
        </p:grpSpPr>
        <p:grpSp>
          <p:nvGrpSpPr>
            <p:cNvPr id="28" name="Group 27"/>
            <p:cNvGrpSpPr/>
            <p:nvPr/>
          </p:nvGrpSpPr>
          <p:grpSpPr>
            <a:xfrm>
              <a:off x="457199" y="2186541"/>
              <a:ext cx="17449801" cy="5180613"/>
              <a:chOff x="380999" y="2154457"/>
              <a:chExt cx="17449801" cy="5180613"/>
            </a:xfrm>
          </p:grpSpPr>
          <p:sp>
            <p:nvSpPr>
              <p:cNvPr id="27" name="Freeform 6"/>
              <p:cNvSpPr/>
              <p:nvPr/>
            </p:nvSpPr>
            <p:spPr>
              <a:xfrm>
                <a:off x="380999" y="2154457"/>
                <a:ext cx="17449801" cy="5180613"/>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noFill/>
              <a:ln w="57150">
                <a:solidFill>
                  <a:schemeClr val="tx2"/>
                </a:solidFill>
                <a:prstDash val="sysDash"/>
              </a:ln>
            </p:spPr>
          </p:sp>
          <p:sp>
            <p:nvSpPr>
              <p:cNvPr id="19" name="Freeform 6"/>
              <p:cNvSpPr/>
              <p:nvPr/>
            </p:nvSpPr>
            <p:spPr>
              <a:xfrm>
                <a:off x="657726" y="2356298"/>
                <a:ext cx="16916400" cy="4736937"/>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mc:Choice xmlns:a14="http://schemas.microsoft.com/office/drawing/2010/main" Requires="a14">
            <p:sp>
              <p:nvSpPr>
                <p:cNvPr id="23" name="Rectangle 22"/>
                <p:cNvSpPr/>
                <p:nvPr/>
              </p:nvSpPr>
              <p:spPr>
                <a:xfrm>
                  <a:off x="1119117" y="2657505"/>
                  <a:ext cx="16355569" cy="4090191"/>
                </a:xfrm>
                <a:prstGeom prst="rect">
                  <a:avLst/>
                </a:prstGeom>
              </p:spPr>
              <p:txBody>
                <a:bodyPr wrap="square">
                  <a:spAutoFit/>
                </a:bodyPr>
                <a:lstStyle/>
                <a:p>
                  <a:pPr>
                    <a:lnSpc>
                      <a:spcPct val="150000"/>
                    </a:lnSpc>
                    <a:spcAft>
                      <a:spcPts val="1200"/>
                    </a:spcAft>
                  </a:pPr>
                  <a:r>
                    <a:rPr lang="en-US" sz="4500" kern="100">
                      <a:latin typeface="Arial" panose="020B0604020202020204" pitchFamily="34" charset="0"/>
                      <a:ea typeface="Calibri" panose="020F0502020204030204" pitchFamily="34" charset="0"/>
                      <a:cs typeface="Arial" panose="020B0604020202020204" pitchFamily="34" charset="0"/>
                    </a:rPr>
                    <a:t>Với các cơ số lôgarit </a:t>
                  </a:r>
                  <a14:m>
                    <m:oMath xmlns:m="http://schemas.openxmlformats.org/officeDocument/2006/math">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500" kern="100">
                      <a:effectLst/>
                      <a:latin typeface="Arial" panose="020B0604020202020204" pitchFamily="34" charset="0"/>
                      <a:ea typeface="Malgun Gothic" panose="020B0503020000020004" pitchFamily="34" charset="-127"/>
                      <a:cs typeface="Arial" panose="020B0604020202020204" pitchFamily="34" charset="0"/>
                    </a:rPr>
                    <a:t>và </a:t>
                  </a:r>
                  <a14:m>
                    <m:oMath xmlns:m="http://schemas.openxmlformats.org/officeDocument/2006/math">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45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0</m:t>
                          </m:r>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&lt;</m:t>
                          </m:r>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45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5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45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500" kern="100">
                              <a:effectLst/>
                              <a:latin typeface="Cambria Math" panose="02040503050406030204" pitchFamily="18" charset="0"/>
                              <a:ea typeface="Calibri" panose="020F0502020204030204" pitchFamily="34" charset="0"/>
                              <a:cs typeface="Times New Roman" panose="02020603050405020304" pitchFamily="18" charset="0"/>
                            </a:rPr>
                            <m:t>0</m:t>
                          </m:r>
                          <m:r>
                            <a:rPr lang="en-US" sz="4500" kern="100">
                              <a:effectLst/>
                              <a:latin typeface="Cambria Math" panose="02040503050406030204" pitchFamily="18" charset="0"/>
                              <a:ea typeface="Calibri" panose="020F0502020204030204" pitchFamily="34" charset="0"/>
                              <a:cs typeface="Times New Roman" panose="02020603050405020304" pitchFamily="18" charset="0"/>
                            </a:rPr>
                            <m:t>&lt;</m:t>
                          </m:r>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45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500" kern="100">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4500" kern="100">
                      <a:effectLst/>
                      <a:latin typeface="Arial" panose="020B0604020202020204" pitchFamily="34" charset="0"/>
                      <a:ea typeface="Malgun Gothic" panose="020B0503020000020004" pitchFamily="34" charset="-127"/>
                      <a:cs typeface="Arial" panose="020B0604020202020204" pitchFamily="34" charset="0"/>
                    </a:rPr>
                    <a:t> và </a:t>
                  </a:r>
                  <a14:m>
                    <m:oMath xmlns:m="http://schemas.openxmlformats.org/officeDocument/2006/math">
                      <m:r>
                        <a:rPr lang="en-US" sz="4500" i="1" kern="100" smtClean="0">
                          <a:effectLst/>
                          <a:latin typeface="Cambria Math" panose="02040503050406030204" pitchFamily="18" charset="0"/>
                          <a:ea typeface="Malgun Gothic" panose="020B0503020000020004" pitchFamily="34" charset="-127"/>
                          <a:cs typeface="Arial" panose="020B0604020202020204" pitchFamily="34" charset="0"/>
                        </a:rPr>
                        <m:t>𝑀</m:t>
                      </m:r>
                    </m:oMath>
                  </a14:m>
                  <a:r>
                    <a:rPr lang="en-US" sz="4500" kern="100">
                      <a:effectLst/>
                      <a:latin typeface="Arial" panose="020B0604020202020204" pitchFamily="34" charset="0"/>
                      <a:ea typeface="Malgun Gothic" panose="020B0503020000020004" pitchFamily="34" charset="-127"/>
                      <a:cs typeface="Arial" panose="020B0604020202020204" pitchFamily="34" charset="0"/>
                    </a:rPr>
                    <a:t> là số thực dương tùy ý, ta luôn có:</a:t>
                  </a:r>
                  <a:endParaRPr lang="en-US" sz="45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sSub>
                          <m:sSub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5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5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5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𝑀</m:t>
                            </m:r>
                          </m:num>
                          <m:den>
                            <m:sSub>
                              <m:sSub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5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4500" i="1" kern="100">
                                <a:effectLst/>
                                <a:latin typeface="Cambria Math" panose="02040503050406030204" pitchFamily="18" charset="0"/>
                                <a:ea typeface="Calibri" panose="020F0502020204030204" pitchFamily="34" charset="0"/>
                                <a:cs typeface="Times New Roman" panose="02020603050405020304" pitchFamily="18" charset="0"/>
                              </a:rPr>
                              <m:t>𝑎</m:t>
                            </m:r>
                          </m:den>
                        </m:f>
                        <m:r>
                          <a:rPr lang="en-US" sz="45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5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1119117" y="2657505"/>
                  <a:ext cx="16355569" cy="4090191"/>
                </a:xfrm>
                <a:prstGeom prst="rect">
                  <a:avLst/>
                </a:prstGeom>
                <a:blipFill>
                  <a:blip r:embed="rId2"/>
                  <a:stretch>
                    <a:fillRect l="-1615" r="-654"/>
                  </a:stretch>
                </a:blipFill>
              </p:spPr>
              <p:txBody>
                <a:bodyPr/>
                <a:lstStyle/>
                <a:p>
                  <a:r>
                    <a:rPr lang="en-US">
                      <a:noFill/>
                    </a:rPr>
                    <a:t> </a:t>
                  </a:r>
                </a:p>
              </p:txBody>
            </p:sp>
          </mc:Fallback>
        </mc:AlternateContent>
      </p:grpSp>
      <p:pic>
        <p:nvPicPr>
          <p:cNvPr id="32" name="Picture 3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5433630">
            <a:off x="568780" y="-27895"/>
            <a:ext cx="1400661" cy="2296801"/>
          </a:xfrm>
          <a:prstGeom prst="rect">
            <a:avLst/>
          </a:prstGeom>
        </p:spPr>
      </p:pic>
      <p:pic>
        <p:nvPicPr>
          <p:cNvPr id="2" name="Picture 1"/>
          <p:cNvPicPr>
            <a:picLocks noChangeAspect="1"/>
          </p:cNvPicPr>
          <p:nvPr/>
        </p:nvPicPr>
        <p:blipFill>
          <a:blip r:embed="rId9"/>
          <a:stretch>
            <a:fillRect/>
          </a:stretch>
        </p:blipFill>
        <p:spPr>
          <a:xfrm>
            <a:off x="14106850" y="6743700"/>
            <a:ext cx="3276600" cy="3393351"/>
          </a:xfrm>
          <a:prstGeom prst="rect">
            <a:avLst/>
          </a:prstGeom>
        </p:spPr>
      </p:pic>
    </p:spTree>
    <p:extLst>
      <p:ext uri="{BB962C8B-B14F-4D97-AF65-F5344CB8AC3E}">
        <p14:creationId xmlns:p14="http://schemas.microsoft.com/office/powerpoint/2010/main" val="102331204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anim calcmode="lin" valueType="num">
                                      <p:cBhvr>
                                        <p:cTn id="12" dur="500" fill="hold"/>
                                        <p:tgtEl>
                                          <p:spTgt spid="29"/>
                                        </p:tgtEl>
                                        <p:attrNameLst>
                                          <p:attrName>ppt_x</p:attrName>
                                        </p:attrNameLst>
                                      </p:cBhvr>
                                      <p:tavLst>
                                        <p:tav tm="0">
                                          <p:val>
                                            <p:strVal val="#ppt_x"/>
                                          </p:val>
                                        </p:tav>
                                        <p:tav tm="100000">
                                          <p:val>
                                            <p:strVal val="#ppt_x"/>
                                          </p:val>
                                        </p:tav>
                                      </p:tavLst>
                                    </p:anim>
                                    <p:anim calcmode="lin" valueType="num">
                                      <p:cBhvr>
                                        <p:cTn id="13" dur="5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17" name="Group 16"/>
          <p:cNvGrpSpPr/>
          <p:nvPr/>
        </p:nvGrpSpPr>
        <p:grpSpPr>
          <a:xfrm>
            <a:off x="4053600" y="94754"/>
            <a:ext cx="10272000" cy="3873989"/>
            <a:chOff x="4129800" y="287531"/>
            <a:chExt cx="10272000" cy="3873989"/>
          </a:xfrm>
        </p:grpSpPr>
        <p:grpSp>
          <p:nvGrpSpPr>
            <p:cNvPr id="13" name="Group 2"/>
            <p:cNvGrpSpPr/>
            <p:nvPr/>
          </p:nvGrpSpPr>
          <p:grpSpPr>
            <a:xfrm>
              <a:off x="5715000" y="287531"/>
              <a:ext cx="6373912" cy="3873989"/>
              <a:chOff x="0" y="-28575"/>
              <a:chExt cx="2404882" cy="841375"/>
            </a:xfrm>
          </p:grpSpPr>
          <p:sp>
            <p:nvSpPr>
              <p:cNvPr id="14" name="Freeform 3"/>
              <p:cNvSpPr/>
              <p:nvPr/>
            </p:nvSpPr>
            <p:spPr>
              <a:xfrm>
                <a:off x="248608" y="29859"/>
                <a:ext cx="2156274"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5"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6"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dirty="0">
                  <a:solidFill>
                    <a:srgbClr val="FFFF00"/>
                  </a:solidFill>
                  <a:latin typeface="Arial" panose="020B0604020202020204" pitchFamily="34" charset="0"/>
                </a:rPr>
                <a:t>KHỞI ĐỘNG</a:t>
              </a:r>
            </a:p>
          </p:txBody>
        </p:sp>
      </p:grpSp>
      <mc:AlternateContent xmlns:mc="http://schemas.openxmlformats.org/markup-compatibility/2006">
        <mc:Choice xmlns:a14="http://schemas.microsoft.com/office/drawing/2010/main" Requires="a14">
          <p:sp>
            <p:nvSpPr>
              <p:cNvPr id="19" name="Rectangle 18"/>
              <p:cNvSpPr/>
              <p:nvPr/>
            </p:nvSpPr>
            <p:spPr>
              <a:xfrm>
                <a:off x="817849" y="1861439"/>
                <a:ext cx="16611600" cy="5575885"/>
              </a:xfrm>
              <a:prstGeom prst="rect">
                <a:avLst/>
              </a:prstGeom>
            </p:spPr>
            <p:txBody>
              <a:bodyPr wrap="square">
                <a:spAutoFit/>
              </a:bodyPr>
              <a:lstStyle/>
              <a:p>
                <a:pPr algn="just">
                  <a:lnSpc>
                    <a:spcPct val="150000"/>
                  </a:lnSpc>
                  <a:spcBef>
                    <a:spcPts val="600"/>
                  </a:spcBef>
                  <a:spcAft>
                    <a:spcPts val="800"/>
                  </a:spcAft>
                </a:pPr>
                <a:r>
                  <a:rPr lang="nl-NL" sz="3700" kern="100">
                    <a:latin typeface="Arial" panose="020B0604020202020204" pitchFamily="34" charset="0"/>
                    <a:ea typeface="Calibri" panose="020F0502020204030204" pitchFamily="34" charset="0"/>
                    <a:cs typeface="Arial" panose="020B0604020202020204" pitchFamily="34" charset="0"/>
                  </a:rPr>
                  <a:t>Bác An gửi tiết kiệm ngân hàng 100 triệu đồng kì hạn 12 tháng, với lãi suất không đổi là 6% một năm. Khi đó sau </a:t>
                </a:r>
                <a14:m>
                  <m:oMath xmlns:m="http://schemas.openxmlformats.org/officeDocument/2006/math">
                    <m:r>
                      <a:rPr lang="nl-NL" sz="3700" i="1" kern="100" smtClean="0">
                        <a:latin typeface="Cambria Math" panose="02040503050406030204" pitchFamily="18" charset="0"/>
                        <a:ea typeface="Calibri" panose="020F0502020204030204" pitchFamily="34" charset="0"/>
                        <a:cs typeface="Arial" panose="020B0604020202020204" pitchFamily="34" charset="0"/>
                      </a:rPr>
                      <m:t>𝑛</m:t>
                    </m:r>
                  </m:oMath>
                </a14:m>
                <a:r>
                  <a:rPr lang="nl-NL" sz="3700" kern="100">
                    <a:latin typeface="Arial" panose="020B0604020202020204" pitchFamily="34" charset="0"/>
                    <a:ea typeface="Calibri" panose="020F0502020204030204" pitchFamily="34" charset="0"/>
                    <a:cs typeface="Arial" panose="020B0604020202020204" pitchFamily="34" charset="0"/>
                  </a:rPr>
                  <a:t> năm gửi thì tổng số tiền bác An thu được (cả vốn lẫn lãi) cho bởi công thức sau:</a:t>
                </a:r>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800"/>
                  </a:spcAft>
                </a:pPr>
                <a14:m>
                  <m:oMath xmlns:m="http://schemas.openxmlformats.org/officeDocument/2006/math">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=100.(1+0,06</m:t>
                    </m:r>
                    <m:sSup>
                      <m:sSup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m:t>
                        </m:r>
                      </m:e>
                      <m:sup>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𝑛</m:t>
                        </m:r>
                      </m:sup>
                    </m:sSup>
                  </m:oMath>
                </a14:m>
                <a:r>
                  <a:rPr lang="nl-NL" sz="3700" kern="100">
                    <a:effectLst/>
                    <a:latin typeface="Arial" panose="020B0604020202020204" pitchFamily="34" charset="0"/>
                    <a:ea typeface="Malgun Gothic" panose="020B0503020000020004" pitchFamily="34" charset="-127"/>
                    <a:cs typeface="Arial" panose="020B0604020202020204" pitchFamily="34" charset="0"/>
                  </a:rPr>
                  <a:t> (triệu đồng).</a:t>
                </a:r>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r>
                  <a:rPr lang="nl-NL" sz="3700" kern="100">
                    <a:effectLst/>
                    <a:latin typeface="Arial" panose="020B0604020202020204" pitchFamily="34" charset="0"/>
                    <a:ea typeface="Malgun Gothic" panose="020B0503020000020004" pitchFamily="34" charset="-127"/>
                    <a:cs typeface="Arial" panose="020B0604020202020204" pitchFamily="34" charset="0"/>
                  </a:rPr>
                  <a:t>Hỏi sau ít </a:t>
                </a:r>
                <a:r>
                  <a:rPr lang="nl-NL" sz="3700" kern="100">
                    <a:effectLst/>
                    <a:latin typeface="Arial" panose="020B0604020202020204" pitchFamily="34" charset="0"/>
                    <a:ea typeface="Malgun Gothic" panose="020B0503020000020004" pitchFamily="34" charset="-127"/>
                    <a:cs typeface="Arial" panose="020B0604020202020204" pitchFamily="34" charset="0"/>
                  </a:rPr>
                  <a:t>nhất </a:t>
                </a:r>
                <a:r>
                  <a:rPr lang="nl-NL" sz="3700" kern="100" smtClean="0">
                    <a:effectLst/>
                    <a:latin typeface="Arial" panose="020B0604020202020204" pitchFamily="34" charset="0"/>
                    <a:ea typeface="Malgun Gothic" panose="020B0503020000020004" pitchFamily="34" charset="-127"/>
                    <a:cs typeface="Arial" panose="020B0604020202020204" pitchFamily="34" charset="0"/>
                  </a:rPr>
                  <a:t>bao nhiêu </a:t>
                </a:r>
                <a:r>
                  <a:rPr lang="nl-NL" sz="3700" kern="100">
                    <a:effectLst/>
                    <a:latin typeface="Arial" panose="020B0604020202020204" pitchFamily="34" charset="0"/>
                    <a:ea typeface="Malgun Gothic" panose="020B0503020000020004" pitchFamily="34" charset="-127"/>
                    <a:cs typeface="Arial" panose="020B0604020202020204" pitchFamily="34" charset="0"/>
                  </a:rPr>
                  <a:t>năm, tổng số tiền bác An thu được là không dưới 150 triệu đồng?</a:t>
                </a:r>
                <a:endParaRPr lang="en-US" sz="37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817849" y="1861439"/>
                <a:ext cx="16611600" cy="5575885"/>
              </a:xfrm>
              <a:prstGeom prst="rect">
                <a:avLst/>
              </a:prstGeom>
              <a:blipFill>
                <a:blip r:embed="rId2"/>
                <a:stretch>
                  <a:fillRect l="-1138" r="-1174" b="-1311"/>
                </a:stretch>
              </a:blipFill>
            </p:spPr>
            <p:txBody>
              <a:bodyPr/>
              <a:lstStyle/>
              <a:p>
                <a:r>
                  <a:rPr lang="en-US">
                    <a:noFill/>
                  </a:rPr>
                  <a:t> </a:t>
                </a:r>
              </a:p>
            </p:txBody>
          </p:sp>
        </mc:Fallback>
      </mc:AlternateContent>
      <p:pic>
        <p:nvPicPr>
          <p:cNvPr id="22" name="Picture 3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6733154">
            <a:off x="137200" y="-343222"/>
            <a:ext cx="1422964" cy="2490758"/>
          </a:xfrm>
          <a:prstGeom prst="rect">
            <a:avLst/>
          </a:prstGeom>
        </p:spPr>
      </p:pic>
      <p:grpSp>
        <p:nvGrpSpPr>
          <p:cNvPr id="12" name="Group 11"/>
          <p:cNvGrpSpPr/>
          <p:nvPr/>
        </p:nvGrpSpPr>
        <p:grpSpPr>
          <a:xfrm>
            <a:off x="2590800" y="6972300"/>
            <a:ext cx="14086675" cy="3489155"/>
            <a:chOff x="1590838" y="1448733"/>
            <a:chExt cx="14086675" cy="3489155"/>
          </a:xfrm>
        </p:grpSpPr>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590838" y="2135929"/>
              <a:ext cx="2434131" cy="2801959"/>
            </a:xfrm>
            <a:prstGeom prst="rect">
              <a:avLst/>
            </a:prstGeom>
          </p:spPr>
        </p:pic>
        <p:grpSp>
          <p:nvGrpSpPr>
            <p:cNvPr id="24" name="Group 23"/>
            <p:cNvGrpSpPr/>
            <p:nvPr/>
          </p:nvGrpSpPr>
          <p:grpSpPr>
            <a:xfrm>
              <a:off x="5238113" y="1448733"/>
              <a:ext cx="10439400" cy="2895600"/>
              <a:chOff x="10131560" y="6225615"/>
              <a:chExt cx="12803506" cy="2895600"/>
            </a:xfrm>
          </p:grpSpPr>
          <p:sp>
            <p:nvSpPr>
              <p:cNvPr id="25" name="Cloud Callout 24"/>
              <p:cNvSpPr/>
              <p:nvPr/>
            </p:nvSpPr>
            <p:spPr>
              <a:xfrm>
                <a:off x="10131560" y="6225615"/>
                <a:ext cx="12803506" cy="2895600"/>
              </a:xfrm>
              <a:prstGeom prst="cloudCallout">
                <a:avLst>
                  <a:gd name="adj1" fmla="val -61493"/>
                  <a:gd name="adj2" fmla="val 15803"/>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262030" y="6642872"/>
                <a:ext cx="10936067" cy="1708160"/>
              </a:xfrm>
              <a:prstGeom prst="rect">
                <a:avLst/>
              </a:prstGeom>
            </p:spPr>
            <p:txBody>
              <a:bodyPr wrap="square">
                <a:spAutoFit/>
              </a:bodyPr>
              <a:lstStyle/>
              <a:p>
                <a:pPr algn="ctr">
                  <a:lnSpc>
                    <a:spcPct val="150000"/>
                  </a:lnSpc>
                </a:pPr>
                <a:r>
                  <a:rPr lang="vi-VN" sz="3500" i="1">
                    <a:solidFill>
                      <a:srgbClr val="002060"/>
                    </a:solidFill>
                    <a:cs typeface="Arial" panose="020B0604020202020204" pitchFamily="34" charset="0"/>
                  </a:rPr>
                  <a:t>Làm thế nào để tính được thời gian gửi của bác An để bác nhận được 150 triệu đồng?</a:t>
                </a:r>
                <a:endParaRPr lang="en-US" sz="3500" dirty="0">
                  <a:solidFill>
                    <a:srgbClr val="002060"/>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07116741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13" name="Rounded Rectangle 12"/>
          <p:cNvSpPr/>
          <p:nvPr/>
        </p:nvSpPr>
        <p:spPr>
          <a:xfrm>
            <a:off x="1143000" y="1176248"/>
            <a:ext cx="16202700" cy="7929652"/>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13"/>
          <p:cNvGrpSpPr/>
          <p:nvPr/>
        </p:nvGrpSpPr>
        <p:grpSpPr>
          <a:xfrm>
            <a:off x="886500" y="1104900"/>
            <a:ext cx="3861128" cy="1279214"/>
            <a:chOff x="482272" y="679784"/>
            <a:chExt cx="3861128" cy="1279214"/>
          </a:xfrm>
        </p:grpSpPr>
        <p:pic>
          <p:nvPicPr>
            <p:cNvPr id="15"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82272" y="679784"/>
              <a:ext cx="3861128" cy="1279214"/>
            </a:xfrm>
            <a:prstGeom prst="rect">
              <a:avLst/>
            </a:prstGeom>
          </p:spPr>
        </p:pic>
        <p:sp>
          <p:nvSpPr>
            <p:cNvPr id="16" name="Rectangle 15"/>
            <p:cNvSpPr/>
            <p:nvPr/>
          </p:nvSpPr>
          <p:spPr>
            <a:xfrm>
              <a:off x="1871436" y="703737"/>
              <a:ext cx="2268570" cy="113107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5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5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a:t>
              </a:r>
              <a:r>
                <a:rPr kumimoji="0" lang="nl-NL" sz="4500" b="1"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25" name="Oval Callout 24"/>
          <p:cNvSpPr/>
          <p:nvPr/>
        </p:nvSpPr>
        <p:spPr>
          <a:xfrm>
            <a:off x="8379427" y="4094272"/>
            <a:ext cx="1729845" cy="97302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2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9" name="Rectangle 18"/>
              <p:cNvSpPr/>
              <p:nvPr/>
            </p:nvSpPr>
            <p:spPr>
              <a:xfrm>
                <a:off x="2364952" y="2602635"/>
                <a:ext cx="13758792" cy="945002"/>
              </a:xfrm>
              <a:prstGeom prst="rect">
                <a:avLst/>
              </a:prstGeom>
            </p:spPr>
            <p:txBody>
              <a:bodyPr wrap="square">
                <a:spAutoFit/>
              </a:bodyPr>
              <a:lstStyle/>
              <a:p>
                <a:pPr lvl="0" algn="ctr">
                  <a:lnSpc>
                    <a:spcPct val="150000"/>
                  </a:lnSpc>
                  <a:spcAft>
                    <a:spcPts val="1200"/>
                  </a:spcAft>
                  <a:defRPr/>
                </a:pPr>
                <a:r>
                  <a:rPr kumimoji="0" lang="en-US" sz="42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rPr>
                  <a:t>Không</a:t>
                </a:r>
                <a:r>
                  <a:rPr kumimoji="0" lang="en-US" sz="4200" b="0" i="0" u="none" strike="noStrike" kern="1200" cap="none" spc="0" normalizeH="0" noProof="0" smtClean="0">
                    <a:ln>
                      <a:noFill/>
                    </a:ln>
                    <a:solidFill>
                      <a:prstClr val="black"/>
                    </a:solidFill>
                    <a:effectLst/>
                    <a:uLnTx/>
                    <a:uFillTx/>
                    <a:latin typeface="Arial" panose="020B0604020202020204" pitchFamily="34" charset="0"/>
                    <a:ea typeface="Times New Roman" panose="02020603050405020304" pitchFamily="18" charset="0"/>
                  </a:rPr>
                  <a:t> dùng máy tính cầm tay, hãy tính </a:t>
                </a:r>
                <a14:m>
                  <m:oMath xmlns:m="http://schemas.openxmlformats.org/officeDocument/2006/math">
                    <m:sSub>
                      <m:sSub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latin typeface="Cambria Math" panose="02040503050406030204" pitchFamily="18" charset="0"/>
                            <a:ea typeface="Calibri" panose="020F0502020204030204" pitchFamily="34" charset="0"/>
                            <a:cs typeface="Times New Roman" panose="02020603050405020304" pitchFamily="18" charset="0"/>
                          </a:rPr>
                          <m:t>log</m:t>
                        </m:r>
                      </m:e>
                      <m:sub>
                        <m:r>
                          <a:rPr lang="en-US" sz="4200" b="0" i="1" kern="100" smtClean="0">
                            <a:latin typeface="Cambria Math" panose="02040503050406030204" pitchFamily="18" charset="0"/>
                            <a:ea typeface="Calibri" panose="020F0502020204030204" pitchFamily="34" charset="0"/>
                            <a:cs typeface="Times New Roman" panose="02020603050405020304" pitchFamily="18" charset="0"/>
                          </a:rPr>
                          <m:t>4</m:t>
                        </m:r>
                      </m:sub>
                    </m:sSub>
                    <m:r>
                      <a:rPr lang="en-US" sz="4200" b="0" i="1" kern="100" smtClean="0">
                        <a:latin typeface="Cambria Math" panose="02040503050406030204" pitchFamily="18" charset="0"/>
                        <a:ea typeface="Calibri" panose="020F0502020204030204" pitchFamily="34" charset="0"/>
                        <a:cs typeface="Times New Roman" panose="02020603050405020304" pitchFamily="18" charset="0"/>
                      </a:rPr>
                      <m:t>8.</m:t>
                    </m:r>
                  </m:oMath>
                </a14:m>
                <a:endPar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2364952" y="2602635"/>
                <a:ext cx="13758792" cy="945002"/>
              </a:xfrm>
              <a:prstGeom prst="rect">
                <a:avLst/>
              </a:prstGeom>
              <a:blipFill>
                <a:blip r:embed="rId5"/>
                <a:stretch>
                  <a:fillRect b="-28387"/>
                </a:stretch>
              </a:blipFill>
            </p:spPr>
            <p:txBody>
              <a:bodyPr/>
              <a:lstStyle/>
              <a:p>
                <a:r>
                  <a:rPr lang="en-US">
                    <a:noFill/>
                  </a:rPr>
                  <a:t> </a:t>
                </a:r>
              </a:p>
            </p:txBody>
          </p:sp>
        </mc:Fallback>
      </mc:AlternateContent>
      <p:pic>
        <p:nvPicPr>
          <p:cNvPr id="10" name="Picture 9"/>
          <p:cNvPicPr>
            <a:picLocks noChangeAspect="1"/>
          </p:cNvPicPr>
          <p:nvPr/>
        </p:nvPicPr>
        <p:blipFill>
          <a:blip r:embed="rId6"/>
          <a:stretch>
            <a:fillRect/>
          </a:stretch>
        </p:blipFill>
        <p:spPr>
          <a:xfrm>
            <a:off x="175245" y="7429500"/>
            <a:ext cx="2651990" cy="2651990"/>
          </a:xfrm>
          <a:prstGeom prst="rect">
            <a:avLst/>
          </a:prstGeom>
        </p:spPr>
      </p:pic>
      <p:sp>
        <p:nvSpPr>
          <p:cNvPr id="21" name="Rectangle 20"/>
          <p:cNvSpPr/>
          <p:nvPr/>
        </p:nvSpPr>
        <p:spPr>
          <a:xfrm>
            <a:off x="3886200" y="5291000"/>
            <a:ext cx="2023992" cy="94500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lang="en-US" sz="4200" smtClean="0">
                <a:solidFill>
                  <a:prstClr val="black"/>
                </a:solidFill>
                <a:latin typeface="Arial" panose="020B0604020202020204" pitchFamily="34" charset="0"/>
                <a:ea typeface="Times New Roman" panose="02020603050405020304" pitchFamily="18" charset="0"/>
              </a:rPr>
              <a:t>Ta có:</a:t>
            </a:r>
            <a:endPar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pic>
        <p:nvPicPr>
          <p:cNvPr id="17" name="Picture 16"/>
          <p:cNvPicPr>
            <a:picLocks noChangeAspect="1"/>
          </p:cNvPicPr>
          <p:nvPr/>
        </p:nvPicPr>
        <p:blipFill>
          <a:blip r:embed="rId7"/>
          <a:stretch>
            <a:fillRect/>
          </a:stretch>
        </p:blipFill>
        <p:spPr>
          <a:xfrm>
            <a:off x="14606028" y="6012955"/>
            <a:ext cx="3735501" cy="3735501"/>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5759965" y="5788776"/>
                <a:ext cx="6968767" cy="2361416"/>
              </a:xfrm>
              <a:prstGeom prst="rect">
                <a:avLst/>
              </a:prstGeom>
            </p:spPr>
            <p:txBody>
              <a:bodyPr wrap="none">
                <a:spAutoFit/>
              </a:bodyPr>
              <a:lstStyle/>
              <a:p>
                <a:pPr lvl="0" algn="ctr">
                  <a:lnSpc>
                    <a:spcPct val="150000"/>
                  </a:lnSpc>
                  <a:spcAft>
                    <a:spcPts val="1200"/>
                  </a:spcAft>
                  <a:defRPr/>
                </a:pPr>
                <a14:m>
                  <m:oMathPara xmlns:m="http://schemas.openxmlformats.org/officeDocument/2006/math">
                    <m:oMathParaPr>
                      <m:jc m:val="centerGroup"/>
                    </m:oMathParaPr>
                    <m:oMath xmlns:m="http://schemas.openxmlformats.org/officeDocument/2006/math">
                      <m:sSub>
                        <m:sSubPr>
                          <m:ctrlPr>
                            <a:rPr lang="en-US" sz="42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Sub>
                      <m: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sSub>
                            <m:sSubPr>
                              <m:ctrlP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en-US" sz="42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num>
                        <m:den>
                          <m:sSub>
                            <m:sSubPr>
                              <m:ctrlP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4200" dirty="0">
                  <a:solidFill>
                    <a:prstClr val="black"/>
                  </a:solidFill>
                  <a:latin typeface="Times New Roman" panose="02020603050405020304" pitchFamily="18" charset="0"/>
                  <a:ea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5759965" y="5788776"/>
                <a:ext cx="6968767" cy="2361416"/>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7702373"/>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strVal val="#ppt_x"/>
                                          </p:val>
                                        </p:tav>
                                        <p:tav tm="100000">
                                          <p:val>
                                            <p:strVal val="#ppt_x"/>
                                          </p:val>
                                        </p:tav>
                                      </p:tavLst>
                                    </p:anim>
                                    <p:anim calcmode="lin" valueType="num">
                                      <p:cBhvr>
                                        <p:cTn id="22" dur="5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p:bldP spid="21"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13" name="Rounded Rectangle 12"/>
          <p:cNvSpPr/>
          <p:nvPr/>
        </p:nvSpPr>
        <p:spPr>
          <a:xfrm>
            <a:off x="1143000" y="876299"/>
            <a:ext cx="16202700" cy="8534401"/>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13"/>
          <p:cNvGrpSpPr/>
          <p:nvPr/>
        </p:nvGrpSpPr>
        <p:grpSpPr>
          <a:xfrm>
            <a:off x="854044" y="723900"/>
            <a:ext cx="3861128" cy="1279214"/>
            <a:chOff x="482272" y="679784"/>
            <a:chExt cx="3861128" cy="1279214"/>
          </a:xfrm>
        </p:grpSpPr>
        <p:pic>
          <p:nvPicPr>
            <p:cNvPr id="15"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82272" y="679784"/>
              <a:ext cx="3861128" cy="1279214"/>
            </a:xfrm>
            <a:prstGeom prst="rect">
              <a:avLst/>
            </a:prstGeom>
          </p:spPr>
        </p:pic>
        <p:sp>
          <p:nvSpPr>
            <p:cNvPr id="16" name="Rectangle 15"/>
            <p:cNvSpPr/>
            <p:nvPr/>
          </p:nvSpPr>
          <p:spPr>
            <a:xfrm>
              <a:off x="1871436" y="719779"/>
              <a:ext cx="2268570" cy="113107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5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5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a:t>
              </a:r>
              <a:r>
                <a:rPr kumimoji="0" lang="nl-NL" sz="4500" b="1"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19" name="Rectangle 18"/>
              <p:cNvSpPr/>
              <p:nvPr/>
            </p:nvSpPr>
            <p:spPr>
              <a:xfrm>
                <a:off x="2243208" y="1626485"/>
                <a:ext cx="13987392" cy="3821815"/>
              </a:xfrm>
              <a:prstGeom prst="rect">
                <a:avLst/>
              </a:prstGeom>
            </p:spPr>
            <p:txBody>
              <a:bodyPr wrap="square">
                <a:spAutoFit/>
              </a:bodyPr>
              <a:lstStyle/>
              <a:p>
                <a:pPr lvl="0" algn="just">
                  <a:lnSpc>
                    <a:spcPct val="150000"/>
                  </a:lnSpc>
                  <a:defRPr/>
                </a:pPr>
                <a:r>
                  <a:rPr lang="en-US" sz="4000" noProof="0" smtClean="0">
                    <a:solidFill>
                      <a:prstClr val="black"/>
                    </a:solidFill>
                    <a:latin typeface="Arial" panose="020B0604020202020204" pitchFamily="34" charset="0"/>
                    <a:ea typeface="Times New Roman" panose="02020603050405020304" pitchFamily="18" charset="0"/>
                  </a:rPr>
                  <a:t>a) Nếu </a:t>
                </a:r>
                <a14:m>
                  <m:oMath xmlns:m="http://schemas.openxmlformats.org/officeDocument/2006/math">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oMath>
                </a14:m>
                <a:r>
                  <a:rPr lang="en-US" sz="4000" noProof="0" smtClean="0">
                    <a:solidFill>
                      <a:prstClr val="black"/>
                    </a:solidFill>
                    <a:latin typeface="Arial" panose="020B0604020202020204" pitchFamily="34" charset="0"/>
                    <a:ea typeface="Times New Roman" panose="02020603050405020304" pitchFamily="18" charset="0"/>
                  </a:rPr>
                  <a:t> và </a:t>
                </a:r>
                <a14:m>
                  <m:oMath xmlns:m="http://schemas.openxmlformats.org/officeDocument/2006/math">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oMath>
                </a14:m>
                <a:r>
                  <a:rPr lang="en-US" sz="4000" noProof="0" smtClean="0">
                    <a:solidFill>
                      <a:prstClr val="black"/>
                    </a:solidFill>
                    <a:latin typeface="Arial" panose="020B0604020202020204" pitchFamily="34" charset="0"/>
                    <a:ea typeface="Times New Roman" panose="02020603050405020304" pitchFamily="18" charset="0"/>
                  </a:rPr>
                  <a:t> là hai số dương khác 1 thì </a:t>
                </a:r>
                <a14:m>
                  <m:oMath xmlns:m="http://schemas.openxmlformats.org/officeDocument/2006/math">
                    <m:sSub>
                      <m:sSubPr>
                        <m:ctrlP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sub>
                    </m:sSub>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n-US" sz="42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sub>
                        </m:sSub>
                        <m:r>
                          <a:rPr lang="en-US" sz="42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den>
                    </m:f>
                  </m:oMath>
                </a14:m>
                <a:endParaRPr lang="en-US" sz="4000" noProof="0" smtClean="0">
                  <a:solidFill>
                    <a:prstClr val="black"/>
                  </a:solidFill>
                  <a:latin typeface="Arial" panose="020B0604020202020204" pitchFamily="34" charset="0"/>
                  <a:ea typeface="Times New Roman" panose="02020603050405020304" pitchFamily="18" charset="0"/>
                </a:endParaRPr>
              </a:p>
              <a:p>
                <a:pPr algn="just">
                  <a:lnSpc>
                    <a:spcPct val="150000"/>
                  </a:lnSpc>
                  <a:defRPr/>
                </a:pPr>
                <a:r>
                  <a:rPr lang="en-US" sz="4000" noProof="0" smtClean="0">
                    <a:solidFill>
                      <a:prstClr val="black"/>
                    </a:solidFill>
                    <a:latin typeface="Arial" panose="020B0604020202020204" pitchFamily="34" charset="0"/>
                    <a:ea typeface="Times New Roman" panose="02020603050405020304" pitchFamily="18" charset="0"/>
                  </a:rPr>
                  <a:t>b) Nếu </a:t>
                </a:r>
                <a14:m>
                  <m:oMath xmlns:m="http://schemas.openxmlformats.org/officeDocument/2006/math">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oMath>
                </a14:m>
                <a:r>
                  <a:rPr lang="en-US" sz="4000" noProof="0" smtClean="0">
                    <a:solidFill>
                      <a:prstClr val="black"/>
                    </a:solidFill>
                    <a:latin typeface="Arial" panose="020B0604020202020204" pitchFamily="34" charset="0"/>
                    <a:ea typeface="Times New Roman" panose="02020603050405020304" pitchFamily="18" charset="0"/>
                  </a:rPr>
                  <a:t> là số dương khác 1, </a:t>
                </a:r>
                <a14:m>
                  <m:oMath xmlns:m="http://schemas.openxmlformats.org/officeDocument/2006/math">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oMath>
                </a14:m>
                <a:r>
                  <a:rPr lang="en-US" sz="4000" noProof="0" smtClean="0">
                    <a:solidFill>
                      <a:prstClr val="black"/>
                    </a:solidFill>
                    <a:latin typeface="Arial" panose="020B0604020202020204" pitchFamily="34" charset="0"/>
                    <a:ea typeface="Times New Roman" panose="02020603050405020304" pitchFamily="18" charset="0"/>
                  </a:rPr>
                  <a:t> là số dương và </a:t>
                </a:r>
                <a14:m>
                  <m:oMath xmlns:m="http://schemas.openxmlformats.org/officeDocument/2006/math">
                    <m:r>
                      <a:rPr lang="en-US" sz="4000" i="1" noProof="0" smtClean="0">
                        <a:solidFill>
                          <a:prstClr val="black"/>
                        </a:solidFill>
                        <a:latin typeface="Cambria Math" panose="02040503050406030204" pitchFamily="18" charset="0"/>
                        <a:ea typeface="Cambria Math" panose="02040503050406030204" pitchFamily="18" charset="0"/>
                      </a:rPr>
                      <m:t>𝛼</m:t>
                    </m:r>
                    <m:r>
                      <a:rPr lang="en-US" sz="4000" i="1" noProof="0" smtClean="0">
                        <a:solidFill>
                          <a:prstClr val="black"/>
                        </a:solidFill>
                        <a:latin typeface="Cambria Math" panose="02040503050406030204" pitchFamily="18" charset="0"/>
                        <a:ea typeface="Cambria Math" panose="02040503050406030204" pitchFamily="18" charset="0"/>
                      </a:rPr>
                      <m:t>≠0</m:t>
                    </m:r>
                  </m:oMath>
                </a14:m>
                <a:r>
                  <a:rPr lang="en-US" sz="4000" noProof="0" smtClean="0">
                    <a:solidFill>
                      <a:prstClr val="black"/>
                    </a:solidFill>
                    <a:latin typeface="Arial" panose="020B0604020202020204" pitchFamily="34" charset="0"/>
                    <a:ea typeface="Times New Roman" panose="02020603050405020304" pitchFamily="18" charset="0"/>
                  </a:rPr>
                  <a:t>, thì </a:t>
                </a:r>
                <a14:m>
                  <m:oMath xmlns:m="http://schemas.openxmlformats.org/officeDocument/2006/math">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sSup>
                          <m:sSupPr>
                            <m:ctrlP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mbria Math" panose="02040503050406030204" pitchFamily="18" charset="0"/>
                              </a:rPr>
                              <m:t>𝛼</m:t>
                            </m:r>
                          </m:sup>
                        </m:sSup>
                      </m:sub>
                    </m:s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i="1">
                            <a:solidFill>
                              <a:prstClr val="black"/>
                            </a:solidFill>
                            <a:latin typeface="Cambria Math" panose="02040503050406030204" pitchFamily="18" charset="0"/>
                            <a:ea typeface="Cambria Math" panose="02040503050406030204" pitchFamily="18" charset="0"/>
                          </a:rPr>
                          <m:t>𝛼</m:t>
                        </m:r>
                      </m:den>
                    </m:f>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sub>
                    </m:s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oMath>
                </a14:m>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p:sp>
            <p:nvSpPr>
              <p:cNvPr id="19" name="Rectangle 18"/>
              <p:cNvSpPr>
                <a:spLocks noRot="1" noChangeAspect="1" noMove="1" noResize="1" noEditPoints="1" noAdjustHandles="1" noChangeArrowheads="1" noChangeShapeType="1" noTextEdit="1"/>
              </p:cNvSpPr>
              <p:nvPr/>
            </p:nvSpPr>
            <p:spPr>
              <a:xfrm>
                <a:off x="2243208" y="1626485"/>
                <a:ext cx="13987392" cy="3821815"/>
              </a:xfrm>
              <a:prstGeom prst="rect">
                <a:avLst/>
              </a:prstGeom>
              <a:blipFill>
                <a:blip r:embed="rId5"/>
                <a:stretch>
                  <a:fillRect l="-1569" r="-1481"/>
                </a:stretch>
              </a:blipFill>
            </p:spPr>
            <p:txBody>
              <a:bodyPr/>
              <a:lstStyle/>
              <a:p>
                <a:r>
                  <a:rPr lang="en-US">
                    <a:noFill/>
                  </a:rPr>
                  <a:t> </a:t>
                </a:r>
              </a:p>
            </p:txBody>
          </p:sp>
        </mc:Fallback>
      </mc:AlternateContent>
      <p:pic>
        <p:nvPicPr>
          <p:cNvPr id="10" name="Picture 9"/>
          <p:cNvPicPr>
            <a:picLocks noChangeAspect="1"/>
          </p:cNvPicPr>
          <p:nvPr/>
        </p:nvPicPr>
        <p:blipFill>
          <a:blip r:embed="rId6"/>
          <a:stretch>
            <a:fillRect/>
          </a:stretch>
        </p:blipFill>
        <p:spPr>
          <a:xfrm>
            <a:off x="83202" y="4894844"/>
            <a:ext cx="2119596" cy="2119596"/>
          </a:xfrm>
          <a:prstGeom prst="rect">
            <a:avLst/>
          </a:prstGeom>
        </p:spPr>
      </p:pic>
      <p:pic>
        <p:nvPicPr>
          <p:cNvPr id="11" name="Picture 10"/>
          <p:cNvPicPr>
            <a:picLocks noChangeAspect="1"/>
          </p:cNvPicPr>
          <p:nvPr/>
        </p:nvPicPr>
        <p:blipFill>
          <a:blip r:embed="rId7"/>
          <a:stretch>
            <a:fillRect/>
          </a:stretch>
        </p:blipFill>
        <p:spPr>
          <a:xfrm>
            <a:off x="15712437" y="362314"/>
            <a:ext cx="2188654" cy="2042337"/>
          </a:xfrm>
          <a:prstGeom prst="rect">
            <a:avLst/>
          </a:prstGeom>
        </p:spPr>
      </p:pic>
      <p:sp>
        <p:nvSpPr>
          <p:cNvPr id="2" name="Rectangle 1"/>
          <p:cNvSpPr/>
          <p:nvPr/>
        </p:nvSpPr>
        <p:spPr>
          <a:xfrm>
            <a:off x="5065001" y="855675"/>
            <a:ext cx="4179349" cy="1015663"/>
          </a:xfrm>
          <a:prstGeom prst="rect">
            <a:avLst/>
          </a:prstGeom>
        </p:spPr>
        <p:txBody>
          <a:bodyPr wrap="none">
            <a:spAutoFit/>
          </a:bodyPr>
          <a:lstStyle/>
          <a:p>
            <a:pPr lvl="0" algn="just">
              <a:lnSpc>
                <a:spcPct val="150000"/>
              </a:lnSpc>
              <a:defRPr/>
            </a:pPr>
            <a:r>
              <a:rPr lang="en-US" sz="4000">
                <a:solidFill>
                  <a:prstClr val="black"/>
                </a:solidFill>
                <a:latin typeface="Arial" panose="020B0604020202020204" pitchFamily="34" charset="0"/>
                <a:ea typeface="Times New Roman" panose="02020603050405020304" pitchFamily="18" charset="0"/>
              </a:rPr>
              <a:t>Chứng minh rằng</a:t>
            </a:r>
          </a:p>
        </p:txBody>
      </p:sp>
      <p:sp>
        <p:nvSpPr>
          <p:cNvPr id="20" name="Rectangle 19"/>
          <p:cNvSpPr/>
          <p:nvPr/>
        </p:nvSpPr>
        <p:spPr>
          <a:xfrm>
            <a:off x="8596577" y="5267074"/>
            <a:ext cx="1295546"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sng" strike="noStrike" kern="1200" cap="none" spc="0" normalizeH="0" baseline="0" noProof="0" smtClean="0">
                <a:ln>
                  <a:noFill/>
                </a:ln>
                <a:solidFill>
                  <a:srgbClr val="1F497D"/>
                </a:solidFill>
                <a:effectLst/>
                <a:uLnTx/>
                <a:uFillTx/>
                <a:latin typeface="Arial" panose="020B0604020202020204" pitchFamily="34" charset="0"/>
                <a:ea typeface="+mn-ea"/>
                <a:cs typeface="+mn-cs"/>
              </a:rPr>
              <a:t>Giải</a:t>
            </a:r>
            <a:r>
              <a:rPr kumimoji="0" lang="en-US" sz="4000" b="1" i="1" u="sng" strike="noStrike" kern="1200" cap="none" spc="0" normalizeH="0" baseline="0" noProof="0" smtClean="0">
                <a:ln>
                  <a:noFill/>
                </a:ln>
                <a:solidFill>
                  <a:srgbClr val="1F497D"/>
                </a:solidFill>
                <a:effectLst/>
                <a:uLnTx/>
                <a:uFillTx/>
                <a:latin typeface="Calibri"/>
                <a:ea typeface="+mn-ea"/>
                <a:cs typeface="+mn-cs"/>
              </a:rPr>
              <a:t>:</a:t>
            </a:r>
            <a:endParaRPr kumimoji="0" lang="en-US" sz="4000" b="1" i="1" u="sng" strike="noStrike" kern="1200" cap="none" spc="0" normalizeH="0" baseline="0" noProof="0" dirty="0">
              <a:ln>
                <a:noFill/>
              </a:ln>
              <a:solidFill>
                <a:srgbClr val="1F497D"/>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2250654" y="6432073"/>
                <a:ext cx="13987392" cy="1073627"/>
              </a:xfrm>
              <a:prstGeom prst="rect">
                <a:avLst/>
              </a:prstGeom>
            </p:spPr>
            <p:txBody>
              <a:bodyPr wrap="square">
                <a:spAutoFit/>
              </a:bodyPr>
              <a:lstStyle/>
              <a:p>
                <a:r>
                  <a:rPr lang="en-US" sz="4000" smtClean="0">
                    <a:solidFill>
                      <a:prstClr val="black"/>
                    </a:solidFill>
                    <a:latin typeface="Arial" panose="020B0604020202020204" pitchFamily="34" charset="0"/>
                    <a:ea typeface="Times New Roman" panose="02020603050405020304" pitchFamily="18" charset="0"/>
                  </a:rPr>
                  <a:t>a</a:t>
                </a:r>
                <a:r>
                  <a:rPr lang="en-US" sz="4000">
                    <a:solidFill>
                      <a:prstClr val="black"/>
                    </a:solidFill>
                    <a:latin typeface="Arial" panose="020B0604020202020204" pitchFamily="34" charset="0"/>
                    <a:ea typeface="Times New Roman" panose="02020603050405020304" pitchFamily="18" charset="0"/>
                  </a:rPr>
                  <a:t>) </a:t>
                </a:r>
                <a:r>
                  <a:rPr lang="en-US" sz="4000" smtClean="0">
                    <a:solidFill>
                      <a:prstClr val="black"/>
                    </a:solidFill>
                    <a:latin typeface="Arial" panose="020B0604020202020204" pitchFamily="34" charset="0"/>
                    <a:ea typeface="Times New Roman" panose="02020603050405020304" pitchFamily="18" charset="0"/>
                  </a:rPr>
                  <a:t>Theo công thức đổi cơ số, ta có: </a:t>
                </a:r>
                <a14:m>
                  <m:oMath xmlns:m="http://schemas.openxmlformats.org/officeDocument/2006/math">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sub>
                    </m:s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sub>
                        </m:s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num>
                      <m:den>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sub>
                        </m:s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den>
                    </m:f>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sub>
                        </m:s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den>
                    </m:f>
                  </m:oMath>
                </a14:m>
                <a:endParaRPr lang="en-US"/>
              </a:p>
            </p:txBody>
          </p:sp>
        </mc:Choice>
        <mc:Fallback>
          <p:sp>
            <p:nvSpPr>
              <p:cNvPr id="3" name="Rectangle 2"/>
              <p:cNvSpPr>
                <a:spLocks noRot="1" noChangeAspect="1" noMove="1" noResize="1" noEditPoints="1" noAdjustHandles="1" noChangeArrowheads="1" noChangeShapeType="1" noTextEdit="1"/>
              </p:cNvSpPr>
              <p:nvPr/>
            </p:nvSpPr>
            <p:spPr>
              <a:xfrm>
                <a:off x="2250654" y="6432073"/>
                <a:ext cx="13987392" cy="1073627"/>
              </a:xfrm>
              <a:prstGeom prst="rect">
                <a:avLst/>
              </a:prstGeom>
              <a:blipFill>
                <a:blip r:embed="rId8"/>
                <a:stretch>
                  <a:fillRect l="-1525" b="-284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2250654" y="7658100"/>
                <a:ext cx="15391448" cy="1564274"/>
              </a:xfrm>
              <a:prstGeom prst="rect">
                <a:avLst/>
              </a:prstGeom>
            </p:spPr>
            <p:txBody>
              <a:bodyPr wrap="square">
                <a:spAutoFit/>
              </a:bodyPr>
              <a:lstStyle/>
              <a:p>
                <a:pPr algn="just">
                  <a:lnSpc>
                    <a:spcPct val="150000"/>
                  </a:lnSpc>
                  <a:defRPr/>
                </a:pPr>
                <a:r>
                  <a:rPr lang="en-US" sz="4000" smtClean="0">
                    <a:solidFill>
                      <a:prstClr val="black"/>
                    </a:solidFill>
                    <a:latin typeface="Arial" panose="020B0604020202020204" pitchFamily="34" charset="0"/>
                    <a:ea typeface="Times New Roman" panose="02020603050405020304" pitchFamily="18" charset="0"/>
                  </a:rPr>
                  <a:t>b) Theo công thức đổi cơ số, ta có: </a:t>
                </a:r>
                <a14:m>
                  <m:oMath xmlns:m="http://schemas.openxmlformats.org/officeDocument/2006/math">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mbria Math" panose="02040503050406030204" pitchFamily="18" charset="0"/>
                              </a:rPr>
                              <m:t>𝛼</m:t>
                            </m:r>
                          </m:sup>
                        </m:sSup>
                      </m:sub>
                    </m:s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sub>
                        </m:s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num>
                      <m:den>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sub>
                        </m:sSub>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mbria Math" panose="02040503050406030204" pitchFamily="18" charset="0"/>
                              </a:rPr>
                              <m:t>𝛼</m:t>
                            </m:r>
                          </m:sup>
                        </m:sSup>
                      </m:den>
                    </m:f>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i="1">
                            <a:solidFill>
                              <a:prstClr val="black"/>
                            </a:solidFill>
                            <a:latin typeface="Cambria Math" panose="02040503050406030204" pitchFamily="18" charset="0"/>
                            <a:ea typeface="Cambria Math" panose="02040503050406030204" pitchFamily="18" charset="0"/>
                          </a:rPr>
                          <m:t>𝛼</m:t>
                        </m:r>
                      </m:den>
                    </m:f>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sub>
                    </m:s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oMath>
                </a14:m>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2250654" y="7658100"/>
                <a:ext cx="15391448" cy="1564274"/>
              </a:xfrm>
              <a:prstGeom prst="rect">
                <a:avLst/>
              </a:prstGeom>
              <a:blipFill>
                <a:blip r:embed="rId9"/>
                <a:stretch>
                  <a:fillRect l="-1386"/>
                </a:stretch>
              </a:blipFill>
            </p:spPr>
            <p:txBody>
              <a:bodyPr/>
              <a:lstStyle/>
              <a:p>
                <a:r>
                  <a:rPr lang="en-US">
                    <a:noFill/>
                  </a:rPr>
                  <a:t> </a:t>
                </a:r>
              </a:p>
            </p:txBody>
          </p:sp>
        </mc:Fallback>
      </mc:AlternateContent>
    </p:spTree>
    <p:extLst>
      <p:ext uri="{BB962C8B-B14F-4D97-AF65-F5344CB8AC3E}">
        <p14:creationId xmlns:p14="http://schemas.microsoft.com/office/powerpoint/2010/main" val="25110900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34"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ounded Rectangle 26"/>
          <p:cNvSpPr/>
          <p:nvPr/>
        </p:nvSpPr>
        <p:spPr>
          <a:xfrm>
            <a:off x="1143000" y="876299"/>
            <a:ext cx="16202700" cy="8534401"/>
          </a:xfrm>
          <a:prstGeom prst="roundRect">
            <a:avLst/>
          </a:prstGeom>
          <a:solidFill>
            <a:srgbClr val="E4FFF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4" name="Group 33"/>
          <p:cNvGrpSpPr/>
          <p:nvPr/>
        </p:nvGrpSpPr>
        <p:grpSpPr>
          <a:xfrm>
            <a:off x="6496306" y="1379081"/>
            <a:ext cx="10849394" cy="1203330"/>
            <a:chOff x="3663045" y="869613"/>
            <a:chExt cx="10849394" cy="1203330"/>
          </a:xfrm>
        </p:grpSpPr>
        <p:pic>
          <p:nvPicPr>
            <p:cNvPr id="3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663045" y="869613"/>
              <a:ext cx="5553212" cy="1203330"/>
            </a:xfrm>
            <a:prstGeom prst="rect">
              <a:avLst/>
            </a:prstGeom>
          </p:spPr>
        </p:pic>
        <p:sp>
          <p:nvSpPr>
            <p:cNvPr id="36" name="Rectangle 35"/>
            <p:cNvSpPr/>
            <p:nvPr/>
          </p:nvSpPr>
          <p:spPr>
            <a:xfrm>
              <a:off x="4958445" y="869613"/>
              <a:ext cx="9553994" cy="113107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LUYỆN TẬP 3</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9" name="Group 28"/>
          <p:cNvGrpSpPr/>
          <p:nvPr/>
        </p:nvGrpSpPr>
        <p:grpSpPr>
          <a:xfrm>
            <a:off x="8360081" y="4910433"/>
            <a:ext cx="1825661" cy="1122248"/>
            <a:chOff x="1251284" y="4649506"/>
            <a:chExt cx="1825661" cy="1122248"/>
          </a:xfrm>
        </p:grpSpPr>
        <p:sp>
          <p:nvSpPr>
            <p:cNvPr id="30" name="Oval Callout 29"/>
            <p:cNvSpPr/>
            <p:nvPr/>
          </p:nvSpPr>
          <p:spPr>
            <a:xfrm>
              <a:off x="1251284" y="4649506"/>
              <a:ext cx="1825661" cy="1122248"/>
            </a:xfrm>
            <a:prstGeom prst="wedgeEllipseCallou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1520861" y="4836509"/>
              <a:ext cx="15240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r>
                <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pic>
        <p:nvPicPr>
          <p:cNvPr id="22"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5023261">
            <a:off x="598126" y="531570"/>
            <a:ext cx="2660260" cy="2171740"/>
          </a:xfrm>
          <a:prstGeom prst="rect">
            <a:avLst/>
          </a:prstGeom>
        </p:spPr>
      </p:pic>
      <p:pic>
        <p:nvPicPr>
          <p:cNvPr id="33" name="Picture 2"/>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5303014" y="8325449"/>
            <a:ext cx="2042686" cy="1396455"/>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6279724" y="6828802"/>
                <a:ext cx="5929252" cy="188192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unc>
                        <m:funcPr>
                          <m:ctrlPr>
                            <a:rPr lang="en-US" sz="4300">
                              <a:latin typeface="Cambria Math" panose="02040503050406030204" pitchFamily="18" charset="0"/>
                            </a:rPr>
                          </m:ctrlPr>
                        </m:funcPr>
                        <m:fName>
                          <m:sSub>
                            <m:sSubPr>
                              <m:ctrlPr>
                                <a:rPr lang="en-US" sz="4300">
                                  <a:latin typeface="Cambria Math" panose="02040503050406030204" pitchFamily="18" charset="0"/>
                                </a:rPr>
                              </m:ctrlPr>
                            </m:sSubPr>
                            <m:e>
                              <m:r>
                                <m:rPr>
                                  <m:sty m:val="p"/>
                                </m:rPr>
                                <a:rPr lang="en-US" sz="4300">
                                  <a:latin typeface="Cambria Math" panose="02040503050406030204" pitchFamily="18" charset="0"/>
                                </a:rPr>
                                <m:t>log</m:t>
                              </m:r>
                            </m:e>
                            <m:sub>
                              <m:r>
                                <a:rPr lang="en-US" sz="4300" i="0">
                                  <a:latin typeface="Cambria Math" panose="02040503050406030204" pitchFamily="18" charset="0"/>
                                </a:rPr>
                                <m:t>9</m:t>
                              </m:r>
                            </m:sub>
                          </m:sSub>
                        </m:fName>
                        <m:e>
                          <m:f>
                            <m:fPr>
                              <m:ctrlPr>
                                <a:rPr lang="en-US" sz="4300" i="1">
                                  <a:latin typeface="Cambria Math" panose="02040503050406030204" pitchFamily="18" charset="0"/>
                                </a:rPr>
                              </m:ctrlPr>
                            </m:fPr>
                            <m:num>
                              <m:r>
                                <a:rPr lang="en-US" sz="4300" i="0">
                                  <a:latin typeface="Cambria Math" panose="02040503050406030204" pitchFamily="18" charset="0"/>
                                </a:rPr>
                                <m:t>1</m:t>
                              </m:r>
                            </m:num>
                            <m:den>
                              <m:r>
                                <a:rPr lang="en-US" sz="4300" i="0">
                                  <a:latin typeface="Cambria Math" panose="02040503050406030204" pitchFamily="18" charset="0"/>
                                </a:rPr>
                                <m:t>27</m:t>
                              </m:r>
                            </m:den>
                          </m:f>
                          <m:r>
                            <a:rPr lang="en-US" sz="4300" i="0">
                              <a:latin typeface="Cambria Math" panose="02040503050406030204" pitchFamily="18" charset="0"/>
                            </a:rPr>
                            <m:t>=</m:t>
                          </m:r>
                          <m:f>
                            <m:fPr>
                              <m:ctrlPr>
                                <a:rPr lang="en-US" sz="4300" i="1">
                                  <a:latin typeface="Cambria Math" panose="02040503050406030204" pitchFamily="18" charset="0"/>
                                </a:rPr>
                              </m:ctrlPr>
                            </m:fPr>
                            <m:num>
                              <m:func>
                                <m:funcPr>
                                  <m:ctrlPr>
                                    <a:rPr lang="en-US" sz="4300" i="1">
                                      <a:latin typeface="Cambria Math" panose="02040503050406030204" pitchFamily="18" charset="0"/>
                                    </a:rPr>
                                  </m:ctrlPr>
                                </m:funcPr>
                                <m:fName>
                                  <m:sSub>
                                    <m:sSubPr>
                                      <m:ctrlPr>
                                        <a:rPr lang="en-US" sz="4300" i="1">
                                          <a:latin typeface="Cambria Math" panose="02040503050406030204" pitchFamily="18" charset="0"/>
                                        </a:rPr>
                                      </m:ctrlPr>
                                    </m:sSubPr>
                                    <m:e>
                                      <m:r>
                                        <m:rPr>
                                          <m:sty m:val="p"/>
                                        </m:rPr>
                                        <a:rPr lang="en-US" sz="4300" i="0">
                                          <a:latin typeface="Cambria Math" panose="02040503050406030204" pitchFamily="18" charset="0"/>
                                        </a:rPr>
                                        <m:t>log</m:t>
                                      </m:r>
                                    </m:e>
                                    <m:sub>
                                      <m:r>
                                        <a:rPr lang="en-US" sz="4300" i="0">
                                          <a:latin typeface="Cambria Math" panose="02040503050406030204" pitchFamily="18" charset="0"/>
                                        </a:rPr>
                                        <m:t>3</m:t>
                                      </m:r>
                                    </m:sub>
                                  </m:sSub>
                                </m:fName>
                                <m:e>
                                  <m:f>
                                    <m:fPr>
                                      <m:ctrlPr>
                                        <a:rPr lang="en-US" sz="4300" i="1">
                                          <a:latin typeface="Cambria Math" panose="02040503050406030204" pitchFamily="18" charset="0"/>
                                        </a:rPr>
                                      </m:ctrlPr>
                                    </m:fPr>
                                    <m:num>
                                      <m:r>
                                        <a:rPr lang="en-US" sz="4300" i="0">
                                          <a:latin typeface="Cambria Math" panose="02040503050406030204" pitchFamily="18" charset="0"/>
                                        </a:rPr>
                                        <m:t>1</m:t>
                                      </m:r>
                                    </m:num>
                                    <m:den>
                                      <m:r>
                                        <a:rPr lang="en-US" sz="4300" i="0">
                                          <a:latin typeface="Cambria Math" panose="02040503050406030204" pitchFamily="18" charset="0"/>
                                        </a:rPr>
                                        <m:t>27</m:t>
                                      </m:r>
                                    </m:den>
                                  </m:f>
                                </m:e>
                              </m:func>
                            </m:num>
                            <m:den>
                              <m:func>
                                <m:funcPr>
                                  <m:ctrlPr>
                                    <a:rPr lang="en-US" sz="4300" i="1">
                                      <a:latin typeface="Cambria Math" panose="02040503050406030204" pitchFamily="18" charset="0"/>
                                    </a:rPr>
                                  </m:ctrlPr>
                                </m:funcPr>
                                <m:fName>
                                  <m:sSub>
                                    <m:sSubPr>
                                      <m:ctrlPr>
                                        <a:rPr lang="en-US" sz="4300" i="1">
                                          <a:latin typeface="Cambria Math" panose="02040503050406030204" pitchFamily="18" charset="0"/>
                                        </a:rPr>
                                      </m:ctrlPr>
                                    </m:sSubPr>
                                    <m:e>
                                      <m:r>
                                        <m:rPr>
                                          <m:sty m:val="p"/>
                                        </m:rPr>
                                        <a:rPr lang="en-US" sz="4300" i="0">
                                          <a:latin typeface="Cambria Math" panose="02040503050406030204" pitchFamily="18" charset="0"/>
                                        </a:rPr>
                                        <m:t>log</m:t>
                                      </m:r>
                                    </m:e>
                                    <m:sub>
                                      <m:r>
                                        <a:rPr lang="en-US" sz="4300" i="0">
                                          <a:latin typeface="Cambria Math" panose="02040503050406030204" pitchFamily="18" charset="0"/>
                                        </a:rPr>
                                        <m:t>3</m:t>
                                      </m:r>
                                    </m:sub>
                                  </m:sSub>
                                </m:fName>
                                <m:e>
                                  <m:r>
                                    <a:rPr lang="en-US" sz="4300" i="0">
                                      <a:latin typeface="Cambria Math" panose="02040503050406030204" pitchFamily="18" charset="0"/>
                                    </a:rPr>
                                    <m:t>9</m:t>
                                  </m:r>
                                </m:e>
                              </m:func>
                            </m:den>
                          </m:f>
                          <m:r>
                            <a:rPr lang="en-US" sz="4300" i="0">
                              <a:latin typeface="Cambria Math" panose="02040503050406030204" pitchFamily="18" charset="0"/>
                            </a:rPr>
                            <m:t>=−</m:t>
                          </m:r>
                          <m:f>
                            <m:fPr>
                              <m:ctrlPr>
                                <a:rPr lang="en-US" sz="4300" i="1">
                                  <a:latin typeface="Cambria Math" panose="02040503050406030204" pitchFamily="18" charset="0"/>
                                </a:rPr>
                              </m:ctrlPr>
                            </m:fPr>
                            <m:num>
                              <m:r>
                                <a:rPr lang="en-US" sz="4300" i="0">
                                  <a:latin typeface="Cambria Math" panose="02040503050406030204" pitchFamily="18" charset="0"/>
                                </a:rPr>
                                <m:t>3</m:t>
                              </m:r>
                            </m:num>
                            <m:den>
                              <m:r>
                                <a:rPr lang="en-US" sz="4300" i="0">
                                  <a:latin typeface="Cambria Math" panose="02040503050406030204" pitchFamily="18" charset="0"/>
                                </a:rPr>
                                <m:t>2</m:t>
                              </m:r>
                            </m:den>
                          </m:f>
                        </m:e>
                      </m:func>
                    </m:oMath>
                  </m:oMathPara>
                </a14:m>
                <a:endParaRPr lang="en-US" sz="4300"/>
              </a:p>
            </p:txBody>
          </p:sp>
        </mc:Choice>
        <mc:Fallback>
          <p:sp>
            <p:nvSpPr>
              <p:cNvPr id="2" name="Rectangle 1"/>
              <p:cNvSpPr>
                <a:spLocks noRot="1" noChangeAspect="1" noMove="1" noResize="1" noEditPoints="1" noAdjustHandles="1" noChangeArrowheads="1" noChangeShapeType="1" noTextEdit="1"/>
              </p:cNvSpPr>
              <p:nvPr/>
            </p:nvSpPr>
            <p:spPr>
              <a:xfrm>
                <a:off x="6279724" y="6828802"/>
                <a:ext cx="5929252" cy="1881925"/>
              </a:xfrm>
              <a:prstGeom prst="rect">
                <a:avLst/>
              </a:prstGeom>
              <a:blipFill>
                <a:blip r:embed="rId23"/>
                <a:stretch>
                  <a:fillRect/>
                </a:stretch>
              </a:blipFill>
            </p:spPr>
            <p:txBody>
              <a:bodyPr/>
              <a:lstStyle/>
              <a:p>
                <a:r>
                  <a:rPr lang="en-US">
                    <a:noFill/>
                  </a:rPr>
                  <a:t> </a:t>
                </a:r>
              </a:p>
            </p:txBody>
          </p:sp>
        </mc:Fallback>
      </mc:AlternateContent>
      <p:grpSp>
        <p:nvGrpSpPr>
          <p:cNvPr id="5" name="Group 4"/>
          <p:cNvGrpSpPr/>
          <p:nvPr/>
        </p:nvGrpSpPr>
        <p:grpSpPr>
          <a:xfrm>
            <a:off x="1102420" y="2972243"/>
            <a:ext cx="13758792" cy="1333057"/>
            <a:chOff x="2374209" y="2336139"/>
            <a:chExt cx="13758792" cy="1333057"/>
          </a:xfrm>
        </p:grpSpPr>
        <p:sp>
          <p:nvSpPr>
            <p:cNvPr id="23" name="Rectangle 22"/>
            <p:cNvSpPr/>
            <p:nvPr/>
          </p:nvSpPr>
          <p:spPr>
            <a:xfrm>
              <a:off x="2374209" y="2496464"/>
              <a:ext cx="13758792" cy="1084912"/>
            </a:xfrm>
            <a:prstGeom prst="rect">
              <a:avLst/>
            </a:prstGeom>
          </p:spPr>
          <p:txBody>
            <a:bodyPr wrap="square">
              <a:spAutoFit/>
            </a:bodyPr>
            <a:lstStyle/>
            <a:p>
              <a:pPr lvl="0" algn="ctr">
                <a:lnSpc>
                  <a:spcPct val="150000"/>
                </a:lnSpc>
                <a:spcAft>
                  <a:spcPts val="1200"/>
                </a:spcAft>
                <a:defRPr/>
              </a:pPr>
              <a:r>
                <a:rPr kumimoji="0" lang="en-US" sz="43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rPr>
                <a:t>Không</a:t>
              </a:r>
              <a:r>
                <a:rPr kumimoji="0" lang="en-US" sz="4300" b="0" i="0" u="none" strike="noStrike" kern="1200" cap="none" spc="0" normalizeH="0" noProof="0" smtClean="0">
                  <a:ln>
                    <a:noFill/>
                  </a:ln>
                  <a:solidFill>
                    <a:prstClr val="black"/>
                  </a:solidFill>
                  <a:effectLst/>
                  <a:uLnTx/>
                  <a:uFillTx/>
                  <a:latin typeface="Arial" panose="020B0604020202020204" pitchFamily="34" charset="0"/>
                  <a:ea typeface="Times New Roman" panose="02020603050405020304" pitchFamily="18" charset="0"/>
                </a:rPr>
                <a:t> dùng máy tính cầm tay, hãy tính</a:t>
              </a:r>
              <a:endParaRPr kumimoji="0" lang="en-US" sz="4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p:cNvSpPr/>
                <p:nvPr/>
              </p:nvSpPr>
              <p:spPr>
                <a:xfrm>
                  <a:off x="14141687" y="2336139"/>
                  <a:ext cx="1991314" cy="133305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unc>
                          <m:funcPr>
                            <m:ctrlPr>
                              <a:rPr lang="en-US" sz="4300" i="1" smtClean="0">
                                <a:solidFill>
                                  <a:prstClr val="black"/>
                                </a:solidFill>
                                <a:latin typeface="Cambria Math" panose="02040503050406030204" pitchFamily="18" charset="0"/>
                              </a:rPr>
                            </m:ctrlPr>
                          </m:funcPr>
                          <m:fName>
                            <m:sSub>
                              <m:sSubPr>
                                <m:ctrlPr>
                                  <a:rPr lang="en-US" sz="4300" i="1">
                                    <a:solidFill>
                                      <a:prstClr val="black"/>
                                    </a:solidFill>
                                    <a:latin typeface="Cambria Math" panose="02040503050406030204" pitchFamily="18" charset="0"/>
                                  </a:rPr>
                                </m:ctrlPr>
                              </m:sSubPr>
                              <m:e>
                                <m:r>
                                  <m:rPr>
                                    <m:sty m:val="p"/>
                                  </m:rPr>
                                  <a:rPr lang="en-US" sz="4300">
                                    <a:solidFill>
                                      <a:prstClr val="black"/>
                                    </a:solidFill>
                                    <a:latin typeface="Cambria Math" panose="02040503050406030204" pitchFamily="18" charset="0"/>
                                  </a:rPr>
                                  <m:t>log</m:t>
                                </m:r>
                              </m:e>
                              <m:sub>
                                <m:r>
                                  <a:rPr lang="en-US" sz="4300">
                                    <a:solidFill>
                                      <a:prstClr val="black"/>
                                    </a:solidFill>
                                    <a:latin typeface="Cambria Math" panose="02040503050406030204" pitchFamily="18" charset="0"/>
                                  </a:rPr>
                                  <m:t>9</m:t>
                                </m:r>
                              </m:sub>
                            </m:sSub>
                          </m:fName>
                          <m:e>
                            <m:f>
                              <m:fPr>
                                <m:ctrlPr>
                                  <a:rPr lang="en-US" sz="4300" i="1">
                                    <a:solidFill>
                                      <a:prstClr val="black"/>
                                    </a:solidFill>
                                    <a:latin typeface="Cambria Math" panose="02040503050406030204" pitchFamily="18" charset="0"/>
                                  </a:rPr>
                                </m:ctrlPr>
                              </m:fPr>
                              <m:num>
                                <m:r>
                                  <a:rPr lang="en-US" sz="4300">
                                    <a:solidFill>
                                      <a:prstClr val="black"/>
                                    </a:solidFill>
                                    <a:latin typeface="Cambria Math" panose="02040503050406030204" pitchFamily="18" charset="0"/>
                                  </a:rPr>
                                  <m:t>1</m:t>
                                </m:r>
                              </m:num>
                              <m:den>
                                <m:r>
                                  <a:rPr lang="en-US" sz="4300">
                                    <a:solidFill>
                                      <a:prstClr val="black"/>
                                    </a:solidFill>
                                    <a:latin typeface="Cambria Math" panose="02040503050406030204" pitchFamily="18" charset="0"/>
                                  </a:rPr>
                                  <m:t>27</m:t>
                                </m:r>
                              </m:den>
                            </m:f>
                          </m:e>
                        </m:func>
                      </m:oMath>
                    </m:oMathPara>
                  </a14:m>
                  <a:endParaRPr lang="en-US"/>
                </a:p>
              </p:txBody>
            </p:sp>
          </mc:Choice>
          <mc:Fallback>
            <p:sp>
              <p:nvSpPr>
                <p:cNvPr id="3" name="Rectangle 2"/>
                <p:cNvSpPr>
                  <a:spLocks noRot="1" noChangeAspect="1" noMove="1" noResize="1" noEditPoints="1" noAdjustHandles="1" noChangeArrowheads="1" noChangeShapeType="1" noTextEdit="1"/>
                </p:cNvSpPr>
                <p:nvPr/>
              </p:nvSpPr>
              <p:spPr>
                <a:xfrm>
                  <a:off x="14141687" y="2336139"/>
                  <a:ext cx="1991314" cy="1333057"/>
                </a:xfrm>
                <a:prstGeom prst="rect">
                  <a:avLst/>
                </a:prstGeom>
                <a:blipFill>
                  <a:blip r:embed="rId2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51527433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040996" y="6893697"/>
            <a:ext cx="3217303" cy="139221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974046" y="8187127"/>
            <a:ext cx="9313954" cy="419974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24955" y="6042430"/>
            <a:ext cx="2895600" cy="306347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61826" y="6524257"/>
            <a:ext cx="1283368" cy="1662870"/>
          </a:xfrm>
          <a:prstGeom prst="rect">
            <a:avLst/>
          </a:prstGeom>
        </p:spPr>
      </p:pic>
      <p:grpSp>
        <p:nvGrpSpPr>
          <p:cNvPr id="17" name="Group 16"/>
          <p:cNvGrpSpPr/>
          <p:nvPr/>
        </p:nvGrpSpPr>
        <p:grpSpPr>
          <a:xfrm>
            <a:off x="2701502" y="856203"/>
            <a:ext cx="12972208" cy="3470706"/>
            <a:chOff x="2395244" y="2816889"/>
            <a:chExt cx="14099316" cy="3470706"/>
          </a:xfrm>
        </p:grpSpPr>
        <p:sp>
          <p:nvSpPr>
            <p:cNvPr id="3" name="Freeform 3"/>
            <p:cNvSpPr/>
            <p:nvPr/>
          </p:nvSpPr>
          <p:spPr>
            <a:xfrm>
              <a:off x="2395244" y="2816889"/>
              <a:ext cx="14099316" cy="347070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6" name="Rectangle 15"/>
            <p:cNvSpPr/>
            <p:nvPr/>
          </p:nvSpPr>
          <p:spPr>
            <a:xfrm>
              <a:off x="2788824" y="3013384"/>
              <a:ext cx="13312156" cy="2907784"/>
            </a:xfrm>
            <a:prstGeom prst="rect">
              <a:avLst/>
            </a:prstGeom>
          </p:spPr>
          <p:txBody>
            <a:bodyPr wrap="square">
              <a:spAutoFit/>
            </a:bodyPr>
            <a:lstStyle/>
            <a:p>
              <a:pPr lvl="0" algn="ctr">
                <a:lnSpc>
                  <a:spcPct val="150000"/>
                </a:lnSpc>
                <a:tabLst>
                  <a:tab pos="360045" algn="l"/>
                  <a:tab pos="720090" algn="l"/>
                </a:tabLst>
              </a:pPr>
              <a:r>
                <a:rPr lang="en-US" sz="6500" b="1" smtClean="0">
                  <a:solidFill>
                    <a:srgbClr val="FFFF00"/>
                  </a:solidFill>
                  <a:latin typeface="Arial" panose="020B0604020202020204" pitchFamily="34" charset="0"/>
                  <a:ea typeface="Calibri" panose="020F0502020204030204" pitchFamily="34" charset="0"/>
                  <a:cs typeface="Arial" panose="020B0604020202020204" pitchFamily="34" charset="0"/>
                </a:rPr>
                <a:t>3. LÔGARIT </a:t>
              </a:r>
              <a:r>
                <a:rPr lang="en-US" sz="6500" b="1">
                  <a:solidFill>
                    <a:srgbClr val="FFFF00"/>
                  </a:solidFill>
                  <a:latin typeface="Arial" panose="020B0604020202020204" pitchFamily="34" charset="0"/>
                  <a:ea typeface="Calibri" panose="020F0502020204030204" pitchFamily="34" charset="0"/>
                  <a:cs typeface="Arial" panose="020B0604020202020204" pitchFamily="34" charset="0"/>
                </a:rPr>
                <a:t>THẬP PHÂN VÀ LÔGARIT TỰ NHIÊN</a:t>
              </a:r>
              <a:endParaRPr kumimoji="0" lang="vi-VN" sz="65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27529" y="9105900"/>
            <a:ext cx="4304968" cy="7588886"/>
          </a:xfrm>
          <a:prstGeom prst="rect">
            <a:avLst/>
          </a:prstGeom>
        </p:spPr>
      </p:pic>
    </p:spTree>
    <p:extLst>
      <p:ext uri="{BB962C8B-B14F-4D97-AF65-F5344CB8AC3E}">
        <p14:creationId xmlns:p14="http://schemas.microsoft.com/office/powerpoint/2010/main" val="235799462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977186">
            <a:off x="-726577" y="8125449"/>
            <a:ext cx="2314026" cy="2303568"/>
          </a:xfrm>
          <a:prstGeom prst="rect">
            <a:avLst/>
          </a:prstGeom>
        </p:spPr>
      </p:pic>
      <p:grpSp>
        <p:nvGrpSpPr>
          <p:cNvPr id="11" name="Group 10"/>
          <p:cNvGrpSpPr/>
          <p:nvPr/>
        </p:nvGrpSpPr>
        <p:grpSpPr>
          <a:xfrm>
            <a:off x="1905000" y="3399327"/>
            <a:ext cx="14570431" cy="4334973"/>
            <a:chOff x="2242222" y="2333102"/>
            <a:chExt cx="14173200" cy="10317381"/>
          </a:xfrm>
        </p:grpSpPr>
        <p:sp>
          <p:nvSpPr>
            <p:cNvPr id="26" name="Rounded Rectangle 25"/>
            <p:cNvSpPr/>
            <p:nvPr/>
          </p:nvSpPr>
          <p:spPr>
            <a:xfrm>
              <a:off x="2242222" y="2333102"/>
              <a:ext cx="14173200" cy="10317381"/>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0" name="Rectangle 9"/>
                <p:cNvSpPr/>
                <p:nvPr/>
              </p:nvSpPr>
              <p:spPr>
                <a:xfrm>
                  <a:off x="2699422" y="3239894"/>
                  <a:ext cx="13258800" cy="8239663"/>
                </a:xfrm>
                <a:prstGeom prst="rect">
                  <a:avLst/>
                </a:prstGeom>
              </p:spPr>
              <p:txBody>
                <a:bodyPr wrap="square">
                  <a:spAutoFit/>
                </a:bodyPr>
                <a:lstStyle/>
                <a:p>
                  <a:pPr algn="just">
                    <a:lnSpc>
                      <a:spcPct val="170000"/>
                    </a:lnSpc>
                    <a:spcAft>
                      <a:spcPts val="600"/>
                    </a:spcAft>
                  </a:pPr>
                  <a:r>
                    <a:rPr lang="nl-NL" sz="4500" smtClean="0">
                      <a:latin typeface="Arial" panose="020B0604020202020204" pitchFamily="34" charset="0"/>
                      <a:ea typeface="Calibri" panose="020F0502020204030204" pitchFamily="34" charset="0"/>
                      <a:cs typeface="Arial" panose="020B0604020202020204" pitchFamily="34" charset="0"/>
                    </a:rPr>
                    <a:t>Lôgarit cơ số 10 của </a:t>
                  </a:r>
                  <a:r>
                    <a:rPr lang="nl-NL" sz="4500" smtClean="0">
                      <a:latin typeface="Arial" panose="020B0604020202020204" pitchFamily="34" charset="0"/>
                      <a:ea typeface="Calibri" panose="020F0502020204030204" pitchFamily="34" charset="0"/>
                      <a:cs typeface="Arial" panose="020B0604020202020204" pitchFamily="34" charset="0"/>
                    </a:rPr>
                    <a:t>một số dương </a:t>
                  </a:r>
                  <a14:m>
                    <m:oMath xmlns:m="http://schemas.openxmlformats.org/officeDocument/2006/math">
                      <m:r>
                        <a:rPr lang="nl-NL" sz="4500" i="1">
                          <a:latin typeface="Cambria Math" panose="02040503050406030204" pitchFamily="18" charset="0"/>
                          <a:ea typeface="Calibri" panose="020F0502020204030204" pitchFamily="34" charset="0"/>
                          <a:cs typeface="Arial" panose="020B0604020202020204" pitchFamily="34" charset="0"/>
                        </a:rPr>
                        <m:t>𝑀</m:t>
                      </m:r>
                    </m:oMath>
                  </a14:m>
                  <a:r>
                    <a:rPr lang="nl-NL" sz="4500" smtClean="0">
                      <a:latin typeface="Arial" panose="020B0604020202020204" pitchFamily="34" charset="0"/>
                      <a:ea typeface="Calibri" panose="020F0502020204030204" pitchFamily="34" charset="0"/>
                      <a:cs typeface="Arial" panose="020B0604020202020204" pitchFamily="34" charset="0"/>
                    </a:rPr>
                    <a:t> gọi là lôgarit thập phân của </a:t>
                  </a:r>
                  <a14:m>
                    <m:oMath xmlns:m="http://schemas.openxmlformats.org/officeDocument/2006/math">
                      <m:r>
                        <a:rPr lang="nl-NL" sz="4500" i="1" smtClean="0">
                          <a:latin typeface="Cambria Math" panose="02040503050406030204" pitchFamily="18" charset="0"/>
                          <a:ea typeface="Calibri" panose="020F0502020204030204" pitchFamily="34" charset="0"/>
                          <a:cs typeface="Arial" panose="020B0604020202020204" pitchFamily="34" charset="0"/>
                        </a:rPr>
                        <m:t>𝑀</m:t>
                      </m:r>
                    </m:oMath>
                  </a14:m>
                  <a:r>
                    <a:rPr lang="nl-NL" sz="4500">
                      <a:latin typeface="Arial" panose="020B0604020202020204" pitchFamily="34" charset="0"/>
                      <a:ea typeface="Calibri" panose="020F0502020204030204" pitchFamily="34" charset="0"/>
                      <a:cs typeface="Arial" panose="020B0604020202020204" pitchFamily="34" charset="0"/>
                    </a:rPr>
                    <a:t>, kí hiệu là </a:t>
                  </a:r>
                  <a14:m>
                    <m:oMath xmlns:m="http://schemas.openxmlformats.org/officeDocument/2006/math">
                      <m:r>
                        <a:rPr lang="nl-NL" sz="4500" i="1">
                          <a:effectLst/>
                          <a:latin typeface="Cambria Math" panose="02040503050406030204" pitchFamily="18" charset="0"/>
                          <a:ea typeface="Calibri" panose="020F0502020204030204" pitchFamily="34" charset="0"/>
                          <a:cs typeface="Times New Roman" panose="02020603050405020304" pitchFamily="18" charset="0"/>
                        </a:rPr>
                        <m:t>𝑙𝑜𝑔𝑀</m:t>
                      </m:r>
                    </m:oMath>
                  </a14:m>
                  <a:r>
                    <a:rPr lang="nl-NL" sz="4500">
                      <a:effectLst/>
                      <a:latin typeface="Arial" panose="020B0604020202020204" pitchFamily="34" charset="0"/>
                      <a:ea typeface="Malgun Gothic" panose="020B0503020000020004" pitchFamily="34" charset="-127"/>
                      <a:cs typeface="Arial" panose="020B0604020202020204" pitchFamily="34" charset="0"/>
                    </a:rPr>
                    <a:t> hoặc </a:t>
                  </a:r>
                  <a14:m>
                    <m:oMath xmlns:m="http://schemas.openxmlformats.org/officeDocument/2006/math">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𝑙𝑔𝑀</m:t>
                      </m:r>
                    </m:oMath>
                  </a14:m>
                  <a:r>
                    <a:rPr lang="en-US" sz="4500" smtClean="0">
                      <a:effectLst/>
                      <a:latin typeface="Arial" panose="020B0604020202020204" pitchFamily="34" charset="0"/>
                      <a:ea typeface="Times New Roman" panose="02020603050405020304" pitchFamily="18" charset="0"/>
                      <a:cs typeface="Arial" panose="020B0604020202020204" pitchFamily="34" charset="0"/>
                    </a:rPr>
                    <a:t> (đọc là lốc của </a:t>
                  </a:r>
                  <a14:m>
                    <m:oMath xmlns:m="http://schemas.openxmlformats.org/officeDocument/2006/math">
                      <m:r>
                        <a:rPr lang="nl-NL" sz="4500" i="1">
                          <a:latin typeface="Cambria Math" panose="02040503050406030204" pitchFamily="18" charset="0"/>
                          <a:ea typeface="Calibri" panose="020F0502020204030204" pitchFamily="34" charset="0"/>
                          <a:cs typeface="Arial" panose="020B0604020202020204" pitchFamily="34" charset="0"/>
                        </a:rPr>
                        <m:t>𝑀</m:t>
                      </m:r>
                    </m:oMath>
                  </a14:m>
                  <a:r>
                    <a:rPr lang="en-US" sz="4500"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2699422" y="3239894"/>
                  <a:ext cx="13258800" cy="8239663"/>
                </a:xfrm>
                <a:prstGeom prst="rect">
                  <a:avLst/>
                </a:prstGeom>
                <a:blipFill>
                  <a:blip r:embed="rId4"/>
                  <a:stretch>
                    <a:fillRect l="-1878" r="-1878" b="-7923"/>
                  </a:stretch>
                </a:blipFill>
              </p:spPr>
              <p:txBody>
                <a:bodyPr/>
                <a:lstStyle/>
                <a:p>
                  <a:r>
                    <a:rPr lang="en-US">
                      <a:noFill/>
                    </a:rPr>
                    <a:t> </a:t>
                  </a:r>
                </a:p>
              </p:txBody>
            </p:sp>
          </mc:Fallback>
        </mc:AlternateContent>
      </p:grpSp>
      <p:pic>
        <p:nvPicPr>
          <p:cNvPr id="27" name="Picture 2"/>
          <p:cNvPicPr>
            <a:picLocks noChangeAspect="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a:off x="1371600" y="4076701"/>
            <a:ext cx="889505" cy="770426"/>
          </a:xfrm>
          <a:prstGeom prst="rect">
            <a:avLst/>
          </a:prstGeom>
        </p:spPr>
      </p:pic>
      <p:pic>
        <p:nvPicPr>
          <p:cNvPr id="29"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045737">
            <a:off x="16312074" y="-310952"/>
            <a:ext cx="1552211" cy="2683051"/>
          </a:xfrm>
          <a:prstGeom prst="rect">
            <a:avLst/>
          </a:prstGeom>
        </p:spPr>
      </p:pic>
      <p:grpSp>
        <p:nvGrpSpPr>
          <p:cNvPr id="13" name="Group 12"/>
          <p:cNvGrpSpPr/>
          <p:nvPr/>
        </p:nvGrpSpPr>
        <p:grpSpPr>
          <a:xfrm>
            <a:off x="5685015" y="952500"/>
            <a:ext cx="7010400" cy="2980178"/>
            <a:chOff x="5943600" y="288505"/>
            <a:chExt cx="7010400" cy="2980178"/>
          </a:xfrm>
        </p:grpSpPr>
        <p:grpSp>
          <p:nvGrpSpPr>
            <p:cNvPr id="14" name="Group 2"/>
            <p:cNvGrpSpPr/>
            <p:nvPr/>
          </p:nvGrpSpPr>
          <p:grpSpPr>
            <a:xfrm>
              <a:off x="5943600" y="288505"/>
              <a:ext cx="7010400" cy="2980178"/>
              <a:chOff x="0" y="-28575"/>
              <a:chExt cx="2616589" cy="841375"/>
            </a:xfrm>
          </p:grpSpPr>
          <p:sp>
            <p:nvSpPr>
              <p:cNvPr id="16" name="Freeform 3"/>
              <p:cNvSpPr/>
              <p:nvPr/>
            </p:nvSpPr>
            <p:spPr>
              <a:xfrm>
                <a:off x="68999" y="-11591"/>
                <a:ext cx="2547590" cy="408748"/>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7"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Rectangle 14"/>
            <p:cNvSpPr/>
            <p:nvPr/>
          </p:nvSpPr>
          <p:spPr>
            <a:xfrm>
              <a:off x="6745433" y="403813"/>
              <a:ext cx="5591595" cy="1103892"/>
            </a:xfrm>
            <a:prstGeom prst="rect">
              <a:avLst/>
            </a:prstGeom>
          </p:spPr>
          <p:txBody>
            <a:bodyPr wrap="none">
              <a:spAutoFit/>
            </a:bodyPr>
            <a:lstStyle/>
            <a:p>
              <a:pPr lvl="0" algn="just">
                <a:lnSpc>
                  <a:spcPct val="150000"/>
                </a:lnSpc>
                <a:spcAft>
                  <a:spcPts val="600"/>
                </a:spcAft>
                <a:defRPr/>
              </a:pPr>
              <a:r>
                <a:rPr lang="nl-NL" sz="5000" b="1">
                  <a:solidFill>
                    <a:srgbClr val="FFFF00"/>
                  </a:solidFill>
                  <a:latin typeface="Arial" panose="020B0604020202020204" pitchFamily="34" charset="0"/>
                  <a:ea typeface="Times New Roman" panose="02020603050405020304" pitchFamily="18" charset="0"/>
                  <a:cs typeface="Arial" panose="020B0604020202020204" pitchFamily="34" charset="0"/>
                </a:rPr>
                <a:t>Lôgarit thập phân</a:t>
              </a:r>
              <a:endParaRPr lang="nl-NL" sz="5000" b="1">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6654373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33" name="Group 32"/>
          <p:cNvGrpSpPr/>
          <p:nvPr/>
        </p:nvGrpSpPr>
        <p:grpSpPr>
          <a:xfrm>
            <a:off x="413084" y="342900"/>
            <a:ext cx="3861128" cy="1279214"/>
            <a:chOff x="482272" y="679784"/>
            <a:chExt cx="3861128" cy="1279214"/>
          </a:xfrm>
        </p:grpSpPr>
        <p:pic>
          <p:nvPicPr>
            <p:cNvPr id="35"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82272" y="679784"/>
              <a:ext cx="3861128" cy="1279214"/>
            </a:xfrm>
            <a:prstGeom prst="rect">
              <a:avLst/>
            </a:prstGeom>
          </p:spPr>
        </p:pic>
        <p:sp>
          <p:nvSpPr>
            <p:cNvPr id="36" name="Rectangle 35"/>
            <p:cNvSpPr/>
            <p:nvPr/>
          </p:nvSpPr>
          <p:spPr>
            <a:xfrm>
              <a:off x="1871436" y="756615"/>
              <a:ext cx="2268570" cy="113107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5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5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a:t>
              </a:r>
              <a:r>
                <a:rPr kumimoji="0" lang="nl-NL" sz="4500" b="1"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5:</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47" name="Rectangle 46"/>
              <p:cNvSpPr/>
              <p:nvPr/>
            </p:nvSpPr>
            <p:spPr>
              <a:xfrm>
                <a:off x="641684" y="1378587"/>
                <a:ext cx="16935073" cy="5355312"/>
              </a:xfrm>
              <a:prstGeom prst="rect">
                <a:avLst/>
              </a:prstGeom>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vi-VN" sz="3800" i="1" smtClean="0">
                          <a:latin typeface="Cambria Math" panose="02040503050406030204" pitchFamily="18" charset="0"/>
                        </a:rPr>
                        <m:t>𝑝𝐻</m:t>
                      </m:r>
                      <m:r>
                        <a:rPr lang="vi-VN" sz="3800" i="1" smtClean="0">
                          <a:latin typeface="Cambria Math" panose="02040503050406030204" pitchFamily="18" charset="0"/>
                        </a:rPr>
                        <m:t> = −</m:t>
                      </m:r>
                      <m:r>
                        <m:rPr>
                          <m:sty m:val="p"/>
                        </m:rPr>
                        <a:rPr lang="vi-VN" sz="3800" i="1">
                          <a:latin typeface="Cambria Math" panose="02040503050406030204" pitchFamily="18" charset="0"/>
                        </a:rPr>
                        <m:t>log</m:t>
                      </m:r>
                      <m:r>
                        <a:rPr lang="vi-VN" sz="3800" i="1">
                          <a:latin typeface="Cambria Math" panose="02040503050406030204" pitchFamily="18" charset="0"/>
                        </a:rPr>
                        <m:t>⁡[</m:t>
                      </m:r>
                      <m:sSup>
                        <m:sSupPr>
                          <m:ctrlPr>
                            <a:rPr lang="vi-VN" sz="3800" i="1" smtClean="0">
                              <a:latin typeface="Cambria Math" panose="02040503050406030204" pitchFamily="18" charset="0"/>
                            </a:rPr>
                          </m:ctrlPr>
                        </m:sSupPr>
                        <m:e>
                          <m:r>
                            <a:rPr lang="vi-VN" sz="3800" i="1">
                              <a:latin typeface="Cambria Math" panose="02040503050406030204" pitchFamily="18" charset="0"/>
                            </a:rPr>
                            <m:t>𝐻</m:t>
                          </m:r>
                        </m:e>
                        <m:sup>
                          <m:r>
                            <a:rPr lang="vi-VN" sz="3800" i="1">
                              <a:latin typeface="Cambria Math" panose="02040503050406030204" pitchFamily="18" charset="0"/>
                            </a:rPr>
                            <m:t>+</m:t>
                          </m:r>
                        </m:sup>
                      </m:sSup>
                      <m:r>
                        <a:rPr lang="vi-VN" sz="3800" i="1">
                          <a:latin typeface="Cambria Math" panose="02040503050406030204" pitchFamily="18" charset="0"/>
                        </a:rPr>
                        <m:t>],</m:t>
                      </m:r>
                    </m:oMath>
                  </m:oMathPara>
                </a14:m>
                <a:endParaRPr lang="vi-VN" sz="3800"/>
              </a:p>
              <a:p>
                <a:pPr algn="just">
                  <a:lnSpc>
                    <a:spcPct val="150000"/>
                  </a:lnSpc>
                </a:pPr>
                <a:r>
                  <a:rPr lang="vi-VN" sz="3800"/>
                  <a:t>trong đó </a:t>
                </a:r>
                <a14:m>
                  <m:oMath xmlns:m="http://schemas.openxmlformats.org/officeDocument/2006/math">
                    <m:r>
                      <a:rPr lang="vi-VN" sz="3800" i="1">
                        <a:latin typeface="Cambria Math" panose="02040503050406030204" pitchFamily="18" charset="0"/>
                      </a:rPr>
                      <m:t>[</m:t>
                    </m:r>
                    <m:sSup>
                      <m:sSupPr>
                        <m:ctrlPr>
                          <a:rPr lang="vi-VN" sz="3800" i="1">
                            <a:latin typeface="Cambria Math" panose="02040503050406030204" pitchFamily="18" charset="0"/>
                          </a:rPr>
                        </m:ctrlPr>
                      </m:sSupPr>
                      <m:e>
                        <m:r>
                          <a:rPr lang="vi-VN" sz="3800" i="1">
                            <a:latin typeface="Cambria Math" panose="02040503050406030204" pitchFamily="18" charset="0"/>
                          </a:rPr>
                          <m:t>𝐻</m:t>
                        </m:r>
                      </m:e>
                      <m:sup>
                        <m:r>
                          <a:rPr lang="vi-VN" sz="3800" i="1">
                            <a:latin typeface="Cambria Math" panose="02040503050406030204" pitchFamily="18" charset="0"/>
                          </a:rPr>
                          <m:t>+</m:t>
                        </m:r>
                      </m:sup>
                    </m:sSup>
                    <m:r>
                      <a:rPr lang="vi-VN" sz="3800" i="1">
                        <a:latin typeface="Cambria Math" panose="02040503050406030204" pitchFamily="18" charset="0"/>
                      </a:rPr>
                      <m:t>]</m:t>
                    </m:r>
                  </m:oMath>
                </a14:m>
                <a:r>
                  <a:rPr lang="vi-VN" sz="3800"/>
                  <a:t> là nồng độ (tính </a:t>
                </a:r>
                <a:r>
                  <a:rPr lang="vi-VN" sz="3800"/>
                  <a:t>theo </a:t>
                </a:r>
                <a:r>
                  <a:rPr lang="vi-VN" sz="3800" smtClean="0"/>
                  <a:t>mol</a:t>
                </a:r>
                <a:r>
                  <a:rPr lang="en-US" sz="3800" smtClean="0">
                    <a:latin typeface="Arial" panose="020B0604020202020204" pitchFamily="34" charset="0"/>
                    <a:cs typeface="Arial" panose="020B0604020202020204" pitchFamily="34" charset="0"/>
                  </a:rPr>
                  <a:t>/</a:t>
                </a:r>
                <a:r>
                  <a:rPr lang="vi-VN" sz="3800" smtClean="0">
                    <a:latin typeface="Arial" panose="020B0604020202020204" pitchFamily="34" charset="0"/>
                    <a:cs typeface="Arial" panose="020B0604020202020204" pitchFamily="34" charset="0"/>
                  </a:rPr>
                  <a:t>l</a:t>
                </a:r>
                <a:r>
                  <a:rPr lang="en-US" sz="3800" smtClean="0">
                    <a:latin typeface="Arial" panose="020B0604020202020204" pitchFamily="34" charset="0"/>
                    <a:cs typeface="Arial" panose="020B0604020202020204" pitchFamily="34" charset="0"/>
                  </a:rPr>
                  <a:t>í</a:t>
                </a:r>
                <a:r>
                  <a:rPr lang="vi-VN" sz="3800" smtClean="0">
                    <a:latin typeface="Arial" panose="020B0604020202020204" pitchFamily="34" charset="0"/>
                    <a:cs typeface="Arial" panose="020B0604020202020204" pitchFamily="34" charset="0"/>
                  </a:rPr>
                  <a:t>t</a:t>
                </a:r>
                <a:r>
                  <a:rPr lang="vi-VN" sz="3800"/>
                  <a:t>) của các ion hydrogen. Giá trị </a:t>
                </a:r>
                <a14:m>
                  <m:oMath xmlns:m="http://schemas.openxmlformats.org/officeDocument/2006/math">
                    <m:r>
                      <a:rPr lang="vi-VN" sz="3800" i="1">
                        <a:latin typeface="Cambria Math" panose="02040503050406030204" pitchFamily="18" charset="0"/>
                      </a:rPr>
                      <m:t>𝑝𝐻</m:t>
                    </m:r>
                  </m:oMath>
                </a14:m>
                <a:r>
                  <a:rPr lang="vi-VN" sz="3800"/>
                  <a:t> nằm trong khoảng từ </a:t>
                </a:r>
                <a14:m>
                  <m:oMath xmlns:m="http://schemas.openxmlformats.org/officeDocument/2006/math">
                    <m:r>
                      <a:rPr lang="vi-VN" sz="3800" i="1" smtClean="0">
                        <a:latin typeface="Cambria Math" panose="02040503050406030204" pitchFamily="18" charset="0"/>
                      </a:rPr>
                      <m:t>0</m:t>
                    </m:r>
                  </m:oMath>
                </a14:m>
                <a:r>
                  <a:rPr lang="vi-VN" sz="3800"/>
                  <a:t> đến </a:t>
                </a:r>
                <a14:m>
                  <m:oMath xmlns:m="http://schemas.openxmlformats.org/officeDocument/2006/math">
                    <m:r>
                      <a:rPr lang="vi-VN" sz="3800" i="1" smtClean="0">
                        <a:latin typeface="Cambria Math" panose="02040503050406030204" pitchFamily="18" charset="0"/>
                      </a:rPr>
                      <m:t>14</m:t>
                    </m:r>
                  </m:oMath>
                </a14:m>
                <a:r>
                  <a:rPr lang="vi-VN" sz="3800"/>
                  <a:t>. Nếu </a:t>
                </a:r>
                <a14:m>
                  <m:oMath xmlns:m="http://schemas.openxmlformats.org/officeDocument/2006/math">
                    <m:r>
                      <a:rPr lang="vi-VN" sz="3800" i="1">
                        <a:latin typeface="Cambria Math" panose="02040503050406030204" pitchFamily="18" charset="0"/>
                      </a:rPr>
                      <m:t>𝑝𝐻</m:t>
                    </m:r>
                    <m:r>
                      <a:rPr lang="en-US" sz="3800" b="0" i="1" smtClean="0">
                        <a:latin typeface="Cambria Math" panose="02040503050406030204" pitchFamily="18" charset="0"/>
                      </a:rPr>
                      <m:t>&lt;7</m:t>
                    </m:r>
                  </m:oMath>
                </a14:m>
                <a:r>
                  <a:rPr lang="vi-VN" sz="3800" smtClean="0"/>
                  <a:t> </a:t>
                </a:r>
                <a:r>
                  <a:rPr lang="vi-VN" sz="3800"/>
                  <a:t>thì dung dịch có tính acid, </a:t>
                </a:r>
                <a:r>
                  <a:rPr lang="vi-VN" sz="3800"/>
                  <a:t>nếu </a:t>
                </a:r>
                <a14:m>
                  <m:oMath xmlns:m="http://schemas.openxmlformats.org/officeDocument/2006/math">
                    <m:r>
                      <a:rPr lang="vi-VN" sz="3800" i="1">
                        <a:latin typeface="Cambria Math" panose="02040503050406030204" pitchFamily="18" charset="0"/>
                      </a:rPr>
                      <m:t>𝑝𝐻</m:t>
                    </m:r>
                    <m:r>
                      <a:rPr lang="en-US" sz="3800" b="0" i="1" smtClean="0">
                        <a:latin typeface="Cambria Math" panose="02040503050406030204" pitchFamily="18" charset="0"/>
                      </a:rPr>
                      <m:t>&gt;</m:t>
                    </m:r>
                    <m:r>
                      <a:rPr lang="en-US" sz="3800" i="1">
                        <a:latin typeface="Cambria Math" panose="02040503050406030204" pitchFamily="18" charset="0"/>
                      </a:rPr>
                      <m:t>7</m:t>
                    </m:r>
                  </m:oMath>
                </a14:m>
                <a:r>
                  <a:rPr lang="en-US" sz="3800" smtClean="0"/>
                  <a:t> </a:t>
                </a:r>
                <a:r>
                  <a:rPr lang="vi-VN" sz="3800"/>
                  <a:t>thì dung dịch có tính base, còn nếu </a:t>
                </a:r>
                <a14:m>
                  <m:oMath xmlns:m="http://schemas.openxmlformats.org/officeDocument/2006/math">
                    <m:r>
                      <a:rPr lang="vi-VN" sz="3800" i="1">
                        <a:latin typeface="Cambria Math" panose="02040503050406030204" pitchFamily="18" charset="0"/>
                      </a:rPr>
                      <m:t>𝑝𝐻</m:t>
                    </m:r>
                    <m:r>
                      <a:rPr lang="en-US" sz="3800" b="0" i="1" smtClean="0">
                        <a:latin typeface="Cambria Math" panose="02040503050406030204" pitchFamily="18" charset="0"/>
                      </a:rPr>
                      <m:t>=</m:t>
                    </m:r>
                    <m:r>
                      <a:rPr lang="en-US" sz="3800" i="1">
                        <a:latin typeface="Cambria Math" panose="02040503050406030204" pitchFamily="18" charset="0"/>
                      </a:rPr>
                      <m:t>7</m:t>
                    </m:r>
                  </m:oMath>
                </a14:m>
                <a:r>
                  <a:rPr lang="en-US" sz="3800" smtClean="0"/>
                  <a:t> </a:t>
                </a:r>
                <a:r>
                  <a:rPr lang="vi-VN" sz="3800"/>
                  <a:t>thì dung dịch là trung tính.</a:t>
                </a:r>
              </a:p>
              <a:p>
                <a:pPr algn="just">
                  <a:lnSpc>
                    <a:spcPct val="150000"/>
                  </a:lnSpc>
                </a:pPr>
                <a:r>
                  <a:rPr lang="vi-VN" sz="3800"/>
                  <a:t>a) Tính độ </a:t>
                </a:r>
                <a14:m>
                  <m:oMath xmlns:m="http://schemas.openxmlformats.org/officeDocument/2006/math">
                    <m:r>
                      <a:rPr lang="vi-VN" sz="3800" i="1">
                        <a:latin typeface="Cambria Math" panose="02040503050406030204" pitchFamily="18" charset="0"/>
                      </a:rPr>
                      <m:t>𝑝𝐻</m:t>
                    </m:r>
                  </m:oMath>
                </a14:m>
                <a:r>
                  <a:rPr lang="vi-VN" sz="3800"/>
                  <a:t> của dung dịch có nồng độ ion hydrogen bằng </a:t>
                </a:r>
                <a14:m>
                  <m:oMath xmlns:m="http://schemas.openxmlformats.org/officeDocument/2006/math">
                    <m:r>
                      <a:rPr lang="vi-VN" sz="3800" i="1" smtClean="0">
                        <a:latin typeface="Cambria Math" panose="02040503050406030204" pitchFamily="18" charset="0"/>
                      </a:rPr>
                      <m:t>0,01 </m:t>
                    </m:r>
                    <m:r>
                      <a:rPr lang="vi-VN" sz="3800" i="1" smtClean="0">
                        <a:latin typeface="Cambria Math" panose="02040503050406030204" pitchFamily="18" charset="0"/>
                      </a:rPr>
                      <m:t>𝑚𝑜𝑙</m:t>
                    </m:r>
                    <m:r>
                      <a:rPr lang="vi-VN" sz="3800" i="1" smtClean="0">
                        <a:latin typeface="Cambria Math" panose="02040503050406030204" pitchFamily="18" charset="0"/>
                      </a:rPr>
                      <m:t>/</m:t>
                    </m:r>
                    <m:r>
                      <a:rPr lang="vi-VN" sz="3800" i="1" smtClean="0">
                        <a:latin typeface="Cambria Math" panose="02040503050406030204" pitchFamily="18" charset="0"/>
                      </a:rPr>
                      <m:t>𝑙</m:t>
                    </m:r>
                    <m:r>
                      <a:rPr lang="vi-VN" sz="3800" i="1" smtClean="0">
                        <a:latin typeface="Cambria Math" panose="02040503050406030204" pitchFamily="18" charset="0"/>
                      </a:rPr>
                      <m:t>í</m:t>
                    </m:r>
                    <m:r>
                      <a:rPr lang="vi-VN" sz="3800" i="1" smtClean="0">
                        <a:latin typeface="Cambria Math" panose="02040503050406030204" pitchFamily="18" charset="0"/>
                      </a:rPr>
                      <m:t>𝑡</m:t>
                    </m:r>
                  </m:oMath>
                </a14:m>
                <a:r>
                  <a:rPr lang="vi-VN" sz="3800"/>
                  <a:t>.</a:t>
                </a:r>
              </a:p>
              <a:p>
                <a:pPr algn="just">
                  <a:lnSpc>
                    <a:spcPct val="150000"/>
                  </a:lnSpc>
                </a:pPr>
                <a:r>
                  <a:rPr lang="vi-VN" sz="3800"/>
                  <a:t>b) Xác định nồng độ ion hydrogen của một dung dịch có độ </a:t>
                </a:r>
                <a14:m>
                  <m:oMath xmlns:m="http://schemas.openxmlformats.org/officeDocument/2006/math">
                    <m:r>
                      <a:rPr lang="vi-VN" sz="3800" i="1">
                        <a:latin typeface="Cambria Math" panose="02040503050406030204" pitchFamily="18" charset="0"/>
                      </a:rPr>
                      <m:t>𝑝𝐻</m:t>
                    </m:r>
                  </m:oMath>
                </a14:m>
                <a:r>
                  <a:rPr lang="vi-VN" sz="3800"/>
                  <a:t> bằng </a:t>
                </a:r>
                <a14:m>
                  <m:oMath xmlns:m="http://schemas.openxmlformats.org/officeDocument/2006/math">
                    <m:r>
                      <a:rPr lang="vi-VN" sz="3800" i="1" smtClean="0">
                        <a:latin typeface="Cambria Math" panose="02040503050406030204" pitchFamily="18" charset="0"/>
                      </a:rPr>
                      <m:t>7,4</m:t>
                    </m:r>
                  </m:oMath>
                </a14:m>
                <a:r>
                  <a:rPr lang="vi-VN" sz="3800" smtClean="0"/>
                  <a:t>.</a:t>
                </a:r>
                <a:endParaRPr lang="vi-VN" sz="3800"/>
              </a:p>
            </p:txBody>
          </p:sp>
        </mc:Choice>
        <mc:Fallback>
          <p:sp>
            <p:nvSpPr>
              <p:cNvPr id="47" name="Rectangle 46"/>
              <p:cNvSpPr>
                <a:spLocks noRot="1" noChangeAspect="1" noMove="1" noResize="1" noEditPoints="1" noAdjustHandles="1" noChangeArrowheads="1" noChangeShapeType="1" noTextEdit="1"/>
              </p:cNvSpPr>
              <p:nvPr/>
            </p:nvSpPr>
            <p:spPr>
              <a:xfrm>
                <a:off x="641684" y="1378587"/>
                <a:ext cx="16935073" cy="5355312"/>
              </a:xfrm>
              <a:prstGeom prst="rect">
                <a:avLst/>
              </a:prstGeom>
              <a:blipFill>
                <a:blip r:embed="rId5"/>
                <a:stretch>
                  <a:fillRect l="-1188" r="-1188" b="-1593"/>
                </a:stretch>
              </a:blipFill>
            </p:spPr>
            <p:txBody>
              <a:bodyPr/>
              <a:lstStyle/>
              <a:p>
                <a:r>
                  <a:rPr lang="en-US">
                    <a:noFill/>
                  </a:rPr>
                  <a:t> </a:t>
                </a:r>
              </a:p>
            </p:txBody>
          </p:sp>
        </mc:Fallback>
      </mc:AlternateContent>
      <p:pic>
        <p:nvPicPr>
          <p:cNvPr id="3" name="Picture 2"/>
          <p:cNvPicPr>
            <a:picLocks noChangeAspect="1"/>
          </p:cNvPicPr>
          <p:nvPr/>
        </p:nvPicPr>
        <p:blipFill>
          <a:blip r:embed="rId6"/>
          <a:stretch>
            <a:fillRect/>
          </a:stretch>
        </p:blipFill>
        <p:spPr>
          <a:xfrm>
            <a:off x="15240000" y="8924790"/>
            <a:ext cx="2676284" cy="1155668"/>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4581349" y="497759"/>
                <a:ext cx="14173200" cy="969496"/>
              </a:xfrm>
              <a:prstGeom prst="rect">
                <a:avLst/>
              </a:prstGeom>
            </p:spPr>
            <p:txBody>
              <a:bodyPr wrap="square">
                <a:spAutoFit/>
              </a:bodyPr>
              <a:lstStyle/>
              <a:p>
                <a:pPr lvl="0" algn="just">
                  <a:lnSpc>
                    <a:spcPct val="150000"/>
                  </a:lnSpc>
                  <a:spcAft>
                    <a:spcPts val="500"/>
                  </a:spcAft>
                </a:pPr>
                <a:r>
                  <a:rPr lang="vi-VN" sz="3800">
                    <a:solidFill>
                      <a:prstClr val="black"/>
                    </a:solidFill>
                  </a:rPr>
                  <a:t>Độ </a:t>
                </a:r>
                <a14:m>
                  <m:oMath xmlns:m="http://schemas.openxmlformats.org/officeDocument/2006/math">
                    <m:r>
                      <a:rPr lang="vi-VN" sz="3800" i="1">
                        <a:latin typeface="Cambria Math" panose="02040503050406030204" pitchFamily="18" charset="0"/>
                      </a:rPr>
                      <m:t>𝑝𝐻</m:t>
                    </m:r>
                  </m:oMath>
                </a14:m>
                <a:r>
                  <a:rPr lang="vi-VN" sz="3800">
                    <a:solidFill>
                      <a:prstClr val="black"/>
                    </a:solidFill>
                  </a:rPr>
                  <a:t> của một dung dịch hoá học được tính theo công thức:</a:t>
                </a:r>
                <a:endParaRPr lang="vi-VN" sz="3800">
                  <a:solidFill>
                    <a:prstClr val="black"/>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4581349" y="497759"/>
                <a:ext cx="14173200" cy="969496"/>
              </a:xfrm>
              <a:prstGeom prst="rect">
                <a:avLst/>
              </a:prstGeom>
              <a:blipFill>
                <a:blip r:embed="rId7"/>
                <a:stretch>
                  <a:fillRect l="-1419" b="-13208"/>
                </a:stretch>
              </a:blipFill>
            </p:spPr>
            <p:txBody>
              <a:bodyPr/>
              <a:lstStyle/>
              <a:p>
                <a:r>
                  <a:rPr lang="en-US">
                    <a:noFill/>
                  </a:rPr>
                  <a:t> </a:t>
                </a:r>
              </a:p>
            </p:txBody>
          </p:sp>
        </mc:Fallback>
      </mc:AlternateContent>
      <p:sp>
        <p:nvSpPr>
          <p:cNvPr id="15" name="Rectangle 14"/>
          <p:cNvSpPr/>
          <p:nvPr/>
        </p:nvSpPr>
        <p:spPr>
          <a:xfrm>
            <a:off x="8490301" y="7048500"/>
            <a:ext cx="1237838"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mn-cs"/>
              </a:rPr>
              <a:t>Giải</a:t>
            </a:r>
            <a:r>
              <a:rPr kumimoji="0" lang="en-US" sz="3800" b="1" i="1" u="sng" strike="noStrike" kern="1200" cap="none" spc="0" normalizeH="0" baseline="0" noProof="0" smtClean="0">
                <a:ln>
                  <a:noFill/>
                </a:ln>
                <a:solidFill>
                  <a:srgbClr val="1F497D"/>
                </a:solidFill>
                <a:effectLst/>
                <a:uLnTx/>
                <a:uFillTx/>
                <a:latin typeface="Calibri"/>
                <a:ea typeface="+mn-ea"/>
                <a:cs typeface="+mn-cs"/>
              </a:rPr>
              <a:t>:</a:t>
            </a:r>
            <a:endParaRPr kumimoji="0" lang="en-US" sz="3800" b="1" i="1" u="sng" strike="noStrike" kern="1200" cap="none" spc="0" normalizeH="0" baseline="0" noProof="0" dirty="0">
              <a:ln>
                <a:noFill/>
              </a:ln>
              <a:solidFill>
                <a:srgbClr val="1F497D"/>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6" name="Rectangle 5"/>
              <p:cNvSpPr/>
              <p:nvPr/>
            </p:nvSpPr>
            <p:spPr>
              <a:xfrm>
                <a:off x="641684" y="7985109"/>
                <a:ext cx="14225337" cy="1879361"/>
              </a:xfrm>
              <a:prstGeom prst="rect">
                <a:avLst/>
              </a:prstGeom>
            </p:spPr>
            <p:txBody>
              <a:bodyPr wrap="square">
                <a:spAutoFit/>
              </a:bodyPr>
              <a:lstStyle/>
              <a:p>
                <a:pPr>
                  <a:lnSpc>
                    <a:spcPct val="150000"/>
                  </a:lnSpc>
                  <a:spcBef>
                    <a:spcPts val="600"/>
                  </a:spcBef>
                  <a:spcAft>
                    <a:spcPts val="500"/>
                  </a:spcAft>
                </a:pPr>
                <a:r>
                  <a:rPr lang="en-US" sz="3800" smtClean="0">
                    <a:latin typeface="Arial" panose="020B0604020202020204" pitchFamily="34" charset="0"/>
                    <a:cs typeface="Arial" panose="020B0604020202020204" pitchFamily="34" charset="0"/>
                  </a:rPr>
                  <a:t>a) Khi </a:t>
                </a:r>
                <a14:m>
                  <m:oMath xmlns:m="http://schemas.openxmlformats.org/officeDocument/2006/math">
                    <m:d>
                      <m:dPr>
                        <m:begChr m:val="["/>
                        <m:endChr m:val="]"/>
                        <m:ctrlPr>
                          <a:rPr lang="vi-VN" sz="3800" i="1">
                            <a:latin typeface="Cambria Math" panose="02040503050406030204" pitchFamily="18" charset="0"/>
                          </a:rPr>
                        </m:ctrlPr>
                      </m:dPr>
                      <m:e>
                        <m:sSup>
                          <m:sSupPr>
                            <m:ctrlPr>
                              <a:rPr lang="vi-VN" sz="3800" i="1">
                                <a:latin typeface="Cambria Math" panose="02040503050406030204" pitchFamily="18" charset="0"/>
                              </a:rPr>
                            </m:ctrlPr>
                          </m:sSupPr>
                          <m:e>
                            <m:r>
                              <a:rPr lang="vi-VN" sz="3800" i="1">
                                <a:latin typeface="Cambria Math" panose="02040503050406030204" pitchFamily="18" charset="0"/>
                              </a:rPr>
                              <m:t>𝐻</m:t>
                            </m:r>
                          </m:e>
                          <m:sup>
                            <m:r>
                              <a:rPr lang="vi-VN" sz="3800" i="1">
                                <a:latin typeface="Cambria Math" panose="02040503050406030204" pitchFamily="18" charset="0"/>
                              </a:rPr>
                              <m:t>+</m:t>
                            </m:r>
                          </m:sup>
                        </m:sSup>
                      </m:e>
                    </m:d>
                    <m:r>
                      <a:rPr lang="en-US" sz="3800" b="0" i="1" smtClean="0">
                        <a:latin typeface="Cambria Math" panose="02040503050406030204" pitchFamily="18" charset="0"/>
                      </a:rPr>
                      <m:t>=0,01</m:t>
                    </m:r>
                  </m:oMath>
                </a14:m>
                <a:r>
                  <a:rPr lang="en-US" sz="3800" smtClean="0">
                    <a:latin typeface="Arial" panose="020B0604020202020204" pitchFamily="34" charset="0"/>
                    <a:cs typeface="Arial" panose="020B0604020202020204" pitchFamily="34" charset="0"/>
                  </a:rPr>
                  <a:t>, </a:t>
                </a:r>
                <a:r>
                  <a:rPr lang="en-US" sz="3800" smtClean="0">
                    <a:latin typeface="Arial" panose="020B0604020202020204" pitchFamily="34" charset="0"/>
                    <a:cs typeface="Arial" panose="020B0604020202020204" pitchFamily="34" charset="0"/>
                  </a:rPr>
                  <a:t>ta có: </a:t>
                </a:r>
                <a14:m>
                  <m:oMath xmlns:m="http://schemas.openxmlformats.org/officeDocument/2006/math">
                    <m:r>
                      <a:rPr lang="en-US" sz="3800" i="1" smtClean="0">
                        <a:latin typeface="Cambria Math" panose="02040503050406030204" pitchFamily="18" charset="0"/>
                        <a:cs typeface="Arial" panose="020B0604020202020204" pitchFamily="34" charset="0"/>
                      </a:rPr>
                      <m:t>𝑝𝐻</m:t>
                    </m:r>
                    <m:r>
                      <a:rPr lang="en-US" sz="3800" i="1" smtClean="0">
                        <a:latin typeface="Cambria Math" panose="02040503050406030204" pitchFamily="18" charset="0"/>
                        <a:cs typeface="Arial" panose="020B0604020202020204" pitchFamily="34" charset="0"/>
                      </a:rPr>
                      <m:t>= −</m:t>
                    </m:r>
                    <m:func>
                      <m:funcPr>
                        <m:ctrlPr>
                          <a:rPr lang="en-US" sz="3800" i="1" smtClean="0">
                            <a:latin typeface="Cambria Math" panose="02040503050406030204" pitchFamily="18" charset="0"/>
                            <a:cs typeface="Arial" panose="020B0604020202020204" pitchFamily="34" charset="0"/>
                          </a:rPr>
                        </m:ctrlPr>
                      </m:funcPr>
                      <m:fName>
                        <m:r>
                          <m:rPr>
                            <m:sty m:val="p"/>
                          </m:rPr>
                          <a:rPr lang="en-US" sz="3800" i="0" smtClean="0">
                            <a:latin typeface="Cambria Math" panose="02040503050406030204" pitchFamily="18" charset="0"/>
                            <a:cs typeface="Arial" panose="020B0604020202020204" pitchFamily="34" charset="0"/>
                          </a:rPr>
                          <m:t>log</m:t>
                        </m:r>
                      </m:fName>
                      <m:e>
                        <m:r>
                          <a:rPr lang="en-US" sz="3800" i="1">
                            <a:latin typeface="Cambria Math" panose="02040503050406030204" pitchFamily="18" charset="0"/>
                            <a:cs typeface="Arial" panose="020B0604020202020204" pitchFamily="34" charset="0"/>
                          </a:rPr>
                          <m:t>0,01</m:t>
                        </m:r>
                      </m:e>
                    </m:func>
                    <m:r>
                      <a:rPr lang="en-US" sz="3800" i="1" smtClean="0">
                        <a:latin typeface="Cambria Math" panose="02040503050406030204" pitchFamily="18" charset="0"/>
                        <a:cs typeface="Arial" panose="020B0604020202020204" pitchFamily="34" charset="0"/>
                      </a:rPr>
                      <m:t>= −</m:t>
                    </m:r>
                    <m:func>
                      <m:funcPr>
                        <m:ctrlPr>
                          <a:rPr lang="en-US" sz="3800" i="1" smtClean="0">
                            <a:latin typeface="Cambria Math" panose="02040503050406030204" pitchFamily="18" charset="0"/>
                            <a:cs typeface="Arial" panose="020B0604020202020204" pitchFamily="34" charset="0"/>
                          </a:rPr>
                        </m:ctrlPr>
                      </m:funcPr>
                      <m:fName>
                        <m:r>
                          <m:rPr>
                            <m:sty m:val="p"/>
                          </m:rPr>
                          <a:rPr lang="en-US" sz="3800" i="0" smtClean="0">
                            <a:latin typeface="Cambria Math" panose="02040503050406030204" pitchFamily="18" charset="0"/>
                            <a:cs typeface="Arial" panose="020B0604020202020204" pitchFamily="34" charset="0"/>
                          </a:rPr>
                          <m:t>log</m:t>
                        </m:r>
                      </m:fName>
                      <m:e>
                        <m:sSup>
                          <m:sSupPr>
                            <m:ctrlPr>
                              <a:rPr lang="en-US" sz="380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10</m:t>
                            </m:r>
                          </m:e>
                          <m:sup>
                            <m:r>
                              <a:rPr lang="en-US" sz="3800" b="0" i="1" smtClean="0">
                                <a:latin typeface="Cambria Math" panose="02040503050406030204" pitchFamily="18" charset="0"/>
                                <a:cs typeface="Arial" panose="020B0604020202020204" pitchFamily="34" charset="0"/>
                              </a:rPr>
                              <m:t>−2</m:t>
                            </m:r>
                          </m:sup>
                        </m:sSup>
                      </m:e>
                    </m:func>
                    <m:r>
                      <a:rPr lang="en-US" sz="3800" b="0" i="1" smtClean="0">
                        <a:latin typeface="Cambria Math" panose="02040503050406030204" pitchFamily="18" charset="0"/>
                        <a:cs typeface="Arial" panose="020B0604020202020204" pitchFamily="34" charset="0"/>
                      </a:rPr>
                      <m:t>=2</m:t>
                    </m:r>
                  </m:oMath>
                </a14:m>
                <a:r>
                  <a:rPr lang="en-US" sz="3800" smtClean="0">
                    <a:latin typeface="Arial" panose="020B0604020202020204" pitchFamily="34" charset="0"/>
                    <a:cs typeface="Arial" panose="020B0604020202020204" pitchFamily="34" charset="0"/>
                  </a:rPr>
                  <a:t>.</a:t>
                </a:r>
                <a:endParaRPr lang="en-US" sz="3800">
                  <a:latin typeface="Arial" panose="020B0604020202020204" pitchFamily="34" charset="0"/>
                  <a:cs typeface="Arial" panose="020B0604020202020204" pitchFamily="34" charset="0"/>
                </a:endParaRPr>
              </a:p>
              <a:p>
                <a:pPr>
                  <a:lnSpc>
                    <a:spcPct val="150000"/>
                  </a:lnSpc>
                  <a:spcBef>
                    <a:spcPts val="600"/>
                  </a:spcBef>
                  <a:spcAft>
                    <a:spcPts val="500"/>
                  </a:spcAft>
                </a:pPr>
                <a:r>
                  <a:rPr lang="en-US" sz="3800">
                    <a:latin typeface="Arial" panose="020B0604020202020204" pitchFamily="34" charset="0"/>
                    <a:cs typeface="Arial" panose="020B0604020202020204" pitchFamily="34" charset="0"/>
                  </a:rPr>
                  <a:t>b) Nồng độ ion hydrogen trong dung dịch đó là </a:t>
                </a:r>
                <a14:m>
                  <m:oMath xmlns:m="http://schemas.openxmlformats.org/officeDocument/2006/math">
                    <m:d>
                      <m:dPr>
                        <m:begChr m:val="["/>
                        <m:endChr m:val="]"/>
                        <m:ctrlPr>
                          <a:rPr lang="vi-VN" sz="3800" i="1">
                            <a:latin typeface="Cambria Math" panose="02040503050406030204" pitchFamily="18" charset="0"/>
                          </a:rPr>
                        </m:ctrlPr>
                      </m:dPr>
                      <m:e>
                        <m:sSup>
                          <m:sSupPr>
                            <m:ctrlPr>
                              <a:rPr lang="vi-VN" sz="3800" i="1">
                                <a:latin typeface="Cambria Math" panose="02040503050406030204" pitchFamily="18" charset="0"/>
                              </a:rPr>
                            </m:ctrlPr>
                          </m:sSupPr>
                          <m:e>
                            <m:r>
                              <a:rPr lang="vi-VN" sz="3800" i="1">
                                <a:latin typeface="Cambria Math" panose="02040503050406030204" pitchFamily="18" charset="0"/>
                              </a:rPr>
                              <m:t>𝐻</m:t>
                            </m:r>
                          </m:e>
                          <m:sup>
                            <m:r>
                              <a:rPr lang="vi-VN" sz="3800" i="1">
                                <a:latin typeface="Cambria Math" panose="02040503050406030204" pitchFamily="18" charset="0"/>
                              </a:rPr>
                              <m:t>+</m:t>
                            </m:r>
                          </m:sup>
                        </m:sSup>
                      </m:e>
                    </m:d>
                    <m:r>
                      <a:rPr lang="en-US" sz="3800" b="0" i="1" smtClean="0">
                        <a:latin typeface="Cambria Math" panose="02040503050406030204" pitchFamily="18"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10</m:t>
                        </m:r>
                      </m:e>
                      <m:sup>
                        <m:r>
                          <a:rPr lang="en-US" sz="3800" i="1">
                            <a:latin typeface="Cambria Math" panose="02040503050406030204" pitchFamily="18" charset="0"/>
                            <a:cs typeface="Arial" panose="020B0604020202020204" pitchFamily="34" charset="0"/>
                          </a:rPr>
                          <m:t>−</m:t>
                        </m:r>
                        <m:r>
                          <a:rPr lang="en-US" sz="3800" b="0" i="1" smtClean="0">
                            <a:latin typeface="Cambria Math" panose="02040503050406030204" pitchFamily="18" charset="0"/>
                            <a:cs typeface="Arial" panose="020B0604020202020204" pitchFamily="34" charset="0"/>
                          </a:rPr>
                          <m:t>7,4</m:t>
                        </m:r>
                      </m:sup>
                    </m:sSup>
                    <m:r>
                      <a:rPr lang="en-US" sz="3800" b="0" i="1" smtClean="0">
                        <a:latin typeface="Cambria Math" panose="02040503050406030204" pitchFamily="18" charset="0"/>
                        <a:cs typeface="Arial" panose="020B0604020202020204" pitchFamily="34" charset="0"/>
                      </a:rPr>
                      <m:t>.</m:t>
                    </m:r>
                  </m:oMath>
                </a14:m>
                <a:endParaRPr lang="en-US" sz="3800">
                  <a:latin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641684" y="7985109"/>
                <a:ext cx="14225337" cy="1879361"/>
              </a:xfrm>
              <a:prstGeom prst="rect">
                <a:avLst/>
              </a:prstGeom>
              <a:blipFill>
                <a:blip r:embed="rId8"/>
                <a:stretch>
                  <a:fillRect l="-1414" b="-12013"/>
                </a:stretch>
              </a:blipFill>
            </p:spPr>
            <p:txBody>
              <a:bodyPr/>
              <a:lstStyle/>
              <a:p>
                <a:r>
                  <a:rPr lang="en-US">
                    <a:noFill/>
                  </a:rPr>
                  <a:t> </a:t>
                </a:r>
              </a:p>
            </p:txBody>
          </p:sp>
        </mc:Fallback>
      </mc:AlternateContent>
    </p:spTree>
    <p:extLst>
      <p:ext uri="{BB962C8B-B14F-4D97-AF65-F5344CB8AC3E}">
        <p14:creationId xmlns:p14="http://schemas.microsoft.com/office/powerpoint/2010/main" val="2118985209"/>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anim calcmode="lin" valueType="num">
                                      <p:cBhvr>
                                        <p:cTn id="18" dur="500" fill="hold"/>
                                        <p:tgtEl>
                                          <p:spTgt spid="47"/>
                                        </p:tgtEl>
                                        <p:attrNameLst>
                                          <p:attrName>ppt_x</p:attrName>
                                        </p:attrNameLst>
                                      </p:cBhvr>
                                      <p:tavLst>
                                        <p:tav tm="0">
                                          <p:val>
                                            <p:strVal val="#ppt_x"/>
                                          </p:val>
                                        </p:tav>
                                        <p:tav tm="100000">
                                          <p:val>
                                            <p:strVal val="#ppt_x"/>
                                          </p:val>
                                        </p:tav>
                                      </p:tavLst>
                                    </p:anim>
                                    <p:anim calcmode="lin" valueType="num">
                                      <p:cBhvr>
                                        <p:cTn id="19"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left)">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13" name="Group 12"/>
          <p:cNvGrpSpPr/>
          <p:nvPr/>
        </p:nvGrpSpPr>
        <p:grpSpPr>
          <a:xfrm>
            <a:off x="5715000" y="639322"/>
            <a:ext cx="7315200" cy="2980178"/>
            <a:chOff x="5897386" y="288505"/>
            <a:chExt cx="7315200" cy="2980178"/>
          </a:xfrm>
        </p:grpSpPr>
        <p:grpSp>
          <p:nvGrpSpPr>
            <p:cNvPr id="14" name="Group 2"/>
            <p:cNvGrpSpPr/>
            <p:nvPr/>
          </p:nvGrpSpPr>
          <p:grpSpPr>
            <a:xfrm>
              <a:off x="5897386" y="288505"/>
              <a:ext cx="7315200" cy="2980178"/>
              <a:chOff x="-17249" y="-28575"/>
              <a:chExt cx="2730354" cy="841375"/>
            </a:xfrm>
          </p:grpSpPr>
          <p:sp>
            <p:nvSpPr>
              <p:cNvPr id="16" name="Freeform 3"/>
              <p:cNvSpPr/>
              <p:nvPr/>
            </p:nvSpPr>
            <p:spPr>
              <a:xfrm>
                <a:off x="-17249" y="-11591"/>
                <a:ext cx="2730354" cy="37025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7"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Rectangle 14"/>
            <p:cNvSpPr/>
            <p:nvPr/>
          </p:nvSpPr>
          <p:spPr>
            <a:xfrm>
              <a:off x="6242090" y="403813"/>
              <a:ext cx="6598281" cy="1002710"/>
            </a:xfrm>
            <a:prstGeom prst="rect">
              <a:avLst/>
            </a:prstGeom>
          </p:spPr>
          <p:txBody>
            <a:bodyPr wrap="none">
              <a:spAutoFit/>
            </a:bodyPr>
            <a:lstStyle/>
            <a:p>
              <a:pPr lvl="0" algn="just">
                <a:lnSpc>
                  <a:spcPct val="150000"/>
                </a:lnSpc>
                <a:spcAft>
                  <a:spcPts val="600"/>
                </a:spcAft>
                <a:defRPr/>
              </a:pPr>
              <a:r>
                <a:rPr lang="nl-NL" sz="4500" b="1">
                  <a:solidFill>
                    <a:srgbClr val="FFFF00"/>
                  </a:solidFill>
                  <a:latin typeface="Arial" panose="020B0604020202020204" pitchFamily="34" charset="0"/>
                  <a:ea typeface="Times New Roman" panose="02020603050405020304" pitchFamily="18" charset="0"/>
                  <a:cs typeface="Arial" panose="020B0604020202020204" pitchFamily="34" charset="0"/>
                </a:rPr>
                <a:t>Số e và lôgarit tự nhiên</a:t>
              </a:r>
              <a:endParaRPr kumimoji="0" lang="nl-NL" sz="4500" b="1" i="0" u="none" strike="noStrike" kern="1200" cap="none" spc="0" normalizeH="0" baseline="0" noProof="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 name="Rectangle 1"/>
              <p:cNvSpPr/>
              <p:nvPr/>
            </p:nvSpPr>
            <p:spPr>
              <a:xfrm>
                <a:off x="990600" y="2618469"/>
                <a:ext cx="8137164" cy="942053"/>
              </a:xfrm>
              <a:prstGeom prst="rect">
                <a:avLst/>
              </a:prstGeom>
            </p:spPr>
            <p:txBody>
              <a:bodyPr wrap="none">
                <a:spAutoFit/>
              </a:bodyPr>
              <a:lstStyle/>
              <a:p>
                <a:pPr algn="just">
                  <a:lnSpc>
                    <a:spcPct val="150000"/>
                  </a:lnSpc>
                  <a:spcAft>
                    <a:spcPts val="800"/>
                  </a:spcAft>
                </a:pPr>
                <a:r>
                  <a:rPr lang="nl-NL" sz="4200" b="1" i="1" kern="100" smtClean="0">
                    <a:solidFill>
                      <a:srgbClr val="C00000"/>
                    </a:solidFill>
                    <a:latin typeface="Arial" panose="020B0604020202020204" pitchFamily="34" charset="0"/>
                    <a:ea typeface="Malgun Gothic" panose="020B0503020000020004" pitchFamily="34" charset="-127"/>
                    <a:cs typeface="Arial" panose="020B0604020202020204" pitchFamily="34" charset="0"/>
                  </a:rPr>
                  <a:t>Bài toán lãi kép liên tục và số </a:t>
                </a:r>
                <a14:m>
                  <m:oMath xmlns:m="http://schemas.openxmlformats.org/officeDocument/2006/math">
                    <m:r>
                      <a:rPr lang="nl-NL" sz="4200" b="1" i="1" kern="100">
                        <a:solidFill>
                          <a:srgbClr val="C00000"/>
                        </a:solidFill>
                        <a:effectLst/>
                        <a:latin typeface="Cambria Math" panose="02040503050406030204" pitchFamily="18" charset="0"/>
                        <a:ea typeface="Malgun Gothic" panose="020B0503020000020004" pitchFamily="34" charset="-127"/>
                        <a:cs typeface="Times New Roman" panose="02020603050405020304" pitchFamily="18" charset="0"/>
                      </a:rPr>
                      <m:t>𝒆</m:t>
                    </m:r>
                  </m:oMath>
                </a14:m>
                <a:endParaRPr lang="en-US" sz="4200"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990600" y="2618469"/>
                <a:ext cx="8137164" cy="942053"/>
              </a:xfrm>
              <a:prstGeom prst="rect">
                <a:avLst/>
              </a:prstGeom>
              <a:blipFill>
                <a:blip r:embed="rId2"/>
                <a:stretch>
                  <a:fillRect l="-2924" b="-292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990600" y="3848100"/>
                <a:ext cx="16230533" cy="5717847"/>
              </a:xfrm>
              <a:prstGeom prst="rect">
                <a:avLst/>
              </a:prstGeom>
            </p:spPr>
            <p:txBody>
              <a:bodyPr wrap="square">
                <a:spAutoFit/>
              </a:bodyPr>
              <a:lstStyle/>
              <a:p>
                <a:pPr algn="just">
                  <a:lnSpc>
                    <a:spcPct val="150000"/>
                  </a:lnSpc>
                  <a:spcAft>
                    <a:spcPts val="500"/>
                  </a:spcAft>
                </a:pPr>
                <a:r>
                  <a:rPr lang="vi-VN" sz="4000" smtClean="0"/>
                  <a:t>Ta đã biết: Nếu đem gửi ngân hàng một số vốn ban đầu là </a:t>
                </a:r>
                <a14:m>
                  <m:oMath xmlns:m="http://schemas.openxmlformats.org/officeDocument/2006/math">
                    <m:r>
                      <a:rPr lang="vi-VN" sz="4000" i="1" smtClean="0">
                        <a:latin typeface="Cambria Math" panose="02040503050406030204" pitchFamily="18" charset="0"/>
                      </a:rPr>
                      <m:t>𝑃</m:t>
                    </m:r>
                  </m:oMath>
                </a14:m>
                <a:r>
                  <a:rPr lang="vi-VN" sz="4000"/>
                  <a:t> theo thể thức lãi kép với lãi suất hằng năm không đổi là </a:t>
                </a:r>
                <a14:m>
                  <m:oMath xmlns:m="http://schemas.openxmlformats.org/officeDocument/2006/math">
                    <m:r>
                      <a:rPr lang="vi-VN" sz="4000" i="1" smtClean="0">
                        <a:latin typeface="Cambria Math" panose="02040503050406030204" pitchFamily="18" charset="0"/>
                      </a:rPr>
                      <m:t>𝑟</m:t>
                    </m:r>
                  </m:oMath>
                </a14:m>
                <a:r>
                  <a:rPr lang="vi-VN" sz="4000"/>
                  <a:t> và chia mỗi năm thành </a:t>
                </a:r>
                <a14:m>
                  <m:oMath xmlns:m="http://schemas.openxmlformats.org/officeDocument/2006/math">
                    <m:r>
                      <a:rPr lang="vi-VN" sz="4000" i="1" smtClean="0">
                        <a:latin typeface="Cambria Math" panose="02040503050406030204" pitchFamily="18" charset="0"/>
                      </a:rPr>
                      <m:t>𝑚</m:t>
                    </m:r>
                  </m:oMath>
                </a14:m>
                <a:r>
                  <a:rPr lang="vi-VN" sz="4000"/>
                  <a:t> kì tính lãi thì </a:t>
                </a:r>
                <a:r>
                  <a:rPr lang="vi-VN" sz="4000"/>
                  <a:t>sau </a:t>
                </a:r>
                <a14:m>
                  <m:oMath xmlns:m="http://schemas.openxmlformats.org/officeDocument/2006/math">
                    <m:r>
                      <a:rPr lang="en-US" sz="4000" i="1" smtClean="0">
                        <a:latin typeface="Cambria Math" panose="02040503050406030204" pitchFamily="18" charset="0"/>
                        <a:cs typeface="Arial" panose="020B0604020202020204" pitchFamily="34" charset="0"/>
                      </a:rPr>
                      <m:t>𝑡</m:t>
                    </m:r>
                    <m:r>
                      <a:rPr lang="en-US" sz="4000" i="1" smtClean="0">
                        <a:latin typeface="Cambria Math" panose="02040503050406030204" pitchFamily="18" charset="0"/>
                        <a:cs typeface="Arial" panose="020B0604020202020204" pitchFamily="34" charset="0"/>
                      </a:rPr>
                      <m:t> </m:t>
                    </m:r>
                  </m:oMath>
                </a14:m>
                <a:r>
                  <a:rPr lang="vi-VN" sz="4000" smtClean="0"/>
                  <a:t>năm </a:t>
                </a:r>
                <a:r>
                  <a:rPr lang="vi-VN" sz="4000"/>
                  <a:t>(tức là sau </a:t>
                </a:r>
                <a14:m>
                  <m:oMath xmlns:m="http://schemas.openxmlformats.org/officeDocument/2006/math">
                    <m:r>
                      <a:rPr lang="vi-VN" sz="4000" i="1" smtClean="0">
                        <a:latin typeface="Cambria Math" panose="02040503050406030204" pitchFamily="18" charset="0"/>
                      </a:rPr>
                      <m:t>𝑡𝑚</m:t>
                    </m:r>
                  </m:oMath>
                </a14:m>
                <a:r>
                  <a:rPr lang="vi-VN" sz="4000"/>
                  <a:t> kì) số tiền thu được (cả vốn lẫn lãi</a:t>
                </a:r>
                <a:r>
                  <a:rPr lang="vi-VN" sz="4000"/>
                  <a:t>) </a:t>
                </a:r>
                <a:r>
                  <a:rPr lang="vi-VN" sz="4000" smtClean="0"/>
                  <a:t>là</a:t>
                </a:r>
                <a:endParaRPr lang="en-US" sz="4000" smtClean="0"/>
              </a:p>
              <a:p>
                <a:pPr algn="just">
                  <a:lnSpc>
                    <a:spcPct val="150000"/>
                  </a:lnSpc>
                  <a:spcAft>
                    <a:spcPts val="500"/>
                  </a:spcAft>
                </a:pPr>
                <a14:m>
                  <m:oMathPara xmlns:m="http://schemas.openxmlformats.org/officeDocument/2006/math">
                    <m:oMathParaPr>
                      <m:jc m:val="centerGroup"/>
                    </m:oMathParaPr>
                    <m:oMath xmlns:m="http://schemas.openxmlformats.org/officeDocument/2006/math">
                      <m:sSub>
                        <m:sSubPr>
                          <m:ctrlPr>
                            <a:rPr lang="vi-VN" sz="4000" i="1" smtClean="0">
                              <a:latin typeface="Cambria Math" panose="02040503050406030204" pitchFamily="18" charset="0"/>
                            </a:rPr>
                          </m:ctrlPr>
                        </m:sSubPr>
                        <m:e>
                          <m:r>
                            <a:rPr lang="en-US" sz="4000" b="0" i="1" smtClean="0">
                              <a:latin typeface="Cambria Math" panose="02040503050406030204" pitchFamily="18" charset="0"/>
                            </a:rPr>
                            <m:t>𝐴</m:t>
                          </m:r>
                        </m:e>
                        <m:sub>
                          <m:r>
                            <a:rPr lang="en-US" sz="4000" b="0" i="1" smtClean="0">
                              <a:latin typeface="Cambria Math" panose="02040503050406030204" pitchFamily="18" charset="0"/>
                            </a:rPr>
                            <m:t>𝑚</m:t>
                          </m:r>
                        </m:sub>
                      </m:sSub>
                      <m:r>
                        <a:rPr lang="en-US" sz="4000" b="0" i="1" smtClean="0">
                          <a:latin typeface="Cambria Math" panose="02040503050406030204" pitchFamily="18" charset="0"/>
                        </a:rPr>
                        <m:t>=</m:t>
                      </m:r>
                      <m:r>
                        <a:rPr lang="en-US" sz="4000" b="0" i="1" smtClean="0">
                          <a:latin typeface="Cambria Math" panose="02040503050406030204" pitchFamily="18" charset="0"/>
                        </a:rPr>
                        <m:t>𝑃</m:t>
                      </m:r>
                      <m:sSup>
                        <m:sSupPr>
                          <m:ctrlPr>
                            <a:rPr lang="en-US" sz="4000" b="0" i="1" smtClean="0">
                              <a:latin typeface="Cambria Math" panose="02040503050406030204" pitchFamily="18" charset="0"/>
                            </a:rPr>
                          </m:ctrlPr>
                        </m:sSupPr>
                        <m:e>
                          <m:d>
                            <m:dPr>
                              <m:ctrlPr>
                                <a:rPr lang="en-US" sz="4000" b="0" i="1" smtClean="0">
                                  <a:latin typeface="Cambria Math" panose="02040503050406030204" pitchFamily="18" charset="0"/>
                                </a:rPr>
                              </m:ctrlPr>
                            </m:dPr>
                            <m:e>
                              <m:r>
                                <a:rPr lang="en-US" sz="4000" b="0" i="1" smtClean="0">
                                  <a:latin typeface="Cambria Math" panose="02040503050406030204" pitchFamily="18" charset="0"/>
                                </a:rPr>
                                <m:t>1+</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𝑟</m:t>
                                  </m:r>
                                </m:num>
                                <m:den>
                                  <m:r>
                                    <a:rPr lang="en-US" sz="4000" b="0" i="1" smtClean="0">
                                      <a:latin typeface="Cambria Math" panose="02040503050406030204" pitchFamily="18" charset="0"/>
                                    </a:rPr>
                                    <m:t>𝑚</m:t>
                                  </m:r>
                                </m:den>
                              </m:f>
                            </m:e>
                          </m:d>
                        </m:e>
                        <m:sup>
                          <m:r>
                            <a:rPr lang="en-US" sz="4000" b="0" i="1" smtClean="0">
                              <a:latin typeface="Cambria Math" panose="02040503050406030204" pitchFamily="18" charset="0"/>
                            </a:rPr>
                            <m:t>𝑡𝑚</m:t>
                          </m:r>
                        </m:sup>
                      </m:sSup>
                    </m:oMath>
                  </m:oMathPara>
                </a14:m>
                <a:endParaRPr lang="en-US" sz="4000" smtClean="0"/>
              </a:p>
            </p:txBody>
          </p:sp>
        </mc:Choice>
        <mc:Fallback>
          <p:sp>
            <p:nvSpPr>
              <p:cNvPr id="3" name="Rectangle 2"/>
              <p:cNvSpPr>
                <a:spLocks noRot="1" noChangeAspect="1" noMove="1" noResize="1" noEditPoints="1" noAdjustHandles="1" noChangeArrowheads="1" noChangeShapeType="1" noTextEdit="1"/>
              </p:cNvSpPr>
              <p:nvPr/>
            </p:nvSpPr>
            <p:spPr>
              <a:xfrm>
                <a:off x="990600" y="3848100"/>
                <a:ext cx="16230533" cy="5717847"/>
              </a:xfrm>
              <a:prstGeom prst="rect">
                <a:avLst/>
              </a:prstGeom>
              <a:blipFill>
                <a:blip r:embed="rId3"/>
                <a:stretch>
                  <a:fillRect l="-1352" r="-1315"/>
                </a:stretch>
              </a:blipFill>
            </p:spPr>
            <p:txBody>
              <a:bodyPr/>
              <a:lstStyle/>
              <a:p>
                <a:r>
                  <a:rPr lang="en-US">
                    <a:noFill/>
                  </a:rPr>
                  <a:t> </a:t>
                </a:r>
              </a:p>
            </p:txBody>
          </p:sp>
        </mc:Fallback>
      </mc:AlternateContent>
      <p:pic>
        <p:nvPicPr>
          <p:cNvPr id="19" name="Picture 18"/>
          <p:cNvPicPr>
            <a:picLocks noChangeAspect="1"/>
          </p:cNvPicPr>
          <p:nvPr/>
        </p:nvPicPr>
        <p:blipFill>
          <a:blip r:embed="rId4"/>
          <a:stretch>
            <a:fillRect/>
          </a:stretch>
        </p:blipFill>
        <p:spPr>
          <a:xfrm rot="2874960" flipH="1">
            <a:off x="15598052" y="7863485"/>
            <a:ext cx="1535102" cy="2879086"/>
          </a:xfrm>
          <a:prstGeom prst="rect">
            <a:avLst/>
          </a:prstGeom>
        </p:spPr>
      </p:pic>
      <p:pic>
        <p:nvPicPr>
          <p:cNvPr id="20"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4612740">
            <a:off x="17341970" y="117277"/>
            <a:ext cx="1622492" cy="1615159"/>
          </a:xfrm>
          <a:prstGeom prst="rect">
            <a:avLst/>
          </a:prstGeom>
        </p:spPr>
      </p:pic>
    </p:spTree>
    <p:extLst>
      <p:ext uri="{BB962C8B-B14F-4D97-AF65-F5344CB8AC3E}">
        <p14:creationId xmlns:p14="http://schemas.microsoft.com/office/powerpoint/2010/main" val="25312178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457200" y="495300"/>
                <a:ext cx="17297400" cy="3754361"/>
              </a:xfrm>
              <a:prstGeom prst="rect">
                <a:avLst/>
              </a:prstGeom>
            </p:spPr>
            <p:txBody>
              <a:bodyPr wrap="square">
                <a:spAutoFit/>
              </a:bodyPr>
              <a:lstStyle/>
              <a:p>
                <a:pPr lvl="0" algn="just">
                  <a:lnSpc>
                    <a:spcPct val="150000"/>
                  </a:lnSpc>
                  <a:spcAft>
                    <a:spcPts val="500"/>
                  </a:spcAft>
                </a:pPr>
                <a:r>
                  <a:rPr lang="vi-VN" sz="4000" smtClean="0">
                    <a:solidFill>
                      <a:prstClr val="black"/>
                    </a:solidFill>
                  </a:rPr>
                  <a:t>Nếu kì tính lãi được chia càng ngày càng nhỏ, tức là tính lãi hằng ngày, hằng giờ, hằng phút, hằng giây,... thì dẫn đến việc tính giới hạn của dãy số </a:t>
                </a:r>
                <a14:m>
                  <m:oMath xmlns:m="http://schemas.openxmlformats.org/officeDocument/2006/math">
                    <m:sSub>
                      <m:sSubPr>
                        <m:ctrlPr>
                          <a:rPr lang="vi-VN"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𝐴</m:t>
                        </m:r>
                      </m:e>
                      <m:sub>
                        <m:r>
                          <a:rPr lang="en-US" sz="4000" i="1">
                            <a:solidFill>
                              <a:prstClr val="black"/>
                            </a:solidFill>
                            <a:latin typeface="Cambria Math" panose="02040503050406030204" pitchFamily="18" charset="0"/>
                          </a:rPr>
                          <m:t>𝑚</m:t>
                        </m:r>
                      </m:sub>
                    </m:sSub>
                  </m:oMath>
                </a14:m>
                <a:r>
                  <a:rPr lang="vi-VN" sz="4000">
                    <a:solidFill>
                      <a:prstClr val="black"/>
                    </a:solidFill>
                  </a:rPr>
                  <a:t>, khi </a:t>
                </a:r>
                <a14:m>
                  <m:oMath xmlns:m="http://schemas.openxmlformats.org/officeDocument/2006/math">
                    <m:r>
                      <a:rPr lang="vi-VN" sz="4000" i="1" smtClean="0">
                        <a:solidFill>
                          <a:prstClr val="black"/>
                        </a:solidFill>
                        <a:latin typeface="Cambria Math" panose="02040503050406030204" pitchFamily="18" charset="0"/>
                      </a:rPr>
                      <m:t>𝑚</m:t>
                    </m:r>
                    <m:r>
                      <a:rPr lang="vi-VN" sz="4000" i="1" smtClean="0">
                        <a:solidFill>
                          <a:prstClr val="black"/>
                        </a:solidFill>
                        <a:latin typeface="Cambria Math" panose="02040503050406030204" pitchFamily="18" charset="0"/>
                      </a:rPr>
                      <m:t>→+∞</m:t>
                    </m:r>
                  </m:oMath>
                </a14:m>
                <a:r>
                  <a:rPr lang="vi-VN" sz="4000">
                    <a:solidFill>
                      <a:prstClr val="black"/>
                    </a:solidFill>
                  </a:rPr>
                  <a:t>. Ta có:</a:t>
                </a:r>
              </a:p>
              <a:p>
                <a:pPr marL="0" marR="0" lvl="0" indent="0" algn="just" defTabSz="914400" rtl="0" eaLnBrk="1" fontAlgn="auto" latinLnBrk="0" hangingPunct="1">
                  <a:lnSpc>
                    <a:spcPct val="150000"/>
                  </a:lnSpc>
                  <a:spcBef>
                    <a:spcPts val="0"/>
                  </a:spcBef>
                  <a:spcAft>
                    <a:spcPts val="500"/>
                  </a:spcAft>
                  <a:buClrTx/>
                  <a:buSzTx/>
                  <a:buFontTx/>
                  <a:buNone/>
                  <a:tabLst/>
                  <a:defRPr/>
                </a:pPr>
                <a:endParaRPr kumimoji="0" lang="en-US" sz="4000" b="0" i="0" u="none" strike="noStrike" kern="1200" cap="none" spc="0" normalizeH="0" baseline="0" noProof="0" smtClean="0">
                  <a:ln>
                    <a:noFill/>
                  </a:ln>
                  <a:solidFill>
                    <a:prstClr val="black"/>
                  </a:solidFill>
                  <a:effectLst/>
                  <a:uLnTx/>
                  <a:uFillTx/>
                  <a:latin typeface="Calibri"/>
                </a:endParaRPr>
              </a:p>
            </p:txBody>
          </p:sp>
        </mc:Choice>
        <mc:Fallback>
          <p:sp>
            <p:nvSpPr>
              <p:cNvPr id="3" name="Rectangle 2"/>
              <p:cNvSpPr>
                <a:spLocks noRot="1" noChangeAspect="1" noMove="1" noResize="1" noEditPoints="1" noAdjustHandles="1" noChangeArrowheads="1" noChangeShapeType="1" noTextEdit="1"/>
              </p:cNvSpPr>
              <p:nvPr/>
            </p:nvSpPr>
            <p:spPr>
              <a:xfrm>
                <a:off x="457200" y="495300"/>
                <a:ext cx="17297400" cy="3754361"/>
              </a:xfrm>
              <a:prstGeom prst="rect">
                <a:avLst/>
              </a:prstGeom>
              <a:blipFill>
                <a:blip r:embed="rId2"/>
                <a:stretch>
                  <a:fillRect l="-1233" r="-119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4728548" y="3514064"/>
                <a:ext cx="8754704" cy="216283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vi-VN"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𝐴</m:t>
                          </m:r>
                        </m:e>
                        <m:sub>
                          <m:r>
                            <a:rPr lang="en-US" sz="4000" i="1">
                              <a:solidFill>
                                <a:prstClr val="black"/>
                              </a:solidFill>
                              <a:latin typeface="Cambria Math" panose="02040503050406030204" pitchFamily="18" charset="0"/>
                            </a:rPr>
                            <m:t>𝑚</m:t>
                          </m:r>
                        </m:sub>
                      </m:sSub>
                      <m:r>
                        <a:rPr lang="en-US" sz="4000" i="1">
                          <a:solidFill>
                            <a:prstClr val="black"/>
                          </a:solidFill>
                          <a:latin typeface="Cambria Math" panose="02040503050406030204" pitchFamily="18" charset="0"/>
                        </a:rPr>
                        <m:t>=</m:t>
                      </m:r>
                      <m:r>
                        <a:rPr lang="en-US" sz="4000" i="1">
                          <a:solidFill>
                            <a:prstClr val="black"/>
                          </a:solidFill>
                          <a:latin typeface="Cambria Math" panose="02040503050406030204" pitchFamily="18" charset="0"/>
                        </a:rPr>
                        <m:t>𝑃</m:t>
                      </m:r>
                      <m:sSup>
                        <m:sSupPr>
                          <m:ctrlPr>
                            <a:rPr lang="en-US" sz="4000" i="1">
                              <a:solidFill>
                                <a:prstClr val="black"/>
                              </a:solidFill>
                              <a:latin typeface="Cambria Math" panose="02040503050406030204" pitchFamily="18" charset="0"/>
                            </a:rPr>
                          </m:ctrlPr>
                        </m:sSupPr>
                        <m:e>
                          <m:d>
                            <m:dPr>
                              <m:ctrlPr>
                                <a:rPr lang="en-US" sz="4000" i="1">
                                  <a:solidFill>
                                    <a:prstClr val="black"/>
                                  </a:solidFill>
                                  <a:latin typeface="Cambria Math" panose="02040503050406030204" pitchFamily="18" charset="0"/>
                                </a:rPr>
                              </m:ctrlPr>
                            </m:dPr>
                            <m:e>
                              <m:r>
                                <a:rPr lang="en-US" sz="4000" i="1">
                                  <a:solidFill>
                                    <a:prstClr val="black"/>
                                  </a:solidFill>
                                  <a:latin typeface="Cambria Math" panose="02040503050406030204" pitchFamily="18" charset="0"/>
                                </a:rPr>
                                <m:t>1+</m:t>
                              </m:r>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𝑟</m:t>
                                  </m:r>
                                </m:num>
                                <m:den>
                                  <m:r>
                                    <a:rPr lang="en-US" sz="4000" i="1">
                                      <a:solidFill>
                                        <a:prstClr val="black"/>
                                      </a:solidFill>
                                      <a:latin typeface="Cambria Math" panose="02040503050406030204" pitchFamily="18" charset="0"/>
                                    </a:rPr>
                                    <m:t>𝑚</m:t>
                                  </m:r>
                                </m:den>
                              </m:f>
                            </m:e>
                          </m:d>
                        </m:e>
                        <m:sup>
                          <m:r>
                            <a:rPr lang="en-US" sz="4000" i="1">
                              <a:solidFill>
                                <a:prstClr val="black"/>
                              </a:solidFill>
                              <a:latin typeface="Cambria Math" panose="02040503050406030204" pitchFamily="18" charset="0"/>
                            </a:rPr>
                            <m:t>𝑡𝑚</m:t>
                          </m:r>
                        </m:sup>
                      </m:sSup>
                      <m:r>
                        <a:rPr lang="en-US" sz="4000" i="1">
                          <a:solidFill>
                            <a:prstClr val="black"/>
                          </a:solidFill>
                          <a:latin typeface="Cambria Math" panose="02040503050406030204" pitchFamily="18" charset="0"/>
                        </a:rPr>
                        <m:t>=</m:t>
                      </m:r>
                      <m:r>
                        <a:rPr lang="en-US" sz="4000" i="1">
                          <a:solidFill>
                            <a:prstClr val="black"/>
                          </a:solidFill>
                          <a:latin typeface="Cambria Math" panose="02040503050406030204" pitchFamily="18" charset="0"/>
                        </a:rPr>
                        <m:t>𝑃</m:t>
                      </m:r>
                      <m:sSup>
                        <m:sSupPr>
                          <m:ctrlPr>
                            <a:rPr lang="en-US" sz="4000" i="1">
                              <a:solidFill>
                                <a:prstClr val="black"/>
                              </a:solidFill>
                              <a:latin typeface="Cambria Math" panose="02040503050406030204" pitchFamily="18" charset="0"/>
                            </a:rPr>
                          </m:ctrlPr>
                        </m:sSupPr>
                        <m:e>
                          <m:d>
                            <m:dPr>
                              <m:begChr m:val="["/>
                              <m:endChr m:val="]"/>
                              <m:ctrlPr>
                                <a:rPr lang="en-US" sz="4000" i="1">
                                  <a:solidFill>
                                    <a:prstClr val="black"/>
                                  </a:solidFill>
                                  <a:latin typeface="Cambria Math" panose="02040503050406030204" pitchFamily="18" charset="0"/>
                                </a:rPr>
                              </m:ctrlPr>
                            </m:dPr>
                            <m:e>
                              <m:sSup>
                                <m:sSupPr>
                                  <m:ctrlPr>
                                    <a:rPr lang="en-US" sz="4000" i="1">
                                      <a:solidFill>
                                        <a:prstClr val="black"/>
                                      </a:solidFill>
                                      <a:latin typeface="Cambria Math" panose="02040503050406030204" pitchFamily="18" charset="0"/>
                                    </a:rPr>
                                  </m:ctrlPr>
                                </m:sSupPr>
                                <m:e>
                                  <m:d>
                                    <m:dPr>
                                      <m:ctrlPr>
                                        <a:rPr lang="en-US" sz="4000" i="1">
                                          <a:solidFill>
                                            <a:prstClr val="black"/>
                                          </a:solidFill>
                                          <a:latin typeface="Cambria Math" panose="02040503050406030204" pitchFamily="18" charset="0"/>
                                        </a:rPr>
                                      </m:ctrlPr>
                                    </m:dPr>
                                    <m:e>
                                      <m:r>
                                        <a:rPr lang="en-US" sz="4000" i="1">
                                          <a:solidFill>
                                            <a:prstClr val="black"/>
                                          </a:solidFill>
                                          <a:latin typeface="Cambria Math" panose="02040503050406030204" pitchFamily="18" charset="0"/>
                                        </a:rPr>
                                        <m:t>1+</m:t>
                                      </m:r>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1</m:t>
                                          </m:r>
                                        </m:num>
                                        <m:den>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𝑚</m:t>
                                              </m:r>
                                            </m:num>
                                            <m:den>
                                              <m:r>
                                                <a:rPr lang="en-US" sz="4000" i="1">
                                                  <a:solidFill>
                                                    <a:prstClr val="black"/>
                                                  </a:solidFill>
                                                  <a:latin typeface="Cambria Math" panose="02040503050406030204" pitchFamily="18" charset="0"/>
                                                </a:rPr>
                                                <m:t>𝑟</m:t>
                                              </m:r>
                                            </m:den>
                                          </m:f>
                                        </m:den>
                                      </m:f>
                                    </m:e>
                                  </m:d>
                                </m:e>
                                <m:sup>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𝑚</m:t>
                                      </m:r>
                                    </m:num>
                                    <m:den>
                                      <m:r>
                                        <a:rPr lang="en-US" sz="4000" i="1">
                                          <a:solidFill>
                                            <a:prstClr val="black"/>
                                          </a:solidFill>
                                          <a:latin typeface="Cambria Math" panose="02040503050406030204" pitchFamily="18" charset="0"/>
                                        </a:rPr>
                                        <m:t>𝑟</m:t>
                                      </m:r>
                                    </m:den>
                                  </m:f>
                                </m:sup>
                              </m:sSup>
                            </m:e>
                          </m:d>
                        </m:e>
                        <m:sup>
                          <m:r>
                            <a:rPr lang="en-US" sz="4000" i="1">
                              <a:solidFill>
                                <a:prstClr val="black"/>
                              </a:solidFill>
                              <a:latin typeface="Cambria Math" panose="02040503050406030204" pitchFamily="18" charset="0"/>
                            </a:rPr>
                            <m:t>𝑡𝑟</m:t>
                          </m:r>
                        </m:sup>
                      </m:sSup>
                    </m:oMath>
                  </m:oMathPara>
                </a14:m>
                <a:endParaRPr lang="en-US" sz="4000"/>
              </a:p>
            </p:txBody>
          </p:sp>
        </mc:Choice>
        <mc:Fallback>
          <p:sp>
            <p:nvSpPr>
              <p:cNvPr id="4" name="Rectangle 3"/>
              <p:cNvSpPr>
                <a:spLocks noRot="1" noChangeAspect="1" noMove="1" noResize="1" noEditPoints="1" noAdjustHandles="1" noChangeArrowheads="1" noChangeShapeType="1" noTextEdit="1"/>
              </p:cNvSpPr>
              <p:nvPr/>
            </p:nvSpPr>
            <p:spPr>
              <a:xfrm>
                <a:off x="4728548" y="3514064"/>
                <a:ext cx="8754704" cy="21628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41158" y="6326892"/>
                <a:ext cx="14554200" cy="1443216"/>
              </a:xfrm>
              <a:prstGeom prst="rect">
                <a:avLst/>
              </a:prstGeom>
            </p:spPr>
            <p:txBody>
              <a:bodyPr wrap="square">
                <a:spAutoFit/>
              </a:bodyPr>
              <a:lstStyle/>
              <a:p>
                <a:r>
                  <a:rPr lang="en-US" sz="4000" smtClean="0">
                    <a:solidFill>
                      <a:prstClr val="black"/>
                    </a:solidFill>
                    <a:latin typeface="Arial" panose="020B0604020202020204" pitchFamily="34" charset="0"/>
                    <a:cs typeface="Arial" panose="020B0604020202020204" pitchFamily="34" charset="0"/>
                  </a:rPr>
                  <a:t>Để tính </a:t>
                </a:r>
                <a:r>
                  <a:rPr lang="vi-VN" sz="4000" smtClean="0">
                    <a:solidFill>
                      <a:prstClr val="black"/>
                    </a:solidFill>
                  </a:rPr>
                  <a:t>giới </a:t>
                </a:r>
                <a:r>
                  <a:rPr lang="vi-VN" sz="4000">
                    <a:solidFill>
                      <a:prstClr val="black"/>
                    </a:solidFill>
                  </a:rPr>
                  <a:t>hạn </a:t>
                </a:r>
                <a14:m>
                  <m:oMath xmlns:m="http://schemas.openxmlformats.org/officeDocument/2006/math">
                    <m:limLow>
                      <m:limLowPr>
                        <m:ctrlPr>
                          <a:rPr lang="en-US" sz="4000" i="1">
                            <a:latin typeface="Cambria Math" panose="02040503050406030204" pitchFamily="18" charset="0"/>
                            <a:ea typeface="Malgun Gothic" panose="020B0503020000020004" pitchFamily="34" charset="-127"/>
                            <a:cs typeface="Times New Roman" panose="02020603050405020304" pitchFamily="18" charset="0"/>
                          </a:rPr>
                        </m:ctrlPr>
                      </m:limLowPr>
                      <m:e>
                        <m:r>
                          <m:rPr>
                            <m:sty m:val="p"/>
                          </m:rPr>
                          <a:rPr lang="nl-NL" sz="40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𝑚</m:t>
                        </m:r>
                        <m:r>
                          <a:rPr lang="nl-NL" sz="4000" i="1">
                            <a:effectLst/>
                            <a:latin typeface="Cambria Math" panose="02040503050406030204" pitchFamily="18" charset="0"/>
                            <a:ea typeface="Malgun Gothic" panose="020B0503020000020004" pitchFamily="34" charset="-127"/>
                            <a:cs typeface="Times New Roman" panose="02020603050405020304" pitchFamily="18" charset="0"/>
                          </a:rPr>
                          <m:t>→+∞</m:t>
                        </m:r>
                      </m:lim>
                    </m:limLow>
                    <m:sSub>
                      <m:sSubPr>
                        <m:ctrlPr>
                          <a:rPr lang="vi-VN"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𝐴</m:t>
                        </m:r>
                      </m:e>
                      <m:sub>
                        <m:r>
                          <a:rPr lang="en-US" sz="4000" i="1">
                            <a:solidFill>
                              <a:prstClr val="black"/>
                            </a:solidFill>
                            <a:latin typeface="Cambria Math" panose="02040503050406030204" pitchFamily="18" charset="0"/>
                          </a:rPr>
                          <m:t>𝑚</m:t>
                        </m:r>
                      </m:sub>
                    </m:sSub>
                  </m:oMath>
                </a14:m>
                <a:r>
                  <a:rPr lang="vi-VN" sz="4000">
                    <a:solidFill>
                      <a:prstClr val="black"/>
                    </a:solidFill>
                  </a:rPr>
                  <a:t>, </a:t>
                </a:r>
                <a:r>
                  <a:rPr lang="en-US" sz="4000" smtClean="0">
                    <a:solidFill>
                      <a:prstClr val="black"/>
                    </a:solidFill>
                    <a:latin typeface="Arial" panose="020B0604020202020204" pitchFamily="34" charset="0"/>
                    <a:cs typeface="Arial" panose="020B0604020202020204" pitchFamily="34" charset="0"/>
                  </a:rPr>
                  <a:t>ta cần xét giới hạn </a:t>
                </a:r>
                <a14:m>
                  <m:oMath xmlns:m="http://schemas.openxmlformats.org/officeDocument/2006/math">
                    <m:limLow>
                      <m:limLowPr>
                        <m:ctrlPr>
                          <a:rPr lang="en-US"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limLowPr>
                      <m:e>
                        <m:r>
                          <m:rPr>
                            <m:sty m:val="p"/>
                          </m:rPr>
                          <a:rPr lang="nl-NL"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r>
                          <a:rPr lang="nl-NL"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lim>
                    </m:limLow>
                    <m:sSup>
                      <m:sSupPr>
                        <m:ctrlPr>
                          <a:rPr lang="en-US" sz="4000" i="1">
                            <a:solidFill>
                              <a:prstClr val="black"/>
                            </a:solidFill>
                            <a:latin typeface="Cambria Math" panose="02040503050406030204" pitchFamily="18" charset="0"/>
                          </a:rPr>
                        </m:ctrlPr>
                      </m:sSupPr>
                      <m:e>
                        <m:d>
                          <m:dPr>
                            <m:ctrlPr>
                              <a:rPr lang="en-US" sz="4000" i="1">
                                <a:solidFill>
                                  <a:prstClr val="black"/>
                                </a:solidFill>
                                <a:latin typeface="Cambria Math" panose="02040503050406030204" pitchFamily="18" charset="0"/>
                              </a:rPr>
                            </m:ctrlPr>
                          </m:dPr>
                          <m:e>
                            <m:r>
                              <a:rPr lang="en-US" sz="4000" i="1">
                                <a:solidFill>
                                  <a:prstClr val="black"/>
                                </a:solidFill>
                                <a:latin typeface="Cambria Math" panose="02040503050406030204" pitchFamily="18" charset="0"/>
                              </a:rPr>
                              <m:t>1+</m:t>
                            </m:r>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1</m:t>
                                </m:r>
                              </m:num>
                              <m:den>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𝑚</m:t>
                                    </m:r>
                                  </m:num>
                                  <m:den>
                                    <m:r>
                                      <a:rPr lang="en-US" sz="4000" i="1">
                                        <a:solidFill>
                                          <a:prstClr val="black"/>
                                        </a:solidFill>
                                        <a:latin typeface="Cambria Math" panose="02040503050406030204" pitchFamily="18" charset="0"/>
                                      </a:rPr>
                                      <m:t>𝑟</m:t>
                                    </m:r>
                                  </m:den>
                                </m:f>
                              </m:den>
                            </m:f>
                          </m:e>
                        </m:d>
                      </m:e>
                      <m:sup>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𝑚</m:t>
                            </m:r>
                          </m:num>
                          <m:den>
                            <m:r>
                              <a:rPr lang="en-US" sz="4000" i="1">
                                <a:solidFill>
                                  <a:prstClr val="black"/>
                                </a:solidFill>
                                <a:latin typeface="Cambria Math" panose="02040503050406030204" pitchFamily="18" charset="0"/>
                              </a:rPr>
                              <m:t>𝑟</m:t>
                            </m:r>
                          </m:den>
                        </m:f>
                      </m:sup>
                    </m:sSup>
                  </m:oMath>
                </a14:m>
                <a:r>
                  <a:rPr lang="en-US" sz="4000" smtClean="0">
                    <a:solidFill>
                      <a:prstClr val="black"/>
                    </a:solidFill>
                    <a:latin typeface="Arial" panose="020B0604020202020204" pitchFamily="34" charset="0"/>
                    <a:cs typeface="Arial" panose="020B0604020202020204" pitchFamily="34" charset="0"/>
                  </a:rPr>
                  <a:t> </a:t>
                </a:r>
                <a:endParaRPr lang="en-US" sz="4000">
                  <a:latin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441158" y="6326892"/>
                <a:ext cx="14554200" cy="1443216"/>
              </a:xfrm>
              <a:prstGeom prst="rect">
                <a:avLst/>
              </a:prstGeom>
              <a:blipFill>
                <a:blip r:embed="rId4"/>
                <a:stretch>
                  <a:fillRect l="-14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457200" y="8593141"/>
                <a:ext cx="14554200" cy="1122359"/>
              </a:xfrm>
              <a:prstGeom prst="rect">
                <a:avLst/>
              </a:prstGeom>
            </p:spPr>
            <p:txBody>
              <a:bodyPr wrap="square">
                <a:spAutoFit/>
              </a:bodyPr>
              <a:lstStyle/>
              <a:p>
                <a:r>
                  <a:rPr lang="en-US" sz="4000" smtClean="0">
                    <a:solidFill>
                      <a:prstClr val="black"/>
                    </a:solidFill>
                    <a:latin typeface="Arial" panose="020B0604020202020204" pitchFamily="34" charset="0"/>
                    <a:cs typeface="Arial" panose="020B0604020202020204" pitchFamily="34" charset="0"/>
                  </a:rPr>
                  <a:t>Một cách tổng quát,</a:t>
                </a:r>
                <a:r>
                  <a:rPr lang="vi-VN" sz="4000" smtClean="0">
                    <a:solidFill>
                      <a:prstClr val="black"/>
                    </a:solidFill>
                  </a:rPr>
                  <a:t> </a:t>
                </a:r>
                <a:r>
                  <a:rPr lang="en-US" sz="4000" smtClean="0">
                    <a:solidFill>
                      <a:prstClr val="black"/>
                    </a:solidFill>
                    <a:latin typeface="Arial" panose="020B0604020202020204" pitchFamily="34" charset="0"/>
                    <a:cs typeface="Arial" panose="020B0604020202020204" pitchFamily="34" charset="0"/>
                  </a:rPr>
                  <a:t>ta xét giới hạn</a:t>
                </a:r>
                <a14:m>
                  <m:oMath xmlns:m="http://schemas.openxmlformats.org/officeDocument/2006/math">
                    <m:func>
                      <m:funcPr>
                        <m:ctrlPr>
                          <a:rPr lang="en-US" sz="4000" i="1">
                            <a:latin typeface="Cambria Math" panose="02040503050406030204" pitchFamily="18" charset="0"/>
                            <a:ea typeface="Malgun Gothic" panose="020B0503020000020004" pitchFamily="34" charset="-127"/>
                            <a:cs typeface="Times New Roman" panose="02020603050405020304" pitchFamily="18" charset="0"/>
                          </a:rPr>
                        </m:ctrlPr>
                      </m:funcPr>
                      <m:fName>
                        <m:limLow>
                          <m:limLowPr>
                            <m:ctrlPr>
                              <a:rPr lang="en-US" sz="4000" i="1">
                                <a:effectLst/>
                                <a:latin typeface="Cambria Math" panose="02040503050406030204" pitchFamily="18" charset="0"/>
                                <a:ea typeface="Malgun Gothic" panose="020B0503020000020004" pitchFamily="34" charset="-127"/>
                                <a:cs typeface="Times New Roman" panose="02020603050405020304" pitchFamily="18" charset="0"/>
                              </a:rPr>
                            </m:ctrlPr>
                          </m:limLowPr>
                          <m:e>
                            <m:r>
                              <m:rPr>
                                <m:sty m:val="p"/>
                              </m:rPr>
                              <a:rPr lang="nl-NL" sz="4000">
                                <a:effectLst/>
                                <a:latin typeface="Cambria Math" panose="02040503050406030204" pitchFamily="18" charset="0"/>
                                <a:ea typeface="Calibri" panose="020F0502020204030204" pitchFamily="34" charset="0"/>
                                <a:cs typeface="Times New Roman" panose="02020603050405020304" pitchFamily="18" charset="0"/>
                              </a:rPr>
                              <m:t>lim</m:t>
                            </m:r>
                          </m:e>
                          <m:lim>
                            <m:r>
                              <a:rPr lang="nl-NL" sz="40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nl-NL" sz="4000" i="1">
                                <a:effectLst/>
                                <a:latin typeface="Cambria Math" panose="02040503050406030204" pitchFamily="18" charset="0"/>
                                <a:ea typeface="Malgun Gothic" panose="020B0503020000020004" pitchFamily="34" charset="-127"/>
                                <a:cs typeface="Times New Roman" panose="02020603050405020304" pitchFamily="18" charset="0"/>
                              </a:rPr>
                              <m:t>→+∞</m:t>
                            </m:r>
                          </m:lim>
                        </m:limLow>
                      </m:fName>
                      <m:e>
                        <m:sSup>
                          <m:sSupPr>
                            <m:ctrlPr>
                              <a:rPr lang="en-US" sz="4000" i="1">
                                <a:effectLst/>
                                <a:latin typeface="Cambria Math" panose="02040503050406030204" pitchFamily="18" charset="0"/>
                                <a:ea typeface="Malgun Gothic" panose="020B0503020000020004" pitchFamily="34" charset="-127"/>
                                <a:cs typeface="Times New Roman" panose="02020603050405020304" pitchFamily="18" charset="0"/>
                              </a:rPr>
                            </m:ctrlPr>
                          </m:sSupPr>
                          <m:e>
                            <m:d>
                              <m:dPr>
                                <m:ctrlPr>
                                  <a:rPr lang="en-US" sz="40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nl-NL" sz="4000" i="1">
                                    <a:effectLst/>
                                    <a:latin typeface="Cambria Math" panose="02040503050406030204" pitchFamily="18" charset="0"/>
                                    <a:ea typeface="Malgun Gothic" panose="020B0503020000020004" pitchFamily="34" charset="-127"/>
                                    <a:cs typeface="Times New Roman" panose="02020603050405020304" pitchFamily="18" charset="0"/>
                                  </a:rPr>
                                  <m:t>1+</m:t>
                                </m:r>
                                <m:f>
                                  <m:fPr>
                                    <m:ctrlPr>
                                      <a:rPr lang="en-US" sz="40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40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nl-NL" sz="4000" i="1">
                                        <a:effectLst/>
                                        <a:latin typeface="Cambria Math" panose="02040503050406030204" pitchFamily="18" charset="0"/>
                                        <a:ea typeface="Malgun Gothic" panose="020B0503020000020004" pitchFamily="34" charset="-127"/>
                                        <a:cs typeface="Times New Roman" panose="02020603050405020304" pitchFamily="18" charset="0"/>
                                      </a:rPr>
                                      <m:t>𝑥</m:t>
                                    </m:r>
                                  </m:den>
                                </m:f>
                              </m:e>
                            </m:d>
                          </m:e>
                          <m:sup>
                            <m:r>
                              <a:rPr lang="nl-NL" sz="4000" i="1">
                                <a:effectLst/>
                                <a:latin typeface="Cambria Math" panose="02040503050406030204" pitchFamily="18" charset="0"/>
                                <a:ea typeface="Malgun Gothic" panose="020B0503020000020004" pitchFamily="34" charset="-127"/>
                                <a:cs typeface="Times New Roman" panose="02020603050405020304" pitchFamily="18" charset="0"/>
                              </a:rPr>
                              <m:t>𝑥</m:t>
                            </m:r>
                          </m:sup>
                        </m:sSup>
                      </m:e>
                    </m:func>
                  </m:oMath>
                </a14:m>
                <a:endParaRPr lang="en-US" sz="4000">
                  <a:latin typeface="Arial" panose="020B0604020202020204" pitchFamily="34" charset="0"/>
                  <a:cs typeface="Arial" panose="020B0604020202020204" pitchFamily="34"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457200" y="8593141"/>
                <a:ext cx="14554200" cy="1122359"/>
              </a:xfrm>
              <a:prstGeom prst="rect">
                <a:avLst/>
              </a:prstGeom>
              <a:blipFill>
                <a:blip r:embed="rId5"/>
                <a:stretch>
                  <a:fillRect l="-1466" b="-4891"/>
                </a:stretch>
              </a:blipFill>
            </p:spPr>
            <p:txBody>
              <a:bodyPr/>
              <a:lstStyle/>
              <a:p>
                <a:r>
                  <a:rPr lang="en-US">
                    <a:noFill/>
                  </a:rPr>
                  <a:t> </a:t>
                </a:r>
              </a:p>
            </p:txBody>
          </p:sp>
        </mc:Fallback>
      </mc:AlternateContent>
      <p:pic>
        <p:nvPicPr>
          <p:cNvPr id="21"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8751904">
            <a:off x="17248662" y="9045945"/>
            <a:ext cx="1622492" cy="1615159"/>
          </a:xfrm>
          <a:prstGeom prst="rect">
            <a:avLst/>
          </a:prstGeom>
        </p:spPr>
      </p:pic>
      <p:pic>
        <p:nvPicPr>
          <p:cNvPr id="6" name="Picture 5"/>
          <p:cNvPicPr>
            <a:picLocks noChangeAspect="1"/>
          </p:cNvPicPr>
          <p:nvPr/>
        </p:nvPicPr>
        <p:blipFill>
          <a:blip r:embed="rId10"/>
          <a:stretch>
            <a:fillRect/>
          </a:stretch>
        </p:blipFill>
        <p:spPr>
          <a:xfrm rot="815974" flipH="1">
            <a:off x="16804392" y="3080648"/>
            <a:ext cx="1106839" cy="3029668"/>
          </a:xfrm>
          <a:prstGeom prst="rect">
            <a:avLst/>
          </a:prstGeom>
        </p:spPr>
      </p:pic>
    </p:spTree>
    <p:extLst>
      <p:ext uri="{BB962C8B-B14F-4D97-AF65-F5344CB8AC3E}">
        <p14:creationId xmlns:p14="http://schemas.microsoft.com/office/powerpoint/2010/main" val="1902820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 name="Rectangle 19"/>
              <p:cNvSpPr/>
              <p:nvPr/>
            </p:nvSpPr>
            <p:spPr>
              <a:xfrm>
                <a:off x="517358" y="190500"/>
                <a:ext cx="17297400" cy="9946762"/>
              </a:xfrm>
              <a:prstGeom prst="rect">
                <a:avLst/>
              </a:prstGeom>
            </p:spPr>
            <p:txBody>
              <a:bodyPr wrap="square">
                <a:spAutoFit/>
              </a:bodyPr>
              <a:lstStyle/>
              <a:p>
                <a:pPr marL="0" marR="0" lvl="0" indent="0" algn="just" defTabSz="914400" rtl="0" eaLnBrk="1" fontAlgn="auto" latinLnBrk="0" hangingPunct="1">
                  <a:lnSpc>
                    <a:spcPct val="150000"/>
                  </a:lnSpc>
                  <a:buClrTx/>
                  <a:buSzTx/>
                  <a:buFontTx/>
                  <a:buNone/>
                  <a:tabLst/>
                  <a:defRPr/>
                </a:pPr>
                <a:r>
                  <a:rPr kumimoji="0" lang="vi-VN" sz="40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Người ta chứng minh được giới hạn trên tồn tại, nó là một số vô tỉ có giá trị bằn</a:t>
                </a: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g </a:t>
                </a:r>
                <a:r>
                  <a:rPr kumimoji="0" lang="fr-FR" sz="40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2,718281828</a:t>
                </a:r>
                <a:r>
                  <a:rPr kumimoji="0" lang="fr-FR"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và kí hiệu là </a:t>
                </a:r>
                <a14:m>
                  <m:oMath xmlns:m="http://schemas.openxmlformats.org/officeDocument/2006/math">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𝑒</m:t>
                    </m:r>
                  </m:oMath>
                </a14:m>
                <a:r>
                  <a:rPr kumimoji="0" lang="fr-FR"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fr-FR" sz="40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Vậy</a:t>
                </a:r>
              </a:p>
              <a:p>
                <a:pPr marL="0" marR="0" lvl="0" indent="0" algn="just" defTabSz="914400" rtl="0" eaLnBrk="1" fontAlgn="auto" latinLnBrk="0" hangingPunct="1">
                  <a:lnSpc>
                    <a:spcPct val="150000"/>
                  </a:lnSpc>
                  <a:buClrTx/>
                  <a:buSzTx/>
                  <a:buFontTx/>
                  <a:buNone/>
                  <a:tabLst/>
                  <a:defRPr/>
                </a:pPr>
                <a14:m>
                  <m:oMathPara xmlns:m="http://schemas.openxmlformats.org/officeDocument/2006/math">
                    <m:oMathParaPr>
                      <m:jc m:val="centerGroup"/>
                    </m:oMathParaPr>
                    <m:oMath xmlns:m="http://schemas.openxmlformats.org/officeDocument/2006/math">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𝑒</m:t>
                      </m:r>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func>
                        <m:func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funcPr>
                        <m:fName>
                          <m:limLow>
                            <m:limLow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limLowPr>
                            <m:e>
                              <m:r>
                                <m:rPr>
                                  <m:sty m:val="p"/>
                                </m:rPr>
                                <a:rPr kumimoji="0" lang="nl-NL" sz="40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lim</m:t>
                              </m:r>
                            </m:e>
                            <m:lim>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𝑥</m:t>
                              </m:r>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lim>
                          </m:limLow>
                        </m:fName>
                        <m:e>
                          <m:sSup>
                            <m:sSup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sSupPr>
                            <m:e>
                              <m:d>
                                <m:d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dPr>
                                <m:e>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1+</m:t>
                                  </m:r>
                                  <m:f>
                                    <m:fPr>
                                      <m:ctrlP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fPr>
                                    <m:num>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1</m:t>
                                      </m:r>
                                    </m:num>
                                    <m:den>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𝑥</m:t>
                                      </m:r>
                                    </m:den>
                                  </m:f>
                                </m:e>
                              </m:d>
                            </m:e>
                            <m:sup>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𝑥</m:t>
                              </m:r>
                            </m:sup>
                          </m:sSup>
                          <m:r>
                            <a:rPr kumimoji="0" lang="nl-NL" sz="40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≈2,7183</m:t>
                          </m:r>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e>
                      </m:func>
                    </m:oMath>
                  </m:oMathPara>
                </a14:m>
                <a:endParaRPr kumimoji="0" lang="en-US" sz="40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kern="100" smtClean="0">
                    <a:solidFill>
                      <a:prstClr val="black"/>
                    </a:solidFill>
                    <a:latin typeface="Arial" panose="020B0604020202020204" pitchFamily="34" charset="0"/>
                    <a:ea typeface="Calibri" panose="020F0502020204030204" pitchFamily="34" charset="0"/>
                    <a:cs typeface="Arial" panose="020B0604020202020204" pitchFamily="34" charset="0"/>
                  </a:rPr>
                  <a:t>Từ các kết quả trên suy ra </a:t>
                </a:r>
                <a14:m>
                  <m:oMath xmlns:m="http://schemas.openxmlformats.org/officeDocument/2006/math">
                    <m:limLow>
                      <m:limLowPr>
                        <m:ctrlPr>
                          <a:rPr lang="en-US"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limLowPr>
                      <m:e>
                        <m:r>
                          <m:rPr>
                            <m:sty m:val="p"/>
                          </m:rPr>
                          <a:rPr lang="nl-NL"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r>
                          <a:rPr lang="nl-NL" sz="40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lim>
                    </m:limLow>
                    <m:sSub>
                      <m:sSubPr>
                        <m:ctrlPr>
                          <a:rPr lang="vi-VN" sz="4000" i="1">
                            <a:solidFill>
                              <a:prstClr val="black"/>
                            </a:solidFill>
                            <a:latin typeface="Cambria Math" panose="02040503050406030204" pitchFamily="18" charset="0"/>
                          </a:rPr>
                        </m:ctrlPr>
                      </m:sSubPr>
                      <m:e>
                        <m:r>
                          <a:rPr lang="en-US" sz="4000" i="1">
                            <a:solidFill>
                              <a:prstClr val="black"/>
                            </a:solidFill>
                            <a:latin typeface="Cambria Math" panose="02040503050406030204" pitchFamily="18" charset="0"/>
                          </a:rPr>
                          <m:t>𝐴</m:t>
                        </m:r>
                      </m:e>
                      <m:sub>
                        <m:r>
                          <a:rPr lang="en-US" sz="4000" i="1">
                            <a:solidFill>
                              <a:prstClr val="black"/>
                            </a:solidFill>
                            <a:latin typeface="Cambria Math" panose="02040503050406030204" pitchFamily="18" charset="0"/>
                          </a:rPr>
                          <m:t>𝑚</m:t>
                        </m:r>
                      </m:sub>
                    </m:sSub>
                    <m:r>
                      <a:rPr lang="en-US" sz="4000" b="0" i="1" smtClean="0">
                        <a:solidFill>
                          <a:prstClr val="black"/>
                        </a:solidFill>
                        <a:latin typeface="Cambria Math" panose="02040503050406030204" pitchFamily="18" charset="0"/>
                      </a:rPr>
                      <m:t>=</m:t>
                    </m:r>
                    <m:r>
                      <a:rPr lang="en-US" sz="4000" b="0" i="1" smtClean="0">
                        <a:solidFill>
                          <a:prstClr val="black"/>
                        </a:solidFill>
                        <a:latin typeface="Cambria Math" panose="02040503050406030204" pitchFamily="18" charset="0"/>
                      </a:rPr>
                      <m:t>𝑃</m:t>
                    </m:r>
                    <m:sSup>
                      <m:sSupPr>
                        <m:ctrlPr>
                          <a:rPr lang="en-US" sz="4000" b="0" i="1" smtClean="0">
                            <a:solidFill>
                              <a:prstClr val="black"/>
                            </a:solidFill>
                            <a:latin typeface="Cambria Math" panose="02040503050406030204" pitchFamily="18" charset="0"/>
                          </a:rPr>
                        </m:ctrlPr>
                      </m:sSupPr>
                      <m:e>
                        <m:r>
                          <a:rPr lang="en-US" sz="4000" b="0" i="1" smtClean="0">
                            <a:solidFill>
                              <a:prstClr val="black"/>
                            </a:solidFill>
                            <a:latin typeface="Cambria Math" panose="02040503050406030204" pitchFamily="18" charset="0"/>
                          </a:rPr>
                          <m:t>𝑒</m:t>
                        </m:r>
                      </m:e>
                      <m:sup>
                        <m:r>
                          <a:rPr lang="en-US" sz="4000" b="0" i="1" smtClean="0">
                            <a:solidFill>
                              <a:prstClr val="black"/>
                            </a:solidFill>
                            <a:latin typeface="Cambria Math" panose="02040503050406030204" pitchFamily="18" charset="0"/>
                          </a:rPr>
                          <m:t>𝑡𝑟</m:t>
                        </m:r>
                      </m:sup>
                    </m:sSup>
                  </m:oMath>
                </a14:m>
                <a:endParaRPr lang="en-US" sz="4000" b="0" smtClean="0">
                  <a:solidFill>
                    <a:prstClr val="black"/>
                  </a:solidFill>
                  <a:latin typeface="Arial" panose="020B0604020202020204" pitchFamily="34" charset="0"/>
                  <a:cs typeface="Arial" panose="020B0604020202020204" pitchFamily="34" charset="0"/>
                </a:endParaRPr>
              </a:p>
              <a:p>
                <a:pPr lvl="0" algn="just">
                  <a:lnSpc>
                    <a:spcPct val="150000"/>
                  </a:lnSpc>
                </a:pPr>
                <a:r>
                  <a:rPr kumimoji="0" lang="en-US" sz="40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Thể</a:t>
                </a:r>
                <a:r>
                  <a:rPr lang="en-US" sz="4000" kern="10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kern="100" smtClean="0">
                    <a:solidFill>
                      <a:prstClr val="black"/>
                    </a:solidFill>
                    <a:latin typeface="Arial" panose="020B0604020202020204" pitchFamily="34" charset="0"/>
                    <a:ea typeface="Calibri" panose="020F0502020204030204" pitchFamily="34" charset="0"/>
                    <a:cs typeface="Arial" panose="020B0604020202020204" pitchFamily="34" charset="0"/>
                  </a:rPr>
                  <a:t>thức </a:t>
                </a:r>
                <a:r>
                  <a:rPr lang="en-US" sz="4000" kern="100">
                    <a:solidFill>
                      <a:prstClr val="black"/>
                    </a:solidFill>
                    <a:latin typeface="Arial" panose="020B0604020202020204" pitchFamily="34" charset="0"/>
                    <a:ea typeface="Calibri" panose="020F0502020204030204" pitchFamily="34" charset="0"/>
                    <a:cs typeface="Arial" panose="020B0604020202020204" pitchFamily="34" charset="0"/>
                  </a:rPr>
                  <a:t>tính lãi khi </a:t>
                </a:r>
                <a14:m>
                  <m:oMath xmlns:m="http://schemas.openxmlformats.org/officeDocument/2006/math">
                    <m:r>
                      <a:rPr lang="vi-VN" sz="4000" i="1">
                        <a:solidFill>
                          <a:prstClr val="black"/>
                        </a:solidFill>
                        <a:latin typeface="Cambria Math" panose="02040503050406030204" pitchFamily="18" charset="0"/>
                      </a:rPr>
                      <m:t>𝑚</m:t>
                    </m:r>
                    <m:r>
                      <a:rPr lang="vi-VN" sz="4000" i="1">
                        <a:solidFill>
                          <a:prstClr val="black"/>
                        </a:solidFill>
                        <a:latin typeface="Cambria Math" panose="02040503050406030204" pitchFamily="18" charset="0"/>
                      </a:rPr>
                      <m:t>→+∞ </m:t>
                    </m:r>
                  </m:oMath>
                </a14:m>
                <a:r>
                  <a:rPr lang="en-US" sz="4000" kern="100" smtClean="0">
                    <a:solidFill>
                      <a:prstClr val="black"/>
                    </a:solidFill>
                    <a:latin typeface="Arial" panose="020B0604020202020204" pitchFamily="34" charset="0"/>
                    <a:ea typeface="Calibri" panose="020F0502020204030204" pitchFamily="34" charset="0"/>
                    <a:cs typeface="Arial" panose="020B0604020202020204" pitchFamily="34" charset="0"/>
                  </a:rPr>
                  <a:t>theo </a:t>
                </a:r>
                <a:r>
                  <a:rPr lang="en-US" sz="4000" kern="100">
                    <a:solidFill>
                      <a:prstClr val="black"/>
                    </a:solidFill>
                    <a:latin typeface="Arial" panose="020B0604020202020204" pitchFamily="34" charset="0"/>
                    <a:ea typeface="Calibri" panose="020F0502020204030204" pitchFamily="34" charset="0"/>
                    <a:cs typeface="Arial" panose="020B0604020202020204" pitchFamily="34" charset="0"/>
                  </a:rPr>
                  <a:t>cách trên gọi là thể thức </a:t>
                </a:r>
                <a:r>
                  <a:rPr lang="en-US" sz="4000" i="1" kern="100">
                    <a:solidFill>
                      <a:prstClr val="black"/>
                    </a:solidFill>
                    <a:latin typeface="Arial" panose="020B0604020202020204" pitchFamily="34" charset="0"/>
                    <a:ea typeface="Calibri" panose="020F0502020204030204" pitchFamily="34" charset="0"/>
                    <a:cs typeface="Arial" panose="020B0604020202020204" pitchFamily="34" charset="0"/>
                  </a:rPr>
                  <a:t>lãi kép liên tục</a:t>
                </a:r>
                <a:r>
                  <a:rPr lang="en-US" sz="4000" kern="10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pPr>
                <a:r>
                  <a:rPr lang="en-US" sz="4000" kern="100" smtClean="0">
                    <a:solidFill>
                      <a:prstClr val="black"/>
                    </a:solidFill>
                    <a:latin typeface="Arial" panose="020B0604020202020204" pitchFamily="34" charset="0"/>
                    <a:ea typeface="Calibri" panose="020F0502020204030204" pitchFamily="34" charset="0"/>
                    <a:cs typeface="Arial" panose="020B0604020202020204" pitchFamily="34" charset="0"/>
                  </a:rPr>
                  <a:t>Như vậy, với số vốn ban đầu là </a:t>
                </a:r>
                <a14:m>
                  <m:oMath xmlns:m="http://schemas.openxmlformats.org/officeDocument/2006/math">
                    <m:r>
                      <a:rPr lang="en-US" sz="40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𝑃</m:t>
                    </m:r>
                  </m:oMath>
                </a14:m>
                <a:r>
                  <a:rPr lang="en-US" sz="4000" kern="100" smtClean="0">
                    <a:solidFill>
                      <a:prstClr val="black"/>
                    </a:solidFill>
                    <a:latin typeface="Arial" panose="020B0604020202020204" pitchFamily="34" charset="0"/>
                    <a:ea typeface="Calibri" panose="020F0502020204030204" pitchFamily="34" charset="0"/>
                    <a:cs typeface="Arial" panose="020B0604020202020204" pitchFamily="34" charset="0"/>
                  </a:rPr>
                  <a:t>, theo thể thức lãi kép liên tục, </a:t>
                </a:r>
                <a:r>
                  <a:rPr lang="vi-VN" sz="4000" kern="100" smtClean="0">
                    <a:solidFill>
                      <a:prstClr val="black"/>
                    </a:solidFill>
                    <a:latin typeface="Arial" panose="020B0604020202020204" pitchFamily="34" charset="0"/>
                    <a:ea typeface="Calibri" panose="020F0502020204030204" pitchFamily="34" charset="0"/>
                    <a:cs typeface="Arial" panose="020B0604020202020204" pitchFamily="34" charset="0"/>
                  </a:rPr>
                  <a:t>lãi </a:t>
                </a:r>
                <a:r>
                  <a:rPr lang="vi-VN" sz="4000" kern="100">
                    <a:solidFill>
                      <a:prstClr val="black"/>
                    </a:solidFill>
                    <a:latin typeface="Arial" panose="020B0604020202020204" pitchFamily="34" charset="0"/>
                    <a:ea typeface="Calibri" panose="020F0502020204030204" pitchFamily="34" charset="0"/>
                    <a:cs typeface="Arial" panose="020B0604020202020204" pitchFamily="34" charset="0"/>
                  </a:rPr>
                  <a:t>suất hằng năm không đổi là </a:t>
                </a:r>
                <a14:m>
                  <m:oMath xmlns:m="http://schemas.openxmlformats.org/officeDocument/2006/math">
                    <m:r>
                      <a:rPr lang="vi-VN" sz="40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𝑟</m:t>
                    </m:r>
                  </m:oMath>
                </a14:m>
                <a:r>
                  <a:rPr lang="vi-VN" sz="4000" kern="100">
                    <a:solidFill>
                      <a:prstClr val="black"/>
                    </a:solidFill>
                    <a:latin typeface="Arial" panose="020B0604020202020204" pitchFamily="34" charset="0"/>
                    <a:ea typeface="Calibri" panose="020F0502020204030204" pitchFamily="34" charset="0"/>
                    <a:cs typeface="Arial" panose="020B0604020202020204" pitchFamily="34" charset="0"/>
                  </a:rPr>
                  <a:t> thì sau </a:t>
                </a:r>
                <a14:m>
                  <m:oMath xmlns:m="http://schemas.openxmlformats.org/officeDocument/2006/math">
                    <m:r>
                      <a:rPr lang="vi-VN" sz="40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𝑡</m:t>
                    </m:r>
                  </m:oMath>
                </a14:m>
                <a:r>
                  <a:rPr lang="vi-VN" sz="4000" kern="100">
                    <a:solidFill>
                      <a:prstClr val="black"/>
                    </a:solidFill>
                    <a:latin typeface="Arial" panose="020B0604020202020204" pitchFamily="34" charset="0"/>
                    <a:ea typeface="Calibri" panose="020F0502020204030204" pitchFamily="34" charset="0"/>
                    <a:cs typeface="Arial" panose="020B0604020202020204" pitchFamily="34" charset="0"/>
                  </a:rPr>
                  <a:t> năm, số tiền thu được cả vốn lẫn lãi </a:t>
                </a:r>
                <a:r>
                  <a:rPr lang="vi-VN" sz="4000" kern="100">
                    <a:solidFill>
                      <a:prstClr val="black"/>
                    </a:solidFill>
                    <a:latin typeface="Arial" panose="020B0604020202020204" pitchFamily="34" charset="0"/>
                    <a:ea typeface="Calibri" panose="020F0502020204030204" pitchFamily="34" charset="0"/>
                    <a:cs typeface="Arial" panose="020B0604020202020204" pitchFamily="34" charset="0"/>
                  </a:rPr>
                  <a:t>sẽ </a:t>
                </a:r>
                <a:r>
                  <a:rPr lang="vi-VN" sz="4000" kern="100" smtClean="0">
                    <a:solidFill>
                      <a:prstClr val="black"/>
                    </a:solidFill>
                    <a:latin typeface="Arial" panose="020B0604020202020204" pitchFamily="34" charset="0"/>
                    <a:ea typeface="Calibri" panose="020F0502020204030204" pitchFamily="34" charset="0"/>
                    <a:cs typeface="Arial" panose="020B0604020202020204" pitchFamily="34" charset="0"/>
                  </a:rPr>
                  <a:t>là</a:t>
                </a:r>
                <a:endParaRPr lang="en-US" sz="4000" kern="1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nl-NL" sz="4000" i="1" kern="100">
                          <a:latin typeface="Cambria Math" panose="02040503050406030204" pitchFamily="18" charset="0"/>
                          <a:ea typeface="Malgun Gothic" panose="020B0503020000020004" pitchFamily="34" charset="-127"/>
                          <a:cs typeface="Times New Roman" panose="02020603050405020304" pitchFamily="18" charset="0"/>
                        </a:rPr>
                        <m:t>𝐴</m:t>
                      </m:r>
                      <m:r>
                        <a:rPr lang="nl-NL" sz="4000" i="1" kern="100">
                          <a:latin typeface="Cambria Math" panose="02040503050406030204" pitchFamily="18" charset="0"/>
                          <a:ea typeface="Malgun Gothic" panose="020B0503020000020004" pitchFamily="34" charset="-127"/>
                          <a:cs typeface="Times New Roman" panose="02020603050405020304" pitchFamily="18" charset="0"/>
                        </a:rPr>
                        <m:t>=</m:t>
                      </m:r>
                      <m:r>
                        <a:rPr lang="nl-NL" sz="4000" i="1" kern="100">
                          <a:latin typeface="Cambria Math" panose="02040503050406030204" pitchFamily="18" charset="0"/>
                          <a:ea typeface="Malgun Gothic" panose="020B0503020000020004" pitchFamily="34" charset="-127"/>
                          <a:cs typeface="Times New Roman" panose="02020603050405020304" pitchFamily="18" charset="0"/>
                        </a:rPr>
                        <m:t>𝑃</m:t>
                      </m:r>
                      <m:sSup>
                        <m:sSup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𝑒</m:t>
                          </m:r>
                        </m:e>
                        <m:sup>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𝑡𝑟</m:t>
                          </m:r>
                        </m:sup>
                      </m:sSup>
                      <m:r>
                        <a:rPr lang="en-US" sz="4000" b="0" i="1" kern="10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kern="100">
                    <a:effectLst/>
                    <a:latin typeface="Arial" panose="020B0604020202020204" pitchFamily="34" charset="0"/>
                    <a:ea typeface="Malgun Gothic" panose="020B0503020000020004" pitchFamily="34" charset="-127"/>
                    <a:cs typeface="Arial" panose="020B0604020202020204" pitchFamily="34" charset="0"/>
                  </a:rPr>
                  <a:t>Công thức trên gọi là </a:t>
                </a:r>
                <a:r>
                  <a:rPr lang="nl-NL" sz="4000" i="1" kern="100">
                    <a:effectLst/>
                    <a:latin typeface="Arial" panose="020B0604020202020204" pitchFamily="34" charset="0"/>
                    <a:ea typeface="Malgun Gothic" panose="020B0503020000020004" pitchFamily="34" charset="-127"/>
                    <a:cs typeface="Arial" panose="020B0604020202020204" pitchFamily="34" charset="0"/>
                  </a:rPr>
                  <a:t>công thức lãi kép liên </a:t>
                </a:r>
                <a:r>
                  <a:rPr lang="nl-NL" sz="4000" i="1" kern="100">
                    <a:effectLst/>
                    <a:latin typeface="Arial" panose="020B0604020202020204" pitchFamily="34" charset="0"/>
                    <a:ea typeface="Malgun Gothic" panose="020B0503020000020004" pitchFamily="34" charset="-127"/>
                    <a:cs typeface="Arial" panose="020B0604020202020204" pitchFamily="34" charset="0"/>
                  </a:rPr>
                  <a:t>tục</a:t>
                </a:r>
                <a:r>
                  <a:rPr lang="nl-NL" sz="4000" kern="100" smtClean="0">
                    <a:effectLst/>
                    <a:latin typeface="Arial" panose="020B0604020202020204" pitchFamily="34" charset="0"/>
                    <a:ea typeface="Malgun Gothic" panose="020B0503020000020004" pitchFamily="34" charset="-127"/>
                    <a:cs typeface="Arial" panose="020B0604020202020204" pitchFamily="34" charset="0"/>
                  </a:rPr>
                  <a:t>.</a:t>
                </a:r>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517358" y="190500"/>
                <a:ext cx="17297400" cy="9946762"/>
              </a:xfrm>
              <a:prstGeom prst="rect">
                <a:avLst/>
              </a:prstGeom>
              <a:blipFill>
                <a:blip r:embed="rId2"/>
                <a:stretch>
                  <a:fillRect l="-1269" r="-1234" b="-490"/>
                </a:stretch>
              </a:blipFill>
            </p:spPr>
            <p:txBody>
              <a:bodyPr/>
              <a:lstStyle/>
              <a:p>
                <a:r>
                  <a:rPr lang="en-US">
                    <a:noFill/>
                  </a:rPr>
                  <a:t> </a:t>
                </a:r>
              </a:p>
            </p:txBody>
          </p:sp>
        </mc:Fallback>
      </mc:AlternateContent>
      <p:pic>
        <p:nvPicPr>
          <p:cNvPr id="8"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8751904">
            <a:off x="17248662" y="9045945"/>
            <a:ext cx="1622492" cy="1615159"/>
          </a:xfrm>
          <a:prstGeom prst="rect">
            <a:avLst/>
          </a:prstGeom>
        </p:spPr>
      </p:pic>
      <p:pic>
        <p:nvPicPr>
          <p:cNvPr id="9" name="Picture 8"/>
          <p:cNvPicPr>
            <a:picLocks noChangeAspect="1"/>
          </p:cNvPicPr>
          <p:nvPr/>
        </p:nvPicPr>
        <p:blipFill>
          <a:blip r:embed="rId10"/>
          <a:stretch>
            <a:fillRect/>
          </a:stretch>
        </p:blipFill>
        <p:spPr>
          <a:xfrm rot="1061305" flipH="1">
            <a:off x="17028229" y="1758194"/>
            <a:ext cx="1063681" cy="2911535"/>
          </a:xfrm>
          <a:prstGeom prst="rect">
            <a:avLst/>
          </a:prstGeom>
        </p:spPr>
      </p:pic>
    </p:spTree>
    <p:extLst>
      <p:ext uri="{BB962C8B-B14F-4D97-AF65-F5344CB8AC3E}">
        <p14:creationId xmlns:p14="http://schemas.microsoft.com/office/powerpoint/2010/main" val="4144872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28"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830248">
            <a:off x="-156708" y="8806933"/>
            <a:ext cx="1151134" cy="1926036"/>
          </a:xfrm>
          <a:prstGeom prst="rect">
            <a:avLst/>
          </a:prstGeom>
        </p:spPr>
      </p:pic>
      <p:pic>
        <p:nvPicPr>
          <p:cNvPr id="29"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595833">
            <a:off x="-526694" y="-349228"/>
            <a:ext cx="1622492" cy="1615159"/>
          </a:xfrm>
          <a:prstGeom prst="rect">
            <a:avLst/>
          </a:prstGeom>
        </p:spPr>
      </p:pic>
      <p:sp>
        <p:nvSpPr>
          <p:cNvPr id="27" name="Rectangle 26"/>
          <p:cNvSpPr/>
          <p:nvPr/>
        </p:nvSpPr>
        <p:spPr>
          <a:xfrm>
            <a:off x="5278577" y="618771"/>
            <a:ext cx="5588389" cy="1205073"/>
          </a:xfrm>
          <a:prstGeom prst="rect">
            <a:avLst/>
          </a:prstGeom>
        </p:spPr>
        <p:txBody>
          <a:bodyPr wrap="none">
            <a:spAutoFit/>
          </a:bodyPr>
          <a:lstStyle/>
          <a:p>
            <a:pPr algn="just">
              <a:lnSpc>
                <a:spcPct val="150000"/>
              </a:lnSpc>
              <a:spcAft>
                <a:spcPts val="800"/>
              </a:spcAft>
            </a:pPr>
            <a:r>
              <a:rPr lang="nl-NL" sz="5500" b="1" i="1" kern="100">
                <a:solidFill>
                  <a:srgbClr val="C00000"/>
                </a:solidFill>
                <a:latin typeface="Arial" panose="020B0604020202020204" pitchFamily="34" charset="0"/>
                <a:ea typeface="Malgun Gothic" panose="020B0503020000020004" pitchFamily="34" charset="-127"/>
                <a:cs typeface="Arial" panose="020B0604020202020204" pitchFamily="34" charset="0"/>
              </a:rPr>
              <a:t>Lôgarit tự nhiên</a:t>
            </a:r>
            <a:endParaRPr lang="en-US" sz="5500"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0" name="Group 29"/>
          <p:cNvGrpSpPr/>
          <p:nvPr/>
        </p:nvGrpSpPr>
        <p:grpSpPr>
          <a:xfrm>
            <a:off x="1440631" y="2671309"/>
            <a:ext cx="13204534" cy="4786265"/>
            <a:chOff x="1029732" y="3291111"/>
            <a:chExt cx="16383000" cy="4800600"/>
          </a:xfrm>
        </p:grpSpPr>
        <p:grpSp>
          <p:nvGrpSpPr>
            <p:cNvPr id="31" name="Group 30"/>
            <p:cNvGrpSpPr/>
            <p:nvPr/>
          </p:nvGrpSpPr>
          <p:grpSpPr>
            <a:xfrm>
              <a:off x="1029732" y="3291111"/>
              <a:ext cx="16383000" cy="4800600"/>
              <a:chOff x="953531" y="2160141"/>
              <a:chExt cx="16383000" cy="4800600"/>
            </a:xfrm>
          </p:grpSpPr>
          <p:sp>
            <p:nvSpPr>
              <p:cNvPr id="42" name="Freeform 6"/>
              <p:cNvSpPr/>
              <p:nvPr/>
            </p:nvSpPr>
            <p:spPr>
              <a:xfrm>
                <a:off x="953531" y="2160141"/>
                <a:ext cx="16383000" cy="4800600"/>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noFill/>
              <a:ln w="28575">
                <a:solidFill>
                  <a:schemeClr val="tx2"/>
                </a:solidFill>
                <a:prstDash val="sysDash"/>
              </a:ln>
            </p:spPr>
          </p:sp>
          <p:sp>
            <p:nvSpPr>
              <p:cNvPr id="43" name="Freeform 6"/>
              <p:cNvSpPr/>
              <p:nvPr/>
            </p:nvSpPr>
            <p:spPr>
              <a:xfrm>
                <a:off x="1295398" y="2396290"/>
                <a:ext cx="15773401" cy="4334380"/>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solidFill>
                <a:srgbClr val="FFFFFF"/>
              </a:solidFill>
            </p:spPr>
          </p:sp>
        </p:grpSp>
        <p:sp>
          <p:nvSpPr>
            <p:cNvPr id="39" name="Rectangle 38"/>
            <p:cNvSpPr/>
            <p:nvPr/>
          </p:nvSpPr>
          <p:spPr>
            <a:xfrm>
              <a:off x="1883375" y="3820319"/>
              <a:ext cx="14749844" cy="3583539"/>
            </a:xfrm>
            <a:prstGeom prst="rect">
              <a:avLst/>
            </a:prstGeom>
          </p:spPr>
          <p:txBody>
            <a:bodyPr wrap="square">
              <a:spAutoFit/>
            </a:bodyPr>
            <a:lstStyle/>
            <a:p>
              <a:pPr algn="just">
                <a:lnSpc>
                  <a:spcPct val="175000"/>
                </a:lnSpc>
                <a:spcAft>
                  <a:spcPts val="600"/>
                </a:spcAft>
              </a:pPr>
              <a:r>
                <a:rPr lang="vi-VN" sz="4500">
                  <a:solidFill>
                    <a:srgbClr val="000000"/>
                  </a:solidFill>
                  <a:ea typeface="Times New Roman" panose="02020603050405020304" pitchFamily="18" charset="0"/>
                  <a:cs typeface="Arial" panose="020B0604020202020204" pitchFamily="34" charset="0"/>
                </a:rPr>
                <a:t>Lôgarit cơ số e của một số dương 𝑀 gọi là lôgarit tự nhiên của 𝑀, kí hiệu </a:t>
              </a:r>
              <a:r>
                <a:rPr lang="vi-VN" sz="4500">
                  <a:solidFill>
                    <a:srgbClr val="000000"/>
                  </a:solidFill>
                  <a:ea typeface="Times New Roman" panose="02020603050405020304" pitchFamily="18" charset="0"/>
                  <a:cs typeface="Arial" panose="020B0604020202020204" pitchFamily="34" charset="0"/>
                </a:rPr>
                <a:t>là </a:t>
              </a:r>
              <a:r>
                <a:rPr lang="vi-VN" sz="4500" smtClean="0">
                  <a:solidFill>
                    <a:srgbClr val="000000"/>
                  </a:solidFill>
                  <a:ea typeface="Times New Roman" panose="02020603050405020304" pitchFamily="18" charset="0"/>
                  <a:cs typeface="Arial" panose="020B0604020202020204" pitchFamily="34" charset="0"/>
                </a:rPr>
                <a:t>ln</a:t>
              </a:r>
              <a:r>
                <a:rPr lang="en-US" sz="4500" smtClean="0">
                  <a:solidFill>
                    <a:srgbClr val="000000"/>
                  </a:solidFill>
                  <a:ea typeface="Times New Roman" panose="02020603050405020304" pitchFamily="18" charset="0"/>
                  <a:cs typeface="Arial" panose="020B0604020202020204" pitchFamily="34" charset="0"/>
                </a:rPr>
                <a:t> </a:t>
              </a:r>
              <a:r>
                <a:rPr lang="vi-VN" sz="4500" smtClean="0">
                  <a:solidFill>
                    <a:srgbClr val="000000"/>
                  </a:solidFill>
                  <a:ea typeface="Times New Roman" panose="02020603050405020304" pitchFamily="18" charset="0"/>
                  <a:cs typeface="Arial" panose="020B0604020202020204" pitchFamily="34" charset="0"/>
                </a:rPr>
                <a:t>⁡𝑀</a:t>
              </a:r>
              <a:r>
                <a:rPr lang="en-US" sz="4500" smtClean="0">
                  <a:solidFill>
                    <a:srgbClr val="000000"/>
                  </a:solidFill>
                  <a:ea typeface="Times New Roman" panose="02020603050405020304" pitchFamily="18" charset="0"/>
                  <a:cs typeface="Arial" panose="020B0604020202020204" pitchFamily="34" charset="0"/>
                </a:rPr>
                <a:t> (</a:t>
              </a:r>
              <a:r>
                <a:rPr lang="en-US"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đọc là lôgarit Nêpe của </a:t>
              </a:r>
              <a:r>
                <a:rPr lang="vi-VN" sz="4500" smtClean="0">
                  <a:solidFill>
                    <a:srgbClr val="000000"/>
                  </a:solidFill>
                  <a:ea typeface="Times New Roman" panose="02020603050405020304" pitchFamily="18" charset="0"/>
                  <a:cs typeface="Arial" panose="020B0604020202020204" pitchFamily="34" charset="0"/>
                </a:rPr>
                <a:t>𝑀</a:t>
              </a:r>
              <a:r>
                <a:rPr lang="en-US" sz="4500" smtClean="0">
                  <a:solidFill>
                    <a:srgbClr val="000000"/>
                  </a:solidFill>
                  <a:ea typeface="Times New Roman" panose="02020603050405020304" pitchFamily="18" charset="0"/>
                  <a:cs typeface="Arial" panose="020B0604020202020204" pitchFamily="34" charset="0"/>
                </a:rPr>
                <a:t>)</a:t>
              </a:r>
              <a:endParaRPr lang="vi-VN" sz="4500" dirty="0">
                <a:solidFill>
                  <a:srgbClr val="000000"/>
                </a:solidFill>
                <a:ea typeface="Times New Roman" panose="02020603050405020304" pitchFamily="18" charset="0"/>
                <a:cs typeface="Arial" panose="020B0604020202020204" pitchFamily="34" charset="0"/>
              </a:endParaRPr>
            </a:p>
          </p:txBody>
        </p:sp>
      </p:grpSp>
      <p:pic>
        <p:nvPicPr>
          <p:cNvPr id="3" name="Picture 2"/>
          <p:cNvPicPr>
            <a:picLocks noChangeAspect="1"/>
          </p:cNvPicPr>
          <p:nvPr/>
        </p:nvPicPr>
        <p:blipFill>
          <a:blip r:embed="rId10"/>
          <a:stretch>
            <a:fillRect/>
          </a:stretch>
        </p:blipFill>
        <p:spPr>
          <a:xfrm>
            <a:off x="11903242" y="3627342"/>
            <a:ext cx="6629579" cy="66295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500"/>
                                        <p:tgtEl>
                                          <p:spTgt spid="30"/>
                                        </p:tgtEl>
                                      </p:cBhvr>
                                    </p:animEffect>
                                  </p:childTnLst>
                                </p:cTn>
                              </p:par>
                              <p:par>
                                <p:cTn id="12" presetID="6"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90600" y="597184"/>
            <a:ext cx="15985282" cy="8661116"/>
          </a:xfrm>
          <a:prstGeom prst="rect">
            <a:avLst/>
          </a:prstGeom>
        </p:spPr>
      </p:pic>
      <p:grpSp>
        <p:nvGrpSpPr>
          <p:cNvPr id="32" name="Group 32"/>
          <p:cNvGrpSpPr/>
          <p:nvPr/>
        </p:nvGrpSpPr>
        <p:grpSpPr>
          <a:xfrm>
            <a:off x="-138749" y="9754062"/>
            <a:ext cx="18731151" cy="1007951"/>
            <a:chOff x="0" y="0"/>
            <a:chExt cx="4933307" cy="265469"/>
          </a:xfrm>
        </p:grpSpPr>
        <p:sp>
          <p:nvSpPr>
            <p:cNvPr id="33" name="Freeform 33"/>
            <p:cNvSpPr/>
            <p:nvPr/>
          </p:nvSpPr>
          <p:spPr>
            <a:xfrm>
              <a:off x="0" y="0"/>
              <a:ext cx="4933307" cy="265469"/>
            </a:xfrm>
            <a:custGeom>
              <a:avLst/>
              <a:gdLst/>
              <a:ahLst/>
              <a:cxnLst/>
              <a:rect l="l" t="t" r="r" b="b"/>
              <a:pathLst>
                <a:path w="4933307" h="265469">
                  <a:moveTo>
                    <a:pt x="0" y="0"/>
                  </a:moveTo>
                  <a:lnTo>
                    <a:pt x="4933307" y="0"/>
                  </a:lnTo>
                  <a:lnTo>
                    <a:pt x="4933307" y="265469"/>
                  </a:lnTo>
                  <a:lnTo>
                    <a:pt x="0" y="265469"/>
                  </a:lnTo>
                  <a:close/>
                </a:path>
              </a:pathLst>
            </a:custGeom>
            <a:solidFill>
              <a:srgbClr val="E49B8E"/>
            </a:solidFill>
          </p:spPr>
        </p:sp>
        <p:sp>
          <p:nvSpPr>
            <p:cNvPr id="34" name="TextBox 3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5" name="Picture 3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7048500"/>
            <a:ext cx="2885580" cy="2748254"/>
          </a:xfrm>
          <a:prstGeom prst="rect">
            <a:avLst/>
          </a:prstGeom>
        </p:spPr>
      </p:pic>
      <p:pic>
        <p:nvPicPr>
          <p:cNvPr id="36" name="Picture 3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733154">
            <a:off x="335160" y="-516317"/>
            <a:ext cx="2215260" cy="3632579"/>
          </a:xfrm>
          <a:prstGeom prst="rect">
            <a:avLst/>
          </a:prstGeom>
        </p:spPr>
      </p:pic>
      <p:sp>
        <p:nvSpPr>
          <p:cNvPr id="38" name="Rectangle 37"/>
          <p:cNvSpPr/>
          <p:nvPr/>
        </p:nvSpPr>
        <p:spPr>
          <a:xfrm>
            <a:off x="2685612" y="1270360"/>
            <a:ext cx="13082428" cy="3557512"/>
          </a:xfrm>
          <a:prstGeom prst="rect">
            <a:avLst/>
          </a:prstGeom>
        </p:spPr>
        <p:txBody>
          <a:bodyPr wrap="none">
            <a:spAutoFit/>
          </a:bodyPr>
          <a:lstStyle/>
          <a:p>
            <a:pPr lvl="0" algn="ctr">
              <a:lnSpc>
                <a:spcPct val="150000"/>
              </a:lnSpc>
              <a:defRPr/>
            </a:pPr>
            <a:r>
              <a:rPr lang="vi-VN" sz="8000" b="1" kern="0">
                <a:cs typeface="Arial" panose="020B0604020202020204" pitchFamily="34" charset="0"/>
              </a:rPr>
              <a:t>CHƯƠNG VI: HÀM SỐ </a:t>
            </a:r>
            <a:r>
              <a:rPr lang="vi-VN" sz="8000" b="1" kern="0">
                <a:cs typeface="Arial" panose="020B0604020202020204" pitchFamily="34" charset="0"/>
              </a:rPr>
              <a:t>MŨ </a:t>
            </a:r>
            <a:endParaRPr lang="en-US" sz="8000" b="1" kern="0" smtClean="0">
              <a:cs typeface="Arial" panose="020B0604020202020204" pitchFamily="34" charset="0"/>
            </a:endParaRPr>
          </a:p>
          <a:p>
            <a:pPr lvl="0" algn="ctr">
              <a:lnSpc>
                <a:spcPct val="150000"/>
              </a:lnSpc>
              <a:defRPr/>
            </a:pPr>
            <a:r>
              <a:rPr lang="vi-VN" sz="8000" b="1" kern="0" smtClean="0">
                <a:cs typeface="Arial" panose="020B0604020202020204" pitchFamily="34" charset="0"/>
              </a:rPr>
              <a:t>VÀ HÀM </a:t>
            </a:r>
            <a:r>
              <a:rPr lang="vi-VN" sz="8000" b="1" kern="0">
                <a:cs typeface="Arial" panose="020B0604020202020204" pitchFamily="34" charset="0"/>
              </a:rPr>
              <a:t>SỐ LÔGARIT</a:t>
            </a:r>
            <a:endParaRPr lang="en-US" sz="8000" b="1" kern="0" dirty="0">
              <a:latin typeface="Arial" panose="020B0604020202020204" pitchFamily="34" charset="0"/>
              <a:cs typeface="Arial" panose="020B0604020202020204" pitchFamily="34" charset="0"/>
            </a:endParaRPr>
          </a:p>
        </p:txBody>
      </p:sp>
      <p:sp>
        <p:nvSpPr>
          <p:cNvPr id="39" name="Rectangle 38"/>
          <p:cNvSpPr/>
          <p:nvPr/>
        </p:nvSpPr>
        <p:spPr>
          <a:xfrm>
            <a:off x="2286000" y="5032847"/>
            <a:ext cx="13487400" cy="1710853"/>
          </a:xfrm>
          <a:prstGeom prst="rect">
            <a:avLst/>
          </a:prstGeom>
        </p:spPr>
        <p:txBody>
          <a:bodyPr wrap="square">
            <a:spAutoFit/>
          </a:bodyPr>
          <a:lstStyle/>
          <a:p>
            <a:pPr lvl="0" algn="ctr">
              <a:lnSpc>
                <a:spcPct val="150000"/>
              </a:lnSpc>
              <a:defRPr/>
            </a:pPr>
            <a:r>
              <a:rPr lang="vi-VN" sz="8000" b="1" kern="0">
                <a:solidFill>
                  <a:srgbClr val="FFFF00"/>
                </a:solidFill>
                <a:ea typeface="Calibri" panose="020F0502020204030204" pitchFamily="34" charset="0"/>
                <a:cs typeface="Arial" panose="020B0604020202020204" pitchFamily="34" charset="0"/>
              </a:rPr>
              <a:t>BÀI 19. LÔGARIT</a:t>
            </a:r>
            <a:endParaRPr kumimoji="0" lang="en-US" sz="80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23233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33" name="Group 32"/>
          <p:cNvGrpSpPr/>
          <p:nvPr/>
        </p:nvGrpSpPr>
        <p:grpSpPr>
          <a:xfrm>
            <a:off x="7296254" y="338671"/>
            <a:ext cx="3670837" cy="1159113"/>
            <a:chOff x="573023" y="722951"/>
            <a:chExt cx="3670837" cy="1216169"/>
          </a:xfrm>
        </p:grpSpPr>
        <p:pic>
          <p:nvPicPr>
            <p:cNvPr id="35"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73023" y="722951"/>
              <a:ext cx="3670837" cy="1216169"/>
            </a:xfrm>
            <a:prstGeom prst="rect">
              <a:avLst/>
            </a:prstGeom>
          </p:spPr>
        </p:pic>
        <p:sp>
          <p:nvSpPr>
            <p:cNvPr id="36" name="Rectangle 35"/>
            <p:cNvSpPr/>
            <p:nvPr/>
          </p:nvSpPr>
          <p:spPr>
            <a:xfrm>
              <a:off x="1871436" y="722951"/>
              <a:ext cx="2177199" cy="962251"/>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3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a:t>
              </a:r>
              <a:r>
                <a:rPr kumimoji="0" lang="nl-NL" sz="4300" b="1"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6:</a:t>
              </a:r>
              <a:endParaRPr kumimoji="0" lang="en-US" sz="4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47" name="Rectangle 46"/>
              <p:cNvSpPr/>
              <p:nvPr/>
            </p:nvSpPr>
            <p:spPr>
              <a:xfrm>
                <a:off x="229984" y="1638300"/>
                <a:ext cx="17835459" cy="5152308"/>
              </a:xfrm>
              <a:prstGeom prst="rect">
                <a:avLst/>
              </a:prstGeom>
            </p:spPr>
            <p:txBody>
              <a:bodyPr wrap="square">
                <a:spAutoFit/>
              </a:bodyPr>
              <a:lstStyle/>
              <a:p>
                <a:pPr lvl="0" algn="just">
                  <a:lnSpc>
                    <a:spcPct val="150000"/>
                  </a:lnSpc>
                  <a:defRPr/>
                </a:pPr>
                <a:r>
                  <a:rPr lang="vi-VN" sz="3800" smtClean="0">
                    <a:solidFill>
                      <a:prstClr val="black"/>
                    </a:solidFill>
                    <a:ea typeface="Times New Roman" panose="02020603050405020304" pitchFamily="18" charset="0"/>
                  </a:rPr>
                  <a:t>Biết </a:t>
                </a:r>
                <a:r>
                  <a:rPr lang="vi-VN" sz="3800">
                    <a:solidFill>
                      <a:prstClr val="black"/>
                    </a:solidFill>
                    <a:ea typeface="Times New Roman" panose="02020603050405020304" pitchFamily="18" charset="0"/>
                  </a:rPr>
                  <a:t>thời gian cần thiết (tính theo năm) để tăng gấp đôi số tiền đầu tư theo thể thức lãi kép liên tục với lãi suất không </a:t>
                </a:r>
                <a:r>
                  <a:rPr lang="vi-VN" sz="3800">
                    <a:solidFill>
                      <a:prstClr val="black"/>
                    </a:solidFill>
                    <a:ea typeface="Times New Roman" panose="02020603050405020304" pitchFamily="18" charset="0"/>
                  </a:rPr>
                  <a:t>đổi </a:t>
                </a:r>
                <a14:m>
                  <m:oMath xmlns:m="http://schemas.openxmlformats.org/officeDocument/2006/math">
                    <m:r>
                      <a:rPr lang="en-US" sz="38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𝑟</m:t>
                    </m:r>
                  </m:oMath>
                </a14:m>
                <a:r>
                  <a:rPr lang="vi-VN" sz="3800" smtClean="0">
                    <a:solidFill>
                      <a:prstClr val="black"/>
                    </a:solidFill>
                    <a:ea typeface="Times New Roman" panose="02020603050405020304" pitchFamily="18" charset="0"/>
                  </a:rPr>
                  <a:t> </a:t>
                </a:r>
                <a:r>
                  <a:rPr lang="vi-VN" sz="3800">
                    <a:solidFill>
                      <a:prstClr val="black"/>
                    </a:solidFill>
                    <a:ea typeface="Times New Roman" panose="02020603050405020304" pitchFamily="18" charset="0"/>
                  </a:rPr>
                  <a:t>mỗi năm được cho bởi công thức sau:</a:t>
                </a:r>
                <a:endParaRPr lang="vi-VN" sz="3800" smtClean="0">
                  <a:solidFill>
                    <a:prstClr val="black"/>
                  </a:solidFill>
                  <a:ea typeface="Times New Roman" panose="02020603050405020304" pitchFamily="18" charset="0"/>
                </a:endParaRPr>
              </a:p>
              <a:p>
                <a:pPr lvl="0" algn="just">
                  <a:lnSpc>
                    <a:spcPct val="150000"/>
                  </a:lnSpc>
                  <a:defRPr/>
                </a:pPr>
                <a14:m>
                  <m:oMathPara xmlns:m="http://schemas.openxmlformats.org/officeDocument/2006/math">
                    <m:oMathParaPr>
                      <m:jc m:val="centerGroup"/>
                    </m:oMathParaPr>
                    <m:oMath xmlns:m="http://schemas.openxmlformats.org/officeDocument/2006/math">
                      <m:r>
                        <a:rPr lang="en-US" sz="3800" b="0" i="1" smtClean="0">
                          <a:solidFill>
                            <a:prstClr val="black"/>
                          </a:solidFill>
                          <a:latin typeface="Cambria Math" panose="02040503050406030204" pitchFamily="18" charset="0"/>
                          <a:ea typeface="Times New Roman" panose="02020603050405020304" pitchFamily="18" charset="0"/>
                        </a:rPr>
                        <m:t>𝑡</m:t>
                      </m:r>
                      <m:r>
                        <a:rPr lang="en-US" sz="3800" b="0" i="1" smtClean="0">
                          <a:solidFill>
                            <a:prstClr val="black"/>
                          </a:solidFill>
                          <a:latin typeface="Cambria Math" panose="02040503050406030204" pitchFamily="18" charset="0"/>
                          <a:ea typeface="Times New Roman" panose="02020603050405020304" pitchFamily="18" charset="0"/>
                        </a:rPr>
                        <m:t>=</m:t>
                      </m:r>
                      <m:f>
                        <m:fPr>
                          <m:ctrlPr>
                            <a:rPr lang="en-US" sz="3800" b="0" i="1" smtClean="0">
                              <a:solidFill>
                                <a:prstClr val="black"/>
                              </a:solidFill>
                              <a:latin typeface="Cambria Math" panose="02040503050406030204" pitchFamily="18" charset="0"/>
                            </a:rPr>
                          </m:ctrlPr>
                        </m:fPr>
                        <m:num>
                          <m:r>
                            <a:rPr lang="en-US" sz="3800" b="0" i="1" smtClean="0">
                              <a:solidFill>
                                <a:prstClr val="black"/>
                              </a:solidFill>
                              <a:latin typeface="Cambria Math" panose="02040503050406030204" pitchFamily="18" charset="0"/>
                            </a:rPr>
                            <m:t>𝑙𝑛</m:t>
                          </m:r>
                          <m:r>
                            <a:rPr lang="en-US" sz="3800" b="0" i="1" smtClean="0">
                              <a:solidFill>
                                <a:prstClr val="black"/>
                              </a:solidFill>
                              <a:latin typeface="Cambria Math" panose="02040503050406030204" pitchFamily="18" charset="0"/>
                            </a:rPr>
                            <m:t>2</m:t>
                          </m:r>
                        </m:num>
                        <m:den>
                          <m:r>
                            <a:rPr lang="en-US" sz="3800" b="0" i="1" smtClean="0">
                              <a:solidFill>
                                <a:prstClr val="black"/>
                              </a:solidFill>
                              <a:latin typeface="Cambria Math" panose="02040503050406030204" pitchFamily="18" charset="0"/>
                            </a:rPr>
                            <m:t>𝑟</m:t>
                          </m:r>
                        </m:den>
                      </m:f>
                    </m:oMath>
                  </m:oMathPara>
                </a14:m>
                <a:endParaRPr lang="en-US" sz="3800" smtClean="0">
                  <a:solidFill>
                    <a:prstClr val="black"/>
                  </a:solidFill>
                  <a:ea typeface="Times New Roman" panose="02020603050405020304" pitchFamily="18" charset="0"/>
                </a:endParaRPr>
              </a:p>
              <a:p>
                <a:pPr lvl="0" algn="just">
                  <a:lnSpc>
                    <a:spcPct val="150000"/>
                  </a:lnSpc>
                  <a:defRPr/>
                </a:pPr>
                <a:r>
                  <a:rPr lang="vi-VN" sz="3800" smtClean="0">
                    <a:solidFill>
                      <a:prstClr val="black"/>
                    </a:solidFill>
                    <a:ea typeface="Times New Roman" panose="02020603050405020304" pitchFamily="18" charset="0"/>
                  </a:rPr>
                  <a:t>Tính </a:t>
                </a:r>
                <a:r>
                  <a:rPr lang="vi-VN" sz="3800">
                    <a:solidFill>
                      <a:prstClr val="black"/>
                    </a:solidFill>
                    <a:ea typeface="Times New Roman" panose="02020603050405020304" pitchFamily="18" charset="0"/>
                  </a:rPr>
                  <a:t>thời gian cần thiết để tăng gấp đôi một khoản đầu tư khi lãi suất là 6% mỗi năm (làm tròn kết quả đến chữ số thập phân thứ nhất).</a:t>
                </a:r>
              </a:p>
            </p:txBody>
          </p:sp>
        </mc:Choice>
        <mc:Fallback>
          <p:sp>
            <p:nvSpPr>
              <p:cNvPr id="47" name="Rectangle 46"/>
              <p:cNvSpPr>
                <a:spLocks noRot="1" noChangeAspect="1" noMove="1" noResize="1" noEditPoints="1" noAdjustHandles="1" noChangeArrowheads="1" noChangeShapeType="1" noTextEdit="1"/>
              </p:cNvSpPr>
              <p:nvPr/>
            </p:nvSpPr>
            <p:spPr>
              <a:xfrm>
                <a:off x="229984" y="1638300"/>
                <a:ext cx="17835459" cy="5152308"/>
              </a:xfrm>
              <a:prstGeom prst="rect">
                <a:avLst/>
              </a:prstGeom>
              <a:blipFill>
                <a:blip r:embed="rId5"/>
                <a:stretch>
                  <a:fillRect l="-1128" r="-1162" b="-3787"/>
                </a:stretch>
              </a:blipFill>
            </p:spPr>
            <p:txBody>
              <a:bodyPr/>
              <a:lstStyle/>
              <a:p>
                <a:r>
                  <a:rPr lang="en-US">
                    <a:noFill/>
                  </a:rPr>
                  <a:t> </a:t>
                </a:r>
              </a:p>
            </p:txBody>
          </p:sp>
        </mc:Fallback>
      </mc:AlternateContent>
      <p:pic>
        <p:nvPicPr>
          <p:cNvPr id="3" name="Picture 2"/>
          <p:cNvPicPr>
            <a:picLocks noChangeAspect="1"/>
          </p:cNvPicPr>
          <p:nvPr/>
        </p:nvPicPr>
        <p:blipFill>
          <a:blip r:embed="rId6"/>
          <a:stretch>
            <a:fillRect/>
          </a:stretch>
        </p:blipFill>
        <p:spPr>
          <a:xfrm>
            <a:off x="15829056" y="550591"/>
            <a:ext cx="1962809" cy="847577"/>
          </a:xfrm>
          <a:prstGeom prst="rect">
            <a:avLst/>
          </a:prstGeom>
        </p:spPr>
      </p:pic>
      <p:pic>
        <p:nvPicPr>
          <p:cNvPr id="4" name="Picture 3"/>
          <p:cNvPicPr>
            <a:picLocks noChangeAspect="1"/>
          </p:cNvPicPr>
          <p:nvPr/>
        </p:nvPicPr>
        <p:blipFill>
          <a:blip r:embed="rId7"/>
          <a:stretch>
            <a:fillRect/>
          </a:stretch>
        </p:blipFill>
        <p:spPr>
          <a:xfrm rot="21113185">
            <a:off x="-442508" y="9031748"/>
            <a:ext cx="1650785" cy="1405087"/>
          </a:xfrm>
          <a:prstGeom prst="rect">
            <a:avLst/>
          </a:prstGeom>
        </p:spPr>
      </p:pic>
      <p:sp>
        <p:nvSpPr>
          <p:cNvPr id="5" name="Rectangle 4"/>
          <p:cNvSpPr/>
          <p:nvPr/>
        </p:nvSpPr>
        <p:spPr>
          <a:xfrm>
            <a:off x="8700795" y="6903298"/>
            <a:ext cx="1132041" cy="692497"/>
          </a:xfrm>
          <a:prstGeom prst="rect">
            <a:avLst/>
          </a:prstGeom>
        </p:spPr>
        <p:txBody>
          <a:bodyPr wrap="none">
            <a:spAutoFit/>
          </a:bodyPr>
          <a:lstStyle/>
          <a:p>
            <a:pPr lvl="0" algn="ctr">
              <a:defRPr/>
            </a:pPr>
            <a:r>
              <a:rPr lang="vi-VN" sz="3900" b="1" i="1" u="sng">
                <a:solidFill>
                  <a:srgbClr val="C00000"/>
                </a:solidFill>
              </a:rPr>
              <a:t>Giải</a:t>
            </a:r>
            <a:endParaRPr lang="en-US" sz="3900" b="1" i="1" u="sng" dirty="0">
              <a:solidFill>
                <a:srgbClr val="C00000"/>
              </a:solidFill>
            </a:endParaRPr>
          </a:p>
        </p:txBody>
      </p:sp>
      <mc:AlternateContent xmlns:mc="http://schemas.openxmlformats.org/markup-compatibility/2006">
        <mc:Choice xmlns:a14="http://schemas.microsoft.com/office/drawing/2010/main" Requires="a14">
          <p:sp>
            <p:nvSpPr>
              <p:cNvPr id="6" name="Rectangle 5"/>
              <p:cNvSpPr/>
              <p:nvPr/>
            </p:nvSpPr>
            <p:spPr>
              <a:xfrm>
                <a:off x="500628" y="7886700"/>
                <a:ext cx="17320383" cy="677108"/>
              </a:xfrm>
              <a:prstGeom prst="rect">
                <a:avLst/>
              </a:prstGeom>
            </p:spPr>
            <p:txBody>
              <a:bodyPr wrap="none">
                <a:spAutoFit/>
              </a:bodyPr>
              <a:lstStyle/>
              <a:p>
                <a:pPr algn="ctr"/>
                <a:r>
                  <a:rPr lang="en-US" sz="3800" smtClean="0">
                    <a:solidFill>
                      <a:prstClr val="black"/>
                    </a:solidFill>
                    <a:latin typeface="Arial" panose="020B0604020202020204" pitchFamily="34" charset="0"/>
                    <a:ea typeface="Times New Roman" panose="02020603050405020304" pitchFamily="18" charset="0"/>
                    <a:cs typeface="Arial" panose="020B0604020202020204" pitchFamily="34" charset="0"/>
                  </a:rPr>
                  <a:t>Ta có</a:t>
                </a: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𝑟</m:t>
                    </m:r>
                    <m:r>
                      <a:rPr lang="en-US" sz="38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=6%=0,06</m:t>
                    </m:r>
                  </m:oMath>
                </a14:m>
                <a:r>
                  <a:rPr lang="en-US" sz="3800" smtClean="0">
                    <a:solidFill>
                      <a:prstClr val="black"/>
                    </a:solidFill>
                    <a:latin typeface="Arial" panose="020B0604020202020204" pitchFamily="34" charset="0"/>
                    <a:ea typeface="Times New Roman" panose="02020603050405020304" pitchFamily="18" charset="0"/>
                    <a:cs typeface="Arial" panose="020B0604020202020204" pitchFamily="34" charset="0"/>
                  </a:rPr>
                  <a:t>. Do đó thời gian cần thiết để tăng gấp đôi khoản đầu tư là </a:t>
                </a:r>
                <a:endParaRPr lang="en-US">
                  <a:latin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500628" y="7886700"/>
                <a:ext cx="17320383" cy="677108"/>
              </a:xfrm>
              <a:prstGeom prst="rect">
                <a:avLst/>
              </a:prstGeom>
              <a:blipFill>
                <a:blip r:embed="rId8"/>
                <a:stretch>
                  <a:fillRect l="-704" t="-15315" r="-669" b="-351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6500920" y="8844083"/>
                <a:ext cx="6364691" cy="126444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800" i="1" smtClean="0">
                          <a:solidFill>
                            <a:prstClr val="black"/>
                          </a:solidFill>
                          <a:latin typeface="Cambria Math" panose="02040503050406030204" pitchFamily="18" charset="0"/>
                          <a:ea typeface="Times New Roman" panose="02020603050405020304" pitchFamily="18" charset="0"/>
                        </a:rPr>
                        <m:t>𝑡</m:t>
                      </m:r>
                      <m:r>
                        <a:rPr lang="en-US" sz="3800" i="1" smtClean="0">
                          <a:solidFill>
                            <a:prstClr val="black"/>
                          </a:solidFill>
                          <a:latin typeface="Cambria Math" panose="02040503050406030204" pitchFamily="18" charset="0"/>
                          <a:ea typeface="Times New Roman" panose="020206030504050203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𝑙𝑛</m:t>
                          </m:r>
                          <m:r>
                            <a:rPr lang="en-US" sz="3800" i="1">
                              <a:solidFill>
                                <a:prstClr val="black"/>
                              </a:solidFill>
                              <a:latin typeface="Cambria Math" panose="02040503050406030204" pitchFamily="18" charset="0"/>
                            </a:rPr>
                            <m:t>2</m:t>
                          </m:r>
                        </m:num>
                        <m:den>
                          <m:r>
                            <a:rPr lang="en-US" sz="3800" i="1">
                              <a:solidFill>
                                <a:prstClr val="black"/>
                              </a:solidFill>
                              <a:latin typeface="Cambria Math" panose="02040503050406030204" pitchFamily="18" charset="0"/>
                            </a:rPr>
                            <m:t>𝑟</m:t>
                          </m:r>
                        </m:den>
                      </m:f>
                      <m:r>
                        <a:rPr lang="en-US" sz="3800" b="0" i="1" smtClean="0">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𝑙𝑛</m:t>
                          </m:r>
                          <m:r>
                            <a:rPr lang="en-US" sz="3800" i="1">
                              <a:solidFill>
                                <a:prstClr val="black"/>
                              </a:solidFill>
                              <a:latin typeface="Cambria Math" panose="02040503050406030204" pitchFamily="18" charset="0"/>
                            </a:rPr>
                            <m:t>2</m:t>
                          </m:r>
                        </m:num>
                        <m:den>
                          <m:r>
                            <a:rPr lang="en-US" sz="3800" b="0" i="1" smtClean="0">
                              <a:solidFill>
                                <a:prstClr val="black"/>
                              </a:solidFill>
                              <a:latin typeface="Cambria Math" panose="02040503050406030204" pitchFamily="18" charset="0"/>
                            </a:rPr>
                            <m:t>0,06</m:t>
                          </m:r>
                        </m:den>
                      </m:f>
                      <m:r>
                        <a:rPr lang="en-US" sz="3800" i="1">
                          <a:solidFill>
                            <a:prstClr val="black"/>
                          </a:solidFill>
                          <a:latin typeface="Cambria Math" panose="02040503050406030204" pitchFamily="18" charset="0"/>
                        </a:rPr>
                        <m:t>=</m:t>
                      </m:r>
                      <m:r>
                        <a:rPr lang="en-US" sz="3800" b="0" i="1" smtClean="0">
                          <a:solidFill>
                            <a:prstClr val="black"/>
                          </a:solidFill>
                          <a:latin typeface="Cambria Math" panose="02040503050406030204" pitchFamily="18" charset="0"/>
                        </a:rPr>
                        <m:t>11,6 (</m:t>
                      </m:r>
                      <m:r>
                        <a:rPr lang="en-US" sz="3800" b="0" i="1" smtClean="0">
                          <a:solidFill>
                            <a:prstClr val="black"/>
                          </a:solidFill>
                          <a:latin typeface="Cambria Math" panose="02040503050406030204" pitchFamily="18" charset="0"/>
                        </a:rPr>
                        <m:t>𝑛</m:t>
                      </m:r>
                      <m:r>
                        <a:rPr lang="en-US" sz="3800" b="0" i="1" smtClean="0">
                          <a:solidFill>
                            <a:prstClr val="black"/>
                          </a:solidFill>
                          <a:latin typeface="Cambria Math" panose="02040503050406030204" pitchFamily="18" charset="0"/>
                        </a:rPr>
                        <m:t>ă</m:t>
                      </m:r>
                      <m:r>
                        <a:rPr lang="en-US" sz="3800" b="0" i="1" smtClean="0">
                          <a:solidFill>
                            <a:prstClr val="black"/>
                          </a:solidFill>
                          <a:latin typeface="Cambria Math" panose="02040503050406030204" pitchFamily="18" charset="0"/>
                        </a:rPr>
                        <m:t>𝑚</m:t>
                      </m:r>
                      <m:r>
                        <a:rPr lang="en-US" sz="3800" b="0" i="1" smtClean="0">
                          <a:solidFill>
                            <a:prstClr val="black"/>
                          </a:solidFill>
                          <a:latin typeface="Cambria Math" panose="02040503050406030204" pitchFamily="18" charset="0"/>
                        </a:rPr>
                        <m:t>)</m:t>
                      </m:r>
                    </m:oMath>
                  </m:oMathPara>
                </a14:m>
                <a:endParaRPr lang="en-US"/>
              </a:p>
            </p:txBody>
          </p:sp>
        </mc:Choice>
        <mc:Fallback>
          <p:sp>
            <p:nvSpPr>
              <p:cNvPr id="7" name="Rectangle 6"/>
              <p:cNvSpPr>
                <a:spLocks noRot="1" noChangeAspect="1" noMove="1" noResize="1" noEditPoints="1" noAdjustHandles="1" noChangeArrowheads="1" noChangeShapeType="1" noTextEdit="1"/>
              </p:cNvSpPr>
              <p:nvPr/>
            </p:nvSpPr>
            <p:spPr>
              <a:xfrm>
                <a:off x="6500920" y="8844083"/>
                <a:ext cx="6364691" cy="1264449"/>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0894047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anim calcmode="lin" valueType="num">
                                      <p:cBhvr>
                                        <p:cTn id="13" dur="500" fill="hold"/>
                                        <p:tgtEl>
                                          <p:spTgt spid="47"/>
                                        </p:tgtEl>
                                        <p:attrNameLst>
                                          <p:attrName>ppt_x</p:attrName>
                                        </p:attrNameLst>
                                      </p:cBhvr>
                                      <p:tavLst>
                                        <p:tav tm="0">
                                          <p:val>
                                            <p:strVal val="#ppt_x"/>
                                          </p:val>
                                        </p:tav>
                                        <p:tav tm="100000">
                                          <p:val>
                                            <p:strVal val="#ppt_x"/>
                                          </p:val>
                                        </p:tav>
                                      </p:tavLst>
                                    </p:anim>
                                    <p:anim calcmode="lin" valueType="num">
                                      <p:cBhvr>
                                        <p:cTn id="14"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8" name="Rectangle 7"/>
          <p:cNvSpPr/>
          <p:nvPr/>
        </p:nvSpPr>
        <p:spPr>
          <a:xfrm>
            <a:off x="533400" y="419100"/>
            <a:ext cx="17221200" cy="944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757232">
            <a:off x="17034290" y="34412"/>
            <a:ext cx="2009052" cy="1999972"/>
          </a:xfrm>
          <a:prstGeom prst="rect">
            <a:avLst/>
          </a:prstGeom>
        </p:spPr>
      </p:pic>
      <p:grpSp>
        <p:nvGrpSpPr>
          <p:cNvPr id="18" name="Group 17"/>
          <p:cNvGrpSpPr/>
          <p:nvPr/>
        </p:nvGrpSpPr>
        <p:grpSpPr>
          <a:xfrm>
            <a:off x="3543299" y="791722"/>
            <a:ext cx="11201402" cy="2980178"/>
            <a:chOff x="3916185" y="288505"/>
            <a:chExt cx="11201402" cy="2980178"/>
          </a:xfrm>
        </p:grpSpPr>
        <p:grpSp>
          <p:nvGrpSpPr>
            <p:cNvPr id="19" name="Group 2"/>
            <p:cNvGrpSpPr/>
            <p:nvPr/>
          </p:nvGrpSpPr>
          <p:grpSpPr>
            <a:xfrm>
              <a:off x="3916185" y="288505"/>
              <a:ext cx="11201402" cy="2980178"/>
              <a:chOff x="-756720" y="-28575"/>
              <a:chExt cx="4180855" cy="841375"/>
            </a:xfrm>
          </p:grpSpPr>
          <p:sp>
            <p:nvSpPr>
              <p:cNvPr id="21" name="Freeform 3"/>
              <p:cNvSpPr/>
              <p:nvPr/>
            </p:nvSpPr>
            <p:spPr>
              <a:xfrm>
                <a:off x="-756720" y="-11591"/>
                <a:ext cx="4180855" cy="37025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22"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Rectangle 19"/>
            <p:cNvSpPr/>
            <p:nvPr/>
          </p:nvSpPr>
          <p:spPr>
            <a:xfrm>
              <a:off x="4351348" y="403813"/>
              <a:ext cx="10379765" cy="1002710"/>
            </a:xfrm>
            <a:prstGeom prst="rect">
              <a:avLst/>
            </a:prstGeom>
          </p:spPr>
          <p:txBody>
            <a:bodyPr wrap="none">
              <a:spAutoFit/>
            </a:bodyPr>
            <a:lstStyle/>
            <a:p>
              <a:pPr lvl="0" algn="just">
                <a:lnSpc>
                  <a:spcPct val="150000"/>
                </a:lnSpc>
                <a:spcAft>
                  <a:spcPts val="600"/>
                </a:spcAft>
                <a:defRPr/>
              </a:pPr>
              <a:r>
                <a:rPr lang="nl-NL" sz="4500" b="1">
                  <a:solidFill>
                    <a:srgbClr val="FFFF00"/>
                  </a:solidFill>
                  <a:latin typeface="Arial" panose="020B0604020202020204" pitchFamily="34" charset="0"/>
                  <a:ea typeface="Times New Roman" panose="02020603050405020304" pitchFamily="18" charset="0"/>
                  <a:cs typeface="Arial" panose="020B0604020202020204" pitchFamily="34" charset="0"/>
                </a:rPr>
                <a:t>c) Tính lôgarit bằng máy tính cầm tay</a:t>
              </a:r>
              <a:endParaRPr kumimoji="0" lang="nl-NL" sz="4500" b="1" i="0" u="none" strike="noStrike" kern="1200" cap="none" spc="0" normalizeH="0" baseline="0" noProof="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10" name="TextBox 9"/>
          <p:cNvSpPr txBox="1"/>
          <p:nvPr/>
        </p:nvSpPr>
        <p:spPr>
          <a:xfrm>
            <a:off x="1227230" y="2857500"/>
            <a:ext cx="15882227" cy="738664"/>
          </a:xfrm>
          <a:prstGeom prst="rect">
            <a:avLst/>
          </a:prstGeom>
          <a:noFill/>
        </p:spPr>
        <p:txBody>
          <a:bodyPr wrap="square" rtlCol="0">
            <a:spAutoFit/>
          </a:bodyPr>
          <a:lstStyle/>
          <a:p>
            <a:pPr algn="ctr"/>
            <a:r>
              <a:rPr lang="en-US" sz="4200" smtClean="0">
                <a:latin typeface="Arial" panose="020B0604020202020204" pitchFamily="34" charset="0"/>
                <a:cs typeface="Arial" panose="020B0604020202020204" pitchFamily="34" charset="0"/>
              </a:rPr>
              <a:t>Có thể dùng máy tính cầm tay để tính lôgarit của một số dương</a:t>
            </a:r>
            <a:endParaRPr lang="en-US" sz="420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25019" y="4144522"/>
            <a:ext cx="15237961" cy="4427978"/>
          </a:xfrm>
          <a:prstGeom prst="rect">
            <a:avLst/>
          </a:prstGeom>
        </p:spPr>
      </p:pic>
      <p:pic>
        <p:nvPicPr>
          <p:cNvPr id="13" name="Picture 12"/>
          <p:cNvPicPr>
            <a:picLocks noChangeAspect="1"/>
          </p:cNvPicPr>
          <p:nvPr/>
        </p:nvPicPr>
        <p:blipFill>
          <a:blip r:embed="rId6"/>
          <a:stretch>
            <a:fillRect/>
          </a:stretch>
        </p:blipFill>
        <p:spPr>
          <a:xfrm rot="20320753">
            <a:off x="822992" y="7923753"/>
            <a:ext cx="1404054" cy="2042739"/>
          </a:xfrm>
          <a:prstGeom prst="rect">
            <a:avLst/>
          </a:prstGeom>
        </p:spPr>
      </p:pic>
    </p:spTree>
    <p:extLst>
      <p:ext uri="{BB962C8B-B14F-4D97-AF65-F5344CB8AC3E}">
        <p14:creationId xmlns:p14="http://schemas.microsoft.com/office/powerpoint/2010/main" val="70156029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13" name="Rounded Rectangle 12"/>
          <p:cNvSpPr/>
          <p:nvPr/>
        </p:nvSpPr>
        <p:spPr>
          <a:xfrm>
            <a:off x="549442" y="248707"/>
            <a:ext cx="17145000" cy="9815709"/>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13"/>
          <p:cNvGrpSpPr/>
          <p:nvPr/>
        </p:nvGrpSpPr>
        <p:grpSpPr>
          <a:xfrm>
            <a:off x="709298" y="419100"/>
            <a:ext cx="3861128" cy="1279214"/>
            <a:chOff x="482272" y="679784"/>
            <a:chExt cx="3861128" cy="1279214"/>
          </a:xfrm>
        </p:grpSpPr>
        <p:pic>
          <p:nvPicPr>
            <p:cNvPr id="15"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82272" y="679784"/>
              <a:ext cx="3861128" cy="1279214"/>
            </a:xfrm>
            <a:prstGeom prst="rect">
              <a:avLst/>
            </a:prstGeom>
          </p:spPr>
        </p:pic>
        <p:sp>
          <p:nvSpPr>
            <p:cNvPr id="16" name="Rectangle 15"/>
            <p:cNvSpPr/>
            <p:nvPr/>
          </p:nvSpPr>
          <p:spPr>
            <a:xfrm>
              <a:off x="1871436" y="703737"/>
              <a:ext cx="2268570" cy="113107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5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a:t>
              </a:r>
              <a:r>
                <a:rPr kumimoji="0" lang="nl-NL" sz="45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dụ </a:t>
              </a:r>
              <a:r>
                <a:rPr kumimoji="0" lang="nl-NL" sz="4500" b="1"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7:</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25" name="Oval Callout 24"/>
          <p:cNvSpPr/>
          <p:nvPr/>
        </p:nvSpPr>
        <p:spPr>
          <a:xfrm>
            <a:off x="8270380" y="1790700"/>
            <a:ext cx="1729845" cy="973028"/>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p:nvPr/>
        </p:nvSpPr>
        <p:spPr>
          <a:xfrm>
            <a:off x="4617580" y="539484"/>
            <a:ext cx="10181262" cy="106182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kumimoji="0" lang="en-US" sz="42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mn-cs"/>
              </a:rPr>
              <a:t>Giải</a:t>
            </a:r>
            <a:r>
              <a:rPr kumimoji="0" lang="en-US" sz="4200" b="0" i="0" u="none" strike="noStrike" kern="1200" cap="none" spc="0" normalizeH="0" noProof="0" smtClean="0">
                <a:ln>
                  <a:noFill/>
                </a:ln>
                <a:solidFill>
                  <a:prstClr val="black"/>
                </a:solidFill>
                <a:effectLst/>
                <a:uLnTx/>
                <a:uFillTx/>
                <a:latin typeface="Arial" panose="020B0604020202020204" pitchFamily="34" charset="0"/>
                <a:ea typeface="Times New Roman" panose="02020603050405020304" pitchFamily="18" charset="0"/>
                <a:cs typeface="+mn-cs"/>
              </a:rPr>
              <a:t> bài toán trong </a:t>
            </a:r>
            <a:r>
              <a:rPr kumimoji="0" lang="en-US" sz="4200" b="0" i="1" u="none" strike="noStrike" kern="1200" cap="none" spc="0" normalizeH="0" noProof="0" smtClean="0">
                <a:ln>
                  <a:noFill/>
                </a:ln>
                <a:solidFill>
                  <a:prstClr val="black"/>
                </a:solidFill>
                <a:effectLst/>
                <a:uLnTx/>
                <a:uFillTx/>
                <a:latin typeface="Arial" panose="020B0604020202020204" pitchFamily="34" charset="0"/>
                <a:ea typeface="Times New Roman" panose="02020603050405020304" pitchFamily="18" charset="0"/>
                <a:cs typeface="+mn-cs"/>
              </a:rPr>
              <a:t>tình huống mở đầu</a:t>
            </a:r>
            <a:r>
              <a:rPr kumimoji="0" lang="en-US" sz="4200" b="0" i="0" u="none" strike="noStrike" kern="1200" cap="none" spc="0" normalizeH="0" noProof="0" smtClean="0">
                <a:ln>
                  <a:noFill/>
                </a:ln>
                <a:solidFill>
                  <a:prstClr val="black"/>
                </a:solidFill>
                <a:effectLst/>
                <a:uLnTx/>
                <a:uFillTx/>
                <a:latin typeface="Arial" panose="020B0604020202020204" pitchFamily="34" charset="0"/>
                <a:ea typeface="Times New Roman" panose="02020603050405020304" pitchFamily="18" charset="0"/>
                <a:cs typeface="+mn-cs"/>
              </a:rPr>
              <a:t>.</a:t>
            </a:r>
            <a:endPar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 name="Picture 9"/>
          <p:cNvPicPr>
            <a:picLocks noChangeAspect="1"/>
          </p:cNvPicPr>
          <p:nvPr/>
        </p:nvPicPr>
        <p:blipFill>
          <a:blip r:embed="rId5"/>
          <a:stretch>
            <a:fillRect/>
          </a:stretch>
        </p:blipFill>
        <p:spPr>
          <a:xfrm rot="461508">
            <a:off x="16035808" y="8708843"/>
            <a:ext cx="1944787" cy="1548017"/>
          </a:xfrm>
          <a:prstGeom prst="rect">
            <a:avLst/>
          </a:prstGeom>
        </p:spPr>
      </p:pic>
      <mc:AlternateContent xmlns:mc="http://schemas.openxmlformats.org/markup-compatibility/2006">
        <mc:Choice xmlns:a14="http://schemas.microsoft.com/office/drawing/2010/main" Requires="a14">
          <p:sp>
            <p:nvSpPr>
              <p:cNvPr id="21" name="Rectangle 20"/>
              <p:cNvSpPr/>
              <p:nvPr/>
            </p:nvSpPr>
            <p:spPr>
              <a:xfrm>
                <a:off x="930442" y="3080941"/>
                <a:ext cx="16409723" cy="6482159"/>
              </a:xfrm>
              <a:prstGeom prst="rect">
                <a:avLst/>
              </a:prstGeom>
            </p:spPr>
            <p:txBody>
              <a:bodyPr wrap="square">
                <a:spAutoFit/>
              </a:bodyPr>
              <a:lstStyle/>
              <a:p>
                <a:pPr marL="0" marR="0" lvl="0" indent="0" algn="just" defTabSz="914400" rtl="0" eaLnBrk="1" fontAlgn="auto" latinLnBrk="0" hangingPunct="1">
                  <a:lnSpc>
                    <a:spcPct val="150000"/>
                  </a:lnSpc>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rPr>
                      <m:t>𝐴</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rPr>
                      <m:t>=100.</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sSupPr>
                      <m:e>
                        <m:d>
                          <m:d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1+0,06</m:t>
                            </m:r>
                          </m:e>
                        </m:d>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𝑛</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=100.</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1,06</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𝑛</m:t>
                        </m:r>
                      </m:sup>
                    </m:sSup>
                  </m:oMath>
                </a14:m>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defRPr/>
                </a:pPr>
                <a:r>
                  <a:rPr lang="en-US" sz="4000" smtClean="0">
                    <a:solidFill>
                      <a:prstClr val="black"/>
                    </a:solidFill>
                    <a:latin typeface="Arial" panose="020B0604020202020204" pitchFamily="34" charset="0"/>
                    <a:ea typeface="Times New Roman" panose="02020603050405020304" pitchFamily="18" charset="0"/>
                    <a:cs typeface="Arial" panose="020B0604020202020204" pitchFamily="34" charset="0"/>
                  </a:rPr>
                  <a:t>Với </a:t>
                </a: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rPr>
                      <m:t>𝐴</m:t>
                    </m:r>
                    <m:r>
                      <a:rPr lang="en-US" sz="4000" i="1">
                        <a:solidFill>
                          <a:prstClr val="black"/>
                        </a:solidFill>
                        <a:latin typeface="Cambria Math" panose="02040503050406030204" pitchFamily="18" charset="0"/>
                        <a:ea typeface="Times New Roman" panose="02020603050405020304" pitchFamily="18" charset="0"/>
                      </a:rPr>
                      <m:t>=150</m:t>
                    </m:r>
                    <m:r>
                      <a:rPr lang="en-US" sz="4000" b="0" i="0" smtClean="0">
                        <a:solidFill>
                          <a:prstClr val="black"/>
                        </a:solidFill>
                        <a:latin typeface="Cambria Math" panose="02040503050406030204" pitchFamily="18" charset="0"/>
                        <a:ea typeface="Times New Roman" panose="02020603050405020304" pitchFamily="18" charset="0"/>
                      </a:rPr>
                      <m:t>,</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ta có:</a:t>
                </a:r>
                <a:r>
                  <a:rPr kumimoji="0" lang="en-US" sz="4000" b="0" i="0" u="none" strike="noStrike" kern="1200" cap="none" spc="0" normalizeH="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rPr>
                      <m:t>100.</m:t>
                    </m:r>
                    <m:sSup>
                      <m:sSupPr>
                        <m:ctrlPr>
                          <a:rPr lang="en-US" sz="4000" i="1">
                            <a:solidFill>
                              <a:prstClr val="black"/>
                            </a:solidFill>
                            <a:latin typeface="Cambria Math" panose="02040503050406030204" pitchFamily="18" charset="0"/>
                          </a:rPr>
                        </m:ctrlPr>
                      </m:sSupPr>
                      <m:e>
                        <m:r>
                          <a:rPr lang="en-US" sz="4000" i="1">
                            <a:solidFill>
                              <a:prstClr val="black"/>
                            </a:solidFill>
                            <a:latin typeface="Cambria Math" panose="02040503050406030204" pitchFamily="18" charset="0"/>
                          </a:rPr>
                          <m:t>1,06</m:t>
                        </m:r>
                      </m:e>
                      <m:sup>
                        <m:r>
                          <a:rPr lang="en-US" sz="4000" i="1">
                            <a:solidFill>
                              <a:prstClr val="black"/>
                            </a:solidFill>
                            <a:latin typeface="Cambria Math" panose="02040503050406030204" pitchFamily="18" charset="0"/>
                          </a:rPr>
                          <m:t>𝑛</m:t>
                        </m:r>
                      </m:sup>
                    </m:sSup>
                    <m:r>
                      <a:rPr lang="en-US" sz="4000" b="0" i="1" smtClean="0">
                        <a:solidFill>
                          <a:prstClr val="black"/>
                        </a:solidFill>
                        <a:latin typeface="Cambria Math" panose="02040503050406030204" pitchFamily="18" charset="0"/>
                      </a:rPr>
                      <m:t>=150</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sSup>
                      <m:sSupPr>
                        <m:ctrlPr>
                          <a:rPr lang="en-US" sz="4000" i="1">
                            <a:solidFill>
                              <a:prstClr val="black"/>
                            </a:solidFill>
                            <a:latin typeface="Cambria Math" panose="02040503050406030204" pitchFamily="18" charset="0"/>
                          </a:rPr>
                        </m:ctrlPr>
                      </m:sSupPr>
                      <m:e>
                        <m:r>
                          <a:rPr lang="en-US" sz="4000" i="1">
                            <a:solidFill>
                              <a:prstClr val="black"/>
                            </a:solidFill>
                            <a:latin typeface="Cambria Math" panose="02040503050406030204" pitchFamily="18" charset="0"/>
                          </a:rPr>
                          <m:t>1,06</m:t>
                        </m:r>
                      </m:e>
                      <m:sup>
                        <m:r>
                          <a:rPr lang="en-US" sz="4000" i="1">
                            <a:solidFill>
                              <a:prstClr val="black"/>
                            </a:solidFill>
                            <a:latin typeface="Cambria Math" panose="02040503050406030204" pitchFamily="18" charset="0"/>
                          </a:rPr>
                          <m:t>𝑛</m:t>
                        </m:r>
                      </m:sup>
                    </m:sSup>
                    <m:r>
                      <a:rPr lang="en-US" sz="4000" i="1">
                        <a:solidFill>
                          <a:prstClr val="black"/>
                        </a:solidFill>
                        <a:latin typeface="Cambria Math" panose="02040503050406030204" pitchFamily="18" charset="0"/>
                      </a:rPr>
                      <m:t>=</m:t>
                    </m:r>
                    <m:r>
                      <a:rPr lang="en-US" sz="4000" b="0" i="1" smtClean="0">
                        <a:solidFill>
                          <a:prstClr val="black"/>
                        </a:solidFill>
                        <a:latin typeface="Cambria Math" panose="02040503050406030204" pitchFamily="18" charset="0"/>
                      </a:rPr>
                      <m:t>1,5</m:t>
                    </m:r>
                  </m:oMath>
                </a14:m>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tức</a:t>
                </a:r>
                <a:r>
                  <a:rPr kumimoji="0" lang="en-US" sz="4000" b="0" i="0" u="none" strike="noStrike" kern="1200" cap="none" spc="0" normalizeH="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là </a:t>
                </a:r>
              </a:p>
              <a:p>
                <a:pPr lvl="0" algn="just">
                  <a:lnSpc>
                    <a:spcPct val="150000"/>
                  </a:lnSpc>
                  <a:defRPr/>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rPr>
                        <m:t>𝑛</m:t>
                      </m:r>
                      <m:r>
                        <a:rPr lang="en-US" sz="40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1,06</m:t>
                          </m:r>
                        </m:sub>
                      </m:s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1,5</m:t>
                      </m:r>
                      <m:r>
                        <a:rPr lang="en-US" sz="4000" b="0" i="1" kern="10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≈6,96.</m:t>
                      </m:r>
                    </m:oMath>
                  </m:oMathPara>
                </a14:m>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defRPr/>
                </a:pPr>
                <a:r>
                  <a:rPr lang="en-US" sz="4000" noProof="0" smtClean="0">
                    <a:solidFill>
                      <a:prstClr val="black"/>
                    </a:solidFill>
                    <a:latin typeface="Arial" panose="020B0604020202020204" pitchFamily="34" charset="0"/>
                    <a:ea typeface="Times New Roman" panose="02020603050405020304" pitchFamily="18" charset="0"/>
                    <a:cs typeface="Arial" panose="020B0604020202020204" pitchFamily="34" charset="0"/>
                  </a:rPr>
                  <a:t>Vì gửi tiết kiệm kì hạn 12 tháng (tức là 1 năm) nên </a:t>
                </a:r>
                <a14:m>
                  <m:oMath xmlns:m="http://schemas.openxmlformats.org/officeDocument/2006/math">
                    <m:r>
                      <a:rPr lang="en-US" sz="4000" i="1" noProof="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oMath>
                </a14:m>
                <a:r>
                  <a:rPr lang="en-US" sz="4000" noProof="0" smtClean="0">
                    <a:solidFill>
                      <a:prstClr val="black"/>
                    </a:solidFill>
                    <a:latin typeface="Arial" panose="020B0604020202020204" pitchFamily="34" charset="0"/>
                    <a:ea typeface="Times New Roman" panose="02020603050405020304" pitchFamily="18" charset="0"/>
                    <a:cs typeface="Arial" panose="020B0604020202020204" pitchFamily="34" charset="0"/>
                  </a:rPr>
                  <a:t> phải là số nguyên. Do đó ta chọn </a:t>
                </a:r>
                <a14:m>
                  <m:oMath xmlns:m="http://schemas.openxmlformats.org/officeDocument/2006/math">
                    <m:r>
                      <a:rPr lang="en-US" sz="4000" b="0" i="1" smtClean="0">
                        <a:solidFill>
                          <a:prstClr val="black"/>
                        </a:solidFill>
                        <a:latin typeface="Cambria Math" panose="02040503050406030204" pitchFamily="18" charset="0"/>
                        <a:ea typeface="Times New Roman" panose="02020603050405020304" pitchFamily="18" charset="0"/>
                      </a:rPr>
                      <m:t>𝑛</m:t>
                    </m:r>
                    <m:r>
                      <a:rPr lang="en-US" sz="4000" i="1">
                        <a:solidFill>
                          <a:prstClr val="black"/>
                        </a:solidFill>
                        <a:latin typeface="Cambria Math" panose="02040503050406030204" pitchFamily="18" charset="0"/>
                        <a:ea typeface="Times New Roman" panose="02020603050405020304" pitchFamily="18" charset="0"/>
                      </a:rPr>
                      <m:t>=</m:t>
                    </m:r>
                    <m:r>
                      <a:rPr lang="en-US" sz="4000" b="0" i="1" smtClean="0">
                        <a:solidFill>
                          <a:prstClr val="black"/>
                        </a:solidFill>
                        <a:latin typeface="Cambria Math" panose="02040503050406030204" pitchFamily="18" charset="0"/>
                        <a:ea typeface="Times New Roman" panose="02020603050405020304" pitchFamily="18" charset="0"/>
                      </a:rPr>
                      <m:t>7.</m:t>
                    </m:r>
                  </m:oMath>
                </a14:m>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defRPr/>
                </a:pPr>
                <a:r>
                  <a:rPr lang="en-US" sz="4000" smtClean="0">
                    <a:solidFill>
                      <a:prstClr val="black"/>
                    </a:solidFill>
                    <a:latin typeface="Arial" panose="020B0604020202020204" pitchFamily="34" charset="0"/>
                    <a:ea typeface="Times New Roman" panose="02020603050405020304" pitchFamily="18" charset="0"/>
                    <a:cs typeface="Arial" panose="020B0604020202020204" pitchFamily="34" charset="0"/>
                  </a:rPr>
                  <a:t>Vậy sau ít nhất 7 năm thì bác An nhận được số tiền ít nhất là             150 triệu đồng.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930442" y="3080941"/>
                <a:ext cx="16409723" cy="6482159"/>
              </a:xfrm>
              <a:prstGeom prst="rect">
                <a:avLst/>
              </a:prstGeom>
              <a:blipFill>
                <a:blip r:embed="rId6"/>
                <a:stretch>
                  <a:fillRect l="-1337" r="-1300" b="-3008"/>
                </a:stretch>
              </a:blipFill>
            </p:spPr>
            <p:txBody>
              <a:bodyPr/>
              <a:lstStyle/>
              <a:p>
                <a:r>
                  <a:rPr lang="en-US">
                    <a:noFill/>
                  </a:rPr>
                  <a:t> </a:t>
                </a:r>
              </a:p>
            </p:txBody>
          </p:sp>
        </mc:Fallback>
      </mc:AlternateContent>
      <p:pic>
        <p:nvPicPr>
          <p:cNvPr id="3" name="Picture 2"/>
          <p:cNvPicPr>
            <a:picLocks noChangeAspect="1"/>
          </p:cNvPicPr>
          <p:nvPr/>
        </p:nvPicPr>
        <p:blipFill>
          <a:blip r:embed="rId7"/>
          <a:stretch>
            <a:fillRect/>
          </a:stretch>
        </p:blipFill>
        <p:spPr>
          <a:xfrm rot="20906949">
            <a:off x="15778971" y="643045"/>
            <a:ext cx="2094288" cy="1946457"/>
          </a:xfrm>
          <a:prstGeom prst="rect">
            <a:avLst/>
          </a:prstGeom>
        </p:spPr>
      </p:pic>
    </p:spTree>
    <p:extLst>
      <p:ext uri="{BB962C8B-B14F-4D97-AF65-F5344CB8AC3E}">
        <p14:creationId xmlns:p14="http://schemas.microsoft.com/office/powerpoint/2010/main" val="79754961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25" dur="500"/>
                                        <p:tgtEl>
                                          <p:spTgt spid="21">
                                            <p:txEl>
                                              <p:pRg st="1" end="1"/>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1">
                                            <p:txEl>
                                              <p:pRg st="2" end="2"/>
                                            </p:txEl>
                                          </p:spTgt>
                                        </p:tgtEl>
                                        <p:attrNameLst>
                                          <p:attrName>style.visibility</p:attrName>
                                        </p:attrNameLst>
                                      </p:cBhvr>
                                      <p:to>
                                        <p:strVal val="visible"/>
                                      </p:to>
                                    </p:set>
                                    <p:animEffect transition="in" filter="randombar(horizontal)">
                                      <p:cBhvr>
                                        <p:cTn id="28" dur="500"/>
                                        <p:tgtEl>
                                          <p:spTgt spid="2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animEffect transition="in" filter="wipe(up)">
                                      <p:cBhvr>
                                        <p:cTn id="33" dur="500"/>
                                        <p:tgtEl>
                                          <p:spTgt spid="2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1">
                                            <p:txEl>
                                              <p:pRg st="4" end="4"/>
                                            </p:txEl>
                                          </p:spTgt>
                                        </p:tgtEl>
                                        <p:attrNameLst>
                                          <p:attrName>style.visibility</p:attrName>
                                        </p:attrNameLst>
                                      </p:cBhvr>
                                      <p:to>
                                        <p:strVal val="visible"/>
                                      </p:to>
                                    </p:set>
                                    <p:animEffect transition="in" filter="wipe(left)">
                                      <p:cBhvr>
                                        <p:cTn id="38"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16" name="Group 15"/>
          <p:cNvGrpSpPr/>
          <p:nvPr/>
        </p:nvGrpSpPr>
        <p:grpSpPr>
          <a:xfrm>
            <a:off x="5486400" y="266700"/>
            <a:ext cx="5758778" cy="2980178"/>
            <a:chOff x="2895600" y="323135"/>
            <a:chExt cx="13149591" cy="2980178"/>
          </a:xfrm>
        </p:grpSpPr>
        <p:grpSp>
          <p:nvGrpSpPr>
            <p:cNvPr id="17" name="Group 2"/>
            <p:cNvGrpSpPr/>
            <p:nvPr/>
          </p:nvGrpSpPr>
          <p:grpSpPr>
            <a:xfrm>
              <a:off x="2895600" y="323135"/>
              <a:ext cx="13149591" cy="2980178"/>
              <a:chOff x="0" y="-28575"/>
              <a:chExt cx="2716931" cy="841375"/>
            </a:xfrm>
          </p:grpSpPr>
          <p:sp>
            <p:nvSpPr>
              <p:cNvPr id="19" name="Freeform 3"/>
              <p:cNvSpPr/>
              <p:nvPr/>
            </p:nvSpPr>
            <p:spPr>
              <a:xfrm>
                <a:off x="775612" y="0"/>
                <a:ext cx="1941319"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20"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8" name="Rectangle 17"/>
            <p:cNvSpPr/>
            <p:nvPr/>
          </p:nvSpPr>
          <p:spPr>
            <a:xfrm>
              <a:off x="7622607" y="405650"/>
              <a:ext cx="7449436" cy="1131079"/>
            </a:xfrm>
            <a:prstGeom prst="rect">
              <a:avLst/>
            </a:prstGeom>
          </p:spPr>
          <p:txBody>
            <a:bodyPr wrap="none">
              <a:spAutoFit/>
            </a:bodyPr>
            <a:lstStyle/>
            <a:p>
              <a:pPr algn="just">
                <a:lnSpc>
                  <a:spcPct val="150000"/>
                </a:lnSpc>
                <a:spcAft>
                  <a:spcPts val="600"/>
                </a:spcAft>
              </a:pPr>
              <a:r>
                <a:rPr lang="nl-NL"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VẬN DỤNG</a:t>
              </a:r>
            </a:p>
          </p:txBody>
        </p:sp>
      </p:grpSp>
      <p:sp>
        <p:nvSpPr>
          <p:cNvPr id="22" name="TextBox 21"/>
          <p:cNvSpPr txBox="1"/>
          <p:nvPr/>
        </p:nvSpPr>
        <p:spPr>
          <a:xfrm>
            <a:off x="609600" y="1728698"/>
            <a:ext cx="17139183" cy="7986802"/>
          </a:xfrm>
          <a:prstGeom prst="rect">
            <a:avLst/>
          </a:prstGeom>
          <a:noFill/>
        </p:spPr>
        <p:txBody>
          <a:bodyPr wrap="square" rtlCol="0">
            <a:spAutoFit/>
          </a:bodyPr>
          <a:lstStyle/>
          <a:p>
            <a:pPr algn="just">
              <a:lnSpc>
                <a:spcPct val="150000"/>
              </a:lnSpc>
            </a:pPr>
            <a:r>
              <a:rPr lang="vi-VN" sz="3800">
                <a:cs typeface="Arial" panose="020B0604020202020204" pitchFamily="34" charset="0"/>
              </a:rPr>
              <a:t>Cô Hương gửi tiết kiệm 100 triệu đồng với lãi suất 6% một </a:t>
            </a:r>
            <a:r>
              <a:rPr lang="vi-VN" sz="3800">
                <a:cs typeface="Arial" panose="020B0604020202020204" pitchFamily="34" charset="0"/>
              </a:rPr>
              <a:t>năm</a:t>
            </a:r>
            <a:r>
              <a:rPr lang="vi-VN" sz="3800" smtClean="0">
                <a:cs typeface="Arial" panose="020B0604020202020204" pitchFamily="34" charset="0"/>
              </a:rPr>
              <a:t>.</a:t>
            </a:r>
            <a:endParaRPr lang="vi-VN" sz="3800">
              <a:cs typeface="Arial" panose="020B0604020202020204" pitchFamily="34" charset="0"/>
            </a:endParaRPr>
          </a:p>
          <a:p>
            <a:pPr algn="just">
              <a:lnSpc>
                <a:spcPct val="150000"/>
              </a:lnSpc>
            </a:pPr>
            <a:r>
              <a:rPr lang="vi-VN" sz="3800">
                <a:cs typeface="Arial" panose="020B0604020202020204" pitchFamily="34" charset="0"/>
              </a:rPr>
              <a:t>a) Tính số tiền cô Hương thu được (cả vốn lẫn lãi) sau 1 năm, nếu lãi suất được tính theo một trong các thể thức </a:t>
            </a:r>
            <a:r>
              <a:rPr lang="vi-VN" sz="3800">
                <a:cs typeface="Arial" panose="020B0604020202020204" pitchFamily="34" charset="0"/>
              </a:rPr>
              <a:t>sau</a:t>
            </a:r>
            <a:r>
              <a:rPr lang="vi-VN" sz="3800" smtClean="0">
                <a:cs typeface="Arial" panose="020B0604020202020204" pitchFamily="34" charset="0"/>
              </a:rPr>
              <a:t>:</a:t>
            </a:r>
            <a:endParaRPr lang="vi-VN" sz="3800">
              <a:cs typeface="Arial" panose="020B0604020202020204" pitchFamily="34" charset="0"/>
            </a:endParaRPr>
          </a:p>
          <a:p>
            <a:pPr algn="just">
              <a:lnSpc>
                <a:spcPct val="150000"/>
              </a:lnSpc>
            </a:pPr>
            <a:r>
              <a:rPr lang="vi-VN" sz="3800">
                <a:cs typeface="Arial" panose="020B0604020202020204" pitchFamily="34" charset="0"/>
              </a:rPr>
              <a:t>- Lãi kép kì hạn 12 </a:t>
            </a:r>
            <a:r>
              <a:rPr lang="vi-VN" sz="3800">
                <a:cs typeface="Arial" panose="020B0604020202020204" pitchFamily="34" charset="0"/>
              </a:rPr>
              <a:t>tháng</a:t>
            </a:r>
            <a:r>
              <a:rPr lang="vi-VN" sz="3800" smtClean="0">
                <a:cs typeface="Arial" panose="020B0604020202020204" pitchFamily="34" charset="0"/>
              </a:rPr>
              <a:t>;</a:t>
            </a:r>
            <a:endParaRPr lang="vi-VN" sz="3800">
              <a:cs typeface="Arial" panose="020B0604020202020204" pitchFamily="34" charset="0"/>
            </a:endParaRPr>
          </a:p>
          <a:p>
            <a:pPr algn="just">
              <a:lnSpc>
                <a:spcPct val="150000"/>
              </a:lnSpc>
            </a:pPr>
            <a:r>
              <a:rPr lang="vi-VN" sz="3800">
                <a:cs typeface="Arial" panose="020B0604020202020204" pitchFamily="34" charset="0"/>
              </a:rPr>
              <a:t>- Lãi kép kì hạn 1 </a:t>
            </a:r>
            <a:r>
              <a:rPr lang="vi-VN" sz="3800">
                <a:cs typeface="Arial" panose="020B0604020202020204" pitchFamily="34" charset="0"/>
              </a:rPr>
              <a:t>tháng</a:t>
            </a:r>
            <a:r>
              <a:rPr lang="vi-VN" sz="3800" smtClean="0">
                <a:cs typeface="Arial" panose="020B0604020202020204" pitchFamily="34" charset="0"/>
              </a:rPr>
              <a:t>;</a:t>
            </a:r>
            <a:endParaRPr lang="vi-VN" sz="3800">
              <a:cs typeface="Arial" panose="020B0604020202020204" pitchFamily="34" charset="0"/>
            </a:endParaRPr>
          </a:p>
          <a:p>
            <a:pPr algn="just">
              <a:lnSpc>
                <a:spcPct val="150000"/>
              </a:lnSpc>
            </a:pPr>
            <a:r>
              <a:rPr lang="vi-VN" sz="3800" smtClean="0">
                <a:cs typeface="Arial" panose="020B0604020202020204" pitchFamily="34" charset="0"/>
              </a:rPr>
              <a:t>- Lãi </a:t>
            </a:r>
            <a:r>
              <a:rPr lang="vi-VN" sz="3800">
                <a:cs typeface="Arial" panose="020B0604020202020204" pitchFamily="34" charset="0"/>
              </a:rPr>
              <a:t>kép liên </a:t>
            </a:r>
            <a:r>
              <a:rPr lang="vi-VN" sz="3800">
                <a:cs typeface="Arial" panose="020B0604020202020204" pitchFamily="34" charset="0"/>
              </a:rPr>
              <a:t>tục</a:t>
            </a:r>
            <a:r>
              <a:rPr lang="vi-VN" sz="3800" smtClean="0">
                <a:cs typeface="Arial" panose="020B0604020202020204" pitchFamily="34" charset="0"/>
              </a:rPr>
              <a:t>.</a:t>
            </a:r>
            <a:endParaRPr lang="en-US" sz="3800" smtClean="0">
              <a:cs typeface="Arial" panose="020B0604020202020204" pitchFamily="34" charset="0"/>
            </a:endParaRPr>
          </a:p>
          <a:p>
            <a:pPr algn="just">
              <a:lnSpc>
                <a:spcPct val="150000"/>
              </a:lnSpc>
            </a:pPr>
            <a:r>
              <a:rPr lang="vi-VN" sz="3800">
                <a:cs typeface="Arial" panose="020B0604020202020204" pitchFamily="34" charset="0"/>
              </a:rPr>
              <a:t>b) Tính thời gian cần thiết để cô Hương thu được số tiền (cả vốn lẫn lãi) </a:t>
            </a:r>
            <a:r>
              <a:rPr lang="vi-VN" sz="3800">
                <a:cs typeface="Arial" panose="020B0604020202020204" pitchFamily="34" charset="0"/>
              </a:rPr>
              <a:t>là </a:t>
            </a:r>
            <a:r>
              <a:rPr lang="en-US" sz="3800" smtClean="0">
                <a:cs typeface="Arial" panose="020B0604020202020204" pitchFamily="34" charset="0"/>
              </a:rPr>
              <a:t>    </a:t>
            </a:r>
            <a:r>
              <a:rPr lang="vi-VN" sz="3800" smtClean="0">
                <a:cs typeface="Arial" panose="020B0604020202020204" pitchFamily="34" charset="0"/>
              </a:rPr>
              <a:t>150 </a:t>
            </a:r>
            <a:r>
              <a:rPr lang="vi-VN" sz="3800">
                <a:cs typeface="Arial" panose="020B0604020202020204" pitchFamily="34" charset="0"/>
              </a:rPr>
              <a:t>triệu đồng nếu gửi theo thể thức lãi kép liên tục (làm tròn kết quả đến chữ số thập phân thứ </a:t>
            </a:r>
            <a:r>
              <a:rPr lang="vi-VN" sz="3800">
                <a:cs typeface="Arial" panose="020B0604020202020204" pitchFamily="34" charset="0"/>
              </a:rPr>
              <a:t>nhất</a:t>
            </a:r>
            <a:r>
              <a:rPr lang="vi-VN" sz="3800" smtClean="0">
                <a:cs typeface="Arial" panose="020B0604020202020204" pitchFamily="34" charset="0"/>
              </a:rPr>
              <a:t>)</a:t>
            </a:r>
            <a:r>
              <a:rPr lang="en-US" sz="3800" smtClean="0">
                <a:cs typeface="Arial" panose="020B0604020202020204" pitchFamily="34" charset="0"/>
              </a:rPr>
              <a:t>.</a:t>
            </a:r>
            <a:endParaRPr lang="vi-VN" sz="3800">
              <a:cs typeface="Arial" panose="020B0604020202020204" pitchFamily="34" charset="0"/>
            </a:endParaRPr>
          </a:p>
        </p:txBody>
      </p:sp>
      <p:grpSp>
        <p:nvGrpSpPr>
          <p:cNvPr id="28" name="Group 2"/>
          <p:cNvGrpSpPr/>
          <p:nvPr/>
        </p:nvGrpSpPr>
        <p:grpSpPr>
          <a:xfrm>
            <a:off x="-186385" y="9715500"/>
            <a:ext cx="18731151" cy="1907363"/>
            <a:chOff x="0" y="0"/>
            <a:chExt cx="4933307" cy="502351"/>
          </a:xfrm>
        </p:grpSpPr>
        <p:sp>
          <p:nvSpPr>
            <p:cNvPr id="29" name="Freeform 3"/>
            <p:cNvSpPr/>
            <p:nvPr/>
          </p:nvSpPr>
          <p:spPr>
            <a:xfrm>
              <a:off x="0" y="0"/>
              <a:ext cx="4933307" cy="502351"/>
            </a:xfrm>
            <a:custGeom>
              <a:avLst/>
              <a:gdLst/>
              <a:ahLst/>
              <a:cxnLst/>
              <a:rect l="l" t="t" r="r" b="b"/>
              <a:pathLst>
                <a:path w="4933307" h="502351">
                  <a:moveTo>
                    <a:pt x="0" y="0"/>
                  </a:moveTo>
                  <a:lnTo>
                    <a:pt x="4933307" y="0"/>
                  </a:lnTo>
                  <a:lnTo>
                    <a:pt x="4933307" y="502351"/>
                  </a:lnTo>
                  <a:lnTo>
                    <a:pt x="0" y="502351"/>
                  </a:lnTo>
                  <a:close/>
                </a:path>
              </a:pathLst>
            </a:custGeom>
            <a:solidFill>
              <a:srgbClr val="E49B8E"/>
            </a:solidFill>
          </p:spPr>
        </p:sp>
        <p:sp>
          <p:nvSpPr>
            <p:cNvPr id="30"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32" name="Picture 31"/>
          <p:cNvPicPr>
            <a:picLocks noChangeAspect="1"/>
          </p:cNvPicPr>
          <p:nvPr/>
        </p:nvPicPr>
        <p:blipFill>
          <a:blip r:embed="rId2"/>
          <a:stretch>
            <a:fillRect/>
          </a:stretch>
        </p:blipFill>
        <p:spPr>
          <a:xfrm>
            <a:off x="16150332" y="424929"/>
            <a:ext cx="1772131" cy="13034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2" name="Group 2"/>
          <p:cNvGrpSpPr/>
          <p:nvPr/>
        </p:nvGrpSpPr>
        <p:grpSpPr>
          <a:xfrm>
            <a:off x="-138749" y="9791700"/>
            <a:ext cx="18731151" cy="1907363"/>
            <a:chOff x="0" y="0"/>
            <a:chExt cx="4933307" cy="502351"/>
          </a:xfrm>
        </p:grpSpPr>
        <p:sp>
          <p:nvSpPr>
            <p:cNvPr id="3" name="Freeform 3"/>
            <p:cNvSpPr/>
            <p:nvPr/>
          </p:nvSpPr>
          <p:spPr>
            <a:xfrm>
              <a:off x="0" y="0"/>
              <a:ext cx="4933307" cy="502351"/>
            </a:xfrm>
            <a:custGeom>
              <a:avLst/>
              <a:gdLst/>
              <a:ahLst/>
              <a:cxnLst/>
              <a:rect l="l" t="t" r="r" b="b"/>
              <a:pathLst>
                <a:path w="4933307" h="502351">
                  <a:moveTo>
                    <a:pt x="0" y="0"/>
                  </a:moveTo>
                  <a:lnTo>
                    <a:pt x="4933307" y="0"/>
                  </a:lnTo>
                  <a:lnTo>
                    <a:pt x="4933307" y="502351"/>
                  </a:lnTo>
                  <a:lnTo>
                    <a:pt x="0" y="502351"/>
                  </a:lnTo>
                  <a:close/>
                </a:path>
              </a:pathLst>
            </a:custGeom>
            <a:solidFill>
              <a:srgbClr val="E49B8E"/>
            </a:solidFill>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grpSp>
        <p:nvGrpSpPr>
          <p:cNvPr id="20" name="Group 19"/>
          <p:cNvGrpSpPr/>
          <p:nvPr/>
        </p:nvGrpSpPr>
        <p:grpSpPr>
          <a:xfrm>
            <a:off x="8313995" y="365553"/>
            <a:ext cx="1825661" cy="967947"/>
            <a:chOff x="1219200" y="4746458"/>
            <a:chExt cx="1825661" cy="967947"/>
          </a:xfrm>
        </p:grpSpPr>
        <p:sp>
          <p:nvSpPr>
            <p:cNvPr id="21" name="Oval Callout 20"/>
            <p:cNvSpPr/>
            <p:nvPr/>
          </p:nvSpPr>
          <p:spPr>
            <a:xfrm>
              <a:off x="1219200" y="4746458"/>
              <a:ext cx="1825661" cy="967947"/>
            </a:xfrm>
            <a:prstGeom prst="wedgeEllipseCallou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1520861" y="4836509"/>
              <a:ext cx="152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mc:Choice xmlns:a14="http://schemas.microsoft.com/office/drawing/2010/main" Requires="a14">
          <p:sp>
            <p:nvSpPr>
              <p:cNvPr id="29" name="Rectangle 28"/>
              <p:cNvSpPr/>
              <p:nvPr/>
            </p:nvSpPr>
            <p:spPr>
              <a:xfrm>
                <a:off x="685799" y="1670823"/>
                <a:ext cx="16764000" cy="8120877"/>
              </a:xfrm>
              <a:prstGeom prst="rect">
                <a:avLst/>
              </a:prstGeom>
            </p:spPr>
            <p:txBody>
              <a:bodyPr wrap="square">
                <a:spAutoFit/>
              </a:bodyPr>
              <a:lstStyle/>
              <a:p>
                <a:pPr>
                  <a:lnSpc>
                    <a:spcPct val="150000"/>
                  </a:lnSpc>
                </a:pPr>
                <a:r>
                  <a:rPr lang="en-US" sz="3800" kern="100" smtClean="0">
                    <a:latin typeface="Arial" panose="020B0604020202020204" pitchFamily="34" charset="0"/>
                    <a:ea typeface="Calibri" panose="020F0502020204030204" pitchFamily="34" charset="0"/>
                    <a:cs typeface="Arial" panose="020B0604020202020204" pitchFamily="34" charset="0"/>
                  </a:rPr>
                  <a:t>a) Số tiền cô Hương thu được (cả vốn lẫn lãi) sau 1 năm, nếu lãi suất được tính theo lãi kép kì hạn 12 tháng là:</a:t>
                </a:r>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m:rPr>
                          <m:nor/>
                        </m:rPr>
                        <a:rPr lang="en-US" sz="3800" i="1" kern="100">
                          <a:effectLst/>
                          <a:latin typeface="Arial" panose="020B0604020202020204" pitchFamily="34" charset="0"/>
                          <a:ea typeface="Calibri" panose="020F0502020204030204" pitchFamily="34" charset="0"/>
                          <a:cs typeface="Arial" panose="020B0604020202020204" pitchFamily="34" charset="0"/>
                        </a:rPr>
                        <m:t> </m:t>
                      </m:r>
                      <m:r>
                        <m:rPr>
                          <m:nor/>
                        </m:rPr>
                        <a:rPr lang="en-US" sz="3800" kern="100">
                          <a:effectLst/>
                          <a:latin typeface="Arial" panose="020B0604020202020204" pitchFamily="34" charset="0"/>
                          <a:ea typeface="Calibri" panose="020F0502020204030204" pitchFamily="34" charset="0"/>
                          <a:cs typeface="Arial" panose="020B0604020202020204" pitchFamily="34" charset="0"/>
                        </a:rPr>
                        <m:t>100</m:t>
                      </m:r>
                      <m:r>
                        <m:rPr>
                          <m:nor/>
                        </m:rPr>
                        <a:rPr lang="en-US" sz="3800" kern="100">
                          <a:effectLst/>
                          <a:latin typeface="Arial" panose="020B0604020202020204" pitchFamily="34" charset="0"/>
                          <a:ea typeface="Calibri" panose="020F0502020204030204" pitchFamily="34" charset="0"/>
                          <a:cs typeface="Arial" panose="020B0604020202020204" pitchFamily="34" charset="0"/>
                        </a:rPr>
                        <m:t>.</m:t>
                      </m:r>
                      <m:r>
                        <m:rPr>
                          <m:nor/>
                        </m:rPr>
                        <a:rPr lang="en-US" sz="3800" i="1" kern="100">
                          <a:effectLst/>
                          <a:latin typeface="Arial" panose="020B0604020202020204" pitchFamily="34" charset="0"/>
                          <a:ea typeface="Calibri" panose="020F0502020204030204" pitchFamily="34" charset="0"/>
                          <a:cs typeface="Arial" panose="020B0604020202020204" pitchFamily="34" charset="0"/>
                        </a:rPr>
                        <m:t> </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0</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06</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den>
                              </m:f>
                            </m:e>
                          </m:d>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106</m:t>
                      </m:r>
                      <m:r>
                        <m:rPr>
                          <m:nor/>
                        </m:rPr>
                        <a:rPr lang="en-US" sz="3800" i="1" kern="100">
                          <a:effectLst/>
                          <a:latin typeface="Arial" panose="020B0604020202020204" pitchFamily="34" charset="0"/>
                          <a:ea typeface="Calibri" panose="020F0502020204030204" pitchFamily="34" charset="0"/>
                          <a:cs typeface="Arial" panose="020B0604020202020204" pitchFamily="34" charset="0"/>
                        </a:rPr>
                        <m:t> </m:t>
                      </m:r>
                      <m:r>
                        <m:rPr>
                          <m:nor/>
                        </m:rPr>
                        <a:rPr lang="en-US" sz="3800" kern="100" smtClean="0">
                          <a:effectLst/>
                          <a:latin typeface="Arial" panose="020B0604020202020204" pitchFamily="34" charset="0"/>
                          <a:ea typeface="Calibri" panose="020F0502020204030204" pitchFamily="34" charset="0"/>
                          <a:cs typeface="Arial" panose="020B0604020202020204" pitchFamily="34" charset="0"/>
                        </a:rPr>
                        <m:t>(</m:t>
                      </m:r>
                      <m:r>
                        <m:rPr>
                          <m:nor/>
                        </m:rPr>
                        <a:rPr lang="en-US" sz="3800" kern="100" smtClean="0">
                          <a:effectLst/>
                          <a:latin typeface="Arial" panose="020B0604020202020204" pitchFamily="34" charset="0"/>
                          <a:ea typeface="Calibri" panose="020F0502020204030204" pitchFamily="34" charset="0"/>
                          <a:cs typeface="Arial" panose="020B0604020202020204" pitchFamily="34" charset="0"/>
                        </a:rPr>
                        <m:t>tri</m:t>
                      </m:r>
                      <m:r>
                        <m:rPr>
                          <m:nor/>
                        </m:rPr>
                        <a:rPr lang="en-US" sz="3800" kern="100" smtClean="0">
                          <a:effectLst/>
                          <a:latin typeface="Arial" panose="020B0604020202020204" pitchFamily="34" charset="0"/>
                          <a:ea typeface="Calibri" panose="020F0502020204030204" pitchFamily="34" charset="0"/>
                          <a:cs typeface="Arial" panose="020B0604020202020204" pitchFamily="34" charset="0"/>
                        </a:rPr>
                        <m:t>ệ</m:t>
                      </m:r>
                      <m:r>
                        <m:rPr>
                          <m:nor/>
                        </m:rPr>
                        <a:rPr lang="en-US" sz="3800" kern="100" smtClean="0">
                          <a:effectLst/>
                          <a:latin typeface="Arial" panose="020B0604020202020204" pitchFamily="34" charset="0"/>
                          <a:ea typeface="Calibri" panose="020F0502020204030204" pitchFamily="34" charset="0"/>
                          <a:cs typeface="Arial" panose="020B0604020202020204" pitchFamily="34" charset="0"/>
                        </a:rPr>
                        <m:t>u</m:t>
                      </m:r>
                      <m:r>
                        <m:rPr>
                          <m:nor/>
                        </m:rPr>
                        <a:rPr lang="en-US" sz="3800" kern="100" smtClean="0">
                          <a:effectLst/>
                          <a:latin typeface="Arial" panose="020B0604020202020204" pitchFamily="34" charset="0"/>
                          <a:ea typeface="Calibri" panose="020F0502020204030204" pitchFamily="34" charset="0"/>
                          <a:cs typeface="Arial" panose="020B0604020202020204" pitchFamily="34" charset="0"/>
                        </a:rPr>
                        <m:t> đồ</m:t>
                      </m:r>
                      <m:r>
                        <m:rPr>
                          <m:nor/>
                        </m:rPr>
                        <a:rPr lang="en-US" sz="3800" kern="100" smtClean="0">
                          <a:effectLst/>
                          <a:latin typeface="Arial" panose="020B0604020202020204" pitchFamily="34" charset="0"/>
                          <a:ea typeface="Calibri" panose="020F0502020204030204" pitchFamily="34" charset="0"/>
                          <a:cs typeface="Arial" panose="020B0604020202020204" pitchFamily="34" charset="0"/>
                        </a:rPr>
                        <m:t>ng</m:t>
                      </m:r>
                      <m:r>
                        <m:rPr>
                          <m:nor/>
                        </m:rPr>
                        <a:rPr lang="en-US" sz="3800" kern="100" smtClean="0">
                          <a:effectLst/>
                          <a:latin typeface="Arial" panose="020B0604020202020204" pitchFamily="34" charset="0"/>
                          <a:ea typeface="Calibri" panose="020F0502020204030204" pitchFamily="34" charset="0"/>
                          <a:cs typeface="Arial" panose="020B0604020202020204" pitchFamily="34" charset="0"/>
                        </a:rPr>
                        <m:t>)</m:t>
                      </m:r>
                      <m:r>
                        <m:rPr>
                          <m:nor/>
                        </m:rPr>
                        <a:rPr lang="en-US" sz="3800" i="1" kern="100" smtClean="0">
                          <a:effectLst/>
                          <a:latin typeface="Arial" panose="020B0604020202020204" pitchFamily="34" charset="0"/>
                          <a:ea typeface="Calibri" panose="020F0502020204030204" pitchFamily="34" charset="0"/>
                          <a:cs typeface="Arial" panose="020B0604020202020204" pitchFamily="34" charset="0"/>
                        </a:rPr>
                        <m:t> </m:t>
                      </m:r>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kern="100">
                    <a:effectLst/>
                    <a:latin typeface="Arial" panose="020B0604020202020204" pitchFamily="34" charset="0"/>
                    <a:ea typeface="Calibri" panose="020F0502020204030204" pitchFamily="34" charset="0"/>
                    <a:cs typeface="Arial" panose="020B0604020202020204" pitchFamily="34" charset="0"/>
                  </a:rPr>
                  <a:t>Số tiền cô Hương thu được (cả vốn lẫn lãi) sau 1 năm, nếu lãi suất được tính theo lãi kép kì hạn 1 tháng là:</a:t>
                </a:r>
              </a:p>
              <a:p>
                <a:pPr algn="ctr">
                  <a:lnSpc>
                    <a:spcPct val="150000"/>
                  </a:lnSpc>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mPr>
                        <m:mr>
                          <m:e>
                            <m:r>
                              <m:rPr>
                                <m:nor/>
                              </m:rPr>
                              <a:rPr lang="en-US" sz="3800" i="1" kern="100">
                                <a:effectLst/>
                                <a:latin typeface="Arial" panose="020B0604020202020204" pitchFamily="34" charset="0"/>
                                <a:ea typeface="Calibri" panose="020F0502020204030204" pitchFamily="34" charset="0"/>
                                <a:cs typeface="Arial" panose="020B0604020202020204" pitchFamily="34" charset="0"/>
                              </a:rPr>
                              <m:t> </m:t>
                            </m:r>
                            <m:r>
                              <m:rPr>
                                <m:nor/>
                              </m:rPr>
                              <a:rPr lang="en-US" sz="3800" kern="100">
                                <a:effectLst/>
                                <a:latin typeface="Arial" panose="020B0604020202020204" pitchFamily="34" charset="0"/>
                                <a:ea typeface="Calibri" panose="020F0502020204030204" pitchFamily="34" charset="0"/>
                                <a:cs typeface="Arial" panose="020B0604020202020204" pitchFamily="34" charset="0"/>
                              </a:rPr>
                              <m:t>100</m:t>
                            </m:r>
                            <m:r>
                              <m:rPr>
                                <m:nor/>
                              </m:rPr>
                              <a:rPr lang="en-US" sz="3800" kern="100">
                                <a:effectLst/>
                                <a:latin typeface="Arial" panose="020B0604020202020204" pitchFamily="34" charset="0"/>
                                <a:ea typeface="Calibri" panose="020F0502020204030204" pitchFamily="34" charset="0"/>
                                <a:cs typeface="Arial" panose="020B0604020202020204" pitchFamily="34" charset="0"/>
                              </a:rPr>
                              <m:t>.</m:t>
                            </m:r>
                            <m:r>
                              <m:rPr>
                                <m:nor/>
                              </m:rPr>
                              <a:rPr lang="en-US" sz="3800" i="1" kern="100">
                                <a:effectLst/>
                                <a:latin typeface="Arial" panose="020B0604020202020204" pitchFamily="34" charset="0"/>
                                <a:ea typeface="Calibri" panose="020F0502020204030204" pitchFamily="34" charset="0"/>
                                <a:cs typeface="Arial" panose="020B0604020202020204" pitchFamily="34" charset="0"/>
                              </a:rPr>
                              <m:t> </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0</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06</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12</m:t>
                                        </m:r>
                                      </m:den>
                                    </m:f>
                                  </m:e>
                                </m:d>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12</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106</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17</m:t>
                            </m:r>
                            <m:r>
                              <m:rPr>
                                <m:nor/>
                              </m:rPr>
                              <a:rPr lang="en-US" sz="3800" i="1" kern="100">
                                <a:effectLst/>
                                <a:latin typeface="Arial" panose="020B0604020202020204" pitchFamily="34" charset="0"/>
                                <a:ea typeface="Calibri" panose="020F0502020204030204" pitchFamily="34" charset="0"/>
                                <a:cs typeface="Arial" panose="020B0604020202020204" pitchFamily="34" charset="0"/>
                              </a:rPr>
                              <m:t> </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tri</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ệ</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u</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 đồ</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ng</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m:t>
                            </m:r>
                            <m:r>
                              <m:rPr>
                                <m:nor/>
                              </m:rPr>
                              <a:rPr lang="en-US" sz="3800" i="1" kern="10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  </m:t>
                            </m:r>
                          </m:e>
                        </m:mr>
                        <m:mr>
                          <m:e/>
                        </m:mr>
                      </m:m>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9" name="Rectangle 28"/>
              <p:cNvSpPr>
                <a:spLocks noRot="1" noChangeAspect="1" noMove="1" noResize="1" noEditPoints="1" noAdjustHandles="1" noChangeArrowheads="1" noChangeShapeType="1" noTextEdit="1"/>
              </p:cNvSpPr>
              <p:nvPr/>
            </p:nvSpPr>
            <p:spPr>
              <a:xfrm>
                <a:off x="685799" y="1670823"/>
                <a:ext cx="16764000" cy="8120877"/>
              </a:xfrm>
              <a:prstGeom prst="rect">
                <a:avLst/>
              </a:prstGeom>
              <a:blipFill>
                <a:blip r:embed="rId2"/>
                <a:stretch>
                  <a:fillRect l="-1164" r="-1491"/>
                </a:stretch>
              </a:blipFill>
            </p:spPr>
            <p:txBody>
              <a:bodyPr/>
              <a:lstStyle/>
              <a:p>
                <a:r>
                  <a:rPr lang="en-US">
                    <a:noFill/>
                  </a:rPr>
                  <a:t> </a:t>
                </a:r>
              </a:p>
            </p:txBody>
          </p:sp>
        </mc:Fallback>
      </mc:AlternateContent>
      <p:pic>
        <p:nvPicPr>
          <p:cNvPr id="30"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6764000" y="8354302"/>
            <a:ext cx="1121171" cy="14373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dissolve">
                                      <p:cBhvr>
                                        <p:cTn id="17" dur="500"/>
                                        <p:tgtEl>
                                          <p:spTgt spid="29">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29">
                                            <p:txEl>
                                              <p:pRg st="1" end="1"/>
                                            </p:txEl>
                                          </p:spTgt>
                                        </p:tgtEl>
                                        <p:attrNameLst>
                                          <p:attrName>style.visibility</p:attrName>
                                        </p:attrNameLst>
                                      </p:cBhvr>
                                      <p:to>
                                        <p:strVal val="visible"/>
                                      </p:to>
                                    </p:set>
                                    <p:animEffect transition="in" filter="dissolve">
                                      <p:cBhvr>
                                        <p:cTn id="20" dur="500"/>
                                        <p:tgtEl>
                                          <p:spTgt spid="2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9">
                                            <p:txEl>
                                              <p:pRg st="2" end="2"/>
                                            </p:txEl>
                                          </p:spTgt>
                                        </p:tgtEl>
                                        <p:attrNameLst>
                                          <p:attrName>style.visibility</p:attrName>
                                        </p:attrNameLst>
                                      </p:cBhvr>
                                      <p:to>
                                        <p:strVal val="visible"/>
                                      </p:to>
                                    </p:set>
                                    <p:animEffect transition="in" filter="fade">
                                      <p:cBhvr>
                                        <p:cTn id="25" dur="500"/>
                                        <p:tgtEl>
                                          <p:spTgt spid="29">
                                            <p:txEl>
                                              <p:pRg st="2" end="2"/>
                                            </p:txEl>
                                          </p:spTgt>
                                        </p:tgtEl>
                                      </p:cBhvr>
                                    </p:animEffect>
                                    <p:anim calcmode="lin" valueType="num">
                                      <p:cBhvr>
                                        <p:cTn id="26"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29">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500"/>
                                        <p:tgtEl>
                                          <p:spTgt spid="29">
                                            <p:txEl>
                                              <p:pRg st="3" end="3"/>
                                            </p:txEl>
                                          </p:spTgt>
                                        </p:tgtEl>
                                      </p:cBhvr>
                                    </p:animEffect>
                                    <p:anim calcmode="lin" valueType="num">
                                      <p:cBhvr>
                                        <p:cTn id="31"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2" name="Group 2"/>
          <p:cNvGrpSpPr/>
          <p:nvPr/>
        </p:nvGrpSpPr>
        <p:grpSpPr>
          <a:xfrm>
            <a:off x="-138749" y="9791700"/>
            <a:ext cx="18731151" cy="1907363"/>
            <a:chOff x="0" y="0"/>
            <a:chExt cx="4933307" cy="502351"/>
          </a:xfrm>
        </p:grpSpPr>
        <p:sp>
          <p:nvSpPr>
            <p:cNvPr id="3" name="Freeform 3"/>
            <p:cNvSpPr/>
            <p:nvPr/>
          </p:nvSpPr>
          <p:spPr>
            <a:xfrm>
              <a:off x="0" y="0"/>
              <a:ext cx="4933307" cy="502351"/>
            </a:xfrm>
            <a:custGeom>
              <a:avLst/>
              <a:gdLst/>
              <a:ahLst/>
              <a:cxnLst/>
              <a:rect l="l" t="t" r="r" b="b"/>
              <a:pathLst>
                <a:path w="4933307" h="502351">
                  <a:moveTo>
                    <a:pt x="0" y="0"/>
                  </a:moveTo>
                  <a:lnTo>
                    <a:pt x="4933307" y="0"/>
                  </a:lnTo>
                  <a:lnTo>
                    <a:pt x="4933307" y="502351"/>
                  </a:lnTo>
                  <a:lnTo>
                    <a:pt x="0" y="502351"/>
                  </a:lnTo>
                  <a:close/>
                </a:path>
              </a:pathLst>
            </a:custGeom>
            <a:solidFill>
              <a:srgbClr val="E49B8E"/>
            </a:solidFill>
          </p:spPr>
        </p:sp>
        <p:sp>
          <p:nvSpPr>
            <p:cNvPr id="4"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mc:Choice xmlns:a14="http://schemas.microsoft.com/office/drawing/2010/main" Requires="a14">
          <p:sp>
            <p:nvSpPr>
              <p:cNvPr id="29" name="Rectangle 28"/>
              <p:cNvSpPr/>
              <p:nvPr/>
            </p:nvSpPr>
            <p:spPr>
              <a:xfrm>
                <a:off x="762000" y="1619011"/>
                <a:ext cx="16764000" cy="8118441"/>
              </a:xfrm>
              <a:prstGeom prst="rect">
                <a:avLst/>
              </a:prstGeom>
            </p:spPr>
            <p:txBody>
              <a:bodyPr wrap="square">
                <a:spAutoFit/>
              </a:bodyPr>
              <a:lstStyle/>
              <a:p>
                <a:pPr lvl="0">
                  <a:lnSpc>
                    <a:spcPct val="150000"/>
                  </a:lnSpc>
                  <a:defRPr/>
                </a:pPr>
                <a:r>
                  <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rPr>
                  <a:t>Số tiền cô Hương thu được (cả vốn lẫn lãi) sau 1 năm, nếu lãi suất được tính theo lãi kép </a:t>
                </a:r>
                <a:r>
                  <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rPr>
                  <a:t>liên tục </a:t>
                </a:r>
                <a14:m>
                  <m:oMath xmlns:m="http://schemas.openxmlformats.org/officeDocument/2006/math">
                    <m:m>
                      <m:mPr>
                        <m:plcHide m:val="on"/>
                        <m:mcs>
                          <m:mc>
                            <m:mcPr>
                              <m:count m:val="1"/>
                              <m:mcJc m:val="center"/>
                            </m:mcPr>
                          </m:mc>
                        </m:mcs>
                        <m:ctrlPr>
                          <a:rPr lang="en-US" sz="38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mPr>
                      <m:mr>
                        <m:e/>
                      </m:mr>
                      <m:mr>
                        <m:e>
                          <m:r>
                            <m:rPr>
                              <m:nor/>
                            </m:rPr>
                            <a:rPr lang="en-US" sz="3800" i="1" kern="100">
                              <a:solidFill>
                                <a:prstClr val="black"/>
                              </a:solidFill>
                              <a:latin typeface="Arial" panose="020B0604020202020204" pitchFamily="34" charset="0"/>
                              <a:ea typeface="Calibri" panose="020F0502020204030204" pitchFamily="34" charset="0"/>
                              <a:cs typeface="Arial" panose="020B0604020202020204" pitchFamily="34" charset="0"/>
                            </a:rPr>
                            <m:t> </m:t>
                          </m:r>
                        </m:e>
                      </m:mr>
                    </m:m>
                  </m:oMath>
                </a14:m>
                <a:r>
                  <a:rPr lang="en-US" sz="3800" kern="100">
                    <a:solidFill>
                      <a:prstClr val="black"/>
                    </a:solidFill>
                    <a:ea typeface="Calibri" panose="020F0502020204030204" pitchFamily="34" charset="0"/>
                    <a:cs typeface="Arial" panose="020B0604020202020204" pitchFamily="34" charset="0"/>
                  </a:rPr>
                  <a:t> </a:t>
                </a:r>
                <a:endParaRPr lang="en-US" sz="3800" kern="100" smtClean="0">
                  <a:solidFill>
                    <a:prstClr val="black"/>
                  </a:solidFill>
                  <a:ea typeface="Calibri" panose="020F0502020204030204" pitchFamily="34" charset="0"/>
                  <a:cs typeface="Arial" panose="020B0604020202020204" pitchFamily="34" charset="0"/>
                </a:endParaRPr>
              </a:p>
              <a:p>
                <a:pPr lvl="0">
                  <a:lnSpc>
                    <a:spcPct val="150000"/>
                  </a:lnSpc>
                  <a:defRPr/>
                </a:pPr>
                <a14:m>
                  <m:oMathPara xmlns:m="http://schemas.openxmlformats.org/officeDocument/2006/math">
                    <m:oMathParaPr>
                      <m:jc m:val="centerGroup"/>
                    </m:oMathParaPr>
                    <m:oMath xmlns:m="http://schemas.openxmlformats.org/officeDocument/2006/math">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100.</m:t>
                      </m:r>
                      <m:r>
                        <m:rPr>
                          <m:nor/>
                        </m:rPr>
                        <a:rPr lang="en-US" sz="3800" i="1" kern="100">
                          <a:solidFill>
                            <a:prstClr val="black"/>
                          </a:solidFill>
                          <a:latin typeface="Arial" panose="020B0604020202020204" pitchFamily="34" charset="0"/>
                          <a:ea typeface="Calibri" panose="020F0502020204030204" pitchFamily="34" charset="0"/>
                          <a:cs typeface="Arial" panose="020B0604020202020204" pitchFamily="34" charset="0"/>
                        </a:rPr>
                        <m:t> </m:t>
                      </m:r>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𝑒</m:t>
                          </m:r>
                        </m:e>
                        <m: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6%.1</m:t>
                          </m:r>
                        </m:sup>
                      </m:s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≈106,18</m:t>
                      </m:r>
                      <m:r>
                        <m:rPr>
                          <m:nor/>
                        </m:rPr>
                        <a:rPr lang="en-US" sz="3800" i="1" kern="10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tri</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ệ</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u</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 đồ</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ng</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m:t>
                      </m:r>
                      <m:r>
                        <m:rPr>
                          <m:nor/>
                        </m:rPr>
                        <a:rPr lang="en-US" sz="3800" i="1" kern="100">
                          <a:solidFill>
                            <a:prstClr val="black"/>
                          </a:solidFill>
                          <a:latin typeface="Arial" panose="020B0604020202020204" pitchFamily="34" charset="0"/>
                          <a:ea typeface="Calibri" panose="020F0502020204030204" pitchFamily="34" charset="0"/>
                          <a:cs typeface="Arial" panose="020B0604020202020204" pitchFamily="34" charset="0"/>
                        </a:rPr>
                        <m:t> </m:t>
                      </m:r>
                    </m:oMath>
                  </m:oMathPara>
                </a14:m>
                <a:endParaRPr lang="en-US" sz="38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defRPr/>
                </a:pP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b) Vì cô Hương thu được số tiền (cả vốn lẫn lãi) là 150 triệu đồng nếu gửi theo thể thức lãi kép liên tục nên ta có</a:t>
                </a:r>
              </a:p>
              <a:p>
                <a:pPr lvl="0">
                  <a:lnSpc>
                    <a:spcPct val="150000"/>
                  </a:lnSpc>
                  <a:defRPr/>
                </a:pPr>
                <a14:m>
                  <m:oMathPara xmlns:m="http://schemas.openxmlformats.org/officeDocument/2006/math">
                    <m:oMathParaPr>
                      <m:jc m:val="centerGroup"/>
                    </m:oMathParaPr>
                    <m:oMath xmlns:m="http://schemas.openxmlformats.org/officeDocument/2006/math">
                      <m:r>
                        <m:rPr>
                          <m:nor/>
                        </m:rPr>
                        <a:rPr lang="en-US" sz="3800" i="1" kern="10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100.</m:t>
                      </m:r>
                      <m:r>
                        <m:rPr>
                          <m:nor/>
                        </m:rPr>
                        <a:rPr lang="en-US" sz="3800" i="1" kern="100">
                          <a:solidFill>
                            <a:prstClr val="black"/>
                          </a:solidFill>
                          <a:latin typeface="Arial" panose="020B0604020202020204" pitchFamily="34" charset="0"/>
                          <a:ea typeface="Calibri" panose="020F0502020204030204" pitchFamily="34" charset="0"/>
                          <a:cs typeface="Arial" panose="020B0604020202020204" pitchFamily="34" charset="0"/>
                        </a:rPr>
                        <m:t> </m:t>
                      </m:r>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𝑒</m:t>
                          </m:r>
                        </m:e>
                        <m: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0,06</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𝑡</m:t>
                          </m:r>
                        </m:sup>
                      </m:s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=150⇔</m:t>
                      </m:r>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𝑒</m:t>
                          </m:r>
                        </m:e>
                        <m: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0,06</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𝑡</m:t>
                          </m:r>
                        </m:sup>
                      </m:s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=1,5</m:t>
                      </m:r>
                    </m:oMath>
                  </m:oMathPara>
                </a14:m>
                <a:endParaRPr lang="en-US" sz="38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defRPr/>
                </a:pPr>
                <a14:m>
                  <m:oMathPara xmlns:m="http://schemas.openxmlformats.org/officeDocument/2006/math">
                    <m:oMathParaPr>
                      <m:jc m:val="centerGroup"/>
                    </m:oMathParaPr>
                    <m:oMath xmlns:m="http://schemas.openxmlformats.org/officeDocument/2006/math">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⇔0,06</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𝑡</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𝑒</m:t>
                          </m:r>
                        </m:sub>
                      </m:s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⁡1,5⇔</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𝑡</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6,76</m:t>
                      </m:r>
                    </m:oMath>
                  </m:oMathPara>
                </a14:m>
                <a:endParaRPr lang="en-US" sz="38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defRPr/>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Vậy thời gian cần thiết để cô Hương thu được số tiền theo yêu cầu đề bài là khoảng 6,8 năm.</a:t>
                </a:r>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9" name="Rectangle 28"/>
              <p:cNvSpPr>
                <a:spLocks noRot="1" noChangeAspect="1" noMove="1" noResize="1" noEditPoints="1" noAdjustHandles="1" noChangeArrowheads="1" noChangeShapeType="1" noTextEdit="1"/>
              </p:cNvSpPr>
              <p:nvPr/>
            </p:nvSpPr>
            <p:spPr>
              <a:xfrm>
                <a:off x="762000" y="1619011"/>
                <a:ext cx="16764000" cy="8118441"/>
              </a:xfrm>
              <a:prstGeom prst="rect">
                <a:avLst/>
              </a:prstGeom>
              <a:blipFill>
                <a:blip r:embed="rId2"/>
                <a:stretch>
                  <a:fillRect l="-1200" r="-1491" b="-751"/>
                </a:stretch>
              </a:blipFill>
            </p:spPr>
            <p:txBody>
              <a:bodyPr/>
              <a:lstStyle/>
              <a:p>
                <a:r>
                  <a:rPr lang="en-US">
                    <a:noFill/>
                  </a:rPr>
                  <a:t> </a:t>
                </a:r>
              </a:p>
            </p:txBody>
          </p:sp>
        </mc:Fallback>
      </mc:AlternateContent>
      <p:grpSp>
        <p:nvGrpSpPr>
          <p:cNvPr id="10" name="Group 9"/>
          <p:cNvGrpSpPr/>
          <p:nvPr/>
        </p:nvGrpSpPr>
        <p:grpSpPr>
          <a:xfrm>
            <a:off x="8313995" y="365553"/>
            <a:ext cx="1825661" cy="967947"/>
            <a:chOff x="1219200" y="4746458"/>
            <a:chExt cx="1825661" cy="967947"/>
          </a:xfrm>
        </p:grpSpPr>
        <p:sp>
          <p:nvSpPr>
            <p:cNvPr id="11" name="Oval Callout 10"/>
            <p:cNvSpPr/>
            <p:nvPr/>
          </p:nvSpPr>
          <p:spPr>
            <a:xfrm>
              <a:off x="1219200" y="4746458"/>
              <a:ext cx="1825661" cy="967947"/>
            </a:xfrm>
            <a:prstGeom prst="wedgeEllipseCallou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1520861" y="4836509"/>
              <a:ext cx="152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spTree>
    <p:extLst>
      <p:ext uri="{BB962C8B-B14F-4D97-AF65-F5344CB8AC3E}">
        <p14:creationId xmlns:p14="http://schemas.microsoft.com/office/powerpoint/2010/main" val="37736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
                                            <p:txEl>
                                              <p:pRg st="1" end="1"/>
                                            </p:txEl>
                                          </p:spTgt>
                                        </p:tgtEl>
                                        <p:attrNameLst>
                                          <p:attrName>style.visibility</p:attrName>
                                        </p:attrNameLst>
                                      </p:cBhvr>
                                      <p:to>
                                        <p:strVal val="visible"/>
                                      </p:to>
                                    </p:set>
                                    <p:animEffect transition="in" filter="fade">
                                      <p:cBhvr>
                                        <p:cTn id="10" dur="500"/>
                                        <p:tgtEl>
                                          <p:spTgt spid="2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animEffect transition="in" filter="wipe(left)">
                                      <p:cBhvr>
                                        <p:cTn id="15" dur="500"/>
                                        <p:tgtEl>
                                          <p:spTgt spid="2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9">
                                            <p:txEl>
                                              <p:pRg st="3" end="3"/>
                                            </p:txEl>
                                          </p:spTgt>
                                        </p:tgtEl>
                                        <p:attrNameLst>
                                          <p:attrName>style.visibility</p:attrName>
                                        </p:attrNameLst>
                                      </p:cBhvr>
                                      <p:to>
                                        <p:strVal val="visible"/>
                                      </p:to>
                                    </p:set>
                                    <p:animEffect transition="in" filter="barn(inVertical)">
                                      <p:cBhvr>
                                        <p:cTn id="20" dur="500"/>
                                        <p:tgtEl>
                                          <p:spTgt spid="29">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9">
                                            <p:txEl>
                                              <p:pRg st="4" end="4"/>
                                            </p:txEl>
                                          </p:spTgt>
                                        </p:tgtEl>
                                        <p:attrNameLst>
                                          <p:attrName>style.visibility</p:attrName>
                                        </p:attrNameLst>
                                      </p:cBhvr>
                                      <p:to>
                                        <p:strVal val="visible"/>
                                      </p:to>
                                    </p:set>
                                    <p:animEffect transition="in" filter="barn(inVertical)">
                                      <p:cBhvr>
                                        <p:cTn id="23" dur="500"/>
                                        <p:tgtEl>
                                          <p:spTgt spid="2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9">
                                            <p:txEl>
                                              <p:pRg st="5" end="5"/>
                                            </p:txEl>
                                          </p:spTgt>
                                        </p:tgtEl>
                                        <p:attrNameLst>
                                          <p:attrName>style.visibility</p:attrName>
                                        </p:attrNameLst>
                                      </p:cBhvr>
                                      <p:to>
                                        <p:strVal val="visible"/>
                                      </p:to>
                                    </p:set>
                                    <p:animEffect transition="in" filter="randombar(horizontal)">
                                      <p:cBhvr>
                                        <p:cTn id="28"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573000" y="5872052"/>
            <a:ext cx="4479606" cy="193844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839200" y="7810500"/>
            <a:ext cx="9313954" cy="4199746"/>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726980" y="5714796"/>
            <a:ext cx="1617420" cy="2095704"/>
          </a:xfrm>
          <a:prstGeom prst="rect">
            <a:avLst/>
          </a:prstGeom>
        </p:spPr>
      </p:pic>
      <p:grpSp>
        <p:nvGrpSpPr>
          <p:cNvPr id="17" name="Group 16"/>
          <p:cNvGrpSpPr/>
          <p:nvPr/>
        </p:nvGrpSpPr>
        <p:grpSpPr>
          <a:xfrm>
            <a:off x="714938" y="1347240"/>
            <a:ext cx="10105462" cy="2729460"/>
            <a:chOff x="5001329" y="2519097"/>
            <a:chExt cx="10983489" cy="2729460"/>
          </a:xfrm>
        </p:grpSpPr>
        <p:sp>
          <p:nvSpPr>
            <p:cNvPr id="3" name="Freeform 3"/>
            <p:cNvSpPr/>
            <p:nvPr/>
          </p:nvSpPr>
          <p:spPr>
            <a:xfrm>
              <a:off x="6046329" y="2519097"/>
              <a:ext cx="8780601" cy="2729460"/>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6" name="Rectangle 15"/>
            <p:cNvSpPr/>
            <p:nvPr/>
          </p:nvSpPr>
          <p:spPr>
            <a:xfrm>
              <a:off x="5001329" y="2747697"/>
              <a:ext cx="10983489" cy="191315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en-US" sz="90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LUYỆN</a:t>
              </a:r>
              <a:r>
                <a:rPr kumimoji="0" lang="en-US" sz="9000" b="1" i="0" u="none" strike="noStrike" kern="1200" cap="none" spc="0" normalizeH="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 TẬP</a:t>
              </a:r>
              <a:endParaRPr kumimoji="0" lang="en-US" sz="90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0932023">
            <a:off x="16616809" y="62558"/>
            <a:ext cx="1990256" cy="1624773"/>
          </a:xfrm>
          <a:prstGeom prst="rect">
            <a:avLst/>
          </a:prstGeom>
        </p:spPr>
      </p:pic>
    </p:spTree>
    <p:extLst>
      <p:ext uri="{BB962C8B-B14F-4D97-AF65-F5344CB8AC3E}">
        <p14:creationId xmlns:p14="http://schemas.microsoft.com/office/powerpoint/2010/main" val="277942545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FFFB"/>
        </a:solidFill>
        <a:effectLst/>
      </p:bgPr>
    </p:bg>
    <p:spTree>
      <p:nvGrpSpPr>
        <p:cNvPr id="1" name=""/>
        <p:cNvGrpSpPr/>
        <p:nvPr/>
      </p:nvGrpSpPr>
      <p:grpSpPr>
        <a:xfrm>
          <a:off x="0" y="0"/>
          <a:ext cx="0" cy="0"/>
          <a:chOff x="0" y="0"/>
          <a:chExt cx="0" cy="0"/>
        </a:xfrm>
      </p:grpSpPr>
      <p:grpSp>
        <p:nvGrpSpPr>
          <p:cNvPr id="2" name="Group 2"/>
          <p:cNvGrpSpPr/>
          <p:nvPr/>
        </p:nvGrpSpPr>
        <p:grpSpPr>
          <a:xfrm>
            <a:off x="-798098" y="-10272964"/>
            <a:ext cx="23116619" cy="15040267"/>
            <a:chOff x="0" y="0"/>
            <a:chExt cx="30822159" cy="2005369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9216201" cy="9274164"/>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726057" y="0"/>
              <a:ext cx="9216201" cy="9274164"/>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605958" y="0"/>
              <a:ext cx="9216201" cy="9274164"/>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0779525"/>
              <a:ext cx="9216201" cy="9274164"/>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726057" y="10779525"/>
              <a:ext cx="9216201" cy="9274164"/>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605958" y="10779525"/>
              <a:ext cx="9216201" cy="9274164"/>
            </a:xfrm>
            <a:prstGeom prst="rect">
              <a:avLst/>
            </a:prstGeom>
          </p:spPr>
        </p:pic>
      </p:grpSp>
      <p:sp>
        <p:nvSpPr>
          <p:cNvPr id="10" name="TextBox 10"/>
          <p:cNvSpPr txBox="1"/>
          <p:nvPr/>
        </p:nvSpPr>
        <p:spPr>
          <a:xfrm>
            <a:off x="945955" y="682255"/>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a:ln>
                  <a:noFill/>
                </a:ln>
                <a:solidFill>
                  <a:srgbClr val="1F497D"/>
                </a:solidFill>
                <a:effectLst/>
                <a:uLnTx/>
                <a:uFillTx/>
                <a:latin typeface="Arial" panose="020B0604020202020204" pitchFamily="34" charset="0"/>
                <a:ea typeface="+mn-ea"/>
                <a:cs typeface="Arial" panose="020B0604020202020204" pitchFamily="34" charset="0"/>
              </a:rPr>
              <a:t>CÂU HỎI </a:t>
            </a:r>
            <a:r>
              <a:rPr kumimoji="0" lang="en-US" sz="6500" b="1" i="0" u="none" strike="noStrike" kern="1200" cap="none" spc="323"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TRẮC </a:t>
            </a:r>
            <a:r>
              <a:rPr kumimoji="0" lang="en-US" sz="6500" b="1" i="0" u="none" strike="noStrike" kern="1200" cap="none" spc="323"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NGHIỆM</a:t>
            </a:r>
          </a:p>
        </p:txBody>
      </p:sp>
      <p:pic>
        <p:nvPicPr>
          <p:cNvPr id="11" name="Picture 10"/>
          <p:cNvPicPr>
            <a:picLocks noChangeAspect="1"/>
          </p:cNvPicPr>
          <p:nvPr/>
        </p:nvPicPr>
        <p:blipFill>
          <a:blip r:embed="rId4"/>
          <a:stretch>
            <a:fillRect/>
          </a:stretch>
        </p:blipFill>
        <p:spPr>
          <a:xfrm>
            <a:off x="16010006" y="418981"/>
            <a:ext cx="2139881" cy="1371719"/>
          </a:xfrm>
          <a:prstGeom prst="rect">
            <a:avLst/>
          </a:prstGeom>
        </p:spPr>
      </p:pic>
      <p:sp>
        <p:nvSpPr>
          <p:cNvPr id="19" name="Freeform 5"/>
          <p:cNvSpPr/>
          <p:nvPr/>
        </p:nvSpPr>
        <p:spPr>
          <a:xfrm>
            <a:off x="911369" y="2460383"/>
            <a:ext cx="16614631" cy="2570193"/>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FFFCC"/>
          </a:solidFill>
        </p:spPr>
      </p:sp>
      <mc:AlternateContent xmlns:mc="http://schemas.openxmlformats.org/markup-compatibility/2006">
        <mc:Choice xmlns:a14="http://schemas.microsoft.com/office/drawing/2010/main" Requires="a14">
          <p:sp>
            <p:nvSpPr>
              <p:cNvPr id="21" name="Rectangle 20"/>
              <p:cNvSpPr/>
              <p:nvPr/>
            </p:nvSpPr>
            <p:spPr>
              <a:xfrm>
                <a:off x="1143000" y="2638842"/>
                <a:ext cx="16078200" cy="2123658"/>
              </a:xfrm>
              <a:prstGeom prst="rect">
                <a:avLst/>
              </a:prstGeom>
            </p:spPr>
            <p:txBody>
              <a:bodyPr wrap="square">
                <a:spAutoFit/>
              </a:bodyPr>
              <a:lstStyle/>
              <a:p>
                <a:pPr algn="just">
                  <a:lnSpc>
                    <a:spcPct val="150000"/>
                  </a:lnSpc>
                  <a:spcBef>
                    <a:spcPts val="300"/>
                  </a:spcBef>
                  <a:spcAft>
                    <a:spcPts val="800"/>
                  </a:spcAft>
                </a:pPr>
                <a:r>
                  <a:rPr lang="nl-NL" sz="4400" b="1" kern="100">
                    <a:solidFill>
                      <a:srgbClr val="000000"/>
                    </a:solidFill>
                    <a:latin typeface="Arial" panose="020B0604020202020204" pitchFamily="34" charset="0"/>
                    <a:ea typeface="Calibri" panose="020F0502020204030204" pitchFamily="34" charset="0"/>
                    <a:cs typeface="Arial" panose="020B0604020202020204" pitchFamily="34" charset="0"/>
                  </a:rPr>
                  <a:t>Câu 1</a:t>
                </a:r>
                <a:r>
                  <a:rPr lang="nl-NL" sz="4400" b="1" kern="100">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4400" b="1" kern="100">
                    <a:effectLst/>
                    <a:latin typeface="Arial" panose="020B0604020202020204" pitchFamily="34" charset="0"/>
                    <a:ea typeface="Calibri" panose="020F0502020204030204" pitchFamily="34" charset="0"/>
                    <a:cs typeface="Arial" panose="020B0604020202020204" pitchFamily="34" charset="0"/>
                  </a:rPr>
                  <a:t> </a:t>
                </a:r>
                <a:r>
                  <a:rPr lang="nl-NL" sz="4400" kern="100" smtClean="0">
                    <a:effectLst/>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a:rPr lang="nl-NL" sz="44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nl-NL" sz="4400" i="1" kern="100">
                        <a:effectLst/>
                        <a:latin typeface="Cambria Math" panose="02040503050406030204" pitchFamily="18" charset="0"/>
                        <a:ea typeface="Calibri" panose="020F0502020204030204" pitchFamily="34" charset="0"/>
                        <a:cs typeface="Times New Roman" panose="02020603050405020304" pitchFamily="18" charset="0"/>
                      </a:rPr>
                      <m:t> &gt; 0</m:t>
                    </m:r>
                  </m:oMath>
                </a14:m>
                <a:r>
                  <a:rPr lang="nl-NL" sz="44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nl-NL" sz="44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nl-NL" sz="4400" i="1" kern="100">
                        <a:effectLst/>
                        <a:latin typeface="Cambria Math" panose="02040503050406030204" pitchFamily="18" charset="0"/>
                        <a:ea typeface="Calibri" panose="020F0502020204030204" pitchFamily="34" charset="0"/>
                        <a:cs typeface="Times New Roman" panose="02020603050405020304" pitchFamily="18" charset="0"/>
                      </a:rPr>
                      <m:t>  1,</m:t>
                    </m:r>
                    <m:r>
                      <a:rPr lang="nl-NL" sz="4400" i="1" kern="100">
                        <a:effectLst/>
                        <a:latin typeface="Cambria Math" panose="02040503050406030204" pitchFamily="18" charset="0"/>
                        <a:ea typeface="Calibri" panose="020F0502020204030204" pitchFamily="34" charset="0"/>
                        <a:cs typeface="Times New Roman" panose="02020603050405020304" pitchFamily="18" charset="0"/>
                      </a:rPr>
                      <m:t> </m:t>
                    </m:r>
                    <m:r>
                      <a:rPr lang="nl-NL" sz="4400" i="1" kern="100">
                        <a:effectLst/>
                        <a:latin typeface="Cambria Math" panose="02040503050406030204" pitchFamily="18" charset="0"/>
                        <a:ea typeface="Calibri" panose="020F0502020204030204" pitchFamily="34" charset="0"/>
                        <a:cs typeface="Times New Roman" panose="02020603050405020304" pitchFamily="18" charset="0"/>
                      </a:rPr>
                      <m:t>𝑥</m:t>
                    </m:r>
                  </m:oMath>
                </a14:m>
                <a:r>
                  <a:rPr lang="nl-NL" sz="44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nl-NL" sz="4400" i="1" kern="100">
                        <a:effectLst/>
                        <a:latin typeface="Cambria Math" panose="02040503050406030204" pitchFamily="18" charset="0"/>
                        <a:ea typeface="Calibri" panose="020F0502020204030204" pitchFamily="34" charset="0"/>
                        <a:cs typeface="Times New Roman" panose="02020603050405020304" pitchFamily="18" charset="0"/>
                      </a:rPr>
                      <m:t>𝑦</m:t>
                    </m:r>
                  </m:oMath>
                </a14:m>
                <a:r>
                  <a:rPr lang="nl-NL" sz="4400" kern="100">
                    <a:effectLst/>
                    <a:latin typeface="Arial" panose="020B0604020202020204" pitchFamily="34" charset="0"/>
                    <a:ea typeface="Calibri" panose="020F0502020204030204" pitchFamily="34" charset="0"/>
                    <a:cs typeface="Arial" panose="020B0604020202020204" pitchFamily="34" charset="0"/>
                  </a:rPr>
                  <a:t> là hai số dương</a:t>
                </a:r>
                <a:r>
                  <a:rPr lang="nl-NL" sz="4400" kern="100">
                    <a:effectLst/>
                    <a:latin typeface="Arial" panose="020B0604020202020204" pitchFamily="34" charset="0"/>
                    <a:ea typeface="Calibri" panose="020F0502020204030204" pitchFamily="34" charset="0"/>
                    <a:cs typeface="Arial" panose="020B0604020202020204" pitchFamily="34" charset="0"/>
                  </a:rPr>
                  <a:t>. </a:t>
                </a:r>
                <a:r>
                  <a:rPr lang="nl-NL" sz="4400" kern="100" smtClean="0">
                    <a:effectLst/>
                    <a:latin typeface="Arial" panose="020B0604020202020204" pitchFamily="34" charset="0"/>
                    <a:ea typeface="Calibri" panose="020F0502020204030204" pitchFamily="34" charset="0"/>
                    <a:cs typeface="Arial" panose="020B0604020202020204" pitchFamily="34" charset="0"/>
                  </a:rPr>
                  <a:t>Tìm </a:t>
                </a:r>
                <a:r>
                  <a:rPr lang="nl-NL" sz="4400" kern="100">
                    <a:effectLst/>
                    <a:latin typeface="Arial" panose="020B0604020202020204" pitchFamily="34" charset="0"/>
                    <a:ea typeface="Calibri" panose="020F0502020204030204" pitchFamily="34" charset="0"/>
                    <a:cs typeface="Arial" panose="020B0604020202020204" pitchFamily="34" charset="0"/>
                  </a:rPr>
                  <a:t>mệnh đề </a:t>
                </a:r>
                <a:r>
                  <a:rPr lang="nl-NL" sz="4400" b="1" i="1" kern="100">
                    <a:effectLst/>
                    <a:latin typeface="Arial" panose="020B0604020202020204" pitchFamily="34" charset="0"/>
                    <a:ea typeface="Calibri" panose="020F0502020204030204" pitchFamily="34" charset="0"/>
                    <a:cs typeface="Arial" panose="020B0604020202020204" pitchFamily="34" charset="0"/>
                  </a:rPr>
                  <a:t>đúng</a:t>
                </a:r>
                <a:r>
                  <a:rPr lang="nl-NL" sz="4400" kern="100">
                    <a:effectLst/>
                    <a:latin typeface="Arial" panose="020B0604020202020204" pitchFamily="34" charset="0"/>
                    <a:ea typeface="Calibri" panose="020F0502020204030204" pitchFamily="34" charset="0"/>
                    <a:cs typeface="Arial" panose="020B0604020202020204" pitchFamily="34" charset="0"/>
                  </a:rPr>
                  <a:t> trong các mệnh đề sau:</a:t>
                </a:r>
                <a:endParaRPr lang="en-US" sz="36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1143000" y="2638842"/>
                <a:ext cx="16078200" cy="2123658"/>
              </a:xfrm>
              <a:prstGeom prst="rect">
                <a:avLst/>
              </a:prstGeom>
              <a:blipFill>
                <a:blip r:embed="rId5"/>
                <a:stretch>
                  <a:fillRect l="-1555" r="-1517" b="-6897"/>
                </a:stretch>
              </a:blipFill>
            </p:spPr>
            <p:txBody>
              <a:bodyPr/>
              <a:lstStyle/>
              <a:p>
                <a:r>
                  <a:rPr lang="en-US">
                    <a:noFill/>
                  </a:rPr>
                  <a:t> </a:t>
                </a:r>
              </a:p>
            </p:txBody>
          </p:sp>
        </mc:Fallback>
      </mc:AlternateContent>
      <p:sp>
        <p:nvSpPr>
          <p:cNvPr id="22" name="Rounded Rectangle 21"/>
          <p:cNvSpPr/>
          <p:nvPr/>
        </p:nvSpPr>
        <p:spPr>
          <a:xfrm>
            <a:off x="10218822" y="7578481"/>
            <a:ext cx="6599640" cy="1188417"/>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3" name="Rectangle 22"/>
              <p:cNvSpPr/>
              <p:nvPr/>
            </p:nvSpPr>
            <p:spPr>
              <a:xfrm>
                <a:off x="1449487" y="4699580"/>
                <a:ext cx="15368975" cy="3872920"/>
              </a:xfrm>
              <a:prstGeom prst="rect">
                <a:avLst/>
              </a:prstGeom>
            </p:spPr>
            <p:txBody>
              <a:bodyPr wrap="square">
                <a:spAutoFit/>
              </a:bodyPr>
              <a:lstStyle/>
              <a:p>
                <a:pPr indent="179705">
                  <a:lnSpc>
                    <a:spcPct val="250000"/>
                  </a:lnSpc>
                  <a:spcAft>
                    <a:spcPts val="800"/>
                  </a:spcAft>
                  <a:tabLst>
                    <a:tab pos="3261360" algn="l"/>
                  </a:tabLst>
                </a:pPr>
                <a:r>
                  <a:rPr lang="nl-NL" sz="4000" kern="100" smtClean="0">
                    <a:solidFill>
                      <a:schemeClr val="tx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fName>
                      <m:e>
                        <m:f>
                          <m:f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den>
                        </m:f>
                      </m:e>
                    </m:func>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func>
                      </m:num>
                      <m:den>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func>
                      </m:den>
                    </m:f>
                  </m:oMath>
                </a14:m>
                <a:r>
                  <a:rPr lang="en-US" sz="40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kern="10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nl-NL" sz="4000" kern="100" smtClean="0">
                    <a:solidFill>
                      <a:schemeClr val="tx1"/>
                    </a:solidFill>
                    <a:effectLst/>
                    <a:latin typeface="Arial" panose="020B0604020202020204" pitchFamily="34" charset="0"/>
                    <a:ea typeface="Calibri" panose="020F0502020204030204" pitchFamily="34" charset="0"/>
                    <a:cs typeface="Arial" panose="020B0604020202020204" pitchFamily="34" charset="0"/>
                  </a:rPr>
                  <a:t>B</a:t>
                </a:r>
                <a:r>
                  <a:rPr lang="nl-NL" sz="40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fName>
                      <m:e>
                        <m:f>
                          <m:f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en>
                        </m:f>
                      </m:e>
                    </m:func>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func>
                      </m:den>
                    </m:f>
                  </m:oMath>
                </a14:m>
                <a:endParaRPr lang="en-US" sz="40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indent="179705">
                  <a:lnSpc>
                    <a:spcPct val="250000"/>
                  </a:lnSpc>
                  <a:spcAft>
                    <a:spcPts val="800"/>
                  </a:spcAft>
                  <a:tabLst>
                    <a:tab pos="3261360" algn="l"/>
                  </a:tabLst>
                </a:pPr>
                <a:r>
                  <a:rPr lang="nl-NL" sz="4000" kern="10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fName>
                      <m:e>
                        <m:d>
                          <m:d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d>
                      </m:e>
                    </m:func>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func>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func>
                  </m:oMath>
                </a14:m>
                <a:r>
                  <a:rPr lang="en-US" sz="40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kern="10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nl-NL" sz="4000" kern="10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a:t>
                </a:r>
                <a:r>
                  <a:rPr lang="nl-NL" sz="40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b>
                        </m:sSub>
                      </m:fName>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func>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sub>
                        </m:sSub>
                      </m:fName>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func>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nl-NL" sz="40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func>
                  </m:oMath>
                </a14:m>
                <a:endParaRPr lang="en-US" sz="40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1449487" y="4699580"/>
                <a:ext cx="15368975" cy="3872920"/>
              </a:xfrm>
              <a:prstGeom prst="rect">
                <a:avLst/>
              </a:prstGeom>
              <a:blipFill>
                <a:blip r:embed="rId6"/>
                <a:stretch>
                  <a:fillRect l="-278" b="-5827"/>
                </a:stretch>
              </a:blipFill>
            </p:spPr>
            <p:txBody>
              <a:bodyPr/>
              <a:lstStyle/>
              <a:p>
                <a:r>
                  <a:rPr lang="en-US">
                    <a:noFill/>
                  </a:rPr>
                  <a:t> </a:t>
                </a:r>
              </a:p>
            </p:txBody>
          </p:sp>
        </mc:Fallback>
      </mc:AlternateContent>
    </p:spTree>
    <p:extLst>
      <p:ext uri="{BB962C8B-B14F-4D97-AF65-F5344CB8AC3E}">
        <p14:creationId xmlns:p14="http://schemas.microsoft.com/office/powerpoint/2010/main" val="167822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anim calcmode="lin" valueType="num">
                                      <p:cBhvr>
                                        <p:cTn id="16" dur="500" fill="hold"/>
                                        <p:tgtEl>
                                          <p:spTgt spid="21"/>
                                        </p:tgtEl>
                                        <p:attrNameLst>
                                          <p:attrName>ppt_x</p:attrName>
                                        </p:attrNameLst>
                                      </p:cBhvr>
                                      <p:tavLst>
                                        <p:tav tm="0">
                                          <p:val>
                                            <p:strVal val="#ppt_x"/>
                                          </p:val>
                                        </p:tav>
                                        <p:tav tm="100000">
                                          <p:val>
                                            <p:strVal val="#ppt_x"/>
                                          </p:val>
                                        </p:tav>
                                      </p:tavLst>
                                    </p:anim>
                                    <p:anim calcmode="lin" valueType="num">
                                      <p:cBhvr>
                                        <p:cTn id="17" dur="5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anim calcmode="lin" valueType="num">
                                      <p:cBhvr>
                                        <p:cTn id="21" dur="500" fill="hold"/>
                                        <p:tgtEl>
                                          <p:spTgt spid="19"/>
                                        </p:tgtEl>
                                        <p:attrNameLst>
                                          <p:attrName>ppt_x</p:attrName>
                                        </p:attrNameLst>
                                      </p:cBhvr>
                                      <p:tavLst>
                                        <p:tav tm="0">
                                          <p:val>
                                            <p:strVal val="#ppt_x"/>
                                          </p:val>
                                        </p:tav>
                                        <p:tav tm="100000">
                                          <p:val>
                                            <p:strVal val="#ppt_x"/>
                                          </p:val>
                                        </p:tav>
                                      </p:tavLst>
                                    </p:anim>
                                    <p:anim calcmode="lin" valueType="num">
                                      <p:cBhvr>
                                        <p:cTn id="22" dur="500" fill="hold"/>
                                        <p:tgtEl>
                                          <p:spTgt spid="1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anim calcmode="lin" valueType="num">
                                      <p:cBhvr>
                                        <p:cTn id="26" dur="500" fill="hold"/>
                                        <p:tgtEl>
                                          <p:spTgt spid="23"/>
                                        </p:tgtEl>
                                        <p:attrNameLst>
                                          <p:attrName>ppt_x</p:attrName>
                                        </p:attrNameLst>
                                      </p:cBhvr>
                                      <p:tavLst>
                                        <p:tav tm="0">
                                          <p:val>
                                            <p:strVal val="#ppt_x"/>
                                          </p:val>
                                        </p:tav>
                                        <p:tav tm="100000">
                                          <p:val>
                                            <p:strVal val="#ppt_x"/>
                                          </p:val>
                                        </p:tav>
                                      </p:tavLst>
                                    </p:anim>
                                    <p:anim calcmode="lin" valueType="num">
                                      <p:cBhvr>
                                        <p:cTn id="27"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2" grpId="0" animBg="1"/>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7FFFB"/>
        </a:solidFill>
        <a:effectLst/>
      </p:bgPr>
    </p:bg>
    <p:spTree>
      <p:nvGrpSpPr>
        <p:cNvPr id="1" name=""/>
        <p:cNvGrpSpPr/>
        <p:nvPr/>
      </p:nvGrpSpPr>
      <p:grpSpPr>
        <a:xfrm>
          <a:off x="0" y="0"/>
          <a:ext cx="0" cy="0"/>
          <a:chOff x="0" y="0"/>
          <a:chExt cx="0" cy="0"/>
        </a:xfrm>
      </p:grpSpPr>
      <p:grpSp>
        <p:nvGrpSpPr>
          <p:cNvPr id="2" name="Group 2"/>
          <p:cNvGrpSpPr/>
          <p:nvPr/>
        </p:nvGrpSpPr>
        <p:grpSpPr>
          <a:xfrm>
            <a:off x="-798098" y="-10272964"/>
            <a:ext cx="23116619" cy="15040267"/>
            <a:chOff x="0" y="0"/>
            <a:chExt cx="30822159" cy="2005369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9216201" cy="9274164"/>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726057" y="0"/>
              <a:ext cx="9216201" cy="9274164"/>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605958" y="0"/>
              <a:ext cx="9216201" cy="9274164"/>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0779525"/>
              <a:ext cx="9216201" cy="9274164"/>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726057" y="10779525"/>
              <a:ext cx="9216201" cy="9274164"/>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605958" y="10779525"/>
              <a:ext cx="9216201" cy="9274164"/>
            </a:xfrm>
            <a:prstGeom prst="rect">
              <a:avLst/>
            </a:prstGeom>
          </p:spPr>
        </p:pic>
      </p:grpSp>
      <p:sp>
        <p:nvSpPr>
          <p:cNvPr id="10" name="TextBox 10"/>
          <p:cNvSpPr txBox="1"/>
          <p:nvPr/>
        </p:nvSpPr>
        <p:spPr>
          <a:xfrm>
            <a:off x="945955" y="682255"/>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a:ln>
                  <a:noFill/>
                </a:ln>
                <a:solidFill>
                  <a:srgbClr val="1F497D"/>
                </a:solidFill>
                <a:effectLst/>
                <a:uLnTx/>
                <a:uFillTx/>
                <a:latin typeface="Arial" panose="020B0604020202020204" pitchFamily="34" charset="0"/>
                <a:ea typeface="+mn-ea"/>
                <a:cs typeface="Arial" panose="020B0604020202020204" pitchFamily="34" charset="0"/>
              </a:rPr>
              <a:t>CÂU HỎI </a:t>
            </a:r>
            <a:r>
              <a:rPr kumimoji="0" lang="en-US" sz="6500" b="1" i="0" u="none" strike="noStrike" kern="1200" cap="none" spc="323"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TRẮC </a:t>
            </a:r>
            <a:r>
              <a:rPr kumimoji="0" lang="en-US" sz="6500" b="1" i="0" u="none" strike="noStrike" kern="1200" cap="none" spc="323"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NGHIỆM</a:t>
            </a:r>
          </a:p>
        </p:txBody>
      </p:sp>
      <p:pic>
        <p:nvPicPr>
          <p:cNvPr id="11" name="Picture 10"/>
          <p:cNvPicPr>
            <a:picLocks noChangeAspect="1"/>
          </p:cNvPicPr>
          <p:nvPr/>
        </p:nvPicPr>
        <p:blipFill>
          <a:blip r:embed="rId4"/>
          <a:stretch>
            <a:fillRect/>
          </a:stretch>
        </p:blipFill>
        <p:spPr>
          <a:xfrm>
            <a:off x="16010006" y="418981"/>
            <a:ext cx="2139881" cy="1371719"/>
          </a:xfrm>
          <a:prstGeom prst="rect">
            <a:avLst/>
          </a:prstGeom>
        </p:spPr>
      </p:pic>
      <mc:AlternateContent xmlns:mc="http://schemas.openxmlformats.org/markup-compatibility/2006">
        <mc:Choice xmlns:a14="http://schemas.microsoft.com/office/drawing/2010/main" Requires="a14">
          <p:sp>
            <p:nvSpPr>
              <p:cNvPr id="15" name="Rectangle 14"/>
              <p:cNvSpPr/>
              <p:nvPr/>
            </p:nvSpPr>
            <p:spPr>
              <a:xfrm>
                <a:off x="1405382" y="5220569"/>
                <a:ext cx="15626604" cy="2035942"/>
              </a:xfrm>
              <a:prstGeom prst="rect">
                <a:avLst/>
              </a:prstGeom>
            </p:spPr>
            <p:txBody>
              <a:bodyPr wrap="square">
                <a:spAutoFit/>
              </a:bodyPr>
              <a:lstStyle/>
              <a:p>
                <a:pPr indent="179705">
                  <a:lnSpc>
                    <a:spcPct val="150000"/>
                  </a:lnSpc>
                  <a:spcAft>
                    <a:spcPts val="800"/>
                  </a:spcAft>
                  <a:tabLst>
                    <a:tab pos="1719580" algn="l"/>
                    <a:tab pos="3262630" algn="l"/>
                    <a:tab pos="4806315" algn="l"/>
                  </a:tabLst>
                </a:pPr>
                <a14:m>
                  <m:oMathPara xmlns:m="http://schemas.openxmlformats.org/officeDocument/2006/math">
                    <m:oMathParaPr>
                      <m:jc m:val="centerGroup"/>
                    </m:oMathParaPr>
                    <m:oMath xmlns:m="http://schemas.openxmlformats.org/officeDocument/2006/math">
                      <m:r>
                        <m:rPr>
                          <m:sty m:val="p"/>
                        </m:rP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20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2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2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B</m:t>
                      </m:r>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20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2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2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m:t>
                          </m:r>
                        </m:den>
                      </m:f>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m:t>
                      </m:r>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20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2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4200" i="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den>
                      </m:f>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D</m:t>
                      </m:r>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2</m:t>
                      </m:r>
                    </m:oMath>
                  </m:oMathPara>
                </a14:m>
                <a:endParaRPr lang="en-US" sz="42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405382" y="5220569"/>
                <a:ext cx="15626604" cy="2035942"/>
              </a:xfrm>
              <a:prstGeom prst="rect">
                <a:avLst/>
              </a:prstGeom>
              <a:blipFill>
                <a:blip r:embed="rId5"/>
                <a:stretch>
                  <a:fillRect/>
                </a:stretch>
              </a:blipFill>
            </p:spPr>
            <p:txBody>
              <a:bodyPr/>
              <a:lstStyle/>
              <a:p>
                <a:r>
                  <a:rPr lang="en-US">
                    <a:noFill/>
                  </a:rPr>
                  <a:t> </a:t>
                </a:r>
              </a:p>
            </p:txBody>
          </p:sp>
        </mc:Fallback>
      </mc:AlternateContent>
      <p:sp>
        <p:nvSpPr>
          <p:cNvPr id="16" name="Freeform 5"/>
          <p:cNvSpPr/>
          <p:nvPr/>
        </p:nvSpPr>
        <p:spPr>
          <a:xfrm>
            <a:off x="911369" y="2460383"/>
            <a:ext cx="16614631" cy="2378317"/>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FFFCC"/>
          </a:solidFill>
        </p:spPr>
      </p:sp>
      <p:sp>
        <p:nvSpPr>
          <p:cNvPr id="17" name="Rounded Rectangle 16"/>
          <p:cNvSpPr/>
          <p:nvPr/>
        </p:nvSpPr>
        <p:spPr>
          <a:xfrm>
            <a:off x="5860021" y="5546741"/>
            <a:ext cx="2293379" cy="1645602"/>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p:cNvPicPr>
            <a:picLocks noChangeAspect="1"/>
          </p:cNvPicPr>
          <p:nvPr/>
        </p:nvPicPr>
        <p:blipFill>
          <a:blip r:embed="rId6"/>
          <a:stretch>
            <a:fillRect/>
          </a:stretch>
        </p:blipFill>
        <p:spPr>
          <a:xfrm>
            <a:off x="-457200" y="8261339"/>
            <a:ext cx="19734462" cy="3054361"/>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4951484" y="3011254"/>
                <a:ext cx="8534400" cy="1075487"/>
              </a:xfrm>
              <a:prstGeom prst="rect">
                <a:avLst/>
              </a:prstGeom>
            </p:spPr>
            <p:txBody>
              <a:bodyPr wrap="square">
                <a:spAutoFit/>
              </a:bodyPr>
              <a:lstStyle/>
              <a:p>
                <a:pPr algn="ctr">
                  <a:lnSpc>
                    <a:spcPct val="150000"/>
                  </a:lnSpc>
                  <a:spcBef>
                    <a:spcPts val="300"/>
                  </a:spcBef>
                  <a:spcAft>
                    <a:spcPts val="800"/>
                  </a:spcAft>
                </a:pPr>
                <a:r>
                  <a:rPr lang="nl-NL" sz="4500" b="1" kern="100">
                    <a:solidFill>
                      <a:srgbClr val="000000"/>
                    </a:solidFill>
                    <a:latin typeface="Arial" panose="020B0604020202020204" pitchFamily="34" charset="0"/>
                    <a:ea typeface="Calibri" panose="020F0502020204030204" pitchFamily="34" charset="0"/>
                    <a:cs typeface="Arial" panose="020B0604020202020204" pitchFamily="34" charset="0"/>
                  </a:rPr>
                  <a:t>Câu 2.</a:t>
                </a:r>
                <a:r>
                  <a:rPr lang="nl-NL" sz="45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4</m:t>
                            </m:r>
                          </m:sub>
                        </m:sSub>
                      </m:fName>
                      <m:e>
                        <m:rad>
                          <m:rad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4</m:t>
                            </m:r>
                          </m:deg>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8</m:t>
                            </m:r>
                          </m:e>
                        </m:rad>
                      </m:e>
                    </m:func>
                  </m:oMath>
                </a14:m>
                <a:r>
                  <a:rPr lang="nl-NL" sz="4500" kern="100">
                    <a:effectLst/>
                    <a:latin typeface="Arial" panose="020B0604020202020204" pitchFamily="34" charset="0"/>
                    <a:ea typeface="Calibri" panose="020F0502020204030204" pitchFamily="34" charset="0"/>
                    <a:cs typeface="Arial" panose="020B0604020202020204" pitchFamily="34" charset="0"/>
                  </a:rPr>
                  <a:t> bằng:</a:t>
                </a:r>
                <a:endParaRPr lang="en-US" sz="45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4951484" y="3011254"/>
                <a:ext cx="8534400" cy="1075487"/>
              </a:xfrm>
              <a:prstGeom prst="rect">
                <a:avLst/>
              </a:prstGeom>
              <a:blipFill>
                <a:blip r:embed="rId7"/>
                <a:stretch>
                  <a:fillRect b="-27273"/>
                </a:stretch>
              </a:blipFill>
            </p:spPr>
            <p:txBody>
              <a:bodyPr/>
              <a:lstStyle/>
              <a:p>
                <a:r>
                  <a:rPr lang="en-US">
                    <a:noFill/>
                  </a:rPr>
                  <a:t> </a:t>
                </a:r>
              </a:p>
            </p:txBody>
          </p:sp>
        </mc:Fallback>
      </mc:AlternateContent>
    </p:spTree>
    <p:extLst>
      <p:ext uri="{BB962C8B-B14F-4D97-AF65-F5344CB8AC3E}">
        <p14:creationId xmlns:p14="http://schemas.microsoft.com/office/powerpoint/2010/main" val="215717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7FFFB"/>
        </a:solidFill>
        <a:effectLst/>
      </p:bgPr>
    </p:bg>
    <p:spTree>
      <p:nvGrpSpPr>
        <p:cNvPr id="1" name=""/>
        <p:cNvGrpSpPr/>
        <p:nvPr/>
      </p:nvGrpSpPr>
      <p:grpSpPr>
        <a:xfrm>
          <a:off x="0" y="0"/>
          <a:ext cx="0" cy="0"/>
          <a:chOff x="0" y="0"/>
          <a:chExt cx="0" cy="0"/>
        </a:xfrm>
      </p:grpSpPr>
      <p:grpSp>
        <p:nvGrpSpPr>
          <p:cNvPr id="2" name="Group 2"/>
          <p:cNvGrpSpPr/>
          <p:nvPr/>
        </p:nvGrpSpPr>
        <p:grpSpPr>
          <a:xfrm>
            <a:off x="-798098" y="-10272964"/>
            <a:ext cx="23116619" cy="15040267"/>
            <a:chOff x="0" y="0"/>
            <a:chExt cx="30822159" cy="2005369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9216201" cy="9274164"/>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726057" y="0"/>
              <a:ext cx="9216201" cy="9274164"/>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605958" y="0"/>
              <a:ext cx="9216201" cy="9274164"/>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0779525"/>
              <a:ext cx="9216201" cy="9274164"/>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726057" y="10779525"/>
              <a:ext cx="9216201" cy="9274164"/>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605958" y="10779525"/>
              <a:ext cx="9216201" cy="9274164"/>
            </a:xfrm>
            <a:prstGeom prst="rect">
              <a:avLst/>
            </a:prstGeom>
          </p:spPr>
        </p:pic>
      </p:grpSp>
      <p:sp>
        <p:nvSpPr>
          <p:cNvPr id="10" name="TextBox 10"/>
          <p:cNvSpPr txBox="1"/>
          <p:nvPr/>
        </p:nvSpPr>
        <p:spPr>
          <a:xfrm>
            <a:off x="945955" y="682255"/>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a:ln>
                  <a:noFill/>
                </a:ln>
                <a:solidFill>
                  <a:srgbClr val="1F497D"/>
                </a:solidFill>
                <a:effectLst/>
                <a:uLnTx/>
                <a:uFillTx/>
                <a:latin typeface="Arial" panose="020B0604020202020204" pitchFamily="34" charset="0"/>
                <a:ea typeface="+mn-ea"/>
                <a:cs typeface="Arial" panose="020B0604020202020204" pitchFamily="34" charset="0"/>
              </a:rPr>
              <a:t>CÂU HỎI </a:t>
            </a:r>
            <a:r>
              <a:rPr kumimoji="0" lang="en-US" sz="6500" b="1" i="0" u="none" strike="noStrike" kern="1200" cap="none" spc="323"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TRẮC </a:t>
            </a:r>
            <a:r>
              <a:rPr kumimoji="0" lang="en-US" sz="6500" b="1" i="0" u="none" strike="noStrike" kern="1200" cap="none" spc="323"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NGHIỆM</a:t>
            </a:r>
          </a:p>
        </p:txBody>
      </p:sp>
      <p:pic>
        <p:nvPicPr>
          <p:cNvPr id="11" name="Picture 10"/>
          <p:cNvPicPr>
            <a:picLocks noChangeAspect="1"/>
          </p:cNvPicPr>
          <p:nvPr/>
        </p:nvPicPr>
        <p:blipFill>
          <a:blip r:embed="rId4"/>
          <a:stretch>
            <a:fillRect/>
          </a:stretch>
        </p:blipFill>
        <p:spPr>
          <a:xfrm>
            <a:off x="16010006" y="418981"/>
            <a:ext cx="2139881" cy="1371719"/>
          </a:xfrm>
          <a:prstGeom prst="rect">
            <a:avLst/>
          </a:prstGeom>
        </p:spPr>
      </p:pic>
      <mc:AlternateContent xmlns:mc="http://schemas.openxmlformats.org/markup-compatibility/2006">
        <mc:Choice xmlns:a14="http://schemas.microsoft.com/office/drawing/2010/main" Requires="a14">
          <p:sp>
            <p:nvSpPr>
              <p:cNvPr id="19" name="Rectangle 18"/>
              <p:cNvSpPr/>
              <p:nvPr/>
            </p:nvSpPr>
            <p:spPr>
              <a:xfrm>
                <a:off x="4315062" y="5030576"/>
                <a:ext cx="11201400" cy="4165243"/>
              </a:xfrm>
              <a:prstGeom prst="rect">
                <a:avLst/>
              </a:prstGeom>
            </p:spPr>
            <p:txBody>
              <a:bodyPr wrap="square">
                <a:spAutoFit/>
              </a:bodyPr>
              <a:lstStyle/>
              <a:p>
                <a:pPr indent="179705">
                  <a:lnSpc>
                    <a:spcPct val="300000"/>
                  </a:lnSpc>
                  <a:spcAft>
                    <a:spcPts val="800"/>
                  </a:spcAft>
                  <a:tabLst>
                    <a:tab pos="1719580" algn="l"/>
                    <a:tab pos="3262630" algn="l"/>
                    <a:tab pos="4806315" algn="l"/>
                  </a:tabLst>
                </a:pPr>
                <a:r>
                  <a:rPr lang="nl-NL" sz="4300" kern="100" smtClean="0">
                    <a:solidFill>
                      <a:schemeClr val="tx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 + </m:t>
                    </m:r>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43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300" kern="10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nl-NL" sz="4300" kern="100" smtClean="0">
                    <a:solidFill>
                      <a:schemeClr val="tx1"/>
                    </a:solidFill>
                    <a:effectLst/>
                    <a:latin typeface="Arial" panose="020B0604020202020204" pitchFamily="34" charset="0"/>
                    <a:ea typeface="Calibri" panose="020F0502020204030204" pitchFamily="34" charset="0"/>
                    <a:cs typeface="Arial" panose="020B0604020202020204" pitchFamily="34" charset="0"/>
                  </a:rPr>
                  <a:t>B</a:t>
                </a:r>
                <a:r>
                  <a:rPr lang="nl-NL" sz="43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2(2 + 3</m:t>
                    </m:r>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3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indent="179705">
                  <a:lnSpc>
                    <a:spcPct val="300000"/>
                  </a:lnSpc>
                  <a:spcAft>
                    <a:spcPts val="800"/>
                  </a:spcAft>
                  <a:tabLst>
                    <a:tab pos="1719580" algn="l"/>
                    <a:tab pos="3262630" algn="l"/>
                    <a:tab pos="4806315" algn="l"/>
                  </a:tabLst>
                </a:pPr>
                <a:r>
                  <a:rPr lang="nl-NL" sz="4300" kern="10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2(1 − </m:t>
                    </m:r>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3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300" kern="10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nl-NL" sz="4300" kern="10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a:t>
                </a:r>
                <a:r>
                  <a:rPr lang="nl-NL" sz="43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3(5 − 2</m:t>
                    </m:r>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nl-NL" sz="43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3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4315062" y="5030576"/>
                <a:ext cx="11201400" cy="4165243"/>
              </a:xfrm>
              <a:prstGeom prst="rect">
                <a:avLst/>
              </a:prstGeom>
              <a:blipFill>
                <a:blip r:embed="rId5"/>
                <a:stretch>
                  <a:fillRect l="-599"/>
                </a:stretch>
              </a:blipFill>
            </p:spPr>
            <p:txBody>
              <a:bodyPr/>
              <a:lstStyle/>
              <a:p>
                <a:r>
                  <a:rPr lang="en-US">
                    <a:noFill/>
                  </a:rPr>
                  <a:t> </a:t>
                </a:r>
              </a:p>
            </p:txBody>
          </p:sp>
        </mc:Fallback>
      </mc:AlternateContent>
      <p:sp>
        <p:nvSpPr>
          <p:cNvPr id="22" name="Freeform 5"/>
          <p:cNvSpPr/>
          <p:nvPr/>
        </p:nvSpPr>
        <p:spPr>
          <a:xfrm>
            <a:off x="911369" y="2612783"/>
            <a:ext cx="16614631" cy="2378317"/>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FFFCC"/>
          </a:solidFill>
        </p:spPr>
      </p:sp>
      <p:sp>
        <p:nvSpPr>
          <p:cNvPr id="23" name="Rounded Rectangle 22"/>
          <p:cNvSpPr/>
          <p:nvPr/>
        </p:nvSpPr>
        <p:spPr>
          <a:xfrm>
            <a:off x="4038600" y="7655741"/>
            <a:ext cx="4114800" cy="1450159"/>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4" name="Rectangle 23"/>
              <p:cNvSpPr/>
              <p:nvPr/>
            </p:nvSpPr>
            <p:spPr>
              <a:xfrm>
                <a:off x="2935440" y="3174221"/>
                <a:ext cx="12613106" cy="1131079"/>
              </a:xfrm>
              <a:prstGeom prst="rect">
                <a:avLst/>
              </a:prstGeom>
            </p:spPr>
            <p:txBody>
              <a:bodyPr wrap="square">
                <a:spAutoFit/>
              </a:bodyPr>
              <a:lstStyle/>
              <a:p>
                <a:pPr algn="ctr">
                  <a:lnSpc>
                    <a:spcPct val="150000"/>
                  </a:lnSpc>
                  <a:spcBef>
                    <a:spcPts val="300"/>
                  </a:spcBef>
                  <a:spcAft>
                    <a:spcPts val="800"/>
                  </a:spcAft>
                </a:pPr>
                <a:r>
                  <a:rPr lang="nl-NL" sz="4500" b="1" kern="100">
                    <a:solidFill>
                      <a:srgbClr val="000000"/>
                    </a:solidFill>
                    <a:latin typeface="Arial" panose="020B0604020202020204" pitchFamily="34" charset="0"/>
                    <a:ea typeface="Calibri" panose="020F0502020204030204" pitchFamily="34" charset="0"/>
                    <a:cs typeface="Arial" panose="020B0604020202020204" pitchFamily="34" charset="0"/>
                  </a:rPr>
                  <a:t>Câu 3.</a:t>
                </a:r>
                <a:r>
                  <a:rPr lang="nl-NL" sz="4500" kern="100">
                    <a:effectLst/>
                    <a:latin typeface="Arial" panose="020B0604020202020204" pitchFamily="34" charset="0"/>
                    <a:ea typeface="Calibri" panose="020F0502020204030204" pitchFamily="34" charset="0"/>
                    <a:cs typeface="Arial" panose="020B0604020202020204" pitchFamily="34" charset="0"/>
                  </a:rPr>
                  <a:t> Cho </a:t>
                </a:r>
                <a14:m>
                  <m:oMath xmlns:m="http://schemas.openxmlformats.org/officeDocument/2006/math">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𝑙𝑜𝑔</m:t>
                    </m:r>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2 = </m:t>
                    </m:r>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500" kern="100">
                    <a:effectLst/>
                    <a:latin typeface="Arial" panose="020B0604020202020204" pitchFamily="34" charset="0"/>
                    <a:ea typeface="Calibri" panose="020F0502020204030204" pitchFamily="34" charset="0"/>
                    <a:cs typeface="Arial" panose="020B0604020202020204" pitchFamily="34" charset="0"/>
                  </a:rPr>
                  <a:t>  Tính</a:t>
                </a:r>
                <a14:m>
                  <m:oMath xmlns:m="http://schemas.openxmlformats.org/officeDocument/2006/math">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 </m:t>
                    </m:r>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𝑙𝑜𝑔</m:t>
                    </m:r>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25</m:t>
                    </m:r>
                  </m:oMath>
                </a14:m>
                <a:r>
                  <a:rPr lang="nl-NL" sz="4500" kern="100">
                    <a:effectLst/>
                    <a:latin typeface="Arial" panose="020B0604020202020204" pitchFamily="34" charset="0"/>
                    <a:ea typeface="Calibri" panose="020F0502020204030204" pitchFamily="34" charset="0"/>
                    <a:cs typeface="Arial" panose="020B0604020202020204" pitchFamily="34" charset="0"/>
                  </a:rPr>
                  <a:t> theo </a:t>
                </a:r>
                <a14:m>
                  <m:oMath xmlns:m="http://schemas.openxmlformats.org/officeDocument/2006/math">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nl-NL" sz="4500" kern="100">
                    <a:effectLst/>
                    <a:latin typeface="Arial" panose="020B0604020202020204" pitchFamily="34" charset="0"/>
                    <a:ea typeface="Calibri" panose="020F0502020204030204" pitchFamily="34" charset="0"/>
                    <a:cs typeface="Arial" panose="020B0604020202020204" pitchFamily="34" charset="0"/>
                  </a:rPr>
                  <a:t>?</a:t>
                </a:r>
                <a:endParaRPr lang="en-US" sz="45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2935440" y="3174221"/>
                <a:ext cx="12613106" cy="1131079"/>
              </a:xfrm>
              <a:prstGeom prst="rect">
                <a:avLst/>
              </a:prstGeom>
              <a:blipFill>
                <a:blip r:embed="rId6"/>
                <a:stretch>
                  <a:fillRect b="-15135"/>
                </a:stretch>
              </a:blipFill>
            </p:spPr>
            <p:txBody>
              <a:bodyPr/>
              <a:lstStyle/>
              <a:p>
                <a:r>
                  <a:rPr lang="en-US">
                    <a:noFill/>
                  </a:rPr>
                  <a:t> </a:t>
                </a:r>
              </a:p>
            </p:txBody>
          </p:sp>
        </mc:Fallback>
      </mc:AlternateContent>
    </p:spTree>
    <p:extLst>
      <p:ext uri="{BB962C8B-B14F-4D97-AF65-F5344CB8AC3E}">
        <p14:creationId xmlns:p14="http://schemas.microsoft.com/office/powerpoint/2010/main" val="56050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864222">
            <a:off x="15692672" y="870297"/>
            <a:ext cx="1990256" cy="1624773"/>
          </a:xfrm>
          <a:prstGeom prst="rect">
            <a:avLst/>
          </a:prstGeom>
        </p:spPr>
      </p:pic>
      <p:grpSp>
        <p:nvGrpSpPr>
          <p:cNvPr id="10" name="Group 9"/>
          <p:cNvGrpSpPr/>
          <p:nvPr/>
        </p:nvGrpSpPr>
        <p:grpSpPr>
          <a:xfrm>
            <a:off x="-228600" y="571500"/>
            <a:ext cx="10272000" cy="3873989"/>
            <a:chOff x="4129800" y="287531"/>
            <a:chExt cx="10272000" cy="3873989"/>
          </a:xfrm>
        </p:grpSpPr>
        <p:grpSp>
          <p:nvGrpSpPr>
            <p:cNvPr id="11" name="Group 2"/>
            <p:cNvGrpSpPr/>
            <p:nvPr/>
          </p:nvGrpSpPr>
          <p:grpSpPr>
            <a:xfrm>
              <a:off x="5289364" y="287531"/>
              <a:ext cx="7772401" cy="3873989"/>
              <a:chOff x="-160593" y="-28575"/>
              <a:chExt cx="2932533" cy="841375"/>
            </a:xfrm>
          </p:grpSpPr>
          <p:sp>
            <p:nvSpPr>
              <p:cNvPr id="13" name="Freeform 3"/>
              <p:cNvSpPr/>
              <p:nvPr/>
            </p:nvSpPr>
            <p:spPr>
              <a:xfrm>
                <a:off x="-160593" y="29859"/>
                <a:ext cx="29325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4"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2"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5800" b="1" kern="0" dirty="0">
                  <a:solidFill>
                    <a:srgbClr val="FFFF00"/>
                  </a:solidFill>
                  <a:latin typeface="Arial" panose="020B0604020202020204" pitchFamily="34" charset="0"/>
                </a:rPr>
                <a:t>NỘI DUNG BÀI HỌC</a:t>
              </a:r>
              <a:endParaRPr lang="vi-VN" sz="5800" b="1" kern="0" dirty="0">
                <a:solidFill>
                  <a:srgbClr val="FFFF00"/>
                </a:solidFill>
                <a:latin typeface="Arial" panose="020B0604020202020204" pitchFamily="34" charset="0"/>
              </a:endParaRPr>
            </a:p>
          </p:txBody>
        </p:sp>
      </p:grpSp>
      <p:grpSp>
        <p:nvGrpSpPr>
          <p:cNvPr id="16" name="Group 15"/>
          <p:cNvGrpSpPr/>
          <p:nvPr/>
        </p:nvGrpSpPr>
        <p:grpSpPr>
          <a:xfrm>
            <a:off x="3968050" y="3180473"/>
            <a:ext cx="1236936" cy="1155973"/>
            <a:chOff x="2315060" y="3149849"/>
            <a:chExt cx="1236936" cy="1155973"/>
          </a:xfrm>
        </p:grpSpPr>
        <p:pic>
          <p:nvPicPr>
            <p:cNvPr id="2" name="Picture 2"/>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p:spPr>
        </p:pic>
        <p:sp>
          <p:nvSpPr>
            <p:cNvPr id="15" name="TextBox 15"/>
            <p:cNvSpPr txBox="1"/>
            <p:nvPr/>
          </p:nvSpPr>
          <p:spPr>
            <a:xfrm>
              <a:off x="2411833" y="3543300"/>
              <a:ext cx="1043391" cy="569130"/>
            </a:xfrm>
            <a:prstGeom prst="rect">
              <a:avLst/>
            </a:prstGeom>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a:t>
              </a:r>
            </a:p>
          </p:txBody>
        </p:sp>
      </p:grpSp>
      <p:sp>
        <p:nvSpPr>
          <p:cNvPr id="17" name="Rectangle 16"/>
          <p:cNvSpPr/>
          <p:nvPr/>
        </p:nvSpPr>
        <p:spPr>
          <a:xfrm>
            <a:off x="5492050" y="3162300"/>
            <a:ext cx="9553994" cy="1002710"/>
          </a:xfrm>
          <a:prstGeom prst="rect">
            <a:avLst/>
          </a:prstGeom>
        </p:spPr>
        <p:txBody>
          <a:bodyPr wrap="square">
            <a:spAutoFit/>
          </a:bodyPr>
          <a:lstStyle/>
          <a:p>
            <a:pPr lvl="0" algn="just">
              <a:lnSpc>
                <a:spcPct val="150000"/>
              </a:lnSpc>
              <a:tabLst>
                <a:tab pos="360045" algn="l"/>
                <a:tab pos="720090" algn="l"/>
              </a:tabLst>
            </a:pPr>
            <a:r>
              <a:rPr lang="en-US" sz="4500" b="1">
                <a:latin typeface="Arial" panose="020B0604020202020204" pitchFamily="34" charset="0"/>
                <a:ea typeface="Calibri" panose="020F0502020204030204" pitchFamily="34" charset="0"/>
                <a:cs typeface="Arial" panose="020B0604020202020204" pitchFamily="34" charset="0"/>
              </a:rPr>
              <a:t>Khái niệm lôgarit</a:t>
            </a:r>
            <a:endParaRPr kumimoji="0" lang="vi-VN" sz="4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3962400" y="5305290"/>
            <a:ext cx="1236936" cy="1155973"/>
            <a:chOff x="2315060" y="3149849"/>
            <a:chExt cx="1236936" cy="1155973"/>
          </a:xfrm>
        </p:grpSpPr>
        <p:pic>
          <p:nvPicPr>
            <p:cNvPr id="20" name="Picture 2"/>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p:spPr>
        </p:pic>
        <p:sp>
          <p:nvSpPr>
            <p:cNvPr id="21" name="TextBox 15"/>
            <p:cNvSpPr txBox="1"/>
            <p:nvPr/>
          </p:nvSpPr>
          <p:spPr>
            <a:xfrm>
              <a:off x="2411833" y="3543300"/>
              <a:ext cx="1043391" cy="569130"/>
            </a:xfrm>
            <a:prstGeom prst="rect">
              <a:avLst/>
            </a:prstGeom>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a:t>
              </a:r>
            </a:p>
          </p:txBody>
        </p:sp>
      </p:grpSp>
      <p:sp>
        <p:nvSpPr>
          <p:cNvPr id="22" name="Rectangle 21"/>
          <p:cNvSpPr/>
          <p:nvPr/>
        </p:nvSpPr>
        <p:spPr>
          <a:xfrm>
            <a:off x="5486400" y="5287117"/>
            <a:ext cx="9553994" cy="1002710"/>
          </a:xfrm>
          <a:prstGeom prst="rect">
            <a:avLst/>
          </a:prstGeom>
        </p:spPr>
        <p:txBody>
          <a:bodyPr wrap="square">
            <a:spAutoFit/>
          </a:bodyPr>
          <a:lstStyle/>
          <a:p>
            <a:pPr lvl="0" algn="just">
              <a:lnSpc>
                <a:spcPct val="150000"/>
              </a:lnSpc>
              <a:tabLst>
                <a:tab pos="360045" algn="l"/>
                <a:tab pos="720090" algn="l"/>
              </a:tabLst>
            </a:pPr>
            <a:r>
              <a:rPr lang="en-US" sz="4500" b="1">
                <a:latin typeface="Arial" panose="020B0604020202020204" pitchFamily="34" charset="0"/>
                <a:ea typeface="Calibri" panose="020F0502020204030204" pitchFamily="34" charset="0"/>
                <a:cs typeface="Arial" panose="020B0604020202020204" pitchFamily="34" charset="0"/>
              </a:rPr>
              <a:t>Tính chất của lôgarit</a:t>
            </a:r>
            <a:endParaRPr kumimoji="0" lang="vi-VN" sz="45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4" name="Group 23"/>
          <p:cNvGrpSpPr/>
          <p:nvPr/>
        </p:nvGrpSpPr>
        <p:grpSpPr>
          <a:xfrm>
            <a:off x="3962400" y="7448280"/>
            <a:ext cx="1236936" cy="1155973"/>
            <a:chOff x="2315060" y="3149849"/>
            <a:chExt cx="1236936" cy="1155973"/>
          </a:xfrm>
        </p:grpSpPr>
        <p:pic>
          <p:nvPicPr>
            <p:cNvPr id="25" name="Picture 2"/>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p:spPr>
        </p:pic>
        <p:sp>
          <p:nvSpPr>
            <p:cNvPr id="26" name="TextBox 15"/>
            <p:cNvSpPr txBox="1"/>
            <p:nvPr/>
          </p:nvSpPr>
          <p:spPr>
            <a:xfrm>
              <a:off x="2411833" y="3543300"/>
              <a:ext cx="1043391" cy="569130"/>
            </a:xfrm>
            <a:prstGeom prst="rect">
              <a:avLst/>
            </a:prstGeom>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3</a:t>
              </a:r>
            </a:p>
          </p:txBody>
        </p:sp>
      </p:grpSp>
      <p:sp>
        <p:nvSpPr>
          <p:cNvPr id="27" name="Rectangle 26"/>
          <p:cNvSpPr/>
          <p:nvPr/>
        </p:nvSpPr>
        <p:spPr>
          <a:xfrm>
            <a:off x="5486400" y="7430107"/>
            <a:ext cx="11734800" cy="1002710"/>
          </a:xfrm>
          <a:prstGeom prst="rect">
            <a:avLst/>
          </a:prstGeom>
        </p:spPr>
        <p:txBody>
          <a:bodyPr wrap="square">
            <a:spAutoFit/>
          </a:bodyPr>
          <a:lstStyle/>
          <a:p>
            <a:pPr lvl="0" algn="just">
              <a:lnSpc>
                <a:spcPct val="150000"/>
              </a:lnSpc>
              <a:tabLst>
                <a:tab pos="360045" algn="l"/>
                <a:tab pos="720090" algn="l"/>
              </a:tabLst>
            </a:pPr>
            <a:r>
              <a:rPr lang="en-US" sz="4500" b="1">
                <a:latin typeface="Arial" panose="020B0604020202020204" pitchFamily="34" charset="0"/>
                <a:ea typeface="Calibri" panose="020F0502020204030204" pitchFamily="34" charset="0"/>
                <a:cs typeface="Arial" panose="020B0604020202020204" pitchFamily="34" charset="0"/>
              </a:rPr>
              <a:t>Lôgarit thập phân và lôgarit tự nhiên</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pic>
        <p:nvPicPr>
          <p:cNvPr id="30"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81000" y="8731081"/>
            <a:ext cx="2209800" cy="1124412"/>
          </a:xfrm>
          <a:prstGeom prst="rect">
            <a:avLst/>
          </a:prstGeom>
        </p:spPr>
      </p:pic>
    </p:spTree>
    <p:extLst>
      <p:ext uri="{BB962C8B-B14F-4D97-AF65-F5344CB8AC3E}">
        <p14:creationId xmlns:p14="http://schemas.microsoft.com/office/powerpoint/2010/main" val="411581533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7FFFB"/>
        </a:solidFill>
        <a:effectLst/>
      </p:bgPr>
    </p:bg>
    <p:spTree>
      <p:nvGrpSpPr>
        <p:cNvPr id="1" name=""/>
        <p:cNvGrpSpPr/>
        <p:nvPr/>
      </p:nvGrpSpPr>
      <p:grpSpPr>
        <a:xfrm>
          <a:off x="0" y="0"/>
          <a:ext cx="0" cy="0"/>
          <a:chOff x="0" y="0"/>
          <a:chExt cx="0" cy="0"/>
        </a:xfrm>
      </p:grpSpPr>
      <p:grpSp>
        <p:nvGrpSpPr>
          <p:cNvPr id="2" name="Group 2"/>
          <p:cNvGrpSpPr/>
          <p:nvPr/>
        </p:nvGrpSpPr>
        <p:grpSpPr>
          <a:xfrm>
            <a:off x="-798098" y="-10272964"/>
            <a:ext cx="23116619" cy="15040267"/>
            <a:chOff x="0" y="0"/>
            <a:chExt cx="30822159" cy="2005369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9216201" cy="9274164"/>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726057" y="0"/>
              <a:ext cx="9216201" cy="9274164"/>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605958" y="0"/>
              <a:ext cx="9216201" cy="9274164"/>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0779525"/>
              <a:ext cx="9216201" cy="9274164"/>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726057" y="10779525"/>
              <a:ext cx="9216201" cy="9274164"/>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605958" y="10779525"/>
              <a:ext cx="9216201" cy="9274164"/>
            </a:xfrm>
            <a:prstGeom prst="rect">
              <a:avLst/>
            </a:prstGeom>
          </p:spPr>
        </p:pic>
      </p:grpSp>
      <p:sp>
        <p:nvSpPr>
          <p:cNvPr id="10" name="TextBox 10"/>
          <p:cNvSpPr txBox="1"/>
          <p:nvPr/>
        </p:nvSpPr>
        <p:spPr>
          <a:xfrm>
            <a:off x="945955" y="682255"/>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a:ln>
                  <a:noFill/>
                </a:ln>
                <a:solidFill>
                  <a:srgbClr val="1F497D"/>
                </a:solidFill>
                <a:effectLst/>
                <a:uLnTx/>
                <a:uFillTx/>
                <a:latin typeface="Arial" panose="020B0604020202020204" pitchFamily="34" charset="0"/>
                <a:ea typeface="+mn-ea"/>
                <a:cs typeface="Arial" panose="020B0604020202020204" pitchFamily="34" charset="0"/>
              </a:rPr>
              <a:t>CÂU HỎI </a:t>
            </a:r>
            <a:r>
              <a:rPr kumimoji="0" lang="en-US" sz="6500" b="1" i="0" u="none" strike="noStrike" kern="1200" cap="none" spc="323"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TRẮC </a:t>
            </a:r>
            <a:r>
              <a:rPr kumimoji="0" lang="en-US" sz="6500" b="1" i="0" u="none" strike="noStrike" kern="1200" cap="none" spc="323"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NGHIỆM</a:t>
            </a:r>
          </a:p>
        </p:txBody>
      </p:sp>
      <p:pic>
        <p:nvPicPr>
          <p:cNvPr id="11" name="Picture 10"/>
          <p:cNvPicPr>
            <a:picLocks noChangeAspect="1"/>
          </p:cNvPicPr>
          <p:nvPr/>
        </p:nvPicPr>
        <p:blipFill>
          <a:blip r:embed="rId4"/>
          <a:stretch>
            <a:fillRect/>
          </a:stretch>
        </p:blipFill>
        <p:spPr>
          <a:xfrm>
            <a:off x="16010006" y="418981"/>
            <a:ext cx="2139881" cy="1371719"/>
          </a:xfrm>
          <a:prstGeom prst="rect">
            <a:avLst/>
          </a:prstGeom>
        </p:spPr>
      </p:pic>
      <p:sp>
        <p:nvSpPr>
          <p:cNvPr id="16" name="Freeform 5"/>
          <p:cNvSpPr/>
          <p:nvPr/>
        </p:nvSpPr>
        <p:spPr>
          <a:xfrm>
            <a:off x="911369" y="2460383"/>
            <a:ext cx="16614631" cy="2378317"/>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FFFCC"/>
          </a:solidFill>
        </p:spPr>
      </p:sp>
      <p:pic>
        <p:nvPicPr>
          <p:cNvPr id="17" name="Picture 16"/>
          <p:cNvPicPr>
            <a:picLocks noChangeAspect="1"/>
          </p:cNvPicPr>
          <p:nvPr/>
        </p:nvPicPr>
        <p:blipFill>
          <a:blip r:embed="rId5"/>
          <a:stretch>
            <a:fillRect/>
          </a:stretch>
        </p:blipFill>
        <p:spPr>
          <a:xfrm>
            <a:off x="-457200" y="8261339"/>
            <a:ext cx="19734462" cy="3054361"/>
          </a:xfrm>
          <a:prstGeom prst="rect">
            <a:avLst/>
          </a:prstGeom>
        </p:spPr>
      </p:pic>
      <mc:AlternateContent xmlns:mc="http://schemas.openxmlformats.org/markup-compatibility/2006">
        <mc:Choice xmlns:a14="http://schemas.microsoft.com/office/drawing/2010/main" Requires="a14">
          <p:sp>
            <p:nvSpPr>
              <p:cNvPr id="18" name="Rectangle 17"/>
              <p:cNvSpPr/>
              <p:nvPr/>
            </p:nvSpPr>
            <p:spPr>
              <a:xfrm>
                <a:off x="4953286" y="2171700"/>
                <a:ext cx="8913489" cy="2426242"/>
              </a:xfrm>
              <a:prstGeom prst="rect">
                <a:avLst/>
              </a:prstGeom>
            </p:spPr>
            <p:txBody>
              <a:bodyPr wrap="square">
                <a:spAutoFit/>
              </a:bodyPr>
              <a:lstStyle/>
              <a:p>
                <a:pPr algn="just">
                  <a:lnSpc>
                    <a:spcPct val="150000"/>
                  </a:lnSpc>
                  <a:spcBef>
                    <a:spcPts val="300"/>
                  </a:spcBef>
                  <a:spcAft>
                    <a:spcPts val="800"/>
                  </a:spcAft>
                </a:pPr>
                <a:r>
                  <a:rPr lang="nl-NL" sz="4500" b="1" kern="100">
                    <a:solidFill>
                      <a:srgbClr val="000000"/>
                    </a:solidFill>
                    <a:latin typeface="Arial" panose="020B0604020202020204" pitchFamily="34" charset="0"/>
                    <a:ea typeface="Calibri" panose="020F0502020204030204" pitchFamily="34" charset="0"/>
                    <a:cs typeface="Arial" panose="020B0604020202020204" pitchFamily="34" charset="0"/>
                  </a:rPr>
                  <a:t>Câu 4.</a:t>
                </a:r>
                <a:r>
                  <a:rPr lang="nl-NL" sz="45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d>
                          <m:d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2</m:t>
                                    </m:r>
                                  </m:sup>
                                </m:sSup>
                                <m:rad>
                                  <m:rad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2</m:t>
                                        </m:r>
                                      </m:sup>
                                    </m:sSup>
                                  </m:e>
                                </m:rad>
                                <m:rad>
                                  <m:rad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5</m:t>
                                    </m:r>
                                  </m:deg>
                                  <m:e>
                                    <m:sSup>
                                      <m:sSup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4</m:t>
                                        </m:r>
                                      </m:sup>
                                    </m:sSup>
                                  </m:e>
                                </m:rad>
                              </m:num>
                              <m:den>
                                <m:rad>
                                  <m:rad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15</m:t>
                                    </m:r>
                                  </m:deg>
                                  <m:e>
                                    <m:sSup>
                                      <m:sSup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7</m:t>
                                        </m:r>
                                      </m:sup>
                                    </m:sSup>
                                  </m:e>
                                </m:rad>
                              </m:den>
                            </m:f>
                          </m:e>
                        </m:d>
                      </m:e>
                    </m:func>
                  </m:oMath>
                </a14:m>
                <a:r>
                  <a:rPr lang="nl-NL" sz="4500" kern="100">
                    <a:effectLst/>
                    <a:latin typeface="Arial" panose="020B0604020202020204" pitchFamily="34" charset="0"/>
                    <a:ea typeface="Calibri" panose="020F0502020204030204" pitchFamily="34" charset="0"/>
                    <a:cs typeface="Arial" panose="020B0604020202020204" pitchFamily="34" charset="0"/>
                  </a:rPr>
                  <a:t> bằng:</a:t>
                </a:r>
                <a:endParaRPr lang="en-US" sz="45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4953286" y="2171700"/>
                <a:ext cx="8913489" cy="2426242"/>
              </a:xfrm>
              <a:prstGeom prst="rect">
                <a:avLst/>
              </a:prstGeom>
              <a:blipFill>
                <a:blip r:embed="rId6"/>
                <a:stretch>
                  <a:fillRect l="-2873"/>
                </a:stretch>
              </a:blipFill>
            </p:spPr>
            <p:txBody>
              <a:bodyPr/>
              <a:lstStyle/>
              <a:p>
                <a:r>
                  <a:rPr lang="en-US">
                    <a:noFill/>
                  </a:rPr>
                  <a:t> </a:t>
                </a:r>
              </a:p>
            </p:txBody>
          </p:sp>
        </mc:Fallback>
      </mc:AlternateContent>
      <p:sp>
        <p:nvSpPr>
          <p:cNvPr id="20" name="Rounded Rectangle 19"/>
          <p:cNvSpPr/>
          <p:nvPr/>
        </p:nvSpPr>
        <p:spPr>
          <a:xfrm>
            <a:off x="762000" y="5523002"/>
            <a:ext cx="2885193" cy="1617334"/>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1" name="Rectangle 20"/>
              <p:cNvSpPr/>
              <p:nvPr/>
            </p:nvSpPr>
            <p:spPr>
              <a:xfrm>
                <a:off x="1405382" y="5220569"/>
                <a:ext cx="15626604" cy="2035942"/>
              </a:xfrm>
              <a:prstGeom prst="rect">
                <a:avLst/>
              </a:prstGeom>
            </p:spPr>
            <p:txBody>
              <a:bodyPr wrap="square">
                <a:spAutoFit/>
              </a:bodyPr>
              <a:lstStyle/>
              <a:p>
                <a:pPr indent="179705">
                  <a:lnSpc>
                    <a:spcPct val="150000"/>
                  </a:lnSpc>
                  <a:spcAft>
                    <a:spcPts val="800"/>
                  </a:spcAft>
                  <a:tabLst>
                    <a:tab pos="1719580" algn="l"/>
                    <a:tab pos="3262630" algn="l"/>
                    <a:tab pos="4806315" algn="l"/>
                  </a:tabLst>
                </a:pPr>
                <a14:m>
                  <m:oMathPara xmlns:m="http://schemas.openxmlformats.org/officeDocument/2006/math">
                    <m:oMathParaPr>
                      <m:jc m:val="centerGroup"/>
                    </m:oMathParaPr>
                    <m:oMath xmlns:m="http://schemas.openxmlformats.org/officeDocument/2006/math">
                      <m:r>
                        <m:rPr>
                          <m:sty m:val="p"/>
                        </m:rP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200" i="1"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B</m:t>
                      </m:r>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20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num>
                        <m:den>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m:t>
                      </m:r>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200"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num>
                        <m:den>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D</m:t>
                      </m:r>
                      <m:r>
                        <a:rPr lang="en-US" sz="4200" b="0" i="0" kern="1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2</m:t>
                      </m:r>
                    </m:oMath>
                  </m:oMathPara>
                </a14:m>
                <a:endParaRPr lang="en-US" sz="42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1405382" y="5220569"/>
                <a:ext cx="15626604" cy="203594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3089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7FFFB"/>
        </a:solidFill>
        <a:effectLst/>
      </p:bgPr>
    </p:bg>
    <p:spTree>
      <p:nvGrpSpPr>
        <p:cNvPr id="1" name=""/>
        <p:cNvGrpSpPr/>
        <p:nvPr/>
      </p:nvGrpSpPr>
      <p:grpSpPr>
        <a:xfrm>
          <a:off x="0" y="0"/>
          <a:ext cx="0" cy="0"/>
          <a:chOff x="0" y="0"/>
          <a:chExt cx="0" cy="0"/>
        </a:xfrm>
      </p:grpSpPr>
      <p:grpSp>
        <p:nvGrpSpPr>
          <p:cNvPr id="2" name="Group 2"/>
          <p:cNvGrpSpPr/>
          <p:nvPr/>
        </p:nvGrpSpPr>
        <p:grpSpPr>
          <a:xfrm>
            <a:off x="-798098" y="-10272964"/>
            <a:ext cx="23116619" cy="15040267"/>
            <a:chOff x="0" y="0"/>
            <a:chExt cx="30822159" cy="2005369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9216201" cy="9274164"/>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726057" y="0"/>
              <a:ext cx="9216201" cy="9274164"/>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605958" y="0"/>
              <a:ext cx="9216201" cy="9274164"/>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0779525"/>
              <a:ext cx="9216201" cy="9274164"/>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726057" y="10779525"/>
              <a:ext cx="9216201" cy="9274164"/>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605958" y="10779525"/>
              <a:ext cx="9216201" cy="9274164"/>
            </a:xfrm>
            <a:prstGeom prst="rect">
              <a:avLst/>
            </a:prstGeom>
          </p:spPr>
        </p:pic>
      </p:grpSp>
      <p:sp>
        <p:nvSpPr>
          <p:cNvPr id="10" name="TextBox 10"/>
          <p:cNvSpPr txBox="1"/>
          <p:nvPr/>
        </p:nvSpPr>
        <p:spPr>
          <a:xfrm>
            <a:off x="945955" y="682255"/>
            <a:ext cx="16592077" cy="1093826"/>
          </a:xfrm>
          <a:prstGeom prst="rect">
            <a:avLst/>
          </a:prstGeom>
        </p:spPr>
        <p:txBody>
          <a:bodyPr wrap="square" lIns="0" tIns="0" rIns="0" bIns="0" rtlCol="0" anchor="t">
            <a:spAutoFit/>
          </a:bodyPr>
          <a:lstStyle/>
          <a:p>
            <a:pPr lvl="0" algn="ctr">
              <a:lnSpc>
                <a:spcPts val="9372"/>
              </a:lnSpc>
              <a:defRPr/>
            </a:pPr>
            <a:r>
              <a:rPr lang="en-US" sz="6500" b="1" spc="323">
                <a:solidFill>
                  <a:schemeClr val="tx2"/>
                </a:solidFill>
                <a:latin typeface="Arial" panose="020B0604020202020204" pitchFamily="34" charset="0"/>
                <a:cs typeface="Arial" panose="020B0604020202020204" pitchFamily="34" charset="0"/>
              </a:rPr>
              <a:t>CÂU HỎI </a:t>
            </a:r>
            <a:r>
              <a:rPr kumimoji="0" lang="en-US" sz="6500" b="1" i="0" u="none" strike="noStrike" kern="1200" cap="none" spc="323"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rPr>
              <a:t>TRẮC </a:t>
            </a:r>
            <a:r>
              <a:rPr kumimoji="0" lang="en-US" sz="6500" b="1" i="0" u="none" strike="noStrike" kern="1200" cap="none" spc="323"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NGHIỆM</a:t>
            </a:r>
          </a:p>
        </p:txBody>
      </p:sp>
      <p:sp>
        <p:nvSpPr>
          <p:cNvPr id="26" name="Freeform 5"/>
          <p:cNvSpPr/>
          <p:nvPr/>
        </p:nvSpPr>
        <p:spPr>
          <a:xfrm>
            <a:off x="911369" y="2460383"/>
            <a:ext cx="16614631" cy="2911717"/>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FFFCC"/>
          </a:solidFill>
        </p:spPr>
      </p:sp>
      <p:pic>
        <p:nvPicPr>
          <p:cNvPr id="11" name="Picture 10"/>
          <p:cNvPicPr>
            <a:picLocks noChangeAspect="1"/>
          </p:cNvPicPr>
          <p:nvPr/>
        </p:nvPicPr>
        <p:blipFill>
          <a:blip r:embed="rId4"/>
          <a:stretch>
            <a:fillRect/>
          </a:stretch>
        </p:blipFill>
        <p:spPr>
          <a:xfrm>
            <a:off x="16010006" y="418981"/>
            <a:ext cx="2139881" cy="1371719"/>
          </a:xfrm>
          <a:prstGeom prst="rect">
            <a:avLst/>
          </a:prstGeom>
        </p:spPr>
      </p:pic>
      <mc:AlternateContent xmlns:mc="http://schemas.openxmlformats.org/markup-compatibility/2006">
        <mc:Choice xmlns:a14="http://schemas.microsoft.com/office/drawing/2010/main" Requires="a14">
          <p:sp>
            <p:nvSpPr>
              <p:cNvPr id="28" name="Rectangle 27"/>
              <p:cNvSpPr/>
              <p:nvPr/>
            </p:nvSpPr>
            <p:spPr>
              <a:xfrm>
                <a:off x="3200400" y="2756411"/>
                <a:ext cx="12325620" cy="2310889"/>
              </a:xfrm>
              <a:prstGeom prst="rect">
                <a:avLst/>
              </a:prstGeom>
            </p:spPr>
            <p:txBody>
              <a:bodyPr wrap="square">
                <a:spAutoFit/>
              </a:bodyPr>
              <a:lstStyle/>
              <a:p>
                <a:pPr algn="just">
                  <a:lnSpc>
                    <a:spcPct val="150000"/>
                  </a:lnSpc>
                  <a:spcBef>
                    <a:spcPts val="300"/>
                  </a:spcBef>
                  <a:spcAft>
                    <a:spcPts val="800"/>
                  </a:spcAft>
                </a:pPr>
                <a:r>
                  <a:rPr lang="nl-NL" sz="4500" b="1" kern="100" smtClean="0">
                    <a:solidFill>
                      <a:srgbClr val="000000"/>
                    </a:solidFill>
                    <a:latin typeface="Arial" panose="020B0604020202020204" pitchFamily="34" charset="0"/>
                    <a:ea typeface="Calibri" panose="020F0502020204030204" pitchFamily="34" charset="0"/>
                    <a:cs typeface="Arial" panose="020B0604020202020204" pitchFamily="34" charset="0"/>
                  </a:rPr>
                  <a:t>Câu 5</a:t>
                </a:r>
                <a:r>
                  <a:rPr lang="nl-NL" sz="4500" kern="10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nl-NL" sz="4500" kern="100">
                    <a:effectLst/>
                    <a:latin typeface="Arial" panose="020B0604020202020204" pitchFamily="34" charset="0"/>
                    <a:ea typeface="Calibri" panose="020F0502020204030204" pitchFamily="34" charset="0"/>
                    <a:cs typeface="Arial" panose="020B0604020202020204" pitchFamily="34" charset="0"/>
                  </a:rPr>
                  <a:t> Tập hợp các giá trị của </a:t>
                </a:r>
                <a14:m>
                  <m:oMath xmlns:m="http://schemas.openxmlformats.org/officeDocument/2006/math">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𝑥</m:t>
                    </m:r>
                  </m:oMath>
                </a14:m>
                <a:r>
                  <a:rPr lang="nl-NL" sz="4500" kern="100">
                    <a:effectLst/>
                    <a:latin typeface="Arial" panose="020B0604020202020204" pitchFamily="34" charset="0"/>
                    <a:ea typeface="Calibri" panose="020F0502020204030204" pitchFamily="34" charset="0"/>
                    <a:cs typeface="Arial" panose="020B0604020202020204" pitchFamily="34" charset="0"/>
                  </a:rPr>
                  <a:t> để </a:t>
                </a:r>
                <a:r>
                  <a:rPr lang="nl-NL" sz="4500" kern="100">
                    <a:effectLst/>
                    <a:latin typeface="Arial" panose="020B0604020202020204" pitchFamily="34" charset="0"/>
                    <a:ea typeface="Calibri" panose="020F0502020204030204" pitchFamily="34" charset="0"/>
                    <a:cs typeface="Arial" panose="020B0604020202020204" pitchFamily="34" charset="0"/>
                  </a:rPr>
                  <a:t>biểu </a:t>
                </a:r>
                <a:r>
                  <a:rPr lang="nl-NL" sz="4500" kern="100" smtClean="0">
                    <a:effectLst/>
                    <a:latin typeface="Arial" panose="020B0604020202020204" pitchFamily="34" charset="0"/>
                    <a:ea typeface="Calibri" panose="020F0502020204030204" pitchFamily="34" charset="0"/>
                    <a:cs typeface="Arial" panose="020B0604020202020204" pitchFamily="34" charset="0"/>
                  </a:rPr>
                  <a:t>thức</a:t>
                </a:r>
              </a:p>
              <a:p>
                <a:pPr algn="just">
                  <a:lnSpc>
                    <a:spcPct val="150000"/>
                  </a:lnSpc>
                  <a:spcBef>
                    <a:spcPts val="300"/>
                  </a:spcBef>
                  <a:spcAft>
                    <a:spcPts val="800"/>
                  </a:spcAft>
                </a:pPr>
                <a:r>
                  <a:rPr lang="nl-NL" sz="4500" kern="1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𝑙𝑜𝑔</m:t>
                            </m:r>
                          </m:e>
                          <m:sub>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5</m:t>
                            </m:r>
                          </m:sub>
                        </m:sSub>
                      </m:fName>
                      <m:e>
                        <m:d>
                          <m:d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−2</m:t>
                            </m:r>
                            <m:r>
                              <a:rPr lang="nl-NL" sz="4500" i="1" kern="100">
                                <a:effectLst/>
                                <a:latin typeface="Cambria Math" panose="02040503050406030204" pitchFamily="18" charset="0"/>
                                <a:ea typeface="Calibri" panose="020F0502020204030204" pitchFamily="34" charset="0"/>
                                <a:cs typeface="Times New Roman" panose="02020603050405020304" pitchFamily="18" charset="0"/>
                              </a:rPr>
                              <m:t>𝑥</m:t>
                            </m:r>
                          </m:e>
                        </m:d>
                      </m:e>
                    </m:func>
                  </m:oMath>
                </a14:m>
                <a:r>
                  <a:rPr lang="nl-NL" sz="4500" kern="100">
                    <a:effectLst/>
                    <a:latin typeface="Arial" panose="020B0604020202020204" pitchFamily="34" charset="0"/>
                    <a:ea typeface="Calibri" panose="020F0502020204030204" pitchFamily="34" charset="0"/>
                    <a:cs typeface="Arial" panose="020B0604020202020204" pitchFamily="34" charset="0"/>
                  </a:rPr>
                  <a:t> có nghĩa là:</a:t>
                </a:r>
                <a:endParaRPr lang="en-US" sz="45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3200400" y="2756411"/>
                <a:ext cx="12325620" cy="2310889"/>
              </a:xfrm>
              <a:prstGeom prst="rect">
                <a:avLst/>
              </a:prstGeom>
              <a:blipFill>
                <a:blip r:embed="rId5"/>
                <a:stretch>
                  <a:fillRect l="-2077" b="-68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4167367" y="5295900"/>
                <a:ext cx="13070305" cy="3710759"/>
              </a:xfrm>
              <a:prstGeom prst="rect">
                <a:avLst/>
              </a:prstGeom>
            </p:spPr>
            <p:txBody>
              <a:bodyPr wrap="square">
                <a:spAutoFit/>
              </a:bodyPr>
              <a:lstStyle/>
              <a:p>
                <a:pPr indent="179705">
                  <a:lnSpc>
                    <a:spcPct val="300000"/>
                  </a:lnSpc>
                  <a:spcAft>
                    <a:spcPts val="800"/>
                  </a:spcAft>
                  <a:tabLst>
                    <a:tab pos="1719580" algn="l"/>
                    <a:tab pos="3262630" algn="l"/>
                    <a:tab pos="4806315" algn="l"/>
                  </a:tabLst>
                </a:pPr>
                <a:r>
                  <a:rPr lang="nl-NL" sz="4200" kern="100" smtClean="0">
                    <a:solidFill>
                      <a:schemeClr val="tx1"/>
                    </a:solidFill>
                    <a:latin typeface="Arial" panose="020B0604020202020204" pitchFamily="34" charset="0"/>
                    <a:ea typeface="Calibri" panose="020F0502020204030204" pitchFamily="34" charset="0"/>
                    <a:cs typeface="Arial" panose="020B0604020202020204" pitchFamily="34" charset="0"/>
                  </a:rPr>
                  <a:t>A.</a:t>
                </a:r>
                <a14:m>
                  <m:oMath xmlns:m="http://schemas.openxmlformats.org/officeDocument/2006/math">
                    <m:r>
                      <a:rPr lang="en-US" sz="42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4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2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 1</m:t>
                        </m:r>
                      </m:e>
                    </m:d>
                  </m:oMath>
                </a14:m>
                <a:r>
                  <a:rPr lang="en-US" sz="42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200" kern="10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nl-NL" sz="4200" kern="100" smtClean="0">
                    <a:solidFill>
                      <a:schemeClr val="tx1"/>
                    </a:solidFill>
                    <a:effectLst/>
                    <a:latin typeface="Arial" panose="020B0604020202020204" pitchFamily="34" charset="0"/>
                    <a:ea typeface="Calibri" panose="020F0502020204030204" pitchFamily="34" charset="0"/>
                    <a:cs typeface="Arial" panose="020B0604020202020204" pitchFamily="34" charset="0"/>
                  </a:rPr>
                  <a:t>B</a:t>
                </a:r>
                <a:r>
                  <a:rPr lang="nl-NL" sz="42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2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42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indent="179705">
                  <a:lnSpc>
                    <a:spcPct val="300000"/>
                  </a:lnSpc>
                  <a:spcAft>
                    <a:spcPts val="800"/>
                  </a:spcAft>
                  <a:tabLst>
                    <a:tab pos="1719580" algn="l"/>
                    <a:tab pos="3262630" algn="l"/>
                    <a:tab pos="4806315" algn="l"/>
                  </a:tabLst>
                </a:pPr>
                <a:r>
                  <a:rPr lang="nl-NL" sz="4200" kern="10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d>
                      <m:dPr>
                        <m:ctrlPr>
                          <a:rPr lang="en-US" sz="4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2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 0</m:t>
                        </m:r>
                      </m:e>
                    </m:d>
                    <m:r>
                      <a:rPr lang="en-US" sz="42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 </m:t>
                    </m:r>
                    <m:d>
                      <m:dPr>
                        <m:ctrlPr>
                          <a:rPr lang="en-US" sz="4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2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nl-NL" sz="4200" kern="10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D</a:t>
                </a:r>
                <a:r>
                  <a:rPr lang="nl-NL" sz="4200" kern="100">
                    <a:solidFill>
                      <a:schemeClr val="tx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2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200" b="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d>
                  </m:oMath>
                </a14:m>
                <a:endParaRPr lang="en-US" sz="42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4167367" y="5295900"/>
                <a:ext cx="13070305" cy="3710759"/>
              </a:xfrm>
              <a:prstGeom prst="rect">
                <a:avLst/>
              </a:prstGeom>
              <a:blipFill>
                <a:blip r:embed="rId6"/>
                <a:stretch>
                  <a:fillRect l="-466" b="-6743"/>
                </a:stretch>
              </a:blipFill>
            </p:spPr>
            <p:txBody>
              <a:bodyPr/>
              <a:lstStyle/>
              <a:p>
                <a:r>
                  <a:rPr lang="en-US">
                    <a:noFill/>
                  </a:rPr>
                  <a:t> </a:t>
                </a:r>
              </a:p>
            </p:txBody>
          </p:sp>
        </mc:Fallback>
      </mc:AlternateContent>
      <p:sp>
        <p:nvSpPr>
          <p:cNvPr id="19" name="Rounded Rectangle 18"/>
          <p:cNvSpPr/>
          <p:nvPr/>
        </p:nvSpPr>
        <p:spPr>
          <a:xfrm>
            <a:off x="3429000" y="7739576"/>
            <a:ext cx="6705600" cy="167640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2311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13" name="Group 12"/>
          <p:cNvGrpSpPr/>
          <p:nvPr/>
        </p:nvGrpSpPr>
        <p:grpSpPr>
          <a:xfrm>
            <a:off x="1455820" y="811533"/>
            <a:ext cx="10891577" cy="1107956"/>
            <a:chOff x="3620862" y="869613"/>
            <a:chExt cx="10891577" cy="1107956"/>
          </a:xfrm>
        </p:grpSpPr>
        <p:pic>
          <p:nvPicPr>
            <p:cNvPr id="14"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620862" y="869613"/>
              <a:ext cx="7154780" cy="1107956"/>
            </a:xfrm>
            <a:prstGeom prst="rect">
              <a:avLst/>
            </a:prstGeom>
          </p:spPr>
        </p:pic>
        <p:sp>
          <p:nvSpPr>
            <p:cNvPr id="15" name="Rectangle 14"/>
            <p:cNvSpPr/>
            <p:nvPr/>
          </p:nvSpPr>
          <p:spPr>
            <a:xfrm>
              <a:off x="4958445" y="869613"/>
              <a:ext cx="9553994" cy="94205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 </a:t>
              </a:r>
              <a:r>
                <a:rPr kumimoji="0" lang="nl-NL" sz="42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6.9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2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6"/>
          <p:cNvPicPr>
            <a:picLocks noChangeAspect="1"/>
          </p:cNvPicPr>
          <p:nvPr/>
        </p:nvPicPr>
        <p:blipFill>
          <a:blip r:embed="rId4"/>
          <a:stretch>
            <a:fillRect/>
          </a:stretch>
        </p:blipFill>
        <p:spPr>
          <a:xfrm>
            <a:off x="16230600" y="-419100"/>
            <a:ext cx="2450804" cy="2450804"/>
          </a:xfrm>
          <a:prstGeom prst="rect">
            <a:avLst/>
          </a:prstGeom>
        </p:spPr>
      </p:pic>
      <p:sp>
        <p:nvSpPr>
          <p:cNvPr id="19" name="TextBox 18"/>
          <p:cNvSpPr txBox="1"/>
          <p:nvPr/>
        </p:nvSpPr>
        <p:spPr>
          <a:xfrm>
            <a:off x="8991600" y="1014922"/>
            <a:ext cx="1668380" cy="738664"/>
          </a:xfrm>
          <a:prstGeom prst="rect">
            <a:avLst/>
          </a:prstGeom>
          <a:noFill/>
        </p:spPr>
        <p:txBody>
          <a:bodyPr wrap="square" rtlCol="0">
            <a:spAutoFit/>
          </a:bodyPr>
          <a:lstStyle/>
          <a:p>
            <a:r>
              <a:rPr lang="en-US" sz="4200" smtClean="0">
                <a:latin typeface="Arial" panose="020B0604020202020204" pitchFamily="34" charset="0"/>
                <a:cs typeface="Arial" panose="020B0604020202020204" pitchFamily="34" charset="0"/>
              </a:rPr>
              <a:t>Tính</a:t>
            </a:r>
            <a:endParaRPr lang="en-US" sz="4200" dirty="0">
              <a:latin typeface="Arial" panose="020B0604020202020204" pitchFamily="34" charset="0"/>
              <a:cs typeface="Arial" panose="020B0604020202020204" pitchFamily="34" charset="0"/>
            </a:endParaRPr>
          </a:p>
        </p:txBody>
      </p:sp>
      <p:pic>
        <p:nvPicPr>
          <p:cNvPr id="26"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516100" y="8496300"/>
            <a:ext cx="3429000" cy="1483822"/>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2971800" y="2511997"/>
                <a:ext cx="11277600" cy="5952527"/>
              </a:xfrm>
              <a:prstGeom prst="rect">
                <a:avLst/>
              </a:prstGeom>
            </p:spPr>
            <p:txBody>
              <a:bodyPr wrap="square">
                <a:spAutoFit/>
              </a:bodyPr>
              <a:lstStyle/>
              <a:p>
                <a:pPr>
                  <a:lnSpc>
                    <a:spcPct val="200000"/>
                  </a:lnSpc>
                  <a:spcAft>
                    <a:spcPts val="1200"/>
                  </a:spcAft>
                </a:pPr>
                <a:r>
                  <a:rPr lang="en-US" sz="4200" kern="1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b>
                      <m:sSubPr>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200" kern="100">
                            <a:effectLst/>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2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4200" kern="100">
                            <a:effectLst/>
                            <a:latin typeface="Cambria Math" panose="02040503050406030204" pitchFamily="18" charset="0"/>
                            <a:ea typeface="Calibri" panose="020F0502020204030204" pitchFamily="34" charset="0"/>
                            <a:cs typeface="Times New Roman" panose="02020603050405020304" pitchFamily="18" charset="0"/>
                          </a:rPr>
                          <m:t>13</m:t>
                        </m:r>
                      </m:sup>
                    </m:sSup>
                  </m:oMath>
                </a14:m>
                <a:endParaRPr lang="en-US" sz="4200" kern="100" smtClean="0">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1200"/>
                  </a:spcAft>
                </a:pPr>
                <a:r>
                  <a:rPr lang="en-US" sz="4200" kern="100" smtClean="0">
                    <a:effectLst/>
                    <a:latin typeface="Arial" panose="020B0604020202020204" pitchFamily="34" charset="0"/>
                    <a:ea typeface="Calibri" panose="020F0502020204030204" pitchFamily="34" charset="0"/>
                    <a:cs typeface="Arial" panose="020B0604020202020204" pitchFamily="34" charset="0"/>
                  </a:rPr>
                  <a:t>b</a:t>
                </a:r>
                <a:r>
                  <a:rPr lang="en-US" sz="42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200" kern="100">
                        <a:effectLst/>
                        <a:latin typeface="Cambria Math" panose="02040503050406030204" pitchFamily="18" charset="0"/>
                        <a:ea typeface="Calibri" panose="020F0502020204030204" pitchFamily="34" charset="0"/>
                        <a:cs typeface="Times New Roman" panose="02020603050405020304" pitchFamily="18" charset="0"/>
                      </a:rPr>
                      <m:t>ln</m:t>
                    </m:r>
                    <m:sSup>
                      <m:sSupPr>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𝑒</m:t>
                        </m:r>
                      </m:e>
                      <m:sup>
                        <m:rad>
                          <m:radPr>
                            <m:degHide m:val="on"/>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200" kern="100">
                                <a:effectLst/>
                                <a:latin typeface="Cambria Math" panose="02040503050406030204" pitchFamily="18" charset="0"/>
                                <a:ea typeface="Calibri" panose="020F0502020204030204" pitchFamily="34" charset="0"/>
                                <a:cs typeface="Times New Roman" panose="02020603050405020304" pitchFamily="18" charset="0"/>
                              </a:rPr>
                              <m:t>2</m:t>
                            </m:r>
                          </m:e>
                        </m:rad>
                      </m:sup>
                    </m:sSup>
                  </m:oMath>
                </a14:m>
                <a:endParaRPr lang="en-US" sz="4200" kern="100">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1200"/>
                  </a:spcAft>
                </a:pPr>
                <a:r>
                  <a:rPr lang="en-US" sz="4200" kern="10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sSub>
                      <m:sSubPr>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200" kern="100">
                            <a:effectLst/>
                            <a:latin typeface="Cambria Math" panose="02040503050406030204" pitchFamily="18" charset="0"/>
                            <a:ea typeface="Calibri" panose="020F0502020204030204" pitchFamily="34" charset="0"/>
                            <a:cs typeface="Times New Roman" panose="02020603050405020304" pitchFamily="18" charset="0"/>
                          </a:rPr>
                          <m:t>8</m:t>
                        </m:r>
                      </m:sub>
                    </m:sSub>
                    <m:r>
                      <a:rPr lang="en-US" sz="4200" kern="100">
                        <a:effectLst/>
                        <a:latin typeface="Cambria Math" panose="02040503050406030204" pitchFamily="18" charset="0"/>
                        <a:ea typeface="Calibri" panose="020F0502020204030204" pitchFamily="34" charset="0"/>
                        <a:cs typeface="Times New Roman" panose="02020603050405020304" pitchFamily="18" charset="0"/>
                      </a:rPr>
                      <m:t>16</m:t>
                    </m:r>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200" kern="100">
                            <a:effectLst/>
                            <a:latin typeface="Cambria Math" panose="02040503050406030204" pitchFamily="18" charset="0"/>
                            <a:ea typeface="Calibri" panose="020F0502020204030204" pitchFamily="34" charset="0"/>
                            <a:cs typeface="Times New Roman" panose="02020603050405020304" pitchFamily="18" charset="0"/>
                          </a:rPr>
                          <m:t>8</m:t>
                        </m:r>
                      </m:sub>
                    </m:sSub>
                    <m:r>
                      <a:rPr lang="en-US" sz="4200" kern="100">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sz="4200" kern="100" smtClean="0">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1200"/>
                  </a:spcAft>
                </a:pPr>
                <a:r>
                  <a:rPr lang="en-US" sz="4200" kern="100">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sSub>
                      <m:sSubPr>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2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200" kern="100">
                        <a:effectLst/>
                        <a:latin typeface="Cambria Math" panose="02040503050406030204" pitchFamily="18" charset="0"/>
                        <a:ea typeface="Calibri" panose="020F0502020204030204" pitchFamily="34" charset="0"/>
                        <a:cs typeface="Times New Roman" panose="02020603050405020304" pitchFamily="18" charset="0"/>
                      </a:rPr>
                      <m:t>6</m:t>
                    </m:r>
                    <m:r>
                      <a:rPr lang="en-US" sz="42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200" kern="100">
                            <a:effectLst/>
                            <a:latin typeface="Cambria Math" panose="02040503050406030204" pitchFamily="18" charset="0"/>
                            <a:ea typeface="Calibri" panose="020F0502020204030204" pitchFamily="34" charset="0"/>
                            <a:cs typeface="Times New Roman" panose="02020603050405020304" pitchFamily="18" charset="0"/>
                          </a:rPr>
                          <m:t>6</m:t>
                        </m:r>
                      </m:sub>
                    </m:sSub>
                    <m:r>
                      <a:rPr lang="en-US" sz="4200" kern="100">
                        <a:effectLst/>
                        <a:latin typeface="Cambria Math" panose="02040503050406030204" pitchFamily="18" charset="0"/>
                        <a:ea typeface="Calibri" panose="020F0502020204030204" pitchFamily="34" charset="0"/>
                        <a:cs typeface="Times New Roman" panose="02020603050405020304" pitchFamily="18" charset="0"/>
                      </a:rPr>
                      <m:t>8</m:t>
                    </m:r>
                  </m:oMath>
                </a14:m>
                <a:endParaRPr lang="en-US" sz="42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2971800" y="2511997"/>
                <a:ext cx="11277600" cy="5952527"/>
              </a:xfrm>
              <a:prstGeom prst="rect">
                <a:avLst/>
              </a:prstGeom>
              <a:blipFill>
                <a:blip r:embed="rId9"/>
                <a:stretch>
                  <a:fillRect l="-2108" b="-4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5943600" y="2511997"/>
                <a:ext cx="1884362" cy="1538883"/>
              </a:xfrm>
              <a:prstGeom prst="rect">
                <a:avLst/>
              </a:prstGeom>
            </p:spPr>
            <p:txBody>
              <a:bodyPr wrap="none">
                <a:spAutoFit/>
              </a:bodyPr>
              <a:lstStyle/>
              <a:p>
                <a:pPr lvl="0">
                  <a:lnSpc>
                    <a:spcPct val="200000"/>
                  </a:lnSpc>
                  <a:spcAft>
                    <a:spcPts val="1200"/>
                  </a:spcAft>
                </a:pPr>
                <a14:m>
                  <m:oMathPara xmlns:m="http://schemas.openxmlformats.org/officeDocument/2006/math">
                    <m:oMathParaPr>
                      <m:jc m:val="centerGroup"/>
                    </m:oMathParaPr>
                    <m:oMath xmlns:m="http://schemas.openxmlformats.org/officeDocument/2006/math">
                      <m:r>
                        <a:rPr lang="en-US" sz="4200"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42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13</m:t>
                      </m:r>
                    </m:oMath>
                  </m:oMathPara>
                </a14:m>
                <a:endParaRPr lang="en-US" sz="4200" kern="1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5943600" y="2511997"/>
                <a:ext cx="1884362" cy="153888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5975684" y="4401903"/>
                <a:ext cx="1510350" cy="8147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200"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2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rad>
                    </m:oMath>
                  </m:oMathPara>
                </a14:m>
                <a:endParaRPr lang="en-US">
                  <a:solidFill>
                    <a:srgbClr val="C00000"/>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5975684" y="4401903"/>
                <a:ext cx="1510350" cy="8147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7162800" y="4862482"/>
                <a:ext cx="5597622" cy="2666114"/>
              </a:xfrm>
              <a:prstGeom prst="rect">
                <a:avLst/>
              </a:prstGeom>
            </p:spPr>
            <p:txBody>
              <a:bodyPr wrap="none">
                <a:spAutoFit/>
              </a:bodyPr>
              <a:lstStyle/>
              <a:p>
                <a:pPr lvl="0">
                  <a:lnSpc>
                    <a:spcPct val="200000"/>
                  </a:lnSpc>
                  <a:spcAft>
                    <a:spcPts val="1200"/>
                  </a:spcAft>
                </a:pPr>
                <a14:m>
                  <m:oMathPara xmlns:m="http://schemas.openxmlformats.org/officeDocument/2006/math">
                    <m:oMathParaPr>
                      <m:jc m:val="centerGroup"/>
                    </m:oMathParaPr>
                    <m:oMath xmlns:m="http://schemas.openxmlformats.org/officeDocument/2006/math">
                      <m:r>
                        <a:rPr lang="en-US" sz="4200"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2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8</m:t>
                          </m:r>
                        </m:sub>
                      </m:sSub>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16</m:t>
                          </m:r>
                        </m:num>
                        <m:den>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2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8</m:t>
                          </m:r>
                        </m:sub>
                      </m:sSub>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8</m:t>
                      </m:r>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4200" kern="1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7162800" y="4862482"/>
                <a:ext cx="5597622" cy="266611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7162800" y="7037627"/>
                <a:ext cx="5369932" cy="1538883"/>
              </a:xfrm>
              <a:prstGeom prst="rect">
                <a:avLst/>
              </a:prstGeom>
            </p:spPr>
            <p:txBody>
              <a:bodyPr wrap="none">
                <a:spAutoFit/>
              </a:bodyPr>
              <a:lstStyle/>
              <a:p>
                <a:pPr lvl="0">
                  <a:lnSpc>
                    <a:spcPct val="200000"/>
                  </a:lnSpc>
                  <a:spcAft>
                    <a:spcPts val="1200"/>
                  </a:spcAft>
                </a:pPr>
                <a14:m>
                  <m:oMathPara xmlns:m="http://schemas.openxmlformats.org/officeDocument/2006/math">
                    <m:oMathParaPr>
                      <m:jc m:val="centerGroup"/>
                    </m:oMathParaPr>
                    <m:oMath xmlns:m="http://schemas.openxmlformats.org/officeDocument/2006/math">
                      <m:r>
                        <a:rPr lang="en-US" sz="4200"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2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8</m:t>
                      </m:r>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2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en-US" sz="42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42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4200" kern="1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7162800" y="7037627"/>
                <a:ext cx="5369932" cy="1538883"/>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9758797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3" grpId="0"/>
      <p:bldP spid="4"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32" name="Rounded Rectangle 31"/>
          <p:cNvSpPr/>
          <p:nvPr/>
        </p:nvSpPr>
        <p:spPr>
          <a:xfrm>
            <a:off x="541555" y="495300"/>
            <a:ext cx="17213045" cy="9296400"/>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rot="20151823">
            <a:off x="16324031" y="8207784"/>
            <a:ext cx="1724984" cy="1714236"/>
          </a:xfrm>
          <a:prstGeom prst="rect">
            <a:avLst/>
          </a:prstGeom>
        </p:spPr>
      </p:pic>
      <p:grpSp>
        <p:nvGrpSpPr>
          <p:cNvPr id="33" name="Group 32"/>
          <p:cNvGrpSpPr/>
          <p:nvPr/>
        </p:nvGrpSpPr>
        <p:grpSpPr>
          <a:xfrm>
            <a:off x="914400" y="511771"/>
            <a:ext cx="10891577" cy="1107956"/>
            <a:chOff x="3620862" y="869613"/>
            <a:chExt cx="10891577" cy="1107956"/>
          </a:xfrm>
        </p:grpSpPr>
        <p:pic>
          <p:nvPicPr>
            <p:cNvPr id="35"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620862" y="869613"/>
              <a:ext cx="7154780" cy="1107956"/>
            </a:xfrm>
            <a:prstGeom prst="rect">
              <a:avLst/>
            </a:prstGeom>
          </p:spPr>
        </p:pic>
        <p:sp>
          <p:nvSpPr>
            <p:cNvPr id="36" name="Rectangle 35"/>
            <p:cNvSpPr/>
            <p:nvPr/>
          </p:nvSpPr>
          <p:spPr>
            <a:xfrm>
              <a:off x="4958445" y="869613"/>
              <a:ext cx="9553994" cy="10618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 </a:t>
              </a:r>
              <a:r>
                <a:rPr kumimoji="0" lang="nl-NL" sz="42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6.10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2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 name="Rectangle 1"/>
              <p:cNvSpPr/>
              <p:nvPr/>
            </p:nvSpPr>
            <p:spPr>
              <a:xfrm>
                <a:off x="1244458" y="6743700"/>
                <a:ext cx="16082105" cy="2755498"/>
              </a:xfrm>
              <a:prstGeom prst="rect">
                <a:avLst/>
              </a:prstGeom>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3700" b="0" i="1" kern="100"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3700" b="0" i="1"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3700" kern="100">
                              <a:effectLst/>
                              <a:latin typeface="Cambria Math" panose="02040503050406030204" pitchFamily="18" charset="0"/>
                              <a:ea typeface="Calibri" panose="020F0502020204030204" pitchFamily="34" charset="0"/>
                              <a:cs typeface="Times New Roman" panose="02020603050405020304" pitchFamily="18" charset="0"/>
                            </a:rPr>
                            <m:t>ln</m:t>
                          </m:r>
                        </m:fName>
                        <m:e>
                          <m:f>
                            <m:f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e>
                              </m:d>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7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e>
                              </m:d>
                            </m:den>
                          </m:f>
                        </m:e>
                      </m:func>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3700" kern="100">
                              <a:effectLst/>
                              <a:latin typeface="Cambria Math" panose="02040503050406030204" pitchFamily="18" charset="0"/>
                              <a:ea typeface="Calibri" panose="020F0502020204030204" pitchFamily="34" charset="0"/>
                              <a:cs typeface="Times New Roman" panose="02020603050405020304" pitchFamily="18" charset="0"/>
                            </a:rPr>
                            <m:t>ln</m:t>
                          </m:r>
                        </m:fName>
                        <m:e>
                          <m:f>
                            <m:f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3700"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e>
                              </m:d>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e>
                              </m:d>
                            </m:den>
                          </m:f>
                        </m:e>
                      </m:func>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700" kern="100">
                          <a:effectLst/>
                          <a:latin typeface="Cambria Math" panose="02040503050406030204" pitchFamily="18" charset="0"/>
                          <a:ea typeface="Calibri" panose="020F0502020204030204" pitchFamily="34" charset="0"/>
                          <a:cs typeface="Times New Roman" panose="02020603050405020304" pitchFamily="18" charset="0"/>
                        </a:rPr>
                        <m:t>ln</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3700" kern="100">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700" kern="100">
                          <a:effectLst/>
                          <a:latin typeface="Cambria Math" panose="02040503050406030204" pitchFamily="18" charset="0"/>
                          <a:ea typeface="Calibri" panose="020F0502020204030204" pitchFamily="34" charset="0"/>
                          <a:cs typeface="Times New Roman" panose="02020603050405020304" pitchFamily="18" charset="0"/>
                        </a:rPr>
                        <m:t>ln</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3700" kern="100">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37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244458" y="6743700"/>
                <a:ext cx="16082105" cy="27554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1307433" y="2655967"/>
                <a:ext cx="8620693" cy="137172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7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37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ln</m:t>
                      </m:r>
                      <m:d>
                        <m:dPr>
                          <m:ctrlPr>
                            <a:rPr lang="en-US" sz="37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7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num>
                            <m:den>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den>
                          </m:f>
                        </m:e>
                      </m:d>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ln</m:t>
                      </m:r>
                      <m:d>
                        <m:d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e>
                      </m:d>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ln</m:t>
                      </m:r>
                      <m:d>
                        <m:d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7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3700" i="1" kern="100">
                                  <a:latin typeface="Cambria Math" panose="02040503050406030204" pitchFamily="18" charset="0"/>
                                  <a:ea typeface="Calibri" panose="020F0502020204030204" pitchFamily="34" charset="0"/>
                                  <a:cs typeface="Times New Roman" panose="02020603050405020304" pitchFamily="18" charset="0"/>
                                </a:rPr>
                                <m:t>𝑥</m:t>
                              </m:r>
                            </m:e>
                            <m:sup>
                              <m:r>
                                <a:rPr lang="en-US" sz="3700" kern="100">
                                  <a:latin typeface="Cambria Math" panose="02040503050406030204" pitchFamily="18" charset="0"/>
                                  <a:ea typeface="Calibri" panose="020F0502020204030204" pitchFamily="34" charset="0"/>
                                  <a:cs typeface="Times New Roman" panose="02020603050405020304" pitchFamily="18" charset="0"/>
                                </a:rPr>
                                <m:t>2</m:t>
                              </m:r>
                            </m:sup>
                          </m:sSup>
                          <m:r>
                            <a:rPr lang="en-US" sz="3700" i="1" kern="100">
                              <a:latin typeface="Cambria Math" panose="02040503050406030204" pitchFamily="18" charset="0"/>
                              <a:ea typeface="Calibri" panose="020F0502020204030204" pitchFamily="34" charset="0"/>
                              <a:cs typeface="Times New Roman" panose="02020603050405020304" pitchFamily="18" charset="0"/>
                            </a:rPr>
                            <m:t>−</m:t>
                          </m:r>
                          <m:r>
                            <a:rPr lang="en-US" sz="3700" kern="100">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n-US"/>
              </a:p>
            </p:txBody>
          </p:sp>
        </mc:Choice>
        <mc:Fallback>
          <p:sp>
            <p:nvSpPr>
              <p:cNvPr id="4" name="Rectangle 3"/>
              <p:cNvSpPr>
                <a:spLocks noRot="1" noChangeAspect="1" noMove="1" noResize="1" noEditPoints="1" noAdjustHandles="1" noChangeArrowheads="1" noChangeShapeType="1" noTextEdit="1"/>
              </p:cNvSpPr>
              <p:nvPr/>
            </p:nvSpPr>
            <p:spPr>
              <a:xfrm>
                <a:off x="1307433" y="2655967"/>
                <a:ext cx="8620693" cy="137172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307433" y="4627768"/>
                <a:ext cx="8066311" cy="6681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7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37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rad>
                        <m:radPr>
                          <m:ctrlPr>
                            <a:rPr lang="en-US" sz="37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r>
                            <m:rPr>
                              <m:brk m:alnAt="7"/>
                            </m:rP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g>
                        <m:e>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rad>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d>
                        <m:dPr>
                          <m:ctrlPr>
                            <a:rPr lang="en-US" sz="37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37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oMath>
                  </m:oMathPara>
                </a14:m>
                <a:endParaRPr lang="en-US"/>
              </a:p>
            </p:txBody>
          </p:sp>
        </mc:Choice>
        <mc:Fallback>
          <p:sp>
            <p:nvSpPr>
              <p:cNvPr id="5" name="Rectangle 4"/>
              <p:cNvSpPr>
                <a:spLocks noRot="1" noChangeAspect="1" noMove="1" noResize="1" noEditPoints="1" noAdjustHandles="1" noChangeArrowheads="1" noChangeShapeType="1" noTextEdit="1"/>
              </p:cNvSpPr>
              <p:nvPr/>
            </p:nvSpPr>
            <p:spPr>
              <a:xfrm>
                <a:off x="1307433" y="4627768"/>
                <a:ext cx="8066311" cy="668132"/>
              </a:xfrm>
              <a:prstGeom prst="rect">
                <a:avLst/>
              </a:prstGeom>
              <a:blipFill>
                <a:blip r:embed="rId8"/>
                <a:stretch>
                  <a:fillRect/>
                </a:stretch>
              </a:blipFill>
            </p:spPr>
            <p:txBody>
              <a:bodyPr/>
              <a:lstStyle/>
              <a:p>
                <a:r>
                  <a:rPr lang="en-US">
                    <a:noFill/>
                  </a:rPr>
                  <a:t> </a:t>
                </a:r>
              </a:p>
            </p:txBody>
          </p:sp>
        </mc:Fallback>
      </mc:AlternateContent>
      <p:sp>
        <p:nvSpPr>
          <p:cNvPr id="47" name="Rectangle 46"/>
          <p:cNvSpPr/>
          <p:nvPr/>
        </p:nvSpPr>
        <p:spPr>
          <a:xfrm>
            <a:off x="1295401" y="567632"/>
            <a:ext cx="15544800" cy="18928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9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mn-cs"/>
              </a:rPr>
              <a:t>                                                  Viết </a:t>
            </a:r>
            <a:r>
              <a:rPr kumimoji="0" lang="en-US" sz="3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mỗi biểu thức sau thành lôgarit của một biểu thức (giả thiết các biểu thức đều có nghĩa):</a:t>
            </a:r>
            <a:endParaRPr kumimoji="0" lang="en-US" sz="3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8666590" y="5749494"/>
            <a:ext cx="1237839" cy="677108"/>
          </a:xfrm>
          <a:prstGeom prst="rect">
            <a:avLst/>
          </a:prstGeom>
        </p:spPr>
        <p:txBody>
          <a:bodyPr wrap="none">
            <a:spAutoFit/>
          </a:bodyPr>
          <a:lstStyle/>
          <a:p>
            <a:pPr lvl="0" algn="ctr">
              <a:defRPr/>
            </a:pPr>
            <a:r>
              <a:rPr lang="vi-VN" sz="3800" b="1" i="1" u="sng" smtClean="0">
                <a:solidFill>
                  <a:srgbClr val="C00000"/>
                </a:solidFill>
              </a:rPr>
              <a:t>Giải</a:t>
            </a:r>
            <a:r>
              <a:rPr lang="en-US" sz="3800" b="1" i="1" u="sng" smtClean="0">
                <a:solidFill>
                  <a:srgbClr val="C00000"/>
                </a:solidFill>
              </a:rPr>
              <a:t>:</a:t>
            </a:r>
            <a:endParaRPr lang="en-US" sz="3800" b="1" i="1" u="sng" dirty="0">
              <a:solidFill>
                <a:srgbClr val="C00000"/>
              </a:solidFill>
            </a:endParaRPr>
          </a:p>
        </p:txBody>
      </p:sp>
      <p:pic>
        <p:nvPicPr>
          <p:cNvPr id="8" name="Picture 7"/>
          <p:cNvPicPr>
            <a:picLocks noChangeAspect="1"/>
          </p:cNvPicPr>
          <p:nvPr/>
        </p:nvPicPr>
        <p:blipFill>
          <a:blip r:embed="rId9"/>
          <a:stretch>
            <a:fillRect/>
          </a:stretch>
        </p:blipFill>
        <p:spPr>
          <a:xfrm>
            <a:off x="14838720" y="2880855"/>
            <a:ext cx="2133752" cy="2504839"/>
          </a:xfrm>
          <a:prstGeom prst="rect">
            <a:avLst/>
          </a:prstGeom>
        </p:spPr>
      </p:pic>
    </p:spTree>
    <p:extLst>
      <p:ext uri="{BB962C8B-B14F-4D97-AF65-F5344CB8AC3E}">
        <p14:creationId xmlns:p14="http://schemas.microsoft.com/office/powerpoint/2010/main" val="192131925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anim calcmode="lin" valueType="num">
                                      <p:cBhvr>
                                        <p:cTn id="13" dur="500" fill="hold"/>
                                        <p:tgtEl>
                                          <p:spTgt spid="47"/>
                                        </p:tgtEl>
                                        <p:attrNameLst>
                                          <p:attrName>ppt_x</p:attrName>
                                        </p:attrNameLst>
                                      </p:cBhvr>
                                      <p:tavLst>
                                        <p:tav tm="0">
                                          <p:val>
                                            <p:strVal val="#ppt_x"/>
                                          </p:val>
                                        </p:tav>
                                        <p:tav tm="100000">
                                          <p:val>
                                            <p:strVal val="#ppt_x"/>
                                          </p:val>
                                        </p:tav>
                                      </p:tavLst>
                                    </p:anim>
                                    <p:anim calcmode="lin" valueType="num">
                                      <p:cBhvr>
                                        <p:cTn id="14" dur="5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47"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32" name="Rounded Rectangle 31"/>
          <p:cNvSpPr/>
          <p:nvPr/>
        </p:nvSpPr>
        <p:spPr>
          <a:xfrm>
            <a:off x="541555" y="495300"/>
            <a:ext cx="17213045" cy="9296400"/>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rot="20151823">
            <a:off x="16324031" y="8207784"/>
            <a:ext cx="1724984" cy="1714236"/>
          </a:xfrm>
          <a:prstGeom prst="rect">
            <a:avLst/>
          </a:prstGeom>
        </p:spPr>
      </p:pic>
      <p:grpSp>
        <p:nvGrpSpPr>
          <p:cNvPr id="33" name="Group 32"/>
          <p:cNvGrpSpPr/>
          <p:nvPr/>
        </p:nvGrpSpPr>
        <p:grpSpPr>
          <a:xfrm>
            <a:off x="914400" y="511771"/>
            <a:ext cx="10891577" cy="1107956"/>
            <a:chOff x="3620862" y="869613"/>
            <a:chExt cx="10891577" cy="1107956"/>
          </a:xfrm>
        </p:grpSpPr>
        <p:pic>
          <p:nvPicPr>
            <p:cNvPr id="35"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620862" y="869613"/>
              <a:ext cx="7154780" cy="1107956"/>
            </a:xfrm>
            <a:prstGeom prst="rect">
              <a:avLst/>
            </a:prstGeom>
          </p:spPr>
        </p:pic>
        <p:sp>
          <p:nvSpPr>
            <p:cNvPr id="36" name="Rectangle 35"/>
            <p:cNvSpPr/>
            <p:nvPr/>
          </p:nvSpPr>
          <p:spPr>
            <a:xfrm>
              <a:off x="4958445" y="869613"/>
              <a:ext cx="9553994" cy="10618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 </a:t>
              </a:r>
              <a:r>
                <a:rPr kumimoji="0" lang="nl-NL" sz="42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6.10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2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 name="Rectangle 1"/>
              <p:cNvSpPr/>
              <p:nvPr/>
            </p:nvSpPr>
            <p:spPr>
              <a:xfrm>
                <a:off x="517492" y="6642445"/>
                <a:ext cx="16082105" cy="2006255"/>
              </a:xfrm>
              <a:prstGeom prst="rect">
                <a:avLst/>
              </a:prstGeom>
            </p:spPr>
            <p:txBody>
              <a:bodyPr wrap="square">
                <a:spAutoFit/>
              </a:bodyPr>
              <a:lstStyle/>
              <a:p>
                <a:pPr lvl="0">
                  <a:lnSpc>
                    <a:spcPct val="150000"/>
                  </a:lnSpc>
                  <a:spcAft>
                    <a:spcPts val="1200"/>
                  </a:spcAft>
                  <a:defRPr/>
                </a:pPr>
                <a14:m>
                  <m:oMathPara xmlns:m="http://schemas.openxmlformats.org/officeDocument/2006/math">
                    <m:oMathParaPr>
                      <m:jc m:val="centerGroup"/>
                    </m:oMathParaPr>
                    <m:oMath xmlns:m="http://schemas.openxmlformats.org/officeDocument/2006/math">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sSup>
                        <m:sSup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up>
                      </m:sSup>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f>
                        <m:f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up>
                          </m:sSup>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den>
                      </m:f>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sSup>
                        <m:sSup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up>
                      </m:sSup>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oMath>
                  </m:oMathPara>
                </a14:m>
                <a:endParaRPr lang="en-US" sz="3700" kern="1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517492" y="6642445"/>
                <a:ext cx="16082105" cy="200625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1307433" y="2655967"/>
                <a:ext cx="8620693" cy="13717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ln</m:t>
                      </m:r>
                      <m:d>
                        <m:dPr>
                          <m:ctrlP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f>
                            <m:fPr>
                              <m:ctrlP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num>
                            <m:den>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den>
                          </m:f>
                        </m:e>
                      </m:d>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ln</m:t>
                      </m:r>
                      <m:d>
                        <m:d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f>
                            <m:f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den>
                          </m:f>
                        </m:e>
                      </m:d>
                      <m:r>
                        <m:rPr>
                          <m:sty m:val="p"/>
                        </m:r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ln</m:t>
                      </m:r>
                      <m:d>
                        <m:d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sSup>
                            <m:sSup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Choice>
        <mc:Fallback>
          <p:sp>
            <p:nvSpPr>
              <p:cNvPr id="4" name="Rectangle 3"/>
              <p:cNvSpPr>
                <a:spLocks noRot="1" noChangeAspect="1" noMove="1" noResize="1" noEditPoints="1" noAdjustHandles="1" noChangeArrowheads="1" noChangeShapeType="1" noTextEdit="1"/>
              </p:cNvSpPr>
              <p:nvPr/>
            </p:nvSpPr>
            <p:spPr>
              <a:xfrm>
                <a:off x="1307433" y="2655967"/>
                <a:ext cx="8620693" cy="137172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307433" y="4627768"/>
                <a:ext cx="8066311" cy="6681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𝑏</m:t>
                      </m:r>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0"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21</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log</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b>
                      </m:sSub>
                      <m:rad>
                        <m:radPr>
                          <m:ctrlP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r>
                            <m:rPr>
                              <m:brk m:alnAt="7"/>
                            </m:rP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g>
                        <m:e>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rad>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log</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b>
                      </m:sSub>
                      <m:d>
                        <m:dPr>
                          <m:ctrlP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sSup>
                            <m:sSupPr>
                              <m:ctrlP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e>
                      </m:d>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log</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b>
                      </m:sSub>
                      <m:r>
                        <a:rPr kumimoji="0" lang="en-US" sz="37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oMath>
                  </m:oMathPara>
                </a14:m>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Choice>
        <mc:Fallback>
          <p:sp>
            <p:nvSpPr>
              <p:cNvPr id="5" name="Rectangle 4"/>
              <p:cNvSpPr>
                <a:spLocks noRot="1" noChangeAspect="1" noMove="1" noResize="1" noEditPoints="1" noAdjustHandles="1" noChangeArrowheads="1" noChangeShapeType="1" noTextEdit="1"/>
              </p:cNvSpPr>
              <p:nvPr/>
            </p:nvSpPr>
            <p:spPr>
              <a:xfrm>
                <a:off x="1307433" y="4627768"/>
                <a:ext cx="8066311" cy="668132"/>
              </a:xfrm>
              <a:prstGeom prst="rect">
                <a:avLst/>
              </a:prstGeom>
              <a:blipFill>
                <a:blip r:embed="rId8"/>
                <a:stretch>
                  <a:fillRect/>
                </a:stretch>
              </a:blipFill>
            </p:spPr>
            <p:txBody>
              <a:bodyPr/>
              <a:lstStyle/>
              <a:p>
                <a:r>
                  <a:rPr lang="en-US">
                    <a:noFill/>
                  </a:rPr>
                  <a:t> </a:t>
                </a:r>
              </a:p>
            </p:txBody>
          </p:sp>
        </mc:Fallback>
      </mc:AlternateContent>
      <p:sp>
        <p:nvSpPr>
          <p:cNvPr id="47" name="Rectangle 46"/>
          <p:cNvSpPr/>
          <p:nvPr/>
        </p:nvSpPr>
        <p:spPr>
          <a:xfrm>
            <a:off x="1295401" y="567632"/>
            <a:ext cx="15544800" cy="18928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9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mn-cs"/>
              </a:rPr>
              <a:t>                                                  Viết </a:t>
            </a:r>
            <a:r>
              <a:rPr kumimoji="0" lang="en-US" sz="39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mỗi biểu thức sau thành lôgarit của một biểu thức (giả thiết các biểu thức đều có nghĩa):</a:t>
            </a:r>
            <a:endParaRPr kumimoji="0" lang="en-US" sz="3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8666590" y="5749494"/>
            <a:ext cx="1237839"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1" u="sng" strike="noStrike" kern="1200" cap="none" spc="0" normalizeH="0" baseline="0" noProof="0" smtClean="0">
                <a:ln>
                  <a:noFill/>
                </a:ln>
                <a:solidFill>
                  <a:srgbClr val="C00000"/>
                </a:solidFill>
                <a:effectLst/>
                <a:uLnTx/>
                <a:uFillTx/>
                <a:latin typeface="Arial" panose="020B0604020202020204" pitchFamily="34" charset="0"/>
                <a:ea typeface="+mn-ea"/>
                <a:cs typeface="+mn-cs"/>
              </a:rPr>
              <a:t>Giải</a:t>
            </a:r>
            <a:r>
              <a:rPr kumimoji="0" lang="en-US" sz="3800" b="1" i="1" u="sng" strike="noStrike" kern="1200" cap="none" spc="0" normalizeH="0" baseline="0" noProof="0" smtClean="0">
                <a:ln>
                  <a:noFill/>
                </a:ln>
                <a:solidFill>
                  <a:srgbClr val="C00000"/>
                </a:solidFill>
                <a:effectLst/>
                <a:uLnTx/>
                <a:uFillTx/>
                <a:latin typeface="Calibri"/>
                <a:ea typeface="+mn-ea"/>
                <a:cs typeface="+mn-cs"/>
              </a:rPr>
              <a:t>:</a:t>
            </a:r>
            <a:endParaRPr kumimoji="0" lang="en-US" sz="3800" b="1" i="1" u="sng" strike="noStrike" kern="1200" cap="none" spc="0" normalizeH="0" baseline="0" noProof="0" dirty="0">
              <a:ln>
                <a:noFill/>
              </a:ln>
              <a:solidFill>
                <a:srgbClr val="C00000"/>
              </a:solidFill>
              <a:effectLst/>
              <a:uLnTx/>
              <a:uFillTx/>
              <a:latin typeface="Calibri"/>
              <a:ea typeface="+mn-ea"/>
              <a:cs typeface="+mn-cs"/>
            </a:endParaRPr>
          </a:p>
        </p:txBody>
      </p:sp>
      <p:pic>
        <p:nvPicPr>
          <p:cNvPr id="8" name="Picture 7"/>
          <p:cNvPicPr>
            <a:picLocks noChangeAspect="1"/>
          </p:cNvPicPr>
          <p:nvPr/>
        </p:nvPicPr>
        <p:blipFill>
          <a:blip r:embed="rId9"/>
          <a:stretch>
            <a:fillRect/>
          </a:stretch>
        </p:blipFill>
        <p:spPr>
          <a:xfrm>
            <a:off x="14838720" y="2880855"/>
            <a:ext cx="2133752" cy="2504839"/>
          </a:xfrm>
          <a:prstGeom prst="rect">
            <a:avLst/>
          </a:prstGeom>
        </p:spPr>
      </p:pic>
    </p:spTree>
    <p:extLst>
      <p:ext uri="{BB962C8B-B14F-4D97-AF65-F5344CB8AC3E}">
        <p14:creationId xmlns:p14="http://schemas.microsoft.com/office/powerpoint/2010/main" val="1430045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2" name="Group 2"/>
          <p:cNvGrpSpPr/>
          <p:nvPr/>
        </p:nvGrpSpPr>
        <p:grpSpPr>
          <a:xfrm>
            <a:off x="-114687" y="9560737"/>
            <a:ext cx="18731151" cy="1907363"/>
            <a:chOff x="0" y="0"/>
            <a:chExt cx="4933307" cy="502351"/>
          </a:xfrm>
        </p:grpSpPr>
        <p:sp>
          <p:nvSpPr>
            <p:cNvPr id="3" name="Freeform 3"/>
            <p:cNvSpPr/>
            <p:nvPr/>
          </p:nvSpPr>
          <p:spPr>
            <a:xfrm>
              <a:off x="0" y="0"/>
              <a:ext cx="4933307" cy="502351"/>
            </a:xfrm>
            <a:custGeom>
              <a:avLst/>
              <a:gdLst/>
              <a:ahLst/>
              <a:cxnLst/>
              <a:rect l="l" t="t" r="r" b="b"/>
              <a:pathLst>
                <a:path w="4933307" h="502351">
                  <a:moveTo>
                    <a:pt x="0" y="0"/>
                  </a:moveTo>
                  <a:lnTo>
                    <a:pt x="4933307" y="0"/>
                  </a:lnTo>
                  <a:lnTo>
                    <a:pt x="4933307" y="502351"/>
                  </a:lnTo>
                  <a:lnTo>
                    <a:pt x="0" y="502351"/>
                  </a:lnTo>
                  <a:close/>
                </a:path>
              </a:pathLst>
            </a:custGeom>
            <a:solidFill>
              <a:srgbClr val="E49B8E"/>
            </a:solidFill>
          </p:spPr>
        </p:sp>
        <p:sp>
          <p:nvSpPr>
            <p:cNvPr id="4"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1"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792139">
            <a:off x="232832" y="8500558"/>
            <a:ext cx="1189750" cy="2011105"/>
          </a:xfrm>
          <a:prstGeom prst="rect">
            <a:avLst/>
          </a:prstGeom>
        </p:spPr>
      </p:pic>
      <p:sp>
        <p:nvSpPr>
          <p:cNvPr id="41" name="Rectangle 40"/>
          <p:cNvSpPr/>
          <p:nvPr/>
        </p:nvSpPr>
        <p:spPr>
          <a:xfrm>
            <a:off x="8819148" y="946960"/>
            <a:ext cx="6998368"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lang="en-US" sz="4000" smtClean="0">
                <a:solidFill>
                  <a:prstClr val="black"/>
                </a:solidFill>
                <a:latin typeface="Arial" panose="020B0604020202020204" pitchFamily="34" charset="0"/>
                <a:ea typeface="Times New Roman" panose="02020603050405020304" pitchFamily="18" charset="0"/>
              </a:rPr>
              <a:t>Rút gọn các biểu thức sau:</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26" name="Group 25"/>
          <p:cNvGrpSpPr/>
          <p:nvPr/>
        </p:nvGrpSpPr>
        <p:grpSpPr>
          <a:xfrm>
            <a:off x="818148" y="872291"/>
            <a:ext cx="10891577" cy="1223209"/>
            <a:chOff x="3620862" y="841110"/>
            <a:chExt cx="10891577" cy="1223209"/>
          </a:xfrm>
        </p:grpSpPr>
        <p:pic>
          <p:nvPicPr>
            <p:cNvPr id="27"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620862" y="841110"/>
              <a:ext cx="7638514" cy="1223209"/>
            </a:xfrm>
            <a:prstGeom prst="rect">
              <a:avLst/>
            </a:prstGeom>
          </p:spPr>
        </p:pic>
        <p:sp>
          <p:nvSpPr>
            <p:cNvPr id="28" name="Rectangle 27"/>
            <p:cNvSpPr/>
            <p:nvPr/>
          </p:nvSpPr>
          <p:spPr>
            <a:xfrm>
              <a:off x="4958445" y="869613"/>
              <a:ext cx="9553994" cy="10618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 </a:t>
              </a:r>
              <a:r>
                <a:rPr kumimoji="0" lang="nl-NL" sz="42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6.11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2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SGK-tr15)</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5" name="Rectangle 4"/>
              <p:cNvSpPr/>
              <p:nvPr/>
            </p:nvSpPr>
            <p:spPr>
              <a:xfrm>
                <a:off x="6586752" y="6150142"/>
                <a:ext cx="8610600" cy="1974964"/>
              </a:xfrm>
              <a:prstGeom prst="rect">
                <a:avLst/>
              </a:prstGeom>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4000" kern="100"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𝑀</m:t>
                      </m:r>
                      <m:r>
                        <a:rPr lang="en-US" sz="4000"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4000"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⋅4</m:t>
                      </m:r>
                      <m:sSub>
                        <m:sSubPr>
                          <m:ctrlP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𝑀</m:t>
                      </m:r>
                      <m:r>
                        <a:rPr lang="en-US" sz="4000"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=4</m:t>
                      </m:r>
                      <m:sSub>
                        <m:sSubPr>
                          <m:ctrlP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000"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𝑀</m:t>
                      </m:r>
                    </m:oMath>
                  </m:oMathPara>
                </a14:m>
                <a:endParaRPr lang="en-US" sz="4000"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6586752" y="6150142"/>
                <a:ext cx="8610600" cy="19749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818148" y="3023403"/>
                <a:ext cx="7841057" cy="141070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ub>
                      </m:sSub>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5+2</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ub>
                      </m:sSub>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25</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ad>
                            <m:radPr>
                              <m:degHide m:val="on"/>
                              <m:ctrlP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sub>
                      </m:sSub>
                      <m:f>
                        <m:fPr>
                          <m:ctrlP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m:oMathPara>
                </a14:m>
                <a:endParaRPr lang="en-US"/>
              </a:p>
            </p:txBody>
          </p:sp>
        </mc:Choice>
        <mc:Fallback>
          <p:sp>
            <p:nvSpPr>
              <p:cNvPr id="10" name="Rectangle 9"/>
              <p:cNvSpPr>
                <a:spLocks noRot="1" noChangeAspect="1" noMove="1" noResize="1" noEditPoints="1" noAdjustHandles="1" noChangeArrowheads="1" noChangeShapeType="1" noTextEdit="1"/>
              </p:cNvSpPr>
              <p:nvPr/>
            </p:nvSpPr>
            <p:spPr>
              <a:xfrm>
                <a:off x="818148" y="3023403"/>
                <a:ext cx="7841057" cy="14107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990600" y="6873196"/>
                <a:ext cx="6014019" cy="72834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sub>
                      </m:sSub>
                      <m:sSup>
                        <m:sSupPr>
                          <m:ctrlP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e>
                        <m:sup>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sSup>
                            <m:sSupPr>
                              <m:ctrlP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ub>
                      </m:sSub>
                      <m:sSup>
                        <m:sSupPr>
                          <m:ctrlPr>
                            <a:rPr lang="en-US" sz="40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e>
                        <m:sup>
                          <m:r>
                            <a:rPr lang="en-US" sz="40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a:p>
            </p:txBody>
          </p:sp>
        </mc:Choice>
        <mc:Fallback>
          <p:sp>
            <p:nvSpPr>
              <p:cNvPr id="11" name="Rectangle 10"/>
              <p:cNvSpPr>
                <a:spLocks noRot="1" noChangeAspect="1" noMove="1" noResize="1" noEditPoints="1" noAdjustHandles="1" noChangeArrowheads="1" noChangeShapeType="1" noTextEdit="1"/>
              </p:cNvSpPr>
              <p:nvPr/>
            </p:nvSpPr>
            <p:spPr>
              <a:xfrm>
                <a:off x="990600" y="6873196"/>
                <a:ext cx="6014019" cy="72834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8643163" y="2873542"/>
                <a:ext cx="9144000" cy="2902718"/>
              </a:xfrm>
              <a:prstGeom prst="rect">
                <a:avLst/>
              </a:prstGeom>
            </p:spPr>
            <p:txBody>
              <a:bodyPr>
                <a:spAutoFit/>
              </a:bodyPr>
              <a:lstStyle/>
              <a:p>
                <a:pPr lvl="0">
                  <a:lnSpc>
                    <a:spcPct val="200000"/>
                  </a:lnSpc>
                  <a:spcAft>
                    <a:spcPts val="1200"/>
                  </a:spcAft>
                </a:pPr>
                <a14:m>
                  <m:oMathPara xmlns:m="http://schemas.openxmlformats.org/officeDocument/2006/math">
                    <m:oMathParaPr>
                      <m:jc m:val="left"/>
                    </m:oMathParaPr>
                    <m:oMath xmlns:m="http://schemas.openxmlformats.org/officeDocument/2006/math">
                      <m:r>
                        <a:rPr lang="en-US" sz="4000"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sSup>
                            <m:sSup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e>
                            <m:sup>
                              <m: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sup>
                          </m:sSup>
                        </m:sub>
                      </m:s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5+2</m:t>
                      </m:r>
                      <m:sSub>
                        <m:sSub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sSup>
                            <m:sSup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e>
                            <m:sup>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sub>
                      </m:sSub>
                      <m:sSup>
                        <m:sSup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e>
                        <m:sup>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Sub>
                        <m:sSub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sub>
                      </m:sSub>
                      <m:sSup>
                        <m:sSup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e>
                        <m:sup>
                          <m: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sup>
                      </m:sSup>
                    </m:oMath>
                  </m:oMathPara>
                </a14:m>
                <a:endParaRPr lang="en-US" sz="4000" i="1" kern="10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endParaRPr>
              </a:p>
              <a:p>
                <a:pPr lvl="0">
                  <a:lnSpc>
                    <a:spcPct val="200000"/>
                  </a:lnSpc>
                  <a:spcAft>
                    <a:spcPts val="1200"/>
                  </a:spcAft>
                </a:pPr>
                <a14:m>
                  <m:oMathPara xmlns:m="http://schemas.openxmlformats.org/officeDocument/2006/math">
                    <m:oMathParaPr>
                      <m:jc m:val="left"/>
                    </m:oMathParaPr>
                    <m:oMath xmlns:m="http://schemas.openxmlformats.org/officeDocument/2006/math">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5+2</m:t>
                      </m:r>
                      <m:sSub>
                        <m:sSub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5+2</m:t>
                      </m:r>
                      <m:sSub>
                        <m:sSub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5=3</m:t>
                      </m:r>
                      <m:sSub>
                        <m:sSubPr>
                          <m:ctrlPr>
                            <a:rPr lang="en-US" sz="4000" i="1"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4000" kern="100">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oMath>
                  </m:oMathPara>
                </a14:m>
                <a:endParaRPr lang="en-US" sz="4000" kern="1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8643163" y="2873542"/>
                <a:ext cx="9144000" cy="2902718"/>
              </a:xfrm>
              <a:prstGeom prst="rect">
                <a:avLst/>
              </a:prstGeom>
              <a:blipFill>
                <a:blip r:embed="rId9"/>
                <a:stretch>
                  <a:fillRect/>
                </a:stretch>
              </a:blipFill>
            </p:spPr>
            <p:txBody>
              <a:bodyPr/>
              <a:lstStyle/>
              <a:p>
                <a:r>
                  <a:rPr lang="en-US">
                    <a:noFill/>
                  </a:rPr>
                  <a:t> </a:t>
                </a:r>
              </a:p>
            </p:txBody>
          </p:sp>
        </mc:Fallback>
      </mc:AlternateContent>
      <p:pic>
        <p:nvPicPr>
          <p:cNvPr id="34"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764000" y="7897867"/>
            <a:ext cx="1283368" cy="1662870"/>
          </a:xfrm>
          <a:prstGeom prst="rect">
            <a:avLst/>
          </a:prstGeom>
        </p:spPr>
      </p:pic>
    </p:spTree>
    <p:extLst>
      <p:ext uri="{BB962C8B-B14F-4D97-AF65-F5344CB8AC3E}">
        <p14:creationId xmlns:p14="http://schemas.microsoft.com/office/powerpoint/2010/main" val="115392241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 grpId="0"/>
      <p:bldP spid="10" grpId="0"/>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32" name="Rounded Rectangle 31"/>
          <p:cNvSpPr/>
          <p:nvPr/>
        </p:nvSpPr>
        <p:spPr>
          <a:xfrm>
            <a:off x="434384" y="342900"/>
            <a:ext cx="17456574" cy="9533394"/>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8839200" y="576589"/>
            <a:ext cx="8156090"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mn-cs"/>
              </a:rPr>
              <a:t>Tính</a:t>
            </a:r>
            <a:r>
              <a:rPr kumimoji="0" lang="en-US" sz="4000" b="0" i="0" u="none" strike="noStrike" kern="1200" cap="none" spc="0" normalizeH="0" noProof="0" smtClean="0">
                <a:ln>
                  <a:noFill/>
                </a:ln>
                <a:solidFill>
                  <a:prstClr val="black"/>
                </a:solidFill>
                <a:effectLst/>
                <a:uLnTx/>
                <a:uFillTx/>
                <a:latin typeface="Arial" panose="020B0604020202020204" pitchFamily="34" charset="0"/>
                <a:ea typeface="Times New Roman" panose="02020603050405020304" pitchFamily="18" charset="0"/>
                <a:cs typeface="+mn-cs"/>
              </a:rPr>
              <a:t> giá trị của các biểu thức sau:</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3" name="Picture 2"/>
          <p:cNvPicPr>
            <a:picLocks noChangeAspect="1"/>
          </p:cNvPicPr>
          <p:nvPr/>
        </p:nvPicPr>
        <p:blipFill>
          <a:blip r:embed="rId3"/>
          <a:stretch>
            <a:fillRect/>
          </a:stretch>
        </p:blipFill>
        <p:spPr>
          <a:xfrm rot="611524">
            <a:off x="146078" y="8101992"/>
            <a:ext cx="1724984" cy="1714236"/>
          </a:xfrm>
          <a:prstGeom prst="rect">
            <a:avLst/>
          </a:prstGeom>
        </p:spPr>
      </p:pic>
      <p:sp>
        <p:nvSpPr>
          <p:cNvPr id="33" name="Oval Callout 32"/>
          <p:cNvSpPr/>
          <p:nvPr/>
        </p:nvSpPr>
        <p:spPr>
          <a:xfrm>
            <a:off x="8794532" y="4300174"/>
            <a:ext cx="1644868" cy="852389"/>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4" name="Group 13"/>
          <p:cNvGrpSpPr/>
          <p:nvPr/>
        </p:nvGrpSpPr>
        <p:grpSpPr>
          <a:xfrm>
            <a:off x="1248812" y="495300"/>
            <a:ext cx="10891577" cy="1223209"/>
            <a:chOff x="3620862" y="841110"/>
            <a:chExt cx="10891577" cy="1223209"/>
          </a:xfrm>
        </p:grpSpPr>
        <p:pic>
          <p:nvPicPr>
            <p:cNvPr id="15"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620862" y="841110"/>
              <a:ext cx="7638514" cy="1223209"/>
            </a:xfrm>
            <a:prstGeom prst="rect">
              <a:avLst/>
            </a:prstGeom>
          </p:spPr>
        </p:pic>
        <p:sp>
          <p:nvSpPr>
            <p:cNvPr id="16" name="Rectangle 15"/>
            <p:cNvSpPr/>
            <p:nvPr/>
          </p:nvSpPr>
          <p:spPr>
            <a:xfrm>
              <a:off x="4958445" y="869613"/>
              <a:ext cx="9553994" cy="10618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 </a:t>
              </a:r>
              <a:r>
                <a:rPr kumimoji="0" lang="nl-NL" sz="42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6.12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2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SGK-tr15)</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 name="Rectangle 1"/>
              <p:cNvSpPr/>
              <p:nvPr/>
            </p:nvSpPr>
            <p:spPr>
              <a:xfrm>
                <a:off x="2511038" y="1991060"/>
                <a:ext cx="9843785" cy="67710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38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38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b>
                      </m:sSub>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ub>
                      </m:s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ub>
                      </m:sSub>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38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ub>
                      </m:s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oMath>
                  </m:oMathPara>
                </a14:m>
                <a:endParaRPr lang="en-US" sz="3800"/>
              </a:p>
            </p:txBody>
          </p:sp>
        </mc:Choice>
        <mc:Fallback>
          <p:sp>
            <p:nvSpPr>
              <p:cNvPr id="2" name="Rectangle 1"/>
              <p:cNvSpPr>
                <a:spLocks noRot="1" noChangeAspect="1" noMove="1" noResize="1" noEditPoints="1" noAdjustHandles="1" noChangeArrowheads="1" noChangeShapeType="1" noTextEdit="1"/>
              </p:cNvSpPr>
              <p:nvPr/>
            </p:nvSpPr>
            <p:spPr>
              <a:xfrm>
                <a:off x="2511038" y="1991060"/>
                <a:ext cx="9843785" cy="67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2511038" y="3321509"/>
                <a:ext cx="6741076" cy="67710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3800" i="0">
                          <a:effectLst/>
                          <a:latin typeface="Cambria Math" panose="02040503050406030204" pitchFamily="18" charset="0"/>
                          <a:ea typeface="Calibri" panose="020F0502020204030204" pitchFamily="34" charset="0"/>
                          <a:cs typeface="Times New Roman" panose="02020603050405020304" pitchFamily="18" charset="0"/>
                        </a:rPr>
                        <m:t>B</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3800" i="1">
                              <a:effectLst/>
                              <a:latin typeface="Cambria Math" panose="02040503050406030204" pitchFamily="18"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⁡4⋯</m:t>
                      </m:r>
                      <m:sSub>
                        <m:sSubPr>
                          <m:ctrlPr>
                            <a:rPr lang="en-US" sz="3800" i="1">
                              <a:effectLst/>
                              <a:latin typeface="Cambria Math" panose="02040503050406030204" pitchFamily="18"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cs typeface="Times New Roman" panose="02020603050405020304" pitchFamily="18" charset="0"/>
                            </a:rPr>
                          </m:ctrlPr>
                        </m:sSupPr>
                        <m:e>
                          <m:r>
                            <a:rPr lang="en-US" sz="38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𝑛</m:t>
                          </m:r>
                        </m:sup>
                      </m:sSup>
                    </m:oMath>
                  </m:oMathPara>
                </a14:m>
                <a:endParaRPr lang="en-US" sz="3800">
                  <a:latin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2511038" y="3321509"/>
                <a:ext cx="6741076" cy="6771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2586395" y="5501567"/>
                <a:ext cx="14787205" cy="2789033"/>
              </a:xfrm>
              <a:prstGeom prst="rect">
                <a:avLst/>
              </a:prstGeom>
            </p:spPr>
            <p:txBody>
              <a:bodyPr wrap="square">
                <a:spAutoFit/>
              </a:bodyPr>
              <a:lstStyle/>
              <a:p>
                <a:pPr>
                  <a:lnSpc>
                    <a:spcPct val="150000"/>
                  </a:lnSpc>
                </a:pPr>
                <a14:m>
                  <m:oMath xmlns:m="http://schemas.openxmlformats.org/officeDocument/2006/math">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3800" kern="100">
                    <a:latin typeface="Arial" panose="020B0604020202020204" pitchFamily="34" charset="0"/>
                    <a:ea typeface="Calibri" panose="020F0502020204030204" pitchFamily="34" charset="0"/>
                    <a:cs typeface="Arial" panose="020B0604020202020204" pitchFamily="34" charset="0"/>
                  </a:rPr>
                  <a:t>Áp dụng công thức đổi cơ số, ta có:</a:t>
                </a:r>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num>
                        <m:den>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⁡4</m:t>
                          </m:r>
                        </m:num>
                        <m:den>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num>
                        <m:den>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⁡6</m:t>
                          </m:r>
                        </m:num>
                        <m:den>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⁡7</m:t>
                          </m:r>
                        </m:num>
                        <m:den>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⁡6</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⁡8</m:t>
                          </m:r>
                        </m:num>
                        <m:den>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⁡7</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⁡8</m:t>
                          </m:r>
                        </m:num>
                        <m:den>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8=3.</m:t>
                      </m:r>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2586395" y="5501567"/>
                <a:ext cx="14787205" cy="278903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2586395" y="8625767"/>
                <a:ext cx="11232306" cy="861133"/>
              </a:xfrm>
              <a:prstGeom prst="rect">
                <a:avLst/>
              </a:prstGeom>
            </p:spPr>
            <p:txBody>
              <a:bodyPr wrap="none">
                <a:spAutoFit/>
              </a:bodyPr>
              <a:lstStyle/>
              <a:p>
                <a:pPr>
                  <a:lnSpc>
                    <a:spcPct val="150000"/>
                  </a:lnSpc>
                  <a:spcAft>
                    <a:spcPts val="1200"/>
                  </a:spcAft>
                </a:pPr>
                <a14:m>
                  <m:oMath xmlns:m="http://schemas.openxmlformats.org/officeDocument/2006/math">
                    <m:r>
                      <a:rPr lang="en-US" sz="3800" b="0" i="1" kern="100"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3800" b="0" i="1"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⁡4⋯</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=1⋅2⋅3⋅⋯⋅</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𝑛</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𝑛</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9" name="Rectangle 8"/>
              <p:cNvSpPr>
                <a:spLocks noRot="1" noChangeAspect="1" noMove="1" noResize="1" noEditPoints="1" noAdjustHandles="1" noChangeArrowheads="1" noChangeShapeType="1" noTextEdit="1"/>
              </p:cNvSpPr>
              <p:nvPr/>
            </p:nvSpPr>
            <p:spPr>
              <a:xfrm>
                <a:off x="2586395" y="8625767"/>
                <a:ext cx="11232306" cy="861133"/>
              </a:xfrm>
              <a:prstGeom prst="rect">
                <a:avLst/>
              </a:prstGeom>
              <a:blipFill>
                <a:blip r:embed="rId9"/>
                <a:stretch>
                  <a:fillRect r="-1736" b="-27660"/>
                </a:stretch>
              </a:blipFill>
            </p:spPr>
            <p:txBody>
              <a:bodyPr/>
              <a:lstStyle/>
              <a:p>
                <a:r>
                  <a:rPr lang="en-US">
                    <a:noFill/>
                  </a:rPr>
                  <a:t> </a:t>
                </a:r>
              </a:p>
            </p:txBody>
          </p:sp>
        </mc:Fallback>
      </mc:AlternateContent>
      <p:pic>
        <p:nvPicPr>
          <p:cNvPr id="10" name="Picture 9"/>
          <p:cNvPicPr>
            <a:picLocks noChangeAspect="1"/>
          </p:cNvPicPr>
          <p:nvPr/>
        </p:nvPicPr>
        <p:blipFill>
          <a:blip r:embed="rId10"/>
          <a:stretch>
            <a:fillRect/>
          </a:stretch>
        </p:blipFill>
        <p:spPr>
          <a:xfrm flipH="1">
            <a:off x="15897874" y="2663059"/>
            <a:ext cx="2194832" cy="1316899"/>
          </a:xfrm>
          <a:prstGeom prst="rect">
            <a:avLst/>
          </a:prstGeom>
        </p:spPr>
      </p:pic>
    </p:spTree>
    <p:extLst>
      <p:ext uri="{BB962C8B-B14F-4D97-AF65-F5344CB8AC3E}">
        <p14:creationId xmlns:p14="http://schemas.microsoft.com/office/powerpoint/2010/main" val="178557914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4" dur="500"/>
                                        <p:tgtEl>
                                          <p:spTgt spid="8">
                                            <p:txEl>
                                              <p:pRg st="0" end="0"/>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animBg="1"/>
      <p:bldP spid="2" grpId="0"/>
      <p:bldP spid="6"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573000" y="5872052"/>
            <a:ext cx="4479606" cy="193844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839200" y="7810500"/>
            <a:ext cx="9313954" cy="4199746"/>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726980" y="5714796"/>
            <a:ext cx="1617420" cy="2095704"/>
          </a:xfrm>
          <a:prstGeom prst="rect">
            <a:avLst/>
          </a:prstGeom>
        </p:spPr>
      </p:pic>
      <p:grpSp>
        <p:nvGrpSpPr>
          <p:cNvPr id="17" name="Group 16"/>
          <p:cNvGrpSpPr/>
          <p:nvPr/>
        </p:nvGrpSpPr>
        <p:grpSpPr>
          <a:xfrm>
            <a:off x="714938" y="1347240"/>
            <a:ext cx="10105462" cy="2729460"/>
            <a:chOff x="5001329" y="2519097"/>
            <a:chExt cx="10983489" cy="2729460"/>
          </a:xfrm>
        </p:grpSpPr>
        <p:sp>
          <p:nvSpPr>
            <p:cNvPr id="3" name="Freeform 3"/>
            <p:cNvSpPr/>
            <p:nvPr/>
          </p:nvSpPr>
          <p:spPr>
            <a:xfrm>
              <a:off x="6046329" y="2519097"/>
              <a:ext cx="8780601" cy="2729460"/>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6" name="Rectangle 15"/>
            <p:cNvSpPr/>
            <p:nvPr/>
          </p:nvSpPr>
          <p:spPr>
            <a:xfrm>
              <a:off x="5001329" y="2747697"/>
              <a:ext cx="10983489" cy="191315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en-US" sz="9000" b="1" i="0" u="none" strike="noStrike" kern="1200" cap="none" spc="0" normalizeH="0" baseline="0" noProof="0" smtClean="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VẬN</a:t>
              </a:r>
              <a:r>
                <a:rPr kumimoji="0" lang="en-US" sz="9000" b="1" i="0" u="none" strike="noStrike" kern="1200" cap="none" spc="0" normalizeH="0" noProof="0" smtClean="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 DỤNG</a:t>
              </a:r>
              <a:endParaRPr kumimoji="0" lang="en-US" sz="90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0932023">
            <a:off x="16616809" y="62558"/>
            <a:ext cx="1990256" cy="1624773"/>
          </a:xfrm>
          <a:prstGeom prst="rect">
            <a:avLst/>
          </a:prstGeom>
        </p:spPr>
      </p:pic>
    </p:spTree>
    <p:extLst>
      <p:ext uri="{BB962C8B-B14F-4D97-AF65-F5344CB8AC3E}">
        <p14:creationId xmlns:p14="http://schemas.microsoft.com/office/powerpoint/2010/main" val="255159210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533400" y="8420100"/>
            <a:ext cx="2450804" cy="2450804"/>
          </a:xfrm>
          <a:prstGeom prst="rect">
            <a:avLst/>
          </a:prstGeom>
        </p:spPr>
      </p:pic>
      <p:pic>
        <p:nvPicPr>
          <p:cNvPr id="26"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316200" y="423097"/>
            <a:ext cx="2632151" cy="1139003"/>
          </a:xfrm>
          <a:prstGeom prst="rect">
            <a:avLst/>
          </a:prstGeom>
        </p:spPr>
      </p:pic>
      <p:grpSp>
        <p:nvGrpSpPr>
          <p:cNvPr id="33" name="Group 32"/>
          <p:cNvGrpSpPr/>
          <p:nvPr/>
        </p:nvGrpSpPr>
        <p:grpSpPr>
          <a:xfrm>
            <a:off x="410942" y="342900"/>
            <a:ext cx="10891577" cy="1223209"/>
            <a:chOff x="3620862" y="841110"/>
            <a:chExt cx="10891577" cy="1223209"/>
          </a:xfrm>
        </p:grpSpPr>
        <p:pic>
          <p:nvPicPr>
            <p:cNvPr id="34"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620862" y="841110"/>
              <a:ext cx="7638514" cy="1223209"/>
            </a:xfrm>
            <a:prstGeom prst="rect">
              <a:avLst/>
            </a:prstGeom>
          </p:spPr>
        </p:pic>
        <p:sp>
          <p:nvSpPr>
            <p:cNvPr id="35" name="Rectangle 34"/>
            <p:cNvSpPr/>
            <p:nvPr/>
          </p:nvSpPr>
          <p:spPr>
            <a:xfrm>
              <a:off x="4958445" y="869613"/>
              <a:ext cx="9553994" cy="10618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 </a:t>
              </a:r>
              <a:r>
                <a:rPr kumimoji="0" lang="nl-NL" sz="42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6.13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2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SGK-tr15)</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9" name="Rectangle 8"/>
              <p:cNvSpPr/>
              <p:nvPr/>
            </p:nvSpPr>
            <p:spPr>
              <a:xfrm>
                <a:off x="410942" y="1714500"/>
                <a:ext cx="17505325" cy="5355312"/>
              </a:xfrm>
              <a:prstGeom prst="rect">
                <a:avLst/>
              </a:prstGeom>
            </p:spPr>
            <p:txBody>
              <a:bodyPr wrap="square">
                <a:spAutoFit/>
              </a:bodyPr>
              <a:lstStyle/>
              <a:p>
                <a:pPr algn="just">
                  <a:lnSpc>
                    <a:spcPct val="150000"/>
                  </a:lnSpc>
                </a:pPr>
                <a:r>
                  <a:rPr lang="vi-VN" sz="3800">
                    <a:solidFill>
                      <a:srgbClr val="000000"/>
                    </a:solidFill>
                  </a:rPr>
                  <a:t>Biết rằng khi độ cao tăng lên, áp suất không khí sẽ giảm và công thức tính áp suất dựa trên độ cao là</a:t>
                </a:r>
              </a:p>
              <a:p>
                <a:pPr algn="just">
                  <a:lnSpc>
                    <a:spcPct val="150000"/>
                  </a:lnSpc>
                </a:pPr>
                <a14:m>
                  <m:oMathPara xmlns:m="http://schemas.openxmlformats.org/officeDocument/2006/math">
                    <m:oMathParaPr>
                      <m:jc m:val="centerGroup"/>
                    </m:oMathParaPr>
                    <m:oMath xmlns:m="http://schemas.openxmlformats.org/officeDocument/2006/math">
                      <m:r>
                        <a:rPr lang="vi-VN" sz="3800" i="1" smtClean="0">
                          <a:solidFill>
                            <a:srgbClr val="000000"/>
                          </a:solidFill>
                          <a:latin typeface="Cambria Math" panose="02040503050406030204" pitchFamily="18" charset="0"/>
                        </a:rPr>
                        <m:t>𝑎</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15</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500</m:t>
                      </m:r>
                      <m:r>
                        <a:rPr lang="vi-VN" sz="3800" i="1" smtClean="0">
                          <a:solidFill>
                            <a:srgbClr val="000000"/>
                          </a:solidFill>
                          <a:latin typeface="Cambria Math" panose="02040503050406030204" pitchFamily="18" charset="0"/>
                        </a:rPr>
                        <m:t>(</m:t>
                      </m:r>
                      <m:r>
                        <a:rPr lang="vi-VN" sz="3800" i="1" smtClean="0">
                          <a:solidFill>
                            <a:srgbClr val="000000"/>
                          </a:solidFill>
                          <a:latin typeface="Cambria Math" panose="02040503050406030204" pitchFamily="18" charset="0"/>
                        </a:rPr>
                        <m:t>5</m:t>
                      </m:r>
                      <m:r>
                        <a:rPr lang="vi-VN" sz="3800" i="1" smtClean="0">
                          <a:solidFill>
                            <a:srgbClr val="000000"/>
                          </a:solidFill>
                          <a:latin typeface="Cambria Math" panose="02040503050406030204" pitchFamily="18" charset="0"/>
                        </a:rPr>
                        <m:t> – </m:t>
                      </m:r>
                      <m:r>
                        <m:rPr>
                          <m:sty m:val="p"/>
                        </m:rPr>
                        <a:rPr lang="vi-VN" sz="3800" i="1" smtClean="0">
                          <a:solidFill>
                            <a:srgbClr val="000000"/>
                          </a:solidFill>
                          <a:latin typeface="Cambria Math" panose="02040503050406030204" pitchFamily="18" charset="0"/>
                        </a:rPr>
                        <m:t>log</m:t>
                      </m:r>
                      <m:r>
                        <a:rPr lang="vi-VN" sz="3800" i="1" smtClean="0">
                          <a:solidFill>
                            <a:srgbClr val="000000"/>
                          </a:solidFill>
                          <a:latin typeface="Cambria Math" panose="02040503050406030204" pitchFamily="18" charset="0"/>
                        </a:rPr>
                        <m:t>⁡</m:t>
                      </m:r>
                      <m:r>
                        <a:rPr lang="vi-VN" sz="3800" i="1" smtClean="0">
                          <a:solidFill>
                            <a:srgbClr val="000000"/>
                          </a:solidFill>
                          <a:latin typeface="Cambria Math" panose="02040503050406030204" pitchFamily="18" charset="0"/>
                        </a:rPr>
                        <m:t>𝑝</m:t>
                      </m:r>
                      <m:r>
                        <a:rPr lang="vi-VN" sz="3800" i="1" smtClean="0">
                          <a:solidFill>
                            <a:srgbClr val="000000"/>
                          </a:solidFill>
                          <a:latin typeface="Cambria Math" panose="02040503050406030204" pitchFamily="18" charset="0"/>
                        </a:rPr>
                        <m:t>),</m:t>
                      </m:r>
                    </m:oMath>
                  </m:oMathPara>
                </a14:m>
                <a:endParaRPr lang="vi-VN" sz="3800">
                  <a:solidFill>
                    <a:srgbClr val="000000"/>
                  </a:solidFill>
                </a:endParaRPr>
              </a:p>
              <a:p>
                <a:pPr algn="just">
                  <a:lnSpc>
                    <a:spcPct val="150000"/>
                  </a:lnSpc>
                </a:pPr>
                <a:r>
                  <a:rPr lang="vi-VN" sz="3800">
                    <a:solidFill>
                      <a:srgbClr val="000000"/>
                    </a:solidFill>
                  </a:rPr>
                  <a:t>trong đó </a:t>
                </a:r>
                <a14:m>
                  <m:oMath xmlns:m="http://schemas.openxmlformats.org/officeDocument/2006/math">
                    <m:r>
                      <a:rPr lang="vi-VN" sz="3800" i="1" smtClean="0">
                        <a:solidFill>
                          <a:srgbClr val="000000"/>
                        </a:solidFill>
                        <a:latin typeface="Cambria Math" panose="02040503050406030204" pitchFamily="18" charset="0"/>
                      </a:rPr>
                      <m:t>𝑎</m:t>
                    </m:r>
                  </m:oMath>
                </a14:m>
                <a:r>
                  <a:rPr lang="vi-VN" sz="3800">
                    <a:solidFill>
                      <a:srgbClr val="000000"/>
                    </a:solidFill>
                  </a:rPr>
                  <a:t> là độ cao so với mực nước biển (tính bằng mét) và </a:t>
                </a:r>
                <a14:m>
                  <m:oMath xmlns:m="http://schemas.openxmlformats.org/officeDocument/2006/math">
                    <m:r>
                      <a:rPr lang="vi-VN" sz="3800" i="1" smtClean="0">
                        <a:solidFill>
                          <a:srgbClr val="000000"/>
                        </a:solidFill>
                        <a:latin typeface="Cambria Math" panose="02040503050406030204" pitchFamily="18" charset="0"/>
                      </a:rPr>
                      <m:t>𝑝</m:t>
                    </m:r>
                  </m:oMath>
                </a14:m>
                <a:r>
                  <a:rPr lang="vi-VN" sz="3800">
                    <a:solidFill>
                      <a:srgbClr val="000000"/>
                    </a:solidFill>
                  </a:rPr>
                  <a:t> là áp suất không khí (tính bằng pascal).</a:t>
                </a:r>
              </a:p>
              <a:p>
                <a:pPr algn="just">
                  <a:lnSpc>
                    <a:spcPct val="150000"/>
                  </a:lnSpc>
                </a:pPr>
                <a:r>
                  <a:rPr lang="vi-VN" sz="3800">
                    <a:solidFill>
                      <a:srgbClr val="000000"/>
                    </a:solidFill>
                  </a:rPr>
                  <a:t>Tính áp suất không khí ở đỉnh Everest có độ cao </a:t>
                </a:r>
                <a14:m>
                  <m:oMath xmlns:m="http://schemas.openxmlformats.org/officeDocument/2006/math">
                    <m:r>
                      <a:rPr lang="vi-VN" sz="3800" i="1" smtClean="0">
                        <a:solidFill>
                          <a:srgbClr val="000000"/>
                        </a:solidFill>
                        <a:latin typeface="Cambria Math" panose="02040503050406030204" pitchFamily="18" charset="0"/>
                      </a:rPr>
                      <m:t>8</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850</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𝑚</m:t>
                    </m:r>
                    <m:r>
                      <a:rPr lang="vi-VN" sz="3800" i="1" smtClean="0">
                        <a:solidFill>
                          <a:srgbClr val="000000"/>
                        </a:solidFill>
                        <a:latin typeface="Cambria Math" panose="02040503050406030204" pitchFamily="18" charset="0"/>
                      </a:rPr>
                      <m:t> </m:t>
                    </m:r>
                  </m:oMath>
                </a14:m>
                <a:r>
                  <a:rPr lang="vi-VN" sz="3800">
                    <a:solidFill>
                      <a:srgbClr val="000000"/>
                    </a:solidFill>
                  </a:rPr>
                  <a:t>so với mực nước biển.</a:t>
                </a:r>
                <a:endParaRPr lang="vi-VN" sz="3800" b="0" i="0">
                  <a:solidFill>
                    <a:srgbClr val="000000"/>
                  </a:solidFill>
                  <a:effectLst/>
                </a:endParaRPr>
              </a:p>
            </p:txBody>
          </p:sp>
        </mc:Choice>
        <mc:Fallback>
          <p:sp>
            <p:nvSpPr>
              <p:cNvPr id="9" name="Rectangle 8"/>
              <p:cNvSpPr>
                <a:spLocks noRot="1" noChangeAspect="1" noMove="1" noResize="1" noEditPoints="1" noAdjustHandles="1" noChangeArrowheads="1" noChangeShapeType="1" noTextEdit="1"/>
              </p:cNvSpPr>
              <p:nvPr/>
            </p:nvSpPr>
            <p:spPr>
              <a:xfrm>
                <a:off x="410942" y="1714500"/>
                <a:ext cx="17505325" cy="5355312"/>
              </a:xfrm>
              <a:prstGeom prst="rect">
                <a:avLst/>
              </a:prstGeom>
              <a:blipFill>
                <a:blip r:embed="rId9"/>
                <a:stretch>
                  <a:fillRect l="-1149" r="-1114" b="-1593"/>
                </a:stretch>
              </a:blipFill>
            </p:spPr>
            <p:txBody>
              <a:bodyPr/>
              <a:lstStyle/>
              <a:p>
                <a:r>
                  <a:rPr lang="en-US">
                    <a:noFill/>
                  </a:rPr>
                  <a:t> </a:t>
                </a:r>
              </a:p>
            </p:txBody>
          </p:sp>
        </mc:Fallback>
      </mc:AlternateContent>
      <p:sp>
        <p:nvSpPr>
          <p:cNvPr id="36" name="Oval Callout 35"/>
          <p:cNvSpPr/>
          <p:nvPr/>
        </p:nvSpPr>
        <p:spPr>
          <a:xfrm>
            <a:off x="1720451" y="7304724"/>
            <a:ext cx="1644868" cy="852389"/>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0" name="Rectangle 9"/>
              <p:cNvSpPr/>
              <p:nvPr/>
            </p:nvSpPr>
            <p:spPr>
              <a:xfrm>
                <a:off x="4071930" y="7867352"/>
                <a:ext cx="13876421" cy="2000548"/>
              </a:xfrm>
              <a:prstGeom prst="rect">
                <a:avLst/>
              </a:prstGeom>
            </p:spPr>
            <p:txBody>
              <a:bodyPr wrap="square">
                <a:spAutoFit/>
              </a:bodyPr>
              <a:lstStyle/>
              <a:p>
                <a:pPr>
                  <a:lnSpc>
                    <a:spcPct val="150000"/>
                  </a:lnSpc>
                  <a:spcBef>
                    <a:spcPts val="600"/>
                  </a:spcBef>
                  <a:spcAft>
                    <a:spcPts val="1200"/>
                  </a:spcAft>
                </a:pPr>
                <a:r>
                  <a:rPr lang="en-US" sz="3800" kern="100">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15500</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𝑝</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8850</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𝑝</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4</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43</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1200"/>
                  </a:spcAft>
                </a:pPr>
                <a:r>
                  <a:rPr lang="en-US" sz="3800" kern="100">
                    <a:effectLst/>
                    <a:latin typeface="Arial" panose="020B0604020202020204" pitchFamily="34" charset="0"/>
                    <a:ea typeface="Calibri" panose="020F0502020204030204" pitchFamily="34" charset="0"/>
                    <a:cs typeface="Arial" panose="020B0604020202020204" pitchFamily="34" charset="0"/>
                  </a:rPr>
                  <a:t>Áp suất không khí ở đỉnh Everest là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𝑝</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4</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43</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26915</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35</m:t>
                    </m:r>
                    <m:r>
                      <m:rPr>
                        <m:nor/>
                      </m:rPr>
                      <a:rPr lang="en-US" sz="3800" kern="1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Pa</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10" name="Rectangle 9"/>
              <p:cNvSpPr>
                <a:spLocks noRot="1" noChangeAspect="1" noMove="1" noResize="1" noEditPoints="1" noAdjustHandles="1" noChangeArrowheads="1" noChangeShapeType="1" noTextEdit="1"/>
              </p:cNvSpPr>
              <p:nvPr/>
            </p:nvSpPr>
            <p:spPr>
              <a:xfrm>
                <a:off x="4071930" y="7867352"/>
                <a:ext cx="13876421" cy="2000548"/>
              </a:xfrm>
              <a:prstGeom prst="rect">
                <a:avLst/>
              </a:prstGeom>
              <a:blipFill>
                <a:blip r:embed="rId10"/>
                <a:stretch>
                  <a:fillRect l="-1450" b="-9756"/>
                </a:stretch>
              </a:blipFill>
            </p:spPr>
            <p:txBody>
              <a:bodyPr/>
              <a:lstStyle/>
              <a:p>
                <a:r>
                  <a:rPr lang="en-US">
                    <a:noFill/>
                  </a:rPr>
                  <a:t> </a:t>
                </a:r>
              </a:p>
            </p:txBody>
          </p:sp>
        </mc:Fallback>
      </mc:AlternateContent>
    </p:spTree>
    <p:extLst>
      <p:ext uri="{BB962C8B-B14F-4D97-AF65-F5344CB8AC3E}">
        <p14:creationId xmlns:p14="http://schemas.microsoft.com/office/powerpoint/2010/main" val="4224244004"/>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left)">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29"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31"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45737">
            <a:off x="17178801" y="-304827"/>
            <a:ext cx="1189750" cy="2011105"/>
          </a:xfrm>
          <a:prstGeom prst="rect">
            <a:avLst/>
          </a:prstGeom>
        </p:spPr>
      </p:pic>
      <p:grpSp>
        <p:nvGrpSpPr>
          <p:cNvPr id="16" name="Group 15"/>
          <p:cNvGrpSpPr/>
          <p:nvPr/>
        </p:nvGrpSpPr>
        <p:grpSpPr>
          <a:xfrm>
            <a:off x="860121" y="370975"/>
            <a:ext cx="10891577" cy="1223209"/>
            <a:chOff x="3620862" y="841110"/>
            <a:chExt cx="10891577" cy="1223209"/>
          </a:xfrm>
        </p:grpSpPr>
        <p:pic>
          <p:nvPicPr>
            <p:cNvPr id="17"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3620862" y="841110"/>
              <a:ext cx="7638514" cy="1223209"/>
            </a:xfrm>
            <a:prstGeom prst="rect">
              <a:avLst/>
            </a:prstGeom>
          </p:spPr>
        </p:pic>
        <p:sp>
          <p:nvSpPr>
            <p:cNvPr id="18" name="Rectangle 17"/>
            <p:cNvSpPr/>
            <p:nvPr/>
          </p:nvSpPr>
          <p:spPr>
            <a:xfrm>
              <a:off x="4958445" y="869613"/>
              <a:ext cx="9553994" cy="10618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Bài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tập </a:t>
              </a:r>
              <a:r>
                <a:rPr kumimoji="0" lang="nl-NL" sz="42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6.14 </a:t>
              </a:r>
              <a:r>
                <a:rPr kumimoji="0" lang="nl-NL" sz="4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2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SGK-tr15)</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 name="Rectangle 1"/>
              <p:cNvSpPr/>
              <p:nvPr/>
            </p:nvSpPr>
            <p:spPr>
              <a:xfrm>
                <a:off x="876163" y="1746584"/>
                <a:ext cx="16497437" cy="8500147"/>
              </a:xfrm>
              <a:prstGeom prst="rect">
                <a:avLst/>
              </a:prstGeom>
            </p:spPr>
            <p:txBody>
              <a:bodyPr wrap="square">
                <a:spAutoFit/>
              </a:bodyPr>
              <a:lstStyle/>
              <a:p>
                <a:pPr algn="just">
                  <a:lnSpc>
                    <a:spcPct val="150000"/>
                  </a:lnSpc>
                </a:pPr>
                <a:r>
                  <a:rPr lang="vi-VN" sz="3900" smtClean="0">
                    <a:solidFill>
                      <a:srgbClr val="000000"/>
                    </a:solidFill>
                  </a:rPr>
                  <a:t>Mức cường độ âm </a:t>
                </a:r>
                <a14:m>
                  <m:oMath xmlns:m="http://schemas.openxmlformats.org/officeDocument/2006/math">
                    <m:r>
                      <a:rPr lang="vi-VN" sz="3900" i="1" smtClean="0">
                        <a:solidFill>
                          <a:srgbClr val="000000"/>
                        </a:solidFill>
                        <a:latin typeface="Cambria Math" panose="02040503050406030204" pitchFamily="18" charset="0"/>
                      </a:rPr>
                      <m:t>𝐿</m:t>
                    </m:r>
                  </m:oMath>
                </a14:m>
                <a:r>
                  <a:rPr lang="vi-VN" sz="3900">
                    <a:solidFill>
                      <a:srgbClr val="000000"/>
                    </a:solidFill>
                  </a:rPr>
                  <a:t> đo bằng decibel </a:t>
                </a:r>
                <a14:m>
                  <m:oMath xmlns:m="http://schemas.openxmlformats.org/officeDocument/2006/math">
                    <m:r>
                      <a:rPr lang="vi-VN" sz="3900" i="1" smtClean="0">
                        <a:solidFill>
                          <a:srgbClr val="000000"/>
                        </a:solidFill>
                        <a:latin typeface="Cambria Math" panose="02040503050406030204" pitchFamily="18" charset="0"/>
                      </a:rPr>
                      <m:t>(</m:t>
                    </m:r>
                    <m:r>
                      <a:rPr lang="vi-VN" sz="3900" i="1" smtClean="0">
                        <a:solidFill>
                          <a:srgbClr val="000000"/>
                        </a:solidFill>
                        <a:latin typeface="Cambria Math" panose="02040503050406030204" pitchFamily="18" charset="0"/>
                      </a:rPr>
                      <m:t>𝑑𝐵</m:t>
                    </m:r>
                    <m:r>
                      <a:rPr lang="vi-VN" sz="3900" i="1" smtClean="0">
                        <a:solidFill>
                          <a:srgbClr val="000000"/>
                        </a:solidFill>
                        <a:latin typeface="Cambria Math" panose="02040503050406030204" pitchFamily="18" charset="0"/>
                      </a:rPr>
                      <m:t>) </m:t>
                    </m:r>
                  </m:oMath>
                </a14:m>
                <a:r>
                  <a:rPr lang="vi-VN" sz="3900">
                    <a:solidFill>
                      <a:srgbClr val="000000"/>
                    </a:solidFill>
                  </a:rPr>
                  <a:t>của âm thanh có cường độ </a:t>
                </a:r>
                <a14:m>
                  <m:oMath xmlns:m="http://schemas.openxmlformats.org/officeDocument/2006/math">
                    <m:r>
                      <a:rPr lang="vi-VN" sz="3900" i="1" smtClean="0">
                        <a:solidFill>
                          <a:srgbClr val="000000"/>
                        </a:solidFill>
                        <a:latin typeface="Cambria Math" panose="02040503050406030204" pitchFamily="18" charset="0"/>
                      </a:rPr>
                      <m:t>𝐼</m:t>
                    </m:r>
                  </m:oMath>
                </a14:m>
                <a:r>
                  <a:rPr lang="vi-VN" sz="3900">
                    <a:solidFill>
                      <a:srgbClr val="000000"/>
                    </a:solidFill>
                  </a:rPr>
                  <a:t> (đo bằng oát trên mét vuông, kí hiệu là </a:t>
                </a:r>
                <a14:m>
                  <m:oMath xmlns:m="http://schemas.openxmlformats.org/officeDocument/2006/math">
                    <m:r>
                      <a:rPr lang="vi-VN" sz="3900" i="1" smtClean="0">
                        <a:solidFill>
                          <a:srgbClr val="000000"/>
                        </a:solidFill>
                        <a:latin typeface="Cambria Math" panose="02040503050406030204" pitchFamily="18" charset="0"/>
                      </a:rPr>
                      <m:t>𝑊</m:t>
                    </m:r>
                    <m:r>
                      <a:rPr lang="vi-VN" sz="3900" i="1" smtClean="0">
                        <a:solidFill>
                          <a:srgbClr val="000000"/>
                        </a:solidFill>
                        <a:latin typeface="Cambria Math" panose="02040503050406030204" pitchFamily="18" charset="0"/>
                      </a:rPr>
                      <m:t>/</m:t>
                    </m:r>
                    <m:r>
                      <a:rPr lang="vi-VN" sz="3900" i="1" smtClean="0">
                        <a:solidFill>
                          <a:srgbClr val="000000"/>
                        </a:solidFill>
                        <a:latin typeface="Cambria Math" panose="02040503050406030204" pitchFamily="18" charset="0"/>
                      </a:rPr>
                      <m:t>𝑚</m:t>
                    </m:r>
                    <m:r>
                      <a:rPr lang="vi-VN" sz="3900" i="1" baseline="30000">
                        <a:solidFill>
                          <a:srgbClr val="000000"/>
                        </a:solidFill>
                        <a:latin typeface="Cambria Math" panose="02040503050406030204" pitchFamily="18" charset="0"/>
                      </a:rPr>
                      <m:t>2</m:t>
                    </m:r>
                  </m:oMath>
                </a14:m>
                <a:r>
                  <a:rPr lang="vi-VN" sz="3900">
                    <a:solidFill>
                      <a:srgbClr val="000000"/>
                    </a:solidFill>
                  </a:rPr>
                  <a:t>) được định nghĩa như sau:</a:t>
                </a:r>
              </a:p>
              <a:p>
                <a:pPr algn="just">
                  <a:lnSpc>
                    <a:spcPct val="150000"/>
                  </a:lnSpc>
                </a:pPr>
                <a14:m>
                  <m:oMathPara xmlns:m="http://schemas.openxmlformats.org/officeDocument/2006/math">
                    <m:oMathParaPr>
                      <m:jc m:val="centerGroup"/>
                    </m:oMathParaPr>
                    <m:oMath xmlns:m="http://schemas.openxmlformats.org/officeDocument/2006/math">
                      <m:r>
                        <a:rPr lang="en-US" sz="3900" b="0" i="1" smtClean="0">
                          <a:latin typeface="Cambria Math" panose="02040503050406030204" pitchFamily="18" charset="0"/>
                          <a:ea typeface="Calibri" panose="020F0502020204030204" pitchFamily="34" charset="0"/>
                          <a:cs typeface="Times New Roman" panose="02020603050405020304" pitchFamily="18" charset="0"/>
                        </a:rPr>
                        <m:t>𝐿</m:t>
                      </m:r>
                      <m:d>
                        <m:dPr>
                          <m:ctrlPr>
                            <a:rPr lang="en-US" sz="3900" b="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3900" b="0" i="1" smtClean="0">
                              <a:latin typeface="Cambria Math" panose="02040503050406030204" pitchFamily="18" charset="0"/>
                              <a:ea typeface="Calibri" panose="020F0502020204030204" pitchFamily="34" charset="0"/>
                              <a:cs typeface="Times New Roman" panose="02020603050405020304" pitchFamily="18" charset="0"/>
                            </a:rPr>
                            <m:t>𝐼</m:t>
                          </m:r>
                        </m:e>
                      </m:d>
                      <m:r>
                        <a:rPr lang="en-US" sz="3900" b="0" i="0" smtClean="0">
                          <a:latin typeface="Cambria Math" panose="02040503050406030204" pitchFamily="18" charset="0"/>
                          <a:ea typeface="Calibri" panose="020F0502020204030204" pitchFamily="34" charset="0"/>
                          <a:cs typeface="Times New Roman" panose="02020603050405020304" pitchFamily="18" charset="0"/>
                        </a:rPr>
                        <m:t>=</m:t>
                      </m:r>
                      <m:r>
                        <a:rPr lang="en-US" sz="3900">
                          <a:latin typeface="Cambria Math" panose="02040503050406030204" pitchFamily="18" charset="0"/>
                          <a:ea typeface="Calibri" panose="020F0502020204030204" pitchFamily="34" charset="0"/>
                          <a:cs typeface="Times New Roman" panose="02020603050405020304" pitchFamily="18" charset="0"/>
                        </a:rPr>
                        <m:t>10⋅</m:t>
                      </m:r>
                      <m:r>
                        <m:rPr>
                          <m:sty m:val="p"/>
                        </m:rPr>
                        <a:rPr lang="en-US" sz="3900">
                          <a:latin typeface="Cambria Math" panose="02040503050406030204" pitchFamily="18" charset="0"/>
                          <a:ea typeface="Calibri" panose="020F0502020204030204" pitchFamily="34" charset="0"/>
                          <a:cs typeface="Times New Roman" panose="02020603050405020304" pitchFamily="18" charset="0"/>
                        </a:rPr>
                        <m:t>log</m:t>
                      </m:r>
                      <m:r>
                        <a:rPr lang="en-US" sz="3900">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cs typeface="Times New Roman" panose="02020603050405020304" pitchFamily="18" charset="0"/>
                            </a:rPr>
                          </m:ctrlPr>
                        </m:fPr>
                        <m:num>
                          <m:r>
                            <a:rPr lang="en-US" sz="3900" b="0" i="1" smtClean="0">
                              <a:effectLst/>
                              <a:latin typeface="Cambria Math" panose="02040503050406030204" pitchFamily="18" charset="0"/>
                              <a:cs typeface="Times New Roman" panose="02020603050405020304" pitchFamily="18" charset="0"/>
                            </a:rPr>
                            <m:t>𝐼</m:t>
                          </m:r>
                        </m:num>
                        <m:den>
                          <m:sSub>
                            <m:sSubPr>
                              <m:ctrlPr>
                                <a:rPr lang="en-US" sz="39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900" b="0" i="1" smtClean="0">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3900" b="0" i="1" smtClean="0">
                                  <a:effectLst/>
                                  <a:latin typeface="Cambria Math" panose="02040503050406030204" pitchFamily="18" charset="0"/>
                                  <a:ea typeface="Calibri" panose="020F0502020204030204" pitchFamily="34" charset="0"/>
                                  <a:cs typeface="Times New Roman" panose="02020603050405020304" pitchFamily="18" charset="0"/>
                                </a:rPr>
                                <m:t>𝑜</m:t>
                              </m:r>
                            </m:sub>
                          </m:sSub>
                        </m:den>
                      </m:f>
                    </m:oMath>
                  </m:oMathPara>
                </a14:m>
                <a:endParaRPr lang="en-US" sz="3900" smtClean="0">
                  <a:solidFill>
                    <a:srgbClr val="000000"/>
                  </a:solidFill>
                </a:endParaRPr>
              </a:p>
              <a:p>
                <a:pPr algn="just">
                  <a:lnSpc>
                    <a:spcPct val="150000"/>
                  </a:lnSpc>
                </a:pPr>
                <a:r>
                  <a:rPr lang="vi-VN" sz="3900">
                    <a:solidFill>
                      <a:srgbClr val="000000"/>
                    </a:solidFill>
                  </a:rPr>
                  <a:t>trong đó </a:t>
                </a:r>
                <a14:m>
                  <m:oMath xmlns:m="http://schemas.openxmlformats.org/officeDocument/2006/math">
                    <m:r>
                      <a:rPr lang="vi-VN" sz="3900" i="1" smtClean="0">
                        <a:solidFill>
                          <a:srgbClr val="000000"/>
                        </a:solidFill>
                        <a:latin typeface="Cambria Math" panose="02040503050406030204" pitchFamily="18" charset="0"/>
                      </a:rPr>
                      <m:t>𝐼</m:t>
                    </m:r>
                    <m:r>
                      <a:rPr lang="vi-VN" sz="3900" i="1" baseline="-25000">
                        <a:solidFill>
                          <a:srgbClr val="000000"/>
                        </a:solidFill>
                        <a:latin typeface="Cambria Math" panose="02040503050406030204" pitchFamily="18" charset="0"/>
                      </a:rPr>
                      <m:t>0</m:t>
                    </m:r>
                    <m:r>
                      <a:rPr lang="vi-VN" sz="3900" i="1">
                        <a:solidFill>
                          <a:srgbClr val="000000"/>
                        </a:solidFill>
                        <a:latin typeface="Cambria Math" panose="02040503050406030204" pitchFamily="18" charset="0"/>
                      </a:rPr>
                      <m:t> = </m:t>
                    </m:r>
                    <m:sSup>
                      <m:sSupPr>
                        <m:ctrlPr>
                          <a:rPr lang="vi-VN" sz="3900" i="1" smtClean="0">
                            <a:solidFill>
                              <a:srgbClr val="000000"/>
                            </a:solidFill>
                            <a:latin typeface="Cambria Math" panose="02040503050406030204" pitchFamily="18" charset="0"/>
                          </a:rPr>
                        </m:ctrlPr>
                      </m:sSupPr>
                      <m:e>
                        <m:r>
                          <a:rPr lang="en-US" sz="3900" b="0" i="1" smtClean="0">
                            <a:solidFill>
                              <a:srgbClr val="000000"/>
                            </a:solidFill>
                            <a:latin typeface="Cambria Math" panose="02040503050406030204" pitchFamily="18" charset="0"/>
                          </a:rPr>
                          <m:t>10</m:t>
                        </m:r>
                      </m:e>
                      <m:sup>
                        <m:r>
                          <a:rPr lang="en-US" sz="3900" b="0" i="1" smtClean="0">
                            <a:solidFill>
                              <a:srgbClr val="000000"/>
                            </a:solidFill>
                            <a:latin typeface="Cambria Math" panose="02040503050406030204" pitchFamily="18" charset="0"/>
                          </a:rPr>
                          <m:t>−12</m:t>
                        </m:r>
                      </m:sup>
                    </m:sSup>
                    <m:r>
                      <a:rPr lang="vi-VN" sz="3900" i="1" baseline="30000">
                        <a:solidFill>
                          <a:srgbClr val="000000"/>
                        </a:solidFill>
                        <a:latin typeface="Cambria Math" panose="02040503050406030204" pitchFamily="18" charset="0"/>
                      </a:rPr>
                      <m:t> </m:t>
                    </m:r>
                    <m:r>
                      <a:rPr lang="vi-VN" sz="3900" i="1">
                        <a:solidFill>
                          <a:srgbClr val="000000"/>
                        </a:solidFill>
                        <a:latin typeface="Cambria Math" panose="02040503050406030204" pitchFamily="18" charset="0"/>
                      </a:rPr>
                      <m:t>𝑊</m:t>
                    </m:r>
                    <m:r>
                      <a:rPr lang="vi-VN" sz="3900" i="1">
                        <a:solidFill>
                          <a:srgbClr val="000000"/>
                        </a:solidFill>
                        <a:latin typeface="Cambria Math" panose="02040503050406030204" pitchFamily="18" charset="0"/>
                      </a:rPr>
                      <m:t>/</m:t>
                    </m:r>
                    <m:r>
                      <a:rPr lang="vi-VN" sz="3900" i="1">
                        <a:solidFill>
                          <a:srgbClr val="000000"/>
                        </a:solidFill>
                        <a:latin typeface="Cambria Math" panose="02040503050406030204" pitchFamily="18" charset="0"/>
                      </a:rPr>
                      <m:t>𝑚</m:t>
                    </m:r>
                    <m:r>
                      <a:rPr lang="vi-VN" sz="3900" i="1" baseline="30000">
                        <a:solidFill>
                          <a:srgbClr val="000000"/>
                        </a:solidFill>
                        <a:latin typeface="Cambria Math" panose="02040503050406030204" pitchFamily="18" charset="0"/>
                      </a:rPr>
                      <m:t>2</m:t>
                    </m:r>
                  </m:oMath>
                </a14:m>
                <a:r>
                  <a:rPr lang="vi-VN" sz="3900">
                    <a:solidFill>
                      <a:srgbClr val="000000"/>
                    </a:solidFill>
                  </a:rPr>
                  <a:t> là cường độ âm thanh nhỏ nhất mà tai người có thể phát hiện được (gọi là </a:t>
                </a:r>
                <a:r>
                  <a:rPr lang="vi-VN" sz="3900" i="1">
                    <a:solidFill>
                      <a:srgbClr val="000000"/>
                    </a:solidFill>
                  </a:rPr>
                  <a:t>ngưỡng nghe</a:t>
                </a:r>
                <a:r>
                  <a:rPr lang="vi-VN" sz="3900">
                    <a:solidFill>
                      <a:srgbClr val="000000"/>
                    </a:solidFill>
                  </a:rPr>
                  <a:t>).</a:t>
                </a:r>
              </a:p>
              <a:p>
                <a:pPr algn="just">
                  <a:lnSpc>
                    <a:spcPct val="150000"/>
                  </a:lnSpc>
                </a:pPr>
                <a:r>
                  <a:rPr lang="vi-VN" sz="3900">
                    <a:solidFill>
                      <a:srgbClr val="000000"/>
                    </a:solidFill>
                  </a:rPr>
                  <a:t>Xác định mức cường độ âm của mỗi âm sau:</a:t>
                </a:r>
              </a:p>
              <a:p>
                <a:pPr algn="just">
                  <a:lnSpc>
                    <a:spcPct val="150000"/>
                  </a:lnSpc>
                </a:pPr>
                <a:r>
                  <a:rPr lang="vi-VN" sz="3900" smtClean="0">
                    <a:solidFill>
                      <a:srgbClr val="000000"/>
                    </a:solidFill>
                  </a:rPr>
                  <a:t>a) Cuộc </a:t>
                </a:r>
                <a:r>
                  <a:rPr lang="vi-VN" sz="3900">
                    <a:solidFill>
                      <a:srgbClr val="000000"/>
                    </a:solidFill>
                  </a:rPr>
                  <a:t>trò chuyện bình thường có cường độ </a:t>
                </a:r>
                <a14:m>
                  <m:oMath xmlns:m="http://schemas.openxmlformats.org/officeDocument/2006/math">
                    <m:r>
                      <a:rPr lang="vi-VN" sz="3900" i="1" smtClean="0">
                        <a:solidFill>
                          <a:srgbClr val="000000"/>
                        </a:solidFill>
                        <a:latin typeface="Cambria Math" panose="02040503050406030204" pitchFamily="18" charset="0"/>
                      </a:rPr>
                      <m:t>𝐼</m:t>
                    </m:r>
                    <m:r>
                      <a:rPr lang="vi-VN" sz="3900" i="1" smtClean="0">
                        <a:solidFill>
                          <a:srgbClr val="000000"/>
                        </a:solidFill>
                        <a:latin typeface="Cambria Math" panose="02040503050406030204" pitchFamily="18" charset="0"/>
                      </a:rPr>
                      <m:t> =</m:t>
                    </m:r>
                    <m:sSup>
                      <m:sSupPr>
                        <m:ctrlPr>
                          <a:rPr lang="vi-VN" sz="3900" i="1">
                            <a:solidFill>
                              <a:srgbClr val="000000"/>
                            </a:solidFill>
                            <a:latin typeface="Cambria Math" panose="02040503050406030204" pitchFamily="18" charset="0"/>
                          </a:rPr>
                        </m:ctrlPr>
                      </m:sSupPr>
                      <m:e>
                        <m:r>
                          <a:rPr lang="en-US" sz="3900" i="1">
                            <a:solidFill>
                              <a:srgbClr val="000000"/>
                            </a:solidFill>
                            <a:latin typeface="Cambria Math" panose="02040503050406030204" pitchFamily="18" charset="0"/>
                          </a:rPr>
                          <m:t>10</m:t>
                        </m:r>
                      </m:e>
                      <m:sup>
                        <m:r>
                          <a:rPr lang="en-US" sz="3900" i="1">
                            <a:solidFill>
                              <a:srgbClr val="000000"/>
                            </a:solidFill>
                            <a:latin typeface="Cambria Math" panose="02040503050406030204" pitchFamily="18" charset="0"/>
                          </a:rPr>
                          <m:t>−</m:t>
                        </m:r>
                        <m:r>
                          <a:rPr lang="en-US" sz="3900" b="0" i="1" smtClean="0">
                            <a:solidFill>
                              <a:srgbClr val="000000"/>
                            </a:solidFill>
                            <a:latin typeface="Cambria Math" panose="02040503050406030204" pitchFamily="18" charset="0"/>
                          </a:rPr>
                          <m:t>7</m:t>
                        </m:r>
                      </m:sup>
                    </m:sSup>
                    <m:r>
                      <a:rPr lang="vi-VN" sz="3900" i="1" baseline="30000">
                        <a:solidFill>
                          <a:srgbClr val="000000"/>
                        </a:solidFill>
                        <a:latin typeface="Cambria Math" panose="02040503050406030204" pitchFamily="18" charset="0"/>
                      </a:rPr>
                      <m:t> </m:t>
                    </m:r>
                    <m:r>
                      <a:rPr lang="vi-VN" sz="3900" i="1">
                        <a:solidFill>
                          <a:srgbClr val="000000"/>
                        </a:solidFill>
                        <a:latin typeface="Cambria Math" panose="02040503050406030204" pitchFamily="18" charset="0"/>
                      </a:rPr>
                      <m:t>𝑊</m:t>
                    </m:r>
                    <m:r>
                      <a:rPr lang="vi-VN" sz="3900" i="1">
                        <a:solidFill>
                          <a:srgbClr val="000000"/>
                        </a:solidFill>
                        <a:latin typeface="Cambria Math" panose="02040503050406030204" pitchFamily="18" charset="0"/>
                      </a:rPr>
                      <m:t>/</m:t>
                    </m:r>
                    <m:r>
                      <a:rPr lang="vi-VN" sz="3900" i="1">
                        <a:solidFill>
                          <a:srgbClr val="000000"/>
                        </a:solidFill>
                        <a:latin typeface="Cambria Math" panose="02040503050406030204" pitchFamily="18" charset="0"/>
                      </a:rPr>
                      <m:t>𝑚</m:t>
                    </m:r>
                    <m:r>
                      <a:rPr lang="vi-VN" sz="3900" i="1" baseline="30000">
                        <a:solidFill>
                          <a:srgbClr val="000000"/>
                        </a:solidFill>
                        <a:latin typeface="Cambria Math" panose="02040503050406030204" pitchFamily="18" charset="0"/>
                      </a:rPr>
                      <m:t>2</m:t>
                    </m:r>
                    <m:r>
                      <a:rPr lang="vi-VN" sz="3900" i="1">
                        <a:solidFill>
                          <a:srgbClr val="000000"/>
                        </a:solidFill>
                        <a:latin typeface="Cambria Math" panose="02040503050406030204" pitchFamily="18" charset="0"/>
                      </a:rPr>
                      <m:t>.</m:t>
                    </m:r>
                  </m:oMath>
                </a14:m>
                <a:endParaRPr lang="en-US" sz="3900" b="0" i="0" smtClean="0">
                  <a:solidFill>
                    <a:srgbClr val="000000"/>
                  </a:solidFill>
                  <a:effectLst/>
                </a:endParaRPr>
              </a:p>
              <a:p>
                <a:pPr algn="just">
                  <a:lnSpc>
                    <a:spcPct val="150000"/>
                  </a:lnSpc>
                </a:pPr>
                <a:r>
                  <a:rPr lang="vi-VN" sz="3900">
                    <a:solidFill>
                      <a:srgbClr val="000000"/>
                    </a:solidFill>
                  </a:rPr>
                  <a:t>b) Giao thông thành phố đông đúc có cường độ </a:t>
                </a:r>
                <a14:m>
                  <m:oMath xmlns:m="http://schemas.openxmlformats.org/officeDocument/2006/math">
                    <m:r>
                      <a:rPr lang="vi-VN" sz="3900" i="1" smtClean="0">
                        <a:solidFill>
                          <a:srgbClr val="000000"/>
                        </a:solidFill>
                        <a:latin typeface="Cambria Math" panose="02040503050406030204" pitchFamily="18" charset="0"/>
                      </a:rPr>
                      <m:t>𝐼</m:t>
                    </m:r>
                    <m:r>
                      <a:rPr lang="vi-VN" sz="3900" i="1" smtClean="0">
                        <a:solidFill>
                          <a:srgbClr val="000000"/>
                        </a:solidFill>
                        <a:latin typeface="Cambria Math" panose="02040503050406030204" pitchFamily="18" charset="0"/>
                      </a:rPr>
                      <m:t> =</m:t>
                    </m:r>
                    <m:sSup>
                      <m:sSupPr>
                        <m:ctrlPr>
                          <a:rPr lang="vi-VN" sz="3900" i="1">
                            <a:solidFill>
                              <a:srgbClr val="000000"/>
                            </a:solidFill>
                            <a:latin typeface="Cambria Math" panose="02040503050406030204" pitchFamily="18" charset="0"/>
                          </a:rPr>
                        </m:ctrlPr>
                      </m:sSupPr>
                      <m:e>
                        <m:r>
                          <a:rPr lang="en-US" sz="3900" i="1">
                            <a:solidFill>
                              <a:srgbClr val="000000"/>
                            </a:solidFill>
                            <a:latin typeface="Cambria Math" panose="02040503050406030204" pitchFamily="18" charset="0"/>
                          </a:rPr>
                          <m:t>10</m:t>
                        </m:r>
                      </m:e>
                      <m:sup>
                        <m:r>
                          <a:rPr lang="en-US" sz="3900" i="1">
                            <a:solidFill>
                              <a:srgbClr val="000000"/>
                            </a:solidFill>
                            <a:latin typeface="Cambria Math" panose="02040503050406030204" pitchFamily="18" charset="0"/>
                          </a:rPr>
                          <m:t>−</m:t>
                        </m:r>
                        <m:r>
                          <a:rPr lang="en-US" sz="3900" b="0" i="1" smtClean="0">
                            <a:solidFill>
                              <a:srgbClr val="000000"/>
                            </a:solidFill>
                            <a:latin typeface="Cambria Math" panose="02040503050406030204" pitchFamily="18" charset="0"/>
                          </a:rPr>
                          <m:t>3</m:t>
                        </m:r>
                      </m:sup>
                    </m:sSup>
                    <m:r>
                      <a:rPr lang="en-US" sz="3900" b="0" i="1" smtClean="0">
                        <a:solidFill>
                          <a:srgbClr val="000000"/>
                        </a:solidFill>
                        <a:latin typeface="Cambria Math" panose="02040503050406030204" pitchFamily="18" charset="0"/>
                      </a:rPr>
                      <m:t> </m:t>
                    </m:r>
                    <m:r>
                      <a:rPr lang="vi-VN" sz="3900" i="1" smtClean="0">
                        <a:solidFill>
                          <a:srgbClr val="000000"/>
                        </a:solidFill>
                        <a:latin typeface="Cambria Math" panose="02040503050406030204" pitchFamily="18" charset="0"/>
                      </a:rPr>
                      <m:t>𝑊</m:t>
                    </m:r>
                    <m:r>
                      <a:rPr lang="vi-VN" sz="3900" i="1" smtClean="0">
                        <a:solidFill>
                          <a:srgbClr val="000000"/>
                        </a:solidFill>
                        <a:latin typeface="Cambria Math" panose="02040503050406030204" pitchFamily="18" charset="0"/>
                      </a:rPr>
                      <m:t>/</m:t>
                    </m:r>
                    <m:r>
                      <a:rPr lang="vi-VN" sz="3900" i="1" smtClean="0">
                        <a:solidFill>
                          <a:srgbClr val="000000"/>
                        </a:solidFill>
                        <a:latin typeface="Cambria Math" panose="02040503050406030204" pitchFamily="18" charset="0"/>
                      </a:rPr>
                      <m:t>𝑚</m:t>
                    </m:r>
                    <m:r>
                      <a:rPr lang="vi-VN" sz="3900" i="1" smtClean="0">
                        <a:solidFill>
                          <a:srgbClr val="000000"/>
                        </a:solidFill>
                        <a:latin typeface="Cambria Math" panose="02040503050406030204" pitchFamily="18" charset="0"/>
                      </a:rPr>
                      <m:t>2.</m:t>
                    </m:r>
                  </m:oMath>
                </a14:m>
                <a:endParaRPr lang="vi-VN" sz="3900" b="0" i="0">
                  <a:solidFill>
                    <a:srgbClr val="000000"/>
                  </a:solidFill>
                  <a:effectLst/>
                </a:endParaRPr>
              </a:p>
            </p:txBody>
          </p:sp>
        </mc:Choice>
        <mc:Fallback>
          <p:sp>
            <p:nvSpPr>
              <p:cNvPr id="2" name="Rectangle 1"/>
              <p:cNvSpPr>
                <a:spLocks noRot="1" noChangeAspect="1" noMove="1" noResize="1" noEditPoints="1" noAdjustHandles="1" noChangeArrowheads="1" noChangeShapeType="1" noTextEdit="1"/>
              </p:cNvSpPr>
              <p:nvPr/>
            </p:nvSpPr>
            <p:spPr>
              <a:xfrm>
                <a:off x="876163" y="1746584"/>
                <a:ext cx="16497437" cy="8500147"/>
              </a:xfrm>
              <a:prstGeom prst="rect">
                <a:avLst/>
              </a:prstGeom>
              <a:blipFill>
                <a:blip r:embed="rId7"/>
                <a:stretch>
                  <a:fillRect l="-1256" r="-1256"/>
                </a:stretch>
              </a:blipFill>
            </p:spPr>
            <p:txBody>
              <a:bodyPr/>
              <a:lstStyle/>
              <a:p>
                <a:r>
                  <a:rPr lang="en-US">
                    <a:noFill/>
                  </a:rPr>
                  <a:t> </a:t>
                </a:r>
              </a:p>
            </p:txBody>
          </p:sp>
        </mc:Fallback>
      </mc:AlternateContent>
    </p:spTree>
    <p:extLst>
      <p:ext uri="{BB962C8B-B14F-4D97-AF65-F5344CB8AC3E}">
        <p14:creationId xmlns:p14="http://schemas.microsoft.com/office/powerpoint/2010/main" val="5525125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040996" y="6893697"/>
            <a:ext cx="3217303" cy="139221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974046" y="8187127"/>
            <a:ext cx="9313954" cy="419974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76084" y="4823230"/>
            <a:ext cx="2895600" cy="306347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61826" y="6524257"/>
            <a:ext cx="1283368" cy="1662870"/>
          </a:xfrm>
          <a:prstGeom prst="rect">
            <a:avLst/>
          </a:prstGeom>
        </p:spPr>
      </p:pic>
      <p:grpSp>
        <p:nvGrpSpPr>
          <p:cNvPr id="17" name="Group 16"/>
          <p:cNvGrpSpPr/>
          <p:nvPr/>
        </p:nvGrpSpPr>
        <p:grpSpPr>
          <a:xfrm>
            <a:off x="3105992" y="986994"/>
            <a:ext cx="12247974" cy="2872604"/>
            <a:chOff x="3066994" y="2941911"/>
            <a:chExt cx="13312156" cy="2872604"/>
          </a:xfrm>
        </p:grpSpPr>
        <p:sp>
          <p:nvSpPr>
            <p:cNvPr id="3" name="Freeform 3"/>
            <p:cNvSpPr/>
            <p:nvPr/>
          </p:nvSpPr>
          <p:spPr>
            <a:xfrm>
              <a:off x="3489548" y="2941911"/>
              <a:ext cx="12467048" cy="2872604"/>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6" name="Rectangle 15"/>
            <p:cNvSpPr/>
            <p:nvPr/>
          </p:nvSpPr>
          <p:spPr>
            <a:xfrm>
              <a:off x="3066994" y="3591783"/>
              <a:ext cx="13312156" cy="1407373"/>
            </a:xfrm>
            <a:prstGeom prst="rect">
              <a:avLst/>
            </a:prstGeom>
          </p:spPr>
          <p:txBody>
            <a:bodyPr wrap="square">
              <a:spAutoFit/>
            </a:bodyPr>
            <a:lstStyle/>
            <a:p>
              <a:pPr lvl="0" algn="ctr">
                <a:lnSpc>
                  <a:spcPct val="150000"/>
                </a:lnSpc>
                <a:tabLst>
                  <a:tab pos="360045" algn="l"/>
                  <a:tab pos="720090" algn="l"/>
                </a:tabLst>
              </a:pPr>
              <a:r>
                <a:rPr lang="en-US" sz="6500" b="1" smtClean="0">
                  <a:solidFill>
                    <a:srgbClr val="FFFF00"/>
                  </a:solidFill>
                  <a:latin typeface="Arial" panose="020B0604020202020204" pitchFamily="34" charset="0"/>
                  <a:ea typeface="Calibri" panose="020F0502020204030204" pitchFamily="34" charset="0"/>
                  <a:cs typeface="Arial" panose="020B0604020202020204" pitchFamily="34" charset="0"/>
                </a:rPr>
                <a:t>1</a:t>
              </a:r>
              <a:r>
                <a:rPr lang="en-US" sz="6500" b="1">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6500" b="1" smtClean="0">
                  <a:solidFill>
                    <a:srgbClr val="FFFF00"/>
                  </a:solidFill>
                  <a:latin typeface="Arial" panose="020B0604020202020204" pitchFamily="34" charset="0"/>
                  <a:ea typeface="Calibri" panose="020F0502020204030204" pitchFamily="34" charset="0"/>
                  <a:cs typeface="Arial" panose="020B0604020202020204" pitchFamily="34" charset="0"/>
                </a:rPr>
                <a:t>KHÁI </a:t>
              </a:r>
              <a:r>
                <a:rPr lang="en-US" sz="6500" b="1">
                  <a:solidFill>
                    <a:srgbClr val="FFFF00"/>
                  </a:solidFill>
                  <a:latin typeface="Arial" panose="020B0604020202020204" pitchFamily="34" charset="0"/>
                  <a:ea typeface="Calibri" panose="020F0502020204030204" pitchFamily="34" charset="0"/>
                  <a:cs typeface="Arial" panose="020B0604020202020204" pitchFamily="34" charset="0"/>
                </a:rPr>
                <a:t>NIỆM LOGAIRT</a:t>
              </a:r>
              <a:endParaRPr kumimoji="0" lang="vi-VN" sz="65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76400" y="7886700"/>
            <a:ext cx="4304968" cy="7588886"/>
          </a:xfrm>
          <a:prstGeom prst="rect">
            <a:avLst/>
          </a:prstGeom>
        </p:spPr>
      </p:pic>
    </p:spTree>
    <p:extLst>
      <p:ext uri="{BB962C8B-B14F-4D97-AF65-F5344CB8AC3E}">
        <p14:creationId xmlns:p14="http://schemas.microsoft.com/office/powerpoint/2010/main" val="308357821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31"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45737">
            <a:off x="17178801" y="-304827"/>
            <a:ext cx="1189750" cy="2011105"/>
          </a:xfrm>
          <a:prstGeom prst="rect">
            <a:avLst/>
          </a:prstGeom>
        </p:spPr>
      </p:pic>
      <p:sp>
        <p:nvSpPr>
          <p:cNvPr id="7" name="Oval Callout 6"/>
          <p:cNvSpPr/>
          <p:nvPr/>
        </p:nvSpPr>
        <p:spPr>
          <a:xfrm>
            <a:off x="8265418" y="885096"/>
            <a:ext cx="1644868" cy="852389"/>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1066800" y="2400300"/>
                <a:ext cx="16042105" cy="6854505"/>
              </a:xfrm>
              <a:prstGeom prst="rect">
                <a:avLst/>
              </a:prstGeom>
            </p:spPr>
            <p:txBody>
              <a:bodyPr wrap="square">
                <a:spAutoFit/>
              </a:bodyPr>
              <a:lstStyle/>
              <a:p>
                <a:pPr algn="just">
                  <a:lnSpc>
                    <a:spcPct val="150000"/>
                  </a:lnSpc>
                  <a:spcAft>
                    <a:spcPts val="1200"/>
                  </a:spcAft>
                </a:pPr>
                <a:r>
                  <a:rPr lang="en-US" sz="3800" kern="100">
                    <a:latin typeface="Arial" panose="020B0604020202020204" pitchFamily="34" charset="0"/>
                    <a:ea typeface="Calibri" panose="020F0502020204030204" pitchFamily="34" charset="0"/>
                    <a:cs typeface="Arial" panose="020B0604020202020204" pitchFamily="34" charset="0"/>
                  </a:rPr>
                  <a:t>a) Mức cường độ âm của cuộc trò chuyện có cường độ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𝐼</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7</m:t>
                        </m:r>
                      </m:sup>
                    </m:sSup>
                    <m:r>
                      <m:rPr>
                        <m:nor/>
                      </m:rPr>
                      <a:rPr lang="en-US" sz="3800" kern="1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W</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m</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3800" kern="100">
                    <a:effectLst/>
                    <a:latin typeface="Arial" panose="020B0604020202020204" pitchFamily="34" charset="0"/>
                    <a:ea typeface="Calibri" panose="020F0502020204030204" pitchFamily="34" charset="0"/>
                    <a:cs typeface="Arial" panose="020B0604020202020204" pitchFamily="34" charset="0"/>
                  </a:rPr>
                  <a:t> là</a:t>
                </a:r>
              </a:p>
              <a:p>
                <a:pPr algn="just">
                  <a:lnSpc>
                    <a:spcPct val="150000"/>
                  </a:lnSpc>
                  <a:spcAft>
                    <a:spcPts val="1200"/>
                  </a:spcAft>
                </a:pPr>
                <a14:m>
                  <m:oMathPara xmlns:m="http://schemas.openxmlformats.org/officeDocument/2006/math">
                    <m:oMathParaPr>
                      <m:jc m:val="centerGroup"/>
                    </m:oMathParaPr>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7</m:t>
                              </m:r>
                            </m:sup>
                          </m:sSup>
                        </m:num>
                        <m:den>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12</m:t>
                              </m:r>
                            </m:sup>
                          </m:sSup>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=50(</m:t>
                      </m:r>
                      <m:r>
                        <m:rPr>
                          <m:nor/>
                        </m:rPr>
                        <a:rPr lang="en-US" sz="3800" kern="1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dB</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200"/>
                  </a:spcAft>
                </a:pPr>
                <a:r>
                  <a:rPr lang="en-US" sz="3800" kern="100">
                    <a:effectLst/>
                    <a:latin typeface="Arial" panose="020B0604020202020204" pitchFamily="34" charset="0"/>
                    <a:ea typeface="Calibri" panose="020F0502020204030204" pitchFamily="34" charset="0"/>
                    <a:cs typeface="Arial" panose="020B0604020202020204" pitchFamily="34" charset="0"/>
                  </a:rPr>
                  <a:t>b) Mức cường độ âm của giao thông thành phố đông đúc có cường độ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𝐼</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sup>
                    </m:sSup>
                    <m:r>
                      <m:rPr>
                        <m:nor/>
                      </m:rPr>
                      <a:rPr lang="en-US" sz="3800" kern="1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W</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m</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3800" kern="100">
                    <a:effectLst/>
                    <a:latin typeface="Arial" panose="020B0604020202020204" pitchFamily="34" charset="0"/>
                    <a:ea typeface="Calibri" panose="020F0502020204030204" pitchFamily="34" charset="0"/>
                    <a:cs typeface="Arial" panose="020B0604020202020204" pitchFamily="34" charset="0"/>
                  </a:rPr>
                  <a:t> là</a:t>
                </a:r>
              </a:p>
              <a:p>
                <a:pPr algn="just">
                  <a:lnSpc>
                    <a:spcPct val="150000"/>
                  </a:lnSpc>
                  <a:spcAft>
                    <a:spcPts val="1200"/>
                  </a:spcAft>
                </a:pPr>
                <a14:m>
                  <m:oMathPara xmlns:m="http://schemas.openxmlformats.org/officeDocument/2006/math">
                    <m:oMathParaPr>
                      <m:jc m:val="centerGroup"/>
                    </m:oMathParaPr>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sup>
                          </m:sSup>
                        </m:num>
                        <m:den>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12</m:t>
                              </m:r>
                            </m:sup>
                          </m:sSup>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9</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=90(</m:t>
                      </m:r>
                      <m:r>
                        <m:rPr>
                          <m:nor/>
                        </m:rPr>
                        <a:rPr lang="en-US" sz="3800" kern="100">
                          <a:effectLst/>
                          <a:latin typeface="Arial" panose="020B0604020202020204" pitchFamily="34" charset="0"/>
                          <a:ea typeface="Calibri" panose="020F0502020204030204" pitchFamily="34" charset="0"/>
                          <a:cs typeface="Arial" panose="020B0604020202020204" pitchFamily="34" charset="0"/>
                        </a:rPr>
                        <m:t> </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dB</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066800" y="2400300"/>
                <a:ext cx="16042105" cy="6854505"/>
              </a:xfrm>
              <a:prstGeom prst="rect">
                <a:avLst/>
              </a:prstGeom>
              <a:blipFill>
                <a:blip r:embed="rId5"/>
                <a:stretch>
                  <a:fillRect l="-1254" r="-1254"/>
                </a:stretch>
              </a:blipFill>
            </p:spPr>
            <p:txBody>
              <a:bodyPr/>
              <a:lstStyle/>
              <a:p>
                <a:r>
                  <a:rPr lang="en-US">
                    <a:noFill/>
                  </a:rPr>
                  <a:t> </a:t>
                </a:r>
              </a:p>
            </p:txBody>
          </p:sp>
        </mc:Fallback>
      </mc:AlternateContent>
    </p:spTree>
    <p:extLst>
      <p:ext uri="{BB962C8B-B14F-4D97-AF65-F5344CB8AC3E}">
        <p14:creationId xmlns:p14="http://schemas.microsoft.com/office/powerpoint/2010/main" val="1585036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500"/>
                                        <p:tgtEl>
                                          <p:spTgt spid="3">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10" name="Group 9"/>
          <p:cNvGrpSpPr/>
          <p:nvPr/>
        </p:nvGrpSpPr>
        <p:grpSpPr>
          <a:xfrm>
            <a:off x="464612" y="3067658"/>
            <a:ext cx="5411428" cy="4226951"/>
            <a:chOff x="924909" y="3568797"/>
            <a:chExt cx="5411428" cy="4241703"/>
          </a:xfrm>
        </p:grpSpPr>
        <p:grpSp>
          <p:nvGrpSpPr>
            <p:cNvPr id="11" name="Group 3"/>
            <p:cNvGrpSpPr/>
            <p:nvPr/>
          </p:nvGrpSpPr>
          <p:grpSpPr>
            <a:xfrm>
              <a:off x="924909" y="3568797"/>
              <a:ext cx="5411428" cy="4241703"/>
              <a:chOff x="0" y="0"/>
              <a:chExt cx="3183193" cy="3101958"/>
            </a:xfrm>
          </p:grpSpPr>
          <p:sp>
            <p:nvSpPr>
              <p:cNvPr id="13"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4"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2" name="Rectangle 11"/>
            <p:cNvSpPr/>
            <p:nvPr/>
          </p:nvSpPr>
          <p:spPr>
            <a:xfrm>
              <a:off x="1200681" y="4501455"/>
              <a:ext cx="4796230" cy="2038414"/>
            </a:xfrm>
            <a:prstGeom prst="rect">
              <a:avLst/>
            </a:prstGeom>
          </p:spPr>
          <p:txBody>
            <a:bodyPr wrap="square">
              <a:spAutoFit/>
            </a:bodyPr>
            <a:lstStyle/>
            <a:p>
              <a:pPr algn="ctr">
                <a:lnSpc>
                  <a:spcPct val="150000"/>
                </a:lnSpc>
                <a:buClr>
                  <a:srgbClr val="000000"/>
                </a:buClr>
                <a:buFont typeface="Arial"/>
                <a:buNone/>
              </a:pPr>
              <a:r>
                <a:rPr lang="pt-BR" sz="4200" kern="0">
                  <a:latin typeface="Arial"/>
                  <a:ea typeface="Calibri" panose="020F0502020204030204" pitchFamily="34" charset="0"/>
                  <a:cs typeface="Times New Roman" panose="02020603050405020304" pitchFamily="18" charset="0"/>
                  <a:sym typeface="Arial"/>
                </a:rPr>
                <a:t>Ghi </a:t>
              </a:r>
              <a:r>
                <a:rPr lang="pt-BR" sz="4200" kern="0" dirty="0">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200" kern="0" dirty="0">
                  <a:latin typeface="Arial"/>
                  <a:ea typeface="Calibri" panose="020F0502020204030204" pitchFamily="34" charset="0"/>
                  <a:cs typeface="Times New Roman" panose="02020603050405020304" pitchFamily="18" charset="0"/>
                  <a:sym typeface="Arial"/>
                </a:rPr>
                <a:t>kiến thức </a:t>
              </a:r>
              <a:r>
                <a:rPr lang="pt-BR" sz="4200" kern="0">
                  <a:latin typeface="Arial"/>
                  <a:ea typeface="Calibri" panose="020F0502020204030204" pitchFamily="34" charset="0"/>
                  <a:cs typeface="Times New Roman" panose="02020603050405020304" pitchFamily="18" charset="0"/>
                  <a:sym typeface="Arial"/>
                </a:rPr>
                <a:t>trong </a:t>
              </a:r>
              <a:r>
                <a:rPr lang="pt-BR" sz="4200" kern="0" smtClean="0">
                  <a:latin typeface="Arial"/>
                  <a:ea typeface="Calibri" panose="020F0502020204030204" pitchFamily="34" charset="0"/>
                  <a:cs typeface="Times New Roman" panose="02020603050405020304" pitchFamily="18" charset="0"/>
                  <a:sym typeface="Arial"/>
                </a:rPr>
                <a:t>bài</a:t>
              </a:r>
              <a:endParaRPr lang="pt-BR" sz="4200" kern="0" dirty="0">
                <a:latin typeface="Arial"/>
                <a:ea typeface="Calibri" panose="020F0502020204030204" pitchFamily="34" charset="0"/>
                <a:cs typeface="Times New Roman" panose="02020603050405020304" pitchFamily="18" charset="0"/>
                <a:sym typeface="Arial"/>
              </a:endParaRPr>
            </a:p>
          </p:txBody>
        </p:sp>
      </p:grpSp>
      <p:grpSp>
        <p:nvGrpSpPr>
          <p:cNvPr id="15" name="Group 14"/>
          <p:cNvGrpSpPr/>
          <p:nvPr/>
        </p:nvGrpSpPr>
        <p:grpSpPr>
          <a:xfrm>
            <a:off x="6413415" y="3009900"/>
            <a:ext cx="5422223" cy="4207960"/>
            <a:chOff x="6840639" y="3553166"/>
            <a:chExt cx="5422223" cy="5001862"/>
          </a:xfrm>
        </p:grpSpPr>
        <p:grpSp>
          <p:nvGrpSpPr>
            <p:cNvPr id="16" name="Group 3"/>
            <p:cNvGrpSpPr/>
            <p:nvPr/>
          </p:nvGrpSpPr>
          <p:grpSpPr>
            <a:xfrm>
              <a:off x="6840639" y="3553166"/>
              <a:ext cx="5422223" cy="5001862"/>
              <a:chOff x="-3810" y="-1"/>
              <a:chExt cx="3189543" cy="3657863"/>
            </a:xfrm>
          </p:grpSpPr>
          <p:sp>
            <p:nvSpPr>
              <p:cNvPr id="18"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9"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7" name="Rectangle 16"/>
            <p:cNvSpPr/>
            <p:nvPr/>
          </p:nvSpPr>
          <p:spPr>
            <a:xfrm>
              <a:off x="7354058" y="4626808"/>
              <a:ext cx="4360209" cy="2414568"/>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200" kern="0">
                  <a:latin typeface="Arial"/>
                  <a:ea typeface="Calibri" panose="020F0502020204030204" pitchFamily="34" charset="0"/>
                  <a:cs typeface="Times New Roman" panose="02020603050405020304" pitchFamily="18" charset="0"/>
                  <a:sym typeface="Arial"/>
                </a:rPr>
                <a:t>Hoàn thành các bài tập trong </a:t>
              </a:r>
              <a:r>
                <a:rPr lang="pt-BR" sz="4200" kern="0" smtClean="0">
                  <a:latin typeface="Arial"/>
                  <a:ea typeface="Calibri" panose="020F0502020204030204" pitchFamily="34" charset="0"/>
                  <a:cs typeface="Times New Roman" panose="02020603050405020304" pitchFamily="18" charset="0"/>
                  <a:sym typeface="Arial"/>
                </a:rPr>
                <a:t>SBT </a:t>
              </a:r>
              <a:endParaRPr lang="pt-BR" sz="4200" kern="0">
                <a:latin typeface="Arial"/>
                <a:ea typeface="Calibri" panose="020F0502020204030204" pitchFamily="34" charset="0"/>
                <a:cs typeface="Times New Roman" panose="02020603050405020304" pitchFamily="18" charset="0"/>
                <a:sym typeface="Arial"/>
              </a:endParaRPr>
            </a:p>
          </p:txBody>
        </p:sp>
      </p:grpSp>
      <p:grpSp>
        <p:nvGrpSpPr>
          <p:cNvPr id="20" name="Group 19"/>
          <p:cNvGrpSpPr/>
          <p:nvPr/>
        </p:nvGrpSpPr>
        <p:grpSpPr>
          <a:xfrm>
            <a:off x="12421737" y="3049087"/>
            <a:ext cx="5422223" cy="4217841"/>
            <a:chOff x="12644694" y="3479846"/>
            <a:chExt cx="5422223" cy="4709752"/>
          </a:xfrm>
        </p:grpSpPr>
        <p:grpSp>
          <p:nvGrpSpPr>
            <p:cNvPr id="21" name="Group 3"/>
            <p:cNvGrpSpPr/>
            <p:nvPr/>
          </p:nvGrpSpPr>
          <p:grpSpPr>
            <a:xfrm>
              <a:off x="12644694" y="3479846"/>
              <a:ext cx="5422223" cy="4709752"/>
              <a:chOff x="-3810" y="0"/>
              <a:chExt cx="3189543" cy="3444242"/>
            </a:xfrm>
          </p:grpSpPr>
          <p:sp>
            <p:nvSpPr>
              <p:cNvPr id="23"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4"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2" name="Rectangle 21"/>
            <p:cNvSpPr/>
            <p:nvPr/>
          </p:nvSpPr>
          <p:spPr>
            <a:xfrm>
              <a:off x="12756290" y="4039718"/>
              <a:ext cx="5196871" cy="2688848"/>
            </a:xfrm>
            <a:prstGeom prst="rect">
              <a:avLst/>
            </a:prstGeom>
          </p:spPr>
          <p:txBody>
            <a:bodyPr wrap="square">
              <a:spAutoFit/>
            </a:bodyPr>
            <a:lstStyle/>
            <a:p>
              <a:pPr algn="ctr">
                <a:lnSpc>
                  <a:spcPct val="150000"/>
                </a:lnSpc>
                <a:buClr>
                  <a:srgbClr val="000000"/>
                </a:buClr>
                <a:buFont typeface="Arial"/>
                <a:buNone/>
              </a:pPr>
              <a:r>
                <a:rPr lang="vi-VN" sz="4200" kern="0" smtClean="0">
                  <a:latin typeface="Arial"/>
                  <a:ea typeface="Calibri" panose="020F0502020204030204" pitchFamily="34" charset="0"/>
                  <a:cs typeface="Times New Roman" panose="02020603050405020304" pitchFamily="18" charset="0"/>
                  <a:sym typeface="Arial"/>
                </a:rPr>
                <a:t>Chuẩn </a:t>
              </a:r>
              <a:r>
                <a:rPr lang="vi-VN" sz="4200" kern="0" dirty="0">
                  <a:latin typeface="Arial"/>
                  <a:ea typeface="Calibri" panose="020F0502020204030204" pitchFamily="34" charset="0"/>
                  <a:cs typeface="Times New Roman" panose="02020603050405020304" pitchFamily="18" charset="0"/>
                  <a:sym typeface="Arial"/>
                </a:rPr>
                <a:t>bị trước </a:t>
              </a:r>
              <a:endParaRPr lang="en-US" sz="42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200" b="1" kern="0">
                  <a:latin typeface="Arial"/>
                  <a:ea typeface="Calibri" panose="020F0502020204030204" pitchFamily="34" charset="0"/>
                  <a:cs typeface="Times New Roman" panose="02020603050405020304" pitchFamily="18" charset="0"/>
                  <a:sym typeface="Arial"/>
                </a:rPr>
                <a:t>Bài 20. Hàm số mũ và hàm số lôgarit</a:t>
              </a:r>
              <a:endParaRPr lang="pt-BR" sz="4200" b="1" kern="0" dirty="0">
                <a:latin typeface="Arial"/>
                <a:ea typeface="Calibri" panose="020F0502020204030204" pitchFamily="34" charset="0"/>
                <a:cs typeface="Times New Roman" panose="02020603050405020304" pitchFamily="18" charset="0"/>
                <a:sym typeface="Arial"/>
              </a:endParaRPr>
            </a:p>
          </p:txBody>
        </p:sp>
      </p:grpSp>
      <p:sp>
        <p:nvSpPr>
          <p:cNvPr id="29" name="TextBox 4"/>
          <p:cNvSpPr txBox="1"/>
          <p:nvPr/>
        </p:nvSpPr>
        <p:spPr>
          <a:xfrm>
            <a:off x="5572648" y="688939"/>
            <a:ext cx="2154249" cy="3873989"/>
          </a:xfrm>
          <a:prstGeom prst="rect">
            <a:avLst/>
          </a:prstGeom>
        </p:spPr>
        <p:txBody>
          <a:bodyPr lIns="50800" tIns="50800" rIns="50800" bIns="50800" rtlCol="0" anchor="ctr"/>
          <a:lstStyle/>
          <a:p>
            <a:pPr algn="ctr">
              <a:lnSpc>
                <a:spcPts val="2241"/>
              </a:lnSpc>
            </a:pPr>
            <a:endParaRPr/>
          </a:p>
        </p:txBody>
      </p:sp>
      <p:pic>
        <p:nvPicPr>
          <p:cNvPr id="30"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723272" y="8947718"/>
            <a:ext cx="3006932" cy="1301182"/>
          </a:xfrm>
          <a:prstGeom prst="rect">
            <a:avLst/>
          </a:prstGeom>
        </p:spPr>
      </p:pic>
      <p:pic>
        <p:nvPicPr>
          <p:cNvPr id="31"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5334000" y="9693838"/>
            <a:ext cx="7314693" cy="3298262"/>
          </a:xfrm>
          <a:prstGeom prst="rect">
            <a:avLst/>
          </a:prstGeom>
        </p:spPr>
      </p:pic>
      <p:pic>
        <p:nvPicPr>
          <p:cNvPr id="32"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58474" y="8942969"/>
            <a:ext cx="1018626" cy="1305931"/>
          </a:xfrm>
          <a:prstGeom prst="rect">
            <a:avLst/>
          </a:prstGeom>
        </p:spPr>
      </p:pic>
      <p:sp>
        <p:nvSpPr>
          <p:cNvPr id="2" name="Google Shape;7771;p33">
            <a:extLst>
              <a:ext uri="{FF2B5EF4-FFF2-40B4-BE49-F238E27FC236}">
                <a16:creationId xmlns:a16="http://schemas.microsoft.com/office/drawing/2014/main" id="{733D4822-395D-4929-B0D1-9FAA05BE334E}"/>
              </a:ext>
            </a:extLst>
          </p:cNvPr>
          <p:cNvSpPr txBox="1">
            <a:spLocks/>
          </p:cNvSpPr>
          <p:nvPr/>
        </p:nvSpPr>
        <p:spPr>
          <a:xfrm>
            <a:off x="3987447" y="1047236"/>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000" b="1" kern="0" dirty="0">
                <a:solidFill>
                  <a:srgbClr val="C00000"/>
                </a:solidFill>
                <a:latin typeface="Arial" panose="020B0604020202020204" pitchFamily="34" charset="0"/>
              </a:rPr>
              <a:t>HƯỚNG DẪN VỀ NHÀ</a:t>
            </a:r>
            <a:endParaRPr lang="vi-VN" sz="7000" b="1" kern="0" dirty="0">
              <a:solidFill>
                <a:srgbClr val="C00000"/>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2" name="Group 2"/>
          <p:cNvGrpSpPr/>
          <p:nvPr/>
        </p:nvGrpSpPr>
        <p:grpSpPr>
          <a:xfrm>
            <a:off x="-138749" y="8204806"/>
            <a:ext cx="18731151" cy="2557207"/>
            <a:chOff x="0" y="0"/>
            <a:chExt cx="4933307" cy="673503"/>
          </a:xfrm>
        </p:grpSpPr>
        <p:sp>
          <p:nvSpPr>
            <p:cNvPr id="3" name="Freeform 3"/>
            <p:cNvSpPr/>
            <p:nvPr/>
          </p:nvSpPr>
          <p:spPr>
            <a:xfrm>
              <a:off x="0" y="0"/>
              <a:ext cx="4933307" cy="673503"/>
            </a:xfrm>
            <a:custGeom>
              <a:avLst/>
              <a:gdLst/>
              <a:ahLst/>
              <a:cxnLst/>
              <a:rect l="l" t="t" r="r" b="b"/>
              <a:pathLst>
                <a:path w="4933307" h="673503">
                  <a:moveTo>
                    <a:pt x="0" y="0"/>
                  </a:moveTo>
                  <a:lnTo>
                    <a:pt x="4933307" y="0"/>
                  </a:lnTo>
                  <a:lnTo>
                    <a:pt x="4933307" y="673503"/>
                  </a:lnTo>
                  <a:lnTo>
                    <a:pt x="0" y="673503"/>
                  </a:lnTo>
                  <a:close/>
                </a:path>
              </a:pathLst>
            </a:custGeom>
            <a:solidFill>
              <a:srgbClr val="E49B8E"/>
            </a:solidFill>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478381" y="-419100"/>
            <a:ext cx="13285739" cy="1539159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435391" y="7429500"/>
            <a:ext cx="9069523" cy="408953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3669034" y="6363367"/>
            <a:ext cx="3856966" cy="3673411"/>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49508" y="5667755"/>
            <a:ext cx="1436315" cy="1841429"/>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070629">
            <a:off x="14326054" y="312979"/>
            <a:ext cx="2165241" cy="2955043"/>
          </a:xfrm>
          <a:prstGeom prst="rect">
            <a:avLst/>
          </a:prstGeom>
        </p:spPr>
      </p:pic>
      <p:sp>
        <p:nvSpPr>
          <p:cNvPr id="12" name="TextBox 18">
            <a:extLst>
              <a:ext uri="{FF2B5EF4-FFF2-40B4-BE49-F238E27FC236}">
                <a16:creationId xmlns:a16="http://schemas.microsoft.com/office/drawing/2014/main" id="{8F5E62F2-E99E-4F19-B9B0-2063558D038E}"/>
              </a:ext>
            </a:extLst>
          </p:cNvPr>
          <p:cNvSpPr txBox="1"/>
          <p:nvPr/>
        </p:nvSpPr>
        <p:spPr>
          <a:xfrm>
            <a:off x="2179527" y="3040003"/>
            <a:ext cx="13883445" cy="3462486"/>
          </a:xfrm>
          <a:prstGeom prst="rect">
            <a:avLst/>
          </a:prstGeom>
        </p:spPr>
        <p:txBody>
          <a:bodyPr wrap="square" lIns="0" tIns="0" rIns="0" bIns="0" rtlCol="0" anchor="t">
            <a:spAutoFit/>
          </a:bodyPr>
          <a:lstStyle/>
          <a:p>
            <a:pPr algn="ctr">
              <a:lnSpc>
                <a:spcPct val="150000"/>
              </a:lnSpc>
              <a:buClrTx/>
              <a:buFontTx/>
              <a:buNone/>
            </a:pPr>
            <a:r>
              <a:rPr lang="en-US" sz="7500" b="1" kern="1200" dirty="0">
                <a:solidFill>
                  <a:schemeClr val="bg1"/>
                </a:solidFill>
                <a:latin typeface="Arial" panose="020B0604020202020204" pitchFamily="34" charset="0"/>
                <a:cs typeface="Arial" panose="020B0604020202020204" pitchFamily="34" charset="0"/>
              </a:rPr>
              <a:t>CẢM ƠN </a:t>
            </a:r>
            <a:r>
              <a:rPr lang="en-US" sz="7500" b="1" dirty="0">
                <a:solidFill>
                  <a:schemeClr val="bg1"/>
                </a:solidFill>
                <a:latin typeface="Arial" panose="020B0604020202020204" pitchFamily="34" charset="0"/>
                <a:cs typeface="Arial" panose="020B0604020202020204" pitchFamily="34" charset="0"/>
              </a:rPr>
              <a:t>CÁC EM </a:t>
            </a:r>
          </a:p>
          <a:p>
            <a:pPr algn="ctr">
              <a:lnSpc>
                <a:spcPct val="150000"/>
              </a:lnSpc>
              <a:buClrTx/>
              <a:buFontTx/>
              <a:buNone/>
            </a:pPr>
            <a:r>
              <a:rPr lang="en-US" sz="7500" b="1" dirty="0">
                <a:solidFill>
                  <a:schemeClr val="bg1"/>
                </a:solidFill>
                <a:latin typeface="Arial" panose="020B0604020202020204" pitchFamily="34" charset="0"/>
                <a:cs typeface="Arial" panose="020B0604020202020204" pitchFamily="34" charset="0"/>
              </a:rPr>
              <a:t>ĐÃ </a:t>
            </a:r>
            <a:r>
              <a:rPr lang="en-US" sz="7500" b="1" kern="1200" dirty="0">
                <a:solidFill>
                  <a:schemeClr val="bg1"/>
                </a:solidFill>
                <a:latin typeface="Arial" panose="020B0604020202020204" pitchFamily="34" charset="0"/>
                <a:cs typeface="Arial" panose="020B0604020202020204" pitchFamily="34" charset="0"/>
              </a:rPr>
              <a:t>THEO DÕI BÀI HỌC</a:t>
            </a:r>
            <a:r>
              <a:rPr lang="vi-VN" sz="7500" b="1" kern="1200" dirty="0">
                <a:solidFill>
                  <a:schemeClr val="bg1"/>
                </a:solidFill>
                <a:latin typeface="Arial" panose="020B0604020202020204" pitchFamily="34" charset="0"/>
                <a:cs typeface="Arial" panose="020B0604020202020204" pitchFamily="34" charset="0"/>
              </a:rPr>
              <a:t>!</a:t>
            </a:r>
            <a:endParaRPr lang="en-US" sz="7500" b="1" kern="12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977186">
            <a:off x="-811246" y="37037"/>
            <a:ext cx="1622492" cy="1615159"/>
          </a:xfrm>
          <a:prstGeom prst="rect">
            <a:avLst/>
          </a:prstGeom>
        </p:spPr>
      </p:pic>
      <p:pic>
        <p:nvPicPr>
          <p:cNvPr id="10" name="Picture 9"/>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74445" y="2146132"/>
            <a:ext cx="979790" cy="914400"/>
          </a:xfrm>
          <a:prstGeom prst="rect">
            <a:avLst/>
          </a:prstGeom>
        </p:spPr>
      </p:pic>
      <p:sp>
        <p:nvSpPr>
          <p:cNvPr id="11" name="TextBox 10"/>
          <p:cNvSpPr txBox="1"/>
          <p:nvPr/>
        </p:nvSpPr>
        <p:spPr>
          <a:xfrm>
            <a:off x="2590800" y="2246522"/>
            <a:ext cx="3581400" cy="769441"/>
          </a:xfrm>
          <a:prstGeom prst="rect">
            <a:avLst/>
          </a:prstGeom>
          <a:noFill/>
        </p:spPr>
        <p:txBody>
          <a:bodyPr wrap="square" rtlCol="0">
            <a:spAutoFit/>
          </a:bodyPr>
          <a:lstStyle/>
          <a:p>
            <a:r>
              <a:rPr lang="nl-NL" sz="4400" b="1" dirty="0">
                <a:solidFill>
                  <a:srgbClr val="C00000"/>
                </a:solidFill>
                <a:latin typeface="Arial" panose="020B0604020202020204" pitchFamily="34" charset="0"/>
                <a:cs typeface="Arial" panose="020B0604020202020204" pitchFamily="34" charset="0"/>
              </a:rPr>
              <a:t>HĐ 1:</a:t>
            </a:r>
            <a:endParaRPr lang="en-US" sz="4400"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8" name="TextBox 17"/>
              <p:cNvSpPr txBox="1"/>
              <p:nvPr/>
            </p:nvSpPr>
            <p:spPr>
              <a:xfrm>
                <a:off x="4343400" y="2095500"/>
                <a:ext cx="3992692" cy="1015663"/>
              </a:xfrm>
              <a:prstGeom prst="rect">
                <a:avLst/>
              </a:prstGeom>
              <a:noFill/>
            </p:spPr>
            <p:txBody>
              <a:bodyPr wrap="square" rtlCol="0">
                <a:spAutoFit/>
              </a:bodyPr>
              <a:lstStyle/>
              <a:p>
                <a:pPr algn="just">
                  <a:lnSpc>
                    <a:spcPct val="150000"/>
                  </a:lnSpc>
                </a:pPr>
                <a:r>
                  <a:rPr lang="en-US" sz="4000" smtClean="0">
                    <a:latin typeface="Arial" panose="020B0604020202020204" pitchFamily="34" charset="0"/>
                    <a:cs typeface="Arial" panose="020B0604020202020204" pitchFamily="34" charset="0"/>
                  </a:rPr>
                  <a:t>Tìm </a:t>
                </a:r>
                <a14:m>
                  <m:oMath xmlns:m="http://schemas.openxmlformats.org/officeDocument/2006/math">
                    <m:r>
                      <a:rPr lang="en-US" sz="4000" i="1" smtClean="0">
                        <a:latin typeface="Cambria Math" panose="02040503050406030204" pitchFamily="18" charset="0"/>
                        <a:cs typeface="Arial" panose="020B0604020202020204" pitchFamily="34" charset="0"/>
                      </a:rPr>
                      <m:t>𝑥</m:t>
                    </m:r>
                  </m:oMath>
                </a14:m>
                <a:r>
                  <a:rPr lang="en-US" sz="4000" smtClean="0">
                    <a:latin typeface="Arial" panose="020B0604020202020204" pitchFamily="34" charset="0"/>
                    <a:cs typeface="Arial" panose="020B0604020202020204" pitchFamily="34" charset="0"/>
                  </a:rPr>
                  <a:t> biết</a:t>
                </a:r>
                <a:endParaRPr lang="en-US" sz="4000" dirty="0">
                  <a:latin typeface="Arial" panose="020B0604020202020204" pitchFamily="34" charset="0"/>
                  <a:cs typeface="Arial" panose="020B0604020202020204"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4343400" y="2095500"/>
                <a:ext cx="3992692" cy="1015663"/>
              </a:xfrm>
              <a:prstGeom prst="rect">
                <a:avLst/>
              </a:prstGeom>
              <a:blipFill>
                <a:blip r:embed="rId6"/>
                <a:stretch>
                  <a:fillRect l="-5505" b="-14458"/>
                </a:stretch>
              </a:blipFill>
            </p:spPr>
            <p:txBody>
              <a:bodyPr/>
              <a:lstStyle/>
              <a:p>
                <a:r>
                  <a:rPr lang="en-US">
                    <a:noFill/>
                  </a:rPr>
                  <a:t> </a:t>
                </a:r>
              </a:p>
            </p:txBody>
          </p:sp>
        </mc:Fallback>
      </mc:AlternateContent>
      <p:pic>
        <p:nvPicPr>
          <p:cNvPr id="32" name="Picture 34"/>
          <p:cNvPicPr>
            <a:picLocks noChangeAspect="1"/>
          </p:cNvPicPr>
          <p:nvPr/>
        </p:nvPicPr>
        <p:blipFill>
          <a:blip r:embed="rId7"/>
          <a:srcRect/>
          <a:stretch>
            <a:fillRect/>
          </a:stretch>
        </p:blipFill>
        <p:spPr>
          <a:xfrm>
            <a:off x="16314643" y="451104"/>
            <a:ext cx="1485264" cy="1163457"/>
          </a:xfrm>
          <a:prstGeom prst="rect">
            <a:avLst/>
          </a:prstGeom>
        </p:spPr>
      </p:pic>
      <p:sp>
        <p:nvSpPr>
          <p:cNvPr id="33" name="Rectangle 1"/>
          <p:cNvSpPr>
            <a:spLocks noChangeArrowheads="1"/>
          </p:cNvSpPr>
          <p:nvPr/>
        </p:nvSpPr>
        <p:spPr bwMode="auto">
          <a:xfrm>
            <a:off x="5062705" y="701814"/>
            <a:ext cx="91694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Thảo</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err="1">
                <a:ln>
                  <a:noFill/>
                </a:ln>
                <a:solidFill>
                  <a:srgbClr val="000000"/>
                </a:solidFill>
                <a:effectLst/>
                <a:latin typeface="Arial" panose="020B0604020202020204" pitchFamily="34" charset="0"/>
                <a:cs typeface="Arial" panose="020B0604020202020204" pitchFamily="34" charset="0"/>
              </a:rPr>
              <a:t>luận</a:t>
            </a:r>
            <a:r>
              <a:rPr kumimoji="0" lang="en-US" altLang="en-US" sz="4000" b="0" i="1" u="none" strike="noStrike" cap="none" normalizeH="0" baseline="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smtClean="0">
                <a:ln>
                  <a:noFill/>
                </a:ln>
                <a:solidFill>
                  <a:srgbClr val="000000"/>
                </a:solidFill>
                <a:effectLst/>
                <a:latin typeface="Arial" panose="020B0604020202020204" pitchFamily="34" charset="0"/>
                <a:cs typeface="Arial" panose="020B0604020202020204" pitchFamily="34" charset="0"/>
              </a:rPr>
              <a:t>nhóm đôi,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hoàn</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thành</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lang="en-US" altLang="en-US" sz="4000" b="1" i="1" dirty="0">
                <a:solidFill>
                  <a:srgbClr val="000000"/>
                </a:solidFill>
                <a:latin typeface="Arial" panose="020B0604020202020204" pitchFamily="34" charset="0"/>
                <a:cs typeface="Arial" panose="020B0604020202020204" pitchFamily="34" charset="0"/>
              </a:rPr>
              <a:t>HĐ1</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pic>
        <p:nvPicPr>
          <p:cNvPr id="34"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97312" y="615234"/>
            <a:ext cx="1347583" cy="7249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Rectangle 2"/>
              <p:cNvSpPr/>
              <p:nvPr/>
            </p:nvSpPr>
            <p:spPr>
              <a:xfrm>
                <a:off x="1822728" y="3885136"/>
                <a:ext cx="2450543" cy="1118255"/>
              </a:xfrm>
              <a:prstGeom prst="rect">
                <a:avLst/>
              </a:prstGeom>
            </p:spPr>
            <p:txBody>
              <a:bodyPr wrap="none">
                <a:spAutoFit/>
              </a:bodyPr>
              <a:lstStyle/>
              <a:p>
                <a:pPr lvl="0" algn="just">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oMath>
                  </m:oMathPara>
                </a14:m>
                <a:endParaRPr lang="en-US" sz="40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822728" y="3885136"/>
                <a:ext cx="2450543" cy="111825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7664518" y="3758563"/>
                <a:ext cx="2414058" cy="124482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lang="en-US"/>
              </a:p>
            </p:txBody>
          </p:sp>
        </mc:Choice>
        <mc:Fallback>
          <p:sp>
            <p:nvSpPr>
              <p:cNvPr id="7" name="Rectangle 6"/>
              <p:cNvSpPr>
                <a:spLocks noRot="1" noChangeAspect="1" noMove="1" noResize="1" noEditPoints="1" noAdjustHandles="1" noChangeArrowheads="1" noChangeShapeType="1" noTextEdit="1"/>
              </p:cNvSpPr>
              <p:nvPr/>
            </p:nvSpPr>
            <p:spPr>
              <a:xfrm>
                <a:off x="7664518" y="3758563"/>
                <a:ext cx="2414058" cy="124482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13936497" y="3990742"/>
                <a:ext cx="2714269" cy="78047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𝑐</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oMath>
                  </m:oMathPara>
                </a14:m>
                <a:endParaRPr lang="en-US"/>
              </a:p>
            </p:txBody>
          </p:sp>
        </mc:Choice>
        <mc:Fallback>
          <p:sp>
            <p:nvSpPr>
              <p:cNvPr id="8" name="Rectangle 7"/>
              <p:cNvSpPr>
                <a:spLocks noRot="1" noChangeAspect="1" noMove="1" noResize="1" noEditPoints="1" noAdjustHandles="1" noChangeArrowheads="1" noChangeShapeType="1" noTextEdit="1"/>
              </p:cNvSpPr>
              <p:nvPr/>
            </p:nvSpPr>
            <p:spPr>
              <a:xfrm>
                <a:off x="13936497" y="3990742"/>
                <a:ext cx="2714269" cy="780470"/>
              </a:xfrm>
              <a:prstGeom prst="rect">
                <a:avLst/>
              </a:prstGeom>
              <a:blipFill>
                <a:blip r:embed="rId11"/>
                <a:stretch>
                  <a:fillRect/>
                </a:stretch>
              </a:blipFill>
            </p:spPr>
            <p:txBody>
              <a:bodyPr/>
              <a:lstStyle/>
              <a:p>
                <a:r>
                  <a:rPr lang="en-US">
                    <a:noFill/>
                  </a:rPr>
                  <a:t> </a:t>
                </a:r>
              </a:p>
            </p:txBody>
          </p:sp>
        </mc:Fallback>
      </mc:AlternateContent>
      <p:cxnSp>
        <p:nvCxnSpPr>
          <p:cNvPr id="17" name="Straight Connector 16"/>
          <p:cNvCxnSpPr/>
          <p:nvPr/>
        </p:nvCxnSpPr>
        <p:spPr>
          <a:xfrm>
            <a:off x="5867400" y="4076700"/>
            <a:ext cx="0" cy="563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192000" y="4012323"/>
            <a:ext cx="0" cy="56388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Rectangle 19"/>
              <p:cNvSpPr/>
              <p:nvPr/>
            </p:nvSpPr>
            <p:spPr>
              <a:xfrm>
                <a:off x="1760777" y="5333139"/>
                <a:ext cx="2710806" cy="70788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a:p>
            </p:txBody>
          </p:sp>
        </mc:Choice>
        <mc:Fallback>
          <p:sp>
            <p:nvSpPr>
              <p:cNvPr id="20" name="Rectangle 19"/>
              <p:cNvSpPr>
                <a:spLocks noRot="1" noChangeAspect="1" noMove="1" noResize="1" noEditPoints="1" noAdjustHandles="1" noChangeArrowheads="1" noChangeShapeType="1" noTextEdit="1"/>
              </p:cNvSpPr>
              <p:nvPr/>
            </p:nvSpPr>
            <p:spPr>
              <a:xfrm>
                <a:off x="1760777" y="5333139"/>
                <a:ext cx="2710806" cy="70788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p:cNvSpPr/>
              <p:nvPr/>
            </p:nvSpPr>
            <p:spPr>
              <a:xfrm>
                <a:off x="1996066" y="6336149"/>
                <a:ext cx="2240229" cy="1169551"/>
              </a:xfrm>
              <a:prstGeom prst="rect">
                <a:avLst/>
              </a:prstGeom>
            </p:spPr>
            <p:txBody>
              <a:bodyPr wrap="none">
                <a:spAutoFit/>
              </a:bodyPr>
              <a:lstStyle/>
              <a:p>
                <a:pPr lvl="0">
                  <a:lnSpc>
                    <a:spcPct val="150000"/>
                  </a:lnSpc>
                  <a:spcAft>
                    <a:spcPts val="1200"/>
                  </a:spcAft>
                </a:pPr>
                <a14:m>
                  <m:oMathPara xmlns:m="http://schemas.openxmlformats.org/officeDocument/2006/math">
                    <m:oMathParaPr>
                      <m:jc m:val="centerGroup"/>
                    </m:oMathParaPr>
                    <m:oMath xmlns:m="http://schemas.openxmlformats.org/officeDocument/2006/math">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40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1996066" y="6336149"/>
                <a:ext cx="2240229" cy="116955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Rectangle 35"/>
              <p:cNvSpPr/>
              <p:nvPr/>
            </p:nvSpPr>
            <p:spPr>
              <a:xfrm>
                <a:off x="7620000" y="5464071"/>
                <a:ext cx="2983317" cy="70788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a:p>
            </p:txBody>
          </p:sp>
        </mc:Choice>
        <mc:Fallback>
          <p:sp>
            <p:nvSpPr>
              <p:cNvPr id="36" name="Rectangle 35"/>
              <p:cNvSpPr>
                <a:spLocks noRot="1" noChangeAspect="1" noMove="1" noResize="1" noEditPoints="1" noAdjustHandles="1" noChangeArrowheads="1" noChangeShapeType="1" noTextEdit="1"/>
              </p:cNvSpPr>
              <p:nvPr/>
            </p:nvSpPr>
            <p:spPr>
              <a:xfrm>
                <a:off x="7620000" y="5464071"/>
                <a:ext cx="2983317"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Rectangle 36"/>
              <p:cNvSpPr/>
              <p:nvPr/>
            </p:nvSpPr>
            <p:spPr>
              <a:xfrm>
                <a:off x="7919266" y="6634406"/>
                <a:ext cx="2596095" cy="70788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a:p>
            </p:txBody>
          </p:sp>
        </mc:Choice>
        <mc:Fallback>
          <p:sp>
            <p:nvSpPr>
              <p:cNvPr id="37" name="Rectangle 36"/>
              <p:cNvSpPr>
                <a:spLocks noRot="1" noChangeAspect="1" noMove="1" noResize="1" noEditPoints="1" noAdjustHandles="1" noChangeArrowheads="1" noChangeShapeType="1" noTextEdit="1"/>
              </p:cNvSpPr>
              <p:nvPr/>
            </p:nvSpPr>
            <p:spPr>
              <a:xfrm>
                <a:off x="7919266" y="6634406"/>
                <a:ext cx="2596095" cy="70788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Rectangle 37"/>
              <p:cNvSpPr/>
              <p:nvPr/>
            </p:nvSpPr>
            <p:spPr>
              <a:xfrm>
                <a:off x="13868400" y="5056460"/>
                <a:ext cx="2710806" cy="9845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up>
                      </m:sSup>
                    </m:oMath>
                  </m:oMathPara>
                </a14:m>
                <a:endParaRPr lang="en-US"/>
              </a:p>
            </p:txBody>
          </p:sp>
        </mc:Choice>
        <mc:Fallback>
          <p:sp>
            <p:nvSpPr>
              <p:cNvPr id="38" name="Rectangle 37"/>
              <p:cNvSpPr>
                <a:spLocks noRot="1" noChangeAspect="1" noMove="1" noResize="1" noEditPoints="1" noAdjustHandles="1" noChangeArrowheads="1" noChangeShapeType="1" noTextEdit="1"/>
              </p:cNvSpPr>
              <p:nvPr/>
            </p:nvSpPr>
            <p:spPr>
              <a:xfrm>
                <a:off x="13868400" y="5056460"/>
                <a:ext cx="2710806" cy="98456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Rectangle 39"/>
              <p:cNvSpPr/>
              <p:nvPr/>
            </p:nvSpPr>
            <p:spPr>
              <a:xfrm>
                <a:off x="14187142" y="6260872"/>
                <a:ext cx="2212977" cy="124482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a:p>
            </p:txBody>
          </p:sp>
        </mc:Choice>
        <mc:Fallback>
          <p:sp>
            <p:nvSpPr>
              <p:cNvPr id="40" name="Rectangle 39"/>
              <p:cNvSpPr>
                <a:spLocks noRot="1" noChangeAspect="1" noMove="1" noResize="1" noEditPoints="1" noAdjustHandles="1" noChangeArrowheads="1" noChangeShapeType="1" noTextEdit="1"/>
              </p:cNvSpPr>
              <p:nvPr/>
            </p:nvSpPr>
            <p:spPr>
              <a:xfrm>
                <a:off x="14187142" y="6260872"/>
                <a:ext cx="2212977" cy="1244828"/>
              </a:xfrm>
              <a:prstGeom prst="rect">
                <a:avLst/>
              </a:prstGeom>
              <a:blipFill>
                <a:blip r:embed="rId17"/>
                <a:stretch>
                  <a:fillRect/>
                </a:stretch>
              </a:blipFill>
            </p:spPr>
            <p:txBody>
              <a:bodyPr/>
              <a:lstStyle/>
              <a:p>
                <a:r>
                  <a:rPr lang="en-US">
                    <a:noFill/>
                  </a:rPr>
                  <a:t> </a:t>
                </a:r>
              </a:p>
            </p:txBody>
          </p:sp>
        </mc:Fallback>
      </mc:AlternateContent>
      <p:grpSp>
        <p:nvGrpSpPr>
          <p:cNvPr id="42" name="Group 2"/>
          <p:cNvGrpSpPr/>
          <p:nvPr/>
        </p:nvGrpSpPr>
        <p:grpSpPr>
          <a:xfrm>
            <a:off x="-334746" y="9057762"/>
            <a:ext cx="19964400" cy="1369433"/>
            <a:chOff x="0" y="0"/>
            <a:chExt cx="2645030" cy="330991"/>
          </a:xfrm>
        </p:grpSpPr>
        <p:sp>
          <p:nvSpPr>
            <p:cNvPr id="44" name="Freeform 3"/>
            <p:cNvSpPr/>
            <p:nvPr/>
          </p:nvSpPr>
          <p:spPr>
            <a:xfrm>
              <a:off x="0" y="0"/>
              <a:ext cx="2645030"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45"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Tree>
    <p:extLst>
      <p:ext uri="{BB962C8B-B14F-4D97-AF65-F5344CB8AC3E}">
        <p14:creationId xmlns:p14="http://schemas.microsoft.com/office/powerpoint/2010/main" val="123309037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up)">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anim calcmode="lin" valueType="num">
                                      <p:cBhvr>
                                        <p:cTn id="31" dur="500" fill="hold"/>
                                        <p:tgtEl>
                                          <p:spTgt spid="3"/>
                                        </p:tgtEl>
                                        <p:attrNameLst>
                                          <p:attrName>ppt_x</p:attrName>
                                        </p:attrNameLst>
                                      </p:cBhvr>
                                      <p:tavLst>
                                        <p:tav tm="0">
                                          <p:val>
                                            <p:strVal val="#ppt_x"/>
                                          </p:val>
                                        </p:tav>
                                        <p:tav tm="100000">
                                          <p:val>
                                            <p:strVal val="#ppt_x"/>
                                          </p:val>
                                        </p:tav>
                                      </p:tavLst>
                                    </p:anim>
                                    <p:anim calcmode="lin" valueType="num">
                                      <p:cBhvr>
                                        <p:cTn id="32" dur="500" fill="hold"/>
                                        <p:tgtEl>
                                          <p:spTgt spid="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anim calcmode="lin" valueType="num">
                                      <p:cBhvr>
                                        <p:cTn id="36" dur="500" fill="hold"/>
                                        <p:tgtEl>
                                          <p:spTgt spid="7"/>
                                        </p:tgtEl>
                                        <p:attrNameLst>
                                          <p:attrName>ppt_x</p:attrName>
                                        </p:attrNameLst>
                                      </p:cBhvr>
                                      <p:tavLst>
                                        <p:tav tm="0">
                                          <p:val>
                                            <p:strVal val="#ppt_x"/>
                                          </p:val>
                                        </p:tav>
                                        <p:tav tm="100000">
                                          <p:val>
                                            <p:strVal val="#ppt_x"/>
                                          </p:val>
                                        </p:tav>
                                      </p:tavLst>
                                    </p:anim>
                                    <p:anim calcmode="lin" valueType="num">
                                      <p:cBhvr>
                                        <p:cTn id="37" dur="5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anim calcmode="lin" valueType="num">
                                      <p:cBhvr>
                                        <p:cTn id="41" dur="500" fill="hold"/>
                                        <p:tgtEl>
                                          <p:spTgt spid="8"/>
                                        </p:tgtEl>
                                        <p:attrNameLst>
                                          <p:attrName>ppt_x</p:attrName>
                                        </p:attrNameLst>
                                      </p:cBhvr>
                                      <p:tavLst>
                                        <p:tav tm="0">
                                          <p:val>
                                            <p:strVal val="#ppt_x"/>
                                          </p:val>
                                        </p:tav>
                                        <p:tav tm="100000">
                                          <p:val>
                                            <p:strVal val="#ppt_x"/>
                                          </p:val>
                                        </p:tav>
                                      </p:tavLst>
                                    </p:anim>
                                    <p:anim calcmode="lin" valueType="num">
                                      <p:cBhvr>
                                        <p:cTn id="42" dur="5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anim calcmode="lin" valueType="num">
                                      <p:cBhvr>
                                        <p:cTn id="46" dur="500" fill="hold"/>
                                        <p:tgtEl>
                                          <p:spTgt spid="35"/>
                                        </p:tgtEl>
                                        <p:attrNameLst>
                                          <p:attrName>ppt_x</p:attrName>
                                        </p:attrNameLst>
                                      </p:cBhvr>
                                      <p:tavLst>
                                        <p:tav tm="0">
                                          <p:val>
                                            <p:strVal val="#ppt_x"/>
                                          </p:val>
                                        </p:tav>
                                        <p:tav tm="100000">
                                          <p:val>
                                            <p:strVal val="#ppt_x"/>
                                          </p:val>
                                        </p:tav>
                                      </p:tavLst>
                                    </p:anim>
                                    <p:anim calcmode="lin" valueType="num">
                                      <p:cBhvr>
                                        <p:cTn id="47" dur="500" fill="hold"/>
                                        <p:tgtEl>
                                          <p:spTgt spid="3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anim calcmode="lin" valueType="num">
                                      <p:cBhvr>
                                        <p:cTn id="51" dur="500" fill="hold"/>
                                        <p:tgtEl>
                                          <p:spTgt spid="17"/>
                                        </p:tgtEl>
                                        <p:attrNameLst>
                                          <p:attrName>ppt_x</p:attrName>
                                        </p:attrNameLst>
                                      </p:cBhvr>
                                      <p:tavLst>
                                        <p:tav tm="0">
                                          <p:val>
                                            <p:strVal val="#ppt_x"/>
                                          </p:val>
                                        </p:tav>
                                        <p:tav tm="100000">
                                          <p:val>
                                            <p:strVal val="#ppt_x"/>
                                          </p:val>
                                        </p:tav>
                                      </p:tavLst>
                                    </p:anim>
                                    <p:anim calcmode="lin" valueType="num">
                                      <p:cBhvr>
                                        <p:cTn id="52"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barn(inVertical)">
                                      <p:cBhvr>
                                        <p:cTn id="65" dur="500"/>
                                        <p:tgtEl>
                                          <p:spTgt spid="36"/>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barn(inVertical)">
                                      <p:cBhvr>
                                        <p:cTn id="68" dur="500"/>
                                        <p:tgtEl>
                                          <p:spTgt spid="37"/>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randombar(horizontal)">
                                      <p:cBhvr>
                                        <p:cTn id="73" dur="500"/>
                                        <p:tgtEl>
                                          <p:spTgt spid="38"/>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randombar(horizontal)">
                                      <p:cBhvr>
                                        <p:cTn id="7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33" grpId="0"/>
      <p:bldP spid="3" grpId="0"/>
      <p:bldP spid="7" grpId="0"/>
      <p:bldP spid="8" grpId="0"/>
      <p:bldP spid="20" grpId="0"/>
      <p:bldP spid="24" grpId="0"/>
      <p:bldP spid="36" grpId="0"/>
      <p:bldP spid="37" grpId="0"/>
      <p:bldP spid="38"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22" name="Rectangle 21"/>
          <p:cNvSpPr/>
          <p:nvPr/>
        </p:nvSpPr>
        <p:spPr>
          <a:xfrm>
            <a:off x="7154239" y="72906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29" name="Group 28"/>
          <p:cNvGrpSpPr/>
          <p:nvPr/>
        </p:nvGrpSpPr>
        <p:grpSpPr>
          <a:xfrm>
            <a:off x="723898" y="2383492"/>
            <a:ext cx="16916401" cy="5490386"/>
            <a:chOff x="457199" y="2171700"/>
            <a:chExt cx="17449801" cy="4847728"/>
          </a:xfrm>
        </p:grpSpPr>
        <p:grpSp>
          <p:nvGrpSpPr>
            <p:cNvPr id="28" name="Group 27"/>
            <p:cNvGrpSpPr/>
            <p:nvPr/>
          </p:nvGrpSpPr>
          <p:grpSpPr>
            <a:xfrm>
              <a:off x="457199" y="2171700"/>
              <a:ext cx="17449801" cy="4800600"/>
              <a:chOff x="380999" y="2139616"/>
              <a:chExt cx="17449801" cy="4800600"/>
            </a:xfrm>
          </p:grpSpPr>
          <p:sp>
            <p:nvSpPr>
              <p:cNvPr id="27" name="Freeform 6"/>
              <p:cNvSpPr/>
              <p:nvPr/>
            </p:nvSpPr>
            <p:spPr>
              <a:xfrm>
                <a:off x="380999" y="2139616"/>
                <a:ext cx="17449801" cy="4800600"/>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noFill/>
              <a:ln w="57150">
                <a:solidFill>
                  <a:schemeClr val="tx2"/>
                </a:solidFill>
                <a:prstDash val="sysDash"/>
              </a:ln>
            </p:spPr>
          </p:sp>
          <p:sp>
            <p:nvSpPr>
              <p:cNvPr id="19" name="Freeform 6"/>
              <p:cNvSpPr/>
              <p:nvPr/>
            </p:nvSpPr>
            <p:spPr>
              <a:xfrm>
                <a:off x="657726" y="2396290"/>
                <a:ext cx="16916400" cy="4334380"/>
              </a:xfrm>
              <a:custGeom>
                <a:avLst/>
                <a:gdLst/>
                <a:ahLst/>
                <a:cxnLst/>
                <a:rect l="l" t="t" r="r" b="b"/>
                <a:pathLst>
                  <a:path w="1590848" h="862965">
                    <a:moveTo>
                      <a:pt x="128172" y="0"/>
                    </a:moveTo>
                    <a:lnTo>
                      <a:pt x="1462675" y="0"/>
                    </a:lnTo>
                    <a:cubicBezTo>
                      <a:pt x="1533463" y="0"/>
                      <a:pt x="1590848" y="57385"/>
                      <a:pt x="1590848" y="128172"/>
                    </a:cubicBezTo>
                    <a:lnTo>
                      <a:pt x="1590848" y="734793"/>
                    </a:lnTo>
                    <a:cubicBezTo>
                      <a:pt x="1590848" y="768786"/>
                      <a:pt x="1577344" y="801387"/>
                      <a:pt x="1553307" y="825424"/>
                    </a:cubicBezTo>
                    <a:cubicBezTo>
                      <a:pt x="1529270" y="849461"/>
                      <a:pt x="1496669" y="862965"/>
                      <a:pt x="1462675" y="862965"/>
                    </a:cubicBezTo>
                    <a:lnTo>
                      <a:pt x="128172" y="862965"/>
                    </a:lnTo>
                    <a:cubicBezTo>
                      <a:pt x="57385" y="862965"/>
                      <a:pt x="0" y="805580"/>
                      <a:pt x="0" y="734793"/>
                    </a:cubicBezTo>
                    <a:lnTo>
                      <a:pt x="0" y="128172"/>
                    </a:lnTo>
                    <a:cubicBezTo>
                      <a:pt x="0" y="57385"/>
                      <a:pt x="57385" y="0"/>
                      <a:pt x="128172" y="0"/>
                    </a:cubicBezTo>
                    <a:close/>
                  </a:path>
                </a:pathLst>
              </a:custGeom>
              <a:solidFill>
                <a:srgbClr val="FFFFFF"/>
              </a:solidFill>
            </p:spPr>
            <p:txBody>
              <a:bodyPr/>
              <a:lstStyle/>
              <a:p>
                <a:endParaRPr lang="en-US"/>
              </a:p>
            </p:txBody>
          </p:sp>
        </p:grpSp>
        <mc:AlternateContent xmlns:mc="http://schemas.openxmlformats.org/markup-compatibility/2006">
          <mc:Choice xmlns:a14="http://schemas.microsoft.com/office/drawing/2010/main" Requires="a14">
            <p:sp>
              <p:nvSpPr>
                <p:cNvPr id="23" name="Rectangle 22"/>
                <p:cNvSpPr/>
                <p:nvPr/>
              </p:nvSpPr>
              <p:spPr>
                <a:xfrm>
                  <a:off x="1014341" y="2741334"/>
                  <a:ext cx="16355569" cy="4278094"/>
                </a:xfrm>
                <a:prstGeom prst="rect">
                  <a:avLst/>
                </a:prstGeom>
              </p:spPr>
              <p:txBody>
                <a:bodyPr wrap="square">
                  <a:spAutoFit/>
                </a:bodyPr>
                <a:lstStyle/>
                <a:p>
                  <a:pPr algn="just">
                    <a:lnSpc>
                      <a:spcPct val="150000"/>
                    </a:lnSpc>
                    <a:spcAft>
                      <a:spcPts val="1200"/>
                    </a:spcAft>
                  </a:pPr>
                  <a:r>
                    <a:rPr lang="en-US" sz="4200" kern="100" smtClean="0">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4200" kern="100">
                      <a:effectLst/>
                      <a:latin typeface="Arial" panose="020B0604020202020204" pitchFamily="34" charset="0"/>
                      <a:ea typeface="Calibri" panose="020F0502020204030204" pitchFamily="34" charset="0"/>
                      <a:cs typeface="Arial" panose="020B0604020202020204" pitchFamily="34" charset="0"/>
                    </a:rPr>
                    <a:t> là một số thực dương khác 1 và </a:t>
                  </a:r>
                  <a14:m>
                    <m:oMath xmlns:m="http://schemas.openxmlformats.org/officeDocument/2006/math">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n-US" sz="4200" kern="100">
                      <a:effectLst/>
                      <a:latin typeface="Arial" panose="020B0604020202020204" pitchFamily="34" charset="0"/>
                      <a:ea typeface="Calibri" panose="020F0502020204030204" pitchFamily="34" charset="0"/>
                      <a:cs typeface="Arial" panose="020B0604020202020204" pitchFamily="34" charset="0"/>
                    </a:rPr>
                    <a:t> là một số thực dương. Số thực </a:t>
                  </a:r>
                  <a14:m>
                    <m:oMath xmlns:m="http://schemas.openxmlformats.org/officeDocument/2006/math">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4200" kern="100">
                      <a:effectLst/>
                      <a:latin typeface="Arial" panose="020B0604020202020204" pitchFamily="34" charset="0"/>
                      <a:ea typeface="Malgun Gothic" panose="020B0503020000020004" pitchFamily="34" charset="-127"/>
                      <a:cs typeface="Arial" panose="020B0604020202020204" pitchFamily="34" charset="0"/>
                    </a:rPr>
                    <a:t> để </a:t>
                  </a:r>
                  <a14:m>
                    <m:oMath xmlns:m="http://schemas.openxmlformats.org/officeDocument/2006/math">
                      <m:sSup>
                        <m:sSupPr>
                          <m:ctrlPr>
                            <a:rPr lang="en-US" sz="4200" i="1" kern="100">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4200" i="1" kern="100">
                              <a:effectLst/>
                              <a:latin typeface="Cambria Math" panose="02040503050406030204" pitchFamily="18" charset="0"/>
                              <a:ea typeface="Malgun Gothic" panose="020B0503020000020004" pitchFamily="34" charset="-127"/>
                              <a:cs typeface="Times New Roman" panose="02020603050405020304" pitchFamily="18" charset="0"/>
                            </a:rPr>
                            <m:t>𝑎</m:t>
                          </m:r>
                        </m:e>
                        <m:sup>
                          <m:r>
                            <a:rPr lang="en-US" sz="4200" i="1" kern="100">
                              <a:effectLst/>
                              <a:latin typeface="Cambria Math" panose="02040503050406030204" pitchFamily="18" charset="0"/>
                              <a:ea typeface="Malgun Gothic" panose="020B0503020000020004" pitchFamily="34" charset="-127"/>
                              <a:cs typeface="Times New Roman" panose="02020603050405020304" pitchFamily="18" charset="0"/>
                            </a:rPr>
                            <m:t>𝛼</m:t>
                          </m:r>
                        </m:sup>
                      </m:sSup>
                      <m:r>
                        <a:rPr lang="en-US" sz="42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en-US" sz="4200" i="1" kern="100">
                          <a:effectLst/>
                          <a:latin typeface="Cambria Math" panose="02040503050406030204" pitchFamily="18" charset="0"/>
                          <a:ea typeface="Malgun Gothic" panose="020B0503020000020004" pitchFamily="34" charset="-127"/>
                          <a:cs typeface="Times New Roman" panose="02020603050405020304" pitchFamily="18" charset="0"/>
                        </a:rPr>
                        <m:t>𝑀</m:t>
                      </m:r>
                    </m:oMath>
                  </a14:m>
                  <a:r>
                    <a:rPr lang="en-US" sz="4200" kern="100">
                      <a:effectLst/>
                      <a:latin typeface="Arial" panose="020B0604020202020204" pitchFamily="34" charset="0"/>
                      <a:ea typeface="Malgun Gothic" panose="020B0503020000020004" pitchFamily="34" charset="-127"/>
                      <a:cs typeface="Arial" panose="020B0604020202020204" pitchFamily="34" charset="0"/>
                    </a:rPr>
                    <a:t> được gọi là lôgarit cơ số </a:t>
                  </a:r>
                  <a14:m>
                    <m:oMath xmlns:m="http://schemas.openxmlformats.org/officeDocument/2006/math">
                      <m:r>
                        <a:rPr lang="en-US" sz="4200" i="1" kern="100" smtClean="0">
                          <a:effectLst/>
                          <a:latin typeface="Cambria Math" panose="02040503050406030204" pitchFamily="18" charset="0"/>
                          <a:ea typeface="Malgun Gothic" panose="020B0503020000020004" pitchFamily="34" charset="-127"/>
                          <a:cs typeface="Arial" panose="020B0604020202020204" pitchFamily="34" charset="0"/>
                        </a:rPr>
                        <m:t>𝑎</m:t>
                      </m:r>
                    </m:oMath>
                  </a14:m>
                  <a:r>
                    <a:rPr lang="en-US" sz="4200" kern="100">
                      <a:effectLst/>
                      <a:latin typeface="Arial" panose="020B0604020202020204" pitchFamily="34" charset="0"/>
                      <a:ea typeface="Malgun Gothic" panose="020B0503020000020004" pitchFamily="34" charset="-127"/>
                      <a:cs typeface="Arial" panose="020B0604020202020204" pitchFamily="34" charset="0"/>
                    </a:rPr>
                    <a:t> của </a:t>
                  </a:r>
                  <a14:m>
                    <m:oMath xmlns:m="http://schemas.openxmlformats.org/officeDocument/2006/math">
                      <m:r>
                        <a:rPr lang="en-US" sz="4200" i="1" kern="100" smtClean="0">
                          <a:effectLst/>
                          <a:latin typeface="Cambria Math" panose="02040503050406030204" pitchFamily="18" charset="0"/>
                          <a:ea typeface="Malgun Gothic" panose="020B0503020000020004" pitchFamily="34" charset="-127"/>
                          <a:cs typeface="Arial" panose="020B0604020202020204" pitchFamily="34" charset="0"/>
                        </a:rPr>
                        <m:t>𝑀</m:t>
                      </m:r>
                    </m:oMath>
                  </a14:m>
                  <a:r>
                    <a:rPr lang="en-US" sz="4200" kern="100">
                      <a:effectLst/>
                      <a:latin typeface="Arial" panose="020B0604020202020204" pitchFamily="34" charset="0"/>
                      <a:ea typeface="Malgun Gothic" panose="020B0503020000020004" pitchFamily="34" charset="-127"/>
                      <a:cs typeface="Arial" panose="020B0604020202020204" pitchFamily="34" charset="0"/>
                    </a:rPr>
                    <a:t> và kí hiệu là </a:t>
                  </a:r>
                  <a14:m>
                    <m:oMath xmlns:m="http://schemas.openxmlformats.org/officeDocument/2006/math">
                      <m:func>
                        <m:funcPr>
                          <m:ctrlPr>
                            <a:rPr lang="en-US" sz="4200" i="1" kern="100">
                              <a:effectLst/>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200" i="1" kern="100">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en-US" sz="4200" kern="100">
                                  <a:effectLst/>
                                  <a:latin typeface="Cambria Math" panose="02040503050406030204" pitchFamily="18" charset="0"/>
                                  <a:ea typeface="Malgun Gothic" panose="020B0503020000020004" pitchFamily="34" charset="-127"/>
                                  <a:cs typeface="Times New Roman" panose="02020603050405020304" pitchFamily="18" charset="0"/>
                                </a:rPr>
                                <m:t>log</m:t>
                              </m:r>
                            </m:e>
                            <m:sub>
                              <m:r>
                                <a:rPr lang="en-US" sz="4200" i="1" kern="100">
                                  <a:effectLst/>
                                  <a:latin typeface="Cambria Math" panose="02040503050406030204" pitchFamily="18" charset="0"/>
                                  <a:ea typeface="Malgun Gothic" panose="020B0503020000020004" pitchFamily="34" charset="-127"/>
                                  <a:cs typeface="Times New Roman" panose="02020603050405020304" pitchFamily="18" charset="0"/>
                                </a:rPr>
                                <m:t>𝑎</m:t>
                              </m:r>
                            </m:sub>
                          </m:sSub>
                        </m:fName>
                        <m:e>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𝑀</m:t>
                          </m:r>
                        </m:e>
                      </m:func>
                    </m:oMath>
                  </a14:m>
                  <a:endParaRPr lang="en-US" sz="42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200"/>
                    </a:spcAft>
                  </a:pPr>
                  <a14:m>
                    <m:oMathPara xmlns:m="http://schemas.openxmlformats.org/officeDocument/2006/math">
                      <m:oMathParaPr>
                        <m:jc m:val="centerGroup"/>
                      </m:oMathParaPr>
                      <m:oMath xmlns:m="http://schemas.openxmlformats.org/officeDocument/2006/math">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𝛼</m:t>
                        </m:r>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200" i="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𝛼</m:t>
                            </m:r>
                          </m:sup>
                        </m:sSup>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200" i="1"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200" i="1"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1014341" y="2741334"/>
                  <a:ext cx="16355569" cy="4278094"/>
                </a:xfrm>
                <a:prstGeom prst="rect">
                  <a:avLst/>
                </a:prstGeom>
                <a:blipFill>
                  <a:blip r:embed="rId2"/>
                  <a:stretch>
                    <a:fillRect l="-1461" r="-1499"/>
                  </a:stretch>
                </a:blipFill>
              </p:spPr>
              <p:txBody>
                <a:bodyPr/>
                <a:lstStyle/>
                <a:p>
                  <a:r>
                    <a:rPr lang="en-US">
                      <a:noFill/>
                    </a:rPr>
                    <a:t> </a:t>
                  </a:r>
                </a:p>
              </p:txBody>
            </p:sp>
          </mc:Fallback>
        </mc:AlternateContent>
      </p:grpSp>
      <p:pic>
        <p:nvPicPr>
          <p:cNvPr id="32" name="Picture 3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9396872">
            <a:off x="16645195" y="-87355"/>
            <a:ext cx="1400661" cy="2296801"/>
          </a:xfrm>
          <a:prstGeom prst="rect">
            <a:avLst/>
          </a:prstGeom>
        </p:spPr>
      </p:pic>
      <p:pic>
        <p:nvPicPr>
          <p:cNvPr id="2" name="Picture 1"/>
          <p:cNvPicPr>
            <a:picLocks noChangeAspect="1"/>
          </p:cNvPicPr>
          <p:nvPr/>
        </p:nvPicPr>
        <p:blipFill>
          <a:blip r:embed="rId9"/>
          <a:stretch>
            <a:fillRect/>
          </a:stretch>
        </p:blipFill>
        <p:spPr>
          <a:xfrm>
            <a:off x="13543339" y="6129673"/>
            <a:ext cx="4052894" cy="4197307"/>
          </a:xfrm>
          <a:prstGeom prst="rect">
            <a:avLst/>
          </a:prstGeom>
        </p:spPr>
      </p:pic>
      <p:pic>
        <p:nvPicPr>
          <p:cNvPr id="4" name="Picture 3"/>
          <p:cNvPicPr>
            <a:picLocks noChangeAspect="1"/>
          </p:cNvPicPr>
          <p:nvPr/>
        </p:nvPicPr>
        <p:blipFill>
          <a:blip r:embed="rId10"/>
          <a:stretch>
            <a:fillRect/>
          </a:stretch>
        </p:blipFill>
        <p:spPr>
          <a:xfrm rot="2679008">
            <a:off x="879398" y="8206209"/>
            <a:ext cx="2039647" cy="1822223"/>
          </a:xfrm>
          <a:prstGeom prst="rect">
            <a:avLst/>
          </a:prstGeom>
        </p:spPr>
      </p:pic>
    </p:spTree>
    <p:extLst>
      <p:ext uri="{BB962C8B-B14F-4D97-AF65-F5344CB8AC3E}">
        <p14:creationId xmlns:p14="http://schemas.microsoft.com/office/powerpoint/2010/main" val="38167821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anim calcmode="lin" valueType="num">
                                      <p:cBhvr>
                                        <p:cTn id="12" dur="500" fill="hold"/>
                                        <p:tgtEl>
                                          <p:spTgt spid="29"/>
                                        </p:tgtEl>
                                        <p:attrNameLst>
                                          <p:attrName>ppt_x</p:attrName>
                                        </p:attrNameLst>
                                      </p:cBhvr>
                                      <p:tavLst>
                                        <p:tav tm="0">
                                          <p:val>
                                            <p:strVal val="#ppt_x"/>
                                          </p:val>
                                        </p:tav>
                                        <p:tav tm="100000">
                                          <p:val>
                                            <p:strVal val="#ppt_x"/>
                                          </p:val>
                                        </p:tav>
                                      </p:tavLst>
                                    </p:anim>
                                    <p:anim calcmode="lin" valueType="num">
                                      <p:cBhvr>
                                        <p:cTn id="13" dur="5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977186">
            <a:off x="-595043" y="8439560"/>
            <a:ext cx="1947712" cy="1938910"/>
          </a:xfrm>
          <a:prstGeom prst="rect">
            <a:avLst/>
          </a:prstGeom>
        </p:spPr>
      </p:pic>
      <p:pic>
        <p:nvPicPr>
          <p:cNvPr id="29"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45737">
            <a:off x="16312074" y="-310952"/>
            <a:ext cx="1552211" cy="2683051"/>
          </a:xfrm>
          <a:prstGeom prst="rect">
            <a:avLst/>
          </a:prstGeom>
        </p:spPr>
      </p:pic>
      <p:grpSp>
        <p:nvGrpSpPr>
          <p:cNvPr id="5" name="Group 4"/>
          <p:cNvGrpSpPr/>
          <p:nvPr/>
        </p:nvGrpSpPr>
        <p:grpSpPr>
          <a:xfrm>
            <a:off x="2608635" y="5825763"/>
            <a:ext cx="13135572" cy="3583252"/>
            <a:chOff x="2300607" y="2535387"/>
            <a:chExt cx="13135572" cy="3583252"/>
          </a:xfrm>
        </p:grpSpPr>
        <p:sp>
          <p:nvSpPr>
            <p:cNvPr id="26" name="Rounded Rectangle 25"/>
            <p:cNvSpPr/>
            <p:nvPr/>
          </p:nvSpPr>
          <p:spPr>
            <a:xfrm>
              <a:off x="2710779" y="2535387"/>
              <a:ext cx="12725400" cy="3583252"/>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
            <p:cNvPicPr>
              <a:picLocks noChangeAspect="1"/>
            </p:cNvPicPr>
            <p:nvPr/>
          </p:nvPicPr>
          <p:blipFill>
            <a:blip r:embed="rId6" cstate="print">
              <a:duotone>
                <a:prstClr val="black"/>
                <a:schemeClr val="accent5">
                  <a:tint val="45000"/>
                  <a:satMod val="400000"/>
                </a:schemeClr>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a:off x="2300607" y="2916387"/>
              <a:ext cx="889505" cy="770426"/>
            </a:xfrm>
            <a:prstGeom prst="rect">
              <a:avLst/>
            </a:prstGeom>
          </p:spPr>
        </p:pic>
        <mc:AlternateContent xmlns:mc="http://schemas.openxmlformats.org/markup-compatibility/2006">
          <mc:Choice xmlns:a14="http://schemas.microsoft.com/office/drawing/2010/main" Requires="a14">
            <p:sp>
              <p:nvSpPr>
                <p:cNvPr id="10" name="Rectangle 9"/>
                <p:cNvSpPr/>
                <p:nvPr/>
              </p:nvSpPr>
              <p:spPr>
                <a:xfrm>
                  <a:off x="3476639" y="2738313"/>
                  <a:ext cx="11182321" cy="3313856"/>
                </a:xfrm>
                <a:prstGeom prst="rect">
                  <a:avLst/>
                </a:prstGeom>
              </p:spPr>
              <p:txBody>
                <a:bodyPr wrap="square">
                  <a:spAutoFit/>
                </a:bodyPr>
                <a:lstStyle/>
                <a:p>
                  <a:pPr>
                    <a:lnSpc>
                      <a:spcPct val="150000"/>
                    </a:lnSpc>
                    <a:spcAft>
                      <a:spcPts val="1200"/>
                    </a:spcAft>
                  </a:pPr>
                  <a:r>
                    <a:rPr lang="en-US" sz="4000" kern="100" smtClean="0">
                      <a:latin typeface="Arial" panose="020B0604020202020204" pitchFamily="34" charset="0"/>
                      <a:ea typeface="Malgun Gothic" panose="020B0503020000020004" pitchFamily="34" charset="-127"/>
                      <a:cs typeface="Arial" panose="020B0604020202020204" pitchFamily="34" charset="0"/>
                    </a:rPr>
                    <a:t>Với </a:t>
                  </a:r>
                  <a14:m>
                    <m:oMath xmlns:m="http://schemas.openxmlformats.org/officeDocument/2006/math">
                      <m:r>
                        <a:rPr lang="en-US" sz="4000" b="0" i="1" kern="100" smtClean="0">
                          <a:effectLst/>
                          <a:latin typeface="Cambria Math" panose="02040503050406030204" pitchFamily="18" charset="0"/>
                          <a:ea typeface="Malgun Gothic" panose="020B0503020000020004" pitchFamily="34" charset="-127"/>
                          <a:cs typeface="Times New Roman" panose="02020603050405020304" pitchFamily="18" charset="0"/>
                        </a:rPr>
                        <m:t>0</m:t>
                      </m:r>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&lt;</m:t>
                      </m:r>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≠1,</m:t>
                      </m:r>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𝑀</m:t>
                      </m:r>
                      <m:r>
                        <a:rPr lang="en-US" sz="4000" b="0" i="1" kern="100" smtClean="0">
                          <a:effectLst/>
                          <a:latin typeface="Cambria Math" panose="02040503050406030204" pitchFamily="18" charset="0"/>
                          <a:ea typeface="Malgun Gothic" panose="020B0503020000020004" pitchFamily="34" charset="-127"/>
                          <a:cs typeface="Times New Roman" panose="02020603050405020304" pitchFamily="18" charset="0"/>
                        </a:rPr>
                        <m:t>&gt;</m:t>
                      </m:r>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en-US" sz="4000" kern="100">
                      <a:effectLst/>
                      <a:latin typeface="Arial" panose="020B0604020202020204" pitchFamily="34" charset="0"/>
                      <a:ea typeface="Malgun Gothic" panose="020B0503020000020004" pitchFamily="34" charset="-127"/>
                      <a:cs typeface="Arial" panose="020B0604020202020204" pitchFamily="34" charset="0"/>
                    </a:rPr>
                    <a:t> và </a:t>
                  </a:r>
                  <a14:m>
                    <m:oMath xmlns:m="http://schemas.openxmlformats.org/officeDocument/2006/math">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𝛼</m:t>
                      </m:r>
                    </m:oMath>
                  </a14:m>
                  <a:r>
                    <a:rPr lang="en-US" sz="4000" kern="100">
                      <a:effectLst/>
                      <a:latin typeface="Arial" panose="020B0604020202020204" pitchFamily="34" charset="0"/>
                      <a:ea typeface="Malgun Gothic" panose="020B0503020000020004" pitchFamily="34" charset="-127"/>
                      <a:cs typeface="Arial" panose="020B0604020202020204" pitchFamily="34" charset="0"/>
                    </a:rPr>
                    <a:t> là số thực tùy ý, ta có:</a:t>
                  </a:r>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func>
                          <m:func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en-US" sz="4000" kern="100">
                                    <a:effectLst/>
                                    <a:latin typeface="Cambria Math" panose="02040503050406030204" pitchFamily="18" charset="0"/>
                                    <a:ea typeface="Malgun Gothic" panose="020B0503020000020004" pitchFamily="34" charset="-127"/>
                                    <a:cs typeface="Times New Roman" panose="02020603050405020304" pitchFamily="18" charset="0"/>
                                  </a:rPr>
                                  <m:t>log</m:t>
                                </m:r>
                              </m:e>
                              <m:sub>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sub>
                            </m:sSub>
                          </m:fName>
                          <m:e>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1=0;</m:t>
                            </m:r>
                            <m:func>
                              <m:func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en-US" sz="4000" kern="100">
                                        <a:effectLst/>
                                        <a:latin typeface="Cambria Math" panose="02040503050406030204" pitchFamily="18" charset="0"/>
                                        <a:ea typeface="Malgun Gothic" panose="020B0503020000020004" pitchFamily="34" charset="-127"/>
                                        <a:cs typeface="Times New Roman" panose="02020603050405020304" pitchFamily="18" charset="0"/>
                                      </a:rPr>
                                      <m:t>log</m:t>
                                    </m:r>
                                  </m:e>
                                  <m:sub>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sub>
                                </m:sSub>
                              </m:fName>
                              <m:e>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=1;</m:t>
                                </m:r>
                              </m:e>
                            </m:func>
                          </m:e>
                        </m:func>
                      </m:oMath>
                    </m:oMathPara>
                  </a14:m>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sSup>
                          <m:sSup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e>
                          <m:sup>
                            <m:func>
                              <m:func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nl-NL" sz="4000" kern="100">
                                        <a:effectLst/>
                                        <a:latin typeface="Cambria Math" panose="02040503050406030204" pitchFamily="18" charset="0"/>
                                        <a:ea typeface="Malgun Gothic" panose="020B0503020000020004" pitchFamily="34" charset="-127"/>
                                        <a:cs typeface="Times New Roman" panose="02020603050405020304" pitchFamily="18" charset="0"/>
                                      </a:rPr>
                                      <m:t>log</m:t>
                                    </m:r>
                                  </m:e>
                                  <m:sub>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sub>
                                </m:sSub>
                              </m:fName>
                              <m:e>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𝑀</m:t>
                                </m:r>
                              </m:e>
                            </m:func>
                          </m:sup>
                        </m:sSup>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𝑀</m:t>
                        </m:r>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 </m:t>
                        </m:r>
                        <m:func>
                          <m:funcPr>
                            <m:ctrlPr>
                              <a:rPr lang="en-US" sz="4000" i="1" kern="100" smtClean="0">
                                <a:effectLst/>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nl-NL" sz="4000" kern="100">
                                    <a:effectLst/>
                                    <a:latin typeface="Cambria Math" panose="02040503050406030204" pitchFamily="18" charset="0"/>
                                    <a:ea typeface="Malgun Gothic" panose="020B0503020000020004" pitchFamily="34" charset="-127"/>
                                    <a:cs typeface="Times New Roman" panose="02020603050405020304" pitchFamily="18" charset="0"/>
                                  </a:rPr>
                                  <m:t>log</m:t>
                                </m:r>
                              </m:e>
                              <m:sub>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sub>
                            </m:sSub>
                          </m:fName>
                          <m:e>
                            <m:sSup>
                              <m:sSup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e>
                              <m:sup>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𝛼</m:t>
                                </m:r>
                              </m:sup>
                            </m:sSup>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𝛼</m:t>
                            </m:r>
                            <m:r>
                              <a:rPr lang="en-US" sz="4000" b="0" i="1" kern="100" smtClean="0">
                                <a:effectLst/>
                                <a:latin typeface="Cambria Math" panose="02040503050406030204" pitchFamily="18" charset="0"/>
                                <a:ea typeface="Malgun Gothic" panose="020B0503020000020004" pitchFamily="34" charset="-127"/>
                                <a:cs typeface="Times New Roman" panose="02020603050405020304" pitchFamily="18" charset="0"/>
                              </a:rPr>
                              <m:t>.</m:t>
                            </m:r>
                          </m:e>
                        </m:func>
                      </m:oMath>
                    </m:oMathPara>
                  </a14:m>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3476639" y="2738313"/>
                  <a:ext cx="11182321" cy="3313856"/>
                </a:xfrm>
                <a:prstGeom prst="rect">
                  <a:avLst/>
                </a:prstGeom>
                <a:blipFill>
                  <a:blip r:embed="rId8"/>
                  <a:stretch>
                    <a:fillRect l="-1963" r="-1418"/>
                  </a:stretch>
                </a:blipFill>
              </p:spPr>
              <p:txBody>
                <a:bodyPr/>
                <a:lstStyle/>
                <a:p>
                  <a:r>
                    <a:rPr lang="en-US">
                      <a:noFill/>
                    </a:rPr>
                    <a:t> </a:t>
                  </a:r>
                </a:p>
              </p:txBody>
            </p:sp>
          </mc:Fallback>
        </mc:AlternateContent>
      </p:grpSp>
      <p:sp>
        <p:nvSpPr>
          <p:cNvPr id="6" name="Rectangle 5"/>
          <p:cNvSpPr/>
          <p:nvPr/>
        </p:nvSpPr>
        <p:spPr>
          <a:xfrm>
            <a:off x="5410200" y="419100"/>
            <a:ext cx="12394947" cy="3093154"/>
          </a:xfrm>
          <a:prstGeom prst="rect">
            <a:avLst/>
          </a:prstGeom>
        </p:spPr>
        <p:txBody>
          <a:bodyPr wrap="square">
            <a:spAutoFit/>
          </a:bodyPr>
          <a:lstStyle/>
          <a:p>
            <a:pPr algn="just">
              <a:lnSpc>
                <a:spcPct val="150000"/>
              </a:lnSpc>
            </a:pPr>
            <a:r>
              <a:rPr lang="nl-NL" sz="5000" b="1"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 Chú ý:</a:t>
            </a:r>
            <a:endParaRPr lang="en-US" sz="5000"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Tx/>
              <a:buChar char="-"/>
            </a:pPr>
            <a:r>
              <a:rPr lang="vi-VN" sz="4000" smtClean="0">
                <a:solidFill>
                  <a:srgbClr val="000000"/>
                </a:solidFill>
                <a:ea typeface="Times New Roman" panose="02020603050405020304" pitchFamily="18" charset="0"/>
                <a:cs typeface="Arial" panose="020B0604020202020204" pitchFamily="34" charset="0"/>
              </a:rPr>
              <a:t>Không </a:t>
            </a:r>
            <a:r>
              <a:rPr lang="vi-VN" sz="4000">
                <a:solidFill>
                  <a:srgbClr val="000000"/>
                </a:solidFill>
                <a:ea typeface="Times New Roman" panose="02020603050405020304" pitchFamily="18" charset="0"/>
                <a:cs typeface="Arial" panose="020B0604020202020204" pitchFamily="34" charset="0"/>
              </a:rPr>
              <a:t>có lôgarit của số âm và </a:t>
            </a:r>
            <a:r>
              <a:rPr lang="vi-VN" sz="4000">
                <a:solidFill>
                  <a:srgbClr val="000000"/>
                </a:solidFill>
                <a:ea typeface="Times New Roman" panose="02020603050405020304" pitchFamily="18" charset="0"/>
                <a:cs typeface="Arial" panose="020B0604020202020204" pitchFamily="34" charset="0"/>
              </a:rPr>
              <a:t>số </a:t>
            </a:r>
            <a:r>
              <a:rPr lang="vi-VN" sz="4000" smtClean="0">
                <a:solidFill>
                  <a:srgbClr val="000000"/>
                </a:solidFill>
                <a:ea typeface="Times New Roman" panose="02020603050405020304" pitchFamily="18" charset="0"/>
                <a:cs typeface="Arial" panose="020B0604020202020204" pitchFamily="34" charset="0"/>
              </a:rPr>
              <a:t>0.</a:t>
            </a:r>
            <a:endParaRPr lang="en-US" sz="4000">
              <a:solidFill>
                <a:srgbClr val="000000"/>
              </a:solidFill>
              <a:ea typeface="Times New Roman" panose="02020603050405020304" pitchFamily="18" charset="0"/>
              <a:cs typeface="Arial" panose="020B0604020202020204" pitchFamily="34" charset="0"/>
            </a:endParaRPr>
          </a:p>
          <a:p>
            <a:pPr marL="571500" indent="-571500" algn="just">
              <a:lnSpc>
                <a:spcPct val="150000"/>
              </a:lnSpc>
              <a:buFontTx/>
              <a:buChar char="-"/>
            </a:pPr>
            <a:r>
              <a:rPr lang="vi-VN" sz="4000" smtClean="0">
                <a:solidFill>
                  <a:srgbClr val="000000"/>
                </a:solidFill>
                <a:ea typeface="Times New Roman" panose="02020603050405020304" pitchFamily="18" charset="0"/>
                <a:cs typeface="Arial" panose="020B0604020202020204" pitchFamily="34" charset="0"/>
              </a:rPr>
              <a:t>Cơ </a:t>
            </a:r>
            <a:r>
              <a:rPr lang="vi-VN" sz="4000">
                <a:solidFill>
                  <a:srgbClr val="000000"/>
                </a:solidFill>
                <a:ea typeface="Times New Roman" panose="02020603050405020304" pitchFamily="18" charset="0"/>
                <a:cs typeface="Arial" panose="020B0604020202020204" pitchFamily="34" charset="0"/>
              </a:rPr>
              <a:t>số của lôgarit phải dương và khác 1.</a:t>
            </a:r>
            <a:endParaRPr lang="vi-VN" sz="4000" dirty="0">
              <a:solidFill>
                <a:srgbClr val="000000"/>
              </a:solidFill>
              <a:ea typeface="Times New Roman" panose="02020603050405020304" pitchFamily="18" charset="0"/>
              <a:cs typeface="Arial" panose="020B0604020202020204" pitchFamily="34" charset="0"/>
            </a:endParaRPr>
          </a:p>
        </p:txBody>
      </p:sp>
      <p:pic>
        <p:nvPicPr>
          <p:cNvPr id="23" name="Picture 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64"/>
              </a:ext>
            </a:extLst>
          </a:blip>
          <a:srcRect/>
          <a:stretch>
            <a:fillRect/>
          </a:stretch>
        </p:blipFill>
        <p:spPr>
          <a:xfrm>
            <a:off x="2697114" y="924988"/>
            <a:ext cx="1501931" cy="2225084"/>
          </a:xfrm>
          <a:prstGeom prst="rect">
            <a:avLst/>
          </a:prstGeom>
        </p:spPr>
      </p:pic>
      <p:sp>
        <p:nvSpPr>
          <p:cNvPr id="17" name="Rectangle 16"/>
          <p:cNvSpPr/>
          <p:nvPr/>
        </p:nvSpPr>
        <p:spPr>
          <a:xfrm>
            <a:off x="7010604" y="4229100"/>
            <a:ext cx="433163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smtClean="0">
                <a:solidFill>
                  <a:schemeClr val="tx2"/>
                </a:solidFill>
                <a:latin typeface="Arial" panose="020B0604020202020204" pitchFamily="34" charset="0"/>
                <a:cs typeface="Arial" panose="020B0604020202020204" pitchFamily="34" charset="0"/>
              </a:rPr>
              <a:t>TÍNH CHẤT</a:t>
            </a:r>
            <a:endParaRPr kumimoji="0" lang="en-US" sz="6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2121539"/>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13" name="Rounded Rectangle 12"/>
          <p:cNvSpPr/>
          <p:nvPr/>
        </p:nvSpPr>
        <p:spPr>
          <a:xfrm>
            <a:off x="733926" y="567490"/>
            <a:ext cx="16764000" cy="9231601"/>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13"/>
          <p:cNvGrpSpPr/>
          <p:nvPr/>
        </p:nvGrpSpPr>
        <p:grpSpPr>
          <a:xfrm>
            <a:off x="-381000" y="483268"/>
            <a:ext cx="3861128" cy="1279214"/>
            <a:chOff x="482272" y="679784"/>
            <a:chExt cx="3861128" cy="1279214"/>
          </a:xfrm>
        </p:grpSpPr>
        <p:pic>
          <p:nvPicPr>
            <p:cNvPr id="15"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82272" y="679784"/>
              <a:ext cx="3861128" cy="1279214"/>
            </a:xfrm>
            <a:prstGeom prst="rect">
              <a:avLst/>
            </a:prstGeom>
          </p:spPr>
        </p:pic>
        <p:sp>
          <p:nvSpPr>
            <p:cNvPr id="16" name="Rectangle 15"/>
            <p:cNvSpPr/>
            <p:nvPr/>
          </p:nvSpPr>
          <p:spPr>
            <a:xfrm>
              <a:off x="1871436" y="764071"/>
              <a:ext cx="2223686" cy="98251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dụ 1:</a:t>
              </a: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19" name="Rectangle 18"/>
              <p:cNvSpPr/>
              <p:nvPr/>
            </p:nvSpPr>
            <p:spPr>
              <a:xfrm>
                <a:off x="2026231" y="598030"/>
                <a:ext cx="13872956" cy="2883097"/>
              </a:xfrm>
              <a:prstGeom prst="rect">
                <a:avLst/>
              </a:prstGeom>
            </p:spPr>
            <p:txBody>
              <a:bodyPr wrap="square">
                <a:spAutoFit/>
              </a:bodyPr>
              <a:lstStyle/>
              <a:p>
                <a:pPr lvl="0" algn="just">
                  <a:lnSpc>
                    <a:spcPct val="150000"/>
                  </a:lnSpc>
                  <a:defRPr/>
                </a:pPr>
                <a:r>
                  <a:rPr lang="en-US" sz="4200" smtClean="0">
                    <a:solidFill>
                      <a:prstClr val="black"/>
                    </a:solidFill>
                    <a:latin typeface="Arial" panose="020B0604020202020204" pitchFamily="34" charset="0"/>
                    <a:ea typeface="Times New Roman" panose="02020603050405020304" pitchFamily="18" charset="0"/>
                  </a:rPr>
                  <a:t>             Tính </a:t>
                </a:r>
              </a:p>
              <a:p>
                <a:pPr lvl="0" algn="just">
                  <a:lnSpc>
                    <a:spcPct val="150000"/>
                  </a:lnSpc>
                  <a:defRPr/>
                </a:pPr>
                <a14:m>
                  <m:oMathPara xmlns:m="http://schemas.openxmlformats.org/officeDocument/2006/math">
                    <m:oMathParaPr>
                      <m:jc m:val="centerGroup"/>
                    </m:oMathParaPr>
                    <m:oMath xmlns:m="http://schemas.openxmlformats.org/officeDocument/2006/math">
                      <m:r>
                        <m:rPr>
                          <m:sty m:val="p"/>
                        </m:rPr>
                        <a:rPr lang="en-US" sz="4200" b="0" i="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a</m:t>
                      </m:r>
                      <m:r>
                        <a:rPr lang="en-US" sz="4200" b="0" i="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sSub>
                        <m:sSubPr>
                          <m:ctrlP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log</m:t>
                          </m:r>
                        </m:e>
                        <m:sub>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sub>
                      </m:sSub>
                      <m:f>
                        <m:fPr>
                          <m:ctrlP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8</m:t>
                          </m:r>
                        </m:den>
                      </m:f>
                      <m:r>
                        <a:rPr lang="en-US" sz="4200" b="0" i="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m:rPr>
                          <m:sty m:val="p"/>
                        </m:rPr>
                        <a:rPr lang="en-US" sz="4200" b="0" i="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b</m:t>
                      </m:r>
                      <m:r>
                        <a:rPr lang="en-US" sz="4200" b="0" i="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r>
                        <a:rPr lang="en-US" sz="420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func>
                        <m:funcPr>
                          <m:ctrlPr>
                            <a:rPr lang="en-US" sz="4200" i="1">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200" i="1">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nl-NL" sz="4200">
                                  <a:effectLst/>
                                  <a:latin typeface="Cambria Math" panose="02040503050406030204" pitchFamily="18" charset="0"/>
                                  <a:ea typeface="Malgun Gothic" panose="020B0503020000020004" pitchFamily="34" charset="-127"/>
                                  <a:cs typeface="Times New Roman" panose="02020603050405020304" pitchFamily="18" charset="0"/>
                                </a:rPr>
                                <m:t>log</m:t>
                              </m:r>
                            </m:e>
                            <m:sub>
                              <m:rad>
                                <m:radPr>
                                  <m:degHide m:val="on"/>
                                  <m:ctrlP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radPr>
                                <m:deg/>
                                <m:e>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e>
                              </m:rad>
                            </m:sub>
                          </m:sSub>
                        </m:fName>
                        <m:e>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9</m:t>
                          </m:r>
                        </m:e>
                      </m:func>
                    </m:oMath>
                  </m:oMathPara>
                </a14:m>
                <a:endPar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2026231" y="598030"/>
                <a:ext cx="13872956" cy="2883097"/>
              </a:xfrm>
              <a:prstGeom prst="rect">
                <a:avLst/>
              </a:prstGeom>
              <a:blipFill>
                <a:blip r:embed="rId5"/>
                <a:stretch>
                  <a:fillRect/>
                </a:stretch>
              </a:blipFill>
            </p:spPr>
            <p:txBody>
              <a:bodyPr/>
              <a:lstStyle/>
              <a:p>
                <a:r>
                  <a:rPr lang="en-US">
                    <a:noFill/>
                  </a:rPr>
                  <a:t> </a:t>
                </a:r>
              </a:p>
            </p:txBody>
          </p:sp>
        </mc:Fallback>
      </mc:AlternateContent>
      <p:sp>
        <p:nvSpPr>
          <p:cNvPr id="25" name="Oval Callout 24"/>
          <p:cNvSpPr/>
          <p:nvPr/>
        </p:nvSpPr>
        <p:spPr>
          <a:xfrm>
            <a:off x="8131100" y="3832058"/>
            <a:ext cx="1969652" cy="9906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4"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rot="10271071">
            <a:off x="16225133" y="246154"/>
            <a:ext cx="1550874" cy="1522676"/>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3962400" y="5662873"/>
                <a:ext cx="6172524" cy="130651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sz="420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a</m:t>
                      </m:r>
                      <m:r>
                        <a:rPr lang="en-US" sz="420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sSub>
                        <m:sSubPr>
                          <m:ctrlP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log</m:t>
                          </m:r>
                        </m:e>
                        <m:sub>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sub>
                      </m:sSub>
                      <m:f>
                        <m:fPr>
                          <m:ctrlP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8</m:t>
                          </m:r>
                        </m:den>
                      </m:f>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en-US" sz="4200"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log</m:t>
                          </m:r>
                        </m:e>
                        <m:sub>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sub>
                      </m:sSub>
                      <m:sSup>
                        <m:sSupPr>
                          <m:ctrlPr>
                            <a:rPr lang="en-US" sz="420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e>
                        <m:sup>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sup>
                      </m:sSup>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oMath>
                  </m:oMathPara>
                </a14:m>
                <a:endParaRPr lang="en-US"/>
              </a:p>
            </p:txBody>
          </p:sp>
        </mc:Choice>
        <mc:Fallback>
          <p:sp>
            <p:nvSpPr>
              <p:cNvPr id="4" name="Rectangle 3"/>
              <p:cNvSpPr>
                <a:spLocks noRot="1" noChangeAspect="1" noMove="1" noResize="1" noEditPoints="1" noAdjustHandles="1" noChangeArrowheads="1" noChangeShapeType="1" noTextEdit="1"/>
              </p:cNvSpPr>
              <p:nvPr/>
            </p:nvSpPr>
            <p:spPr>
              <a:xfrm>
                <a:off x="3962400" y="5662873"/>
                <a:ext cx="6172524" cy="130651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3962400" y="7475464"/>
                <a:ext cx="6973512" cy="1489960"/>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sty m:val="p"/>
                        </m:rPr>
                        <a:rPr lang="en-US" sz="420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b</m:t>
                      </m:r>
                      <m:r>
                        <a:rPr lang="en-US" sz="4200"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func>
                        <m:funcPr>
                          <m:ctrlPr>
                            <a:rPr lang="en-US" sz="42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2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nl-NL" sz="4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log</m:t>
                              </m:r>
                            </m:e>
                            <m:sub>
                              <m:rad>
                                <m:radPr>
                                  <m:degHide m:val="on"/>
                                  <m:ctrlP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radPr>
                                <m:deg/>
                                <m:e>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e>
                              </m:rad>
                            </m:sub>
                          </m:sSub>
                        </m:fName>
                        <m:e>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9</m:t>
                          </m:r>
                        </m:e>
                      </m:func>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unc>
                        <m:funcPr>
                          <m:ctrlPr>
                            <a:rPr lang="en-US" sz="42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4200" i="1"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nl-NL" sz="4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log</m:t>
                              </m:r>
                            </m:e>
                            <m:sub>
                              <m:rad>
                                <m:radPr>
                                  <m:degHide m:val="on"/>
                                  <m:ctrlP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radPr>
                                <m:deg/>
                                <m:e>
                                  <m:r>
                                    <a:rPr lang="en-US" sz="42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e>
                              </m:rad>
                            </m:sub>
                          </m:sSub>
                        </m:fName>
                        <m:e>
                          <m:sSup>
                            <m:sSupPr>
                              <m:ctrlPr>
                                <a:rPr lang="en-US" sz="420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pPr>
                            <m:e>
                              <m:d>
                                <m:dPr>
                                  <m:ctrlPr>
                                    <a:rPr lang="en-US" sz="420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dPr>
                                <m:e>
                                  <m:rad>
                                    <m:radPr>
                                      <m:degHide m:val="on"/>
                                      <m:ctrlPr>
                                        <a:rPr lang="en-US" sz="420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radPr>
                                    <m:deg/>
                                    <m:e>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e>
                                  </m:rad>
                                </m:e>
                              </m:d>
                            </m:e>
                            <m:sup>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4</m:t>
                              </m:r>
                            </m:sup>
                          </m:sSup>
                        </m:e>
                      </m:func>
                      <m:r>
                        <a:rPr lang="en-US" sz="4200" b="0" i="1" kern="100" smtClean="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=4</m:t>
                      </m:r>
                    </m:oMath>
                  </m:oMathPara>
                </a14:m>
                <a:endParaRPr lang="en-US" sz="4200" dirty="0">
                  <a:solidFill>
                    <a:prstClr val="black"/>
                  </a:solidFill>
                  <a:latin typeface="Times New Roman" panose="02020603050405020304" pitchFamily="18" charset="0"/>
                  <a:ea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3962400" y="7475464"/>
                <a:ext cx="6973512" cy="1489960"/>
              </a:xfrm>
              <a:prstGeom prst="rect">
                <a:avLst/>
              </a:prstGeom>
              <a:blipFill>
                <a:blip r:embed="rId26"/>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27"/>
          <a:stretch>
            <a:fillRect/>
          </a:stretch>
        </p:blipFill>
        <p:spPr>
          <a:xfrm>
            <a:off x="12799252" y="7197111"/>
            <a:ext cx="4871126" cy="2792210"/>
          </a:xfrm>
          <a:prstGeom prst="rect">
            <a:avLst/>
          </a:prstGeom>
        </p:spPr>
      </p:pic>
    </p:spTree>
    <p:extLst>
      <p:ext uri="{BB962C8B-B14F-4D97-AF65-F5344CB8AC3E}">
        <p14:creationId xmlns:p14="http://schemas.microsoft.com/office/powerpoint/2010/main" val="255179844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1736</Words>
  <PresentationFormat>Custom</PresentationFormat>
  <Paragraphs>287</Paragraphs>
  <Slides>52</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Kavoon</vt:lpstr>
      <vt:lpstr>Malgun Gothic</vt:lpstr>
      <vt:lpstr>Calibri</vt:lpstr>
      <vt:lpstr>Times New Roman</vt:lpstr>
      <vt:lpstr>Open Sans</vt:lpstr>
      <vt:lpstr>Symbol</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2023-11-02T08:24:33Z</dcterms:modified>
  <dc:identifier>DAFaDmV4ks8</dc:identifier>
</cp:coreProperties>
</file>