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2" r:id="rId5"/>
    <p:sldId id="263" r:id="rId6"/>
    <p:sldId id="266" r:id="rId7"/>
    <p:sldId id="265" r:id="rId8"/>
    <p:sldId id="267" r:id="rId9"/>
    <p:sldId id="268" r:id="rId10"/>
    <p:sldId id="271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22F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0358-783B-4B2E-92BB-3DEADA3DB789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085B-9461-45AE-BBDF-F3FCA622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86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0358-783B-4B2E-92BB-3DEADA3DB789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085B-9461-45AE-BBDF-F3FCA622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24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0358-783B-4B2E-92BB-3DEADA3DB789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085B-9461-45AE-BBDF-F3FCA622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7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0358-783B-4B2E-92BB-3DEADA3DB789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085B-9461-45AE-BBDF-F3FCA622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9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0358-783B-4B2E-92BB-3DEADA3DB789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085B-9461-45AE-BBDF-F3FCA622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91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0358-783B-4B2E-92BB-3DEADA3DB789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085B-9461-45AE-BBDF-F3FCA622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50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0358-783B-4B2E-92BB-3DEADA3DB789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085B-9461-45AE-BBDF-F3FCA622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62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0358-783B-4B2E-92BB-3DEADA3DB789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085B-9461-45AE-BBDF-F3FCA622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54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0358-783B-4B2E-92BB-3DEADA3DB789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085B-9461-45AE-BBDF-F3FCA622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49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0358-783B-4B2E-92BB-3DEADA3DB789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085B-9461-45AE-BBDF-F3FCA622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97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0358-783B-4B2E-92BB-3DEADA3DB789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085B-9461-45AE-BBDF-F3FCA622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9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D0358-783B-4B2E-92BB-3DEADA3DB789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F085B-9461-45AE-BBDF-F3FCA622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41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vi.wikipedia.org/wiki/1871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s://vi.wikipedia.org/wiki/30_th%C3%A1ng_8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s://vi.wikipedia.org/wiki/%C4%90an_M%E1%BA%A1ch" TargetMode="External"/><Relationship Id="rId4" Type="http://schemas.openxmlformats.org/officeDocument/2006/relationships/hyperlink" Target="https://vi.wikipedia.org/wiki/Copenhagen" TargetMode="External"/><Relationship Id="rId9" Type="http://schemas.openxmlformats.org/officeDocument/2006/relationships/hyperlink" Target="https://vi.wikipedia.org/wiki/New_Zealan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B2801ADD-39A9-4313-88C6-528A13508C45}"/>
              </a:ext>
            </a:extLst>
          </p:cNvPr>
          <p:cNvSpPr/>
          <p:nvPr/>
        </p:nvSpPr>
        <p:spPr>
          <a:xfrm>
            <a:off x="1054677" y="1164050"/>
            <a:ext cx="9748305" cy="1752600"/>
          </a:xfrm>
          <a:prstGeom prst="rect">
            <a:avLst/>
          </a:prstGeom>
          <a:noFill/>
        </p:spPr>
        <p:txBody>
          <a:bodyPr wrap="none" lIns="121920" tIns="60960" rIns="121920" bIns="60960" numCol="1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Kính</a:t>
            </a:r>
            <a:r>
              <a:rPr lang="en-US" sz="58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chào</a:t>
            </a:r>
            <a:r>
              <a:rPr lang="en-US" sz="58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quý</a:t>
            </a:r>
            <a:r>
              <a:rPr lang="en-US" sz="58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thầy</a:t>
            </a:r>
            <a:r>
              <a:rPr lang="en-US" sz="58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cô</a:t>
            </a:r>
            <a:endParaRPr lang="en-US" sz="5867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95623" y="2655392"/>
            <a:ext cx="8666411" cy="38549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500" b="1" dirty="0">
                <a:solidFill>
                  <a:srgbClr val="0070C0"/>
                </a:solidFill>
                <a:latin typeface="+mj-lt"/>
              </a:rPr>
              <a:t>BÀI 2: NGUYÊN TỬ</a:t>
            </a:r>
            <a:endParaRPr lang="en-US" sz="5500" b="1" dirty="0">
              <a:solidFill>
                <a:srgbClr val="0070C0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endParaRPr lang="en-US" sz="3600" b="1" dirty="0">
              <a:latin typeface="+mj-lt"/>
            </a:endParaRPr>
          </a:p>
          <a:p>
            <a:pPr algn="ctr">
              <a:lnSpc>
                <a:spcPct val="150000"/>
              </a:lnSpc>
            </a:pPr>
            <a:endParaRPr lang="en-US" sz="3600" b="1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GV: TRẦN THỊ THU HÀ – TP BẮC GIANG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D28211-1CAD-E045-C385-008EB046A6EC}"/>
              </a:ext>
            </a:extLst>
          </p:cNvPr>
          <p:cNvSpPr/>
          <p:nvPr/>
        </p:nvSpPr>
        <p:spPr>
          <a:xfrm>
            <a:off x="0" y="6662693"/>
            <a:ext cx="776379" cy="195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</a:t>
            </a:r>
          </a:p>
        </p:txBody>
      </p:sp>
    </p:spTree>
    <p:extLst>
      <p:ext uri="{BB962C8B-B14F-4D97-AF65-F5344CB8AC3E}">
        <p14:creationId xmlns:p14="http://schemas.microsoft.com/office/powerpoint/2010/main" val="1572780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GK_CTST-KHTN 7.pdf - Google Drive - Cốc Cố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5" t="25599" r="31643" b="38639"/>
          <a:stretch/>
        </p:blipFill>
        <p:spPr>
          <a:xfrm>
            <a:off x="1097280" y="1815737"/>
            <a:ext cx="9888583" cy="4624252"/>
          </a:xfrm>
          <a:prstGeom prst="rect">
            <a:avLst/>
          </a:prstGeom>
        </p:spPr>
      </p:pic>
      <p:sp>
        <p:nvSpPr>
          <p:cNvPr id="4" name="Explosion 2 3"/>
          <p:cNvSpPr/>
          <p:nvPr/>
        </p:nvSpPr>
        <p:spPr>
          <a:xfrm>
            <a:off x="2246811" y="235131"/>
            <a:ext cx="7171508" cy="167204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BIẾT</a:t>
            </a:r>
          </a:p>
        </p:txBody>
      </p:sp>
    </p:spTree>
    <p:extLst>
      <p:ext uri="{BB962C8B-B14F-4D97-AF65-F5344CB8AC3E}">
        <p14:creationId xmlns:p14="http://schemas.microsoft.com/office/powerpoint/2010/main" val="3075340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256" y="209007"/>
            <a:ext cx="3022165" cy="8925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KHỐI LƯỢNG NGUYÊN TỬ</a:t>
            </a:r>
          </a:p>
        </p:txBody>
      </p:sp>
      <p:pic>
        <p:nvPicPr>
          <p:cNvPr id="3" name="Picture 2" descr="SGK_CTST-KHTN 7.pdf - Google Drive - Cốc Cố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8" t="14930" r="37107" b="26784"/>
          <a:stretch/>
        </p:blipFill>
        <p:spPr>
          <a:xfrm>
            <a:off x="3283421" y="209007"/>
            <a:ext cx="5129059" cy="6374673"/>
          </a:xfrm>
          <a:prstGeom prst="rect">
            <a:avLst/>
          </a:prstGeom>
        </p:spPr>
      </p:pic>
      <p:sp>
        <p:nvSpPr>
          <p:cNvPr id="5" name="Notched Right Arrow 4"/>
          <p:cNvSpPr/>
          <p:nvPr/>
        </p:nvSpPr>
        <p:spPr>
          <a:xfrm>
            <a:off x="875211" y="1201782"/>
            <a:ext cx="2408210" cy="87521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8508274" y="1410789"/>
            <a:ext cx="3683726" cy="4362994"/>
          </a:xfrm>
          <a:prstGeom prst="wedgeRoundRectCallout">
            <a:avLst>
              <a:gd name="adj1" fmla="val -50438"/>
              <a:gd name="adj2" fmla="val -569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endParaRPr lang="en-US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+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</a:p>
        </p:txBody>
      </p:sp>
    </p:spTree>
    <p:extLst>
      <p:ext uri="{BB962C8B-B14F-4D97-AF65-F5344CB8AC3E}">
        <p14:creationId xmlns:p14="http://schemas.microsoft.com/office/powerpoint/2010/main" val="369045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GK_CTST-KHTN 7.pdf - Google Drive - Cốc Cố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4" t="19671" r="22643" b="44962"/>
          <a:stretch/>
        </p:blipFill>
        <p:spPr>
          <a:xfrm>
            <a:off x="600892" y="391886"/>
            <a:ext cx="10946674" cy="559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01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70C5431-9CD3-4BE8-B4C7-6531AB1835DE}"/>
              </a:ext>
            </a:extLst>
          </p:cNvPr>
          <p:cNvSpPr/>
          <p:nvPr/>
        </p:nvSpPr>
        <p:spPr>
          <a:xfrm>
            <a:off x="3442006" y="417090"/>
            <a:ext cx="56989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3" name="Picture 2" descr="SGK_CTST-KHTN 7.pdf - Google Drive - Cốc Cố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3" t="26192" r="23607" b="37601"/>
          <a:stretch/>
        </p:blipFill>
        <p:spPr>
          <a:xfrm>
            <a:off x="1663849" y="1734381"/>
            <a:ext cx="8341787" cy="428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93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GK_CTST-KHTN 7.pdf - Google Drive - Cốc Cố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3" t="62019" r="23607" b="19672"/>
          <a:stretch/>
        </p:blipFill>
        <p:spPr>
          <a:xfrm>
            <a:off x="1787178" y="995081"/>
            <a:ext cx="7935045" cy="384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38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6" descr="https://i.ytimg.com/vi/EARAN1irCaI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4" y="144278"/>
            <a:ext cx="7772400" cy="629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GK_CTST-KHTN 7.pdf - Google Drive - Cốc Cố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8" t="45752" r="22643" b="16313"/>
          <a:stretch/>
        </p:blipFill>
        <p:spPr>
          <a:xfrm>
            <a:off x="8103327" y="718898"/>
            <a:ext cx="4088673" cy="514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22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15543" y="861630"/>
            <a:ext cx="34659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NGUYÊN TỬ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5838" y="2011161"/>
            <a:ext cx="7180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QUAN NIỆM BAN ĐẦU VỀ NGUYÊN TỬ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5838" y="2729805"/>
            <a:ext cx="8670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 TỬ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6321" y="3448449"/>
            <a:ext cx="8889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MÔ HÌNH NGUYÊN TỬ CỦA RƠ – DƠ – PHO - BO</a:t>
            </a:r>
          </a:p>
        </p:txBody>
      </p:sp>
    </p:spTree>
    <p:extLst>
      <p:ext uri="{BB962C8B-B14F-4D97-AF65-F5344CB8AC3E}">
        <p14:creationId xmlns:p14="http://schemas.microsoft.com/office/powerpoint/2010/main" val="311980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allimages.sgp1.digitaloceanspaces.com/tintapchicom/2020/04/ernest-rutherford-cha-de-cua-vat-ly-hat-nhan-nguoi-tim-ra-mo-hinh-nguyen-tu_5e92c64e2e336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26"/>
          <a:stretch/>
        </p:blipFill>
        <p:spPr bwMode="auto">
          <a:xfrm>
            <a:off x="5955483" y="287383"/>
            <a:ext cx="2743200" cy="400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" descr="Niels Boh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18" y="287383"/>
            <a:ext cx="4530635" cy="418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72023" y="4558938"/>
            <a:ext cx="3544560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Niels Henrik David Bohr</a:t>
            </a:r>
            <a:b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10 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1885</a:t>
            </a:r>
            <a:b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Copenhagen"/>
              </a:rPr>
              <a:t>Copenhagen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2600" u="none" strike="noStrike" dirty="0" err="1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Đan Mạch"/>
              </a:rPr>
              <a:t>Đan</a:t>
            </a:r>
            <a:r>
              <a:rPr lang="en-US" sz="260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Đan Mạch"/>
              </a:rPr>
              <a:t> </a:t>
            </a:r>
            <a:r>
              <a:rPr lang="en-US" sz="2600" u="none" strike="noStrike" dirty="0" err="1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Đan Mạch"/>
              </a:rPr>
              <a:t>Mạch</a:t>
            </a:r>
            <a:endParaRPr lang="en-US" sz="2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Ernest Rutherford (Nobel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683" y="287383"/>
            <a:ext cx="3084013" cy="404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88629" y="4702629"/>
            <a:ext cx="371396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30 tháng 8"/>
              </a:rPr>
              <a:t>30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 tooltip="30 tháng 8"/>
              </a:rPr>
              <a:t>tháng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30 tháng 8"/>
              </a:rPr>
              <a:t> 8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1871"/>
              </a:rPr>
              <a:t>1871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Brightwater, </a:t>
            </a:r>
            <a:r>
              <a:rPr lang="en-US" sz="2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New Zealand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083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0627" y="297308"/>
            <a:ext cx="3788230" cy="649149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3767" tIns="0" rIns="0" bIns="8887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1911, Rutherford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xướng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1913, Bo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Bo,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hydro.</a:t>
            </a:r>
          </a:p>
        </p:txBody>
      </p:sp>
      <p:pic>
        <p:nvPicPr>
          <p:cNvPr id="2050" name="Picture 2" descr="https://olm.vn/images/summary/1200px-Atom_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408" y="2163685"/>
            <a:ext cx="5264330" cy="395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41373" y="4029852"/>
            <a:ext cx="2508069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88138" y="5003074"/>
            <a:ext cx="1841862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 (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45431" y="5008993"/>
            <a:ext cx="1959429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Proton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Neutron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800601" y="4472402"/>
            <a:ext cx="13063" cy="5306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SGK_CTST-KHTN 7.pdf - Google Drive - Cốc Cố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1" t="54068" r="37353" b="24982"/>
          <a:stretch/>
        </p:blipFill>
        <p:spPr>
          <a:xfrm>
            <a:off x="4441373" y="26586"/>
            <a:ext cx="7284462" cy="213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4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olm.vn/images/summary/1200px-Atom_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62" y="151927"/>
            <a:ext cx="4329569" cy="331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7938" y="2952686"/>
            <a:ext cx="2738206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6518" y="4385946"/>
            <a:ext cx="2738206" cy="12464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 (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26144" y="2984795"/>
            <a:ext cx="8638007" cy="12464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Proton (p)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+1)</a:t>
            </a:r>
          </a:p>
          <a:p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Neutron (n)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500" dirty="0"/>
          </a:p>
        </p:txBody>
      </p:sp>
      <p:pic>
        <p:nvPicPr>
          <p:cNvPr id="11" name="Picture 10" descr="SGK_CTST-KHTN 7.pdf - Google Drive - Cốc Cố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1" t="54068" r="37353" b="24982"/>
          <a:stretch/>
        </p:blipFill>
        <p:spPr>
          <a:xfrm>
            <a:off x="582452" y="557142"/>
            <a:ext cx="6366990" cy="16669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938" y="214570"/>
            <a:ext cx="79582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MÔ HÌNH NGUYÊN TỬ CỦA RƠ – DƠ – PHO - BO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7938" y="2432543"/>
            <a:ext cx="419025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CẤU TẠO NGUYÊN TỬ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14724" y="4471888"/>
            <a:ext cx="8638007" cy="8617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Electron (e)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-1)</a:t>
            </a:r>
          </a:p>
        </p:txBody>
      </p:sp>
      <p:sp>
        <p:nvSpPr>
          <p:cNvPr id="2" name="Rectangular Callout 1"/>
          <p:cNvSpPr/>
          <p:nvPr/>
        </p:nvSpPr>
        <p:spPr>
          <a:xfrm>
            <a:off x="582452" y="5801307"/>
            <a:ext cx="11019479" cy="612648"/>
          </a:xfrm>
          <a:prstGeom prst="wedgeRectCallout">
            <a:avLst>
              <a:gd name="adj1" fmla="val -46307"/>
              <a:gd name="adj2" fmla="val -7446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proton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</a:t>
            </a:r>
          </a:p>
        </p:txBody>
      </p:sp>
    </p:spTree>
    <p:extLst>
      <p:ext uri="{BB962C8B-B14F-4D97-AF65-F5344CB8AC3E}">
        <p14:creationId xmlns:p14="http://schemas.microsoft.com/office/powerpoint/2010/main" val="1534732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GK_CTST-KHTN 7.pdf - Google Drive - Cốc Cố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3" t="25599" r="37222" b="43234"/>
          <a:stretch/>
        </p:blipFill>
        <p:spPr>
          <a:xfrm>
            <a:off x="822960" y="65314"/>
            <a:ext cx="6474566" cy="2961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4351" y="3026545"/>
            <a:ext cx="6555000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helium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Nitrogen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potassium</a:t>
            </a:r>
          </a:p>
          <a:p>
            <a:pPr algn="ctr">
              <a:lnSpc>
                <a:spcPct val="150000"/>
              </a:lnSpc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 HÌNH CẤU TẠO MỘT SỐ NGUYÊN TỬ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2890" y="431073"/>
            <a:ext cx="4509110" cy="29777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nitrogen, potassium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eletron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Electron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083353"/>
              </p:ext>
            </p:extLst>
          </p:nvPr>
        </p:nvGraphicFramePr>
        <p:xfrm>
          <a:off x="594351" y="4409031"/>
          <a:ext cx="11005465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2209">
                  <a:extLst>
                    <a:ext uri="{9D8B030D-6E8A-4147-A177-3AD203B41FA5}">
                      <a16:colId xmlns:a16="http://schemas.microsoft.com/office/drawing/2014/main" val="2643235014"/>
                    </a:ext>
                  </a:extLst>
                </a:gridCol>
                <a:gridCol w="2822774">
                  <a:extLst>
                    <a:ext uri="{9D8B030D-6E8A-4147-A177-3AD203B41FA5}">
                      <a16:colId xmlns:a16="http://schemas.microsoft.com/office/drawing/2014/main" val="1542118970"/>
                    </a:ext>
                  </a:extLst>
                </a:gridCol>
                <a:gridCol w="1611839">
                  <a:extLst>
                    <a:ext uri="{9D8B030D-6E8A-4147-A177-3AD203B41FA5}">
                      <a16:colId xmlns:a16="http://schemas.microsoft.com/office/drawing/2014/main" val="1132538455"/>
                    </a:ext>
                  </a:extLst>
                </a:gridCol>
                <a:gridCol w="1327981">
                  <a:extLst>
                    <a:ext uri="{9D8B030D-6E8A-4147-A177-3AD203B41FA5}">
                      <a16:colId xmlns:a16="http://schemas.microsoft.com/office/drawing/2014/main" val="2723473185"/>
                    </a:ext>
                  </a:extLst>
                </a:gridCol>
                <a:gridCol w="1162595">
                  <a:extLst>
                    <a:ext uri="{9D8B030D-6E8A-4147-A177-3AD203B41FA5}">
                      <a16:colId xmlns:a16="http://schemas.microsoft.com/office/drawing/2014/main" val="47392280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859420666"/>
                    </a:ext>
                  </a:extLst>
                </a:gridCol>
                <a:gridCol w="1332410">
                  <a:extLst>
                    <a:ext uri="{9D8B030D-6E8A-4147-A177-3AD203B41FA5}">
                      <a16:colId xmlns:a16="http://schemas.microsoft.com/office/drawing/2014/main" val="307264708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 TỬ</a:t>
                      </a:r>
                    </a:p>
                    <a:p>
                      <a:pPr algn="ctr"/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eletron</a:t>
                      </a:r>
                      <a:endParaRPr lang="en-US" sz="25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Electron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endParaRPr lang="en-US" sz="25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096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34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nitrogen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964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potassium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653727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089392"/>
              </p:ext>
            </p:extLst>
          </p:nvPr>
        </p:nvGraphicFramePr>
        <p:xfrm>
          <a:off x="594350" y="4409031"/>
          <a:ext cx="11005465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2209">
                  <a:extLst>
                    <a:ext uri="{9D8B030D-6E8A-4147-A177-3AD203B41FA5}">
                      <a16:colId xmlns:a16="http://schemas.microsoft.com/office/drawing/2014/main" val="2643235014"/>
                    </a:ext>
                  </a:extLst>
                </a:gridCol>
                <a:gridCol w="2822774">
                  <a:extLst>
                    <a:ext uri="{9D8B030D-6E8A-4147-A177-3AD203B41FA5}">
                      <a16:colId xmlns:a16="http://schemas.microsoft.com/office/drawing/2014/main" val="1542118970"/>
                    </a:ext>
                  </a:extLst>
                </a:gridCol>
                <a:gridCol w="1611839">
                  <a:extLst>
                    <a:ext uri="{9D8B030D-6E8A-4147-A177-3AD203B41FA5}">
                      <a16:colId xmlns:a16="http://schemas.microsoft.com/office/drawing/2014/main" val="1132538455"/>
                    </a:ext>
                  </a:extLst>
                </a:gridCol>
                <a:gridCol w="1327981">
                  <a:extLst>
                    <a:ext uri="{9D8B030D-6E8A-4147-A177-3AD203B41FA5}">
                      <a16:colId xmlns:a16="http://schemas.microsoft.com/office/drawing/2014/main" val="2723473185"/>
                    </a:ext>
                  </a:extLst>
                </a:gridCol>
                <a:gridCol w="1162595">
                  <a:extLst>
                    <a:ext uri="{9D8B030D-6E8A-4147-A177-3AD203B41FA5}">
                      <a16:colId xmlns:a16="http://schemas.microsoft.com/office/drawing/2014/main" val="47392280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859420666"/>
                    </a:ext>
                  </a:extLst>
                </a:gridCol>
                <a:gridCol w="1332410">
                  <a:extLst>
                    <a:ext uri="{9D8B030D-6E8A-4147-A177-3AD203B41FA5}">
                      <a16:colId xmlns:a16="http://schemas.microsoft.com/office/drawing/2014/main" val="307264708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 TỬ</a:t>
                      </a:r>
                    </a:p>
                    <a:p>
                      <a:pPr algn="ctr"/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eletron</a:t>
                      </a:r>
                      <a:endParaRPr lang="en-US" sz="25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Electron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endParaRPr lang="en-US" sz="25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096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34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nitrogen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964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potassium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+19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653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7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143</TotalTime>
  <Words>365</Words>
  <PresentationFormat>Widescreen</PresentationFormat>
  <Paragraphs>75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2022-03-22T12:41:01Z</dcterms:created>
  <dcterms:modified xsi:type="dcterms:W3CDTF">2022-07-22T09:13:40Z</dcterms:modified>
</cp:coreProperties>
</file>