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5" r:id="rId2"/>
    <p:sldId id="317" r:id="rId3"/>
    <p:sldId id="259" r:id="rId4"/>
    <p:sldId id="318" r:id="rId5"/>
    <p:sldId id="321" r:id="rId6"/>
    <p:sldId id="322" r:id="rId7"/>
    <p:sldId id="323" r:id="rId8"/>
    <p:sldId id="326" r:id="rId9"/>
    <p:sldId id="328" r:id="rId10"/>
    <p:sldId id="331" r:id="rId11"/>
    <p:sldId id="334" r:id="rId12"/>
    <p:sldId id="335" r:id="rId13"/>
    <p:sldId id="333" r:id="rId14"/>
    <p:sldId id="337" r:id="rId15"/>
    <p:sldId id="338" r:id="rId16"/>
    <p:sldId id="339" r:id="rId17"/>
    <p:sldId id="340" r:id="rId18"/>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7" autoAdjust="0"/>
    <p:restoredTop sz="94660"/>
  </p:normalViewPr>
  <p:slideViewPr>
    <p:cSldViewPr>
      <p:cViewPr varScale="1">
        <p:scale>
          <a:sx n="62" d="100"/>
          <a:sy n="62" d="100"/>
        </p:scale>
        <p:origin x="104"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88AE69-6ADE-4ED7-91FB-70C2230835D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a:extLst>
              <a:ext uri="{FF2B5EF4-FFF2-40B4-BE49-F238E27FC236}">
                <a16:creationId xmlns:a16="http://schemas.microsoft.com/office/drawing/2014/main" id="{345E7CA3-DB4B-48B5-901D-676ED97608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C4BABDD-17C4-43FB-8466-D937C1D06D8D}" type="datetimeFigureOut">
              <a:rPr lang="vi-VN"/>
              <a:pPr>
                <a:defRPr/>
              </a:pPr>
              <a:t>02/01/2022</a:t>
            </a:fld>
            <a:endParaRPr lang="vi-VN"/>
          </a:p>
        </p:txBody>
      </p:sp>
      <p:sp>
        <p:nvSpPr>
          <p:cNvPr id="4" name="Slide Image Placeholder 3">
            <a:extLst>
              <a:ext uri="{FF2B5EF4-FFF2-40B4-BE49-F238E27FC236}">
                <a16:creationId xmlns:a16="http://schemas.microsoft.com/office/drawing/2014/main" id="{825F100C-092B-4103-9986-A2F84B867E9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25269F-EC5B-4DA8-9B77-9E2362B5114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DCAB43D5-7E73-402C-807E-8A2B51850C1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a:extLst>
              <a:ext uri="{FF2B5EF4-FFF2-40B4-BE49-F238E27FC236}">
                <a16:creationId xmlns:a16="http://schemas.microsoft.com/office/drawing/2014/main" id="{305DF24B-5444-4396-B8E8-32E240BD9B2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F3A0BE-01CE-433E-B431-0FA5C411ECBD}"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78CA6F4-B528-46AC-A5DE-43E296947B94}"/>
              </a:ext>
            </a:extLst>
          </p:cNvPr>
          <p:cNvSpPr>
            <a:spLocks noGrp="1"/>
          </p:cNvSpPr>
          <p:nvPr>
            <p:ph type="dt" sz="half" idx="10"/>
          </p:nvPr>
        </p:nvSpPr>
        <p:spPr/>
        <p:txBody>
          <a:bodyPr/>
          <a:lstStyle>
            <a:lvl1pPr>
              <a:defRPr/>
            </a:lvl1pPr>
          </a:lstStyle>
          <a:p>
            <a:pPr>
              <a:defRPr/>
            </a:pPr>
            <a:fld id="{04738053-6FB0-4EA4-885B-0F9AF642D166}" type="datetimeFigureOut">
              <a:rPr lang="vi-VN"/>
              <a:pPr>
                <a:defRPr/>
              </a:pPr>
              <a:t>02/01/2022</a:t>
            </a:fld>
            <a:endParaRPr lang="vi-VN"/>
          </a:p>
        </p:txBody>
      </p:sp>
      <p:sp>
        <p:nvSpPr>
          <p:cNvPr id="5" name="Footer Placeholder 4">
            <a:extLst>
              <a:ext uri="{FF2B5EF4-FFF2-40B4-BE49-F238E27FC236}">
                <a16:creationId xmlns:a16="http://schemas.microsoft.com/office/drawing/2014/main" id="{4665B554-4EF6-4736-B5CA-BF4E0936AA6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82C084A9-5CD1-46A9-A8AF-6F5E261F7F3C}"/>
              </a:ext>
            </a:extLst>
          </p:cNvPr>
          <p:cNvSpPr>
            <a:spLocks noGrp="1"/>
          </p:cNvSpPr>
          <p:nvPr>
            <p:ph type="sldNum" sz="quarter" idx="12"/>
          </p:nvPr>
        </p:nvSpPr>
        <p:spPr/>
        <p:txBody>
          <a:bodyPr/>
          <a:lstStyle>
            <a:lvl1pPr>
              <a:defRPr/>
            </a:lvl1pPr>
          </a:lstStyle>
          <a:p>
            <a:fld id="{9372D4C4-BD73-4D31-A15A-213566DE1B6D}" type="slidenum">
              <a:rPr lang="vi-VN" altLang="en-US"/>
              <a:pPr/>
              <a:t>‹#›</a:t>
            </a:fld>
            <a:endParaRPr lang="vi-VN" altLang="en-US"/>
          </a:p>
        </p:txBody>
      </p:sp>
    </p:spTree>
    <p:extLst>
      <p:ext uri="{BB962C8B-B14F-4D97-AF65-F5344CB8AC3E}">
        <p14:creationId xmlns:p14="http://schemas.microsoft.com/office/powerpoint/2010/main" val="218159401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4ADCB57-585E-42C2-B0C5-FA8460B62D10}"/>
              </a:ext>
            </a:extLst>
          </p:cNvPr>
          <p:cNvSpPr>
            <a:spLocks noGrp="1"/>
          </p:cNvSpPr>
          <p:nvPr>
            <p:ph type="dt" sz="half" idx="10"/>
          </p:nvPr>
        </p:nvSpPr>
        <p:spPr/>
        <p:txBody>
          <a:bodyPr/>
          <a:lstStyle>
            <a:lvl1pPr>
              <a:defRPr/>
            </a:lvl1pPr>
          </a:lstStyle>
          <a:p>
            <a:pPr>
              <a:defRPr/>
            </a:pPr>
            <a:fld id="{EA2B6A2B-F460-49CC-B3F9-4AD7F340FBDB}" type="datetimeFigureOut">
              <a:rPr lang="vi-VN"/>
              <a:pPr>
                <a:defRPr/>
              </a:pPr>
              <a:t>02/01/2022</a:t>
            </a:fld>
            <a:endParaRPr lang="vi-VN"/>
          </a:p>
        </p:txBody>
      </p:sp>
      <p:sp>
        <p:nvSpPr>
          <p:cNvPr id="5" name="Footer Placeholder 4">
            <a:extLst>
              <a:ext uri="{FF2B5EF4-FFF2-40B4-BE49-F238E27FC236}">
                <a16:creationId xmlns:a16="http://schemas.microsoft.com/office/drawing/2014/main" id="{F997B29B-CBFD-46F5-BAA1-83D7E9F0241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FEC49B7-8743-4A7E-A6DB-E414D0E2F155}"/>
              </a:ext>
            </a:extLst>
          </p:cNvPr>
          <p:cNvSpPr>
            <a:spLocks noGrp="1"/>
          </p:cNvSpPr>
          <p:nvPr>
            <p:ph type="sldNum" sz="quarter" idx="12"/>
          </p:nvPr>
        </p:nvSpPr>
        <p:spPr/>
        <p:txBody>
          <a:bodyPr/>
          <a:lstStyle>
            <a:lvl1pPr>
              <a:defRPr/>
            </a:lvl1pPr>
          </a:lstStyle>
          <a:p>
            <a:fld id="{839733DF-0933-4421-A60E-F2EA28424DDE}" type="slidenum">
              <a:rPr lang="vi-VN" altLang="en-US"/>
              <a:pPr/>
              <a:t>‹#›</a:t>
            </a:fld>
            <a:endParaRPr lang="vi-VN" altLang="en-US"/>
          </a:p>
        </p:txBody>
      </p:sp>
    </p:spTree>
    <p:extLst>
      <p:ext uri="{BB962C8B-B14F-4D97-AF65-F5344CB8AC3E}">
        <p14:creationId xmlns:p14="http://schemas.microsoft.com/office/powerpoint/2010/main" val="89128903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23F5603-8FE0-4543-AAD7-8A20DA0DEDE8}"/>
              </a:ext>
            </a:extLst>
          </p:cNvPr>
          <p:cNvSpPr>
            <a:spLocks noGrp="1"/>
          </p:cNvSpPr>
          <p:nvPr>
            <p:ph type="dt" sz="half" idx="10"/>
          </p:nvPr>
        </p:nvSpPr>
        <p:spPr/>
        <p:txBody>
          <a:bodyPr/>
          <a:lstStyle>
            <a:lvl1pPr>
              <a:defRPr/>
            </a:lvl1pPr>
          </a:lstStyle>
          <a:p>
            <a:pPr>
              <a:defRPr/>
            </a:pPr>
            <a:fld id="{1EE61019-CBF9-4E92-B0E9-4EB6BFF44AF1}" type="datetimeFigureOut">
              <a:rPr lang="vi-VN"/>
              <a:pPr>
                <a:defRPr/>
              </a:pPr>
              <a:t>02/01/2022</a:t>
            </a:fld>
            <a:endParaRPr lang="vi-VN"/>
          </a:p>
        </p:txBody>
      </p:sp>
      <p:sp>
        <p:nvSpPr>
          <p:cNvPr id="5" name="Footer Placeholder 4">
            <a:extLst>
              <a:ext uri="{FF2B5EF4-FFF2-40B4-BE49-F238E27FC236}">
                <a16:creationId xmlns:a16="http://schemas.microsoft.com/office/drawing/2014/main" id="{E935DD82-41FC-4782-ACA3-BCA1BB43362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3679503-5B0A-476E-9B7D-43F1854B0A32}"/>
              </a:ext>
            </a:extLst>
          </p:cNvPr>
          <p:cNvSpPr>
            <a:spLocks noGrp="1"/>
          </p:cNvSpPr>
          <p:nvPr>
            <p:ph type="sldNum" sz="quarter" idx="12"/>
          </p:nvPr>
        </p:nvSpPr>
        <p:spPr/>
        <p:txBody>
          <a:bodyPr/>
          <a:lstStyle>
            <a:lvl1pPr>
              <a:defRPr/>
            </a:lvl1pPr>
          </a:lstStyle>
          <a:p>
            <a:fld id="{147AA36C-CADA-4004-BFF2-2E3632F0B05A}" type="slidenum">
              <a:rPr lang="vi-VN" altLang="en-US"/>
              <a:pPr/>
              <a:t>‹#›</a:t>
            </a:fld>
            <a:endParaRPr lang="vi-VN" altLang="en-US"/>
          </a:p>
        </p:txBody>
      </p:sp>
    </p:spTree>
    <p:extLst>
      <p:ext uri="{BB962C8B-B14F-4D97-AF65-F5344CB8AC3E}">
        <p14:creationId xmlns:p14="http://schemas.microsoft.com/office/powerpoint/2010/main" val="70191566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8C0F85-30AF-4E7C-92D3-DF118D014FA6}"/>
              </a:ext>
            </a:extLst>
          </p:cNvPr>
          <p:cNvSpPr>
            <a:spLocks noGrp="1"/>
          </p:cNvSpPr>
          <p:nvPr>
            <p:ph type="dt" sz="half" idx="10"/>
          </p:nvPr>
        </p:nvSpPr>
        <p:spPr/>
        <p:txBody>
          <a:bodyPr/>
          <a:lstStyle>
            <a:lvl1pPr>
              <a:defRPr/>
            </a:lvl1pPr>
          </a:lstStyle>
          <a:p>
            <a:pPr>
              <a:defRPr/>
            </a:pPr>
            <a:fld id="{7A6BD95E-D64A-4C4B-8359-15053768B542}" type="datetimeFigureOut">
              <a:rPr lang="vi-VN"/>
              <a:pPr>
                <a:defRPr/>
              </a:pPr>
              <a:t>02/01/2022</a:t>
            </a:fld>
            <a:endParaRPr lang="vi-VN"/>
          </a:p>
        </p:txBody>
      </p:sp>
      <p:sp>
        <p:nvSpPr>
          <p:cNvPr id="5" name="Footer Placeholder 4">
            <a:extLst>
              <a:ext uri="{FF2B5EF4-FFF2-40B4-BE49-F238E27FC236}">
                <a16:creationId xmlns:a16="http://schemas.microsoft.com/office/drawing/2014/main" id="{03CC52F9-1F7D-4695-8102-1C3899319C5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2CFF900-FA73-4C67-B0F6-296AB9EDD8AF}"/>
              </a:ext>
            </a:extLst>
          </p:cNvPr>
          <p:cNvSpPr>
            <a:spLocks noGrp="1"/>
          </p:cNvSpPr>
          <p:nvPr>
            <p:ph type="sldNum" sz="quarter" idx="12"/>
          </p:nvPr>
        </p:nvSpPr>
        <p:spPr/>
        <p:txBody>
          <a:bodyPr/>
          <a:lstStyle>
            <a:lvl1pPr>
              <a:defRPr/>
            </a:lvl1pPr>
          </a:lstStyle>
          <a:p>
            <a:fld id="{246E3AB4-E4F9-4E13-B024-3932DEDFD35B}" type="slidenum">
              <a:rPr lang="vi-VN" altLang="en-US"/>
              <a:pPr/>
              <a:t>‹#›</a:t>
            </a:fld>
            <a:endParaRPr lang="vi-VN" altLang="en-US"/>
          </a:p>
        </p:txBody>
      </p:sp>
    </p:spTree>
    <p:extLst>
      <p:ext uri="{BB962C8B-B14F-4D97-AF65-F5344CB8AC3E}">
        <p14:creationId xmlns:p14="http://schemas.microsoft.com/office/powerpoint/2010/main" val="79377939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CF0701-44D1-4404-81BB-02785D8B6587}"/>
              </a:ext>
            </a:extLst>
          </p:cNvPr>
          <p:cNvSpPr>
            <a:spLocks noGrp="1"/>
          </p:cNvSpPr>
          <p:nvPr>
            <p:ph type="dt" sz="half" idx="10"/>
          </p:nvPr>
        </p:nvSpPr>
        <p:spPr/>
        <p:txBody>
          <a:bodyPr/>
          <a:lstStyle>
            <a:lvl1pPr>
              <a:defRPr/>
            </a:lvl1pPr>
          </a:lstStyle>
          <a:p>
            <a:pPr>
              <a:defRPr/>
            </a:pPr>
            <a:fld id="{138D47F6-573D-4C42-824A-4872816E1D10}" type="datetimeFigureOut">
              <a:rPr lang="vi-VN"/>
              <a:pPr>
                <a:defRPr/>
              </a:pPr>
              <a:t>02/01/2022</a:t>
            </a:fld>
            <a:endParaRPr lang="vi-VN"/>
          </a:p>
        </p:txBody>
      </p:sp>
      <p:sp>
        <p:nvSpPr>
          <p:cNvPr id="5" name="Footer Placeholder 4">
            <a:extLst>
              <a:ext uri="{FF2B5EF4-FFF2-40B4-BE49-F238E27FC236}">
                <a16:creationId xmlns:a16="http://schemas.microsoft.com/office/drawing/2014/main" id="{11392DBE-7CEA-4590-B7B6-18BBB8C36B2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AA6A244-1C1C-4425-897A-0ECE135DCF8C}"/>
              </a:ext>
            </a:extLst>
          </p:cNvPr>
          <p:cNvSpPr>
            <a:spLocks noGrp="1"/>
          </p:cNvSpPr>
          <p:nvPr>
            <p:ph type="sldNum" sz="quarter" idx="12"/>
          </p:nvPr>
        </p:nvSpPr>
        <p:spPr/>
        <p:txBody>
          <a:bodyPr/>
          <a:lstStyle>
            <a:lvl1pPr>
              <a:defRPr/>
            </a:lvl1pPr>
          </a:lstStyle>
          <a:p>
            <a:fld id="{30BF882C-5CA5-4B34-B977-DBF144D37F94}" type="slidenum">
              <a:rPr lang="vi-VN" altLang="en-US"/>
              <a:pPr/>
              <a:t>‹#›</a:t>
            </a:fld>
            <a:endParaRPr lang="vi-VN" altLang="en-US"/>
          </a:p>
        </p:txBody>
      </p:sp>
    </p:spTree>
    <p:extLst>
      <p:ext uri="{BB962C8B-B14F-4D97-AF65-F5344CB8AC3E}">
        <p14:creationId xmlns:p14="http://schemas.microsoft.com/office/powerpoint/2010/main" val="373341662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47853F32-8D2D-4985-A3FE-292870EEF0C6}"/>
              </a:ext>
            </a:extLst>
          </p:cNvPr>
          <p:cNvSpPr>
            <a:spLocks noGrp="1"/>
          </p:cNvSpPr>
          <p:nvPr>
            <p:ph type="dt" sz="half" idx="10"/>
          </p:nvPr>
        </p:nvSpPr>
        <p:spPr/>
        <p:txBody>
          <a:bodyPr/>
          <a:lstStyle>
            <a:lvl1pPr>
              <a:defRPr/>
            </a:lvl1pPr>
          </a:lstStyle>
          <a:p>
            <a:pPr>
              <a:defRPr/>
            </a:pPr>
            <a:fld id="{F6890F1B-F236-4F3C-90FB-92819AAB20DC}" type="datetimeFigureOut">
              <a:rPr lang="vi-VN"/>
              <a:pPr>
                <a:defRPr/>
              </a:pPr>
              <a:t>02/01/2022</a:t>
            </a:fld>
            <a:endParaRPr lang="vi-VN"/>
          </a:p>
        </p:txBody>
      </p:sp>
      <p:sp>
        <p:nvSpPr>
          <p:cNvPr id="6" name="Footer Placeholder 4">
            <a:extLst>
              <a:ext uri="{FF2B5EF4-FFF2-40B4-BE49-F238E27FC236}">
                <a16:creationId xmlns:a16="http://schemas.microsoft.com/office/drawing/2014/main" id="{5A475A03-4985-44D9-8E99-2112A72B631F}"/>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127BE49A-773B-4FD5-A30F-C552FDA9D5C3}"/>
              </a:ext>
            </a:extLst>
          </p:cNvPr>
          <p:cNvSpPr>
            <a:spLocks noGrp="1"/>
          </p:cNvSpPr>
          <p:nvPr>
            <p:ph type="sldNum" sz="quarter" idx="12"/>
          </p:nvPr>
        </p:nvSpPr>
        <p:spPr/>
        <p:txBody>
          <a:bodyPr/>
          <a:lstStyle>
            <a:lvl1pPr>
              <a:defRPr/>
            </a:lvl1pPr>
          </a:lstStyle>
          <a:p>
            <a:fld id="{F3650922-DC35-4E42-8E40-6521D90D89CC}" type="slidenum">
              <a:rPr lang="vi-VN" altLang="en-US"/>
              <a:pPr/>
              <a:t>‹#›</a:t>
            </a:fld>
            <a:endParaRPr lang="vi-VN" altLang="en-US"/>
          </a:p>
        </p:txBody>
      </p:sp>
    </p:spTree>
    <p:extLst>
      <p:ext uri="{BB962C8B-B14F-4D97-AF65-F5344CB8AC3E}">
        <p14:creationId xmlns:p14="http://schemas.microsoft.com/office/powerpoint/2010/main" val="3710415621"/>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AB601DD2-4383-4889-AA2E-B46B3351E98E}"/>
              </a:ext>
            </a:extLst>
          </p:cNvPr>
          <p:cNvSpPr>
            <a:spLocks noGrp="1"/>
          </p:cNvSpPr>
          <p:nvPr>
            <p:ph type="dt" sz="half" idx="10"/>
          </p:nvPr>
        </p:nvSpPr>
        <p:spPr/>
        <p:txBody>
          <a:bodyPr/>
          <a:lstStyle>
            <a:lvl1pPr>
              <a:defRPr/>
            </a:lvl1pPr>
          </a:lstStyle>
          <a:p>
            <a:pPr>
              <a:defRPr/>
            </a:pPr>
            <a:fld id="{3FBB2246-842E-48BE-825C-44BF92004C89}" type="datetimeFigureOut">
              <a:rPr lang="vi-VN"/>
              <a:pPr>
                <a:defRPr/>
              </a:pPr>
              <a:t>02/01/2022</a:t>
            </a:fld>
            <a:endParaRPr lang="vi-VN"/>
          </a:p>
        </p:txBody>
      </p:sp>
      <p:sp>
        <p:nvSpPr>
          <p:cNvPr id="8" name="Footer Placeholder 4">
            <a:extLst>
              <a:ext uri="{FF2B5EF4-FFF2-40B4-BE49-F238E27FC236}">
                <a16:creationId xmlns:a16="http://schemas.microsoft.com/office/drawing/2014/main" id="{9C13904E-1956-456E-9248-050547A5784A}"/>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C800CA7-1EB6-428E-9EE2-6A524F097040}"/>
              </a:ext>
            </a:extLst>
          </p:cNvPr>
          <p:cNvSpPr>
            <a:spLocks noGrp="1"/>
          </p:cNvSpPr>
          <p:nvPr>
            <p:ph type="sldNum" sz="quarter" idx="12"/>
          </p:nvPr>
        </p:nvSpPr>
        <p:spPr/>
        <p:txBody>
          <a:bodyPr/>
          <a:lstStyle>
            <a:lvl1pPr>
              <a:defRPr/>
            </a:lvl1pPr>
          </a:lstStyle>
          <a:p>
            <a:fld id="{30EC964E-C849-43B1-9B75-799113D4604C}" type="slidenum">
              <a:rPr lang="vi-VN" altLang="en-US"/>
              <a:pPr/>
              <a:t>‹#›</a:t>
            </a:fld>
            <a:endParaRPr lang="vi-VN" altLang="en-US"/>
          </a:p>
        </p:txBody>
      </p:sp>
    </p:spTree>
    <p:extLst>
      <p:ext uri="{BB962C8B-B14F-4D97-AF65-F5344CB8AC3E}">
        <p14:creationId xmlns:p14="http://schemas.microsoft.com/office/powerpoint/2010/main" val="3787951270"/>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982934C7-5FF0-447A-A3B0-FD84C5DF6D72}"/>
              </a:ext>
            </a:extLst>
          </p:cNvPr>
          <p:cNvSpPr>
            <a:spLocks noGrp="1"/>
          </p:cNvSpPr>
          <p:nvPr>
            <p:ph type="dt" sz="half" idx="10"/>
          </p:nvPr>
        </p:nvSpPr>
        <p:spPr/>
        <p:txBody>
          <a:bodyPr/>
          <a:lstStyle>
            <a:lvl1pPr>
              <a:defRPr/>
            </a:lvl1pPr>
          </a:lstStyle>
          <a:p>
            <a:pPr>
              <a:defRPr/>
            </a:pPr>
            <a:fld id="{DEAB7AD1-00FF-4E36-B670-94B659AB339D}" type="datetimeFigureOut">
              <a:rPr lang="vi-VN"/>
              <a:pPr>
                <a:defRPr/>
              </a:pPr>
              <a:t>02/01/2022</a:t>
            </a:fld>
            <a:endParaRPr lang="vi-VN"/>
          </a:p>
        </p:txBody>
      </p:sp>
      <p:sp>
        <p:nvSpPr>
          <p:cNvPr id="4" name="Footer Placeholder 4">
            <a:extLst>
              <a:ext uri="{FF2B5EF4-FFF2-40B4-BE49-F238E27FC236}">
                <a16:creationId xmlns:a16="http://schemas.microsoft.com/office/drawing/2014/main" id="{04424D0A-E554-4565-90C5-8510AE98171D}"/>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178CBCEA-F148-4CC8-BDD8-F81A869A03F9}"/>
              </a:ext>
            </a:extLst>
          </p:cNvPr>
          <p:cNvSpPr>
            <a:spLocks noGrp="1"/>
          </p:cNvSpPr>
          <p:nvPr>
            <p:ph type="sldNum" sz="quarter" idx="12"/>
          </p:nvPr>
        </p:nvSpPr>
        <p:spPr/>
        <p:txBody>
          <a:bodyPr/>
          <a:lstStyle>
            <a:lvl1pPr>
              <a:defRPr/>
            </a:lvl1pPr>
          </a:lstStyle>
          <a:p>
            <a:fld id="{D8FFDF21-38F5-4398-8DC5-1CB75E8D3C2B}" type="slidenum">
              <a:rPr lang="vi-VN" altLang="en-US"/>
              <a:pPr/>
              <a:t>‹#›</a:t>
            </a:fld>
            <a:endParaRPr lang="vi-VN" altLang="en-US"/>
          </a:p>
        </p:txBody>
      </p:sp>
    </p:spTree>
    <p:extLst>
      <p:ext uri="{BB962C8B-B14F-4D97-AF65-F5344CB8AC3E}">
        <p14:creationId xmlns:p14="http://schemas.microsoft.com/office/powerpoint/2010/main" val="25277849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DDDE23-F2FF-4D93-B760-BA3E69011CFE}"/>
              </a:ext>
            </a:extLst>
          </p:cNvPr>
          <p:cNvSpPr>
            <a:spLocks noGrp="1"/>
          </p:cNvSpPr>
          <p:nvPr>
            <p:ph type="dt" sz="half" idx="10"/>
          </p:nvPr>
        </p:nvSpPr>
        <p:spPr/>
        <p:txBody>
          <a:bodyPr/>
          <a:lstStyle>
            <a:lvl1pPr>
              <a:defRPr/>
            </a:lvl1pPr>
          </a:lstStyle>
          <a:p>
            <a:pPr>
              <a:defRPr/>
            </a:pPr>
            <a:fld id="{42CD35DD-C1A6-447D-87C1-D2FADA509CAE}" type="datetimeFigureOut">
              <a:rPr lang="vi-VN"/>
              <a:pPr>
                <a:defRPr/>
              </a:pPr>
              <a:t>02/01/2022</a:t>
            </a:fld>
            <a:endParaRPr lang="vi-VN"/>
          </a:p>
        </p:txBody>
      </p:sp>
      <p:sp>
        <p:nvSpPr>
          <p:cNvPr id="3" name="Footer Placeholder 4">
            <a:extLst>
              <a:ext uri="{FF2B5EF4-FFF2-40B4-BE49-F238E27FC236}">
                <a16:creationId xmlns:a16="http://schemas.microsoft.com/office/drawing/2014/main" id="{44ED3A6B-A1A6-4AC5-8D33-FD1B1BA8CE62}"/>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8DF8C2B0-DB89-4A84-B1A7-2924DDD84EF7}"/>
              </a:ext>
            </a:extLst>
          </p:cNvPr>
          <p:cNvSpPr>
            <a:spLocks noGrp="1"/>
          </p:cNvSpPr>
          <p:nvPr>
            <p:ph type="sldNum" sz="quarter" idx="12"/>
          </p:nvPr>
        </p:nvSpPr>
        <p:spPr/>
        <p:txBody>
          <a:bodyPr/>
          <a:lstStyle>
            <a:lvl1pPr>
              <a:defRPr/>
            </a:lvl1pPr>
          </a:lstStyle>
          <a:p>
            <a:fld id="{0537C69E-D08F-44C4-8FA9-798A06A63B43}" type="slidenum">
              <a:rPr lang="vi-VN" altLang="en-US"/>
              <a:pPr/>
              <a:t>‹#›</a:t>
            </a:fld>
            <a:endParaRPr lang="vi-VN" altLang="en-US"/>
          </a:p>
        </p:txBody>
      </p:sp>
    </p:spTree>
    <p:extLst>
      <p:ext uri="{BB962C8B-B14F-4D97-AF65-F5344CB8AC3E}">
        <p14:creationId xmlns:p14="http://schemas.microsoft.com/office/powerpoint/2010/main" val="326245333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50EA37A-B202-4AE9-A3F8-F40DFD657806}"/>
              </a:ext>
            </a:extLst>
          </p:cNvPr>
          <p:cNvSpPr>
            <a:spLocks noGrp="1"/>
          </p:cNvSpPr>
          <p:nvPr>
            <p:ph type="dt" sz="half" idx="10"/>
          </p:nvPr>
        </p:nvSpPr>
        <p:spPr/>
        <p:txBody>
          <a:bodyPr/>
          <a:lstStyle>
            <a:lvl1pPr>
              <a:defRPr/>
            </a:lvl1pPr>
          </a:lstStyle>
          <a:p>
            <a:pPr>
              <a:defRPr/>
            </a:pPr>
            <a:fld id="{DA8BCE36-6956-4ED3-928A-EF4055A65FA1}" type="datetimeFigureOut">
              <a:rPr lang="vi-VN"/>
              <a:pPr>
                <a:defRPr/>
              </a:pPr>
              <a:t>02/01/2022</a:t>
            </a:fld>
            <a:endParaRPr lang="vi-VN"/>
          </a:p>
        </p:txBody>
      </p:sp>
      <p:sp>
        <p:nvSpPr>
          <p:cNvPr id="6" name="Footer Placeholder 4">
            <a:extLst>
              <a:ext uri="{FF2B5EF4-FFF2-40B4-BE49-F238E27FC236}">
                <a16:creationId xmlns:a16="http://schemas.microsoft.com/office/drawing/2014/main" id="{D0390ADC-A7E7-459D-BD09-65B7F182EEE8}"/>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B37188CD-B344-402F-BB96-FABD3BFCF592}"/>
              </a:ext>
            </a:extLst>
          </p:cNvPr>
          <p:cNvSpPr>
            <a:spLocks noGrp="1"/>
          </p:cNvSpPr>
          <p:nvPr>
            <p:ph type="sldNum" sz="quarter" idx="12"/>
          </p:nvPr>
        </p:nvSpPr>
        <p:spPr/>
        <p:txBody>
          <a:bodyPr/>
          <a:lstStyle>
            <a:lvl1pPr>
              <a:defRPr/>
            </a:lvl1pPr>
          </a:lstStyle>
          <a:p>
            <a:fld id="{CC3E7731-51C9-44D2-8E3F-4DF67CA23852}" type="slidenum">
              <a:rPr lang="vi-VN" altLang="en-US"/>
              <a:pPr/>
              <a:t>‹#›</a:t>
            </a:fld>
            <a:endParaRPr lang="vi-VN" altLang="en-US"/>
          </a:p>
        </p:txBody>
      </p:sp>
    </p:spTree>
    <p:extLst>
      <p:ext uri="{BB962C8B-B14F-4D97-AF65-F5344CB8AC3E}">
        <p14:creationId xmlns:p14="http://schemas.microsoft.com/office/powerpoint/2010/main" val="351248843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AA44D7-FA70-4A1D-AC4F-8FE8BCB213E4}"/>
              </a:ext>
            </a:extLst>
          </p:cNvPr>
          <p:cNvSpPr>
            <a:spLocks noGrp="1"/>
          </p:cNvSpPr>
          <p:nvPr>
            <p:ph type="dt" sz="half" idx="10"/>
          </p:nvPr>
        </p:nvSpPr>
        <p:spPr/>
        <p:txBody>
          <a:bodyPr/>
          <a:lstStyle>
            <a:lvl1pPr>
              <a:defRPr/>
            </a:lvl1pPr>
          </a:lstStyle>
          <a:p>
            <a:pPr>
              <a:defRPr/>
            </a:pPr>
            <a:fld id="{E7A54994-66EF-4118-AAB8-39F77983CE1D}" type="datetimeFigureOut">
              <a:rPr lang="vi-VN"/>
              <a:pPr>
                <a:defRPr/>
              </a:pPr>
              <a:t>02/01/2022</a:t>
            </a:fld>
            <a:endParaRPr lang="vi-VN"/>
          </a:p>
        </p:txBody>
      </p:sp>
      <p:sp>
        <p:nvSpPr>
          <p:cNvPr id="6" name="Footer Placeholder 4">
            <a:extLst>
              <a:ext uri="{FF2B5EF4-FFF2-40B4-BE49-F238E27FC236}">
                <a16:creationId xmlns:a16="http://schemas.microsoft.com/office/drawing/2014/main" id="{20817AA7-53D3-4372-828A-BD9FD894256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F2AAAA11-2D12-4899-B776-8E0C4F3434BB}"/>
              </a:ext>
            </a:extLst>
          </p:cNvPr>
          <p:cNvSpPr>
            <a:spLocks noGrp="1"/>
          </p:cNvSpPr>
          <p:nvPr>
            <p:ph type="sldNum" sz="quarter" idx="12"/>
          </p:nvPr>
        </p:nvSpPr>
        <p:spPr/>
        <p:txBody>
          <a:bodyPr/>
          <a:lstStyle>
            <a:lvl1pPr>
              <a:defRPr/>
            </a:lvl1pPr>
          </a:lstStyle>
          <a:p>
            <a:fld id="{1F469128-2A7A-4948-885D-925E283EAD4F}" type="slidenum">
              <a:rPr lang="vi-VN" altLang="en-US"/>
              <a:pPr/>
              <a:t>‹#›</a:t>
            </a:fld>
            <a:endParaRPr lang="vi-VN" altLang="en-US"/>
          </a:p>
        </p:txBody>
      </p:sp>
    </p:spTree>
    <p:extLst>
      <p:ext uri="{BB962C8B-B14F-4D97-AF65-F5344CB8AC3E}">
        <p14:creationId xmlns:p14="http://schemas.microsoft.com/office/powerpoint/2010/main" val="62476696"/>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236FFE7-24B9-42FA-ADB7-6582B6ADBB3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id="{2C9B66EC-0F20-4134-9ADA-316CC73D69B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2AD959B8-E6C5-4754-8C44-A2EBB72FA27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C92E253-B8E0-4D9F-B6E8-733376607714}" type="datetimeFigureOut">
              <a:rPr lang="vi-VN"/>
              <a:pPr>
                <a:defRPr/>
              </a:pPr>
              <a:t>02/01/2022</a:t>
            </a:fld>
            <a:endParaRPr lang="vi-VN"/>
          </a:p>
        </p:txBody>
      </p:sp>
      <p:sp>
        <p:nvSpPr>
          <p:cNvPr id="5" name="Footer Placeholder 4">
            <a:extLst>
              <a:ext uri="{FF2B5EF4-FFF2-40B4-BE49-F238E27FC236}">
                <a16:creationId xmlns:a16="http://schemas.microsoft.com/office/drawing/2014/main" id="{A7312462-AC23-46AB-848C-7173FE6612B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1E73B682-DC72-4004-B1E0-CC9B256DE28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235E390-9DE3-4DB1-AC2D-01091279441A}"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advClick="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anose="02020603050405020304" pitchFamily="18" charset="0"/>
        </a:defRPr>
      </a:lvl2pPr>
      <a:lvl3pPr algn="ctr" rtl="0" fontAlgn="base">
        <a:spcBef>
          <a:spcPct val="0"/>
        </a:spcBef>
        <a:spcAft>
          <a:spcPct val="0"/>
        </a:spcAft>
        <a:defRPr sz="4400">
          <a:solidFill>
            <a:schemeClr val="tx1"/>
          </a:solidFill>
          <a:latin typeface="Times New Roman" panose="02020603050405020304" pitchFamily="18" charset="0"/>
        </a:defRPr>
      </a:lvl3pPr>
      <a:lvl4pPr algn="ctr" rtl="0" fontAlgn="base">
        <a:spcBef>
          <a:spcPct val="0"/>
        </a:spcBef>
        <a:spcAft>
          <a:spcPct val="0"/>
        </a:spcAft>
        <a:defRPr sz="4400">
          <a:solidFill>
            <a:schemeClr val="tx1"/>
          </a:solidFill>
          <a:latin typeface="Times New Roman" panose="02020603050405020304" pitchFamily="18" charset="0"/>
        </a:defRPr>
      </a:lvl4pPr>
      <a:lvl5pPr algn="ctr" rtl="0" fontAlgn="base">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gif"/><Relationship Id="rId10" Type="http://schemas.openxmlformats.org/officeDocument/2006/relationships/image" Target="../media/image24.jpg"/><Relationship Id="rId4" Type="http://schemas.openxmlformats.org/officeDocument/2006/relationships/image" Target="../media/image5.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5.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test.e1t.i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andelabrum, glass, light&#10;&#10;Description automatically generated">
            <a:extLst>
              <a:ext uri="{FF2B5EF4-FFF2-40B4-BE49-F238E27FC236}">
                <a16:creationId xmlns:a16="http://schemas.microsoft.com/office/drawing/2014/main" id="{B8CABED1-BD6D-49A0-8938-EF70040B31BC}"/>
              </a:ext>
            </a:extLst>
          </p:cNvPr>
          <p:cNvPicPr>
            <a:picLocks noChangeAspect="1"/>
          </p:cNvPicPr>
          <p:nvPr/>
        </p:nvPicPr>
        <p:blipFill rotWithShape="1">
          <a:blip r:embed="rId4">
            <a:extLst>
              <a:ext uri="{28A0092B-C50C-407E-A947-70E740481C1C}">
                <a14:useLocalDpi xmlns:a14="http://schemas.microsoft.com/office/drawing/2010/main" val="0"/>
              </a:ext>
            </a:extLst>
          </a:blip>
          <a:srcRect l="-315" t="1434" r="51108" b="24848"/>
          <a:stretch/>
        </p:blipFill>
        <p:spPr>
          <a:xfrm>
            <a:off x="161455" y="-42202"/>
            <a:ext cx="12020989" cy="6942404"/>
          </a:xfrm>
          <a:prstGeom prst="rect">
            <a:avLst/>
          </a:prstGeom>
          <a:ln>
            <a:noFill/>
          </a:ln>
          <a:effectLst>
            <a:softEdge rad="112500"/>
          </a:effectLst>
        </p:spPr>
      </p:pic>
      <p:sp>
        <p:nvSpPr>
          <p:cNvPr id="4" name="Rectangle 8">
            <a:extLst>
              <a:ext uri="{FF2B5EF4-FFF2-40B4-BE49-F238E27FC236}">
                <a16:creationId xmlns:a16="http://schemas.microsoft.com/office/drawing/2014/main" id="{CC6D3333-A711-4B1B-8D28-8E5C8CEBAAF3}"/>
              </a:ext>
            </a:extLst>
          </p:cNvPr>
          <p:cNvSpPr>
            <a:spLocks noChangeArrowheads="1"/>
          </p:cNvSpPr>
          <p:nvPr/>
        </p:nvSpPr>
        <p:spPr bwMode="auto">
          <a:xfrm>
            <a:off x="-32243" y="2319695"/>
            <a:ext cx="12176335" cy="1570694"/>
          </a:xfrm>
          <a:prstGeom prst="rect">
            <a:avLst/>
          </a:prstGeom>
          <a:solidFill>
            <a:schemeClr val="bg1">
              <a:alpha val="46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Box 10">
            <a:extLst>
              <a:ext uri="{FF2B5EF4-FFF2-40B4-BE49-F238E27FC236}">
                <a16:creationId xmlns:a16="http://schemas.microsoft.com/office/drawing/2014/main" id="{B17C78E1-63D1-4579-AF92-AB0FB1998E8A}"/>
              </a:ext>
            </a:extLst>
          </p:cNvPr>
          <p:cNvSpPr>
            <a:spLocks noChangeArrowheads="1"/>
          </p:cNvSpPr>
          <p:nvPr>
            <p:custDataLst>
              <p:tags r:id="rId1"/>
            </p:custDataLst>
          </p:nvPr>
        </p:nvSpPr>
        <p:spPr bwMode="auto">
          <a:xfrm>
            <a:off x="-23115" y="2543186"/>
            <a:ext cx="12191979" cy="11237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6000" b="1">
                <a:solidFill>
                  <a:srgbClr val="FFFF00"/>
                </a:solidFill>
                <a:ea typeface="ＭＳ Ｐゴシック" panose="020B0600070205080204" pitchFamily="50" charset="-128"/>
              </a:rPr>
              <a:t>Tia X</a:t>
            </a:r>
            <a:endParaRPr lang="en-US" altLang="en-US" sz="6000" b="1">
              <a:solidFill>
                <a:srgbClr val="FFFF00"/>
              </a:solidFill>
            </a:endParaRPr>
          </a:p>
        </p:txBody>
      </p:sp>
      <p:sp>
        <p:nvSpPr>
          <p:cNvPr id="6" name="TextBox 11">
            <a:extLst>
              <a:ext uri="{FF2B5EF4-FFF2-40B4-BE49-F238E27FC236}">
                <a16:creationId xmlns:a16="http://schemas.microsoft.com/office/drawing/2014/main" id="{9226B97E-4B59-4D3F-9201-71F2BE809793}"/>
              </a:ext>
            </a:extLst>
          </p:cNvPr>
          <p:cNvSpPr>
            <a:spLocks noChangeArrowheads="1"/>
          </p:cNvSpPr>
          <p:nvPr>
            <p:custDataLst>
              <p:tags r:id="rId2"/>
            </p:custDataLst>
          </p:nvPr>
        </p:nvSpPr>
        <p:spPr bwMode="auto">
          <a:xfrm>
            <a:off x="-528736" y="2340191"/>
            <a:ext cx="310938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solidFill>
                  <a:schemeClr val="bg1"/>
                </a:solidFill>
                <a:latin typeface="Times New Roman" panose="02020603050405020304" pitchFamily="18" charset="0"/>
                <a:cs typeface="Times New Roman" panose="02020603050405020304" pitchFamily="18" charset="0"/>
              </a:rPr>
              <a:t>Bài 28</a:t>
            </a:r>
          </a:p>
        </p:txBody>
      </p:sp>
    </p:spTree>
    <p:extLst>
      <p:ext uri="{BB962C8B-B14F-4D97-AF65-F5344CB8AC3E}">
        <p14:creationId xmlns:p14="http://schemas.microsoft.com/office/powerpoint/2010/main" val="40405956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BA29DBA-C9F5-4122-AE41-81740E096654}"/>
              </a:ext>
            </a:extLst>
          </p:cNvPr>
          <p:cNvSpPr txBox="1"/>
          <p:nvPr/>
        </p:nvSpPr>
        <p:spPr>
          <a:xfrm>
            <a:off x="170804" y="748284"/>
            <a:ext cx="5925196" cy="477054"/>
          </a:xfrm>
          <a:prstGeom prst="rect">
            <a:avLst/>
          </a:prstGeom>
          <a:noFill/>
        </p:spPr>
        <p:txBody>
          <a:bodyPr wrap="square">
            <a:spAutoFit/>
          </a:bodyPr>
          <a:lstStyle/>
          <a:p>
            <a:pPr>
              <a:defRPr/>
            </a:pPr>
            <a:r>
              <a:rPr lang="en-US" sz="2500" i="1">
                <a:solidFill>
                  <a:srgbClr val="0070C0"/>
                </a:solidFill>
                <a:latin typeface="Arial" panose="020B0604020202020204" pitchFamily="34" charset="0"/>
                <a:cs typeface="Arial" panose="020B0604020202020204" pitchFamily="34" charset="0"/>
              </a:rPr>
              <a:t>3. Công dụng</a:t>
            </a:r>
          </a:p>
        </p:txBody>
      </p:sp>
      <p:pic>
        <p:nvPicPr>
          <p:cNvPr id="21" name="Picture 5" descr="empty-blue-rectangle">
            <a:extLst>
              <a:ext uri="{FF2B5EF4-FFF2-40B4-BE49-F238E27FC236}">
                <a16:creationId xmlns:a16="http://schemas.microsoft.com/office/drawing/2014/main" id="{131D891F-9F54-417B-A273-E1AAD629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9" y="1223833"/>
            <a:ext cx="12133749" cy="62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B14D1549-1AB3-4322-BB46-08B37BE482D9}"/>
              </a:ext>
            </a:extLst>
          </p:cNvPr>
          <p:cNvSpPr txBox="1"/>
          <p:nvPr/>
        </p:nvSpPr>
        <p:spPr>
          <a:xfrm>
            <a:off x="1054845" y="1329485"/>
            <a:ext cx="11305256" cy="477054"/>
          </a:xfrm>
          <a:prstGeom prst="rect">
            <a:avLst/>
          </a:prstGeom>
          <a:noFill/>
        </p:spPr>
        <p:txBody>
          <a:bodyPr wrap="square">
            <a:spAutoFit/>
          </a:bodyPr>
          <a:lstStyle/>
          <a:p>
            <a:pPr>
              <a:spcBef>
                <a:spcPct val="20000"/>
              </a:spcBef>
            </a:pPr>
            <a:r>
              <a:rPr lang="en-US" altLang="en-US" sz="2500"/>
              <a:t>sử dụng trong phòng thí nghiệm để nghiên cứu cấu trúc của vật rắn</a:t>
            </a:r>
          </a:p>
        </p:txBody>
      </p:sp>
      <p:grpSp>
        <p:nvGrpSpPr>
          <p:cNvPr id="14" name="Group 13">
            <a:extLst>
              <a:ext uri="{FF2B5EF4-FFF2-40B4-BE49-F238E27FC236}">
                <a16:creationId xmlns:a16="http://schemas.microsoft.com/office/drawing/2014/main" id="{CFF51856-B8E6-4537-BE1E-DD13F9CE526A}"/>
              </a:ext>
            </a:extLst>
          </p:cNvPr>
          <p:cNvGrpSpPr/>
          <p:nvPr/>
        </p:nvGrpSpPr>
        <p:grpSpPr>
          <a:xfrm>
            <a:off x="-152400" y="179103"/>
            <a:ext cx="10061861" cy="503188"/>
            <a:chOff x="38033" y="2294628"/>
            <a:chExt cx="12519839" cy="702414"/>
          </a:xfrm>
        </p:grpSpPr>
        <p:grpSp>
          <p:nvGrpSpPr>
            <p:cNvPr id="15" name="Group 70">
              <a:extLst>
                <a:ext uri="{FF2B5EF4-FFF2-40B4-BE49-F238E27FC236}">
                  <a16:creationId xmlns:a16="http://schemas.microsoft.com/office/drawing/2014/main" id="{52D09D7C-FA51-431E-8CD1-975300441614}"/>
                </a:ext>
              </a:extLst>
            </p:cNvPr>
            <p:cNvGrpSpPr>
              <a:grpSpLocks/>
            </p:cNvGrpSpPr>
            <p:nvPr/>
          </p:nvGrpSpPr>
          <p:grpSpPr bwMode="auto">
            <a:xfrm>
              <a:off x="368181" y="2294628"/>
              <a:ext cx="5204689" cy="693208"/>
              <a:chOff x="607011" y="3430752"/>
              <a:chExt cx="2680172" cy="1335216"/>
            </a:xfrm>
          </p:grpSpPr>
          <p:pic>
            <p:nvPicPr>
              <p:cNvPr id="20" name="Picture 19" descr="empty-green-rectangle">
                <a:extLst>
                  <a:ext uri="{FF2B5EF4-FFF2-40B4-BE49-F238E27FC236}">
                    <a16:creationId xmlns:a16="http://schemas.microsoft.com/office/drawing/2014/main" id="{B22EC571-145B-4F53-BFA7-B04440EC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EE171093-39D7-4A5E-90B9-C90E728C4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F262A18-A895-4FC2-8B4D-27779DF8BACF}"/>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 name="Rectangle 1026060">
              <a:extLst>
                <a:ext uri="{FF2B5EF4-FFF2-40B4-BE49-F238E27FC236}">
                  <a16:creationId xmlns:a16="http://schemas.microsoft.com/office/drawing/2014/main" id="{ABE7F840-C07A-40E7-B66F-4F55D28E0B40}"/>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Bản chất của tia X</a:t>
              </a:r>
            </a:p>
          </p:txBody>
        </p:sp>
      </p:grpSp>
      <p:pic>
        <p:nvPicPr>
          <p:cNvPr id="3" name="Picture 2" descr="Diagram&#10;&#10;Description automatically generated">
            <a:extLst>
              <a:ext uri="{FF2B5EF4-FFF2-40B4-BE49-F238E27FC236}">
                <a16:creationId xmlns:a16="http://schemas.microsoft.com/office/drawing/2014/main" id="{4F99F6E5-873C-4C6A-9464-B889308EE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466" y="2102468"/>
            <a:ext cx="3518198" cy="2338314"/>
          </a:xfrm>
          <a:prstGeom prst="rect">
            <a:avLst/>
          </a:prstGeom>
        </p:spPr>
      </p:pic>
      <p:pic>
        <p:nvPicPr>
          <p:cNvPr id="5" name="Picture 4" descr="Diagram&#10;&#10;Description automatically generated">
            <a:extLst>
              <a:ext uri="{FF2B5EF4-FFF2-40B4-BE49-F238E27FC236}">
                <a16:creationId xmlns:a16="http://schemas.microsoft.com/office/drawing/2014/main" id="{5FC32169-F7F3-453D-9051-1F43D299D8E4}"/>
              </a:ext>
            </a:extLst>
          </p:cNvPr>
          <p:cNvPicPr>
            <a:picLocks noChangeAspect="1"/>
          </p:cNvPicPr>
          <p:nvPr/>
        </p:nvPicPr>
        <p:blipFill rotWithShape="1">
          <a:blip r:embed="rId6">
            <a:extLst>
              <a:ext uri="{28A0092B-C50C-407E-A947-70E740481C1C}">
                <a14:useLocalDpi xmlns:a14="http://schemas.microsoft.com/office/drawing/2010/main" val="0"/>
              </a:ext>
            </a:extLst>
          </a:blip>
          <a:srcRect l="-2305" t="6626" r="890" b="10052"/>
          <a:stretch/>
        </p:blipFill>
        <p:spPr>
          <a:xfrm>
            <a:off x="539429" y="2069848"/>
            <a:ext cx="3518198" cy="2295256"/>
          </a:xfrm>
          <a:prstGeom prst="rect">
            <a:avLst/>
          </a:prstGeom>
        </p:spPr>
      </p:pic>
      <p:pic>
        <p:nvPicPr>
          <p:cNvPr id="18" name="Picture 17" descr="A picture containing plastic, container, empty, several&#10;&#10;Description automatically generated">
            <a:extLst>
              <a:ext uri="{FF2B5EF4-FFF2-40B4-BE49-F238E27FC236}">
                <a16:creationId xmlns:a16="http://schemas.microsoft.com/office/drawing/2014/main" id="{E1390CC2-ED34-4B62-9FAB-0AB40E0F36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0580" y="2079963"/>
            <a:ext cx="2953058" cy="2100362"/>
          </a:xfrm>
          <a:prstGeom prst="rect">
            <a:avLst/>
          </a:prstGeom>
          <a:ln>
            <a:noFill/>
          </a:ln>
          <a:effectLst>
            <a:softEdge rad="112500"/>
          </a:effectLst>
        </p:spPr>
      </p:pic>
      <p:pic>
        <p:nvPicPr>
          <p:cNvPr id="24" name="Picture 23" descr="Chart&#10;&#10;Description automatically generated">
            <a:extLst>
              <a:ext uri="{FF2B5EF4-FFF2-40B4-BE49-F238E27FC236}">
                <a16:creationId xmlns:a16="http://schemas.microsoft.com/office/drawing/2014/main" id="{B6AA7FF8-3667-4984-87E5-BE85439217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3902" y="4888901"/>
            <a:ext cx="2444528" cy="1833397"/>
          </a:xfrm>
          <a:prstGeom prst="rect">
            <a:avLst/>
          </a:prstGeom>
        </p:spPr>
      </p:pic>
      <p:pic>
        <p:nvPicPr>
          <p:cNvPr id="25" name="Picture 24" descr="A close-up of a toy&#10;&#10;Description automatically generated with medium confidence">
            <a:extLst>
              <a:ext uri="{FF2B5EF4-FFF2-40B4-BE49-F238E27FC236}">
                <a16:creationId xmlns:a16="http://schemas.microsoft.com/office/drawing/2014/main" id="{86219384-4863-4A12-BAD2-3413616590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4766" y="4854716"/>
            <a:ext cx="1923712" cy="1833397"/>
          </a:xfrm>
          <a:prstGeom prst="rect">
            <a:avLst/>
          </a:prstGeom>
        </p:spPr>
      </p:pic>
      <p:pic>
        <p:nvPicPr>
          <p:cNvPr id="26" name="Picture 25" descr="Diagram&#10;&#10;Description automatically generated">
            <a:extLst>
              <a:ext uri="{FF2B5EF4-FFF2-40B4-BE49-F238E27FC236}">
                <a16:creationId xmlns:a16="http://schemas.microsoft.com/office/drawing/2014/main" id="{EFC33205-2110-4BDE-8311-3DB2A8B0AA59}"/>
              </a:ext>
            </a:extLst>
          </p:cNvPr>
          <p:cNvPicPr>
            <a:picLocks noChangeAspect="1"/>
          </p:cNvPicPr>
          <p:nvPr/>
        </p:nvPicPr>
        <p:blipFill rotWithShape="1">
          <a:blip r:embed="rId10">
            <a:extLst>
              <a:ext uri="{28A0092B-C50C-407E-A947-70E740481C1C}">
                <a14:useLocalDpi xmlns:a14="http://schemas.microsoft.com/office/drawing/2010/main" val="0"/>
              </a:ext>
            </a:extLst>
          </a:blip>
          <a:srcRect l="2764" t="29512" r="45293" b="10605"/>
          <a:stretch/>
        </p:blipFill>
        <p:spPr>
          <a:xfrm>
            <a:off x="9169462" y="4906983"/>
            <a:ext cx="2414176" cy="1728862"/>
          </a:xfrm>
          <a:prstGeom prst="rect">
            <a:avLst/>
          </a:prstGeom>
        </p:spPr>
      </p:pic>
      <p:sp>
        <p:nvSpPr>
          <p:cNvPr id="6" name="TextBox 5">
            <a:extLst>
              <a:ext uri="{FF2B5EF4-FFF2-40B4-BE49-F238E27FC236}">
                <a16:creationId xmlns:a16="http://schemas.microsoft.com/office/drawing/2014/main" id="{5CC517F5-81E6-460F-8F93-44463DA531AF}"/>
              </a:ext>
            </a:extLst>
          </p:cNvPr>
          <p:cNvSpPr txBox="1"/>
          <p:nvPr/>
        </p:nvSpPr>
        <p:spPr>
          <a:xfrm>
            <a:off x="911424" y="4463423"/>
            <a:ext cx="9959942" cy="369332"/>
          </a:xfrm>
          <a:prstGeom prst="rect">
            <a:avLst/>
          </a:prstGeom>
          <a:noFill/>
        </p:spPr>
        <p:txBody>
          <a:bodyPr wrap="square" rtlCol="0">
            <a:spAutoFit/>
          </a:bodyPr>
          <a:lstStyle/>
          <a:p>
            <a:pPr algn="ctr"/>
            <a:r>
              <a:rPr lang="en-US"/>
              <a:t>Nghiên cứu ảnh nhiễu xạ tia X chúng biết được cấu trúc tinh thể của các chất rắn. </a:t>
            </a:r>
          </a:p>
        </p:txBody>
      </p:sp>
      <p:sp>
        <p:nvSpPr>
          <p:cNvPr id="27" name="TextBox 26">
            <a:extLst>
              <a:ext uri="{FF2B5EF4-FFF2-40B4-BE49-F238E27FC236}">
                <a16:creationId xmlns:a16="http://schemas.microsoft.com/office/drawing/2014/main" id="{B5640664-3E43-4583-8399-1A0FDAEB9435}"/>
              </a:ext>
            </a:extLst>
          </p:cNvPr>
          <p:cNvSpPr txBox="1"/>
          <p:nvPr/>
        </p:nvSpPr>
        <p:spPr>
          <a:xfrm>
            <a:off x="563660" y="5463385"/>
            <a:ext cx="2126752" cy="646331"/>
          </a:xfrm>
          <a:prstGeom prst="rect">
            <a:avLst/>
          </a:prstGeom>
          <a:noFill/>
        </p:spPr>
        <p:txBody>
          <a:bodyPr wrap="square">
            <a:spAutoFit/>
          </a:bodyPr>
          <a:lstStyle/>
          <a:p>
            <a:pPr algn="ctr"/>
            <a:r>
              <a:rPr lang="en-US"/>
              <a:t>Ví dụ thạch anh, kim cương…</a:t>
            </a:r>
          </a:p>
        </p:txBody>
      </p:sp>
    </p:spTree>
    <p:extLst>
      <p:ext uri="{BB962C8B-B14F-4D97-AF65-F5344CB8AC3E}">
        <p14:creationId xmlns:p14="http://schemas.microsoft.com/office/powerpoint/2010/main" val="38684369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empty-blue-rectangle">
            <a:extLst>
              <a:ext uri="{FF2B5EF4-FFF2-40B4-BE49-F238E27FC236}">
                <a16:creationId xmlns:a16="http://schemas.microsoft.com/office/drawing/2014/main" id="{131D891F-9F54-417B-A273-E1AAD629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4537"/>
            <a:ext cx="12350909" cy="164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B14D1549-1AB3-4322-BB46-08B37BE482D9}"/>
              </a:ext>
            </a:extLst>
          </p:cNvPr>
          <p:cNvSpPr txBox="1"/>
          <p:nvPr/>
        </p:nvSpPr>
        <p:spPr>
          <a:xfrm>
            <a:off x="539810" y="920235"/>
            <a:ext cx="11112380" cy="1246495"/>
          </a:xfrm>
          <a:prstGeom prst="rect">
            <a:avLst/>
          </a:prstGeom>
          <a:noFill/>
        </p:spPr>
        <p:txBody>
          <a:bodyPr wrap="square">
            <a:spAutoFit/>
          </a:bodyPr>
          <a:lstStyle/>
          <a:p>
            <a:pPr algn="just">
              <a:spcBef>
                <a:spcPct val="20000"/>
              </a:spcBef>
            </a:pPr>
            <a:r>
              <a:rPr lang="en-US" altLang="en-US" sz="2500"/>
              <a:t>Sóng vô tuyến, tia hồng ngoại, ánh sáng nhìn thấy, tia tử ngoại, tia X và tia gamma đều có cùng bản chất, cùng là sóng điện từ, chỉ khác nhau về tần số (hay bước sóng). </a:t>
            </a:r>
          </a:p>
        </p:txBody>
      </p:sp>
      <p:grpSp>
        <p:nvGrpSpPr>
          <p:cNvPr id="14" name="Group 13">
            <a:extLst>
              <a:ext uri="{FF2B5EF4-FFF2-40B4-BE49-F238E27FC236}">
                <a16:creationId xmlns:a16="http://schemas.microsoft.com/office/drawing/2014/main" id="{CFF51856-B8E6-4537-BE1E-DD13F9CE526A}"/>
              </a:ext>
            </a:extLst>
          </p:cNvPr>
          <p:cNvGrpSpPr/>
          <p:nvPr/>
        </p:nvGrpSpPr>
        <p:grpSpPr>
          <a:xfrm>
            <a:off x="-152400" y="179103"/>
            <a:ext cx="10061861" cy="503188"/>
            <a:chOff x="38033" y="2294628"/>
            <a:chExt cx="12519839" cy="702414"/>
          </a:xfrm>
        </p:grpSpPr>
        <p:grpSp>
          <p:nvGrpSpPr>
            <p:cNvPr id="15" name="Group 70">
              <a:extLst>
                <a:ext uri="{FF2B5EF4-FFF2-40B4-BE49-F238E27FC236}">
                  <a16:creationId xmlns:a16="http://schemas.microsoft.com/office/drawing/2014/main" id="{52D09D7C-FA51-431E-8CD1-975300441614}"/>
                </a:ext>
              </a:extLst>
            </p:cNvPr>
            <p:cNvGrpSpPr>
              <a:grpSpLocks/>
            </p:cNvGrpSpPr>
            <p:nvPr/>
          </p:nvGrpSpPr>
          <p:grpSpPr bwMode="auto">
            <a:xfrm>
              <a:off x="368179" y="2294628"/>
              <a:ext cx="8071842" cy="693208"/>
              <a:chOff x="607010" y="3430752"/>
              <a:chExt cx="4156622" cy="1335216"/>
            </a:xfrm>
          </p:grpSpPr>
          <p:pic>
            <p:nvPicPr>
              <p:cNvPr id="20" name="Picture 19" descr="empty-green-rectangle">
                <a:extLst>
                  <a:ext uri="{FF2B5EF4-FFF2-40B4-BE49-F238E27FC236}">
                    <a16:creationId xmlns:a16="http://schemas.microsoft.com/office/drawing/2014/main" id="{B22EC571-145B-4F53-BFA7-B04440EC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415662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EE171093-39D7-4A5E-90B9-C90E728C4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F262A18-A895-4FC2-8B4D-27779DF8BACF}"/>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 name="Rectangle 1026060">
              <a:extLst>
                <a:ext uri="{FF2B5EF4-FFF2-40B4-BE49-F238E27FC236}">
                  <a16:creationId xmlns:a16="http://schemas.microsoft.com/office/drawing/2014/main" id="{ABE7F840-C07A-40E7-B66F-4F55D28E0B40}"/>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Thang sóng điện từ</a:t>
              </a:r>
            </a:p>
          </p:txBody>
        </p:sp>
      </p:grpSp>
      <p:pic>
        <p:nvPicPr>
          <p:cNvPr id="24" name="Content Placeholder 4" descr="Diagram&#10;&#10;Description automatically generated with low confidence">
            <a:extLst>
              <a:ext uri="{FF2B5EF4-FFF2-40B4-BE49-F238E27FC236}">
                <a16:creationId xmlns:a16="http://schemas.microsoft.com/office/drawing/2014/main" id="{C02E7BD0-8CC4-4C3C-AACE-046F1E64E094}"/>
              </a:ext>
            </a:extLst>
          </p:cNvPr>
          <p:cNvPicPr>
            <a:picLocks noChangeAspect="1"/>
          </p:cNvPicPr>
          <p:nvPr/>
        </p:nvPicPr>
        <p:blipFill rotWithShape="1">
          <a:blip r:embed="rId5">
            <a:extLst>
              <a:ext uri="{28A0092B-C50C-407E-A947-70E740481C1C}">
                <a14:useLocalDpi xmlns:a14="http://schemas.microsoft.com/office/drawing/2010/main" val="0"/>
              </a:ext>
            </a:extLst>
          </a:blip>
          <a:srcRect t="9584" r="41885" b="1492"/>
          <a:stretch/>
        </p:blipFill>
        <p:spPr>
          <a:xfrm>
            <a:off x="7536160" y="2655142"/>
            <a:ext cx="4304968" cy="3856225"/>
          </a:xfrm>
          <a:prstGeom prst="rect">
            <a:avLst/>
          </a:prstGeom>
        </p:spPr>
      </p:pic>
      <p:pic>
        <p:nvPicPr>
          <p:cNvPr id="3" name="Picture 2">
            <a:extLst>
              <a:ext uri="{FF2B5EF4-FFF2-40B4-BE49-F238E27FC236}">
                <a16:creationId xmlns:a16="http://schemas.microsoft.com/office/drawing/2014/main" id="{4A3BD602-E28C-466F-A5F7-BD95780189D4}"/>
              </a:ext>
            </a:extLst>
          </p:cNvPr>
          <p:cNvPicPr>
            <a:picLocks noChangeAspect="1"/>
          </p:cNvPicPr>
          <p:nvPr/>
        </p:nvPicPr>
        <p:blipFill>
          <a:blip r:embed="rId6"/>
          <a:stretch>
            <a:fillRect/>
          </a:stretch>
        </p:blipFill>
        <p:spPr>
          <a:xfrm>
            <a:off x="264056" y="2866340"/>
            <a:ext cx="7100062" cy="2874918"/>
          </a:xfrm>
          <a:prstGeom prst="rect">
            <a:avLst/>
          </a:prstGeom>
        </p:spPr>
      </p:pic>
    </p:spTree>
    <p:extLst>
      <p:ext uri="{BB962C8B-B14F-4D97-AF65-F5344CB8AC3E}">
        <p14:creationId xmlns:p14="http://schemas.microsoft.com/office/powerpoint/2010/main" val="42801898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929A9-3326-4C63-B04B-A52CCF38ED52}"/>
              </a:ext>
            </a:extLst>
          </p:cNvPr>
          <p:cNvPicPr>
            <a:picLocks noChangeAspect="1"/>
          </p:cNvPicPr>
          <p:nvPr/>
        </p:nvPicPr>
        <p:blipFill>
          <a:blip r:embed="rId2"/>
          <a:stretch>
            <a:fillRect/>
          </a:stretch>
        </p:blipFill>
        <p:spPr>
          <a:xfrm>
            <a:off x="4360753" y="705347"/>
            <a:ext cx="7637176" cy="5795227"/>
          </a:xfrm>
          <a:prstGeom prst="rect">
            <a:avLst/>
          </a:prstGeom>
        </p:spPr>
      </p:pic>
      <p:grpSp>
        <p:nvGrpSpPr>
          <p:cNvPr id="4" name="Group 3">
            <a:extLst>
              <a:ext uri="{FF2B5EF4-FFF2-40B4-BE49-F238E27FC236}">
                <a16:creationId xmlns:a16="http://schemas.microsoft.com/office/drawing/2014/main" id="{CBC10973-E194-4DA2-AB5F-C901692AA456}"/>
              </a:ext>
            </a:extLst>
          </p:cNvPr>
          <p:cNvGrpSpPr/>
          <p:nvPr/>
        </p:nvGrpSpPr>
        <p:grpSpPr>
          <a:xfrm>
            <a:off x="-152400" y="179103"/>
            <a:ext cx="10061861" cy="503188"/>
            <a:chOff x="38033" y="2294628"/>
            <a:chExt cx="12519839" cy="702414"/>
          </a:xfrm>
        </p:grpSpPr>
        <p:grpSp>
          <p:nvGrpSpPr>
            <p:cNvPr id="5" name="Group 70">
              <a:extLst>
                <a:ext uri="{FF2B5EF4-FFF2-40B4-BE49-F238E27FC236}">
                  <a16:creationId xmlns:a16="http://schemas.microsoft.com/office/drawing/2014/main" id="{95C6DED7-E1AF-497E-8D1E-DBF5A3AD3A1E}"/>
                </a:ext>
              </a:extLst>
            </p:cNvPr>
            <p:cNvGrpSpPr>
              <a:grpSpLocks/>
            </p:cNvGrpSpPr>
            <p:nvPr/>
          </p:nvGrpSpPr>
          <p:grpSpPr bwMode="auto">
            <a:xfrm>
              <a:off x="368179" y="2294628"/>
              <a:ext cx="8071842" cy="693208"/>
              <a:chOff x="607010" y="3430752"/>
              <a:chExt cx="4156622" cy="1335216"/>
            </a:xfrm>
          </p:grpSpPr>
          <p:pic>
            <p:nvPicPr>
              <p:cNvPr id="8" name="Picture 7" descr="empty-green-rectangle">
                <a:extLst>
                  <a:ext uri="{FF2B5EF4-FFF2-40B4-BE49-F238E27FC236}">
                    <a16:creationId xmlns:a16="http://schemas.microsoft.com/office/drawing/2014/main" id="{BBC4FFE1-2F43-4AB1-ABC1-C5A34479C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415662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1CDA913A-AA2F-42BE-AA18-D95E0076C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C26573A3-8EAB-4A4E-BF67-CCF7BD43D497}"/>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BA11B5B3-3BB0-42C3-9738-412289CFAE72}"/>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Thang sóng điện từ</a:t>
              </a:r>
            </a:p>
          </p:txBody>
        </p:sp>
      </p:grpSp>
      <p:pic>
        <p:nvPicPr>
          <p:cNvPr id="10" name="Picture 5" descr="empty-blue-rectangle">
            <a:extLst>
              <a:ext uri="{FF2B5EF4-FFF2-40B4-BE49-F238E27FC236}">
                <a16:creationId xmlns:a16="http://schemas.microsoft.com/office/drawing/2014/main" id="{B336E432-0859-4FFD-831D-001A0E7BE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07" y="1055014"/>
            <a:ext cx="4079776" cy="416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130A663-B875-4BEC-A7DA-404FC353B1ED}"/>
              </a:ext>
            </a:extLst>
          </p:cNvPr>
          <p:cNvSpPr txBox="1"/>
          <p:nvPr/>
        </p:nvSpPr>
        <p:spPr>
          <a:xfrm>
            <a:off x="484660" y="1634347"/>
            <a:ext cx="3511670" cy="2785378"/>
          </a:xfrm>
          <a:prstGeom prst="rect">
            <a:avLst/>
          </a:prstGeom>
          <a:noFill/>
        </p:spPr>
        <p:txBody>
          <a:bodyPr wrap="square">
            <a:spAutoFit/>
          </a:bodyPr>
          <a:lstStyle/>
          <a:p>
            <a:pPr algn="just">
              <a:spcBef>
                <a:spcPct val="20000"/>
              </a:spcBef>
            </a:pPr>
            <a:r>
              <a:rPr lang="en-US" altLang="en-US" sz="2500"/>
              <a:t>Các bước sóng sóng vô tuyến, tia hồng ngoại, ánh sáng nhìn thấy, tia tử ngoại, tia X và tia gamma tạo thành </a:t>
            </a:r>
            <a:r>
              <a:rPr lang="en-US" altLang="en-US" sz="2500">
                <a:solidFill>
                  <a:srgbClr val="C00000"/>
                </a:solidFill>
              </a:rPr>
              <a:t>một phổ liên tục gọi là thang sóng điện từ</a:t>
            </a:r>
          </a:p>
        </p:txBody>
      </p:sp>
    </p:spTree>
    <p:extLst>
      <p:ext uri="{BB962C8B-B14F-4D97-AF65-F5344CB8AC3E}">
        <p14:creationId xmlns:p14="http://schemas.microsoft.com/office/powerpoint/2010/main" val="118006268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560590DF-727E-45BC-B0E0-127B7C68F820}"/>
              </a:ext>
            </a:extLst>
          </p:cNvPr>
          <p:cNvPicPr>
            <a:picLocks noChangeAspect="1"/>
          </p:cNvPicPr>
          <p:nvPr/>
        </p:nvPicPr>
        <p:blipFill rotWithShape="1">
          <a:blip r:embed="rId2">
            <a:extLst>
              <a:ext uri="{28A0092B-C50C-407E-A947-70E740481C1C}">
                <a14:useLocalDpi xmlns:a14="http://schemas.microsoft.com/office/drawing/2010/main" val="0"/>
              </a:ext>
            </a:extLst>
          </a:blip>
          <a:srcRect l="1141" t="11260" r="827" b="4291"/>
          <a:stretch/>
        </p:blipFill>
        <p:spPr>
          <a:xfrm>
            <a:off x="1384967" y="764704"/>
            <a:ext cx="9361041" cy="4973721"/>
          </a:xfrm>
          <a:prstGeom prst="rect">
            <a:avLst/>
          </a:prstGeom>
          <a:ln>
            <a:noFill/>
          </a:ln>
          <a:effectLst>
            <a:softEdge rad="112500"/>
          </a:effectLst>
        </p:spPr>
      </p:pic>
      <p:grpSp>
        <p:nvGrpSpPr>
          <p:cNvPr id="5" name="Group 4">
            <a:extLst>
              <a:ext uri="{FF2B5EF4-FFF2-40B4-BE49-F238E27FC236}">
                <a16:creationId xmlns:a16="http://schemas.microsoft.com/office/drawing/2014/main" id="{1851D42B-F481-4083-8260-CFDF5E35F96A}"/>
              </a:ext>
            </a:extLst>
          </p:cNvPr>
          <p:cNvGrpSpPr/>
          <p:nvPr/>
        </p:nvGrpSpPr>
        <p:grpSpPr>
          <a:xfrm>
            <a:off x="-240704" y="102134"/>
            <a:ext cx="10061861" cy="503188"/>
            <a:chOff x="38033" y="2294628"/>
            <a:chExt cx="12519839" cy="702414"/>
          </a:xfrm>
        </p:grpSpPr>
        <p:grpSp>
          <p:nvGrpSpPr>
            <p:cNvPr id="6" name="Group 70">
              <a:extLst>
                <a:ext uri="{FF2B5EF4-FFF2-40B4-BE49-F238E27FC236}">
                  <a16:creationId xmlns:a16="http://schemas.microsoft.com/office/drawing/2014/main" id="{014AA70D-11F5-44D8-AEF8-73AEA1E0D286}"/>
                </a:ext>
              </a:extLst>
            </p:cNvPr>
            <p:cNvGrpSpPr>
              <a:grpSpLocks/>
            </p:cNvGrpSpPr>
            <p:nvPr/>
          </p:nvGrpSpPr>
          <p:grpSpPr bwMode="auto">
            <a:xfrm>
              <a:off x="368179" y="2294628"/>
              <a:ext cx="5135368" cy="693208"/>
              <a:chOff x="607010" y="3430752"/>
              <a:chExt cx="2644475" cy="1335216"/>
            </a:xfrm>
          </p:grpSpPr>
          <p:pic>
            <p:nvPicPr>
              <p:cNvPr id="9" name="Picture 8" descr="empty-green-rectangle">
                <a:extLst>
                  <a:ext uri="{FF2B5EF4-FFF2-40B4-BE49-F238E27FC236}">
                    <a16:creationId xmlns:a16="http://schemas.microsoft.com/office/drawing/2014/main" id="{9858F0BD-110D-4CBD-83CA-6B8C55944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2644475"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E65CC3D9-5883-4D83-823E-2A27DAA1F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D24904B6-84B7-467B-A3CC-53ED14AFFB8B}"/>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F41A0BE8-174C-4ED1-92E1-91D4405FBDD3}"/>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Thang sóng điện từ</a:t>
              </a:r>
            </a:p>
          </p:txBody>
        </p:sp>
      </p:grpSp>
      <p:pic>
        <p:nvPicPr>
          <p:cNvPr id="11" name="Picture 5" descr="empty-blue-rectangle">
            <a:extLst>
              <a:ext uri="{FF2B5EF4-FFF2-40B4-BE49-F238E27FC236}">
                <a16:creationId xmlns:a16="http://schemas.microsoft.com/office/drawing/2014/main" id="{D814F5E4-C7DE-40BA-AFD1-F8D81854E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832" y="5897807"/>
            <a:ext cx="1095130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B956311B-F77D-42ED-9590-6FAD4A62710E}"/>
              </a:ext>
            </a:extLst>
          </p:cNvPr>
          <p:cNvSpPr txBox="1"/>
          <p:nvPr/>
        </p:nvSpPr>
        <p:spPr>
          <a:xfrm>
            <a:off x="1115874" y="5915308"/>
            <a:ext cx="9630134" cy="769441"/>
          </a:xfrm>
          <a:prstGeom prst="rect">
            <a:avLst/>
          </a:prstGeom>
          <a:noFill/>
        </p:spPr>
        <p:txBody>
          <a:bodyPr wrap="square">
            <a:spAutoFit/>
          </a:bodyPr>
          <a:lstStyle/>
          <a:p>
            <a:pPr algn="ctr">
              <a:spcBef>
                <a:spcPct val="20000"/>
              </a:spcBef>
            </a:pPr>
            <a:r>
              <a:rPr lang="en-US" altLang="en-US" sz="2200"/>
              <a:t>Sự khác nhau về tần số (hay bước sóng) của các loại sóng điện từ đã dẫn đến sự khác nhau về tính chất và tác dụng của chúng</a:t>
            </a:r>
          </a:p>
        </p:txBody>
      </p:sp>
    </p:spTree>
    <p:extLst>
      <p:ext uri="{BB962C8B-B14F-4D97-AF65-F5344CB8AC3E}">
        <p14:creationId xmlns:p14="http://schemas.microsoft.com/office/powerpoint/2010/main" val="8848213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D25F5809-1C5C-426D-AFA8-68167246C172}"/>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71FE7771-E001-47AC-87E6-33431EF6459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AD8AC32-A736-46C9-BFA9-7A15246B0CE3}"/>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2" descr="http://www.test.e1t.in/wp-content/uploads/2014/08/is2.png">
            <a:hlinkClick r:id="rId2"/>
            <a:extLst>
              <a:ext uri="{FF2B5EF4-FFF2-40B4-BE49-F238E27FC236}">
                <a16:creationId xmlns:a16="http://schemas.microsoft.com/office/drawing/2014/main" id="{1EF700B1-E256-49BC-9C9E-4CD7BB648F4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14" name="Picture 5" descr="empty-blue-rectangle">
            <a:extLst>
              <a:ext uri="{FF2B5EF4-FFF2-40B4-BE49-F238E27FC236}">
                <a16:creationId xmlns:a16="http://schemas.microsoft.com/office/drawing/2014/main" id="{63B6021A-63D0-4DB4-A1E8-310E77A5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71" y="980728"/>
            <a:ext cx="10194843"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99313676-645A-4681-AAC4-641318F4FE8F}"/>
              </a:ext>
            </a:extLst>
          </p:cNvPr>
          <p:cNvSpPr txBox="1">
            <a:spLocks noChangeArrowheads="1"/>
          </p:cNvSpPr>
          <p:nvPr/>
        </p:nvSpPr>
        <p:spPr bwMode="auto">
          <a:xfrm>
            <a:off x="1595288" y="1326587"/>
            <a:ext cx="7086600" cy="492443"/>
          </a:xfrm>
          <a:prstGeom prst="rect">
            <a:avLst/>
          </a:prstGeom>
          <a:noFill/>
          <a:ln>
            <a:noFill/>
          </a:ln>
          <a:effectLst/>
        </p:spPr>
        <p:txBody>
          <a:bodyPr>
            <a:spAutoFit/>
          </a:bodyPr>
          <a:lstStyle/>
          <a:p>
            <a:pPr eaLnBrk="0" hangingPunct="0">
              <a:spcBef>
                <a:spcPct val="50000"/>
              </a:spcBef>
            </a:pPr>
            <a:r>
              <a:rPr lang="en-US" altLang="en-US" sz="2600"/>
              <a:t>Câu 1:  Chọn câu đúng</a:t>
            </a:r>
          </a:p>
        </p:txBody>
      </p:sp>
      <p:sp>
        <p:nvSpPr>
          <p:cNvPr id="11" name="Text Box 5">
            <a:extLst>
              <a:ext uri="{FF2B5EF4-FFF2-40B4-BE49-F238E27FC236}">
                <a16:creationId xmlns:a16="http://schemas.microsoft.com/office/drawing/2014/main" id="{5E15DA77-793F-4381-AA4F-C2A1BAED48AD}"/>
              </a:ext>
            </a:extLst>
          </p:cNvPr>
          <p:cNvSpPr txBox="1">
            <a:spLocks noChangeArrowheads="1"/>
          </p:cNvSpPr>
          <p:nvPr/>
        </p:nvSpPr>
        <p:spPr bwMode="auto">
          <a:xfrm>
            <a:off x="1812492" y="2013362"/>
            <a:ext cx="8610600" cy="492443"/>
          </a:xfrm>
          <a:prstGeom prst="rect">
            <a:avLst/>
          </a:prstGeom>
          <a:noFill/>
          <a:ln>
            <a:noFill/>
          </a:ln>
          <a:effectLst/>
        </p:spPr>
        <p:txBody>
          <a:bodyPr>
            <a:spAutoFit/>
          </a:bodyPr>
          <a:lstStyle/>
          <a:p>
            <a:pPr>
              <a:spcBef>
                <a:spcPct val="50000"/>
              </a:spcBef>
            </a:pPr>
            <a:r>
              <a:rPr lang="en-US" altLang="en-US" sz="2600"/>
              <a:t>A. Tia X có bước sóng lớn hơn tia hồng ngoại.</a:t>
            </a:r>
          </a:p>
        </p:txBody>
      </p:sp>
      <p:sp>
        <p:nvSpPr>
          <p:cNvPr id="12" name="Text Box 6">
            <a:extLst>
              <a:ext uri="{FF2B5EF4-FFF2-40B4-BE49-F238E27FC236}">
                <a16:creationId xmlns:a16="http://schemas.microsoft.com/office/drawing/2014/main" id="{86E4762E-FED2-4452-B7D2-095FDA2CFC9F}"/>
              </a:ext>
            </a:extLst>
          </p:cNvPr>
          <p:cNvSpPr txBox="1">
            <a:spLocks noChangeArrowheads="1"/>
          </p:cNvSpPr>
          <p:nvPr/>
        </p:nvSpPr>
        <p:spPr bwMode="auto">
          <a:xfrm>
            <a:off x="1657153" y="2695667"/>
            <a:ext cx="8610600" cy="492443"/>
          </a:xfrm>
          <a:prstGeom prst="rect">
            <a:avLst/>
          </a:prstGeom>
          <a:noFill/>
          <a:ln>
            <a:noFill/>
          </a:ln>
          <a:effectLst/>
        </p:spPr>
        <p:txBody>
          <a:bodyPr>
            <a:spAutoFit/>
          </a:bodyPr>
          <a:lstStyle/>
          <a:p>
            <a:pPr>
              <a:spcBef>
                <a:spcPct val="50000"/>
              </a:spcBef>
            </a:pPr>
            <a:r>
              <a:rPr lang="en-US" altLang="en-US" sz="2600"/>
              <a:t>  B. Tia X có bước sóng lớn hơn tia tử ngoại.</a:t>
            </a:r>
          </a:p>
        </p:txBody>
      </p:sp>
      <p:sp>
        <p:nvSpPr>
          <p:cNvPr id="13" name="Text Box 7">
            <a:extLst>
              <a:ext uri="{FF2B5EF4-FFF2-40B4-BE49-F238E27FC236}">
                <a16:creationId xmlns:a16="http://schemas.microsoft.com/office/drawing/2014/main" id="{1331FF15-108C-4B72-9C44-DADC72B94434}"/>
              </a:ext>
            </a:extLst>
          </p:cNvPr>
          <p:cNvSpPr txBox="1">
            <a:spLocks noChangeArrowheads="1"/>
          </p:cNvSpPr>
          <p:nvPr/>
        </p:nvSpPr>
        <p:spPr bwMode="auto">
          <a:xfrm>
            <a:off x="1669252" y="3377972"/>
            <a:ext cx="8610601" cy="492443"/>
          </a:xfrm>
          <a:prstGeom prst="rect">
            <a:avLst/>
          </a:prstGeom>
          <a:noFill/>
          <a:ln>
            <a:noFill/>
          </a:ln>
          <a:effectLst/>
        </p:spPr>
        <p:txBody>
          <a:bodyPr>
            <a:spAutoFit/>
          </a:bodyPr>
          <a:lstStyle/>
          <a:p>
            <a:pPr>
              <a:spcBef>
                <a:spcPct val="50000"/>
              </a:spcBef>
            </a:pPr>
            <a:r>
              <a:rPr lang="en-US" altLang="en-US" sz="2600"/>
              <a:t>  C. Tia X có bước sóng nhỏ hơn tia tử ngoại.</a:t>
            </a:r>
          </a:p>
        </p:txBody>
      </p:sp>
      <p:sp>
        <p:nvSpPr>
          <p:cNvPr id="15" name="Text Box 8">
            <a:extLst>
              <a:ext uri="{FF2B5EF4-FFF2-40B4-BE49-F238E27FC236}">
                <a16:creationId xmlns:a16="http://schemas.microsoft.com/office/drawing/2014/main" id="{09F8FA38-06AD-4540-9E07-357DDBF32B79}"/>
              </a:ext>
            </a:extLst>
          </p:cNvPr>
          <p:cNvSpPr txBox="1">
            <a:spLocks noChangeArrowheads="1"/>
          </p:cNvSpPr>
          <p:nvPr/>
        </p:nvSpPr>
        <p:spPr bwMode="auto">
          <a:xfrm>
            <a:off x="1657153" y="4008432"/>
            <a:ext cx="8610600" cy="492443"/>
          </a:xfrm>
          <a:prstGeom prst="rect">
            <a:avLst/>
          </a:prstGeom>
          <a:noFill/>
          <a:ln>
            <a:noFill/>
          </a:ln>
          <a:effectLst/>
        </p:spPr>
        <p:txBody>
          <a:bodyPr>
            <a:spAutoFit/>
          </a:bodyPr>
          <a:lstStyle/>
          <a:p>
            <a:pPr>
              <a:spcBef>
                <a:spcPct val="50000"/>
              </a:spcBef>
            </a:pPr>
            <a:r>
              <a:rPr lang="en-US" altLang="en-US" sz="2600"/>
              <a:t>  D. Không thể đo được bước sóng tia X.</a:t>
            </a:r>
          </a:p>
        </p:txBody>
      </p:sp>
      <p:sp>
        <p:nvSpPr>
          <p:cNvPr id="18" name="Oval 17">
            <a:extLst>
              <a:ext uri="{FF2B5EF4-FFF2-40B4-BE49-F238E27FC236}">
                <a16:creationId xmlns:a16="http://schemas.microsoft.com/office/drawing/2014/main" id="{7E45F2F1-8894-43B1-8BB0-06A54AF0905C}"/>
              </a:ext>
            </a:extLst>
          </p:cNvPr>
          <p:cNvSpPr/>
          <p:nvPr/>
        </p:nvSpPr>
        <p:spPr>
          <a:xfrm>
            <a:off x="1882478" y="3413640"/>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1649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8C61886A-A6C4-4FEB-8AEB-B1E87A6C2AFD}"/>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17A957C3-54D5-4050-9B86-0226C6B54A7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F687B2E-A352-4C9B-9EB9-9AF97C3D471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7" name="Picture 2" descr="http://www.test.e1t.in/wp-content/uploads/2014/08/is2.png">
            <a:hlinkClick r:id="rId2"/>
            <a:extLst>
              <a:ext uri="{FF2B5EF4-FFF2-40B4-BE49-F238E27FC236}">
                <a16:creationId xmlns:a16="http://schemas.microsoft.com/office/drawing/2014/main" id="{65A826CD-A99F-4770-873A-977AC322AF1E}"/>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8" name="Picture 5" descr="empty-blue-rectangle">
            <a:extLst>
              <a:ext uri="{FF2B5EF4-FFF2-40B4-BE49-F238E27FC236}">
                <a16:creationId xmlns:a16="http://schemas.microsoft.com/office/drawing/2014/main" id="{B275BB36-FAAF-40E9-AAA7-DDA2E5BD5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71" y="980728"/>
            <a:ext cx="10548237"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a:extLst>
              <a:ext uri="{FF2B5EF4-FFF2-40B4-BE49-F238E27FC236}">
                <a16:creationId xmlns:a16="http://schemas.microsoft.com/office/drawing/2014/main" id="{D0A880AE-00BB-4734-92CE-D0E4C0B8F439}"/>
              </a:ext>
            </a:extLst>
          </p:cNvPr>
          <p:cNvSpPr txBox="1">
            <a:spLocks noChangeArrowheads="1"/>
          </p:cNvSpPr>
          <p:nvPr/>
        </p:nvSpPr>
        <p:spPr bwMode="auto">
          <a:xfrm>
            <a:off x="1489111" y="1238797"/>
            <a:ext cx="9682518" cy="492443"/>
          </a:xfrm>
          <a:prstGeom prst="rect">
            <a:avLst/>
          </a:prstGeom>
          <a:noFill/>
          <a:ln>
            <a:noFill/>
          </a:ln>
          <a:effectLst/>
        </p:spPr>
        <p:txBody>
          <a:bodyPr wrap="square">
            <a:spAutoFit/>
          </a:bodyPr>
          <a:lstStyle/>
          <a:p>
            <a:pPr eaLnBrk="0" hangingPunct="0">
              <a:spcBef>
                <a:spcPct val="50000"/>
              </a:spcBef>
            </a:pPr>
            <a:r>
              <a:rPr lang="en-US" altLang="en-US" sz="2600"/>
              <a:t>Câu 2:  Để tạo chùm tia X ta cho chùm electron nhanh bắn vào</a:t>
            </a:r>
          </a:p>
        </p:txBody>
      </p:sp>
      <p:sp>
        <p:nvSpPr>
          <p:cNvPr id="11" name="Text Box 12">
            <a:extLst>
              <a:ext uri="{FF2B5EF4-FFF2-40B4-BE49-F238E27FC236}">
                <a16:creationId xmlns:a16="http://schemas.microsoft.com/office/drawing/2014/main" id="{F05D010F-7BD2-4D87-BBE5-47839EA7B31B}"/>
              </a:ext>
            </a:extLst>
          </p:cNvPr>
          <p:cNvSpPr txBox="1">
            <a:spLocks noChangeArrowheads="1"/>
          </p:cNvSpPr>
          <p:nvPr/>
        </p:nvSpPr>
        <p:spPr bwMode="auto">
          <a:xfrm>
            <a:off x="1748284" y="2793899"/>
            <a:ext cx="8770689" cy="492443"/>
          </a:xfrm>
          <a:prstGeom prst="rect">
            <a:avLst/>
          </a:prstGeom>
          <a:noFill/>
          <a:ln>
            <a:noFill/>
          </a:ln>
          <a:effectLst/>
        </p:spPr>
        <p:txBody>
          <a:bodyPr wrap="square">
            <a:spAutoFit/>
          </a:bodyPr>
          <a:lstStyle/>
          <a:p>
            <a:pPr>
              <a:spcBef>
                <a:spcPct val="50000"/>
              </a:spcBef>
            </a:pPr>
            <a:r>
              <a:rPr lang="en-US" altLang="en-US" sz="2600"/>
              <a:t>B. Một chất rắn có nguyên tử lượng bất kì.</a:t>
            </a:r>
          </a:p>
        </p:txBody>
      </p:sp>
      <p:sp>
        <p:nvSpPr>
          <p:cNvPr id="12" name="Text Box 13">
            <a:extLst>
              <a:ext uri="{FF2B5EF4-FFF2-40B4-BE49-F238E27FC236}">
                <a16:creationId xmlns:a16="http://schemas.microsoft.com/office/drawing/2014/main" id="{E11BACAD-CD5A-4A2F-8257-E814EA0778BE}"/>
              </a:ext>
            </a:extLst>
          </p:cNvPr>
          <p:cNvSpPr txBox="1">
            <a:spLocks noChangeArrowheads="1"/>
          </p:cNvSpPr>
          <p:nvPr/>
        </p:nvSpPr>
        <p:spPr bwMode="auto">
          <a:xfrm>
            <a:off x="1699074" y="3307697"/>
            <a:ext cx="8770689" cy="492443"/>
          </a:xfrm>
          <a:prstGeom prst="rect">
            <a:avLst/>
          </a:prstGeom>
          <a:noFill/>
          <a:ln>
            <a:noFill/>
          </a:ln>
          <a:effectLst/>
        </p:spPr>
        <p:txBody>
          <a:bodyPr wrap="square">
            <a:spAutoFit/>
          </a:bodyPr>
          <a:lstStyle/>
          <a:p>
            <a:pPr>
              <a:spcBef>
                <a:spcPct val="50000"/>
              </a:spcBef>
            </a:pPr>
            <a:r>
              <a:rPr lang="en-US" altLang="en-US" sz="2600"/>
              <a:t>C. Một chất lỏng bất kì.</a:t>
            </a:r>
          </a:p>
        </p:txBody>
      </p:sp>
      <p:sp>
        <p:nvSpPr>
          <p:cNvPr id="13" name="Text Box 14">
            <a:extLst>
              <a:ext uri="{FF2B5EF4-FFF2-40B4-BE49-F238E27FC236}">
                <a16:creationId xmlns:a16="http://schemas.microsoft.com/office/drawing/2014/main" id="{BBC4848D-34CC-4755-AB9A-7147F7B70958}"/>
              </a:ext>
            </a:extLst>
          </p:cNvPr>
          <p:cNvSpPr txBox="1">
            <a:spLocks noChangeArrowheads="1"/>
          </p:cNvSpPr>
          <p:nvPr/>
        </p:nvSpPr>
        <p:spPr bwMode="auto">
          <a:xfrm>
            <a:off x="1631504" y="3867451"/>
            <a:ext cx="8770689" cy="492443"/>
          </a:xfrm>
          <a:prstGeom prst="rect">
            <a:avLst/>
          </a:prstGeom>
          <a:noFill/>
          <a:ln>
            <a:noFill/>
          </a:ln>
          <a:effectLst/>
        </p:spPr>
        <p:txBody>
          <a:bodyPr wrap="square">
            <a:spAutoFit/>
          </a:bodyPr>
          <a:lstStyle/>
          <a:p>
            <a:pPr>
              <a:spcBef>
                <a:spcPct val="50000"/>
              </a:spcBef>
            </a:pPr>
            <a:r>
              <a:rPr lang="en-US" altLang="en-US" sz="2600"/>
              <a:t>D. Một chất rắn hoặc chất lỏng có nguyên tử lượng bất kì.</a:t>
            </a:r>
          </a:p>
        </p:txBody>
      </p:sp>
      <p:sp>
        <p:nvSpPr>
          <p:cNvPr id="14" name="Text Box 15">
            <a:extLst>
              <a:ext uri="{FF2B5EF4-FFF2-40B4-BE49-F238E27FC236}">
                <a16:creationId xmlns:a16="http://schemas.microsoft.com/office/drawing/2014/main" id="{1D1EA241-BE44-4299-A75F-6F88E8B589A4}"/>
              </a:ext>
            </a:extLst>
          </p:cNvPr>
          <p:cNvSpPr txBox="1">
            <a:spLocks noChangeArrowheads="1"/>
          </p:cNvSpPr>
          <p:nvPr/>
        </p:nvSpPr>
        <p:spPr bwMode="auto">
          <a:xfrm>
            <a:off x="1717798" y="2136585"/>
            <a:ext cx="8770689" cy="492443"/>
          </a:xfrm>
          <a:prstGeom prst="rect">
            <a:avLst/>
          </a:prstGeom>
          <a:noFill/>
          <a:ln>
            <a:noFill/>
          </a:ln>
          <a:effectLst/>
        </p:spPr>
        <p:txBody>
          <a:bodyPr wrap="square">
            <a:spAutoFit/>
          </a:bodyPr>
          <a:lstStyle/>
          <a:p>
            <a:pPr>
              <a:spcBef>
                <a:spcPct val="50000"/>
              </a:spcBef>
            </a:pPr>
            <a:r>
              <a:rPr lang="en-US" altLang="en-US" sz="2600"/>
              <a:t>A. Một chất rắn khó nóng chảy, có nguyên tử lượng lớn.</a:t>
            </a:r>
          </a:p>
        </p:txBody>
      </p:sp>
      <p:sp>
        <p:nvSpPr>
          <p:cNvPr id="15" name="Oval 14">
            <a:extLst>
              <a:ext uri="{FF2B5EF4-FFF2-40B4-BE49-F238E27FC236}">
                <a16:creationId xmlns:a16="http://schemas.microsoft.com/office/drawing/2014/main" id="{A60F2A09-7A91-412A-ABAC-7F72A8E6B8F2}"/>
              </a:ext>
            </a:extLst>
          </p:cNvPr>
          <p:cNvSpPr/>
          <p:nvPr/>
        </p:nvSpPr>
        <p:spPr>
          <a:xfrm>
            <a:off x="1682233" y="2163564"/>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8921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E55083FA-0B78-4572-8D9D-9519EFB85BBE}"/>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699B4F10-E3E9-4A67-A078-B025B020CB1D}"/>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F8257948-2769-4F83-840F-7FE65C49004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7" name="Picture 2" descr="http://www.test.e1t.in/wp-content/uploads/2014/08/is2.png">
            <a:hlinkClick r:id="rId2"/>
            <a:extLst>
              <a:ext uri="{FF2B5EF4-FFF2-40B4-BE49-F238E27FC236}">
                <a16:creationId xmlns:a16="http://schemas.microsoft.com/office/drawing/2014/main" id="{1C8C373A-DB1C-466C-BA84-22AB7C225E62}"/>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8" name="Picture 5" descr="empty-blue-rectangle">
            <a:extLst>
              <a:ext uri="{FF2B5EF4-FFF2-40B4-BE49-F238E27FC236}">
                <a16:creationId xmlns:a16="http://schemas.microsoft.com/office/drawing/2014/main" id="{B9013D88-AF65-4EBE-9F08-D18CDC01D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71" y="980728"/>
            <a:ext cx="10548237"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6EA0C30C-8F34-4854-AC7C-FA4A850EFA29}"/>
              </a:ext>
            </a:extLst>
          </p:cNvPr>
          <p:cNvSpPr txBox="1">
            <a:spLocks noChangeArrowheads="1"/>
          </p:cNvSpPr>
          <p:nvPr/>
        </p:nvSpPr>
        <p:spPr bwMode="auto">
          <a:xfrm>
            <a:off x="1600199" y="1150239"/>
            <a:ext cx="8991600" cy="892552"/>
          </a:xfrm>
          <a:prstGeom prst="rect">
            <a:avLst/>
          </a:prstGeom>
          <a:noFill/>
          <a:ln>
            <a:noFill/>
          </a:ln>
          <a:effectLst/>
        </p:spPr>
        <p:txBody>
          <a:bodyPr>
            <a:spAutoFit/>
          </a:bodyPr>
          <a:lstStyle/>
          <a:p>
            <a:pPr eaLnBrk="0" hangingPunct="0">
              <a:spcBef>
                <a:spcPct val="50000"/>
              </a:spcBef>
            </a:pPr>
            <a:r>
              <a:rPr lang="en-US" altLang="en-US" sz="2600"/>
              <a:t>Câu 3:  Tính chất quan trọng nhất và được ứng dụng rộng rãi nhất của tia X là:</a:t>
            </a:r>
          </a:p>
        </p:txBody>
      </p:sp>
      <p:sp>
        <p:nvSpPr>
          <p:cNvPr id="10" name="Text Box 5">
            <a:extLst>
              <a:ext uri="{FF2B5EF4-FFF2-40B4-BE49-F238E27FC236}">
                <a16:creationId xmlns:a16="http://schemas.microsoft.com/office/drawing/2014/main" id="{88C2F7E6-F10D-40A5-B93B-629D61AADDED}"/>
              </a:ext>
            </a:extLst>
          </p:cNvPr>
          <p:cNvSpPr txBox="1">
            <a:spLocks noChangeArrowheads="1"/>
          </p:cNvSpPr>
          <p:nvPr/>
        </p:nvSpPr>
        <p:spPr bwMode="auto">
          <a:xfrm>
            <a:off x="1789237" y="2108491"/>
            <a:ext cx="5334694" cy="492443"/>
          </a:xfrm>
          <a:prstGeom prst="rect">
            <a:avLst/>
          </a:prstGeom>
          <a:noFill/>
          <a:ln>
            <a:noFill/>
          </a:ln>
          <a:effectLst/>
        </p:spPr>
        <p:txBody>
          <a:bodyPr wrap="square">
            <a:spAutoFit/>
          </a:bodyPr>
          <a:lstStyle/>
          <a:p>
            <a:pPr>
              <a:spcBef>
                <a:spcPct val="50000"/>
              </a:spcBef>
            </a:pPr>
            <a:r>
              <a:rPr lang="en-US" altLang="en-US" sz="2600"/>
              <a:t>A. khả năng đâm xuyên</a:t>
            </a:r>
          </a:p>
        </p:txBody>
      </p:sp>
      <p:sp>
        <p:nvSpPr>
          <p:cNvPr id="11" name="Text Box 6">
            <a:extLst>
              <a:ext uri="{FF2B5EF4-FFF2-40B4-BE49-F238E27FC236}">
                <a16:creationId xmlns:a16="http://schemas.microsoft.com/office/drawing/2014/main" id="{65782B70-B3A4-442D-B61E-0BD7596AF968}"/>
              </a:ext>
            </a:extLst>
          </p:cNvPr>
          <p:cNvSpPr txBox="1">
            <a:spLocks noChangeArrowheads="1"/>
          </p:cNvSpPr>
          <p:nvPr/>
        </p:nvSpPr>
        <p:spPr bwMode="auto">
          <a:xfrm>
            <a:off x="1789237" y="2754844"/>
            <a:ext cx="6129223" cy="492443"/>
          </a:xfrm>
          <a:prstGeom prst="rect">
            <a:avLst/>
          </a:prstGeom>
          <a:noFill/>
          <a:ln>
            <a:noFill/>
          </a:ln>
          <a:effectLst/>
        </p:spPr>
        <p:txBody>
          <a:bodyPr wrap="square">
            <a:spAutoFit/>
          </a:bodyPr>
          <a:lstStyle/>
          <a:p>
            <a:pPr>
              <a:spcBef>
                <a:spcPct val="50000"/>
              </a:spcBef>
            </a:pPr>
            <a:r>
              <a:rPr lang="en-US" altLang="en-US" sz="2600"/>
              <a:t>B. làm đen kính ảnh</a:t>
            </a:r>
          </a:p>
        </p:txBody>
      </p:sp>
      <p:sp>
        <p:nvSpPr>
          <p:cNvPr id="12" name="Text Box 7">
            <a:extLst>
              <a:ext uri="{FF2B5EF4-FFF2-40B4-BE49-F238E27FC236}">
                <a16:creationId xmlns:a16="http://schemas.microsoft.com/office/drawing/2014/main" id="{CF1EC585-BD1C-4ED4-85AF-DDCADAB51ACD}"/>
              </a:ext>
            </a:extLst>
          </p:cNvPr>
          <p:cNvSpPr txBox="1">
            <a:spLocks noChangeArrowheads="1"/>
          </p:cNvSpPr>
          <p:nvPr/>
        </p:nvSpPr>
        <p:spPr bwMode="auto">
          <a:xfrm>
            <a:off x="1789237" y="3335625"/>
            <a:ext cx="6696744" cy="492443"/>
          </a:xfrm>
          <a:prstGeom prst="rect">
            <a:avLst/>
          </a:prstGeom>
          <a:noFill/>
          <a:ln>
            <a:noFill/>
          </a:ln>
          <a:effectLst/>
        </p:spPr>
        <p:txBody>
          <a:bodyPr wrap="square">
            <a:spAutoFit/>
          </a:bodyPr>
          <a:lstStyle/>
          <a:p>
            <a:pPr>
              <a:spcBef>
                <a:spcPct val="50000"/>
              </a:spcBef>
            </a:pPr>
            <a:r>
              <a:rPr lang="en-US" altLang="en-US" sz="2600"/>
              <a:t>C. làm phát quang một số chất.</a:t>
            </a:r>
          </a:p>
        </p:txBody>
      </p:sp>
      <p:sp>
        <p:nvSpPr>
          <p:cNvPr id="13" name="Text Box 8">
            <a:extLst>
              <a:ext uri="{FF2B5EF4-FFF2-40B4-BE49-F238E27FC236}">
                <a16:creationId xmlns:a16="http://schemas.microsoft.com/office/drawing/2014/main" id="{4EE6B701-8734-4151-9A82-D715DFABAD4C}"/>
              </a:ext>
            </a:extLst>
          </p:cNvPr>
          <p:cNvSpPr txBox="1">
            <a:spLocks noChangeArrowheads="1"/>
          </p:cNvSpPr>
          <p:nvPr/>
        </p:nvSpPr>
        <p:spPr bwMode="auto">
          <a:xfrm>
            <a:off x="1789237" y="3961856"/>
            <a:ext cx="3972645" cy="492443"/>
          </a:xfrm>
          <a:prstGeom prst="rect">
            <a:avLst/>
          </a:prstGeom>
          <a:noFill/>
          <a:ln>
            <a:noFill/>
          </a:ln>
          <a:effectLst/>
        </p:spPr>
        <p:txBody>
          <a:bodyPr wrap="square">
            <a:spAutoFit/>
          </a:bodyPr>
          <a:lstStyle/>
          <a:p>
            <a:pPr>
              <a:spcBef>
                <a:spcPct val="50000"/>
              </a:spcBef>
            </a:pPr>
            <a:r>
              <a:rPr lang="en-US" altLang="en-US" sz="2600"/>
              <a:t>D. hủy diệt tế bào</a:t>
            </a:r>
          </a:p>
        </p:txBody>
      </p:sp>
      <p:sp>
        <p:nvSpPr>
          <p:cNvPr id="14" name="Oval 13">
            <a:extLst>
              <a:ext uri="{FF2B5EF4-FFF2-40B4-BE49-F238E27FC236}">
                <a16:creationId xmlns:a16="http://schemas.microsoft.com/office/drawing/2014/main" id="{5B454281-C86D-4173-ACDA-3E02B986EE9B}"/>
              </a:ext>
            </a:extLst>
          </p:cNvPr>
          <p:cNvSpPr/>
          <p:nvPr/>
        </p:nvSpPr>
        <p:spPr>
          <a:xfrm>
            <a:off x="1789237" y="2167258"/>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366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3B4A604B-6ACD-4B6D-A6F6-691BCCCADFF1}"/>
              </a:ext>
            </a:extLst>
          </p:cNvPr>
          <p:cNvGrpSpPr/>
          <p:nvPr/>
        </p:nvGrpSpPr>
        <p:grpSpPr>
          <a:xfrm>
            <a:off x="4426001" y="132070"/>
            <a:ext cx="3339997"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8ADC9A0F-6162-46F3-96C7-E5670F6AF63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92B66FAD-6C49-4448-97AD-47F8085C97E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7" name="Picture 2" descr="http://www.test.e1t.in/wp-content/uploads/2014/08/is2.png">
            <a:hlinkClick r:id="rId2"/>
            <a:extLst>
              <a:ext uri="{FF2B5EF4-FFF2-40B4-BE49-F238E27FC236}">
                <a16:creationId xmlns:a16="http://schemas.microsoft.com/office/drawing/2014/main" id="{9170D5AB-AF35-478D-A28B-846E50215DA4}"/>
              </a:ext>
            </a:extLst>
          </p:cNvPr>
          <p:cNvPicPr>
            <a:picLocks noChangeAspect="1" noChangeArrowheads="1"/>
          </p:cNvPicPr>
          <p:nvPr/>
        </p:nvPicPr>
        <p:blipFill>
          <a:blip r:embed="rId3" cstate="print"/>
          <a:srcRect/>
          <a:stretch>
            <a:fillRect/>
          </a:stretch>
        </p:blipFill>
        <p:spPr bwMode="auto">
          <a:xfrm>
            <a:off x="22123" y="422611"/>
            <a:ext cx="1192260" cy="1326942"/>
          </a:xfrm>
          <a:prstGeom prst="rect">
            <a:avLst/>
          </a:prstGeom>
          <a:noFill/>
        </p:spPr>
      </p:pic>
      <p:pic>
        <p:nvPicPr>
          <p:cNvPr id="8" name="Picture 5" descr="empty-blue-rectangle">
            <a:extLst>
              <a:ext uri="{FF2B5EF4-FFF2-40B4-BE49-F238E27FC236}">
                <a16:creationId xmlns:a16="http://schemas.microsoft.com/office/drawing/2014/main" id="{E9A1A017-4527-44FD-864D-4F4CED785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71" y="980728"/>
            <a:ext cx="10548237" cy="38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a:ext uri="{FF2B5EF4-FFF2-40B4-BE49-F238E27FC236}">
                <a16:creationId xmlns:a16="http://schemas.microsoft.com/office/drawing/2014/main" id="{38E8BFA4-04FF-417B-A5AF-1F48CA281E18}"/>
              </a:ext>
            </a:extLst>
          </p:cNvPr>
          <p:cNvSpPr txBox="1">
            <a:spLocks noChangeArrowheads="1"/>
          </p:cNvSpPr>
          <p:nvPr/>
        </p:nvSpPr>
        <p:spPr bwMode="auto">
          <a:xfrm>
            <a:off x="1495587" y="1212619"/>
            <a:ext cx="9823054" cy="492443"/>
          </a:xfrm>
          <a:prstGeom prst="rect">
            <a:avLst/>
          </a:prstGeom>
          <a:noFill/>
          <a:ln>
            <a:noFill/>
          </a:ln>
          <a:effectLst/>
        </p:spPr>
        <p:txBody>
          <a:bodyPr wrap="square">
            <a:spAutoFit/>
          </a:bodyPr>
          <a:lstStyle/>
          <a:p>
            <a:pPr eaLnBrk="0" hangingPunct="0">
              <a:spcBef>
                <a:spcPct val="50000"/>
              </a:spcBef>
            </a:pPr>
            <a:r>
              <a:rPr lang="en-US" altLang="en-US" sz="2600"/>
              <a:t>Câu 4:  Phát biểu nào sau đây là </a:t>
            </a:r>
            <a:r>
              <a:rPr lang="en-US" altLang="en-US" sz="2600" i="1"/>
              <a:t>không</a:t>
            </a:r>
            <a:r>
              <a:rPr lang="en-US" altLang="en-US" sz="2600"/>
              <a:t> đúng?</a:t>
            </a:r>
          </a:p>
        </p:txBody>
      </p:sp>
      <p:sp>
        <p:nvSpPr>
          <p:cNvPr id="10" name="Text Box 11">
            <a:extLst>
              <a:ext uri="{FF2B5EF4-FFF2-40B4-BE49-F238E27FC236}">
                <a16:creationId xmlns:a16="http://schemas.microsoft.com/office/drawing/2014/main" id="{B615EA34-00B3-46BB-B385-62290499D23E}"/>
              </a:ext>
            </a:extLst>
          </p:cNvPr>
          <p:cNvSpPr txBox="1">
            <a:spLocks noChangeArrowheads="1"/>
          </p:cNvSpPr>
          <p:nvPr/>
        </p:nvSpPr>
        <p:spPr bwMode="auto">
          <a:xfrm>
            <a:off x="1703702" y="1807248"/>
            <a:ext cx="9406823" cy="492443"/>
          </a:xfrm>
          <a:prstGeom prst="rect">
            <a:avLst/>
          </a:prstGeom>
          <a:noFill/>
          <a:ln>
            <a:noFill/>
          </a:ln>
          <a:effectLst/>
        </p:spPr>
        <p:txBody>
          <a:bodyPr wrap="square">
            <a:spAutoFit/>
          </a:bodyPr>
          <a:lstStyle/>
          <a:p>
            <a:pPr>
              <a:spcBef>
                <a:spcPct val="50000"/>
              </a:spcBef>
            </a:pPr>
            <a:r>
              <a:rPr lang="en-US" altLang="en-US" sz="2600"/>
              <a:t>A. Tia X và tia tử ngoại đều là sóng điện từ</a:t>
            </a:r>
          </a:p>
        </p:txBody>
      </p:sp>
      <p:sp>
        <p:nvSpPr>
          <p:cNvPr id="11" name="Text Box 12">
            <a:extLst>
              <a:ext uri="{FF2B5EF4-FFF2-40B4-BE49-F238E27FC236}">
                <a16:creationId xmlns:a16="http://schemas.microsoft.com/office/drawing/2014/main" id="{F359B68A-A013-4327-8FC8-A706BD9AA39A}"/>
              </a:ext>
            </a:extLst>
          </p:cNvPr>
          <p:cNvSpPr txBox="1">
            <a:spLocks noChangeArrowheads="1"/>
          </p:cNvSpPr>
          <p:nvPr/>
        </p:nvSpPr>
        <p:spPr bwMode="auto">
          <a:xfrm>
            <a:off x="1746527" y="2430481"/>
            <a:ext cx="9406823" cy="492443"/>
          </a:xfrm>
          <a:prstGeom prst="rect">
            <a:avLst/>
          </a:prstGeom>
          <a:noFill/>
          <a:ln>
            <a:noFill/>
          </a:ln>
          <a:effectLst/>
        </p:spPr>
        <p:txBody>
          <a:bodyPr wrap="square">
            <a:spAutoFit/>
          </a:bodyPr>
          <a:lstStyle/>
          <a:p>
            <a:pPr>
              <a:spcBef>
                <a:spcPct val="50000"/>
              </a:spcBef>
            </a:pPr>
            <a:r>
              <a:rPr lang="en-US" altLang="en-US" sz="2600"/>
              <a:t>B. Tia X và tia tử ngoại đều tác dụng mạnh lên kính ảnh.</a:t>
            </a:r>
          </a:p>
        </p:txBody>
      </p:sp>
      <p:sp>
        <p:nvSpPr>
          <p:cNvPr id="12" name="Text Box 13">
            <a:extLst>
              <a:ext uri="{FF2B5EF4-FFF2-40B4-BE49-F238E27FC236}">
                <a16:creationId xmlns:a16="http://schemas.microsoft.com/office/drawing/2014/main" id="{6F40A6D0-E747-4329-9D55-F86DF85BFA6E}"/>
              </a:ext>
            </a:extLst>
          </p:cNvPr>
          <p:cNvSpPr txBox="1">
            <a:spLocks noChangeArrowheads="1"/>
          </p:cNvSpPr>
          <p:nvPr/>
        </p:nvSpPr>
        <p:spPr bwMode="auto">
          <a:xfrm>
            <a:off x="1656078" y="3117619"/>
            <a:ext cx="9406823" cy="492443"/>
          </a:xfrm>
          <a:prstGeom prst="rect">
            <a:avLst/>
          </a:prstGeom>
          <a:noFill/>
          <a:ln>
            <a:noFill/>
          </a:ln>
          <a:effectLst/>
        </p:spPr>
        <p:txBody>
          <a:bodyPr wrap="square">
            <a:spAutoFit/>
          </a:bodyPr>
          <a:lstStyle/>
          <a:p>
            <a:pPr>
              <a:spcBef>
                <a:spcPct val="50000"/>
              </a:spcBef>
            </a:pPr>
            <a:r>
              <a:rPr lang="en-US" altLang="en-US" sz="2600"/>
              <a:t>C. Tia X và tia tử ngoại đều kích thích một số chất phát quang.</a:t>
            </a:r>
          </a:p>
        </p:txBody>
      </p:sp>
      <p:sp>
        <p:nvSpPr>
          <p:cNvPr id="13" name="Text Box 15">
            <a:extLst>
              <a:ext uri="{FF2B5EF4-FFF2-40B4-BE49-F238E27FC236}">
                <a16:creationId xmlns:a16="http://schemas.microsoft.com/office/drawing/2014/main" id="{156F2F49-7F9D-494C-B16F-8D072F2F7128}"/>
              </a:ext>
            </a:extLst>
          </p:cNvPr>
          <p:cNvSpPr txBox="1">
            <a:spLocks noChangeArrowheads="1"/>
          </p:cNvSpPr>
          <p:nvPr/>
        </p:nvSpPr>
        <p:spPr bwMode="auto">
          <a:xfrm>
            <a:off x="1656078" y="3768546"/>
            <a:ext cx="9739808" cy="492443"/>
          </a:xfrm>
          <a:prstGeom prst="rect">
            <a:avLst/>
          </a:prstGeom>
          <a:noFill/>
          <a:ln>
            <a:noFill/>
          </a:ln>
          <a:effectLst/>
        </p:spPr>
        <p:txBody>
          <a:bodyPr wrap="square">
            <a:spAutoFit/>
          </a:bodyPr>
          <a:lstStyle/>
          <a:p>
            <a:pPr>
              <a:spcBef>
                <a:spcPct val="50000"/>
              </a:spcBef>
            </a:pPr>
            <a:r>
              <a:rPr lang="en-US" altLang="en-US" sz="2600"/>
              <a:t>D. Tia X và tia tử ngoại đều bị lệch khi qua điện trường mạnh.</a:t>
            </a:r>
          </a:p>
        </p:txBody>
      </p:sp>
      <p:sp>
        <p:nvSpPr>
          <p:cNvPr id="14" name="Oval 13">
            <a:extLst>
              <a:ext uri="{FF2B5EF4-FFF2-40B4-BE49-F238E27FC236}">
                <a16:creationId xmlns:a16="http://schemas.microsoft.com/office/drawing/2014/main" id="{F540A08A-922C-4B9F-AB70-F60D87A50934}"/>
              </a:ext>
            </a:extLst>
          </p:cNvPr>
          <p:cNvSpPr/>
          <p:nvPr/>
        </p:nvSpPr>
        <p:spPr>
          <a:xfrm>
            <a:off x="1656078" y="3768546"/>
            <a:ext cx="445489" cy="4211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0441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D773FC-0A4F-4AF7-B7ED-6DEF53765483}"/>
              </a:ext>
            </a:extLst>
          </p:cNvPr>
          <p:cNvPicPr>
            <a:picLocks noChangeAspect="1"/>
          </p:cNvPicPr>
          <p:nvPr/>
        </p:nvPicPr>
        <p:blipFill>
          <a:blip r:embed="rId2"/>
          <a:stretch>
            <a:fillRect/>
          </a:stretch>
        </p:blipFill>
        <p:spPr>
          <a:xfrm>
            <a:off x="2999656" y="2160464"/>
            <a:ext cx="5256584" cy="4569235"/>
          </a:xfrm>
          <a:prstGeom prst="rect">
            <a:avLst/>
          </a:prstGeom>
          <a:ln>
            <a:noFill/>
          </a:ln>
          <a:effectLst>
            <a:softEdge rad="112500"/>
          </a:effectLst>
        </p:spPr>
      </p:pic>
      <p:sp>
        <p:nvSpPr>
          <p:cNvPr id="7" name="Text Box 29">
            <a:extLst>
              <a:ext uri="{FF2B5EF4-FFF2-40B4-BE49-F238E27FC236}">
                <a16:creationId xmlns:a16="http://schemas.microsoft.com/office/drawing/2014/main" id="{83416A54-58A2-4BC1-9CBA-2D60D461FB4C}"/>
              </a:ext>
            </a:extLst>
          </p:cNvPr>
          <p:cNvSpPr txBox="1">
            <a:spLocks noChangeArrowheads="1"/>
          </p:cNvSpPr>
          <p:nvPr/>
        </p:nvSpPr>
        <p:spPr bwMode="auto">
          <a:xfrm>
            <a:off x="1368144" y="936010"/>
            <a:ext cx="945571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500" i="1"/>
              <a:t>Chụp X-quang là một công việc phổ biến trong bệnh viện để chẩn đoán một số bệnh về xương khớp, tim mạch, phổi…</a:t>
            </a:r>
          </a:p>
        </p:txBody>
      </p:sp>
      <p:pic>
        <p:nvPicPr>
          <p:cNvPr id="8" name="Picture 14" descr="http://tmjpainandtreatment.com/wp-content/uploads/2014/09/little-man-with-red-question-mark.jpg">
            <a:hlinkClick r:id="rId3"/>
            <a:extLst>
              <a:ext uri="{FF2B5EF4-FFF2-40B4-BE49-F238E27FC236}">
                <a16:creationId xmlns:a16="http://schemas.microsoft.com/office/drawing/2014/main" id="{12EA1B7A-EE98-455A-B982-0BD0402646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64" y="729818"/>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6">
            <a:extLst>
              <a:ext uri="{FF2B5EF4-FFF2-40B4-BE49-F238E27FC236}">
                <a16:creationId xmlns:a16="http://schemas.microsoft.com/office/drawing/2014/main" id="{5A0685EB-1DC3-4199-B279-245F88C4CA7F}"/>
              </a:ext>
            </a:extLst>
          </p:cNvPr>
          <p:cNvGrpSpPr/>
          <p:nvPr/>
        </p:nvGrpSpPr>
        <p:grpSpPr>
          <a:xfrm>
            <a:off x="4310391" y="177103"/>
            <a:ext cx="3283628" cy="581082"/>
            <a:chOff x="2193" y="0"/>
            <a:chExt cx="2245706" cy="1239104"/>
          </a:xfrm>
          <a:solidFill>
            <a:srgbClr val="002060"/>
          </a:solidFill>
          <a:scene3d>
            <a:camera prst="orthographicFront"/>
            <a:lightRig rig="threePt" dir="t">
              <a:rot lat="0" lon="0" rev="7500000"/>
            </a:lightRig>
          </a:scene3d>
        </p:grpSpPr>
        <p:sp>
          <p:nvSpPr>
            <p:cNvPr id="10" name="Rounded Rectangle 57">
              <a:extLst>
                <a:ext uri="{FF2B5EF4-FFF2-40B4-BE49-F238E27FC236}">
                  <a16:creationId xmlns:a16="http://schemas.microsoft.com/office/drawing/2014/main" id="{2D6CA70A-4705-4C27-904A-473FEE6C8BA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DE3366E0-1F1B-48F8-B6CF-1FBEA15CB23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sp>
        <p:nvSpPr>
          <p:cNvPr id="13" name="TextBox 12">
            <a:extLst>
              <a:ext uri="{FF2B5EF4-FFF2-40B4-BE49-F238E27FC236}">
                <a16:creationId xmlns:a16="http://schemas.microsoft.com/office/drawing/2014/main" id="{6B82F152-2220-4A60-99E6-F75650DBDF89}"/>
              </a:ext>
            </a:extLst>
          </p:cNvPr>
          <p:cNvSpPr txBox="1"/>
          <p:nvPr/>
        </p:nvSpPr>
        <p:spPr>
          <a:xfrm>
            <a:off x="8688288" y="3068960"/>
            <a:ext cx="3050568" cy="2492990"/>
          </a:xfrm>
          <a:prstGeom prst="rect">
            <a:avLst/>
          </a:prstGeom>
          <a:noFill/>
        </p:spPr>
        <p:txBody>
          <a:bodyPr wrap="square">
            <a:spAutoFit/>
          </a:bodyPr>
          <a:lstStyle/>
          <a:p>
            <a:pPr algn="ctr"/>
            <a:r>
              <a:rPr lang="en-US" altLang="en-US" sz="2600" i="1">
                <a:solidFill>
                  <a:srgbClr val="0070C0"/>
                </a:solidFill>
              </a:rPr>
              <a:t>Vậy bằng cách nào mà các kỹ thuật viên có thể chụp được ảnh các cơ quan bên trong cơ thể con người?</a:t>
            </a:r>
            <a:endParaRPr lang="en-US" sz="2600">
              <a:solidFill>
                <a:srgbClr val="0070C0"/>
              </a:solidFill>
            </a:endParaRPr>
          </a:p>
        </p:txBody>
      </p:sp>
    </p:spTree>
    <p:extLst>
      <p:ext uri="{BB962C8B-B14F-4D97-AF65-F5344CB8AC3E}">
        <p14:creationId xmlns:p14="http://schemas.microsoft.com/office/powerpoint/2010/main" val="905834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156DA1-DFE5-423E-8CC5-858D29755C93}"/>
              </a:ext>
            </a:extLst>
          </p:cNvPr>
          <p:cNvGrpSpPr/>
          <p:nvPr/>
        </p:nvGrpSpPr>
        <p:grpSpPr>
          <a:xfrm>
            <a:off x="-152400" y="179103"/>
            <a:ext cx="10061861" cy="503188"/>
            <a:chOff x="38033" y="2294628"/>
            <a:chExt cx="12519839" cy="702414"/>
          </a:xfrm>
        </p:grpSpPr>
        <p:grpSp>
          <p:nvGrpSpPr>
            <p:cNvPr id="7" name="Group 70">
              <a:extLst>
                <a:ext uri="{FF2B5EF4-FFF2-40B4-BE49-F238E27FC236}">
                  <a16:creationId xmlns:a16="http://schemas.microsoft.com/office/drawing/2014/main" id="{A692FFA7-2D7E-4EAB-9008-8A1AFE5A6F09}"/>
                </a:ext>
              </a:extLst>
            </p:cNvPr>
            <p:cNvGrpSpPr>
              <a:grpSpLocks/>
            </p:cNvGrpSpPr>
            <p:nvPr/>
          </p:nvGrpSpPr>
          <p:grpSpPr bwMode="auto">
            <a:xfrm>
              <a:off x="368181" y="2294628"/>
              <a:ext cx="5204689" cy="693208"/>
              <a:chOff x="607011" y="3430752"/>
              <a:chExt cx="2680172" cy="1335216"/>
            </a:xfrm>
          </p:grpSpPr>
          <p:pic>
            <p:nvPicPr>
              <p:cNvPr id="10" name="Picture 9" descr="empty-green-rectangle">
                <a:extLst>
                  <a:ext uri="{FF2B5EF4-FFF2-40B4-BE49-F238E27FC236}">
                    <a16:creationId xmlns:a16="http://schemas.microsoft.com/office/drawing/2014/main" id="{453D5D6A-D11D-4EF9-AFF7-BA371C78C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C6AABF11-12EC-44FC-9242-1BBEDD4B3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FFA31A0A-67AC-443B-92E2-FCD5F162DDF4}"/>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DCC29553-EC85-4BBD-A8AE-5A87E9FBD6E4}"/>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Phát hiện tia X</a:t>
              </a:r>
            </a:p>
          </p:txBody>
        </p:sp>
      </p:grpSp>
      <p:pic>
        <p:nvPicPr>
          <p:cNvPr id="16" name="Picture 5" descr="empty-blue-rectangle">
            <a:extLst>
              <a:ext uri="{FF2B5EF4-FFF2-40B4-BE49-F238E27FC236}">
                <a16:creationId xmlns:a16="http://schemas.microsoft.com/office/drawing/2014/main" id="{9CD34457-15A0-465C-85BF-9D9660E2B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31" y="5741969"/>
            <a:ext cx="11901860" cy="9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060">
            <a:extLst>
              <a:ext uri="{FF2B5EF4-FFF2-40B4-BE49-F238E27FC236}">
                <a16:creationId xmlns:a16="http://schemas.microsoft.com/office/drawing/2014/main" id="{401D3F97-3F39-40B4-8226-17979F3C3A61}"/>
              </a:ext>
            </a:extLst>
          </p:cNvPr>
          <p:cNvSpPr>
            <a:spLocks noChangeArrowheads="1"/>
          </p:cNvSpPr>
          <p:nvPr/>
        </p:nvSpPr>
        <p:spPr bwMode="auto">
          <a:xfrm>
            <a:off x="719531" y="5748493"/>
            <a:ext cx="10681374" cy="911019"/>
          </a:xfrm>
          <a:prstGeom prst="rect">
            <a:avLst/>
          </a:prstGeom>
          <a:noFill/>
          <a:ln w="9525" algn="ctr">
            <a:noFill/>
            <a:miter lim="800000"/>
            <a:headEnd/>
            <a:tailEnd/>
          </a:ln>
        </p:spPr>
        <p:txBody>
          <a:bodyPr wrap="square" lIns="109728" tIns="54864" rIns="109728" bIns="54864">
            <a:spAutoFit/>
          </a:bodyPr>
          <a:lstStyle/>
          <a:p>
            <a:pPr algn="ctr"/>
            <a:r>
              <a:rPr lang="en-US" altLang="en-US" sz="2600">
                <a:latin typeface="Arial" panose="020B0604020202020204" pitchFamily="34" charset="0"/>
                <a:cs typeface="Arial" panose="020B0604020202020204" pitchFamily="34" charset="0"/>
              </a:rPr>
              <a:t>Mỗi khi có một chùm tia catot tức một chùm electron có năng lượng lớn đập vào một vật rắn thì vật đó phát ra tia X</a:t>
            </a:r>
          </a:p>
        </p:txBody>
      </p:sp>
      <p:pic>
        <p:nvPicPr>
          <p:cNvPr id="29" name="Picture 3" descr="roentgen">
            <a:extLst>
              <a:ext uri="{FF2B5EF4-FFF2-40B4-BE49-F238E27FC236}">
                <a16:creationId xmlns:a16="http://schemas.microsoft.com/office/drawing/2014/main" id="{8FB03A32-EAFF-4E71-BB50-DCD196087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472" y="892929"/>
            <a:ext cx="3127320" cy="34961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26060">
            <a:extLst>
              <a:ext uri="{FF2B5EF4-FFF2-40B4-BE49-F238E27FC236}">
                <a16:creationId xmlns:a16="http://schemas.microsoft.com/office/drawing/2014/main" id="{4348233F-55F1-4445-8D38-35F4AA35D337}"/>
              </a:ext>
            </a:extLst>
          </p:cNvPr>
          <p:cNvSpPr>
            <a:spLocks noChangeArrowheads="1"/>
          </p:cNvSpPr>
          <p:nvPr/>
        </p:nvSpPr>
        <p:spPr bwMode="auto">
          <a:xfrm>
            <a:off x="479821" y="4395556"/>
            <a:ext cx="11160795" cy="1034129"/>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000" i="1">
                <a:latin typeface="Arial" panose="020B0604020202020204" pitchFamily="34" charset="0"/>
                <a:cs typeface="Arial" panose="020B0604020202020204" pitchFamily="34" charset="0"/>
              </a:rPr>
              <a:t>Năm 1895 khi cho một ống phóng tia catot hoạt động. Rơn-ghen phát hiện một bức xạ mắt không trông thấy nhưng làm đen kính ảnh gói trong hộp kín. (sau đó ông dùng tia này chụp thử ảnh cánh tay của vợ mình)</a:t>
            </a:r>
          </a:p>
        </p:txBody>
      </p:sp>
      <p:pic>
        <p:nvPicPr>
          <p:cNvPr id="31" name="Picture 30" descr="A person playing a trumpet&#10;&#10;Description automatically generated with low confidence">
            <a:extLst>
              <a:ext uri="{FF2B5EF4-FFF2-40B4-BE49-F238E27FC236}">
                <a16:creationId xmlns:a16="http://schemas.microsoft.com/office/drawing/2014/main" id="{F86AD952-B2EA-430E-A5A0-C04278CEAF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9087" y="822391"/>
            <a:ext cx="5756441" cy="3451616"/>
          </a:xfrm>
          <a:prstGeom prst="rect">
            <a:avLst/>
          </a:prstGeom>
        </p:spPr>
      </p:pic>
      <p:sp>
        <p:nvSpPr>
          <p:cNvPr id="32" name="Rectangle 1026060">
            <a:extLst>
              <a:ext uri="{FF2B5EF4-FFF2-40B4-BE49-F238E27FC236}">
                <a16:creationId xmlns:a16="http://schemas.microsoft.com/office/drawing/2014/main" id="{A115F129-0C4F-4B37-A670-531907276C20}"/>
              </a:ext>
            </a:extLst>
          </p:cNvPr>
          <p:cNvSpPr>
            <a:spLocks noChangeArrowheads="1"/>
          </p:cNvSpPr>
          <p:nvPr/>
        </p:nvSpPr>
        <p:spPr bwMode="auto">
          <a:xfrm>
            <a:off x="479821" y="5307196"/>
            <a:ext cx="11160795" cy="418576"/>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000" i="1">
                <a:latin typeface="Arial" panose="020B0604020202020204" pitchFamily="34" charset="0"/>
                <a:cs typeface="Arial" panose="020B0604020202020204" pitchFamily="34" charset="0"/>
              </a:rPr>
              <a:t>Do chưa hiểu bản chất của tia này nên tạm gọi là tia X (sau này gọi là tia Rơn-ghen)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156DA1-DFE5-423E-8CC5-858D29755C93}"/>
              </a:ext>
            </a:extLst>
          </p:cNvPr>
          <p:cNvGrpSpPr/>
          <p:nvPr/>
        </p:nvGrpSpPr>
        <p:grpSpPr>
          <a:xfrm>
            <a:off x="-152400" y="179103"/>
            <a:ext cx="10061861" cy="503188"/>
            <a:chOff x="38033" y="2294628"/>
            <a:chExt cx="12519839" cy="702414"/>
          </a:xfrm>
        </p:grpSpPr>
        <p:grpSp>
          <p:nvGrpSpPr>
            <p:cNvPr id="7" name="Group 70">
              <a:extLst>
                <a:ext uri="{FF2B5EF4-FFF2-40B4-BE49-F238E27FC236}">
                  <a16:creationId xmlns:a16="http://schemas.microsoft.com/office/drawing/2014/main" id="{A692FFA7-2D7E-4EAB-9008-8A1AFE5A6F09}"/>
                </a:ext>
              </a:extLst>
            </p:cNvPr>
            <p:cNvGrpSpPr>
              <a:grpSpLocks/>
            </p:cNvGrpSpPr>
            <p:nvPr/>
          </p:nvGrpSpPr>
          <p:grpSpPr bwMode="auto">
            <a:xfrm>
              <a:off x="368181" y="2294628"/>
              <a:ext cx="5204689" cy="693208"/>
              <a:chOff x="607011" y="3430752"/>
              <a:chExt cx="2680172" cy="1335216"/>
            </a:xfrm>
          </p:grpSpPr>
          <p:pic>
            <p:nvPicPr>
              <p:cNvPr id="10" name="Picture 9" descr="empty-green-rectangle">
                <a:extLst>
                  <a:ext uri="{FF2B5EF4-FFF2-40B4-BE49-F238E27FC236}">
                    <a16:creationId xmlns:a16="http://schemas.microsoft.com/office/drawing/2014/main" id="{453D5D6A-D11D-4EF9-AFF7-BA371C78C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C6AABF11-12EC-44FC-9242-1BBEDD4B3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FFA31A0A-67AC-443B-92E2-FCD5F162DDF4}"/>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DCC29553-EC85-4BBD-A8AE-5A87E9FBD6E4}"/>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Cách tạo tia X</a:t>
              </a:r>
            </a:p>
          </p:txBody>
        </p:sp>
      </p:grpSp>
      <p:pic>
        <p:nvPicPr>
          <p:cNvPr id="16" name="Picture 5" descr="empty-blue-rectangle">
            <a:extLst>
              <a:ext uri="{FF2B5EF4-FFF2-40B4-BE49-F238E27FC236}">
                <a16:creationId xmlns:a16="http://schemas.microsoft.com/office/drawing/2014/main" id="{9CD34457-15A0-465C-85BF-9D9660E2B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31" y="3873941"/>
            <a:ext cx="11901860" cy="298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roehregr">
            <a:extLst>
              <a:ext uri="{FF2B5EF4-FFF2-40B4-BE49-F238E27FC236}">
                <a16:creationId xmlns:a16="http://schemas.microsoft.com/office/drawing/2014/main" id="{52092B5B-992E-49FC-B27F-9556842AFF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 b="42191"/>
          <a:stretch/>
        </p:blipFill>
        <p:spPr bwMode="auto">
          <a:xfrm>
            <a:off x="6136083" y="973168"/>
            <a:ext cx="5418900" cy="2350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2C65F1D-E8B1-4D8C-8815-B82D7E5CEBA9}"/>
              </a:ext>
            </a:extLst>
          </p:cNvPr>
          <p:cNvPicPr>
            <a:picLocks noChangeAspect="1"/>
          </p:cNvPicPr>
          <p:nvPr/>
        </p:nvPicPr>
        <p:blipFill>
          <a:blip r:embed="rId6"/>
          <a:stretch>
            <a:fillRect/>
          </a:stretch>
        </p:blipFill>
        <p:spPr>
          <a:xfrm>
            <a:off x="469223" y="806913"/>
            <a:ext cx="5269980" cy="2942406"/>
          </a:xfrm>
          <a:prstGeom prst="rect">
            <a:avLst/>
          </a:prstGeom>
        </p:spPr>
      </p:pic>
      <p:sp>
        <p:nvSpPr>
          <p:cNvPr id="20" name="Rectangle 1026060">
            <a:extLst>
              <a:ext uri="{FF2B5EF4-FFF2-40B4-BE49-F238E27FC236}">
                <a16:creationId xmlns:a16="http://schemas.microsoft.com/office/drawing/2014/main" id="{DE81B216-2FD6-4897-9D56-AC80B86536FE}"/>
              </a:ext>
            </a:extLst>
          </p:cNvPr>
          <p:cNvSpPr>
            <a:spLocks noChangeArrowheads="1"/>
          </p:cNvSpPr>
          <p:nvPr/>
        </p:nvSpPr>
        <p:spPr bwMode="auto">
          <a:xfrm>
            <a:off x="479821" y="4814913"/>
            <a:ext cx="11253554" cy="464743"/>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300">
                <a:latin typeface="Arial" panose="020B0604020202020204" pitchFamily="34" charset="0"/>
                <a:cs typeface="Arial" panose="020B0604020202020204" pitchFamily="34" charset="0"/>
              </a:rPr>
              <a:t>Catốt K bằng kim loại, hình chỏm cầu để electron phát ra đều hội tụ vào anốt A</a:t>
            </a:r>
          </a:p>
        </p:txBody>
      </p:sp>
      <p:sp>
        <p:nvSpPr>
          <p:cNvPr id="22" name="Rectangle 1026060">
            <a:extLst>
              <a:ext uri="{FF2B5EF4-FFF2-40B4-BE49-F238E27FC236}">
                <a16:creationId xmlns:a16="http://schemas.microsoft.com/office/drawing/2014/main" id="{788A6A45-8541-4BC4-9BFE-143315E7A999}"/>
              </a:ext>
            </a:extLst>
          </p:cNvPr>
          <p:cNvSpPr>
            <a:spLocks noChangeArrowheads="1"/>
          </p:cNvSpPr>
          <p:nvPr/>
        </p:nvSpPr>
        <p:spPr bwMode="auto">
          <a:xfrm>
            <a:off x="469223" y="4046392"/>
            <a:ext cx="11253554" cy="818686"/>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300">
                <a:latin typeface="Arial" panose="020B0604020202020204" pitchFamily="34" charset="0"/>
                <a:cs typeface="Arial" panose="020B0604020202020204" pitchFamily="34" charset="0"/>
              </a:rPr>
              <a:t>Ống Cu-lít-giơ là ống thủy tinh bên trong là chân không, gồm một dây nung bằng vonfam FF’ dùng làm nguồn electron và hai điện cực</a:t>
            </a:r>
          </a:p>
        </p:txBody>
      </p:sp>
      <p:sp>
        <p:nvSpPr>
          <p:cNvPr id="23" name="Rectangle 1026060">
            <a:extLst>
              <a:ext uri="{FF2B5EF4-FFF2-40B4-BE49-F238E27FC236}">
                <a16:creationId xmlns:a16="http://schemas.microsoft.com/office/drawing/2014/main" id="{95A994C8-F087-4E8A-8ED5-BBB0A394B946}"/>
              </a:ext>
            </a:extLst>
          </p:cNvPr>
          <p:cNvSpPr>
            <a:spLocks noChangeArrowheads="1"/>
          </p:cNvSpPr>
          <p:nvPr/>
        </p:nvSpPr>
        <p:spPr bwMode="auto">
          <a:xfrm>
            <a:off x="490419" y="5265417"/>
            <a:ext cx="11253554" cy="818686"/>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300">
                <a:latin typeface="Arial" panose="020B0604020202020204" pitchFamily="34" charset="0"/>
                <a:cs typeface="Arial" panose="020B0604020202020204" pitchFamily="34" charset="0"/>
              </a:rPr>
              <a:t>anốt A bằng kim loại có khối lượng nguyên tử lớn, nhiệt độ nóng chảy cao, được làm nguội bằng dòng nước khi ống hoạt động</a:t>
            </a:r>
          </a:p>
        </p:txBody>
      </p:sp>
      <p:sp>
        <p:nvSpPr>
          <p:cNvPr id="24" name="Rectangle 1026060">
            <a:extLst>
              <a:ext uri="{FF2B5EF4-FFF2-40B4-BE49-F238E27FC236}">
                <a16:creationId xmlns:a16="http://schemas.microsoft.com/office/drawing/2014/main" id="{35C04DF8-7EEC-43E4-9AD3-DFD52B8B88CD}"/>
              </a:ext>
            </a:extLst>
          </p:cNvPr>
          <p:cNvSpPr>
            <a:spLocks noChangeArrowheads="1"/>
          </p:cNvSpPr>
          <p:nvPr/>
        </p:nvSpPr>
        <p:spPr bwMode="auto">
          <a:xfrm>
            <a:off x="454226" y="5979133"/>
            <a:ext cx="11253554" cy="818686"/>
          </a:xfrm>
          <a:prstGeom prst="rect">
            <a:avLst/>
          </a:prstGeom>
          <a:noFill/>
          <a:ln w="9525" algn="ctr">
            <a:noFill/>
            <a:miter lim="800000"/>
            <a:headEnd/>
            <a:tailEnd/>
          </a:ln>
        </p:spPr>
        <p:txBody>
          <a:bodyPr wrap="square" lIns="109728" tIns="54864" rIns="109728" bIns="54864">
            <a:spAutoFit/>
          </a:bodyPr>
          <a:lstStyle/>
          <a:p>
            <a:pPr marL="342900" indent="-342900">
              <a:buFont typeface="Wingdings" panose="05000000000000000000" pitchFamily="2" charset="2"/>
              <a:buChar char="§"/>
            </a:pPr>
            <a:r>
              <a:rPr lang="en-US" altLang="en-US" sz="2300"/>
              <a:t>Hiệu điện thế UAK cỡ vài chục kV để gia tốc các electron phát ra từ K đập vào A phát ra tia X</a:t>
            </a:r>
            <a:endParaRPr lang="en-US" altLang="en-US" sz="2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7300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156DA1-DFE5-423E-8CC5-858D29755C93}"/>
              </a:ext>
            </a:extLst>
          </p:cNvPr>
          <p:cNvGrpSpPr/>
          <p:nvPr/>
        </p:nvGrpSpPr>
        <p:grpSpPr>
          <a:xfrm>
            <a:off x="-152400" y="179103"/>
            <a:ext cx="10061861" cy="503188"/>
            <a:chOff x="38033" y="2294628"/>
            <a:chExt cx="12519839" cy="702414"/>
          </a:xfrm>
        </p:grpSpPr>
        <p:grpSp>
          <p:nvGrpSpPr>
            <p:cNvPr id="7" name="Group 70">
              <a:extLst>
                <a:ext uri="{FF2B5EF4-FFF2-40B4-BE49-F238E27FC236}">
                  <a16:creationId xmlns:a16="http://schemas.microsoft.com/office/drawing/2014/main" id="{A692FFA7-2D7E-4EAB-9008-8A1AFE5A6F09}"/>
                </a:ext>
              </a:extLst>
            </p:cNvPr>
            <p:cNvGrpSpPr>
              <a:grpSpLocks/>
            </p:cNvGrpSpPr>
            <p:nvPr/>
          </p:nvGrpSpPr>
          <p:grpSpPr bwMode="auto">
            <a:xfrm>
              <a:off x="368181" y="2294628"/>
              <a:ext cx="5204689" cy="693208"/>
              <a:chOff x="607011" y="3430752"/>
              <a:chExt cx="2680172" cy="1335216"/>
            </a:xfrm>
          </p:grpSpPr>
          <p:pic>
            <p:nvPicPr>
              <p:cNvPr id="10" name="Picture 9" descr="empty-green-rectangle">
                <a:extLst>
                  <a:ext uri="{FF2B5EF4-FFF2-40B4-BE49-F238E27FC236}">
                    <a16:creationId xmlns:a16="http://schemas.microsoft.com/office/drawing/2014/main" id="{453D5D6A-D11D-4EF9-AFF7-BA371C78C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C6AABF11-12EC-44FC-9242-1BBEDD4B3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FFA31A0A-67AC-443B-92E2-FCD5F162DDF4}"/>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DCC29553-EC85-4BBD-A8AE-5A87E9FBD6E4}"/>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Bản chất của tia X</a:t>
              </a:r>
            </a:p>
          </p:txBody>
        </p:sp>
      </p:grpSp>
      <p:pic>
        <p:nvPicPr>
          <p:cNvPr id="16" name="Picture 5" descr="empty-blue-rectangle">
            <a:extLst>
              <a:ext uri="{FF2B5EF4-FFF2-40B4-BE49-F238E27FC236}">
                <a16:creationId xmlns:a16="http://schemas.microsoft.com/office/drawing/2014/main" id="{9CD34457-15A0-465C-85BF-9D9660E2B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3" y="2023747"/>
            <a:ext cx="12269473" cy="63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026060">
            <a:extLst>
              <a:ext uri="{FF2B5EF4-FFF2-40B4-BE49-F238E27FC236}">
                <a16:creationId xmlns:a16="http://schemas.microsoft.com/office/drawing/2014/main" id="{DE81B216-2FD6-4897-9D56-AC80B86536FE}"/>
              </a:ext>
            </a:extLst>
          </p:cNvPr>
          <p:cNvSpPr>
            <a:spLocks noChangeArrowheads="1"/>
          </p:cNvSpPr>
          <p:nvPr/>
        </p:nvSpPr>
        <p:spPr bwMode="auto">
          <a:xfrm>
            <a:off x="455446" y="1161949"/>
            <a:ext cx="11253554" cy="818686"/>
          </a:xfrm>
          <a:prstGeom prst="rect">
            <a:avLst/>
          </a:prstGeom>
          <a:noFill/>
          <a:ln w="9525" algn="ctr">
            <a:noFill/>
            <a:miter lim="800000"/>
            <a:headEnd/>
            <a:tailEnd/>
          </a:ln>
        </p:spPr>
        <p:txBody>
          <a:bodyPr wrap="square" lIns="109728" tIns="54864" rIns="109728" bIns="54864">
            <a:spAutoFit/>
          </a:bodyPr>
          <a:lstStyle/>
          <a:p>
            <a:r>
              <a:rPr lang="en-US" altLang="en-US" sz="2300" i="1"/>
              <a:t>Nhà vật lý Laue chứng minh được rằng t</a:t>
            </a:r>
            <a:r>
              <a:rPr lang="en-US" altLang="en-US" sz="2300" i="1">
                <a:latin typeface="Arial" panose="020B0604020202020204" pitchFamily="34" charset="0"/>
                <a:cs typeface="Arial" panose="020B0604020202020204" pitchFamily="34" charset="0"/>
              </a:rPr>
              <a:t>ia X có tính chất sóng, về bản chất nó giống tia tử ngoại chỉ khác ở chỗ có bước sóng nhỏ hơn rất nhiều </a:t>
            </a:r>
          </a:p>
        </p:txBody>
      </p:sp>
      <p:sp>
        <p:nvSpPr>
          <p:cNvPr id="22" name="Rectangle 1026060">
            <a:extLst>
              <a:ext uri="{FF2B5EF4-FFF2-40B4-BE49-F238E27FC236}">
                <a16:creationId xmlns:a16="http://schemas.microsoft.com/office/drawing/2014/main" id="{788A6A45-8541-4BC4-9BFE-143315E7A999}"/>
              </a:ext>
            </a:extLst>
          </p:cNvPr>
          <p:cNvSpPr>
            <a:spLocks noChangeArrowheads="1"/>
          </p:cNvSpPr>
          <p:nvPr/>
        </p:nvSpPr>
        <p:spPr bwMode="auto">
          <a:xfrm>
            <a:off x="356085" y="2109971"/>
            <a:ext cx="11609846" cy="464743"/>
          </a:xfrm>
          <a:prstGeom prst="rect">
            <a:avLst/>
          </a:prstGeom>
          <a:noFill/>
          <a:ln w="9525" algn="ctr">
            <a:noFill/>
            <a:miter lim="800000"/>
            <a:headEnd/>
            <a:tailEnd/>
          </a:ln>
        </p:spPr>
        <p:txBody>
          <a:bodyPr wrap="square" lIns="109728" tIns="54864" rIns="109728" bIns="54864">
            <a:spAutoFit/>
          </a:bodyPr>
          <a:lstStyle/>
          <a:p>
            <a:r>
              <a:rPr lang="en-US" altLang="en-US" sz="2300"/>
              <a:t>Tia X là sóng điện từ có bước sóng nằm trong khoảng từ 10</a:t>
            </a:r>
            <a:r>
              <a:rPr lang="en-US" altLang="en-US" sz="2300" baseline="30000"/>
              <a:t>-11</a:t>
            </a:r>
            <a:r>
              <a:rPr lang="en-US" altLang="en-US" sz="2300"/>
              <a:t> m đến 10</a:t>
            </a:r>
            <a:r>
              <a:rPr lang="en-US" altLang="en-US" sz="2300" baseline="30000"/>
              <a:t>-8</a:t>
            </a:r>
            <a:r>
              <a:rPr lang="en-US" altLang="en-US" sz="2300"/>
              <a:t>m (10nm)</a:t>
            </a:r>
            <a:endParaRPr lang="en-US" altLang="en-US" sz="2300">
              <a:latin typeface="Arial" panose="020B0604020202020204" pitchFamily="34" charset="0"/>
              <a:cs typeface="Arial" panose="020B0604020202020204" pitchFamily="34" charset="0"/>
            </a:endParaRPr>
          </a:p>
        </p:txBody>
      </p:sp>
      <p:pic>
        <p:nvPicPr>
          <p:cNvPr id="15" name="Picture 14" descr="Graphical user interface&#10;&#10;Description automatically generated with medium confidence">
            <a:extLst>
              <a:ext uri="{FF2B5EF4-FFF2-40B4-BE49-F238E27FC236}">
                <a16:creationId xmlns:a16="http://schemas.microsoft.com/office/drawing/2014/main" id="{44A77225-1C8C-40C5-AC4E-AEE2A2892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528" y="2880291"/>
            <a:ext cx="7344816" cy="3966200"/>
          </a:xfrm>
          <a:prstGeom prst="rect">
            <a:avLst/>
          </a:prstGeom>
        </p:spPr>
      </p:pic>
      <p:sp>
        <p:nvSpPr>
          <p:cNvPr id="2" name="Rectangle 1">
            <a:extLst>
              <a:ext uri="{FF2B5EF4-FFF2-40B4-BE49-F238E27FC236}">
                <a16:creationId xmlns:a16="http://schemas.microsoft.com/office/drawing/2014/main" id="{29EA8780-6B5D-43D2-A586-5EB26F7406D9}"/>
              </a:ext>
            </a:extLst>
          </p:cNvPr>
          <p:cNvSpPr/>
          <p:nvPr/>
        </p:nvSpPr>
        <p:spPr>
          <a:xfrm>
            <a:off x="5015880" y="2911045"/>
            <a:ext cx="2592288" cy="1231453"/>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67D861D-350F-44C1-AB4A-440D8F5D449D}"/>
              </a:ext>
            </a:extLst>
          </p:cNvPr>
          <p:cNvSpPr txBox="1"/>
          <p:nvPr/>
        </p:nvSpPr>
        <p:spPr>
          <a:xfrm>
            <a:off x="170804" y="748284"/>
            <a:ext cx="5925196" cy="477054"/>
          </a:xfrm>
          <a:prstGeom prst="rect">
            <a:avLst/>
          </a:prstGeom>
          <a:noFill/>
        </p:spPr>
        <p:txBody>
          <a:bodyPr wrap="square">
            <a:spAutoFit/>
          </a:bodyPr>
          <a:lstStyle/>
          <a:p>
            <a:pPr>
              <a:defRPr/>
            </a:pPr>
            <a:r>
              <a:rPr lang="en-US" sz="2500" i="1">
                <a:solidFill>
                  <a:srgbClr val="0070C0"/>
                </a:solidFill>
                <a:latin typeface="Arial" panose="020B0604020202020204" pitchFamily="34" charset="0"/>
                <a:cs typeface="Arial" panose="020B0604020202020204" pitchFamily="34" charset="0"/>
              </a:rPr>
              <a:t>1. Bản chất</a:t>
            </a:r>
          </a:p>
        </p:txBody>
      </p:sp>
    </p:spTree>
    <p:extLst>
      <p:ext uri="{BB962C8B-B14F-4D97-AF65-F5344CB8AC3E}">
        <p14:creationId xmlns:p14="http://schemas.microsoft.com/office/powerpoint/2010/main" val="10173039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BA29DBA-C9F5-4122-AE41-81740E096654}"/>
              </a:ext>
            </a:extLst>
          </p:cNvPr>
          <p:cNvSpPr txBox="1"/>
          <p:nvPr/>
        </p:nvSpPr>
        <p:spPr>
          <a:xfrm>
            <a:off x="170804" y="748284"/>
            <a:ext cx="5925196" cy="477054"/>
          </a:xfrm>
          <a:prstGeom prst="rect">
            <a:avLst/>
          </a:prstGeom>
          <a:noFill/>
        </p:spPr>
        <p:txBody>
          <a:bodyPr wrap="square">
            <a:spAutoFit/>
          </a:bodyPr>
          <a:lstStyle/>
          <a:p>
            <a:pPr>
              <a:defRPr/>
            </a:pPr>
            <a:r>
              <a:rPr lang="en-US" sz="2500" i="1">
                <a:solidFill>
                  <a:srgbClr val="0070C0"/>
                </a:solidFill>
                <a:latin typeface="Arial" panose="020B0604020202020204" pitchFamily="34" charset="0"/>
                <a:cs typeface="Arial" panose="020B0604020202020204" pitchFamily="34" charset="0"/>
              </a:rPr>
              <a:t>2. Tính chất</a:t>
            </a:r>
          </a:p>
        </p:txBody>
      </p:sp>
      <p:pic>
        <p:nvPicPr>
          <p:cNvPr id="21" name="Picture 5" descr="empty-blue-rectangle">
            <a:extLst>
              <a:ext uri="{FF2B5EF4-FFF2-40B4-BE49-F238E27FC236}">
                <a16:creationId xmlns:a16="http://schemas.microsoft.com/office/drawing/2014/main" id="{131D891F-9F54-417B-A273-E1AAD629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39" y="1294429"/>
            <a:ext cx="12133749" cy="98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B14D1549-1AB3-4322-BB46-08B37BE482D9}"/>
              </a:ext>
            </a:extLst>
          </p:cNvPr>
          <p:cNvSpPr txBox="1"/>
          <p:nvPr/>
        </p:nvSpPr>
        <p:spPr>
          <a:xfrm>
            <a:off x="728093" y="1334393"/>
            <a:ext cx="11305256" cy="861774"/>
          </a:xfrm>
          <a:prstGeom prst="rect">
            <a:avLst/>
          </a:prstGeom>
          <a:noFill/>
        </p:spPr>
        <p:txBody>
          <a:bodyPr wrap="square">
            <a:spAutoFit/>
          </a:bodyPr>
          <a:lstStyle/>
          <a:p>
            <a:pPr>
              <a:spcBef>
                <a:spcPct val="20000"/>
              </a:spcBef>
            </a:pPr>
            <a:r>
              <a:rPr lang="en-US" altLang="en-US" sz="2500" b="1">
                <a:solidFill>
                  <a:srgbClr val="7030A0"/>
                </a:solidFill>
              </a:rPr>
              <a:t>Tia X có khả năng đâm xuyên. </a:t>
            </a:r>
            <a:r>
              <a:rPr lang="en-US" altLang="en-US" sz="2500"/>
              <a:t>Nó dễ dàng đi qua các vật như gỗ, giấy, vải, mô mềm như thịt da. Đối với các mô cứng và kim loại thì nó đi qua khó hơn</a:t>
            </a:r>
          </a:p>
        </p:txBody>
      </p:sp>
      <p:sp>
        <p:nvSpPr>
          <p:cNvPr id="18" name="TextBox 17">
            <a:extLst>
              <a:ext uri="{FF2B5EF4-FFF2-40B4-BE49-F238E27FC236}">
                <a16:creationId xmlns:a16="http://schemas.microsoft.com/office/drawing/2014/main" id="{35B894BB-970E-41D4-8638-3D04043A4D54}"/>
              </a:ext>
            </a:extLst>
          </p:cNvPr>
          <p:cNvSpPr txBox="1"/>
          <p:nvPr/>
        </p:nvSpPr>
        <p:spPr>
          <a:xfrm>
            <a:off x="777611" y="2316836"/>
            <a:ext cx="11200555" cy="846386"/>
          </a:xfrm>
          <a:prstGeom prst="rect">
            <a:avLst/>
          </a:prstGeom>
          <a:noFill/>
        </p:spPr>
        <p:txBody>
          <a:bodyPr wrap="square">
            <a:spAutoFit/>
          </a:bodyPr>
          <a:lstStyle/>
          <a:p>
            <a:pPr>
              <a:spcBef>
                <a:spcPct val="20000"/>
              </a:spcBef>
            </a:pPr>
            <a:r>
              <a:rPr lang="en-US" altLang="en-US" sz="2500" i="1">
                <a:sym typeface="Symbol" panose="05050102010706020507" pitchFamily="18" charset="2"/>
              </a:rPr>
              <a:t>Kim loại nguyên tử lượng càng lớn thì tia X càng khó xuyên qua. </a:t>
            </a:r>
          </a:p>
          <a:p>
            <a:pPr>
              <a:spcBef>
                <a:spcPct val="20000"/>
              </a:spcBef>
            </a:pPr>
            <a:r>
              <a:rPr lang="en-US" altLang="en-US" sz="2000" i="1">
                <a:sym typeface="Symbol" panose="05050102010706020507" pitchFamily="18" charset="2"/>
              </a:rPr>
              <a:t>(VD: tia X có thể đi qua tấm nhôm dày vài cm nhưng bị chặn bởi tấm chì vài mm)</a:t>
            </a:r>
            <a:endParaRPr lang="en-US" altLang="en-US" sz="2000" i="1"/>
          </a:p>
        </p:txBody>
      </p:sp>
      <p:grpSp>
        <p:nvGrpSpPr>
          <p:cNvPr id="14" name="Group 13">
            <a:extLst>
              <a:ext uri="{FF2B5EF4-FFF2-40B4-BE49-F238E27FC236}">
                <a16:creationId xmlns:a16="http://schemas.microsoft.com/office/drawing/2014/main" id="{CFF51856-B8E6-4537-BE1E-DD13F9CE526A}"/>
              </a:ext>
            </a:extLst>
          </p:cNvPr>
          <p:cNvGrpSpPr/>
          <p:nvPr/>
        </p:nvGrpSpPr>
        <p:grpSpPr>
          <a:xfrm>
            <a:off x="-152400" y="179103"/>
            <a:ext cx="10061861" cy="503188"/>
            <a:chOff x="38033" y="2294628"/>
            <a:chExt cx="12519839" cy="702414"/>
          </a:xfrm>
        </p:grpSpPr>
        <p:grpSp>
          <p:nvGrpSpPr>
            <p:cNvPr id="15" name="Group 70">
              <a:extLst>
                <a:ext uri="{FF2B5EF4-FFF2-40B4-BE49-F238E27FC236}">
                  <a16:creationId xmlns:a16="http://schemas.microsoft.com/office/drawing/2014/main" id="{52D09D7C-FA51-431E-8CD1-975300441614}"/>
                </a:ext>
              </a:extLst>
            </p:cNvPr>
            <p:cNvGrpSpPr>
              <a:grpSpLocks/>
            </p:cNvGrpSpPr>
            <p:nvPr/>
          </p:nvGrpSpPr>
          <p:grpSpPr bwMode="auto">
            <a:xfrm>
              <a:off x="368181" y="2294628"/>
              <a:ext cx="5204689" cy="693208"/>
              <a:chOff x="607011" y="3430752"/>
              <a:chExt cx="2680172" cy="1335216"/>
            </a:xfrm>
          </p:grpSpPr>
          <p:pic>
            <p:nvPicPr>
              <p:cNvPr id="20" name="Picture 19" descr="empty-green-rectangle">
                <a:extLst>
                  <a:ext uri="{FF2B5EF4-FFF2-40B4-BE49-F238E27FC236}">
                    <a16:creationId xmlns:a16="http://schemas.microsoft.com/office/drawing/2014/main" id="{B22EC571-145B-4F53-BFA7-B04440EC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EE171093-39D7-4A5E-90B9-C90E728C4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F262A18-A895-4FC2-8B4D-27779DF8BACF}"/>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 name="Rectangle 1026060">
              <a:extLst>
                <a:ext uri="{FF2B5EF4-FFF2-40B4-BE49-F238E27FC236}">
                  <a16:creationId xmlns:a16="http://schemas.microsoft.com/office/drawing/2014/main" id="{ABE7F840-C07A-40E7-B66F-4F55D28E0B40}"/>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Bản chất của tia X</a:t>
              </a:r>
            </a:p>
          </p:txBody>
        </p:sp>
      </p:grpSp>
      <p:pic>
        <p:nvPicPr>
          <p:cNvPr id="4" name="Picture 3" descr="A picture containing arranged&#10;&#10;Description automatically generated">
            <a:extLst>
              <a:ext uri="{FF2B5EF4-FFF2-40B4-BE49-F238E27FC236}">
                <a16:creationId xmlns:a16="http://schemas.microsoft.com/office/drawing/2014/main" id="{11271FBD-DEF6-463A-8EB5-539E7F9187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93" y="3429000"/>
            <a:ext cx="4111078" cy="3187770"/>
          </a:xfrm>
          <a:prstGeom prst="rect">
            <a:avLst/>
          </a:prstGeom>
        </p:spPr>
      </p:pic>
      <p:pic>
        <p:nvPicPr>
          <p:cNvPr id="13" name="Picture 12" descr="A picture containing text, items&#10;&#10;Description automatically generated">
            <a:extLst>
              <a:ext uri="{FF2B5EF4-FFF2-40B4-BE49-F238E27FC236}">
                <a16:creationId xmlns:a16="http://schemas.microsoft.com/office/drawing/2014/main" id="{27062C55-B6DD-4AB9-BEF3-0C5613465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9936" y="3368745"/>
            <a:ext cx="4876800" cy="3248025"/>
          </a:xfrm>
          <a:prstGeom prst="rect">
            <a:avLst/>
          </a:prstGeom>
        </p:spPr>
      </p:pic>
    </p:spTree>
    <p:extLst>
      <p:ext uri="{BB962C8B-B14F-4D97-AF65-F5344CB8AC3E}">
        <p14:creationId xmlns:p14="http://schemas.microsoft.com/office/powerpoint/2010/main" val="38241528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BA29DBA-C9F5-4122-AE41-81740E096654}"/>
              </a:ext>
            </a:extLst>
          </p:cNvPr>
          <p:cNvSpPr txBox="1"/>
          <p:nvPr/>
        </p:nvSpPr>
        <p:spPr>
          <a:xfrm>
            <a:off x="170804" y="748284"/>
            <a:ext cx="5925196" cy="477054"/>
          </a:xfrm>
          <a:prstGeom prst="rect">
            <a:avLst/>
          </a:prstGeom>
          <a:noFill/>
        </p:spPr>
        <p:txBody>
          <a:bodyPr wrap="square">
            <a:spAutoFit/>
          </a:bodyPr>
          <a:lstStyle/>
          <a:p>
            <a:pPr>
              <a:defRPr/>
            </a:pPr>
            <a:r>
              <a:rPr lang="en-US" sz="2500" i="1">
                <a:solidFill>
                  <a:srgbClr val="0070C0"/>
                </a:solidFill>
                <a:latin typeface="Arial" panose="020B0604020202020204" pitchFamily="34" charset="0"/>
                <a:cs typeface="Arial" panose="020B0604020202020204" pitchFamily="34" charset="0"/>
              </a:rPr>
              <a:t>2. Tính chất</a:t>
            </a:r>
          </a:p>
        </p:txBody>
      </p:sp>
      <p:pic>
        <p:nvPicPr>
          <p:cNvPr id="21" name="Picture 5" descr="empty-blue-rectangle">
            <a:extLst>
              <a:ext uri="{FF2B5EF4-FFF2-40B4-BE49-F238E27FC236}">
                <a16:creationId xmlns:a16="http://schemas.microsoft.com/office/drawing/2014/main" id="{131D891F-9F54-417B-A273-E1AAD629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39" y="1294429"/>
            <a:ext cx="12133749" cy="168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B14D1549-1AB3-4322-BB46-08B37BE482D9}"/>
              </a:ext>
            </a:extLst>
          </p:cNvPr>
          <p:cNvSpPr txBox="1"/>
          <p:nvPr/>
        </p:nvSpPr>
        <p:spPr>
          <a:xfrm>
            <a:off x="728093" y="1334393"/>
            <a:ext cx="11305256" cy="861774"/>
          </a:xfrm>
          <a:prstGeom prst="rect">
            <a:avLst/>
          </a:prstGeom>
          <a:noFill/>
        </p:spPr>
        <p:txBody>
          <a:bodyPr wrap="square">
            <a:spAutoFit/>
          </a:bodyPr>
          <a:lstStyle/>
          <a:p>
            <a:pPr>
              <a:spcBef>
                <a:spcPct val="20000"/>
              </a:spcBef>
            </a:pPr>
            <a:r>
              <a:rPr lang="en-US" altLang="en-US" sz="2500" b="1">
                <a:solidFill>
                  <a:srgbClr val="7030A0"/>
                </a:solidFill>
              </a:rPr>
              <a:t>Tia X làm đen kính ảnh. </a:t>
            </a:r>
            <a:r>
              <a:rPr lang="en-US" altLang="en-US" sz="2500"/>
              <a:t>Nên trong y tế nó được dùng để chụp điện thay cho quan sát bằng mắt. </a:t>
            </a:r>
          </a:p>
        </p:txBody>
      </p:sp>
      <p:grpSp>
        <p:nvGrpSpPr>
          <p:cNvPr id="14" name="Group 13">
            <a:extLst>
              <a:ext uri="{FF2B5EF4-FFF2-40B4-BE49-F238E27FC236}">
                <a16:creationId xmlns:a16="http://schemas.microsoft.com/office/drawing/2014/main" id="{CFF51856-B8E6-4537-BE1E-DD13F9CE526A}"/>
              </a:ext>
            </a:extLst>
          </p:cNvPr>
          <p:cNvGrpSpPr/>
          <p:nvPr/>
        </p:nvGrpSpPr>
        <p:grpSpPr>
          <a:xfrm>
            <a:off x="-152400" y="179103"/>
            <a:ext cx="10061861" cy="503188"/>
            <a:chOff x="38033" y="2294628"/>
            <a:chExt cx="12519839" cy="702414"/>
          </a:xfrm>
        </p:grpSpPr>
        <p:grpSp>
          <p:nvGrpSpPr>
            <p:cNvPr id="15" name="Group 70">
              <a:extLst>
                <a:ext uri="{FF2B5EF4-FFF2-40B4-BE49-F238E27FC236}">
                  <a16:creationId xmlns:a16="http://schemas.microsoft.com/office/drawing/2014/main" id="{52D09D7C-FA51-431E-8CD1-975300441614}"/>
                </a:ext>
              </a:extLst>
            </p:cNvPr>
            <p:cNvGrpSpPr>
              <a:grpSpLocks/>
            </p:cNvGrpSpPr>
            <p:nvPr/>
          </p:nvGrpSpPr>
          <p:grpSpPr bwMode="auto">
            <a:xfrm>
              <a:off x="368181" y="2294628"/>
              <a:ext cx="5204689" cy="693208"/>
              <a:chOff x="607011" y="3430752"/>
              <a:chExt cx="2680172" cy="1335216"/>
            </a:xfrm>
          </p:grpSpPr>
          <p:pic>
            <p:nvPicPr>
              <p:cNvPr id="20" name="Picture 19" descr="empty-green-rectangle">
                <a:extLst>
                  <a:ext uri="{FF2B5EF4-FFF2-40B4-BE49-F238E27FC236}">
                    <a16:creationId xmlns:a16="http://schemas.microsoft.com/office/drawing/2014/main" id="{B22EC571-145B-4F53-BFA7-B04440EC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EE171093-39D7-4A5E-90B9-C90E728C4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F262A18-A895-4FC2-8B4D-27779DF8BACF}"/>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 name="Rectangle 1026060">
              <a:extLst>
                <a:ext uri="{FF2B5EF4-FFF2-40B4-BE49-F238E27FC236}">
                  <a16:creationId xmlns:a16="http://schemas.microsoft.com/office/drawing/2014/main" id="{ABE7F840-C07A-40E7-B66F-4F55D28E0B40}"/>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Bản chất của tia X</a:t>
              </a:r>
            </a:p>
          </p:txBody>
        </p:sp>
      </p:grpSp>
      <p:pic>
        <p:nvPicPr>
          <p:cNvPr id="24" name="Picture 23" descr="A picture containing text&#10;&#10;Description automatically generated">
            <a:extLst>
              <a:ext uri="{FF2B5EF4-FFF2-40B4-BE49-F238E27FC236}">
                <a16:creationId xmlns:a16="http://schemas.microsoft.com/office/drawing/2014/main" id="{EADF57C3-EE73-413C-8256-28DDC7890656}"/>
              </a:ext>
            </a:extLst>
          </p:cNvPr>
          <p:cNvPicPr>
            <a:picLocks noChangeAspect="1"/>
          </p:cNvPicPr>
          <p:nvPr/>
        </p:nvPicPr>
        <p:blipFill rotWithShape="1">
          <a:blip r:embed="rId5">
            <a:extLst>
              <a:ext uri="{28A0092B-C50C-407E-A947-70E740481C1C}">
                <a14:useLocalDpi xmlns:a14="http://schemas.microsoft.com/office/drawing/2010/main" val="0"/>
              </a:ext>
            </a:extLst>
          </a:blip>
          <a:srcRect l="1" t="-1361" r="-336" b="-1078"/>
          <a:stretch/>
        </p:blipFill>
        <p:spPr>
          <a:xfrm>
            <a:off x="577672" y="3212976"/>
            <a:ext cx="11455677" cy="3562145"/>
          </a:xfrm>
          <a:prstGeom prst="rect">
            <a:avLst/>
          </a:prstGeom>
        </p:spPr>
      </p:pic>
      <p:sp>
        <p:nvSpPr>
          <p:cNvPr id="25" name="TextBox 24">
            <a:extLst>
              <a:ext uri="{FF2B5EF4-FFF2-40B4-BE49-F238E27FC236}">
                <a16:creationId xmlns:a16="http://schemas.microsoft.com/office/drawing/2014/main" id="{712A49FE-BF5F-4ACB-BB79-8097F1E1CD9A}"/>
              </a:ext>
            </a:extLst>
          </p:cNvPr>
          <p:cNvSpPr txBox="1"/>
          <p:nvPr/>
        </p:nvSpPr>
        <p:spPr>
          <a:xfrm>
            <a:off x="728093" y="2116058"/>
            <a:ext cx="11305256" cy="861774"/>
          </a:xfrm>
          <a:prstGeom prst="rect">
            <a:avLst/>
          </a:prstGeom>
          <a:noFill/>
        </p:spPr>
        <p:txBody>
          <a:bodyPr wrap="square">
            <a:spAutoFit/>
          </a:bodyPr>
          <a:lstStyle/>
          <a:p>
            <a:pPr>
              <a:spcBef>
                <a:spcPct val="20000"/>
              </a:spcBef>
            </a:pPr>
            <a:r>
              <a:rPr lang="en-US" altLang="en-US" sz="2500" b="1">
                <a:solidFill>
                  <a:srgbClr val="7030A0"/>
                </a:solidFill>
              </a:rPr>
              <a:t>Tia X làm phát quang một số chất. </a:t>
            </a:r>
            <a:r>
              <a:rPr lang="en-US" altLang="en-US" sz="2500"/>
              <a:t>VD: platinô-xianua-bari. Vì vậy các chất này được dùng làm màn quan sát khi chiếu điện </a:t>
            </a:r>
          </a:p>
        </p:txBody>
      </p:sp>
    </p:spTree>
    <p:extLst>
      <p:ext uri="{BB962C8B-B14F-4D97-AF65-F5344CB8AC3E}">
        <p14:creationId xmlns:p14="http://schemas.microsoft.com/office/powerpoint/2010/main" val="22031225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BA29DBA-C9F5-4122-AE41-81740E096654}"/>
              </a:ext>
            </a:extLst>
          </p:cNvPr>
          <p:cNvSpPr txBox="1"/>
          <p:nvPr/>
        </p:nvSpPr>
        <p:spPr>
          <a:xfrm>
            <a:off x="170804" y="748284"/>
            <a:ext cx="5925196" cy="477054"/>
          </a:xfrm>
          <a:prstGeom prst="rect">
            <a:avLst/>
          </a:prstGeom>
          <a:noFill/>
        </p:spPr>
        <p:txBody>
          <a:bodyPr wrap="square">
            <a:spAutoFit/>
          </a:bodyPr>
          <a:lstStyle/>
          <a:p>
            <a:pPr>
              <a:defRPr/>
            </a:pPr>
            <a:r>
              <a:rPr lang="en-US" sz="2500" i="1">
                <a:solidFill>
                  <a:srgbClr val="0070C0"/>
                </a:solidFill>
                <a:latin typeface="Arial" panose="020B0604020202020204" pitchFamily="34" charset="0"/>
                <a:cs typeface="Arial" panose="020B0604020202020204" pitchFamily="34" charset="0"/>
              </a:rPr>
              <a:t>2. Tính chất</a:t>
            </a:r>
          </a:p>
        </p:txBody>
      </p:sp>
      <p:pic>
        <p:nvPicPr>
          <p:cNvPr id="21" name="Picture 5" descr="empty-blue-rectangle">
            <a:extLst>
              <a:ext uri="{FF2B5EF4-FFF2-40B4-BE49-F238E27FC236}">
                <a16:creationId xmlns:a16="http://schemas.microsoft.com/office/drawing/2014/main" id="{131D891F-9F54-417B-A273-E1AAD629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39" y="1294429"/>
            <a:ext cx="6517125" cy="357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B14D1549-1AB3-4322-BB46-08B37BE482D9}"/>
              </a:ext>
            </a:extLst>
          </p:cNvPr>
          <p:cNvSpPr txBox="1"/>
          <p:nvPr/>
        </p:nvSpPr>
        <p:spPr>
          <a:xfrm>
            <a:off x="496631" y="1413064"/>
            <a:ext cx="5871963" cy="2015936"/>
          </a:xfrm>
          <a:prstGeom prst="rect">
            <a:avLst/>
          </a:prstGeom>
          <a:noFill/>
        </p:spPr>
        <p:txBody>
          <a:bodyPr wrap="square">
            <a:spAutoFit/>
          </a:bodyPr>
          <a:lstStyle/>
          <a:p>
            <a:pPr>
              <a:spcBef>
                <a:spcPct val="20000"/>
              </a:spcBef>
            </a:pPr>
            <a:r>
              <a:rPr lang="en-US" altLang="en-US" sz="2500" b="1">
                <a:solidFill>
                  <a:srgbClr val="7030A0"/>
                </a:solidFill>
              </a:rPr>
              <a:t>Tia X làm ion hóa không khí. </a:t>
            </a:r>
            <a:r>
              <a:rPr lang="en-US" altLang="en-US" sz="2500"/>
              <a:t>Đo mức độ ion hóa có thể suy ra được liều lượng tia X. Rọi vào các vật đặc biệt là kim loại, tia X có thể bứt được electron ra khỏi vật </a:t>
            </a:r>
          </a:p>
        </p:txBody>
      </p:sp>
      <p:grpSp>
        <p:nvGrpSpPr>
          <p:cNvPr id="14" name="Group 13">
            <a:extLst>
              <a:ext uri="{FF2B5EF4-FFF2-40B4-BE49-F238E27FC236}">
                <a16:creationId xmlns:a16="http://schemas.microsoft.com/office/drawing/2014/main" id="{CFF51856-B8E6-4537-BE1E-DD13F9CE526A}"/>
              </a:ext>
            </a:extLst>
          </p:cNvPr>
          <p:cNvGrpSpPr/>
          <p:nvPr/>
        </p:nvGrpSpPr>
        <p:grpSpPr>
          <a:xfrm>
            <a:off x="-152400" y="179103"/>
            <a:ext cx="10061861" cy="503188"/>
            <a:chOff x="38033" y="2294628"/>
            <a:chExt cx="12519839" cy="702414"/>
          </a:xfrm>
        </p:grpSpPr>
        <p:grpSp>
          <p:nvGrpSpPr>
            <p:cNvPr id="15" name="Group 70">
              <a:extLst>
                <a:ext uri="{FF2B5EF4-FFF2-40B4-BE49-F238E27FC236}">
                  <a16:creationId xmlns:a16="http://schemas.microsoft.com/office/drawing/2014/main" id="{52D09D7C-FA51-431E-8CD1-975300441614}"/>
                </a:ext>
              </a:extLst>
            </p:cNvPr>
            <p:cNvGrpSpPr>
              <a:grpSpLocks/>
            </p:cNvGrpSpPr>
            <p:nvPr/>
          </p:nvGrpSpPr>
          <p:grpSpPr bwMode="auto">
            <a:xfrm>
              <a:off x="368181" y="2294628"/>
              <a:ext cx="5204689" cy="693208"/>
              <a:chOff x="607011" y="3430752"/>
              <a:chExt cx="2680172" cy="1335216"/>
            </a:xfrm>
          </p:grpSpPr>
          <p:pic>
            <p:nvPicPr>
              <p:cNvPr id="20" name="Picture 19" descr="empty-green-rectangle">
                <a:extLst>
                  <a:ext uri="{FF2B5EF4-FFF2-40B4-BE49-F238E27FC236}">
                    <a16:creationId xmlns:a16="http://schemas.microsoft.com/office/drawing/2014/main" id="{B22EC571-145B-4F53-BFA7-B04440EC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EE171093-39D7-4A5E-90B9-C90E728C4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F262A18-A895-4FC2-8B4D-27779DF8BACF}"/>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 name="Rectangle 1026060">
              <a:extLst>
                <a:ext uri="{FF2B5EF4-FFF2-40B4-BE49-F238E27FC236}">
                  <a16:creationId xmlns:a16="http://schemas.microsoft.com/office/drawing/2014/main" id="{ABE7F840-C07A-40E7-B66F-4F55D28E0B40}"/>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Bản chất của tia X</a:t>
              </a:r>
            </a:p>
          </p:txBody>
        </p:sp>
      </p:grpSp>
      <p:sp>
        <p:nvSpPr>
          <p:cNvPr id="11" name="TextBox 10">
            <a:extLst>
              <a:ext uri="{FF2B5EF4-FFF2-40B4-BE49-F238E27FC236}">
                <a16:creationId xmlns:a16="http://schemas.microsoft.com/office/drawing/2014/main" id="{B50D66B7-8F6C-4F6E-B479-D19658538FDC}"/>
              </a:ext>
            </a:extLst>
          </p:cNvPr>
          <p:cNvSpPr txBox="1"/>
          <p:nvPr/>
        </p:nvSpPr>
        <p:spPr>
          <a:xfrm>
            <a:off x="496631" y="3429000"/>
            <a:ext cx="5599369" cy="1246495"/>
          </a:xfrm>
          <a:prstGeom prst="rect">
            <a:avLst/>
          </a:prstGeom>
          <a:noFill/>
        </p:spPr>
        <p:txBody>
          <a:bodyPr wrap="square">
            <a:spAutoFit/>
          </a:bodyPr>
          <a:lstStyle/>
          <a:p>
            <a:pPr>
              <a:spcBef>
                <a:spcPct val="20000"/>
              </a:spcBef>
            </a:pPr>
            <a:r>
              <a:rPr lang="en-US" altLang="en-US" sz="2500" b="1">
                <a:solidFill>
                  <a:srgbClr val="7030A0"/>
                </a:solidFill>
              </a:rPr>
              <a:t>Tia X có tác dụng sinh lý. </a:t>
            </a:r>
            <a:r>
              <a:rPr lang="en-US" altLang="en-US" sz="2500"/>
              <a:t>Nó hủy diệt tế bào. Vì vậy người ta sử dụng tia X để chữa trị ung thư nông</a:t>
            </a:r>
          </a:p>
        </p:txBody>
      </p:sp>
      <p:sp>
        <p:nvSpPr>
          <p:cNvPr id="12" name="TextBox 11">
            <a:extLst>
              <a:ext uri="{FF2B5EF4-FFF2-40B4-BE49-F238E27FC236}">
                <a16:creationId xmlns:a16="http://schemas.microsoft.com/office/drawing/2014/main" id="{169CF34D-1BCA-4AE0-9718-CE296C1C9B15}"/>
              </a:ext>
            </a:extLst>
          </p:cNvPr>
          <p:cNvSpPr txBox="1"/>
          <p:nvPr/>
        </p:nvSpPr>
        <p:spPr>
          <a:xfrm>
            <a:off x="442527" y="5229200"/>
            <a:ext cx="5604428" cy="1292662"/>
          </a:xfrm>
          <a:prstGeom prst="rect">
            <a:avLst/>
          </a:prstGeom>
          <a:noFill/>
        </p:spPr>
        <p:txBody>
          <a:bodyPr wrap="square">
            <a:spAutoFit/>
          </a:bodyPr>
          <a:lstStyle/>
          <a:p>
            <a:pPr algn="ctr">
              <a:spcBef>
                <a:spcPct val="20000"/>
              </a:spcBef>
            </a:pPr>
            <a:r>
              <a:rPr lang="en-US" altLang="en-US" sz="2500"/>
              <a:t>Tia X có đủ các tính chất của tia tử ngoại. Đó là bằng chứng về sự đồng nhất về bản chất của hai loại tia ấy</a:t>
            </a:r>
          </a:p>
        </p:txBody>
      </p:sp>
      <p:pic>
        <p:nvPicPr>
          <p:cNvPr id="13" name="Content Placeholder 4" descr="Diagram&#10;&#10;Description automatically generated with low confidence">
            <a:extLst>
              <a:ext uri="{FF2B5EF4-FFF2-40B4-BE49-F238E27FC236}">
                <a16:creationId xmlns:a16="http://schemas.microsoft.com/office/drawing/2014/main" id="{B620B5E5-315A-490B-87E2-BFB6104D9E68}"/>
              </a:ext>
            </a:extLst>
          </p:cNvPr>
          <p:cNvPicPr>
            <a:picLocks noChangeAspect="1"/>
          </p:cNvPicPr>
          <p:nvPr/>
        </p:nvPicPr>
        <p:blipFill rotWithShape="1">
          <a:blip r:embed="rId5">
            <a:extLst>
              <a:ext uri="{28A0092B-C50C-407E-A947-70E740481C1C}">
                <a14:useLocalDpi xmlns:a14="http://schemas.microsoft.com/office/drawing/2010/main" val="0"/>
              </a:ext>
            </a:extLst>
          </a:blip>
          <a:srcRect l="17980" t="10406" r="50539" b="29097"/>
          <a:stretch/>
        </p:blipFill>
        <p:spPr>
          <a:xfrm>
            <a:off x="6983438" y="993628"/>
            <a:ext cx="4766035" cy="5361789"/>
          </a:xfrm>
          <a:prstGeom prst="rect">
            <a:avLst/>
          </a:prstGeom>
        </p:spPr>
      </p:pic>
    </p:spTree>
    <p:extLst>
      <p:ext uri="{BB962C8B-B14F-4D97-AF65-F5344CB8AC3E}">
        <p14:creationId xmlns:p14="http://schemas.microsoft.com/office/powerpoint/2010/main" val="27893206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BA29DBA-C9F5-4122-AE41-81740E096654}"/>
              </a:ext>
            </a:extLst>
          </p:cNvPr>
          <p:cNvSpPr txBox="1"/>
          <p:nvPr/>
        </p:nvSpPr>
        <p:spPr>
          <a:xfrm>
            <a:off x="170804" y="748284"/>
            <a:ext cx="5925196" cy="477054"/>
          </a:xfrm>
          <a:prstGeom prst="rect">
            <a:avLst/>
          </a:prstGeom>
          <a:noFill/>
        </p:spPr>
        <p:txBody>
          <a:bodyPr wrap="square">
            <a:spAutoFit/>
          </a:bodyPr>
          <a:lstStyle/>
          <a:p>
            <a:pPr>
              <a:defRPr/>
            </a:pPr>
            <a:r>
              <a:rPr lang="en-US" sz="2500" i="1">
                <a:solidFill>
                  <a:srgbClr val="0070C0"/>
                </a:solidFill>
                <a:latin typeface="Arial" panose="020B0604020202020204" pitchFamily="34" charset="0"/>
                <a:cs typeface="Arial" panose="020B0604020202020204" pitchFamily="34" charset="0"/>
              </a:rPr>
              <a:t>3. Công dụng</a:t>
            </a:r>
          </a:p>
        </p:txBody>
      </p:sp>
      <p:pic>
        <p:nvPicPr>
          <p:cNvPr id="21" name="Picture 5" descr="empty-blue-rectangle">
            <a:extLst>
              <a:ext uri="{FF2B5EF4-FFF2-40B4-BE49-F238E27FC236}">
                <a16:creationId xmlns:a16="http://schemas.microsoft.com/office/drawing/2014/main" id="{131D891F-9F54-417B-A273-E1AAD629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1" y="1206198"/>
            <a:ext cx="12133749" cy="150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B14D1549-1AB3-4322-BB46-08B37BE482D9}"/>
              </a:ext>
            </a:extLst>
          </p:cNvPr>
          <p:cNvSpPr txBox="1"/>
          <p:nvPr/>
        </p:nvSpPr>
        <p:spPr>
          <a:xfrm>
            <a:off x="551384" y="1226048"/>
            <a:ext cx="11305256" cy="938719"/>
          </a:xfrm>
          <a:prstGeom prst="rect">
            <a:avLst/>
          </a:prstGeom>
          <a:noFill/>
        </p:spPr>
        <p:txBody>
          <a:bodyPr wrap="square">
            <a:spAutoFit/>
          </a:bodyPr>
          <a:lstStyle/>
          <a:p>
            <a:pPr>
              <a:spcBef>
                <a:spcPct val="20000"/>
              </a:spcBef>
            </a:pPr>
            <a:r>
              <a:rPr lang="en-US" altLang="en-US" sz="2500"/>
              <a:t>Ngoài công dụng về chẩn đoán và chữa trị trong y tế tia X còn được dùng để:</a:t>
            </a:r>
          </a:p>
          <a:p>
            <a:pPr marL="342900" indent="-342900">
              <a:spcBef>
                <a:spcPct val="20000"/>
              </a:spcBef>
              <a:buFont typeface="Arial" panose="020B0604020202020204" pitchFamily="34" charset="0"/>
              <a:buChar char="•"/>
            </a:pPr>
            <a:r>
              <a:rPr lang="en-US" altLang="en-US" sz="2500"/>
              <a:t>Tìm khuyết tật trong các vết đúc bằng kim loại và trong tinh thể</a:t>
            </a:r>
          </a:p>
        </p:txBody>
      </p:sp>
      <p:grpSp>
        <p:nvGrpSpPr>
          <p:cNvPr id="14" name="Group 13">
            <a:extLst>
              <a:ext uri="{FF2B5EF4-FFF2-40B4-BE49-F238E27FC236}">
                <a16:creationId xmlns:a16="http://schemas.microsoft.com/office/drawing/2014/main" id="{CFF51856-B8E6-4537-BE1E-DD13F9CE526A}"/>
              </a:ext>
            </a:extLst>
          </p:cNvPr>
          <p:cNvGrpSpPr/>
          <p:nvPr/>
        </p:nvGrpSpPr>
        <p:grpSpPr>
          <a:xfrm>
            <a:off x="-152400" y="179103"/>
            <a:ext cx="10061861" cy="503188"/>
            <a:chOff x="38033" y="2294628"/>
            <a:chExt cx="12519839" cy="702414"/>
          </a:xfrm>
        </p:grpSpPr>
        <p:grpSp>
          <p:nvGrpSpPr>
            <p:cNvPr id="15" name="Group 70">
              <a:extLst>
                <a:ext uri="{FF2B5EF4-FFF2-40B4-BE49-F238E27FC236}">
                  <a16:creationId xmlns:a16="http://schemas.microsoft.com/office/drawing/2014/main" id="{52D09D7C-FA51-431E-8CD1-975300441614}"/>
                </a:ext>
              </a:extLst>
            </p:cNvPr>
            <p:cNvGrpSpPr>
              <a:grpSpLocks/>
            </p:cNvGrpSpPr>
            <p:nvPr/>
          </p:nvGrpSpPr>
          <p:grpSpPr bwMode="auto">
            <a:xfrm>
              <a:off x="368181" y="2294628"/>
              <a:ext cx="5204689" cy="693208"/>
              <a:chOff x="607011" y="3430752"/>
              <a:chExt cx="2680172" cy="1335216"/>
            </a:xfrm>
          </p:grpSpPr>
          <p:pic>
            <p:nvPicPr>
              <p:cNvPr id="20" name="Picture 19" descr="empty-green-rectangle">
                <a:extLst>
                  <a:ext uri="{FF2B5EF4-FFF2-40B4-BE49-F238E27FC236}">
                    <a16:creationId xmlns:a16="http://schemas.microsoft.com/office/drawing/2014/main" id="{B22EC571-145B-4F53-BFA7-B04440EC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1" y="3430752"/>
                <a:ext cx="2680172"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EE171093-39D7-4A5E-90B9-C90E728C4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DF262A18-A895-4FC2-8B4D-27779DF8BACF}"/>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9" name="Rectangle 1026060">
              <a:extLst>
                <a:ext uri="{FF2B5EF4-FFF2-40B4-BE49-F238E27FC236}">
                  <a16:creationId xmlns:a16="http://schemas.microsoft.com/office/drawing/2014/main" id="{ABE7F840-C07A-40E7-B66F-4F55D28E0B40}"/>
                </a:ext>
              </a:extLst>
            </p:cNvPr>
            <p:cNvSpPr>
              <a:spLocks noChangeArrowheads="1"/>
            </p:cNvSpPr>
            <p:nvPr/>
          </p:nvSpPr>
          <p:spPr bwMode="auto">
            <a:xfrm>
              <a:off x="1195233" y="2326813"/>
              <a:ext cx="11362639" cy="67022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eaLnBrk="1" hangingPunct="1">
                <a:buFontTx/>
                <a:buNone/>
              </a:pPr>
              <a:r>
                <a:rPr lang="en-US" altLang="en-US" sz="2400" i="1"/>
                <a:t>Bản chất của tia X</a:t>
              </a:r>
            </a:p>
          </p:txBody>
        </p:sp>
      </p:grpSp>
      <p:pic>
        <p:nvPicPr>
          <p:cNvPr id="12" name="Picture 11">
            <a:extLst>
              <a:ext uri="{FF2B5EF4-FFF2-40B4-BE49-F238E27FC236}">
                <a16:creationId xmlns:a16="http://schemas.microsoft.com/office/drawing/2014/main" id="{33C9A63D-7B2F-48CE-BBC7-73BB641C20DD}"/>
              </a:ext>
            </a:extLst>
          </p:cNvPr>
          <p:cNvPicPr>
            <a:picLocks noChangeAspect="1"/>
          </p:cNvPicPr>
          <p:nvPr/>
        </p:nvPicPr>
        <p:blipFill rotWithShape="1">
          <a:blip r:embed="rId5">
            <a:extLst>
              <a:ext uri="{28A0092B-C50C-407E-A947-70E740481C1C}">
                <a14:useLocalDpi xmlns:a14="http://schemas.microsoft.com/office/drawing/2010/main" val="0"/>
              </a:ext>
            </a:extLst>
          </a:blip>
          <a:srcRect l="3957" r="5784" b="325"/>
          <a:stretch/>
        </p:blipFill>
        <p:spPr>
          <a:xfrm>
            <a:off x="6362725" y="2657957"/>
            <a:ext cx="5316785" cy="3302725"/>
          </a:xfrm>
          <a:prstGeom prst="rect">
            <a:avLst/>
          </a:prstGeom>
          <a:ln>
            <a:noFill/>
          </a:ln>
          <a:effectLst>
            <a:softEdge rad="112500"/>
          </a:effectLst>
        </p:spPr>
      </p:pic>
      <p:grpSp>
        <p:nvGrpSpPr>
          <p:cNvPr id="4" name="Group 3">
            <a:extLst>
              <a:ext uri="{FF2B5EF4-FFF2-40B4-BE49-F238E27FC236}">
                <a16:creationId xmlns:a16="http://schemas.microsoft.com/office/drawing/2014/main" id="{C4D05739-2105-4B8D-BE65-AE3765BDF456}"/>
              </a:ext>
            </a:extLst>
          </p:cNvPr>
          <p:cNvGrpSpPr/>
          <p:nvPr/>
        </p:nvGrpSpPr>
        <p:grpSpPr>
          <a:xfrm>
            <a:off x="432862" y="2708920"/>
            <a:ext cx="5771150" cy="3723231"/>
            <a:chOff x="432862" y="2708920"/>
            <a:chExt cx="5771150" cy="3723231"/>
          </a:xfrm>
        </p:grpSpPr>
        <p:pic>
          <p:nvPicPr>
            <p:cNvPr id="11" name="Content Placeholder 4">
              <a:extLst>
                <a:ext uri="{FF2B5EF4-FFF2-40B4-BE49-F238E27FC236}">
                  <a16:creationId xmlns:a16="http://schemas.microsoft.com/office/drawing/2014/main" id="{9522581D-23B8-413D-B186-BED3053D18B7}"/>
                </a:ext>
              </a:extLst>
            </p:cNvPr>
            <p:cNvPicPr>
              <a:picLocks noChangeAspect="1"/>
            </p:cNvPicPr>
            <p:nvPr/>
          </p:nvPicPr>
          <p:blipFill rotWithShape="1">
            <a:blip r:embed="rId6">
              <a:extLst>
                <a:ext uri="{28A0092B-C50C-407E-A947-70E740481C1C}">
                  <a14:useLocalDpi xmlns:a14="http://schemas.microsoft.com/office/drawing/2010/main" val="0"/>
                </a:ext>
              </a:extLst>
            </a:blip>
            <a:srcRect l="4" t="6147" r="1519" b="2595"/>
            <a:stretch/>
          </p:blipFill>
          <p:spPr>
            <a:xfrm>
              <a:off x="512490" y="2708920"/>
              <a:ext cx="5691522" cy="3600400"/>
            </a:xfrm>
            <a:prstGeom prst="rect">
              <a:avLst/>
            </a:prstGeom>
            <a:ln>
              <a:noFill/>
            </a:ln>
            <a:effectLst>
              <a:softEdge rad="112500"/>
            </a:effectLst>
          </p:spPr>
        </p:pic>
        <p:pic>
          <p:nvPicPr>
            <p:cNvPr id="13" name="Picture 12">
              <a:extLst>
                <a:ext uri="{FF2B5EF4-FFF2-40B4-BE49-F238E27FC236}">
                  <a16:creationId xmlns:a16="http://schemas.microsoft.com/office/drawing/2014/main" id="{26EA0FF5-534F-47E0-B951-D8D11AAF26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862" y="4831752"/>
              <a:ext cx="2066091" cy="1600399"/>
            </a:xfrm>
            <a:prstGeom prst="rect">
              <a:avLst/>
            </a:prstGeom>
            <a:ln>
              <a:noFill/>
            </a:ln>
            <a:effectLst>
              <a:softEdge rad="112500"/>
            </a:effectLst>
          </p:spPr>
        </p:pic>
      </p:grpSp>
      <p:sp>
        <p:nvSpPr>
          <p:cNvPr id="18" name="TextBox 17">
            <a:extLst>
              <a:ext uri="{FF2B5EF4-FFF2-40B4-BE49-F238E27FC236}">
                <a16:creationId xmlns:a16="http://schemas.microsoft.com/office/drawing/2014/main" id="{41D233B4-BC9F-47A0-8CBD-F3B40CBBB166}"/>
              </a:ext>
            </a:extLst>
          </p:cNvPr>
          <p:cNvSpPr txBox="1"/>
          <p:nvPr/>
        </p:nvSpPr>
        <p:spPr>
          <a:xfrm>
            <a:off x="6500566" y="5960682"/>
            <a:ext cx="5099316" cy="646331"/>
          </a:xfrm>
          <a:prstGeom prst="rect">
            <a:avLst/>
          </a:prstGeom>
          <a:noFill/>
        </p:spPr>
        <p:txBody>
          <a:bodyPr wrap="square">
            <a:spAutoFit/>
          </a:bodyPr>
          <a:lstStyle/>
          <a:p>
            <a:pPr algn="ctr"/>
            <a:r>
              <a:rPr lang="en-US" sz="1800" kern="0"/>
              <a:t>1 nguồn phát tia X chiếu qua hành lý và  đầu thu (detector) sẽ thu tia X truyền qua </a:t>
            </a:r>
            <a:endParaRPr lang="en-US"/>
          </a:p>
        </p:txBody>
      </p:sp>
      <p:sp>
        <p:nvSpPr>
          <p:cNvPr id="24" name="TextBox 23">
            <a:extLst>
              <a:ext uri="{FF2B5EF4-FFF2-40B4-BE49-F238E27FC236}">
                <a16:creationId xmlns:a16="http://schemas.microsoft.com/office/drawing/2014/main" id="{30E8ED41-5421-4DBA-8E09-1A1F5235AD0F}"/>
              </a:ext>
            </a:extLst>
          </p:cNvPr>
          <p:cNvSpPr txBox="1"/>
          <p:nvPr/>
        </p:nvSpPr>
        <p:spPr>
          <a:xfrm>
            <a:off x="551384" y="2125010"/>
            <a:ext cx="6174768" cy="477054"/>
          </a:xfrm>
          <a:prstGeom prst="rect">
            <a:avLst/>
          </a:prstGeom>
          <a:noFill/>
        </p:spPr>
        <p:txBody>
          <a:bodyPr wrap="square">
            <a:spAutoFit/>
          </a:bodyPr>
          <a:lstStyle/>
          <a:p>
            <a:pPr marL="342900" indent="-342900">
              <a:spcBef>
                <a:spcPct val="20000"/>
              </a:spcBef>
              <a:buFont typeface="Arial" panose="020B0604020202020204" pitchFamily="34" charset="0"/>
              <a:buChar char="•"/>
            </a:pPr>
            <a:r>
              <a:rPr lang="en-US" altLang="en-US" sz="2500"/>
              <a:t>Sử dụng kiểm tra hành lí khi đi máy bay</a:t>
            </a:r>
          </a:p>
        </p:txBody>
      </p:sp>
    </p:spTree>
    <p:extLst>
      <p:ext uri="{BB962C8B-B14F-4D97-AF65-F5344CB8AC3E}">
        <p14:creationId xmlns:p14="http://schemas.microsoft.com/office/powerpoint/2010/main" val="34125569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1094</Words>
  <PresentationFormat>Widescreen</PresentationFormat>
  <Paragraphs>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2013-01-26T09:16:14Z</dcterms:created>
  <dcterms:modified xsi:type="dcterms:W3CDTF">2022-01-02T10:20:04Z</dcterms:modified>
</cp:coreProperties>
</file>