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72" r:id="rId5"/>
    <p:sldId id="271" r:id="rId6"/>
    <p:sldId id="282" r:id="rId7"/>
    <p:sldId id="273" r:id="rId8"/>
    <p:sldId id="274" r:id="rId9"/>
    <p:sldId id="279" r:id="rId10"/>
    <p:sldId id="283" r:id="rId11"/>
    <p:sldId id="281" r:id="rId12"/>
    <p:sldId id="280" r:id="rId13"/>
    <p:sldId id="284" r:id="rId14"/>
    <p:sldId id="285" r:id="rId15"/>
    <p:sldId id="276" r:id="rId16"/>
    <p:sldId id="286"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BC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2B684-5309-4AB9-A861-43FE382AF5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4E21BF-4CE6-492F-8468-ECB6364CE1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F19799-C889-42D9-8BD1-4BADA09669DF}"/>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E741DBCF-15C5-4F8D-9A41-66DD0B2B7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F0E020-A720-49DE-BC91-05B4B7B5F34D}"/>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260954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367C-BDC2-4F02-B466-D0F2A94F4A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899572-83FE-4D19-8554-4F716FB09C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12467-A980-48EC-9EE4-EDA24CE37A6F}"/>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93A055DC-9FF1-40D7-A9B2-1183BDF90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D1864-9C42-4BED-BF03-6998A9B91318}"/>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3591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DBDA1F-23F6-478C-A9D8-07EF3F5F85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CB708D-B394-4A37-B25F-71D5EB7406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014846-8739-4008-B542-EE37EACCEB7B}"/>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D511CAA5-F566-4CA7-B1ED-F170C9936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70E0EC-73FE-4DCA-89A9-C2A8D89AB4DC}"/>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02118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7FD5-1DF6-4566-8086-40E77BAD91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C8033-DA6F-4107-9382-41E6C4FC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DAE395-63AD-42BF-90FC-A5276D5739F2}"/>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CC7820C8-0D95-4C47-894C-0CB5B5B8C0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5CDD9-50C8-4F32-86C4-B85C64D83AD8}"/>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4264905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CA8EC-F265-4B3D-BBFB-82EA8B9D3D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B60281-B76E-49FA-9E34-79E981590C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155972-F68C-4211-8C4E-3BF67A8C2190}"/>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E2F1E60E-ABEB-45A4-9C1C-6880D327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C8D310-B281-4B10-9A12-8CBD92C0829B}"/>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95487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FC025-10A6-4C4B-BD64-3FEA75304C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A6DB33-B008-41C1-85F4-A961632D23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FFC4E7-892E-483F-829E-33FCE0B76C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1309AC-8A05-4C1C-BDEC-0B6D378B96F1}"/>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6" name="Footer Placeholder 5">
            <a:extLst>
              <a:ext uri="{FF2B5EF4-FFF2-40B4-BE49-F238E27FC236}">
                <a16:creationId xmlns:a16="http://schemas.microsoft.com/office/drawing/2014/main" id="{B63B3FDF-D5A9-413D-9565-AE8E98028E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E56EB-BA8F-4071-8EB5-EC270EAED88C}"/>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357795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E1D6E-C689-4270-8604-E70EB3789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A1E68-8E44-41CD-A5A3-7C3C931E72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7CF992-E075-49D9-92FC-1F3D18956F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283AA4-025A-4EB0-AFFC-DF4477623D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21D8A9-7DDC-45D2-B99E-0A8C8EF78C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3DE85B-DCF8-42E1-B60B-BF91352427B2}"/>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8" name="Footer Placeholder 7">
            <a:extLst>
              <a:ext uri="{FF2B5EF4-FFF2-40B4-BE49-F238E27FC236}">
                <a16:creationId xmlns:a16="http://schemas.microsoft.com/office/drawing/2014/main" id="{247F6A98-B941-46DF-95CD-BDD6FC0864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68601D-E3ED-437C-9B84-2FB544DB6C65}"/>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94883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17575-5A0D-45D6-B316-EAA54161E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FFC930-6B7C-4119-91CA-A361E6B90A1D}"/>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4" name="Footer Placeholder 3">
            <a:extLst>
              <a:ext uri="{FF2B5EF4-FFF2-40B4-BE49-F238E27FC236}">
                <a16:creationId xmlns:a16="http://schemas.microsoft.com/office/drawing/2014/main" id="{DE26C0C2-4B62-4064-A08A-D757EE4392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E8D87A-32F2-4693-ABE1-61FA6F03112F}"/>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41982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3A3589-532C-468D-90ED-B6E1528121A6}"/>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3" name="Footer Placeholder 2">
            <a:extLst>
              <a:ext uri="{FF2B5EF4-FFF2-40B4-BE49-F238E27FC236}">
                <a16:creationId xmlns:a16="http://schemas.microsoft.com/office/drawing/2014/main" id="{8A8B230C-9673-47AF-955F-777C3F7425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60BE9C-7B49-4AAB-9081-DC09240953E1}"/>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718760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0AAA5-FE7E-4EC8-9DDA-140E0C4778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67AC51-1751-4D85-A84D-81B040684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2C6182-96E2-4F77-9AC2-B6BE55590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1C46DB-76A1-4C42-9777-B13FC078F477}"/>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6" name="Footer Placeholder 5">
            <a:extLst>
              <a:ext uri="{FF2B5EF4-FFF2-40B4-BE49-F238E27FC236}">
                <a16:creationId xmlns:a16="http://schemas.microsoft.com/office/drawing/2014/main" id="{2E6FF28A-2C5D-4EEC-8BAE-548BF610ED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690F4-F093-4682-8654-797F1BFD0076}"/>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647850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6418-0632-4EB7-B241-2FEDF4C9BE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DFF95B-8E20-4034-AE6F-95918F13F7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9E40D7-EBDF-497E-863E-7E7B249E9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5E85A2-5AAC-4A35-AC6E-69AD66A7DD30}"/>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6" name="Footer Placeholder 5">
            <a:extLst>
              <a:ext uri="{FF2B5EF4-FFF2-40B4-BE49-F238E27FC236}">
                <a16:creationId xmlns:a16="http://schemas.microsoft.com/office/drawing/2014/main" id="{0A388A9A-9F74-48ED-914E-424B9802C1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5DAE49-21CD-461A-8B58-40A39FB044C9}"/>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21186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987084-845B-4D1B-A7ED-510444985F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7834D6-467D-4134-9F42-C16DADB499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E3DD20-11C3-491A-984A-275F0762CC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D6A14DF7-BCCE-4B46-A128-3A02C030BF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3AC414-E895-4D24-BEAE-349C8E22F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B26-C943-49D7-8388-8E84BBA872AB}" type="slidenum">
              <a:rPr lang="en-US" smtClean="0"/>
              <a:t>‹#›</a:t>
            </a:fld>
            <a:endParaRPr lang="en-US"/>
          </a:p>
        </p:txBody>
      </p:sp>
    </p:spTree>
    <p:extLst>
      <p:ext uri="{BB962C8B-B14F-4D97-AF65-F5344CB8AC3E}">
        <p14:creationId xmlns:p14="http://schemas.microsoft.com/office/powerpoint/2010/main" val="1449050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73D594B-C107-4C25-B413-70EDFCD40420}"/>
              </a:ext>
            </a:extLst>
          </p:cNvPr>
          <p:cNvSpPr txBox="1"/>
          <p:nvPr/>
        </p:nvSpPr>
        <p:spPr>
          <a:xfrm>
            <a:off x="1092264" y="597567"/>
            <a:ext cx="2606900" cy="584775"/>
          </a:xfrm>
          <a:prstGeom prst="rect">
            <a:avLst/>
          </a:prstGeom>
          <a:noFill/>
        </p:spPr>
        <p:txBody>
          <a:bodyPr wrap="square" rtlCol="0">
            <a:spAutoFit/>
          </a:bodyPr>
          <a:lstStyle/>
          <a:p>
            <a:r>
              <a:rPr lang="en-US" sz="3200">
                <a:solidFill>
                  <a:srgbClr val="FF0000"/>
                </a:solidFill>
                <a:latin typeface="Times New Roman" panose="02020603050405020304" pitchFamily="18" charset="0"/>
                <a:cs typeface="Times New Roman" panose="02020603050405020304" pitchFamily="18" charset="0"/>
              </a:rPr>
              <a:t>KHỞI ĐỘNG</a:t>
            </a:r>
          </a:p>
        </p:txBody>
      </p:sp>
      <p:sp>
        <p:nvSpPr>
          <p:cNvPr id="6" name="TextBox 5">
            <a:extLst>
              <a:ext uri="{FF2B5EF4-FFF2-40B4-BE49-F238E27FC236}">
                <a16:creationId xmlns:a16="http://schemas.microsoft.com/office/drawing/2014/main" id="{BA61614A-0C05-4083-8972-9D59CBD8B58E}"/>
              </a:ext>
            </a:extLst>
          </p:cNvPr>
          <p:cNvSpPr txBox="1"/>
          <p:nvPr/>
        </p:nvSpPr>
        <p:spPr>
          <a:xfrm>
            <a:off x="1092263" y="1751662"/>
            <a:ext cx="10830795" cy="1077218"/>
          </a:xfrm>
          <a:prstGeom prst="rect">
            <a:avLst/>
          </a:prstGeom>
          <a:noFill/>
          <a:ln>
            <a:solidFill>
              <a:srgbClr val="FFC000"/>
            </a:solidFill>
          </a:ln>
        </p:spPr>
        <p:txBody>
          <a:bodyPr wrap="square" rtlCol="0">
            <a:spAutoFit/>
          </a:bodyPr>
          <a:lstStyle/>
          <a:p>
            <a:r>
              <a:rPr lang="vi-VN" sz="3200">
                <a:latin typeface="Times New Roman" panose="02020603050405020304" pitchFamily="18" charset="0"/>
                <a:cs typeface="Times New Roman" panose="02020603050405020304" pitchFamily="18" charset="0"/>
              </a:rPr>
              <a:t>1. Em đã nhìn thấy vật gọi là nam châm chưa?</a:t>
            </a:r>
          </a:p>
          <a:p>
            <a:r>
              <a:rPr lang="vi-VN" sz="3200">
                <a:latin typeface="Times New Roman" panose="02020603050405020304" pitchFamily="18" charset="0"/>
                <a:cs typeface="Times New Roman" panose="02020603050405020304" pitchFamily="18" charset="0"/>
              </a:rPr>
              <a:t>2. Bằng cách nào có thể xác định được một vật gọi là nam châm?</a:t>
            </a:r>
          </a:p>
        </p:txBody>
      </p:sp>
      <p:pic>
        <p:nvPicPr>
          <p:cNvPr id="7" name="Picture 6">
            <a:extLst>
              <a:ext uri="{FF2B5EF4-FFF2-40B4-BE49-F238E27FC236}">
                <a16:creationId xmlns:a16="http://schemas.microsoft.com/office/drawing/2014/main" id="{8BB63FEF-A620-4179-88DE-8ADD662E18A9}"/>
              </a:ext>
            </a:extLst>
          </p:cNvPr>
          <p:cNvPicPr>
            <a:picLocks noChangeAspect="1"/>
          </p:cNvPicPr>
          <p:nvPr/>
        </p:nvPicPr>
        <p:blipFill>
          <a:blip r:embed="rId2"/>
          <a:stretch>
            <a:fillRect/>
          </a:stretch>
        </p:blipFill>
        <p:spPr>
          <a:xfrm>
            <a:off x="790312" y="1182342"/>
            <a:ext cx="662170" cy="775224"/>
          </a:xfrm>
          <a:prstGeom prst="rect">
            <a:avLst/>
          </a:prstGeom>
        </p:spPr>
      </p:pic>
    </p:spTree>
    <p:extLst>
      <p:ext uri="{BB962C8B-B14F-4D97-AF65-F5344CB8AC3E}">
        <p14:creationId xmlns:p14="http://schemas.microsoft.com/office/powerpoint/2010/main" val="400082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6066764D-F249-5FC1-C166-A125F59AC91F}"/>
              </a:ext>
            </a:extLst>
          </p:cNvPr>
          <p:cNvSpPr txBox="1"/>
          <p:nvPr/>
        </p:nvSpPr>
        <p:spPr>
          <a:xfrm>
            <a:off x="756137" y="3000214"/>
            <a:ext cx="10467675" cy="1077218"/>
          </a:xfrm>
          <a:prstGeom prst="rect">
            <a:avLst/>
          </a:prstGeom>
          <a:noFill/>
        </p:spPr>
        <p:txBody>
          <a:bodyPr wrap="square">
            <a:spAutoFit/>
          </a:bodyPr>
          <a:lstStyle/>
          <a:p>
            <a:r>
              <a:rPr lang="en-US" sz="3200">
                <a:solidFill>
                  <a:srgbClr val="FF0000"/>
                </a:solidFill>
                <a:effectLst/>
                <a:latin typeface="Times New Roman" panose="02020603050405020304" pitchFamily="18" charset="0"/>
                <a:ea typeface="Times New Roman" panose="02020603050405020304" pitchFamily="18" charset="0"/>
              </a:rPr>
              <a:t>Kết luận: Khi đặt hai nam châm gần nhau, hai từ cực </a:t>
            </a:r>
            <a:r>
              <a:rPr lang="vi-VN" sz="3200">
                <a:solidFill>
                  <a:srgbClr val="FF0000"/>
                </a:solidFill>
                <a:effectLst/>
                <a:latin typeface="Times New Roman" panose="02020603050405020304" pitchFamily="18" charset="0"/>
                <a:ea typeface="Times New Roman" panose="02020603050405020304" pitchFamily="18" charset="0"/>
              </a:rPr>
              <a:t>cùng tên thì đẩy nhau, </a:t>
            </a:r>
            <a:r>
              <a:rPr lang="en-US" sz="3200">
                <a:solidFill>
                  <a:srgbClr val="FF0000"/>
                </a:solidFill>
                <a:effectLst/>
                <a:latin typeface="Times New Roman" panose="02020603050405020304" pitchFamily="18" charset="0"/>
                <a:ea typeface="Times New Roman" panose="02020603050405020304" pitchFamily="18" charset="0"/>
              </a:rPr>
              <a:t>hai từ cực </a:t>
            </a:r>
            <a:r>
              <a:rPr lang="vi-VN" sz="3200">
                <a:solidFill>
                  <a:srgbClr val="FF0000"/>
                </a:solidFill>
                <a:effectLst/>
                <a:latin typeface="Times New Roman" panose="02020603050405020304" pitchFamily="18" charset="0"/>
                <a:ea typeface="Times New Roman" panose="02020603050405020304" pitchFamily="18" charset="0"/>
              </a:rPr>
              <a:t>khác tên thì hút nhau</a:t>
            </a:r>
            <a:endParaRPr lang="en-US" sz="32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922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ircle(in)">
                                      <p:cBhvr>
                                        <p:cTn id="1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14575" y="1572208"/>
            <a:ext cx="24304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Thí nghiệm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312792" y="2156983"/>
            <a:ext cx="7210225" cy="4401205"/>
          </a:xfrm>
          <a:prstGeom prst="rect">
            <a:avLst/>
          </a:prstGeom>
          <a:noFill/>
        </p:spPr>
        <p:txBody>
          <a:bodyPr wrap="square">
            <a:spAutoFit/>
          </a:bodyPr>
          <a:lstStyle/>
          <a:p>
            <a:pPr marL="457200" indent="-457200" algn="just">
              <a:buFontTx/>
              <a:buChar char="-"/>
            </a:pPr>
            <a:r>
              <a:rPr lang="en-US" sz="2800" b="1">
                <a:solidFill>
                  <a:srgbClr val="0000FF"/>
                </a:solidFill>
                <a:effectLst/>
                <a:latin typeface="Times New Roman" panose="02020603050405020304" pitchFamily="18" charset="0"/>
                <a:ea typeface="Calibri" panose="020F0502020204030204" pitchFamily="34" charset="0"/>
              </a:rPr>
              <a:t>Đặt một kim nam châm tự do tại vị trí gần một nam châm thẳng (Hình 18.5). Xác định hướng của kim nam châm.</a:t>
            </a:r>
          </a:p>
          <a:p>
            <a:pPr marL="457200" indent="-457200" algn="just">
              <a:buFontTx/>
              <a:buChar char="-"/>
            </a:pPr>
            <a:r>
              <a:rPr lang="en-US" sz="2800" b="1">
                <a:solidFill>
                  <a:srgbClr val="0000FF"/>
                </a:solidFill>
                <a:latin typeface="Times New Roman" panose="02020603050405020304" pitchFamily="18" charset="0"/>
                <a:ea typeface="Calibri" panose="020F0502020204030204" pitchFamily="34" charset="0"/>
              </a:rPr>
              <a:t>Đẩy kim nam châm lệch khỏi hướng vừa xác định rồi buông tay. Khi kim đã đứng yên, Kim còn chỉ hướng lúc đầu nữa không? Làm lại thí nghiệm 2 lần và nhận xét.</a:t>
            </a:r>
          </a:p>
          <a:p>
            <a:pPr marL="457200" indent="-457200" algn="just">
              <a:buFontTx/>
              <a:buChar char="-"/>
            </a:pPr>
            <a:r>
              <a:rPr lang="en-US" sz="2800" b="1">
                <a:solidFill>
                  <a:srgbClr val="0000FF"/>
                </a:solidFill>
                <a:latin typeface="Times New Roman" panose="02020603050405020304" pitchFamily="18" charset="0"/>
                <a:ea typeface="Calibri" panose="020F0502020204030204" pitchFamily="34" charset="0"/>
              </a:rPr>
              <a:t>Làm lại thí nghiệm trên ở vị trí khác của kim nam châm.</a:t>
            </a:r>
            <a:endParaRPr lang="en-US" sz="28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0C3EF539-8291-F7AC-C708-151F88E8F0E1}"/>
              </a:ext>
            </a:extLst>
          </p:cNvPr>
          <p:cNvSpPr txBox="1"/>
          <p:nvPr/>
        </p:nvSpPr>
        <p:spPr>
          <a:xfrm>
            <a:off x="603737" y="980078"/>
            <a:ext cx="831752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IV. Định hướng của một kim nam châm tự do.</a:t>
            </a:r>
            <a:endParaRPr lang="en-US" sz="3200">
              <a:effectLst/>
              <a:latin typeface="Times New Roman" panose="02020603050405020304" pitchFamily="18" charset="0"/>
              <a:ea typeface="Calibri" panose="020F0502020204030204" pitchFamily="34" charset="0"/>
            </a:endParaRPr>
          </a:p>
        </p:txBody>
      </p:sp>
      <p:pic>
        <p:nvPicPr>
          <p:cNvPr id="4" name="Picture 3">
            <a:extLst>
              <a:ext uri="{FF2B5EF4-FFF2-40B4-BE49-F238E27FC236}">
                <a16:creationId xmlns:a16="http://schemas.microsoft.com/office/drawing/2014/main" id="{DE6A675B-62EB-C342-96C8-8BC7762A6742}"/>
              </a:ext>
            </a:extLst>
          </p:cNvPr>
          <p:cNvPicPr>
            <a:picLocks noChangeAspect="1"/>
          </p:cNvPicPr>
          <p:nvPr/>
        </p:nvPicPr>
        <p:blipFill>
          <a:blip r:embed="rId2"/>
          <a:stretch>
            <a:fillRect/>
          </a:stretch>
        </p:blipFill>
        <p:spPr>
          <a:xfrm>
            <a:off x="8073983" y="2555174"/>
            <a:ext cx="3987388" cy="1218540"/>
          </a:xfrm>
          <a:prstGeom prst="rect">
            <a:avLst/>
          </a:prstGeom>
        </p:spPr>
      </p:pic>
    </p:spTree>
    <p:extLst>
      <p:ext uri="{BB962C8B-B14F-4D97-AF65-F5344CB8AC3E}">
        <p14:creationId xmlns:p14="http://schemas.microsoft.com/office/powerpoint/2010/main" val="133769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circle(in)">
                                      <p:cBhvr>
                                        <p:cTn id="7" dur="20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circle(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circle(in)">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circle(in)">
                                      <p:cBhvr>
                                        <p:cTn id="32"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0C3EF539-8291-F7AC-C708-151F88E8F0E1}"/>
              </a:ext>
            </a:extLst>
          </p:cNvPr>
          <p:cNvSpPr txBox="1"/>
          <p:nvPr/>
        </p:nvSpPr>
        <p:spPr>
          <a:xfrm>
            <a:off x="756137" y="2954048"/>
            <a:ext cx="1050760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IV. Định hướng của một kim nam châm tự do.</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D4CCFB4B-B813-D03D-6516-D7F15DF83F3A}"/>
              </a:ext>
            </a:extLst>
          </p:cNvPr>
          <p:cNvSpPr txBox="1"/>
          <p:nvPr/>
        </p:nvSpPr>
        <p:spPr>
          <a:xfrm>
            <a:off x="756137" y="3584989"/>
            <a:ext cx="10972800" cy="1077218"/>
          </a:xfrm>
          <a:prstGeom prst="rect">
            <a:avLst/>
          </a:prstGeom>
          <a:noFill/>
        </p:spPr>
        <p:txBody>
          <a:bodyPr wrap="square">
            <a:spAutoFit/>
          </a:bodyPr>
          <a:lstStyle/>
          <a:p>
            <a:r>
              <a:rPr lang="en-US" sz="3200">
                <a:effectLst/>
                <a:latin typeface="Times New Roman" panose="02020603050405020304" pitchFamily="18" charset="0"/>
                <a:ea typeface="Calibri" panose="020F0502020204030204" pitchFamily="34" charset="0"/>
              </a:rPr>
              <a:t>- </a:t>
            </a:r>
            <a:r>
              <a:rPr lang="vi-VN" sz="3200">
                <a:effectLst/>
                <a:latin typeface="Times New Roman" panose="02020603050405020304" pitchFamily="18" charset="0"/>
                <a:ea typeface="Calibri" panose="020F0502020204030204" pitchFamily="34" charset="0"/>
              </a:rPr>
              <a:t>Kim nam châm tự do đặt gần nam châm sẽ chịu tác dụng của nam châm làm cho kim nam châm nằm theo một hướng xác định. </a:t>
            </a:r>
            <a:endParaRPr lang="en-US" sz="3200"/>
          </a:p>
        </p:txBody>
      </p:sp>
    </p:spTree>
    <p:extLst>
      <p:ext uri="{BB962C8B-B14F-4D97-AF65-F5344CB8AC3E}">
        <p14:creationId xmlns:p14="http://schemas.microsoft.com/office/powerpoint/2010/main" val="341747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circle(in)">
                                      <p:cBhvr>
                                        <p:cTn id="7" dur="20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97314" y="950607"/>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9104E484-552D-D2BC-AB14-F2514E847856}"/>
              </a:ext>
            </a:extLst>
          </p:cNvPr>
          <p:cNvGraphicFramePr>
            <a:graphicFrameLocks noGrp="1"/>
          </p:cNvGraphicFramePr>
          <p:nvPr>
            <p:extLst>
              <p:ext uri="{D42A27DB-BD31-4B8C-83A1-F6EECF244321}">
                <p14:modId xmlns:p14="http://schemas.microsoft.com/office/powerpoint/2010/main" val="1034463322"/>
              </p:ext>
            </p:extLst>
          </p:nvPr>
        </p:nvGraphicFramePr>
        <p:xfrm>
          <a:off x="720498" y="2763380"/>
          <a:ext cx="10750999" cy="3840480"/>
        </p:xfrm>
        <a:graphic>
          <a:graphicData uri="http://schemas.openxmlformats.org/drawingml/2006/table">
            <a:tbl>
              <a:tblPr firstRow="1" firstCol="1" bandRow="1"/>
              <a:tblGrid>
                <a:gridCol w="1181562">
                  <a:extLst>
                    <a:ext uri="{9D8B030D-6E8A-4147-A177-3AD203B41FA5}">
                      <a16:colId xmlns:a16="http://schemas.microsoft.com/office/drawing/2014/main" val="2404375953"/>
                    </a:ext>
                  </a:extLst>
                </a:gridCol>
                <a:gridCol w="6417669">
                  <a:extLst>
                    <a:ext uri="{9D8B030D-6E8A-4147-A177-3AD203B41FA5}">
                      <a16:colId xmlns:a16="http://schemas.microsoft.com/office/drawing/2014/main" val="44061060"/>
                    </a:ext>
                  </a:extLst>
                </a:gridCol>
                <a:gridCol w="1571674">
                  <a:extLst>
                    <a:ext uri="{9D8B030D-6E8A-4147-A177-3AD203B41FA5}">
                      <a16:colId xmlns:a16="http://schemas.microsoft.com/office/drawing/2014/main" val="2163442083"/>
                    </a:ext>
                  </a:extLst>
                </a:gridCol>
                <a:gridCol w="1580094">
                  <a:extLst>
                    <a:ext uri="{9D8B030D-6E8A-4147-A177-3AD203B41FA5}">
                      <a16:colId xmlns:a16="http://schemas.microsoft.com/office/drawing/2014/main" val="2621472801"/>
                    </a:ext>
                  </a:extLst>
                </a:gridCol>
              </a:tblGrid>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 về nam châm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 giá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28414931"/>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 châm hút được tất cả các vật bằng kim loại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4381687"/>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 châm nào cũng có hai cực: một cực gọi là cực bắc, một cực gọi là cực nam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159592"/>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 nam châm cứ để gần nhau là hút nhau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376140"/>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 kim nam châm để tự do thì một đầu kim luôn chỉ hướng bắc, một đầu luôn chỉ hướng nam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0628831"/>
                  </a:ext>
                </a:extLst>
              </a:tr>
            </a:tbl>
          </a:graphicData>
        </a:graphic>
      </p:graphicFrame>
      <p:sp>
        <p:nvSpPr>
          <p:cNvPr id="4" name="Rectangle 1">
            <a:extLst>
              <a:ext uri="{FF2B5EF4-FFF2-40B4-BE49-F238E27FC236}">
                <a16:creationId xmlns:a16="http://schemas.microsoft.com/office/drawing/2014/main" id="{F4E42C30-C34B-4F50-3007-322CA887E736}"/>
              </a:ext>
            </a:extLst>
          </p:cNvPr>
          <p:cNvSpPr>
            <a:spLocks noChangeArrowheads="1"/>
          </p:cNvSpPr>
          <p:nvPr/>
        </p:nvSpPr>
        <p:spPr bwMode="auto">
          <a:xfrm>
            <a:off x="588400" y="1506709"/>
            <a:ext cx="1101519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 Khoanh tròn vào từ đúng hoặc sai các câu dưới đây nói về nam châm </a:t>
            </a:r>
            <a:endParaRPr kumimoji="0" lang="en-US"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8F65F3DB-6DFF-AF27-C973-2D88C4772D70}"/>
              </a:ext>
            </a:extLst>
          </p:cNvPr>
          <p:cNvSpPr/>
          <p:nvPr/>
        </p:nvSpPr>
        <p:spPr>
          <a:xfrm>
            <a:off x="9805724" y="3177912"/>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1AF3858-0D35-473C-23CC-E661DD094F48}"/>
              </a:ext>
            </a:extLst>
          </p:cNvPr>
          <p:cNvSpPr/>
          <p:nvPr/>
        </p:nvSpPr>
        <p:spPr>
          <a:xfrm>
            <a:off x="8361576" y="3956964"/>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755FBFB-F618-07F4-C3B6-07329651B298}"/>
              </a:ext>
            </a:extLst>
          </p:cNvPr>
          <p:cNvSpPr/>
          <p:nvPr/>
        </p:nvSpPr>
        <p:spPr>
          <a:xfrm>
            <a:off x="8402286" y="5212663"/>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889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97314" y="950607"/>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A7A880AF-2E09-1F92-F571-2CCD14A95CF3}"/>
              </a:ext>
            </a:extLst>
          </p:cNvPr>
          <p:cNvSpPr txBox="1"/>
          <p:nvPr/>
        </p:nvSpPr>
        <p:spPr>
          <a:xfrm>
            <a:off x="467960" y="1696376"/>
            <a:ext cx="11168228" cy="224676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 Một thanh nam châm bị gãy làm hai thì:</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Một nửa là cực Bắc, một nửa là cực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Cả hai nửa đều mất từ tính</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Mỗi nửa đều là một nam châm có hai cực Bắc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Mỗi nửa đều là một nam châm và cực của mỗi nửa ở chỗ đứt gãy cùng tên</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B746662D-48BA-ECE7-B5A8-89C0590467D8}"/>
              </a:ext>
            </a:extLst>
          </p:cNvPr>
          <p:cNvPicPr>
            <a:picLocks noChangeAspect="1"/>
          </p:cNvPicPr>
          <p:nvPr/>
        </p:nvPicPr>
        <p:blipFill>
          <a:blip r:embed="rId2"/>
          <a:stretch>
            <a:fillRect/>
          </a:stretch>
        </p:blipFill>
        <p:spPr>
          <a:xfrm>
            <a:off x="301039" y="2992056"/>
            <a:ext cx="613361" cy="589770"/>
          </a:xfrm>
          <a:prstGeom prst="rect">
            <a:avLst/>
          </a:prstGeom>
        </p:spPr>
      </p:pic>
    </p:spTree>
    <p:extLst>
      <p:ext uri="{BB962C8B-B14F-4D97-AF65-F5344CB8AC3E}">
        <p14:creationId xmlns:p14="http://schemas.microsoft.com/office/powerpoint/2010/main" val="47354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480366" y="928155"/>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D8BB5A64-2B85-8945-4B1D-895A4BC6C6A0}"/>
              </a:ext>
            </a:extLst>
          </p:cNvPr>
          <p:cNvSpPr txBox="1"/>
          <p:nvPr/>
        </p:nvSpPr>
        <p:spPr>
          <a:xfrm>
            <a:off x="268941" y="1512930"/>
            <a:ext cx="11442693" cy="483209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 Trái đất là một nam châm khổng lồ vì:</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A.Trái đất hút mọi vật về phía nó</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Kim của la bàn đặt trên mặt đất luôn chỉ theo hướng Bắc-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Trái đất có Bắc cực và Nam cực</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Ở trái đất có nhiều quặng sắt</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 B</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4: Mạt sắt đặt ở chỗ nào trên thanh nam châm bị hút mạnh nhất?</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Ở phần giữa của thanh</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Chỉ ở đầu cự Bắc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Chỉ ở đầu cực Nam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Ở cả hai đầu cực Bắc và cực Nam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492AFBE8-399E-7B52-06AC-9A4D9CDE591E}"/>
              </a:ext>
            </a:extLst>
          </p:cNvPr>
          <p:cNvSpPr/>
          <p:nvPr/>
        </p:nvSpPr>
        <p:spPr>
          <a:xfrm>
            <a:off x="199156" y="2404645"/>
            <a:ext cx="562420" cy="594249"/>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C9115E40-C687-E93F-B7CB-C54F66C49BFF}"/>
              </a:ext>
            </a:extLst>
          </p:cNvPr>
          <p:cNvSpPr/>
          <p:nvPr/>
        </p:nvSpPr>
        <p:spPr>
          <a:xfrm>
            <a:off x="199156" y="5750773"/>
            <a:ext cx="652067" cy="594249"/>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738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480366" y="928155"/>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CDF9A6BF-3C88-4D92-35B7-15B7620955A2}"/>
              </a:ext>
            </a:extLst>
          </p:cNvPr>
          <p:cNvSpPr txBox="1"/>
          <p:nvPr/>
        </p:nvSpPr>
        <p:spPr>
          <a:xfrm>
            <a:off x="240183" y="1512930"/>
            <a:ext cx="11711634" cy="95410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5: Một nam châm thẳng không đánh dấu cực bằng những cách nào để xác định được cực bắc và cực nam của nam châm đó?</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3666EB76-D217-A07A-71F1-8D24D3191112}"/>
              </a:ext>
            </a:extLst>
          </p:cNvPr>
          <p:cNvSpPr txBox="1"/>
          <p:nvPr/>
        </p:nvSpPr>
        <p:spPr>
          <a:xfrm>
            <a:off x="240183" y="2467037"/>
            <a:ext cx="11711634" cy="4401205"/>
          </a:xfrm>
          <a:prstGeom prst="rect">
            <a:avLst/>
          </a:prstGeom>
          <a:noFill/>
        </p:spPr>
        <p:txBody>
          <a:bodyPr wrap="square">
            <a:spAutoFit/>
          </a:bodyPr>
          <a:lstStyle/>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1:</a:t>
            </a:r>
            <a:r>
              <a:rPr lang="en-US" sz="2800">
                <a:solidFill>
                  <a:srgbClr val="000000"/>
                </a:solidFill>
                <a:effectLst/>
                <a:latin typeface="Times New Roman" panose="02020603050405020304" pitchFamily="18" charset="0"/>
                <a:ea typeface="Times New Roman" panose="02020603050405020304" pitchFamily="18" charset="0"/>
              </a:rPr>
              <a:t>Treo thanh nam châm lên giá đỡ bằng một sợi dây không soắn và đặt ở xa các vật liệu từ khác để nam châm cân bằng đầu nào quay về hướng bắc thì đó  là cực bắc, đầu còn lại là cực nam</a:t>
            </a:r>
            <a:endParaRPr lang="en-US" sz="2800">
              <a:effectLst/>
              <a:latin typeface="Times New Roman" panose="02020603050405020304" pitchFamily="18" charset="0"/>
              <a:ea typeface="Times New Roman" panose="02020603050405020304" pitchFamily="18" charset="0"/>
            </a:endParaRPr>
          </a:p>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2:</a:t>
            </a:r>
            <a:r>
              <a:rPr lang="en-US" sz="2800">
                <a:solidFill>
                  <a:srgbClr val="000000"/>
                </a:solidFill>
                <a:effectLst/>
                <a:latin typeface="Times New Roman" panose="02020603050405020304" pitchFamily="18" charset="0"/>
                <a:ea typeface="Times New Roman" panose="02020603050405020304" pitchFamily="18" charset="0"/>
              </a:rPr>
              <a:t> Dùng kim nam châm thử( đã biết cực của kim nam châm)đưa lại gần một đầu của thanh nam châm . Nếu cực bắc của kim nam châm hướng về đầu này thì đó là cực nam của thanh nam châm , cực còn lại cực Bắc</a:t>
            </a:r>
            <a:endParaRPr lang="en-US" sz="2800">
              <a:effectLst/>
              <a:latin typeface="Times New Roman" panose="02020603050405020304" pitchFamily="18" charset="0"/>
              <a:ea typeface="Times New Roman" panose="02020603050405020304" pitchFamily="18" charset="0"/>
            </a:endParaRPr>
          </a:p>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3:</a:t>
            </a:r>
            <a:r>
              <a:rPr lang="en-US" sz="2800">
                <a:solidFill>
                  <a:srgbClr val="000000"/>
                </a:solidFill>
                <a:effectLst/>
                <a:latin typeface="Times New Roman" panose="02020603050405020304" pitchFamily="18" charset="0"/>
                <a:ea typeface="Times New Roman" panose="02020603050405020304" pitchFamily="18" charset="0"/>
              </a:rPr>
              <a:t> Dùng một thanh nam châm khác ( đã biết cực) đưa một đầu của thanh nam châm đã biết cực lại gần một đầu của thanh nam châm cần xác định cực. Dựa vào tính chất của nam châm sẽ xác định cực bắc và cực nam của thanh nam châm</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078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circle(in)">
                                      <p:cBhvr>
                                        <p:cTn id="17" dur="2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circle(in)">
                                      <p:cBhvr>
                                        <p:cTn id="22"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VẬN DỤNG</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EAFBE13C-7A7C-2001-83EB-BE609D07F75E}"/>
              </a:ext>
            </a:extLst>
          </p:cNvPr>
          <p:cNvSpPr txBox="1"/>
          <p:nvPr/>
        </p:nvSpPr>
        <p:spPr>
          <a:xfrm>
            <a:off x="493058" y="1859340"/>
            <a:ext cx="11205883" cy="1569660"/>
          </a:xfrm>
          <a:prstGeom prst="rect">
            <a:avLst/>
          </a:prstGeom>
          <a:noFill/>
        </p:spPr>
        <p:txBody>
          <a:bodyPr wrap="square">
            <a:spAutoFit/>
          </a:bodyPr>
          <a:lstStyle/>
          <a:p>
            <a:r>
              <a:rPr lang="en-US" sz="3200">
                <a:effectLst/>
                <a:latin typeface="Times New Roman" panose="02020603050405020304" pitchFamily="18" charset="0"/>
                <a:ea typeface="Times New Roman" panose="02020603050405020304" pitchFamily="18" charset="0"/>
              </a:rPr>
              <a:t>? G</a:t>
            </a:r>
            <a:r>
              <a:rPr lang="vi-VN" sz="3200">
                <a:effectLst/>
                <a:latin typeface="Times New Roman" panose="02020603050405020304" pitchFamily="18" charset="0"/>
                <a:ea typeface="Times New Roman" panose="02020603050405020304" pitchFamily="18" charset="0"/>
              </a:rPr>
              <a:t>iải thích việc dùng khối nam châm có kích thước lớn sức hút mạnh để dọn rác sắt vụn dưới lòng sông, lòng kênh</a:t>
            </a:r>
            <a:r>
              <a:rPr lang="en-US" sz="3200">
                <a:effectLst/>
                <a:latin typeface="Times New Roman" panose="02020603050405020304" pitchFamily="18" charset="0"/>
                <a:ea typeface="Times New Roman" panose="02020603050405020304" pitchFamily="18" charset="0"/>
              </a:rPr>
              <a:t>?</a:t>
            </a:r>
          </a:p>
          <a:p>
            <a:r>
              <a:rPr lang="vi-VN" sz="3200">
                <a:effectLst/>
                <a:latin typeface="Times New Roman" panose="02020603050405020304" pitchFamily="18" charset="0"/>
                <a:ea typeface="Times New Roman" panose="02020603050405020304" pitchFamily="18" charset="0"/>
              </a:rPr>
              <a:t>? Nêu 1 số ứng dụng của nam châm trong thực tế</a:t>
            </a:r>
            <a:r>
              <a:rPr lang="en-US" sz="3200">
                <a:effectLst/>
                <a:latin typeface="Times New Roman" panose="02020603050405020304" pitchFamily="18" charset="0"/>
                <a:ea typeface="Times New Roman" panose="02020603050405020304" pitchFamily="18" charset="0"/>
              </a:rPr>
              <a:t>?</a:t>
            </a:r>
            <a:r>
              <a:rPr lang="vi-VN" sz="3200">
                <a:effectLst/>
                <a:latin typeface="Times New Roman" panose="02020603050405020304" pitchFamily="18" charset="0"/>
                <a:ea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701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8E4CF5B5-2B90-4DF1-AE0A-9AE6D38E93B8}"/>
              </a:ext>
            </a:extLst>
          </p:cNvPr>
          <p:cNvSpPr txBox="1"/>
          <p:nvPr/>
        </p:nvSpPr>
        <p:spPr>
          <a:xfrm>
            <a:off x="1150033" y="1089317"/>
            <a:ext cx="9864970" cy="2554545"/>
          </a:xfrm>
          <a:prstGeom prst="rect">
            <a:avLst/>
          </a:prstGeom>
          <a:noFill/>
        </p:spPr>
        <p:txBody>
          <a:bodyPr wrap="square">
            <a:spAutoFit/>
          </a:bodyPr>
          <a:lstStyle/>
          <a:p>
            <a:pPr algn="just"/>
            <a:r>
              <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MỤC TIÊU</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r>
              <a:rPr lang="vi-VN" sz="3200">
                <a:latin typeface="Times New Roman" panose="02020603050405020304" pitchFamily="18" charset="0"/>
                <a:ea typeface="Calibri" panose="020F0502020204030204" pitchFamily="34" charset="0"/>
                <a:cs typeface="Times New Roman" panose="02020603050405020304" pitchFamily="18" charset="0"/>
              </a:rPr>
              <a:t>- Tiến hành TN để nêu được tác dụng của nam châm đến các vật liệu khác nhau; sự định hướng của nam châm </a:t>
            </a:r>
          </a:p>
          <a:p>
            <a:pPr indent="180340"/>
            <a:r>
              <a:rPr lang="vi-VN" sz="3200">
                <a:latin typeface="Times New Roman" panose="02020603050405020304" pitchFamily="18" charset="0"/>
                <a:ea typeface="Calibri" panose="020F0502020204030204" pitchFamily="34" charset="0"/>
                <a:cs typeface="Times New Roman" panose="02020603050405020304" pitchFamily="18" charset="0"/>
              </a:rPr>
              <a:t>- Xác định được cực Bắc và cực Nam của một thanh nam châm</a:t>
            </a: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94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ircle(in)">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circle(in)">
                                      <p:cBhvr>
                                        <p:cTn id="2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6" y="909338"/>
            <a:ext cx="3594191"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CB3CFED4-9AAC-7D05-1C08-DDDA21C6F4B6}"/>
              </a:ext>
            </a:extLst>
          </p:cNvPr>
          <p:cNvSpPr txBox="1"/>
          <p:nvPr/>
        </p:nvSpPr>
        <p:spPr>
          <a:xfrm>
            <a:off x="756136" y="1620984"/>
            <a:ext cx="10596489" cy="1077218"/>
          </a:xfrm>
          <a:prstGeom prst="rect">
            <a:avLst/>
          </a:prstGeom>
          <a:noFill/>
        </p:spPr>
        <p:txBody>
          <a:bodyPr wrap="square">
            <a:spAutoFit/>
          </a:bodyPr>
          <a:lstStyle/>
          <a:p>
            <a:pPr algn="just"/>
            <a:r>
              <a:rPr lang="vi-VN" sz="3200">
                <a:latin typeface="Times New Roman" panose="02020603050405020304" pitchFamily="18" charset="0"/>
                <a:ea typeface="Calibri" panose="020F0502020204030204" pitchFamily="34" charset="0"/>
              </a:rPr>
              <a:t>H</a:t>
            </a:r>
            <a:r>
              <a:rPr lang="en-US" sz="3200">
                <a:latin typeface="Times New Roman" panose="02020603050405020304" pitchFamily="18" charset="0"/>
                <a:ea typeface="Calibri" panose="020F0502020204030204" pitchFamily="34" charset="0"/>
              </a:rPr>
              <a:t>oạt động nhóm</a:t>
            </a:r>
            <a:r>
              <a:rPr lang="vi-VN" sz="3200">
                <a:latin typeface="Times New Roman" panose="02020603050405020304" pitchFamily="18" charset="0"/>
                <a:ea typeface="Calibri" panose="020F0502020204030204" pitchFamily="34" charset="0"/>
              </a:rPr>
              <a:t> cặp đôi</a:t>
            </a:r>
            <a:r>
              <a:rPr lang="en-US" sz="3200">
                <a:latin typeface="Times New Roman" panose="02020603050405020304" pitchFamily="18" charset="0"/>
                <a:ea typeface="Calibri" panose="020F0502020204030204" pitchFamily="34" charset="0"/>
              </a:rPr>
              <a:t>:</a:t>
            </a:r>
            <a:r>
              <a:rPr lang="vi-VN" sz="3200">
                <a:latin typeface="Times New Roman" panose="02020603050405020304" pitchFamily="18" charset="0"/>
                <a:ea typeface="Calibri" panose="020F0502020204030204" pitchFamily="34" charset="0"/>
              </a:rPr>
              <a:t> nghiên cứu thông tin trong SGK, trả lời các câu hỏi sau:</a:t>
            </a: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1094509" y="2999508"/>
            <a:ext cx="4461164" cy="1731818"/>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 Nam châm được phát hiện khi nào?</a:t>
            </a:r>
          </a:p>
          <a:p>
            <a:pPr algn="ctr"/>
            <a:r>
              <a:rPr lang="vi-VN"/>
              <a:t>? Chúng có đặc điểm gì và được sử dụng với mục đích gì?</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6096000" y="2999508"/>
            <a:ext cx="4369935" cy="1863436"/>
          </a:xfrm>
          <a:prstGeom prst="wedgeRoundRectCallout">
            <a:avLst>
              <a:gd name="adj1" fmla="val 47965"/>
              <a:gd name="adj2" fmla="val 900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 Nam châm hút được các vật bằng sắt và một số hợp kim của sắt</a:t>
            </a:r>
          </a:p>
          <a:p>
            <a:pPr algn="ctr"/>
            <a:r>
              <a:rPr lang="vi-VN"/>
              <a:t>  + Kim nam châm tự do ở trạng thái cân bằng thì một đầu luôn chỉ hướng bắc, đầu kia luôn chỉ hướng nam.</a:t>
            </a:r>
          </a:p>
        </p:txBody>
      </p:sp>
    </p:spTree>
    <p:extLst>
      <p:ext uri="{BB962C8B-B14F-4D97-AF65-F5344CB8AC3E}">
        <p14:creationId xmlns:p14="http://schemas.microsoft.com/office/powerpoint/2010/main" val="197567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10596489"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CB3CFED4-9AAC-7D05-1C08-DDDA21C6F4B6}"/>
              </a:ext>
            </a:extLst>
          </p:cNvPr>
          <p:cNvSpPr txBox="1"/>
          <p:nvPr/>
        </p:nvSpPr>
        <p:spPr>
          <a:xfrm>
            <a:off x="756137" y="1801123"/>
            <a:ext cx="10596489" cy="1569660"/>
          </a:xfrm>
          <a:prstGeom prst="rect">
            <a:avLst/>
          </a:prstGeom>
          <a:noFill/>
        </p:spPr>
        <p:txBody>
          <a:bodyPr wrap="square">
            <a:spAutoFit/>
          </a:bodyPr>
          <a:lstStyle/>
          <a:p>
            <a:pPr algn="just"/>
            <a:r>
              <a:rPr lang="vi-VN" sz="3200">
                <a:latin typeface="Times New Roman" panose="02020603050405020304" pitchFamily="18" charset="0"/>
                <a:ea typeface="Calibri" panose="020F0502020204030204" pitchFamily="34" charset="0"/>
              </a:rPr>
              <a:t>Nam châm là vật có từ tính (hút được các vật bằng sắt hoặc một số hợp kim của sắt)</a:t>
            </a:r>
            <a:r>
              <a:rPr lang="en-US" sz="3200">
                <a:latin typeface="Times New Roman" panose="02020603050405020304" pitchFamily="18" charset="0"/>
                <a:ea typeface="Calibri" panose="020F0502020204030204" pitchFamily="34" charset="0"/>
              </a:rPr>
              <a:t>.</a:t>
            </a:r>
            <a:endParaRPr lang="vi-VN" sz="3200">
              <a:latin typeface="Times New Roman" panose="02020603050405020304" pitchFamily="18" charset="0"/>
              <a:ea typeface="Calibri" panose="020F0502020204030204" pitchFamily="34" charset="0"/>
            </a:endParaRPr>
          </a:p>
          <a:p>
            <a:pPr algn="just"/>
            <a:r>
              <a:rPr lang="vi-VN" sz="3200">
                <a:latin typeface="Times New Roman" panose="02020603050405020304" pitchFamily="18" charset="0"/>
                <a:ea typeface="Calibri" panose="020F0502020204030204" pitchFamily="34" charset="0"/>
              </a:rPr>
              <a:t>Vật liệu bị nam châm hút là vật liệu có tính chất từ</a:t>
            </a:r>
            <a:r>
              <a:rPr lang="en-US" sz="3200">
                <a:latin typeface="Times New Roman" panose="02020603050405020304" pitchFamily="18" charset="0"/>
                <a:ea typeface="Calibri" panose="020F0502020204030204" pitchFamily="34" charset="0"/>
              </a:rPr>
              <a:t>.</a:t>
            </a:r>
            <a:endParaRPr lang="vi-VN" sz="320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661281" y="850030"/>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34318" y="1493674"/>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661281" y="2092451"/>
            <a:ext cx="4461164" cy="584775"/>
          </a:xfrm>
          <a:prstGeom prst="rect">
            <a:avLst/>
          </a:prstGeom>
          <a:noFill/>
        </p:spPr>
        <p:txBody>
          <a:bodyPr wrap="square">
            <a:spAutoFit/>
          </a:bodyPr>
          <a:lstStyle/>
          <a:p>
            <a:pPr algn="just"/>
            <a:r>
              <a:rPr lang="en-US" sz="3200" b="1">
                <a:solidFill>
                  <a:srgbClr val="FF0000"/>
                </a:solidFill>
                <a:effectLst/>
                <a:latin typeface="Times New Roman" panose="02020603050405020304" pitchFamily="18" charset="0"/>
                <a:ea typeface="Calibri" panose="020F0502020204030204" pitchFamily="34" charset="0"/>
              </a:rPr>
              <a:t>HOẠT ĐỘNG NHÓM</a:t>
            </a:r>
            <a:endParaRPr lang="en-US" sz="3200">
              <a:solidFill>
                <a:srgbClr val="FF0000"/>
              </a:solidFill>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661281" y="2621810"/>
            <a:ext cx="1834664" cy="584775"/>
          </a:xfrm>
          <a:prstGeom prst="rect">
            <a:avLst/>
          </a:prstGeom>
          <a:noFill/>
        </p:spPr>
        <p:txBody>
          <a:bodyPr wrap="square">
            <a:spAutoFit/>
          </a:bodyPr>
          <a:lstStyle/>
          <a:p>
            <a:pPr algn="just"/>
            <a:r>
              <a:rPr lang="en-US" sz="3200" b="1" u="sng">
                <a:solidFill>
                  <a:srgbClr val="0000FF"/>
                </a:solidFill>
                <a:latin typeface="Times New Roman" panose="02020603050405020304" pitchFamily="18" charset="0"/>
                <a:ea typeface="Calibri" panose="020F0502020204030204" pitchFamily="34" charset="0"/>
              </a:rPr>
              <a:t>Dụng cụ</a:t>
            </a:r>
            <a:endParaRPr lang="en-US" sz="3200" u="sng">
              <a:effectLst/>
              <a:latin typeface="Times New Roman" panose="02020603050405020304" pitchFamily="18" charset="0"/>
              <a:ea typeface="Calibri" panose="020F0502020204030204" pitchFamily="34" charset="0"/>
            </a:endParaRPr>
          </a:p>
        </p:txBody>
      </p:sp>
      <p:pic>
        <p:nvPicPr>
          <p:cNvPr id="11" name="Picture 10">
            <a:extLst>
              <a:ext uri="{FF2B5EF4-FFF2-40B4-BE49-F238E27FC236}">
                <a16:creationId xmlns:a16="http://schemas.microsoft.com/office/drawing/2014/main" id="{89439564-FDE3-A857-2EF9-84091480BB1E}"/>
              </a:ext>
            </a:extLst>
          </p:cNvPr>
          <p:cNvPicPr>
            <a:picLocks noChangeAspect="1"/>
          </p:cNvPicPr>
          <p:nvPr/>
        </p:nvPicPr>
        <p:blipFill>
          <a:blip r:embed="rId2"/>
          <a:stretch>
            <a:fillRect/>
          </a:stretch>
        </p:blipFill>
        <p:spPr>
          <a:xfrm>
            <a:off x="5896174" y="3191019"/>
            <a:ext cx="4900376" cy="3232601"/>
          </a:xfrm>
          <a:prstGeom prst="rect">
            <a:avLst/>
          </a:prstGeom>
        </p:spPr>
      </p:pic>
      <p:sp>
        <p:nvSpPr>
          <p:cNvPr id="13" name="TextBox 12">
            <a:extLst>
              <a:ext uri="{FF2B5EF4-FFF2-40B4-BE49-F238E27FC236}">
                <a16:creationId xmlns:a16="http://schemas.microsoft.com/office/drawing/2014/main" id="{B4CF3CDF-D22F-8603-C47D-42511BED1602}"/>
              </a:ext>
            </a:extLst>
          </p:cNvPr>
          <p:cNvSpPr txBox="1"/>
          <p:nvPr/>
        </p:nvSpPr>
        <p:spPr>
          <a:xfrm>
            <a:off x="727621" y="3346886"/>
            <a:ext cx="439482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nam châm thẳng</a:t>
            </a:r>
            <a:endParaRPr lang="en-US" sz="3200">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8A6B4D-3EBE-8050-D87A-AF8878AE4B90}"/>
              </a:ext>
            </a:extLst>
          </p:cNvPr>
          <p:cNvSpPr txBox="1"/>
          <p:nvPr/>
        </p:nvSpPr>
        <p:spPr>
          <a:xfrm>
            <a:off x="727621" y="3876245"/>
            <a:ext cx="4900376"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nam châm hình chữ U</a:t>
            </a:r>
            <a:endParaRPr lang="en-US" sz="320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F89F1B4D-8FD1-3C72-D64C-D5F3D1CFF609}"/>
              </a:ext>
            </a:extLst>
          </p:cNvPr>
          <p:cNvSpPr txBox="1"/>
          <p:nvPr/>
        </p:nvSpPr>
        <p:spPr>
          <a:xfrm>
            <a:off x="727621" y="4378410"/>
            <a:ext cx="3852368"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kim nam châm</a:t>
            </a:r>
            <a:endParaRPr lang="en-US" sz="3200">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E4DC3161-8ECB-AF03-885F-21D227BB4B66}"/>
              </a:ext>
            </a:extLst>
          </p:cNvPr>
          <p:cNvSpPr txBox="1"/>
          <p:nvPr/>
        </p:nvSpPr>
        <p:spPr>
          <a:xfrm>
            <a:off x="727621" y="5097737"/>
            <a:ext cx="4834035" cy="1077218"/>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số vật nhỏ bằng sắt, thép, đồng nhôm, gỗ…</a:t>
            </a:r>
            <a:endParaRPr lang="en-US" sz="3200">
              <a:effectLst/>
              <a:latin typeface="Times New Roman" panose="02020603050405020304" pitchFamily="18" charset="0"/>
              <a:ea typeface="Calibri" panose="020F0502020204030204" pitchFamily="34" charset="0"/>
            </a:endParaRPr>
          </a:p>
        </p:txBody>
      </p:sp>
      <p:cxnSp>
        <p:nvCxnSpPr>
          <p:cNvPr id="18" name="Straight Arrow Connector 17">
            <a:extLst>
              <a:ext uri="{FF2B5EF4-FFF2-40B4-BE49-F238E27FC236}">
                <a16:creationId xmlns:a16="http://schemas.microsoft.com/office/drawing/2014/main" id="{47B90DE6-3390-3E1D-2EF3-3099199226E1}"/>
              </a:ext>
            </a:extLst>
          </p:cNvPr>
          <p:cNvCxnSpPr/>
          <p:nvPr/>
        </p:nvCxnSpPr>
        <p:spPr>
          <a:xfrm>
            <a:off x="4807527" y="3754582"/>
            <a:ext cx="2535382" cy="2092036"/>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5C1D4B2B-470A-A9CB-D9B4-37D0471A8462}"/>
              </a:ext>
            </a:extLst>
          </p:cNvPr>
          <p:cNvCxnSpPr>
            <a:cxnSpLocks/>
            <a:stCxn id="14" idx="3"/>
          </p:cNvCxnSpPr>
          <p:nvPr/>
        </p:nvCxnSpPr>
        <p:spPr>
          <a:xfrm>
            <a:off x="5627997" y="4168633"/>
            <a:ext cx="2174041" cy="605499"/>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1AD144C8-F11B-A89A-73F2-EEA9065B7F87}"/>
              </a:ext>
            </a:extLst>
          </p:cNvPr>
          <p:cNvCxnSpPr>
            <a:cxnSpLocks/>
          </p:cNvCxnSpPr>
          <p:nvPr/>
        </p:nvCxnSpPr>
        <p:spPr>
          <a:xfrm>
            <a:off x="4345796" y="4667804"/>
            <a:ext cx="4616089" cy="696522"/>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F2A27886-CD8E-C75E-72F5-A839E432E7D8}"/>
              </a:ext>
            </a:extLst>
          </p:cNvPr>
          <p:cNvCxnSpPr>
            <a:cxnSpLocks/>
          </p:cNvCxnSpPr>
          <p:nvPr/>
        </p:nvCxnSpPr>
        <p:spPr>
          <a:xfrm flipV="1">
            <a:off x="5356391" y="3931661"/>
            <a:ext cx="1779515" cy="1931836"/>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3670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circle(in)">
                                      <p:cBhvr>
                                        <p:cTn id="17" dur="2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par>
                                <p:cTn id="23" presetID="6" presetClass="entr" presetSubtype="16"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ircle(in)">
                                      <p:cBhvr>
                                        <p:cTn id="25" dur="20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3" presetClass="exit" presetSubtype="32" fill="hold" nodeType="clickEffect">
                                  <p:stCondLst>
                                    <p:cond delay="0"/>
                                  </p:stCondLst>
                                  <p:childTnLst>
                                    <p:animEffect transition="out" filter="plus(out)">
                                      <p:cBhvr>
                                        <p:cTn id="29" dur="2000"/>
                                        <p:tgtEl>
                                          <p:spTgt spid="18"/>
                                        </p:tgtEl>
                                      </p:cBhvr>
                                    </p:animEffect>
                                    <p:set>
                                      <p:cBhvr>
                                        <p:cTn id="30" dur="1" fill="hold">
                                          <p:stCondLst>
                                            <p:cond delay="1999"/>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circle(in)">
                                      <p:cBhvr>
                                        <p:cTn id="35" dur="2000"/>
                                        <p:tgtEl>
                                          <p:spTgt spid="14"/>
                                        </p:tgtEl>
                                      </p:cBhvr>
                                    </p:animEffect>
                                  </p:childTnLst>
                                </p:cTn>
                              </p:par>
                              <p:par>
                                <p:cTn id="36" presetID="6" presetClass="entr" presetSubtype="16" fill="hold"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circle(in)">
                                      <p:cBhvr>
                                        <p:cTn id="38" dur="20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13" presetClass="exit" presetSubtype="32" fill="hold" nodeType="clickEffect">
                                  <p:stCondLst>
                                    <p:cond delay="0"/>
                                  </p:stCondLst>
                                  <p:childTnLst>
                                    <p:animEffect transition="out" filter="plus(out)">
                                      <p:cBhvr>
                                        <p:cTn id="42" dur="2000"/>
                                        <p:tgtEl>
                                          <p:spTgt spid="19"/>
                                        </p:tgtEl>
                                      </p:cBhvr>
                                    </p:animEffect>
                                    <p:set>
                                      <p:cBhvr>
                                        <p:cTn id="43" dur="1" fill="hold">
                                          <p:stCondLst>
                                            <p:cond delay="1999"/>
                                          </p:stCondLst>
                                        </p:cTn>
                                        <p:tgtEl>
                                          <p:spTgt spid="1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circle(in)">
                                      <p:cBhvr>
                                        <p:cTn id="48" dur="2000"/>
                                        <p:tgtEl>
                                          <p:spTgt spid="15"/>
                                        </p:tgtEl>
                                      </p:cBhvr>
                                    </p:animEffect>
                                  </p:childTnLst>
                                </p:cTn>
                              </p:par>
                              <p:par>
                                <p:cTn id="49" presetID="6" presetClass="entr" presetSubtype="16"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circle(in)">
                                      <p:cBhvr>
                                        <p:cTn id="51" dur="20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13" presetClass="exit" presetSubtype="32" fill="hold" nodeType="clickEffect">
                                  <p:stCondLst>
                                    <p:cond delay="0"/>
                                  </p:stCondLst>
                                  <p:childTnLst>
                                    <p:animEffect transition="out" filter="plus(out)">
                                      <p:cBhvr>
                                        <p:cTn id="55" dur="2000"/>
                                        <p:tgtEl>
                                          <p:spTgt spid="22"/>
                                        </p:tgtEl>
                                      </p:cBhvr>
                                    </p:animEffect>
                                    <p:set>
                                      <p:cBhvr>
                                        <p:cTn id="56" dur="1" fill="hold">
                                          <p:stCondLst>
                                            <p:cond delay="1999"/>
                                          </p:stCondLst>
                                        </p:cTn>
                                        <p:tgtEl>
                                          <p:spTgt spid="2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circle(in)">
                                      <p:cBhvr>
                                        <p:cTn id="61" dur="2000"/>
                                        <p:tgtEl>
                                          <p:spTgt spid="16"/>
                                        </p:tgtEl>
                                      </p:cBhvr>
                                    </p:animEffect>
                                  </p:childTnLst>
                                </p:cTn>
                              </p:par>
                              <p:par>
                                <p:cTn id="62" presetID="6" presetClass="entr" presetSubtype="16" fill="hold"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circle(in)">
                                      <p:cBhvr>
                                        <p:cTn id="64" dur="2000"/>
                                        <p:tgtEl>
                                          <p:spTgt spid="24"/>
                                        </p:tgtEl>
                                      </p:cBhvr>
                                    </p:animEffect>
                                  </p:childTnLst>
                                </p:cTn>
                              </p:par>
                            </p:childTnLst>
                          </p:cTn>
                        </p:par>
                      </p:childTnLst>
                    </p:cTn>
                  </p:par>
                  <p:par>
                    <p:cTn id="65" fill="hold">
                      <p:stCondLst>
                        <p:cond delay="indefinite"/>
                      </p:stCondLst>
                      <p:childTnLst>
                        <p:par>
                          <p:cTn id="66" fill="hold">
                            <p:stCondLst>
                              <p:cond delay="0"/>
                            </p:stCondLst>
                            <p:childTnLst>
                              <p:par>
                                <p:cTn id="67" presetID="13" presetClass="exit" presetSubtype="32" fill="hold" nodeType="clickEffect">
                                  <p:stCondLst>
                                    <p:cond delay="0"/>
                                  </p:stCondLst>
                                  <p:childTnLst>
                                    <p:animEffect transition="out" filter="plus(out)">
                                      <p:cBhvr>
                                        <p:cTn id="68" dur="2000"/>
                                        <p:tgtEl>
                                          <p:spTgt spid="24"/>
                                        </p:tgtEl>
                                      </p:cBhvr>
                                    </p:animEffect>
                                    <p:set>
                                      <p:cBhvr>
                                        <p:cTn id="69" dur="1" fill="hold">
                                          <p:stCondLst>
                                            <p:cond delay="1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426559" y="4328861"/>
            <a:ext cx="4461164" cy="1731818"/>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 Hai đầu thanh nam châm hút vật liệu nào và không hút vật liệu nào</a:t>
            </a:r>
          </a:p>
          <a:p>
            <a:r>
              <a:rPr lang="vi-VN"/>
              <a:t>? Các vật liệu đặt ở đầu hay giữa của nam châm bị hút mạnh nhất?</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7083028" y="3782988"/>
            <a:ext cx="4369935" cy="1863436"/>
          </a:xfrm>
          <a:prstGeom prst="wedgeRoundRectCallout">
            <a:avLst>
              <a:gd name="adj1" fmla="val 47965"/>
              <a:gd name="adj2" fmla="val 900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a, Nam châm thẳng và nam châm chữ U chỉ hút các vật bằng sắt thép, không hút các vật bằng đồng, gỗ, nhôm</a:t>
            </a:r>
          </a:p>
          <a:p>
            <a:pPr algn="ctr"/>
            <a:r>
              <a:rPr lang="vi-VN"/>
              <a:t>b, các vật bằng sắt thép đặt ở gần hai cực thì bị nam châm hút mạnh</a:t>
            </a: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756137" y="2341565"/>
            <a:ext cx="446116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HOẠT ĐỘNG NHÓM</a:t>
            </a:r>
            <a:endParaRPr lang="en-US" sz="320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756136" y="2898632"/>
            <a:ext cx="446116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TN1</a:t>
            </a:r>
            <a:endParaRPr lang="en-US" sz="3200">
              <a:effectLst/>
              <a:latin typeface="Times New Roman" panose="02020603050405020304" pitchFamily="18" charset="0"/>
              <a:ea typeface="Calibri" panose="020F0502020204030204" pitchFamily="34" charset="0"/>
            </a:endParaRPr>
          </a:p>
        </p:txBody>
      </p:sp>
      <p:pic>
        <p:nvPicPr>
          <p:cNvPr id="12" name="Picture 11">
            <a:extLst>
              <a:ext uri="{FF2B5EF4-FFF2-40B4-BE49-F238E27FC236}">
                <a16:creationId xmlns:a16="http://schemas.microsoft.com/office/drawing/2014/main" id="{E8B4FDED-83EE-2BB5-FD14-7CE153932CE2}"/>
              </a:ext>
            </a:extLst>
          </p:cNvPr>
          <p:cNvPicPr>
            <a:picLocks noChangeAspect="1"/>
          </p:cNvPicPr>
          <p:nvPr/>
        </p:nvPicPr>
        <p:blipFill>
          <a:blip r:embed="rId2"/>
          <a:stretch>
            <a:fillRect/>
          </a:stretch>
        </p:blipFill>
        <p:spPr>
          <a:xfrm>
            <a:off x="6918522" y="940523"/>
            <a:ext cx="5112113" cy="2855584"/>
          </a:xfrm>
          <a:prstGeom prst="rect">
            <a:avLst/>
          </a:prstGeom>
        </p:spPr>
      </p:pic>
    </p:spTree>
    <p:extLst>
      <p:ext uri="{BB962C8B-B14F-4D97-AF65-F5344CB8AC3E}">
        <p14:creationId xmlns:p14="http://schemas.microsoft.com/office/powerpoint/2010/main" val="90711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circle(in)">
                                      <p:cBhvr>
                                        <p:cTn id="17" dur="2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ircle(in)">
                                      <p:cBhvr>
                                        <p:cTn id="27" dur="20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ircle(in)">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1074793" y="3755413"/>
            <a:ext cx="4827244" cy="2013309"/>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1.</a:t>
            </a:r>
            <a:r>
              <a:rPr lang="en-US"/>
              <a:t> </a:t>
            </a:r>
            <a:r>
              <a:rPr lang="vi-VN"/>
              <a:t>Một đầu kim luôn chỉ hướng nào và đầu kia của kim luôn chỉ hướng nào (hướng Bắc hay hướng Nam)?</a:t>
            </a:r>
          </a:p>
          <a:p>
            <a:r>
              <a:rPr lang="vi-VN"/>
              <a:t>2. Từ các thí nghiệm trên có thể rút ra những tính chất gì của nam châm?</a:t>
            </a:r>
          </a:p>
          <a:p>
            <a:r>
              <a:rPr lang="vi-VN"/>
              <a:t>3. Dùng kim nam châm xác định các hướng đông tây nam bắc trong phòng học</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1074793" y="3565669"/>
            <a:ext cx="4827242" cy="2392795"/>
          </a:xfrm>
          <a:prstGeom prst="wedgeRoundRectCallout">
            <a:avLst>
              <a:gd name="adj1" fmla="val 37920"/>
              <a:gd name="adj2" fmla="val 633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1.</a:t>
            </a:r>
            <a:r>
              <a:rPr lang="en-US"/>
              <a:t> </a:t>
            </a:r>
            <a:r>
              <a:rPr lang="vi-VN"/>
              <a:t>Một đầu kim nam châm chỉ hướng bắc và đầu kia chỉ hướng nam</a:t>
            </a:r>
            <a:endParaRPr lang="en-US"/>
          </a:p>
          <a:p>
            <a:r>
              <a:rPr lang="vi-VN"/>
              <a:t>2.</a:t>
            </a:r>
            <a:r>
              <a:rPr lang="en-US"/>
              <a:t> </a:t>
            </a:r>
            <a:r>
              <a:rPr lang="vi-VN"/>
              <a:t>Kết luận: </a:t>
            </a:r>
          </a:p>
          <a:p>
            <a:r>
              <a:rPr lang="vi-VN"/>
              <a:t>Nam châm hút được các vật bằng sắt và một số hợp kim của sắt</a:t>
            </a:r>
          </a:p>
          <a:p>
            <a:r>
              <a:rPr lang="vi-VN"/>
              <a:t>Kim nam châm tự do ở trạng thái cân bằng thì một đầu luôn chỉ hướng bắc, đầu kia luôn chỉ hướng nam</a:t>
            </a: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756137" y="2341565"/>
            <a:ext cx="446116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HOẠT ĐỘNG NHÓM</a:t>
            </a:r>
            <a:endParaRPr lang="en-US" sz="320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756136" y="2898632"/>
            <a:ext cx="446116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TN2</a:t>
            </a:r>
            <a:endParaRPr lang="en-US" sz="3200">
              <a:effectLst/>
              <a:latin typeface="Times New Roman" panose="02020603050405020304" pitchFamily="18" charset="0"/>
              <a:ea typeface="Calibri" panose="020F0502020204030204" pitchFamily="34" charset="0"/>
            </a:endParaRPr>
          </a:p>
        </p:txBody>
      </p:sp>
      <p:pic>
        <p:nvPicPr>
          <p:cNvPr id="4" name="Picture 3">
            <a:extLst>
              <a:ext uri="{FF2B5EF4-FFF2-40B4-BE49-F238E27FC236}">
                <a16:creationId xmlns:a16="http://schemas.microsoft.com/office/drawing/2014/main" id="{1AFD09E9-6770-1EFB-3AFD-1D68B04EEB55}"/>
              </a:ext>
            </a:extLst>
          </p:cNvPr>
          <p:cNvPicPr>
            <a:picLocks noChangeAspect="1"/>
          </p:cNvPicPr>
          <p:nvPr/>
        </p:nvPicPr>
        <p:blipFill>
          <a:blip r:embed="rId2"/>
          <a:stretch>
            <a:fillRect/>
          </a:stretch>
        </p:blipFill>
        <p:spPr>
          <a:xfrm>
            <a:off x="7982641" y="1362635"/>
            <a:ext cx="3630658" cy="3630658"/>
          </a:xfrm>
          <a:prstGeom prst="rect">
            <a:avLst/>
          </a:prstGeom>
        </p:spPr>
      </p:pic>
    </p:spTree>
    <p:extLst>
      <p:ext uri="{BB962C8B-B14F-4D97-AF65-F5344CB8AC3E}">
        <p14:creationId xmlns:p14="http://schemas.microsoft.com/office/powerpoint/2010/main" val="122317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ircle(in)">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xit" presetSubtype="32" fill="hold" grpId="1" nodeType="clickEffect">
                                  <p:stCondLst>
                                    <p:cond delay="0"/>
                                  </p:stCondLst>
                                  <p:childTnLst>
                                    <p:anim calcmode="lin" valueType="num">
                                      <p:cBhvr>
                                        <p:cTn id="21" dur="500"/>
                                        <p:tgtEl>
                                          <p:spTgt spid="2"/>
                                        </p:tgtEl>
                                        <p:attrNameLst>
                                          <p:attrName>ppt_w</p:attrName>
                                        </p:attrNameLst>
                                      </p:cBhvr>
                                      <p:tavLst>
                                        <p:tav tm="0">
                                          <p:val>
                                            <p:strVal val="ppt_w"/>
                                          </p:val>
                                        </p:tav>
                                        <p:tav tm="100000">
                                          <p:val>
                                            <p:fltVal val="0"/>
                                          </p:val>
                                        </p:tav>
                                      </p:tavLst>
                                    </p:anim>
                                    <p:anim calcmode="lin" valueType="num">
                                      <p:cBhvr>
                                        <p:cTn id="22" dur="500"/>
                                        <p:tgtEl>
                                          <p:spTgt spid="2"/>
                                        </p:tgtEl>
                                        <p:attrNameLst>
                                          <p:attrName>ppt_h</p:attrName>
                                        </p:attrNameLst>
                                      </p:cBhvr>
                                      <p:tavLst>
                                        <p:tav tm="0">
                                          <p:val>
                                            <p:strVal val="ppt_h"/>
                                          </p:val>
                                        </p:tav>
                                        <p:tav tm="100000">
                                          <p:val>
                                            <p:fltVal val="0"/>
                                          </p:val>
                                        </p:tav>
                                      </p:tavLst>
                                    </p:anim>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circle(in)">
                                      <p:cBhvr>
                                        <p:cTn id="2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grpSp>
        <p:nvGrpSpPr>
          <p:cNvPr id="18" name="Group 17">
            <a:extLst>
              <a:ext uri="{FF2B5EF4-FFF2-40B4-BE49-F238E27FC236}">
                <a16:creationId xmlns:a16="http://schemas.microsoft.com/office/drawing/2014/main" id="{F3A0DC5B-EDEF-A73A-1A63-7229E44FBA99}"/>
              </a:ext>
            </a:extLst>
          </p:cNvPr>
          <p:cNvGrpSpPr/>
          <p:nvPr/>
        </p:nvGrpSpPr>
        <p:grpSpPr>
          <a:xfrm>
            <a:off x="5640054" y="5186535"/>
            <a:ext cx="2128272" cy="232498"/>
            <a:chOff x="3988617" y="3787704"/>
            <a:chExt cx="2128272" cy="232498"/>
          </a:xfrm>
        </p:grpSpPr>
        <p:sp>
          <p:nvSpPr>
            <p:cNvPr id="15" name="Rectangle 14">
              <a:extLst>
                <a:ext uri="{FF2B5EF4-FFF2-40B4-BE49-F238E27FC236}">
                  <a16:creationId xmlns:a16="http://schemas.microsoft.com/office/drawing/2014/main" id="{247889F7-424C-53BA-FF0F-B3A6705AA1A5}"/>
                </a:ext>
              </a:extLst>
            </p:cNvPr>
            <p:cNvSpPr/>
            <p:nvPr/>
          </p:nvSpPr>
          <p:spPr>
            <a:xfrm>
              <a:off x="4994670" y="3787704"/>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S</a:t>
              </a:r>
            </a:p>
          </p:txBody>
        </p:sp>
        <p:sp>
          <p:nvSpPr>
            <p:cNvPr id="16" name="Rectangle 15">
              <a:extLst>
                <a:ext uri="{FF2B5EF4-FFF2-40B4-BE49-F238E27FC236}">
                  <a16:creationId xmlns:a16="http://schemas.microsoft.com/office/drawing/2014/main" id="{B9C596FC-8C1D-64AB-F125-3BCA319D322D}"/>
                </a:ext>
              </a:extLst>
            </p:cNvPr>
            <p:cNvSpPr/>
            <p:nvPr/>
          </p:nvSpPr>
          <p:spPr>
            <a:xfrm>
              <a:off x="3988617" y="3787704"/>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N</a:t>
              </a:r>
            </a:p>
          </p:txBody>
        </p:sp>
      </p:grpSp>
      <p:grpSp>
        <p:nvGrpSpPr>
          <p:cNvPr id="24" name="Group 23">
            <a:extLst>
              <a:ext uri="{FF2B5EF4-FFF2-40B4-BE49-F238E27FC236}">
                <a16:creationId xmlns:a16="http://schemas.microsoft.com/office/drawing/2014/main" id="{DDB8C850-5C69-F9CF-90C5-C106792762A7}"/>
              </a:ext>
            </a:extLst>
          </p:cNvPr>
          <p:cNvGrpSpPr/>
          <p:nvPr/>
        </p:nvGrpSpPr>
        <p:grpSpPr>
          <a:xfrm>
            <a:off x="3382855" y="3903953"/>
            <a:ext cx="2550942" cy="1517241"/>
            <a:chOff x="3545058" y="2954048"/>
            <a:chExt cx="2550942" cy="1517241"/>
          </a:xfrm>
        </p:grpSpPr>
        <p:grpSp>
          <p:nvGrpSpPr>
            <p:cNvPr id="17" name="Group 16">
              <a:extLst>
                <a:ext uri="{FF2B5EF4-FFF2-40B4-BE49-F238E27FC236}">
                  <a16:creationId xmlns:a16="http://schemas.microsoft.com/office/drawing/2014/main" id="{77777690-DEB0-CFFE-6748-5C88C876057E}"/>
                </a:ext>
              </a:extLst>
            </p:cNvPr>
            <p:cNvGrpSpPr/>
            <p:nvPr/>
          </p:nvGrpSpPr>
          <p:grpSpPr>
            <a:xfrm>
              <a:off x="3652273" y="4238791"/>
              <a:ext cx="2128272" cy="232498"/>
              <a:chOff x="1177636" y="3671455"/>
              <a:chExt cx="2128272" cy="232498"/>
            </a:xfrm>
          </p:grpSpPr>
          <p:sp>
            <p:nvSpPr>
              <p:cNvPr id="12" name="Rectangle 11">
                <a:extLst>
                  <a:ext uri="{FF2B5EF4-FFF2-40B4-BE49-F238E27FC236}">
                    <a16:creationId xmlns:a16="http://schemas.microsoft.com/office/drawing/2014/main" id="{51A50D62-79D7-F025-841B-25ABDD52E6DB}"/>
                  </a:ext>
                </a:extLst>
              </p:cNvPr>
              <p:cNvSpPr/>
              <p:nvPr/>
            </p:nvSpPr>
            <p:spPr>
              <a:xfrm>
                <a:off x="1177636" y="3671455"/>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S</a:t>
                </a:r>
              </a:p>
            </p:txBody>
          </p:sp>
          <p:sp>
            <p:nvSpPr>
              <p:cNvPr id="14" name="Rectangle 13">
                <a:extLst>
                  <a:ext uri="{FF2B5EF4-FFF2-40B4-BE49-F238E27FC236}">
                    <a16:creationId xmlns:a16="http://schemas.microsoft.com/office/drawing/2014/main" id="{3F150354-96DC-7186-C8CB-8B6D198152EF}"/>
                  </a:ext>
                </a:extLst>
              </p:cNvPr>
              <p:cNvSpPr/>
              <p:nvPr/>
            </p:nvSpPr>
            <p:spPr>
              <a:xfrm>
                <a:off x="2299855" y="3671455"/>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N</a:t>
                </a:r>
              </a:p>
            </p:txBody>
          </p:sp>
        </p:grpSp>
        <p:cxnSp>
          <p:nvCxnSpPr>
            <p:cNvPr id="20" name="Straight Connector 19">
              <a:extLst>
                <a:ext uri="{FF2B5EF4-FFF2-40B4-BE49-F238E27FC236}">
                  <a16:creationId xmlns:a16="http://schemas.microsoft.com/office/drawing/2014/main" id="{72E8EFB6-9F89-5357-9D73-4BB2C812C209}"/>
                </a:ext>
              </a:extLst>
            </p:cNvPr>
            <p:cNvCxnSpPr>
              <a:endCxn id="12" idx="2"/>
            </p:cNvCxnSpPr>
            <p:nvPr/>
          </p:nvCxnSpPr>
          <p:spPr>
            <a:xfrm flipH="1">
              <a:off x="4213383" y="3094892"/>
              <a:ext cx="57813" cy="1376397"/>
            </a:xfrm>
            <a:prstGeom prst="line">
              <a:avLst/>
            </a:prstGeom>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65FF107E-BE9E-5814-EEC3-7A0C4422E290}"/>
                </a:ext>
              </a:extLst>
            </p:cNvPr>
            <p:cNvCxnSpPr>
              <a:endCxn id="14" idx="2"/>
            </p:cNvCxnSpPr>
            <p:nvPr/>
          </p:nvCxnSpPr>
          <p:spPr>
            <a:xfrm flipH="1">
              <a:off x="5277519" y="3108960"/>
              <a:ext cx="29176" cy="1362329"/>
            </a:xfrm>
            <a:prstGeom prst="line">
              <a:avLst/>
            </a:prstGeom>
          </p:spPr>
          <p:style>
            <a:lnRef idx="1">
              <a:schemeClr val="accent2"/>
            </a:lnRef>
            <a:fillRef idx="0">
              <a:schemeClr val="accent2"/>
            </a:fillRef>
            <a:effectRef idx="0">
              <a:schemeClr val="accent2"/>
            </a:effectRef>
            <a:fontRef idx="minor">
              <a:schemeClr val="tx1"/>
            </a:fontRef>
          </p:style>
        </p:cxnSp>
        <p:sp>
          <p:nvSpPr>
            <p:cNvPr id="23" name="Rectangle 22">
              <a:extLst>
                <a:ext uri="{FF2B5EF4-FFF2-40B4-BE49-F238E27FC236}">
                  <a16:creationId xmlns:a16="http://schemas.microsoft.com/office/drawing/2014/main" id="{F2C4B7DE-64D7-E48D-50FA-8949F7EFA3D7}"/>
                </a:ext>
              </a:extLst>
            </p:cNvPr>
            <p:cNvSpPr/>
            <p:nvPr/>
          </p:nvSpPr>
          <p:spPr>
            <a:xfrm>
              <a:off x="3545058" y="2954048"/>
              <a:ext cx="2550942" cy="232498"/>
            </a:xfrm>
            <a:prstGeom prst="rect">
              <a:avLst/>
            </a:prstGeom>
            <a:gradFill flip="none" rotWithShape="1">
              <a:gsLst>
                <a:gs pos="0">
                  <a:schemeClr val="accent2">
                    <a:lumMod val="5000"/>
                    <a:lumOff val="95000"/>
                  </a:schemeClr>
                </a:gs>
                <a:gs pos="59000">
                  <a:schemeClr val="accent2">
                    <a:lumMod val="45000"/>
                    <a:lumOff val="55000"/>
                  </a:schemeClr>
                </a:gs>
                <a:gs pos="90000">
                  <a:srgbClr val="E8BC90"/>
                </a:gs>
                <a:gs pos="100000">
                  <a:schemeClr val="accent2">
                    <a:lumMod val="30000"/>
                    <a:lumOff val="70000"/>
                  </a:schemeClr>
                </a:gs>
              </a:gsLst>
              <a:lin ang="5400000" scaled="1"/>
              <a:tileRect/>
            </a:gra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2173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1+#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nodeType="clickEffect">
                                  <p:stCondLst>
                                    <p:cond delay="0"/>
                                  </p:stCondLst>
                                  <p:childTnLst>
                                    <p:animMotion origin="layout" path="M 0 0 L 0.25 0 E" pathEditMode="relative" ptsTypes="">
                                      <p:cBhvr>
                                        <p:cTn id="17" dur="2000" fill="hold"/>
                                        <p:tgtEl>
                                          <p:spTgt spid="1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grpSp>
        <p:nvGrpSpPr>
          <p:cNvPr id="18" name="Group 17">
            <a:extLst>
              <a:ext uri="{FF2B5EF4-FFF2-40B4-BE49-F238E27FC236}">
                <a16:creationId xmlns:a16="http://schemas.microsoft.com/office/drawing/2014/main" id="{F3A0DC5B-EDEF-A73A-1A63-7229E44FBA99}"/>
              </a:ext>
            </a:extLst>
          </p:cNvPr>
          <p:cNvGrpSpPr/>
          <p:nvPr/>
        </p:nvGrpSpPr>
        <p:grpSpPr>
          <a:xfrm rot="10800000">
            <a:off x="5643915" y="5188696"/>
            <a:ext cx="2128272" cy="232498"/>
            <a:chOff x="3988617" y="3787704"/>
            <a:chExt cx="2128272" cy="232498"/>
          </a:xfrm>
        </p:grpSpPr>
        <p:sp>
          <p:nvSpPr>
            <p:cNvPr id="15" name="Rectangle 14">
              <a:extLst>
                <a:ext uri="{FF2B5EF4-FFF2-40B4-BE49-F238E27FC236}">
                  <a16:creationId xmlns:a16="http://schemas.microsoft.com/office/drawing/2014/main" id="{247889F7-424C-53BA-FF0F-B3A6705AA1A5}"/>
                </a:ext>
              </a:extLst>
            </p:cNvPr>
            <p:cNvSpPr/>
            <p:nvPr/>
          </p:nvSpPr>
          <p:spPr>
            <a:xfrm>
              <a:off x="4994670" y="3787704"/>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S</a:t>
              </a:r>
            </a:p>
          </p:txBody>
        </p:sp>
        <p:sp>
          <p:nvSpPr>
            <p:cNvPr id="16" name="Rectangle 15">
              <a:extLst>
                <a:ext uri="{FF2B5EF4-FFF2-40B4-BE49-F238E27FC236}">
                  <a16:creationId xmlns:a16="http://schemas.microsoft.com/office/drawing/2014/main" id="{B9C596FC-8C1D-64AB-F125-3BCA319D322D}"/>
                </a:ext>
              </a:extLst>
            </p:cNvPr>
            <p:cNvSpPr/>
            <p:nvPr/>
          </p:nvSpPr>
          <p:spPr>
            <a:xfrm>
              <a:off x="3988617" y="3787704"/>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N</a:t>
              </a:r>
            </a:p>
          </p:txBody>
        </p:sp>
      </p:grpSp>
      <p:grpSp>
        <p:nvGrpSpPr>
          <p:cNvPr id="24" name="Group 23">
            <a:extLst>
              <a:ext uri="{FF2B5EF4-FFF2-40B4-BE49-F238E27FC236}">
                <a16:creationId xmlns:a16="http://schemas.microsoft.com/office/drawing/2014/main" id="{DDB8C850-5C69-F9CF-90C5-C106792762A7}"/>
              </a:ext>
            </a:extLst>
          </p:cNvPr>
          <p:cNvGrpSpPr/>
          <p:nvPr/>
        </p:nvGrpSpPr>
        <p:grpSpPr>
          <a:xfrm>
            <a:off x="3382855" y="3903953"/>
            <a:ext cx="2550942" cy="1517241"/>
            <a:chOff x="3545058" y="2954048"/>
            <a:chExt cx="2550942" cy="1517241"/>
          </a:xfrm>
        </p:grpSpPr>
        <p:grpSp>
          <p:nvGrpSpPr>
            <p:cNvPr id="17" name="Group 16">
              <a:extLst>
                <a:ext uri="{FF2B5EF4-FFF2-40B4-BE49-F238E27FC236}">
                  <a16:creationId xmlns:a16="http://schemas.microsoft.com/office/drawing/2014/main" id="{77777690-DEB0-CFFE-6748-5C88C876057E}"/>
                </a:ext>
              </a:extLst>
            </p:cNvPr>
            <p:cNvGrpSpPr/>
            <p:nvPr/>
          </p:nvGrpSpPr>
          <p:grpSpPr>
            <a:xfrm>
              <a:off x="3652273" y="4238791"/>
              <a:ext cx="2128272" cy="232498"/>
              <a:chOff x="1177636" y="3671455"/>
              <a:chExt cx="2128272" cy="232498"/>
            </a:xfrm>
          </p:grpSpPr>
          <p:sp>
            <p:nvSpPr>
              <p:cNvPr id="12" name="Rectangle 11">
                <a:extLst>
                  <a:ext uri="{FF2B5EF4-FFF2-40B4-BE49-F238E27FC236}">
                    <a16:creationId xmlns:a16="http://schemas.microsoft.com/office/drawing/2014/main" id="{51A50D62-79D7-F025-841B-25ABDD52E6DB}"/>
                  </a:ext>
                </a:extLst>
              </p:cNvPr>
              <p:cNvSpPr/>
              <p:nvPr/>
            </p:nvSpPr>
            <p:spPr>
              <a:xfrm>
                <a:off x="1177636" y="3671455"/>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S</a:t>
                </a:r>
              </a:p>
            </p:txBody>
          </p:sp>
          <p:sp>
            <p:nvSpPr>
              <p:cNvPr id="14" name="Rectangle 13">
                <a:extLst>
                  <a:ext uri="{FF2B5EF4-FFF2-40B4-BE49-F238E27FC236}">
                    <a16:creationId xmlns:a16="http://schemas.microsoft.com/office/drawing/2014/main" id="{3F150354-96DC-7186-C8CB-8B6D198152EF}"/>
                  </a:ext>
                </a:extLst>
              </p:cNvPr>
              <p:cNvSpPr/>
              <p:nvPr/>
            </p:nvSpPr>
            <p:spPr>
              <a:xfrm>
                <a:off x="2299855" y="3671455"/>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N</a:t>
                </a:r>
              </a:p>
            </p:txBody>
          </p:sp>
        </p:grpSp>
        <p:cxnSp>
          <p:nvCxnSpPr>
            <p:cNvPr id="20" name="Straight Connector 19">
              <a:extLst>
                <a:ext uri="{FF2B5EF4-FFF2-40B4-BE49-F238E27FC236}">
                  <a16:creationId xmlns:a16="http://schemas.microsoft.com/office/drawing/2014/main" id="{72E8EFB6-9F89-5357-9D73-4BB2C812C209}"/>
                </a:ext>
              </a:extLst>
            </p:cNvPr>
            <p:cNvCxnSpPr>
              <a:endCxn id="12" idx="2"/>
            </p:cNvCxnSpPr>
            <p:nvPr/>
          </p:nvCxnSpPr>
          <p:spPr>
            <a:xfrm flipH="1">
              <a:off x="4213383" y="3094892"/>
              <a:ext cx="57813" cy="1376397"/>
            </a:xfrm>
            <a:prstGeom prst="line">
              <a:avLst/>
            </a:prstGeom>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65FF107E-BE9E-5814-EEC3-7A0C4422E290}"/>
                </a:ext>
              </a:extLst>
            </p:cNvPr>
            <p:cNvCxnSpPr>
              <a:endCxn id="14" idx="2"/>
            </p:cNvCxnSpPr>
            <p:nvPr/>
          </p:nvCxnSpPr>
          <p:spPr>
            <a:xfrm flipH="1">
              <a:off x="5277519" y="3108960"/>
              <a:ext cx="29176" cy="1362329"/>
            </a:xfrm>
            <a:prstGeom prst="line">
              <a:avLst/>
            </a:prstGeom>
          </p:spPr>
          <p:style>
            <a:lnRef idx="1">
              <a:schemeClr val="accent2"/>
            </a:lnRef>
            <a:fillRef idx="0">
              <a:schemeClr val="accent2"/>
            </a:fillRef>
            <a:effectRef idx="0">
              <a:schemeClr val="accent2"/>
            </a:effectRef>
            <a:fontRef idx="minor">
              <a:schemeClr val="tx1"/>
            </a:fontRef>
          </p:style>
        </p:cxnSp>
        <p:sp>
          <p:nvSpPr>
            <p:cNvPr id="23" name="Rectangle 22">
              <a:extLst>
                <a:ext uri="{FF2B5EF4-FFF2-40B4-BE49-F238E27FC236}">
                  <a16:creationId xmlns:a16="http://schemas.microsoft.com/office/drawing/2014/main" id="{F2C4B7DE-64D7-E48D-50FA-8949F7EFA3D7}"/>
                </a:ext>
              </a:extLst>
            </p:cNvPr>
            <p:cNvSpPr/>
            <p:nvPr/>
          </p:nvSpPr>
          <p:spPr>
            <a:xfrm>
              <a:off x="3545058" y="2954048"/>
              <a:ext cx="2550942" cy="232498"/>
            </a:xfrm>
            <a:prstGeom prst="rect">
              <a:avLst/>
            </a:prstGeom>
            <a:gradFill flip="none" rotWithShape="1">
              <a:gsLst>
                <a:gs pos="0">
                  <a:schemeClr val="accent2">
                    <a:lumMod val="5000"/>
                    <a:lumOff val="95000"/>
                  </a:schemeClr>
                </a:gs>
                <a:gs pos="59000">
                  <a:schemeClr val="accent2">
                    <a:lumMod val="45000"/>
                    <a:lumOff val="55000"/>
                  </a:schemeClr>
                </a:gs>
                <a:gs pos="90000">
                  <a:srgbClr val="E8BC90"/>
                </a:gs>
                <a:gs pos="100000">
                  <a:schemeClr val="accent2">
                    <a:lumMod val="30000"/>
                    <a:lumOff val="70000"/>
                  </a:schemeClr>
                </a:gs>
              </a:gsLst>
              <a:lin ang="5400000" scaled="1"/>
              <a:tileRect/>
            </a:gra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7507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1+#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1383</Words>
  <PresentationFormat>Widescreen</PresentationFormat>
  <Paragraphs>133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2022-04-08T02:16:58Z</dcterms:created>
  <dcterms:modified xsi:type="dcterms:W3CDTF">2022-07-22T02:46:23Z</dcterms:modified>
</cp:coreProperties>
</file>