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305" r:id="rId2"/>
    <p:sldId id="454" r:id="rId3"/>
    <p:sldId id="461" r:id="rId4"/>
    <p:sldId id="466" r:id="rId5"/>
    <p:sldId id="460" r:id="rId6"/>
    <p:sldId id="456" r:id="rId7"/>
    <p:sldId id="462" r:id="rId8"/>
    <p:sldId id="457" r:id="rId9"/>
    <p:sldId id="463" r:id="rId10"/>
    <p:sldId id="464" r:id="rId11"/>
    <p:sldId id="459" r:id="rId12"/>
    <p:sldId id="458" r:id="rId13"/>
    <p:sldId id="467" r:id="rId14"/>
    <p:sldId id="453" r:id="rId15"/>
    <p:sldId id="452" r:id="rId16"/>
    <p:sldId id="445" r:id="rId17"/>
    <p:sldId id="446" r:id="rId18"/>
  </p:sldIdLst>
  <p:sldSz cx="12192000" cy="6858000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>
      <p:cViewPr varScale="1">
        <p:scale>
          <a:sx n="58" d="100"/>
          <a:sy n="58" d="100"/>
        </p:scale>
        <p:origin x="816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25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988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23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87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82D5-9A57-4D41-8004-71D48B91AAE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40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68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2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003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790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2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2696-76AD-4910-A61C-3CE08A888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81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7251-FB86-4650-828E-17A56F22E6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92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958-85A8-4553-BC98-7A311689EA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14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5E1B-FAE3-42FB-B73C-249FC76A0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89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F60A-B2C2-4E61-93F5-1F7E1FE20E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37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414E-8818-47C0-B21F-C4A253DB29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908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29E7-4A63-4BC8-9C79-6DB6766CB8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14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1B41-189D-461C-B5D3-0D02BCB040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2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9C9A-42F9-4C34-8C3D-8412EB6BE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64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66E5-8B6A-48A2-893E-41C249D68A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8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0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S_poOpfyu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2" y="-42776"/>
            <a:ext cx="12192000" cy="6933350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908720"/>
            <a:ext cx="12192000" cy="210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25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LUYỆN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TẬP TẢ CON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 (1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Tả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ngoại hình con vật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7488" y="692696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+ Các chi tiết nói trên được miêu tả theo trình tự như thế nào?</a:t>
            </a:r>
            <a:endParaRPr lang="en-US" sz="36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1464" y="2780928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Cả hai đoạn văn đều miêu tả con vật từ khái quát đến chi tiết cụ thể</a:t>
            </a:r>
            <a:r>
              <a:rPr lang="vi-VN" sz="36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vi-VN" sz="36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376" y="476672"/>
            <a:ext cx="936104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+ Tìm các hình ảnh so sánh hoặc nhân hoá trong mỗi đoạn văn</a:t>
            </a:r>
            <a:r>
              <a:rPr lang="en-US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- Đoạn a: bộ ria mép vểnh lên có vẻ </a:t>
            </a:r>
            <a:r>
              <a:rPr lang="nl-NL" sz="3600" b="1" dirty="0">
                <a:solidFill>
                  <a:srgbClr val="FF000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oai vệ lắm</a:t>
            </a:r>
            <a:r>
              <a:rPr lang="nl-NL" sz="3600" dirty="0">
                <a:solidFill>
                  <a:srgbClr val="FF000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 (nhân hoá), bốn chân thon thon, </a:t>
            </a:r>
            <a:r>
              <a:rPr lang="nl-NL" sz="3600" b="1" dirty="0">
                <a:solidFill>
                  <a:srgbClr val="FF000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bước .....như lướt trên mặt đất</a:t>
            </a:r>
            <a:r>
              <a:rPr lang="nl-NL" sz="3600" dirty="0">
                <a:solidFill>
                  <a:srgbClr val="FF000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 (so sánh), cái đuôi... thướt tha duyên dáng (nhân hoá)</a:t>
            </a:r>
            <a:endParaRPr lang="en-US" sz="3600" dirty="0">
              <a:solidFill>
                <a:srgbClr val="FF000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- Đoạn b: chỉ có hình ảnh so sánh.</a:t>
            </a:r>
            <a:endParaRPr lang="en-US" sz="3600" dirty="0">
              <a:solidFill>
                <a:srgbClr val="FF000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384" y="0"/>
            <a:ext cx="58700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+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Tìm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những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từ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ngữ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, chi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tiết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hiện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sự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quan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sát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chính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xác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tác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giả</a:t>
            </a:r>
            <a:r>
              <a:rPr lang="en-US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2782" y="2708920"/>
            <a:ext cx="56886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Ngoại hình con mèo: màu lông hung hung có sắc vằn đo đỏ, hai tai dong dỏng dựng đứng</a:t>
            </a:r>
            <a:r>
              <a:rPr lang="vi-VN" sz="36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,...</a:t>
            </a:r>
            <a:endParaRPr lang="vi-VN" sz="36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341359"/>
            <a:ext cx="5303875" cy="60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9376" y="548680"/>
            <a:ext cx="44644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Ngoại hình con ngan: bộ lông vàng óng như màu của những con tơ nõn mới guồng; đôi mắt chỉ bằng hột cườm,...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8" y="476672"/>
            <a:ext cx="6768752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2720D724-7322-FC07-44CF-1F139282B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5359" y="1412776"/>
            <a:ext cx="3588517" cy="4464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BED81-B16E-AD3F-610E-2FA51821610F}"/>
              </a:ext>
            </a:extLst>
          </p:cNvPr>
          <p:cNvSpPr txBox="1"/>
          <p:nvPr/>
        </p:nvSpPr>
        <p:spPr>
          <a:xfrm>
            <a:off x="1853123" y="11663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LÀM VIỆC CÁ NHÂN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5800" y="1772816"/>
            <a:ext cx="50461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UTM Avo"/>
              </a:rPr>
              <a:t>       Dựa </a:t>
            </a:r>
            <a:r>
              <a:rPr lang="en-US" sz="3600" dirty="0">
                <a:latin typeface="UTM Avo"/>
              </a:rPr>
              <a:t>theo dàn ý đã </a:t>
            </a:r>
            <a:r>
              <a:rPr lang="en-US" sz="3600" dirty="0" smtClean="0">
                <a:latin typeface="UTM Avo"/>
              </a:rPr>
              <a:t>lập ở bài 13, </a:t>
            </a:r>
            <a:r>
              <a:rPr lang="en-US" sz="3600" dirty="0">
                <a:latin typeface="UTM Avo"/>
              </a:rPr>
              <a:t>viết đoạn văn tả ngoại hình của con vật mà mình yêu </a:t>
            </a:r>
            <a:r>
              <a:rPr lang="en-US" sz="3600" dirty="0" smtClean="0">
                <a:latin typeface="UTM Avo"/>
              </a:rPr>
              <a:t>thích.</a:t>
            </a:r>
            <a:endParaRPr lang="en-US" sz="3600" dirty="0"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696" y="2535340"/>
            <a:ext cx="4752528" cy="43226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101720" y="476672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</a:p>
        </p:txBody>
      </p:sp>
      <p:sp>
        <p:nvSpPr>
          <p:cNvPr id="2" name="Rectangle 1"/>
          <p:cNvSpPr/>
          <p:nvPr/>
        </p:nvSpPr>
        <p:spPr>
          <a:xfrm>
            <a:off x="983432" y="1246113"/>
            <a:ext cx="8952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b-NO" sz="3600" dirty="0">
                <a:ea typeface="SimSun" panose="02010600030101010101" pitchFamily="2" charset="-122"/>
              </a:rPr>
              <a:t>Chia sẻ bài viết </a:t>
            </a:r>
            <a:r>
              <a:rPr lang="en-US" sz="3600" dirty="0" smtClean="0">
                <a:ea typeface="SimSun" panose="02010600030101010101" pitchFamily="2" charset="-122"/>
              </a:rPr>
              <a:t>của em cùng các bạn trong </a:t>
            </a:r>
            <a:r>
              <a:rPr lang="nb-NO" sz="3600" dirty="0" smtClean="0">
                <a:ea typeface="SimSun" panose="02010600030101010101" pitchFamily="2" charset="-122"/>
              </a:rPr>
              <a:t>lớp</a:t>
            </a:r>
            <a:r>
              <a:rPr lang="nb-NO" sz="3600" dirty="0">
                <a:ea typeface="SimSun" panose="02010600030101010101" pitchFamily="2" charset="-122"/>
              </a:rPr>
              <a:t>.</a:t>
            </a:r>
            <a:endParaRPr lang="en-US" sz="36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3473" y="20608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UTM Avo"/>
              </a:rPr>
              <a:t>Vận dụng vào viết phần thân bài của bài văn miêu tả con vật.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28" y="836712"/>
            <a:ext cx="70192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UTM Avo"/>
              </a:rPr>
              <a:t>VẬN DỤNG TRẢI NGHIỆM</a:t>
            </a:r>
            <a:endParaRPr lang="en-US" sz="4400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942" y="1340768"/>
            <a:ext cx="100650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chăm</a:t>
            </a: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ngoan</a:t>
            </a: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giỏi</a:t>
            </a: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DC4CF-0693-D9AF-4B99-C0C85515E326}"/>
              </a:ext>
            </a:extLst>
          </p:cNvPr>
          <p:cNvSpPr txBox="1"/>
          <p:nvPr/>
        </p:nvSpPr>
        <p:spPr>
          <a:xfrm>
            <a:off x="119336" y="116632"/>
            <a:ext cx="9663299" cy="301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38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839416" y="3573016"/>
            <a:ext cx="83968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múa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: 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Emoji" panose="020B0502040204020203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vịt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80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S_poOpfyu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63552" y="1160748"/>
            <a:ext cx="6912768" cy="45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7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DC4CF-0693-D9AF-4B99-C0C85515E326}"/>
              </a:ext>
            </a:extLst>
          </p:cNvPr>
          <p:cNvSpPr txBox="1"/>
          <p:nvPr/>
        </p:nvSpPr>
        <p:spPr>
          <a:xfrm>
            <a:off x="2207568" y="980728"/>
            <a:ext cx="5832648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3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38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13000" b="1" kern="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MysticalH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376" y="692696"/>
            <a:ext cx="9937104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70C0"/>
                </a:solidFill>
                <a:latin typeface="UTM Avo"/>
              </a:rPr>
              <a:t>Hoạt </a:t>
            </a:r>
            <a:r>
              <a:rPr lang="en-US" sz="3600" dirty="0">
                <a:solidFill>
                  <a:srgbClr val="0070C0"/>
                </a:solidFill>
                <a:latin typeface="UTM Avo"/>
              </a:rPr>
              <a:t>động 1: Nhận xét về cách tả ngoại hình của con vật (BT1- tr51)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703" y="3573016"/>
            <a:ext cx="9649072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sz="3600" dirty="0">
                <a:solidFill>
                  <a:srgbClr val="0070C0"/>
                </a:solidFill>
                <a:latin typeface="UTM Avo"/>
              </a:rPr>
              <a:t>Thảo luận nhóm: Đọc hai đoạn văn in nghiêng (sách giáo khoa TV tập 2 - trang 51) nhận xét về cách tả ngoại hình của con vật theo gợi ý</a:t>
            </a:r>
          </a:p>
        </p:txBody>
      </p:sp>
    </p:spTree>
    <p:extLst>
      <p:ext uri="{BB962C8B-B14F-4D97-AF65-F5344CB8AC3E}">
        <p14:creationId xmlns:p14="http://schemas.microsoft.com/office/powerpoint/2010/main" val="11353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9376" y="116632"/>
            <a:ext cx="921702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 smtClean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Gợi ý: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 smtClean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+ </a:t>
            </a:r>
            <a:r>
              <a:rPr lang="nl-NL" sz="2800" dirty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Tác giả tả những gì về ngoại hình con vật?</a:t>
            </a:r>
            <a:endParaRPr lang="en-US" sz="2800" dirty="0">
              <a:solidFill>
                <a:srgbClr val="0070C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+ Các chi tiết nói trên được miêu tả theo trình tự như thế nào?</a:t>
            </a:r>
            <a:endParaRPr lang="en-US" sz="2800" dirty="0">
              <a:solidFill>
                <a:srgbClr val="0070C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+ Tìm những từ ngữ, chi tiết thể hiện sự quan sát chính xác của tác giả.</a:t>
            </a:r>
            <a:endParaRPr lang="en-US" sz="2800" dirty="0">
              <a:solidFill>
                <a:srgbClr val="0070C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so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+Tác giả mỗi đoạn văn thể hiện tình cảm đối với con vật được tả bằng cách nào? </a:t>
            </a:r>
            <a:endParaRPr lang="en-US" sz="2800" dirty="0">
              <a:solidFill>
                <a:srgbClr val="0070C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4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5480" y="1124744"/>
            <a:ext cx="7640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UTM Avo"/>
              </a:rPr>
              <a:t>Đại diện các nhóm chia sẻ trước lớp</a:t>
            </a:r>
            <a:endParaRPr lang="en-US" sz="3600" dirty="0">
              <a:latin typeface="UTM Av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376" y="1800176"/>
            <a:ext cx="9200019" cy="820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latin typeface="Segoe UI" panose="020B0502040204020203" pitchFamily="34" charset="0"/>
                <a:ea typeface="SimSun"/>
                <a:cs typeface="Segoe UI" panose="020B0502040204020203" pitchFamily="34" charset="0"/>
              </a:rPr>
              <a:t>+ Tác giả tả những gì về ngoại hình con vật?</a:t>
            </a:r>
          </a:p>
        </p:txBody>
      </p:sp>
    </p:spTree>
    <p:extLst>
      <p:ext uri="{BB962C8B-B14F-4D97-AF65-F5344CB8AC3E}">
        <p14:creationId xmlns:p14="http://schemas.microsoft.com/office/powerpoint/2010/main" val="16011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7408" y="1556792"/>
            <a:ext cx="9001000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dirty="0" smtClean="0">
                <a:solidFill>
                  <a:srgbClr val="FF0000"/>
                </a:solidFill>
                <a:latin typeface="UTM Avo"/>
                <a:cs typeface="Segoe UI" panose="020B0502040204020203" pitchFamily="34" charset="0"/>
              </a:rPr>
              <a:t>- Đoạn </a:t>
            </a:r>
            <a:r>
              <a:rPr lang="nl-NL" sz="3600" dirty="0">
                <a:solidFill>
                  <a:srgbClr val="FF0000"/>
                </a:solidFill>
                <a:latin typeface="UTM Avo"/>
                <a:cs typeface="Segoe UI" panose="020B0502040204020203" pitchFamily="34" charset="0"/>
              </a:rPr>
              <a:t>a tả ngoại hình con mèo: bộ lông, cái đầu, hai tai, đôi mắt, bộ ria, bốn chân, cái đuôi</a:t>
            </a:r>
            <a:r>
              <a:rPr lang="nl-NL" sz="3600" dirty="0" smtClean="0">
                <a:solidFill>
                  <a:srgbClr val="FF0000"/>
                </a:solidFill>
                <a:latin typeface="UTM Avo"/>
                <a:cs typeface="Segoe UI" panose="020B0502040204020203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6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9376" y="1484784"/>
            <a:ext cx="9505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dirty="0" smtClean="0">
                <a:solidFill>
                  <a:srgbClr val="FF0000"/>
                </a:solidFill>
                <a:latin typeface="UTM Avo"/>
                <a:cs typeface="Segoe UI" panose="020B0502040204020203" pitchFamily="34" charset="0"/>
              </a:rPr>
              <a:t>- </a:t>
            </a:r>
            <a:r>
              <a:rPr lang="nl-NL" sz="3600" dirty="0">
                <a:solidFill>
                  <a:srgbClr val="FF0000"/>
                </a:solidFill>
                <a:latin typeface="UTM Avo"/>
                <a:cs typeface="Segoe UI" panose="020B0502040204020203" pitchFamily="34" charset="0"/>
              </a:rPr>
              <a:t>Đoạn b tả ngoại hình những con ngan nhỏ: bộ lông, đôi mắt</a:t>
            </a:r>
            <a:r>
              <a:rPr lang="nl-NL" sz="3600" dirty="0" smtClean="0">
                <a:solidFill>
                  <a:srgbClr val="FF0000"/>
                </a:solidFill>
                <a:latin typeface="UTM Avo"/>
                <a:cs typeface="Segoe UI" panose="020B0502040204020203" pitchFamily="34" charset="0"/>
              </a:rPr>
              <a:t>, </a:t>
            </a:r>
            <a:r>
              <a:rPr lang="nl-NL" sz="3600" dirty="0">
                <a:solidFill>
                  <a:srgbClr val="FF0000"/>
                </a:solidFill>
                <a:latin typeface="UTM Avo"/>
                <a:cs typeface="Segoe UI" panose="020B0502040204020203" pitchFamily="34" charset="0"/>
              </a:rPr>
              <a:t>cái mỏ, cái đầu, hai cái chân.</a:t>
            </a:r>
            <a:endParaRPr lang="en-US" sz="3600" dirty="0">
              <a:solidFill>
                <a:srgbClr val="FF0000"/>
              </a:solidFill>
              <a:latin typeface="UTM Avo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3886</TotalTime>
  <Words>504</Words>
  <PresentationFormat>Widescreen</PresentationFormat>
  <Paragraphs>39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SimSun</vt:lpstr>
      <vt:lpstr>.VnMysticalH</vt:lpstr>
      <vt:lpstr>Arial</vt:lpstr>
      <vt:lpstr>Calibri</vt:lpstr>
      <vt:lpstr>Segoe Script</vt:lpstr>
      <vt:lpstr>Segoe UI</vt:lpstr>
      <vt:lpstr>Segoe UI Emoji</vt:lpstr>
      <vt:lpstr>Times New Roman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2013-10-28T09:13:32Z</dcterms:created>
  <dcterms:modified xsi:type="dcterms:W3CDTF">2023-10-08T15:23:17Z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