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64"/>
  </p:normalViewPr>
  <p:slideViewPr>
    <p:cSldViewPr snapToGrid="0" snapToObjects="1">
      <p:cViewPr varScale="1">
        <p:scale>
          <a:sx n="112" d="100"/>
          <a:sy n="112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correct words and phrases to complete these sentences.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F61DB-4710-184D-DD02-4A66968D594C}"/>
              </a:ext>
            </a:extLst>
          </p:cNvPr>
          <p:cNvSpPr txBox="1"/>
          <p:nvPr/>
        </p:nvSpPr>
        <p:spPr>
          <a:xfrm>
            <a:off x="853359" y="2147739"/>
            <a:ext cx="1112259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dirty="0" smtClean="0"/>
              <a:t>1. Please </a:t>
            </a:r>
            <a:r>
              <a:rPr lang="en-US" sz="3500" dirty="0"/>
              <a:t>don't talk I </a:t>
            </a:r>
            <a:r>
              <a:rPr lang="en-US" sz="3500" b="1" dirty="0"/>
              <a:t>think/am thinking</a:t>
            </a:r>
            <a:r>
              <a:rPr lang="en-US" sz="35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2. People living in crowded cities feel </a:t>
            </a:r>
            <a:r>
              <a:rPr lang="en-US" sz="3500" b="1" dirty="0"/>
              <a:t>unhappily/unhappy</a:t>
            </a:r>
            <a:r>
              <a:rPr lang="en-US" sz="35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3. You should try this soup. It </a:t>
            </a:r>
            <a:r>
              <a:rPr lang="en-US" sz="3500" b="1" dirty="0"/>
              <a:t>tastes/is tasting </a:t>
            </a:r>
            <a:r>
              <a:rPr lang="en-US" sz="3500" dirty="0"/>
              <a:t>delicious.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4. James seems </a:t>
            </a:r>
            <a:r>
              <a:rPr lang="en-US" sz="3500" b="1" dirty="0"/>
              <a:t>an</a:t>
            </a:r>
            <a:r>
              <a:rPr lang="en-US" sz="3500" dirty="0"/>
              <a:t> </a:t>
            </a:r>
            <a:r>
              <a:rPr lang="en-US" sz="3500" b="1" dirty="0"/>
              <a:t>intelligent person/intelligently</a:t>
            </a:r>
            <a:r>
              <a:rPr lang="en-US" sz="3500" dirty="0"/>
              <a:t>, but he sometimes </a:t>
            </a:r>
            <a:r>
              <a:rPr lang="en-US" sz="3500" dirty="0" smtClean="0"/>
              <a:t>asks </a:t>
            </a:r>
            <a:r>
              <a:rPr lang="en-US" sz="3500" dirty="0"/>
              <a:t>silly questions.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E0E06E-8840-F727-DEA3-90F367C235A2}"/>
              </a:ext>
            </a:extLst>
          </p:cNvPr>
          <p:cNvSpPr/>
          <p:nvPr/>
        </p:nvSpPr>
        <p:spPr>
          <a:xfrm>
            <a:off x="5777341" y="2307498"/>
            <a:ext cx="2319255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A984ED-A2C3-475D-C559-FE62D7393CD3}"/>
              </a:ext>
            </a:extLst>
          </p:cNvPr>
          <p:cNvSpPr/>
          <p:nvPr/>
        </p:nvSpPr>
        <p:spPr>
          <a:xfrm>
            <a:off x="9602524" y="3117281"/>
            <a:ext cx="1881449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40C31-5F92-3937-46C4-AB3662C45A1F}"/>
              </a:ext>
            </a:extLst>
          </p:cNvPr>
          <p:cNvSpPr/>
          <p:nvPr/>
        </p:nvSpPr>
        <p:spPr>
          <a:xfrm>
            <a:off x="6179129" y="3894928"/>
            <a:ext cx="1235823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4350FD-872B-7225-0218-CEBDB7F489F7}"/>
              </a:ext>
            </a:extLst>
          </p:cNvPr>
          <p:cNvSpPr/>
          <p:nvPr/>
        </p:nvSpPr>
        <p:spPr>
          <a:xfrm>
            <a:off x="3733390" y="4643393"/>
            <a:ext cx="3930945" cy="8389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IDEAL CITY OF THE FUTURE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A770A-FC16-F014-2758-0777651D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82" y="1655843"/>
            <a:ext cx="4026762" cy="2617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6948B-6CDB-3E43-1B36-977EC903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7336" y="1550034"/>
            <a:ext cx="3897430" cy="2975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78814-D4DC-C38A-54F0-21151D5C0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81" y="4246746"/>
            <a:ext cx="4789019" cy="2487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5F3F-B423-ED76-700C-E680A336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00807" y="3253732"/>
            <a:ext cx="2319818" cy="44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3;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“The ideal city of the future”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021" y="3432793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62292" y="3499356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Linking between the consonant and vowel sounds.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</a:t>
            </a:r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uture </a:t>
            </a:r>
            <a:r>
              <a:rPr lang="en-GB" dirty="0">
                <a:solidFill>
                  <a:schemeClr val="tx1"/>
                </a:solidFill>
              </a:rPr>
              <a:t>cities</a:t>
            </a:r>
          </a:p>
          <a:p>
            <a:r>
              <a:rPr lang="en-GB" dirty="0">
                <a:solidFill>
                  <a:schemeClr val="tx1"/>
                </a:solidFill>
              </a:rPr>
              <a:t>- Grammar: </a:t>
            </a:r>
            <a:r>
              <a:rPr lang="en-GB" dirty="0" err="1" smtClean="0">
                <a:solidFill>
                  <a:schemeClr val="tx1"/>
                </a:solidFill>
              </a:rPr>
              <a:t>St</a:t>
            </a:r>
            <a:r>
              <a:rPr lang="en-GB" dirty="0" err="1" smtClean="0">
                <a:solidFill>
                  <a:schemeClr val="tx1"/>
                </a:solidFill>
              </a:rPr>
              <a:t>ative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verbs in continuous form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ideal city of the future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Wrap up</a:t>
            </a:r>
          </a:p>
          <a:p>
            <a:r>
              <a:rPr lang="en-US" dirty="0">
                <a:solidFill>
                  <a:schemeClr val="tx1"/>
                </a:solidFill>
              </a:rPr>
              <a:t>- 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70400" y="461903"/>
            <a:ext cx="5900234" cy="62435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56302" y="478739"/>
            <a:ext cx="1979340" cy="624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</a:t>
            </a:r>
            <a:r>
              <a:rPr lang="en-US" sz="3200" dirty="0" smtClean="0"/>
              <a:t>Use </a:t>
            </a:r>
            <a:r>
              <a:rPr lang="en-US" sz="3200" dirty="0"/>
              <a:t>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</a:t>
            </a:r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friends!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mark the consonant and vowel sounds that are linked. Then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 sentences.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22.mp3" descr="Track 22.mp3">
            <a:hlinkClick r:id="" action="ppaction://media"/>
            <a:extLst>
              <a:ext uri="{FF2B5EF4-FFF2-40B4-BE49-F238E27FC236}">
                <a16:creationId xmlns:a16="http://schemas.microsoft.com/office/drawing/2014/main" id="{D3AEB01A-2F45-B74F-8AE2-A21140733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9734" y="40200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2CA5A2-BF63-7B43-88CA-F33546611586}"/>
              </a:ext>
            </a:extLst>
          </p:cNvPr>
          <p:cNvSpPr txBox="1"/>
          <p:nvPr/>
        </p:nvSpPr>
        <p:spPr>
          <a:xfrm>
            <a:off x="531470" y="2172094"/>
            <a:ext cx="11129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1. </a:t>
            </a:r>
            <a:r>
              <a:rPr lang="x-none" sz="4000" dirty="0" smtClean="0"/>
              <a:t>Many </a:t>
            </a:r>
            <a:r>
              <a:rPr lang="x-none" sz="4000" dirty="0"/>
              <a:t>young people want to live in the city</a:t>
            </a:r>
            <a:r>
              <a:rPr lang="x-none" sz="4000" dirty="0" smtClean="0"/>
              <a:t>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2. </a:t>
            </a:r>
            <a:r>
              <a:rPr lang="x-none" sz="4000" dirty="0" smtClean="0"/>
              <a:t>It’s </a:t>
            </a:r>
            <a:r>
              <a:rPr lang="x-none" sz="4000" dirty="0"/>
              <a:t>a busy street with great shops </a:t>
            </a:r>
            <a:r>
              <a:rPr lang="x-none" sz="4000" dirty="0" smtClean="0"/>
              <a:t>a</a:t>
            </a:r>
            <a:r>
              <a:rPr lang="en-US" sz="4000" dirty="0" err="1" smtClean="0"/>
              <a:t>nd</a:t>
            </a:r>
            <a:r>
              <a:rPr lang="en-US" sz="4000" dirty="0" smtClean="0"/>
              <a:t> </a:t>
            </a:r>
            <a:r>
              <a:rPr lang="x-none" sz="4000" dirty="0" smtClean="0"/>
              <a:t>restaurants.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3. </a:t>
            </a:r>
            <a:r>
              <a:rPr lang="x-none" sz="4000" dirty="0" smtClean="0"/>
              <a:t>The </a:t>
            </a:r>
            <a:r>
              <a:rPr lang="x-none" sz="4000" dirty="0"/>
              <a:t>government wants to build  a smart city and the south of the country</a:t>
            </a:r>
            <a:r>
              <a:rPr lang="x-none" sz="4000" dirty="0" smtClean="0"/>
              <a:t>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4. </a:t>
            </a:r>
            <a:r>
              <a:rPr lang="x-none" sz="4000" dirty="0" smtClean="0"/>
              <a:t>The </a:t>
            </a:r>
            <a:r>
              <a:rPr lang="x-none" sz="4000" dirty="0"/>
              <a:t>apartment was expensive, but my parents could afford it.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7464829" y="2743200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1496868" y="3477491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7733605" y="347224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7395551" y="4205860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2330335" y="4957156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4860175" y="5691447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1532891" y="641931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2806931" y="641931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sentences. Use words and phrases you have learnt in this unit.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4E35F-D3F3-233D-012A-410B967B02C1}"/>
              </a:ext>
            </a:extLst>
          </p:cNvPr>
          <p:cNvSpPr txBox="1"/>
          <p:nvPr/>
        </p:nvSpPr>
        <p:spPr>
          <a:xfrm>
            <a:off x="565873" y="2052977"/>
            <a:ext cx="11060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Improved </a:t>
            </a:r>
            <a:r>
              <a:rPr lang="en-US" sz="3600" dirty="0"/>
              <a:t>road conditions may help </a:t>
            </a:r>
            <a:r>
              <a:rPr lang="en-US" sz="3600" dirty="0" smtClean="0"/>
              <a:t>reduce </a:t>
            </a:r>
            <a:r>
              <a:rPr lang="en-US" sz="3600" b="1" dirty="0" smtClean="0">
                <a:solidFill>
                  <a:srgbClr val="00B050"/>
                </a:solidFill>
              </a:rPr>
              <a:t>t</a:t>
            </a:r>
            <a:r>
              <a:rPr lang="en-US" sz="3600" dirty="0"/>
              <a:t>________ </a:t>
            </a:r>
            <a:r>
              <a:rPr lang="en-US" sz="3600" b="1" dirty="0" smtClean="0">
                <a:solidFill>
                  <a:srgbClr val="00B050"/>
                </a:solidFill>
              </a:rPr>
              <a:t>j</a:t>
            </a:r>
            <a:r>
              <a:rPr lang="en-US" sz="3600" dirty="0" smtClean="0"/>
              <a:t>________ </a:t>
            </a:r>
            <a:r>
              <a:rPr lang="en-US" sz="3600" dirty="0"/>
              <a:t>in the city.</a:t>
            </a:r>
            <a:br>
              <a:rPr lang="en-US" sz="3600" dirty="0"/>
            </a:br>
            <a:r>
              <a:rPr lang="en-US" sz="3600" dirty="0"/>
              <a:t>2. </a:t>
            </a:r>
            <a:r>
              <a:rPr lang="en-US" sz="3600" dirty="0" smtClean="0"/>
              <a:t>My </a:t>
            </a:r>
            <a:r>
              <a:rPr lang="en-US" sz="3600" dirty="0"/>
              <a:t>city was ranked as the most </a:t>
            </a:r>
            <a:r>
              <a:rPr lang="en-US" sz="3600" b="1" dirty="0">
                <a:solidFill>
                  <a:srgbClr val="00B050"/>
                </a:solidFill>
              </a:rPr>
              <a:t>l</a:t>
            </a:r>
            <a:r>
              <a:rPr lang="en-US" sz="3600" dirty="0"/>
              <a:t>________ </a:t>
            </a:r>
            <a:r>
              <a:rPr lang="en-US" sz="3600" dirty="0" smtClean="0"/>
              <a:t>city in </a:t>
            </a:r>
            <a:r>
              <a:rPr lang="en-US" sz="3600" dirty="0"/>
              <a:t>the country thanks to its excellent </a:t>
            </a:r>
            <a:r>
              <a:rPr lang="en-US" sz="3600" dirty="0" smtClean="0"/>
              <a:t>facilities and </a:t>
            </a:r>
            <a:r>
              <a:rPr lang="en-US" sz="3600" dirty="0"/>
              <a:t>clean air.</a:t>
            </a:r>
            <a:br>
              <a:rPr lang="en-US" sz="3600" dirty="0"/>
            </a:br>
            <a:r>
              <a:rPr lang="en-US" sz="3600" dirty="0"/>
              <a:t>3. Cities in the future will have a lower </a:t>
            </a:r>
            <a:r>
              <a:rPr lang="en-US" sz="3600" dirty="0" smtClean="0"/>
              <a:t>carbon footprint </a:t>
            </a:r>
            <a:r>
              <a:rPr lang="en-US" sz="3600" dirty="0"/>
              <a:t>and will be more </a:t>
            </a:r>
            <a:r>
              <a:rPr lang="en-US" sz="3600" b="1" dirty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__________.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4. </a:t>
            </a:r>
            <a:r>
              <a:rPr lang="en-US" sz="3600" dirty="0" smtClean="0"/>
              <a:t>Smart </a:t>
            </a:r>
            <a:r>
              <a:rPr lang="en-US" sz="3600" dirty="0"/>
              <a:t>technologies have made lives </a:t>
            </a:r>
            <a:r>
              <a:rPr lang="en-US" sz="3600" dirty="0" smtClean="0"/>
              <a:t>of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dirty="0" smtClean="0"/>
              <a:t>________ </a:t>
            </a:r>
            <a:r>
              <a:rPr lang="en-US" sz="3600" b="1" dirty="0" smtClean="0">
                <a:solidFill>
                  <a:srgbClr val="00B050"/>
                </a:solidFill>
              </a:rPr>
              <a:t>d</a:t>
            </a:r>
            <a:r>
              <a:rPr lang="en-US" sz="3600" dirty="0"/>
              <a:t>________ more convenient. 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7CC76-E8D5-81ED-A9A0-E860459B4351}"/>
              </a:ext>
            </a:extLst>
          </p:cNvPr>
          <p:cNvSpPr txBox="1"/>
          <p:nvPr/>
        </p:nvSpPr>
        <p:spPr>
          <a:xfrm>
            <a:off x="9262170" y="2052237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raffic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E6A0-10E8-2817-7ACE-025F9467CD46}"/>
              </a:ext>
            </a:extLst>
          </p:cNvPr>
          <p:cNvSpPr txBox="1"/>
          <p:nvPr/>
        </p:nvSpPr>
        <p:spPr>
          <a:xfrm>
            <a:off x="7053996" y="3150732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iveable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F6B0-4EBD-F5B4-53FE-DB5BA4CF4D51}"/>
              </a:ext>
            </a:extLst>
          </p:cNvPr>
          <p:cNvSpPr txBox="1"/>
          <p:nvPr/>
        </p:nvSpPr>
        <p:spPr>
          <a:xfrm>
            <a:off x="3993836" y="4785393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ustainable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E0216-980C-1350-07F4-30CBF671E826}"/>
              </a:ext>
            </a:extLst>
          </p:cNvPr>
          <p:cNvSpPr txBox="1"/>
          <p:nvPr/>
        </p:nvSpPr>
        <p:spPr>
          <a:xfrm>
            <a:off x="8450291" y="5356358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ity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0C01E-8FFF-92F8-9161-AF8C12BE1F50}"/>
              </a:ext>
            </a:extLst>
          </p:cNvPr>
          <p:cNvSpPr txBox="1"/>
          <p:nvPr/>
        </p:nvSpPr>
        <p:spPr>
          <a:xfrm>
            <a:off x="828166" y="5896396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wellers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7CC76-E8D5-81ED-A9A0-E860459B4351}"/>
              </a:ext>
            </a:extLst>
          </p:cNvPr>
          <p:cNvSpPr txBox="1"/>
          <p:nvPr/>
        </p:nvSpPr>
        <p:spPr>
          <a:xfrm>
            <a:off x="719457" y="2596949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ams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410</Words>
  <Application>Microsoft Office PowerPoint</Application>
  <PresentationFormat>Widescreen</PresentationFormat>
  <Paragraphs>84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Giang Do</cp:lastModifiedBy>
  <cp:revision>9</cp:revision>
  <dcterms:modified xsi:type="dcterms:W3CDTF">2023-05-17T10:23:13Z</dcterms:modified>
</cp:coreProperties>
</file>