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4">
  <p:sldMasterIdLst>
    <p:sldMasterId id="2147483738" r:id="rId1"/>
    <p:sldMasterId id="2147483754" r:id="rId2"/>
  </p:sldMasterIdLst>
  <p:notesMasterIdLst>
    <p:notesMasterId r:id="rId37"/>
  </p:notesMasterIdLst>
  <p:sldIdLst>
    <p:sldId id="313" r:id="rId3"/>
    <p:sldId id="301" r:id="rId4"/>
    <p:sldId id="337" r:id="rId5"/>
    <p:sldId id="342" r:id="rId6"/>
    <p:sldId id="343" r:id="rId7"/>
    <p:sldId id="317" r:id="rId8"/>
    <p:sldId id="344" r:id="rId9"/>
    <p:sldId id="338" r:id="rId10"/>
    <p:sldId id="359" r:id="rId11"/>
    <p:sldId id="321" r:id="rId12"/>
    <p:sldId id="322" r:id="rId13"/>
    <p:sldId id="323" r:id="rId14"/>
    <p:sldId id="324" r:id="rId15"/>
    <p:sldId id="330" r:id="rId16"/>
    <p:sldId id="345" r:id="rId17"/>
    <p:sldId id="331" r:id="rId18"/>
    <p:sldId id="346" r:id="rId19"/>
    <p:sldId id="332" r:id="rId20"/>
    <p:sldId id="347" r:id="rId21"/>
    <p:sldId id="284" r:id="rId22"/>
    <p:sldId id="348" r:id="rId23"/>
    <p:sldId id="349" r:id="rId24"/>
    <p:sldId id="351" r:id="rId25"/>
    <p:sldId id="339" r:id="rId26"/>
    <p:sldId id="326" r:id="rId27"/>
    <p:sldId id="327" r:id="rId28"/>
    <p:sldId id="334" r:id="rId29"/>
    <p:sldId id="335" r:id="rId30"/>
    <p:sldId id="353" r:id="rId31"/>
    <p:sldId id="328" r:id="rId32"/>
    <p:sldId id="329" r:id="rId33"/>
    <p:sldId id="354" r:id="rId34"/>
    <p:sldId id="356" r:id="rId35"/>
    <p:sldId id="360" r:id="rId36"/>
  </p:sldIdLst>
  <p:sldSz cx="24384000" cy="13716000"/>
  <p:notesSz cx="6858000" cy="9144000"/>
  <p:custDataLst>
    <p:tags r:id="rId38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E7F7FF"/>
    <a:srgbClr val="D6F7FE"/>
    <a:srgbClr val="EEF7E9"/>
    <a:srgbClr val="135F82"/>
    <a:srgbClr val="FFFFFF"/>
    <a:srgbClr val="008000"/>
    <a:srgbClr val="242452"/>
    <a:srgbClr val="270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1" autoAdjust="0"/>
    <p:restoredTop sz="94139" autoAdjust="0"/>
  </p:normalViewPr>
  <p:slideViewPr>
    <p:cSldViewPr>
      <p:cViewPr varScale="1">
        <p:scale>
          <a:sx n="41" d="100"/>
          <a:sy n="41" d="100"/>
        </p:scale>
        <p:origin x="235" y="7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92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154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0491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8777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211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5659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187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807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90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7810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86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7817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037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93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748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2413E-57F2-434E-AE20-4D6994BEB5CC}" type="datetimeFigureOut">
              <a:rPr lang="en-US" smtClean="0"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903713" y="11734263"/>
            <a:ext cx="1102334" cy="730250"/>
          </a:xfrm>
        </p:spPr>
        <p:txBody>
          <a:bodyPr/>
          <a:lstStyle/>
          <a:p>
            <a:fld id="{2391ADC8-6859-4750-B7F0-BC7C87F6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76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  <p:sldLayoutId id="2147483783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0.png"/><Relationship Id="rId5" Type="http://schemas.openxmlformats.org/officeDocument/2006/relationships/image" Target="../media/image420.png"/><Relationship Id="rId4" Type="http://schemas.openxmlformats.org/officeDocument/2006/relationships/image" Target="../media/image41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43.wmf"/><Relationship Id="rId18" Type="http://schemas.openxmlformats.org/officeDocument/2006/relationships/oleObject" Target="../embeddings/oleObject13.bin"/><Relationship Id="rId3" Type="http://schemas.openxmlformats.org/officeDocument/2006/relationships/image" Target="../media/image46.png"/><Relationship Id="rId7" Type="http://schemas.openxmlformats.org/officeDocument/2006/relationships/image" Target="../media/image49.png"/><Relationship Id="rId12" Type="http://schemas.openxmlformats.org/officeDocument/2006/relationships/oleObject" Target="../embeddings/oleObject10.bin"/><Relationship Id="rId17" Type="http://schemas.openxmlformats.org/officeDocument/2006/relationships/image" Target="../media/image45.wmf"/><Relationship Id="rId16" Type="http://schemas.openxmlformats.org/officeDocument/2006/relationships/oleObject" Target="../embeddings/oleObject12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11" Type="http://schemas.openxmlformats.org/officeDocument/2006/relationships/image" Target="../media/image42.wmf"/><Relationship Id="rId5" Type="http://schemas.openxmlformats.org/officeDocument/2006/relationships/image" Target="../media/image47.png"/><Relationship Id="rId15" Type="http://schemas.openxmlformats.org/officeDocument/2006/relationships/image" Target="../media/image44.wmf"/><Relationship Id="rId10" Type="http://schemas.openxmlformats.org/officeDocument/2006/relationships/oleObject" Target="../embeddings/oleObject9.bin"/><Relationship Id="rId19" Type="http://schemas.openxmlformats.org/officeDocument/2006/relationships/image" Target="../media/image46.wmf"/><Relationship Id="rId4" Type="http://schemas.openxmlformats.org/officeDocument/2006/relationships/image" Target="../media/image41.png"/><Relationship Id="rId9" Type="http://schemas.openxmlformats.org/officeDocument/2006/relationships/image" Target="../media/image51.png"/><Relationship Id="rId14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1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13" Type="http://schemas.openxmlformats.org/officeDocument/2006/relationships/image" Target="../media/image63.png"/><Relationship Id="rId3" Type="http://schemas.openxmlformats.org/officeDocument/2006/relationships/image" Target="../media/image53.png"/><Relationship Id="rId7" Type="http://schemas.openxmlformats.org/officeDocument/2006/relationships/image" Target="../media/image54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56.emf"/><Relationship Id="rId5" Type="http://schemas.openxmlformats.org/officeDocument/2006/relationships/image" Target="../media/image53.e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55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7.png"/><Relationship Id="rId4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41.png"/><Relationship Id="rId7" Type="http://schemas.openxmlformats.org/officeDocument/2006/relationships/image" Target="../media/image8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Relationship Id="rId9" Type="http://schemas.openxmlformats.org/officeDocument/2006/relationships/image" Target="../media/image85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41.png"/><Relationship Id="rId7" Type="http://schemas.openxmlformats.org/officeDocument/2006/relationships/image" Target="../media/image9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41.png"/><Relationship Id="rId7" Type="http://schemas.openxmlformats.org/officeDocument/2006/relationships/image" Target="../media/image9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10" Type="http://schemas.openxmlformats.org/officeDocument/2006/relationships/image" Target="../media/image94.png"/><Relationship Id="rId4" Type="http://schemas.openxmlformats.org/officeDocument/2006/relationships/image" Target="../media/image87.png"/><Relationship Id="rId9" Type="http://schemas.openxmlformats.org/officeDocument/2006/relationships/image" Target="../media/image9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7" Type="http://schemas.openxmlformats.org/officeDocument/2006/relationships/oleObject" Target="../embeddings/oleObject4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8.png"/><Relationship Id="rId4" Type="http://schemas.openxmlformats.org/officeDocument/2006/relationships/image" Target="../media/image16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5.png"/><Relationship Id="rId7" Type="http://schemas.openxmlformats.org/officeDocument/2006/relationships/oleObject" Target="../embeddings/oleObject8.bin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e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8.png"/><Relationship Id="rId4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917987" y="2164808"/>
              <a:ext cx="12863666" cy="2781403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079787" y="5288484"/>
              <a:ext cx="13335000" cy="77346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§3.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§4. </a:t>
              </a:r>
              <a:r>
                <a:rPr lang="en-US" sz="6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Hệ</a:t>
              </a:r>
              <a:r>
                <a:rPr lang="en-US" sz="6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sz="6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sz="6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sz="6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sz="6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nhất</a:t>
              </a:r>
              <a:r>
                <a:rPr lang="en-US" sz="6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 </a:t>
              </a:r>
              <a:r>
                <a:rPr lang="en-US" sz="6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sz="60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sz="60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</a:t>
              </a: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cuối</a:t>
              </a:r>
              <a:r>
                <a:rPr lang="en-US" sz="6000" b="1" dirty="0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chương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2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1912450" y="2428363"/>
              <a:ext cx="103251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CHƯƠNG 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BẤT PHƯƠNG TRÌNH VÀ HỆ BẤT PHƯƠNG TRÌNH </a:t>
              </a:r>
            </a:p>
            <a:p>
              <a:pPr algn="ctr"/>
              <a:r>
                <a:rPr lang="en-US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BẬC NHẤT HAI ẨN</a:t>
              </a:r>
              <a:r>
                <a:rPr lang="vi-VN" sz="48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4FF52DF-8AC8-4DAD-B751-39601E57B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34" y="1924240"/>
            <a:ext cx="8813299" cy="10933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32510" y="1981200"/>
            <a:ext cx="11630892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</a:t>
                </a:r>
              </a:p>
              <a:p>
                <a:pPr marL="0" indent="0">
                  <a:lnSpc>
                    <a:spcPts val="5280"/>
                  </a:lnSpc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𝟐𝟒𝟎𝟎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03" t="-1601" r="-36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6CF5061-D0F3-4C6D-AB4D-BE57D796AF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26752"/>
              </p:ext>
            </p:extLst>
          </p:nvPr>
        </p:nvGraphicFramePr>
        <p:xfrm>
          <a:off x="332509" y="2133600"/>
          <a:ext cx="11478491" cy="7835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8491">
                  <a:extLst>
                    <a:ext uri="{9D8B030D-6E8A-4147-A177-3AD203B41FA5}">
                      <a16:colId xmlns:a16="http://schemas.microsoft.com/office/drawing/2014/main" val="1972838372"/>
                    </a:ext>
                  </a:extLst>
                </a:gridCol>
              </a:tblGrid>
              <a:tr h="564515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mặt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phẳng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tọa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tập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hợp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điểm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có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tọa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nghiệm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hệ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bất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bậc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nhất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ẩn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miền</a:t>
                      </a:r>
                      <a:r>
                        <a:rPr lang="en-US" sz="4800" b="1" dirty="0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rgbClr val="FF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nghiệm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hệ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bất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đó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342900" marR="0" lvl="0" indent="-342900" algn="just">
                        <a:lnSpc>
                          <a:spcPct val="106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Miền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nghiệm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hệ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giao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miền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nghiệm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bất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8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hệ</a:t>
                      </a:r>
                      <a:r>
                        <a:rPr lang="en-US" sz="48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811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866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510" y="3845523"/>
                <a:ext cx="11630892" cy="9547426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2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2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(H.2.6)</a:t>
                </a:r>
              </a:p>
              <a:p>
                <a:pPr marL="0" indent="0">
                  <a:buNone/>
                </a:pPr>
                <a:r>
                  <a:rPr lang="en-US" sz="42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𝟐𝟒𝟎𝟎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gạch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bỏ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𝟐𝟒𝟎𝟎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𝟐𝟒𝟎𝟎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𝟐𝟒𝟎𝟎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Do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𝟐𝟒𝟎𝟎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lvl="0" indent="0">
                  <a:buNone/>
                </a:pP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2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2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2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sz="42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2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2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2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3845523"/>
                <a:ext cx="11630892" cy="9547426"/>
              </a:xfrm>
              <a:prstGeom prst="rect">
                <a:avLst/>
              </a:prstGeom>
              <a:blipFill>
                <a:blip r:embed="rId3"/>
                <a:stretch>
                  <a:fillRect l="-1990" t="-1913" r="-1728" b="-420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3845523"/>
                <a:ext cx="11859491" cy="9547426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/>
                  <a:t> </a:t>
                </a:r>
                <a:r>
                  <a:rPr lang="en-US" sz="41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1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3.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1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1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1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Khi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gạch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gạch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2.6.</a:t>
                </a:r>
              </a:p>
              <a:p>
                <a:endParaRPr lang="en-US" sz="41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3845523"/>
                <a:ext cx="11859491" cy="9547426"/>
              </a:xfrm>
              <a:prstGeom prst="rect">
                <a:avLst/>
              </a:prstGeom>
              <a:blipFill>
                <a:blip r:embed="rId4"/>
                <a:stretch>
                  <a:fillRect l="-1798" t="-127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DD956C9-B98D-42CA-9A9E-B5955E4C2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9400" y="8209714"/>
            <a:ext cx="6158345" cy="550628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BBEE48-B637-6A8B-7C08-818B82552F91}"/>
                  </a:ext>
                </a:extLst>
              </p:cNvPr>
              <p:cNvSpPr txBox="1"/>
              <p:nvPr/>
            </p:nvSpPr>
            <p:spPr>
              <a:xfrm>
                <a:off x="0" y="914400"/>
                <a:ext cx="24383999" cy="293112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Ví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𝟕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𝟒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𝟐𝟒𝟎𝟎</m:t>
                              </m:r>
                            </m: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𝟏𝟎𝟎</m:t>
                              </m:r>
                            </m:e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BBBEE48-B637-6A8B-7C08-818B82552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914400"/>
                <a:ext cx="24383999" cy="2931123"/>
              </a:xfrm>
              <a:prstGeom prst="rect">
                <a:avLst/>
              </a:prstGeom>
              <a:blipFill>
                <a:blip r:embed="rId6"/>
                <a:stretch>
                  <a:fillRect l="-1000" t="-4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2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32510" y="1981200"/>
            <a:ext cx="11630892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524509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ý. 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HĐ2,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𝟏𝟓𝟎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4509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5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763A5C4-EE00-47F0-A1B7-60B160C944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2645627"/>
              </p:ext>
            </p:extLst>
          </p:nvPr>
        </p:nvGraphicFramePr>
        <p:xfrm>
          <a:off x="457200" y="2286000"/>
          <a:ext cx="1127760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76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17526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b="1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Cách</a:t>
                      </a:r>
                      <a:r>
                        <a:rPr lang="en-US" sz="44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xác</a:t>
                      </a:r>
                      <a:r>
                        <a:rPr lang="en-US" sz="44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định</a:t>
                      </a:r>
                      <a:r>
                        <a:rPr lang="en-US" sz="44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miền</a:t>
                      </a:r>
                      <a:r>
                        <a:rPr lang="en-US" sz="44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nghiệm</a:t>
                      </a:r>
                      <a:r>
                        <a:rPr lang="en-US" sz="44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4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4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hệ</a:t>
                      </a:r>
                      <a:r>
                        <a:rPr lang="en-US" sz="44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bất</a:t>
                      </a:r>
                      <a:r>
                        <a:rPr lang="en-US" sz="44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4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4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bậc</a:t>
                      </a:r>
                      <a:r>
                        <a:rPr lang="en-US" sz="44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nhất</a:t>
                      </a:r>
                      <a:r>
                        <a:rPr lang="en-US" sz="44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4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ẩn</a:t>
                      </a:r>
                      <a:r>
                        <a:rPr lang="en-US" sz="4400" b="1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: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3A0E8D8-1A2A-4EF5-9CD5-6E6CEC1D3C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161686"/>
              </p:ext>
            </p:extLst>
          </p:nvPr>
        </p:nvGraphicFramePr>
        <p:xfrm>
          <a:off x="457200" y="4048760"/>
          <a:ext cx="11277600" cy="3978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76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Trên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cùng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mặt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phẳng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tọa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độ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xác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định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miền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nghiệm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mỗi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bất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bậc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nhất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ẩn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trong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hệ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gạch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bỏ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miền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còn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lại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A0AF722-BCA0-48DD-A5A8-D5C9522171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182148"/>
              </p:ext>
            </p:extLst>
          </p:nvPr>
        </p:nvGraphicFramePr>
        <p:xfrm>
          <a:off x="457200" y="8415909"/>
          <a:ext cx="11277600" cy="2209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7600">
                  <a:extLst>
                    <a:ext uri="{9D8B030D-6E8A-4147-A177-3AD203B41FA5}">
                      <a16:colId xmlns:a16="http://schemas.microsoft.com/office/drawing/2014/main" val="3086332958"/>
                    </a:ext>
                  </a:extLst>
                </a:gridCol>
              </a:tblGrid>
              <a:tr h="2209800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Miền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không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bị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gạch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miền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nghiệm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của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hệ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bất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đã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cho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1478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2546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198" y="1219200"/>
                <a:ext cx="11963402" cy="12173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3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</a:t>
                </a:r>
                <a:r>
                  <a:rPr lang="en-US" sz="3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3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ẩn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</m:e>
                          <m:e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𝟏𝟐𝟎</m:t>
                            </m:r>
                            <m:r>
                              <a:rPr lang="en-US" sz="38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3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3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3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3800" b="1" i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3800" b="1" i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</a:t>
                </a:r>
                <a:r>
                  <a:rPr lang="en-US" sz="38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800" b="1" i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3800" b="1" i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2.</a:t>
                </a:r>
                <a:r>
                  <a:rPr lang="en-US" sz="3800" b="1" i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3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8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8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3800" b="1" i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3. </a:t>
                </a:r>
                <a:r>
                  <a:rPr lang="en-US" sz="3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3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3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3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7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3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7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37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:r>
                  <a:rPr lang="en-US" sz="3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gạch</a:t>
                </a:r>
                <a:r>
                  <a:rPr lang="en-US" sz="3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bỏ</a:t>
                </a:r>
                <a:r>
                  <a:rPr lang="en-US" sz="3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còn</a:t>
                </a:r>
                <a:r>
                  <a:rPr lang="en-US" sz="3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37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7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37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7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7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7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7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37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7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8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98" y="1219200"/>
                <a:ext cx="11963402" cy="12173749"/>
              </a:xfrm>
              <a:prstGeom prst="rect">
                <a:avLst/>
              </a:prstGeom>
              <a:blipFill>
                <a:blip r:embed="rId3"/>
                <a:stretch>
                  <a:fillRect l="-1578" t="-1301" r="-1323" b="-275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219200"/>
                <a:ext cx="11859491" cy="12173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800" b="1" i="1" dirty="0" err="1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3800" b="1" i="1" dirty="0">
                    <a:solidFill>
                      <a:srgbClr val="C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4.</a:t>
                </a:r>
                <a:r>
                  <a:rPr lang="en-US" sz="38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tự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𝟏𝟐𝟎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𝟒</m:t>
                        </m:r>
                      </m:sub>
                    </m:sSub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𝟏𝟐𝟎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gạch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chính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gạch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dưới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3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3800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219200"/>
                <a:ext cx="11859491" cy="12173749"/>
              </a:xfrm>
              <a:prstGeom prst="rect">
                <a:avLst/>
              </a:prstGeom>
              <a:blipFill>
                <a:blip r:embed="rId4"/>
                <a:stretch>
                  <a:fillRect l="-1644" t="-135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6D9FCC6D-AA33-8F9F-2EEF-1BE1C6C06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48016" y="5791200"/>
            <a:ext cx="7002585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29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6348" y="4038600"/>
                <a:ext cx="23831303" cy="9372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4400" b="1" u="sng" dirty="0">
                    <a:solidFill>
                      <a:srgbClr val="FF0000"/>
                    </a:solidFill>
                  </a:rPr>
                  <a:t>LờI giải:  </a:t>
                </a:r>
                <a:r>
                  <a:rPr lang="vi-VN" sz="4400" b="1" dirty="0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b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48" y="4038600"/>
                <a:ext cx="23831303" cy="9372600"/>
              </a:xfrm>
              <a:prstGeom prst="rect">
                <a:avLst/>
              </a:prstGeom>
              <a:blipFill>
                <a:blip r:embed="rId2"/>
                <a:stretch>
                  <a:fillRect l="-997" t="-585" b="-46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B696B-7E48-C1B7-2BC4-3083F203350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882" y="914400"/>
                <a:ext cx="24082769" cy="29718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4400" b="1" dirty="0"/>
                  <a:t>		    </a:t>
                </a:r>
                <a:r>
                  <a:rPr lang="en-US" sz="4400" b="1" dirty="0" err="1"/>
                  <a:t>Biểu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diễn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mỗi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sau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mặt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phẳng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tọa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/>
                  <a:t>                       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/>
                  <a:t>                                 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44B696B-7E48-C1B7-2BC4-3083F2033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2" y="914400"/>
                <a:ext cx="24082769" cy="2971800"/>
              </a:xfrm>
              <a:prstGeom prst="rect">
                <a:avLst/>
              </a:prstGeom>
              <a:blipFill>
                <a:blip r:embed="rId3"/>
                <a:stretch>
                  <a:fillRect t="-6122" b="-775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D8CCB7A4-3D48-9F9B-FCC3-1890F5364270}"/>
              </a:ext>
            </a:extLst>
          </p:cNvPr>
          <p:cNvGrpSpPr/>
          <p:nvPr/>
        </p:nvGrpSpPr>
        <p:grpSpPr>
          <a:xfrm>
            <a:off x="24882" y="1143001"/>
            <a:ext cx="4092591" cy="514620"/>
            <a:chOff x="22440" y="58767"/>
            <a:chExt cx="817124" cy="1985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9D65335-6AAA-D21B-01A1-B60973101B5B}"/>
                </a:ext>
              </a:extLst>
            </p:cNvPr>
            <p:cNvGrpSpPr/>
            <p:nvPr/>
          </p:nvGrpSpPr>
          <p:grpSpPr>
            <a:xfrm>
              <a:off x="22440" y="59288"/>
              <a:ext cx="817124" cy="198016"/>
              <a:chOff x="31572" y="60276"/>
              <a:chExt cx="1149709" cy="245053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A637E0F6-2328-855C-6206-F407D0C010F3}"/>
                  </a:ext>
                </a:extLst>
              </p:cNvPr>
              <p:cNvSpPr/>
              <p:nvPr/>
            </p:nvSpPr>
            <p:spPr>
              <a:xfrm>
                <a:off x="204506" y="61809"/>
                <a:ext cx="976775" cy="24352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A06DB50E-A61D-BE11-1AD6-521E973B53E3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C54B0712-81E4-DFBF-57F2-ECBE5F757669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2E8B1E15-2693-E49A-CB21-8E2F85CB3C7D}"/>
                </a:ext>
              </a:extLst>
            </p:cNvPr>
            <p:cNvSpPr txBox="1"/>
            <p:nvPr/>
          </p:nvSpPr>
          <p:spPr>
            <a:xfrm>
              <a:off x="187268" y="58767"/>
              <a:ext cx="605154" cy="1601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3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3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2.5</a:t>
              </a:r>
              <a:endParaRPr lang="en-US" sz="3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4832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24097" y="4560060"/>
                <a:ext cx="23831303" cy="885114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4400" b="1" u="sng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>Lời giải:</a:t>
                </a:r>
              </a:p>
              <a:p>
                <a:pPr marL="0" indent="0">
                  <a:buNone/>
                </a:pPr>
                <a:r>
                  <a:rPr lang="vi-VN" sz="4400" b="1" dirty="0"/>
                  <a:t>         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3: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Vẽ đường thẳng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):y=0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Vì -1&lt;0 nên tọa độ điểm (0,-1)thỏa bất phương trình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y&lt;0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đó miền nghiệm của bất phương trình y&lt;0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nửa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phẳng bờ Ox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Ox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miền nghiệm của hệ là miền không bị gạch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b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</a:b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097" y="4560060"/>
                <a:ext cx="23831303" cy="8851140"/>
              </a:xfrm>
              <a:prstGeom prst="rect">
                <a:avLst/>
              </a:prstGeom>
              <a:blipFill>
                <a:blip r:embed="rId2"/>
                <a:stretch>
                  <a:fillRect l="-997" t="-20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A87E09A8-8394-3405-69CF-67FB5052E6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8903" y="4724400"/>
            <a:ext cx="8001000" cy="75557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52BC3-E357-318D-46BB-0DD17F5394F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7513" y="1066799"/>
                <a:ext cx="24082769" cy="326465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4400" b="1" dirty="0"/>
                  <a:t>		    </a:t>
                </a:r>
                <a:r>
                  <a:rPr lang="en-US" sz="4400" b="1" dirty="0" err="1"/>
                  <a:t>Biểu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diễn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mỗi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sau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mặt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phẳng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tọa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/>
                  <a:t>                       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/>
                  <a:t>                                 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D52BC3-E357-318D-46BB-0DD17F539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13" y="1066799"/>
                <a:ext cx="24082769" cy="3264659"/>
              </a:xfrm>
              <a:prstGeom prst="rect">
                <a:avLst/>
              </a:prstGeom>
              <a:blipFill>
                <a:blip r:embed="rId4"/>
                <a:stretch>
                  <a:fillRect t="-557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A1292AB-7C81-21C5-6935-EFEF3B815666}"/>
              </a:ext>
            </a:extLst>
          </p:cNvPr>
          <p:cNvGrpSpPr/>
          <p:nvPr/>
        </p:nvGrpSpPr>
        <p:grpSpPr>
          <a:xfrm>
            <a:off x="97513" y="1295401"/>
            <a:ext cx="4092591" cy="514620"/>
            <a:chOff x="22440" y="58767"/>
            <a:chExt cx="817124" cy="1985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322FD335-586C-0BF4-C0D0-328C98CACE57}"/>
                </a:ext>
              </a:extLst>
            </p:cNvPr>
            <p:cNvGrpSpPr/>
            <p:nvPr/>
          </p:nvGrpSpPr>
          <p:grpSpPr>
            <a:xfrm>
              <a:off x="22440" y="59288"/>
              <a:ext cx="817124" cy="198016"/>
              <a:chOff x="31572" y="60276"/>
              <a:chExt cx="1149709" cy="245053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816ADEB2-16D7-2F56-8341-B4E493503EC9}"/>
                  </a:ext>
                </a:extLst>
              </p:cNvPr>
              <p:cNvSpPr/>
              <p:nvPr/>
            </p:nvSpPr>
            <p:spPr>
              <a:xfrm>
                <a:off x="204506" y="61809"/>
                <a:ext cx="976775" cy="24352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A635D886-1E76-DCFD-26A4-EE3A73409F19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E2ABDD7B-F269-515A-E0A0-6E47DACB11A2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F40D67A6-490A-058D-21EA-9E4FE7FB1EA1}"/>
                </a:ext>
              </a:extLst>
            </p:cNvPr>
            <p:cNvSpPr txBox="1"/>
            <p:nvPr/>
          </p:nvSpPr>
          <p:spPr>
            <a:xfrm>
              <a:off x="187268" y="58767"/>
              <a:ext cx="605154" cy="1601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3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3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2.5</a:t>
              </a:r>
              <a:endParaRPr lang="en-US" sz="3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3582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4483861"/>
                <a:ext cx="23698200" cy="892733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):x=0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1&gt;0 nên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(1;0)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x≥0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Do đó miền nghiệm của bất phương trình x≥0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nửa mặt phẳng bờ Oy và đường thẳng x=0 chứa điểm (1;0).</a:t>
                </a:r>
              </a:p>
              <a:p>
                <a:pPr marL="0" indent="0">
                  <a:buNone/>
                </a:pPr>
                <a:r>
                  <a:rPr lang="vi-VN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):y=0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1&gt;0 nên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(0,1)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y≥0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Do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y≥0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nửa mặt phẳng bờ Ox và đường thẳng y=0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(0;1).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br>
                  <a:rPr lang="en-US" sz="440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4483861"/>
                <a:ext cx="23698200" cy="8927339"/>
              </a:xfrm>
              <a:prstGeom prst="rect">
                <a:avLst/>
              </a:prstGeom>
              <a:blipFill>
                <a:blip r:embed="rId2"/>
                <a:stretch>
                  <a:fillRect l="-1003" t="-614" b="-477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94162-726D-CFFC-2896-968468AAC1A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990600"/>
                <a:ext cx="23698200" cy="326465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4400" b="1" dirty="0"/>
                  <a:t>		    </a:t>
                </a:r>
                <a:r>
                  <a:rPr lang="en-US" sz="4400" b="1" dirty="0" err="1"/>
                  <a:t>Biểu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diễn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mỗi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sau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mặt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phẳng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tọa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/>
                  <a:t>                       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/>
                  <a:t>                                 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494162-726D-CFFC-2896-968468AAC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90600"/>
                <a:ext cx="23698200" cy="3264659"/>
              </a:xfrm>
              <a:prstGeom prst="rect">
                <a:avLst/>
              </a:prstGeom>
              <a:blipFill>
                <a:blip r:embed="rId3"/>
                <a:stretch>
                  <a:fillRect t="-57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0945EB5-3234-D179-A70E-D5BF08773059}"/>
              </a:ext>
            </a:extLst>
          </p:cNvPr>
          <p:cNvGrpSpPr/>
          <p:nvPr/>
        </p:nvGrpSpPr>
        <p:grpSpPr>
          <a:xfrm>
            <a:off x="18661" y="1219202"/>
            <a:ext cx="4092591" cy="514620"/>
            <a:chOff x="22440" y="58767"/>
            <a:chExt cx="817124" cy="1985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8E23C12-D7BA-C647-3FD7-5501B4C7E278}"/>
                </a:ext>
              </a:extLst>
            </p:cNvPr>
            <p:cNvGrpSpPr/>
            <p:nvPr/>
          </p:nvGrpSpPr>
          <p:grpSpPr>
            <a:xfrm>
              <a:off x="22440" y="59288"/>
              <a:ext cx="817124" cy="198016"/>
              <a:chOff x="31572" y="60276"/>
              <a:chExt cx="1149709" cy="245053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42B5F580-DE29-9B61-98CD-86AA29089A4A}"/>
                  </a:ext>
                </a:extLst>
              </p:cNvPr>
              <p:cNvSpPr/>
              <p:nvPr/>
            </p:nvSpPr>
            <p:spPr>
              <a:xfrm>
                <a:off x="204506" y="61809"/>
                <a:ext cx="976775" cy="24352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7CB43F22-2149-4FB1-469E-F9539570865D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ED5927CA-2150-44C2-DF72-92CBEB8757B7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C8CF45E9-4C74-A403-A925-C91B3C6B23CF}"/>
                </a:ext>
              </a:extLst>
            </p:cNvPr>
            <p:cNvSpPr txBox="1"/>
            <p:nvPr/>
          </p:nvSpPr>
          <p:spPr>
            <a:xfrm>
              <a:off x="187268" y="58767"/>
              <a:ext cx="605154" cy="1601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3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3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2.5</a:t>
              </a:r>
              <a:endParaRPr lang="en-US" sz="3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58994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219200"/>
                <a:ext cx="23774400" cy="121158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3: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Vẽ đường thẳng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):2x+y=4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2.0+0=0&lt;4 nên tọa độ điểm O(0;0) 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 mãn bất phương  trình 2x+y≤4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miền nghiệm của của bất phương 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2x+y≤4 là nửa mặt phẳng bờ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đường 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 2x+y=4 chứa gốc tọa độ O.</a:t>
                </a:r>
              </a:p>
              <a:p>
                <a:pPr marL="0" indent="0">
                  <a:buNone/>
                </a:pP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gạch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br>
                  <a:rPr lang="en-US" sz="4400" dirty="0"/>
                </a:br>
                <a:endParaRPr lang="en-US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219200"/>
                <a:ext cx="23774400" cy="12115800"/>
              </a:xfrm>
              <a:prstGeom prst="rect">
                <a:avLst/>
              </a:prstGeom>
              <a:blipFill>
                <a:blip r:embed="rId2"/>
                <a:stretch>
                  <a:fillRect l="-99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0206B87-B8D1-5A99-7651-A4194CA9C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2800" y="4208555"/>
            <a:ext cx="9296400" cy="91311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5193E0-B937-C9FC-1D0A-E3EB580EBE4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990600"/>
                <a:ext cx="23777969" cy="326465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4400" b="1" dirty="0"/>
                  <a:t>		    </a:t>
                </a:r>
                <a:r>
                  <a:rPr lang="en-US" sz="4400" b="1" dirty="0" err="1"/>
                  <a:t>Biểu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diễn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mỗi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sau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mặt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phẳng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tọa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/>
                  <a:t>                       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/>
                  <a:t>                                 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5193E0-B937-C9FC-1D0A-E3EB580EB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90600"/>
                <a:ext cx="23777969" cy="3264659"/>
              </a:xfrm>
              <a:prstGeom prst="rect">
                <a:avLst/>
              </a:prstGeom>
              <a:blipFill>
                <a:blip r:embed="rId4"/>
                <a:stretch>
                  <a:fillRect t="-57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F5AE2496-D88F-FDF5-E38B-3BF141450C7F}"/>
              </a:ext>
            </a:extLst>
          </p:cNvPr>
          <p:cNvGrpSpPr/>
          <p:nvPr/>
        </p:nvGrpSpPr>
        <p:grpSpPr>
          <a:xfrm>
            <a:off x="2" y="1219202"/>
            <a:ext cx="4092589" cy="514620"/>
            <a:chOff x="11966" y="58767"/>
            <a:chExt cx="827598" cy="19853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E3F4499-EE90-E435-1974-69D21F8FE3D2}"/>
                </a:ext>
              </a:extLst>
            </p:cNvPr>
            <p:cNvGrpSpPr/>
            <p:nvPr/>
          </p:nvGrpSpPr>
          <p:grpSpPr>
            <a:xfrm>
              <a:off x="11966" y="59288"/>
              <a:ext cx="827598" cy="198016"/>
              <a:chOff x="16835" y="60276"/>
              <a:chExt cx="1164446" cy="245053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07D8CCCC-9363-2EEF-B3A0-A7849B9761D9}"/>
                  </a:ext>
                </a:extLst>
              </p:cNvPr>
              <p:cNvSpPr/>
              <p:nvPr/>
            </p:nvSpPr>
            <p:spPr>
              <a:xfrm>
                <a:off x="204506" y="61809"/>
                <a:ext cx="976775" cy="24352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671C031F-E536-35A5-3C46-AC5BB515AD61}"/>
                  </a:ext>
                </a:extLst>
              </p:cNvPr>
              <p:cNvSpPr/>
              <p:nvPr/>
            </p:nvSpPr>
            <p:spPr>
              <a:xfrm>
                <a:off x="16835" y="60341"/>
                <a:ext cx="177368" cy="243455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DC7F752F-236C-410E-0B92-29900B84A93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243520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56">
              <a:extLst>
                <a:ext uri="{FF2B5EF4-FFF2-40B4-BE49-F238E27FC236}">
                  <a16:creationId xmlns:a16="http://schemas.microsoft.com/office/drawing/2014/main" id="{D48A4B98-0636-B73D-6826-969F82F32C94}"/>
                </a:ext>
              </a:extLst>
            </p:cNvPr>
            <p:cNvSpPr txBox="1"/>
            <p:nvPr/>
          </p:nvSpPr>
          <p:spPr>
            <a:xfrm>
              <a:off x="187268" y="58767"/>
              <a:ext cx="605154" cy="1601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3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3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2.5</a:t>
              </a:r>
              <a:endParaRPr lang="en-US" sz="3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5507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4560061"/>
                <a:ext cx="23774400" cy="8851139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giải: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1: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):x=0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1&gt;0 nên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(1;0)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x≥0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Do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x≥0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nửa mặt phẳng bờ Oy và đường thẳng x=0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(1;0).</a:t>
                </a:r>
              </a:p>
              <a:p>
                <a:pPr marL="0" indent="0">
                  <a:buNone/>
                </a:pPr>
                <a:r>
                  <a:rPr lang="vi-VN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2: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):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x+y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=5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0+0=0&lt;5 nên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O(0;0) không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x+y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&lt;5</a:t>
                </a: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Do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x+y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&lt;5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 không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vi-VN" sz="4000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560061"/>
                <a:ext cx="23774400" cy="8851139"/>
              </a:xfrm>
              <a:prstGeom prst="rect">
                <a:avLst/>
              </a:prstGeom>
              <a:blipFill>
                <a:blip r:embed="rId2"/>
                <a:stretch>
                  <a:fillRect l="-1025" t="-619" b="-12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72E57-BEBC-9BAD-215A-6F207D4EE4D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50615" y="1066800"/>
                <a:ext cx="24082769" cy="326465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4400" b="1" dirty="0"/>
                  <a:t>		    </a:t>
                </a:r>
                <a:r>
                  <a:rPr lang="en-US" sz="4400" b="1" dirty="0" err="1"/>
                  <a:t>Biểu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diễn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mỗi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sau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mặt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phẳng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tọa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/>
                  <a:t>                       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/>
                  <a:t>                                 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8D72E57-BEBC-9BAD-215A-6F207D4EE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615" y="1066800"/>
                <a:ext cx="24082769" cy="3264659"/>
              </a:xfrm>
              <a:prstGeom prst="rect">
                <a:avLst/>
              </a:prstGeom>
              <a:blipFill>
                <a:blip r:embed="rId3"/>
                <a:stretch>
                  <a:fillRect t="-557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49F352F-F5BA-3FFD-9BAB-5E600FFFE2EA}"/>
              </a:ext>
            </a:extLst>
          </p:cNvPr>
          <p:cNvGrpSpPr/>
          <p:nvPr/>
        </p:nvGrpSpPr>
        <p:grpSpPr>
          <a:xfrm>
            <a:off x="150615" y="1295402"/>
            <a:ext cx="4092591" cy="514620"/>
            <a:chOff x="22440" y="58767"/>
            <a:chExt cx="817124" cy="19853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8B52B87-3D0E-5228-F2B2-54B118C0FF61}"/>
                </a:ext>
              </a:extLst>
            </p:cNvPr>
            <p:cNvGrpSpPr/>
            <p:nvPr/>
          </p:nvGrpSpPr>
          <p:grpSpPr>
            <a:xfrm>
              <a:off x="22440" y="59288"/>
              <a:ext cx="817124" cy="198016"/>
              <a:chOff x="31572" y="60276"/>
              <a:chExt cx="1149709" cy="245053"/>
            </a:xfrm>
          </p:grpSpPr>
          <p:sp>
            <p:nvSpPr>
              <p:cNvPr id="7" name="Arrow: Pentagon 6">
                <a:extLst>
                  <a:ext uri="{FF2B5EF4-FFF2-40B4-BE49-F238E27FC236}">
                    <a16:creationId xmlns:a16="http://schemas.microsoft.com/office/drawing/2014/main" id="{3BC22A21-4B6E-9E1A-6537-C6074094D0DC}"/>
                  </a:ext>
                </a:extLst>
              </p:cNvPr>
              <p:cNvSpPr/>
              <p:nvPr/>
            </p:nvSpPr>
            <p:spPr>
              <a:xfrm>
                <a:off x="204506" y="61809"/>
                <a:ext cx="976775" cy="24352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Arrow: Chevron 7">
                <a:extLst>
                  <a:ext uri="{FF2B5EF4-FFF2-40B4-BE49-F238E27FC236}">
                    <a16:creationId xmlns:a16="http://schemas.microsoft.com/office/drawing/2014/main" id="{8D68DA50-15A3-B110-4A75-B64AC23485B8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6072BE57-9C14-E4E6-4C52-28DBCF00499C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6" name="TextBox 56">
              <a:extLst>
                <a:ext uri="{FF2B5EF4-FFF2-40B4-BE49-F238E27FC236}">
                  <a16:creationId xmlns:a16="http://schemas.microsoft.com/office/drawing/2014/main" id="{21FA0D25-A22A-85C5-8477-1C880B2E35CF}"/>
                </a:ext>
              </a:extLst>
            </p:cNvPr>
            <p:cNvSpPr txBox="1"/>
            <p:nvPr/>
          </p:nvSpPr>
          <p:spPr>
            <a:xfrm>
              <a:off x="187268" y="58767"/>
              <a:ext cx="605154" cy="1601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3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3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2.5</a:t>
              </a:r>
              <a:endParaRPr lang="en-US" sz="3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7298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4800601"/>
                <a:ext cx="23926800" cy="861060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4400" b="1" u="sng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giải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Bước 3: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Vẽ đường thẳng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):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=−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 bất phương trình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miền nghiệm của của bất phương trình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&lt;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nửa mặt 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(−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;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 đường 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bị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gạch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vi-VN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800601"/>
                <a:ext cx="23926800" cy="8610600"/>
              </a:xfrm>
              <a:prstGeom prst="rect">
                <a:avLst/>
              </a:prstGeom>
              <a:blipFill>
                <a:blip r:embed="rId2"/>
                <a:stretch>
                  <a:fillRect l="-1019" t="-63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8A70521-4567-5949-0C6C-40660F297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0" y="5029200"/>
            <a:ext cx="7110846" cy="71494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94AA4-485C-7A98-6D07-F52EB61E172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66396" y="1290736"/>
                <a:ext cx="24082769" cy="326465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sz="4400" b="1" dirty="0"/>
                  <a:t>		    </a:t>
                </a:r>
                <a:r>
                  <a:rPr lang="en-US" sz="4400" b="1" dirty="0" err="1"/>
                  <a:t>Biểu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diễn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mỗi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sau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mặt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phẳng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tọa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    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/>
                  <a:t>                       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  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/>
                  <a:t>                                 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  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&gt;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&lt;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394AA4-485C-7A98-6D07-F52EB61E17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6" y="1290736"/>
                <a:ext cx="24082769" cy="3264659"/>
              </a:xfrm>
              <a:prstGeom prst="rect">
                <a:avLst/>
              </a:prstGeom>
              <a:blipFill>
                <a:blip r:embed="rId4"/>
                <a:stretch>
                  <a:fillRect t="-57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8782B97-D565-202C-BF0D-C2B3AFCD3D91}"/>
              </a:ext>
            </a:extLst>
          </p:cNvPr>
          <p:cNvGrpSpPr/>
          <p:nvPr/>
        </p:nvGrpSpPr>
        <p:grpSpPr>
          <a:xfrm>
            <a:off x="97513" y="1295401"/>
            <a:ext cx="4092591" cy="514620"/>
            <a:chOff x="22440" y="58767"/>
            <a:chExt cx="817124" cy="19853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6F6818B-E9A4-AE34-0159-DA779EEFE2AF}"/>
                </a:ext>
              </a:extLst>
            </p:cNvPr>
            <p:cNvGrpSpPr/>
            <p:nvPr/>
          </p:nvGrpSpPr>
          <p:grpSpPr>
            <a:xfrm>
              <a:off x="22440" y="59288"/>
              <a:ext cx="817124" cy="198016"/>
              <a:chOff x="31572" y="60276"/>
              <a:chExt cx="1149709" cy="245053"/>
            </a:xfrm>
          </p:grpSpPr>
          <p:sp>
            <p:nvSpPr>
              <p:cNvPr id="8" name="Arrow: Pentagon 7">
                <a:extLst>
                  <a:ext uri="{FF2B5EF4-FFF2-40B4-BE49-F238E27FC236}">
                    <a16:creationId xmlns:a16="http://schemas.microsoft.com/office/drawing/2014/main" id="{873B6DC7-03D3-857A-B430-635AFCDFA121}"/>
                  </a:ext>
                </a:extLst>
              </p:cNvPr>
              <p:cNvSpPr/>
              <p:nvPr/>
            </p:nvSpPr>
            <p:spPr>
              <a:xfrm>
                <a:off x="204506" y="61809"/>
                <a:ext cx="976775" cy="243520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Arrow: Chevron 8">
                <a:extLst>
                  <a:ext uri="{FF2B5EF4-FFF2-40B4-BE49-F238E27FC236}">
                    <a16:creationId xmlns:a16="http://schemas.microsoft.com/office/drawing/2014/main" id="{8C20DEBB-A01B-0146-5D8D-93791A82542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Arrow: Chevron 9">
                <a:extLst>
                  <a:ext uri="{FF2B5EF4-FFF2-40B4-BE49-F238E27FC236}">
                    <a16:creationId xmlns:a16="http://schemas.microsoft.com/office/drawing/2014/main" id="{F8E31F80-D842-E300-373A-B04644124163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7" name="TextBox 56">
              <a:extLst>
                <a:ext uri="{FF2B5EF4-FFF2-40B4-BE49-F238E27FC236}">
                  <a16:creationId xmlns:a16="http://schemas.microsoft.com/office/drawing/2014/main" id="{89F6D212-9A3F-56FA-86AF-DE49FE017FF9}"/>
                </a:ext>
              </a:extLst>
            </p:cNvPr>
            <p:cNvSpPr txBox="1"/>
            <p:nvPr/>
          </p:nvSpPr>
          <p:spPr>
            <a:xfrm>
              <a:off x="187268" y="58767"/>
              <a:ext cx="605154" cy="160188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3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38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38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2.5</a:t>
              </a:r>
              <a:endParaRPr lang="en-US" sz="38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0228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90600" y="1809823"/>
            <a:ext cx="22808128" cy="11677577"/>
            <a:chOff x="1447799" y="1793819"/>
            <a:chExt cx="22808128" cy="11677577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793819"/>
              <a:ext cx="22808128" cy="11677577"/>
              <a:chOff x="1447799" y="1793819"/>
              <a:chExt cx="22808128" cy="11677577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114764" y="1812795"/>
                <a:ext cx="14821435" cy="1576656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597663" y="1953929"/>
                <a:ext cx="1433853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CHƯƠNG 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vi-VN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</a:t>
                </a:r>
                <a:r>
                  <a:rPr 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BẤT PHƯƠNG TRÌNH VÀ </a:t>
                </a:r>
              </a:p>
              <a:p>
                <a:pPr algn="ctr"/>
                <a:r>
                  <a:rPr lang="en-US" sz="4800" b="1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HỆ BẤT PHƯƠNG TRÌNH BẬC NHẤT HAI ẨN.</a:t>
                </a:r>
                <a:endParaRPr lang="vi-VN" sz="48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447800" y="5264646"/>
                <a:ext cx="15085252" cy="1284839"/>
                <a:chOff x="7459670" y="7086600"/>
                <a:chExt cx="15086997" cy="1284988"/>
              </a:xfrm>
            </p:grpSpPr>
            <p:sp>
              <p:nvSpPr>
                <p:cNvPr id="57" name="Rectangle 56"/>
                <p:cNvSpPr/>
                <p:nvPr/>
              </p:nvSpPr>
              <p:spPr>
                <a:xfrm>
                  <a:off x="9177359" y="7574868"/>
                  <a:ext cx="13369308" cy="796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</a:pPr>
                  <a:r>
                    <a:rPr lang="en-US" sz="4700" b="1" dirty="0">
                      <a:solidFill>
                        <a:srgbClr val="385623"/>
                      </a:solidFill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 BẤT PHƯƠNG TRÌNH BẬC NHẤT HAI ẨN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459670" y="7086600"/>
                  <a:ext cx="1392611" cy="1228255"/>
                  <a:chOff x="7459669" y="7543800"/>
                  <a:chExt cx="1381114" cy="1228255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469183" y="7984489"/>
                    <a:ext cx="1371600" cy="787566"/>
                    <a:chOff x="7469183" y="7984489"/>
                    <a:chExt cx="1371600" cy="787566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7789223" y="7720495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949265" y="7984489"/>
                      <a:ext cx="507514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0" y="7776170"/>
                <a:ext cx="19583398" cy="1570559"/>
                <a:chOff x="7459670" y="7486501"/>
                <a:chExt cx="19585665" cy="1570737"/>
              </a:xfrm>
            </p:grpSpPr>
            <p:sp>
              <p:nvSpPr>
                <p:cNvPr id="75" name="Rectangle 74"/>
                <p:cNvSpPr/>
                <p:nvPr/>
              </p:nvSpPr>
              <p:spPr>
                <a:xfrm>
                  <a:off x="9119764" y="7486501"/>
                  <a:ext cx="17925571" cy="157073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BIỂU DIỄN MIỀN NGHIỆM CỦA HỆ BẤT PHƯƠNG TRÌNH </a:t>
                  </a:r>
                </a:p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BẬC NHẤT HAI ẨN TRÊN MẶT PHẲNG TỌA ĐỘ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0" y="7568265"/>
                  <a:ext cx="1392614" cy="1099918"/>
                  <a:chOff x="7459669" y="6587570"/>
                  <a:chExt cx="1381117" cy="1099918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469186" y="6587570"/>
                    <a:ext cx="1371600" cy="731520"/>
                    <a:chOff x="7469186" y="6587570"/>
                    <a:chExt cx="1371600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7789226" y="6267530"/>
                      <a:ext cx="731520" cy="1371600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00152" y="6607409"/>
                      <a:ext cx="507513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</a:t>
                      </a:r>
                    </a:p>
                  </p:txBody>
                </p:sp>
              </p:grpSp>
            </p:grpSp>
          </p:grpSp>
          <p:sp>
            <p:nvSpPr>
              <p:cNvPr id="84" name="Isosceles Triangle 44"/>
              <p:cNvSpPr/>
              <p:nvPr/>
            </p:nvSpPr>
            <p:spPr>
              <a:xfrm rot="16200000">
                <a:off x="1458749" y="11114251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47" name="Group 67"/>
              <p:cNvGrpSpPr/>
              <p:nvPr/>
            </p:nvGrpSpPr>
            <p:grpSpPr>
              <a:xfrm>
                <a:off x="1447799" y="9982204"/>
                <a:ext cx="20030564" cy="1213968"/>
                <a:chOff x="7459670" y="8524495"/>
                <a:chExt cx="25897876" cy="1214107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9846109" y="8941882"/>
                  <a:ext cx="23511437" cy="7967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algn="just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4700" b="1" dirty="0">
                      <a:effectLst/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ỨNG DỤNG CỦA HỆ BẤT PHƯƠNG TRÌNH BẬC NHẤT HAI ẨN</a:t>
                  </a:r>
                  <a:endParaRPr lang="en-US" sz="4700" dirty="0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70" y="8524495"/>
                  <a:ext cx="1800325" cy="1036519"/>
                  <a:chOff x="7459669" y="7543800"/>
                  <a:chExt cx="1785462" cy="1036519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69185" y="7791761"/>
                    <a:ext cx="1775946" cy="788558"/>
                    <a:chOff x="7469185" y="7791761"/>
                    <a:chExt cx="1775946" cy="788558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7962879" y="7298067"/>
                      <a:ext cx="788557" cy="177594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79807" y="7872351"/>
                      <a:ext cx="656097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</a:t>
                      </a:r>
                    </a:p>
                  </p:txBody>
                </p:sp>
              </p:grpSp>
            </p:grpSp>
          </p:grpSp>
          <p:sp>
            <p:nvSpPr>
              <p:cNvPr id="65" name="Isosceles Triangle 44"/>
              <p:cNvSpPr/>
              <p:nvPr/>
            </p:nvSpPr>
            <p:spPr>
              <a:xfrm rot="16200000">
                <a:off x="1458750" y="12246878"/>
                <a:ext cx="143671" cy="165569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6781800" y="3738792"/>
            <a:ext cx="15697200" cy="1754038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5200" y="145136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HỆ BẤT PHƯƠNG TRÌNH BẬC NHẤT HAI ẨN (3 </a:t>
              </a:r>
              <a:r>
                <a:rPr lang="en-US" sz="5400" b="1" kern="1200" dirty="0" err="1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Tiết</a:t>
              </a: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)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4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Form_giai">
            <a:extLst>
              <a:ext uri="{FF2B5EF4-FFF2-40B4-BE49-F238E27FC236}">
                <a16:creationId xmlns:a16="http://schemas.microsoft.com/office/drawing/2014/main" id="{DC8D6C79-D12E-4E59-ADDD-30A16F4BFE01}"/>
              </a:ext>
            </a:extLst>
          </p:cNvPr>
          <p:cNvGrpSpPr/>
          <p:nvPr/>
        </p:nvGrpSpPr>
        <p:grpSpPr>
          <a:xfrm>
            <a:off x="783860" y="7575204"/>
            <a:ext cx="22860000" cy="4744538"/>
            <a:chOff x="372063" y="2351487"/>
            <a:chExt cx="11430000" cy="2372269"/>
          </a:xfrm>
        </p:grpSpPr>
        <p:sp>
          <p:nvSpPr>
            <p:cNvPr id="28" name="Giai">
              <a:extLst>
                <a:ext uri="{FF2B5EF4-FFF2-40B4-BE49-F238E27FC236}">
                  <a16:creationId xmlns:a16="http://schemas.microsoft.com/office/drawing/2014/main" id="{AF81D432-6FAF-4355-BE34-C35A90365185}"/>
                </a:ext>
              </a:extLst>
            </p:cNvPr>
            <p:cNvSpPr/>
            <p:nvPr/>
          </p:nvSpPr>
          <p:spPr>
            <a:xfrm>
              <a:off x="372063" y="2541987"/>
              <a:ext cx="11430000" cy="2181769"/>
            </a:xfrm>
            <a:prstGeom prst="roundRect">
              <a:avLst>
                <a:gd name="adj" fmla="val 5000"/>
              </a:avLst>
            </a:prstGeom>
            <a:solidFill>
              <a:srgbClr val="DBEEF4"/>
            </a:solidFill>
            <a:ln w="2540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/>
            </a:p>
          </p:txBody>
        </p:sp>
        <p:sp>
          <p:nvSpPr>
            <p:cNvPr id="42" name="Rectangle: Single Corner Rounded 41">
              <a:extLst>
                <a:ext uri="{FF2B5EF4-FFF2-40B4-BE49-F238E27FC236}">
                  <a16:creationId xmlns:a16="http://schemas.microsoft.com/office/drawing/2014/main" id="{460F3902-98DA-490E-B448-1039614502D6}"/>
                </a:ext>
              </a:extLst>
            </p:cNvPr>
            <p:cNvSpPr/>
            <p:nvPr/>
          </p:nvSpPr>
          <p:spPr>
            <a:xfrm>
              <a:off x="589515" y="2351487"/>
              <a:ext cx="1798085" cy="381000"/>
            </a:xfrm>
            <a:prstGeom prst="round1Rect">
              <a:avLst/>
            </a:prstGeom>
            <a:solidFill>
              <a:srgbClr val="FFFFFF"/>
            </a:solidFill>
            <a:ln w="2540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2880" rtlCol="0" anchor="ctr"/>
            <a:lstStyle/>
            <a:p>
              <a:pPr algn="r"/>
              <a:r>
                <a:rPr lang="en-US" sz="4800" b="1">
                  <a:solidFill>
                    <a:srgbClr val="0999C8"/>
                  </a:solidFill>
                  <a:latin typeface="Font Awesome 5 Free Solid" panose="02000503000000000000" pitchFamily="50" charset="0"/>
                  <a:cs typeface="Times New Roman" panose="02020603050405020304" pitchFamily="18" charset="0"/>
                </a:rPr>
                <a:t> </a:t>
              </a:r>
              <a:r>
                <a:rPr lang="en-US" sz="4800" b="1">
                  <a:solidFill>
                    <a:srgbClr val="0999C8"/>
                  </a:solidFill>
                  <a:latin typeface="LM Roman 12" panose="00000500000000000000" pitchFamily="50" charset="0"/>
                  <a:cs typeface="Times New Roman" panose="02020603050405020304" pitchFamily="18" charset="0"/>
                </a:rPr>
                <a:t>Lời giải</a:t>
              </a:r>
            </a:p>
          </p:txBody>
        </p:sp>
        <p:sp>
          <p:nvSpPr>
            <p:cNvPr id="41" name="txt_giai">
              <a:extLst>
                <a:ext uri="{FF2B5EF4-FFF2-40B4-BE49-F238E27FC236}">
                  <a16:creationId xmlns:a16="http://schemas.microsoft.com/office/drawing/2014/main" id="{C4BF1D6B-22C3-4369-BCC9-8334E3E009AF}"/>
                </a:ext>
              </a:extLst>
            </p:cNvPr>
            <p:cNvSpPr txBox="1">
              <a:spLocks/>
            </p:cNvSpPr>
            <p:nvPr/>
          </p:nvSpPr>
          <p:spPr>
            <a:xfrm>
              <a:off x="435563" y="2681398"/>
              <a:ext cx="11257374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182880" tIns="91440" rIns="182880" bIns="9144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</a:pPr>
              <a:endParaRPr lang="en-US" sz="5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Form_cau">
            <a:extLst>
              <a:ext uri="{FF2B5EF4-FFF2-40B4-BE49-F238E27FC236}">
                <a16:creationId xmlns:a16="http://schemas.microsoft.com/office/drawing/2014/main" id="{DB83B112-8509-4BF3-AA3C-0281436ABA06}"/>
              </a:ext>
            </a:extLst>
          </p:cNvPr>
          <p:cNvSpPr/>
          <p:nvPr/>
        </p:nvSpPr>
        <p:spPr>
          <a:xfrm>
            <a:off x="783860" y="2494460"/>
            <a:ext cx="22860000" cy="4363539"/>
          </a:xfrm>
          <a:prstGeom prst="roundRect">
            <a:avLst>
              <a:gd name="adj" fmla="val 3200"/>
            </a:avLst>
          </a:prstGeom>
          <a:solidFill>
            <a:srgbClr val="FFFFE7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555" marR="0" indent="-63055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630555" algn="l"/>
              </a:tabLs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PA1">
            <a:extLst>
              <a:ext uri="{FF2B5EF4-FFF2-40B4-BE49-F238E27FC236}">
                <a16:creationId xmlns:a16="http://schemas.microsoft.com/office/drawing/2014/main" id="{DBC934CE-7257-4E5B-8332-FA76B51D466B}"/>
              </a:ext>
            </a:extLst>
          </p:cNvPr>
          <p:cNvGrpSpPr/>
          <p:nvPr/>
        </p:nvGrpSpPr>
        <p:grpSpPr>
          <a:xfrm>
            <a:off x="1545861" y="4981576"/>
            <a:ext cx="806388" cy="1230210"/>
            <a:chOff x="762000" y="1167615"/>
            <a:chExt cx="403194" cy="615105"/>
          </a:xfrm>
        </p:grpSpPr>
        <p:sp>
          <p:nvSpPr>
            <p:cNvPr id="46" name="Oval_A">
              <a:extLst>
                <a:ext uri="{FF2B5EF4-FFF2-40B4-BE49-F238E27FC236}">
                  <a16:creationId xmlns:a16="http://schemas.microsoft.com/office/drawing/2014/main" id="{716074AD-E5DF-4A48-ACE2-7403323BB94C}"/>
                </a:ext>
              </a:extLst>
            </p:cNvPr>
            <p:cNvSpPr/>
            <p:nvPr/>
          </p:nvSpPr>
          <p:spPr>
            <a:xfrm>
              <a:off x="762000" y="1395874"/>
              <a:ext cx="381000" cy="3810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accent4"/>
                  </a:solidFill>
                  <a:latin typeface="LM Roman 12" panose="00000500000000000000" pitchFamily="50" charset="0"/>
                </a:rPr>
                <a:t>A</a:t>
              </a:r>
            </a:p>
          </p:txBody>
        </p:sp>
        <p:sp>
          <p:nvSpPr>
            <p:cNvPr id="47" name="txt_A">
              <a:extLst>
                <a:ext uri="{FF2B5EF4-FFF2-40B4-BE49-F238E27FC236}">
                  <a16:creationId xmlns:a16="http://schemas.microsoft.com/office/drawing/2014/main" id="{5FD851E7-C56C-43F1-B038-F726B72CA302}"/>
                </a:ext>
              </a:extLst>
            </p:cNvPr>
            <p:cNvSpPr txBox="1"/>
            <p:nvPr/>
          </p:nvSpPr>
          <p:spPr>
            <a:xfrm>
              <a:off x="1072828" y="1167615"/>
              <a:ext cx="92366" cy="615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5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PA2">
            <a:extLst>
              <a:ext uri="{FF2B5EF4-FFF2-40B4-BE49-F238E27FC236}">
                <a16:creationId xmlns:a16="http://schemas.microsoft.com/office/drawing/2014/main" id="{B8A0BB3F-7067-4E73-8841-7CF3C38D5D6B}"/>
              </a:ext>
            </a:extLst>
          </p:cNvPr>
          <p:cNvGrpSpPr/>
          <p:nvPr/>
        </p:nvGrpSpPr>
        <p:grpSpPr>
          <a:xfrm>
            <a:off x="7260861" y="5092004"/>
            <a:ext cx="2797540" cy="1384996"/>
            <a:chOff x="3619500" y="1222829"/>
            <a:chExt cx="1398770" cy="692498"/>
          </a:xfrm>
        </p:grpSpPr>
        <p:sp>
          <p:nvSpPr>
            <p:cNvPr id="49" name="Oval_B">
              <a:extLst>
                <a:ext uri="{FF2B5EF4-FFF2-40B4-BE49-F238E27FC236}">
                  <a16:creationId xmlns:a16="http://schemas.microsoft.com/office/drawing/2014/main" id="{F4EBC44A-A3B5-49BA-8072-10069F965DE9}"/>
                </a:ext>
              </a:extLst>
            </p:cNvPr>
            <p:cNvSpPr/>
            <p:nvPr/>
          </p:nvSpPr>
          <p:spPr>
            <a:xfrm>
              <a:off x="3619500" y="1395874"/>
              <a:ext cx="381000" cy="3810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accent4"/>
                  </a:solidFill>
                  <a:latin typeface="LM Roman 12" panose="00000500000000000000" pitchFamily="50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xt_B">
                  <a:extLst>
                    <a:ext uri="{FF2B5EF4-FFF2-40B4-BE49-F238E27FC236}">
                      <a16:creationId xmlns:a16="http://schemas.microsoft.com/office/drawing/2014/main" id="{7D2D80AF-D0F6-4DDF-B0EF-DA8E8A8AF3F8}"/>
                    </a:ext>
                  </a:extLst>
                </p:cNvPr>
                <p:cNvSpPr txBox="1"/>
                <p:nvPr/>
              </p:nvSpPr>
              <p:spPr>
                <a:xfrm>
                  <a:off x="4114873" y="1222829"/>
                  <a:ext cx="903397" cy="6924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5600" b="1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𝑩</m:t>
                        </m:r>
                        <m:d>
                          <m:dPr>
                            <m:ctrlPr>
                              <a:rPr lang="en-US" sz="5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5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5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5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;</m:t>
                            </m:r>
                            <m:r>
                              <a:rPr lang="en-US" sz="5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oMath>
                    </m:oMathPara>
                  </a14:m>
                  <a:endParaRPr lang="en-US" sz="5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txt_B">
                  <a:extLst>
                    <a:ext uri="{FF2B5EF4-FFF2-40B4-BE49-F238E27FC236}">
                      <a16:creationId xmlns:a16="http://schemas.microsoft.com/office/drawing/2014/main" id="{7D2D80AF-D0F6-4DDF-B0EF-DA8E8A8AF3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73" y="1222829"/>
                  <a:ext cx="903397" cy="692498"/>
                </a:xfrm>
                <a:prstGeom prst="rect">
                  <a:avLst/>
                </a:prstGeom>
                <a:blipFill>
                  <a:blip r:embed="rId2"/>
                  <a:stretch>
                    <a:fillRect r="-5641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PA3">
            <a:extLst>
              <a:ext uri="{FF2B5EF4-FFF2-40B4-BE49-F238E27FC236}">
                <a16:creationId xmlns:a16="http://schemas.microsoft.com/office/drawing/2014/main" id="{C479A0ED-A058-434B-9EFB-4D5A3B21E1CF}"/>
              </a:ext>
            </a:extLst>
          </p:cNvPr>
          <p:cNvGrpSpPr/>
          <p:nvPr/>
        </p:nvGrpSpPr>
        <p:grpSpPr>
          <a:xfrm>
            <a:off x="12975861" y="4953000"/>
            <a:ext cx="781620" cy="1250270"/>
            <a:chOff x="6477000" y="1153327"/>
            <a:chExt cx="390810" cy="625135"/>
          </a:xfrm>
        </p:grpSpPr>
        <p:sp>
          <p:nvSpPr>
            <p:cNvPr id="52" name="Oval_C">
              <a:extLst>
                <a:ext uri="{FF2B5EF4-FFF2-40B4-BE49-F238E27FC236}">
                  <a16:creationId xmlns:a16="http://schemas.microsoft.com/office/drawing/2014/main" id="{C9352889-9C93-46BC-A3DA-2964C7CFC3AB}"/>
                </a:ext>
              </a:extLst>
            </p:cNvPr>
            <p:cNvSpPr/>
            <p:nvPr/>
          </p:nvSpPr>
          <p:spPr>
            <a:xfrm>
              <a:off x="6477000" y="1397462"/>
              <a:ext cx="381000" cy="3810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accent4"/>
                  </a:solidFill>
                  <a:latin typeface="LM Roman 12" panose="00000500000000000000" pitchFamily="50" charset="0"/>
                </a:rPr>
                <a:t>C</a:t>
              </a:r>
            </a:p>
          </p:txBody>
        </p:sp>
        <p:sp>
          <p:nvSpPr>
            <p:cNvPr id="53" name="txt_C">
              <a:extLst>
                <a:ext uri="{FF2B5EF4-FFF2-40B4-BE49-F238E27FC236}">
                  <a16:creationId xmlns:a16="http://schemas.microsoft.com/office/drawing/2014/main" id="{B14D0687-6D98-4AA1-AE9E-4DED80410F2A}"/>
                </a:ext>
              </a:extLst>
            </p:cNvPr>
            <p:cNvSpPr txBox="1"/>
            <p:nvPr/>
          </p:nvSpPr>
          <p:spPr>
            <a:xfrm>
              <a:off x="6775444" y="1153327"/>
              <a:ext cx="92366" cy="615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5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PA4">
            <a:extLst>
              <a:ext uri="{FF2B5EF4-FFF2-40B4-BE49-F238E27FC236}">
                <a16:creationId xmlns:a16="http://schemas.microsoft.com/office/drawing/2014/main" id="{EE593D6B-121F-4838-8F41-A29EA3720274}"/>
              </a:ext>
            </a:extLst>
          </p:cNvPr>
          <p:cNvGrpSpPr/>
          <p:nvPr/>
        </p:nvGrpSpPr>
        <p:grpSpPr>
          <a:xfrm>
            <a:off x="18690861" y="4953000"/>
            <a:ext cx="867348" cy="1230210"/>
            <a:chOff x="9334500" y="1153327"/>
            <a:chExt cx="433674" cy="615105"/>
          </a:xfrm>
        </p:grpSpPr>
        <p:sp>
          <p:nvSpPr>
            <p:cNvPr id="55" name="Oval_D">
              <a:extLst>
                <a:ext uri="{FF2B5EF4-FFF2-40B4-BE49-F238E27FC236}">
                  <a16:creationId xmlns:a16="http://schemas.microsoft.com/office/drawing/2014/main" id="{12C8FCF7-88C0-4CA8-A427-64AF004031B4}"/>
                </a:ext>
              </a:extLst>
            </p:cNvPr>
            <p:cNvSpPr/>
            <p:nvPr/>
          </p:nvSpPr>
          <p:spPr>
            <a:xfrm>
              <a:off x="9334500" y="1383174"/>
              <a:ext cx="381000" cy="3810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accent4"/>
                  </a:solidFill>
                  <a:latin typeface="LM Roman 12" panose="00000500000000000000" pitchFamily="50" charset="0"/>
                </a:rPr>
                <a:t>D</a:t>
              </a:r>
            </a:p>
          </p:txBody>
        </p:sp>
        <p:sp>
          <p:nvSpPr>
            <p:cNvPr id="61" name="txt_D">
              <a:extLst>
                <a:ext uri="{FF2B5EF4-FFF2-40B4-BE49-F238E27FC236}">
                  <a16:creationId xmlns:a16="http://schemas.microsoft.com/office/drawing/2014/main" id="{3634178F-91DF-4558-B676-12BA248A4236}"/>
                </a:ext>
              </a:extLst>
            </p:cNvPr>
            <p:cNvSpPr txBox="1"/>
            <p:nvPr/>
          </p:nvSpPr>
          <p:spPr>
            <a:xfrm>
              <a:off x="9675808" y="1153327"/>
              <a:ext cx="92366" cy="615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5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De_bai">
            <a:extLst>
              <a:ext uri="{FF2B5EF4-FFF2-40B4-BE49-F238E27FC236}">
                <a16:creationId xmlns:a16="http://schemas.microsoft.com/office/drawing/2014/main" id="{1060B65C-7C98-4C01-BCD9-8B809F73A7D6}"/>
              </a:ext>
            </a:extLst>
          </p:cNvPr>
          <p:cNvSpPr txBox="1"/>
          <p:nvPr/>
        </p:nvSpPr>
        <p:spPr>
          <a:xfrm>
            <a:off x="965646" y="1186819"/>
            <a:ext cx="22420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5600">
              <a:solidFill>
                <a:srgbClr val="000000"/>
              </a:solidFill>
              <a:latin typeface="LM Roman 12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9EE7B90C-4F6A-4A0A-B731-868965C45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4" y="1995772"/>
            <a:ext cx="3974228" cy="1512046"/>
          </a:xfrm>
          <a:prstGeom prst="rect">
            <a:avLst/>
          </a:prstGeom>
        </p:spPr>
      </p:pic>
      <p:sp>
        <p:nvSpPr>
          <p:cNvPr id="40" name="txt_cau">
            <a:extLst>
              <a:ext uri="{FF2B5EF4-FFF2-40B4-BE49-F238E27FC236}">
                <a16:creationId xmlns:a16="http://schemas.microsoft.com/office/drawing/2014/main" id="{058324A1-BCFD-430A-9699-6AC074A85B5F}"/>
              </a:ext>
            </a:extLst>
          </p:cNvPr>
          <p:cNvSpPr/>
          <p:nvPr/>
        </p:nvSpPr>
        <p:spPr>
          <a:xfrm>
            <a:off x="507014" y="2101674"/>
            <a:ext cx="2609838" cy="748146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FF"/>
                </a:solidFill>
                <a:latin typeface="LM Roman 12" panose="00000500000000000000" pitchFamily="50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2C82B-007A-421B-BDC4-48A0AB5D754C}"/>
              </a:ext>
            </a:extLst>
          </p:cNvPr>
          <p:cNvSpPr txBox="1"/>
          <p:nvPr/>
        </p:nvSpPr>
        <p:spPr>
          <a:xfrm>
            <a:off x="468914" y="234923"/>
            <a:ext cx="104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Font Awesome 5 Brands Regular" panose="02000503000000000000" pitchFamily="50" charset="0"/>
              </a:rPr>
              <a:t></a:t>
            </a:r>
            <a:endParaRPr lang="en-US" sz="48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BFC0C-A958-7301-0A11-30260352573A}"/>
                  </a:ext>
                </a:extLst>
              </p:cNvPr>
              <p:cNvSpPr txBox="1"/>
              <p:nvPr/>
            </p:nvSpPr>
            <p:spPr>
              <a:xfrm>
                <a:off x="1218764" y="2805167"/>
                <a:ext cx="21508388" cy="2254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 nghiệm của hệ bất phương trình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&gt;−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vi-VN" sz="4400" b="1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chứa điểm nào sau đây?</a:t>
                </a:r>
                <a:endParaRPr lang="en-US" sz="4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BFC0C-A958-7301-0A11-302603525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764" y="2805167"/>
                <a:ext cx="21508388" cy="2254015"/>
              </a:xfrm>
              <a:prstGeom prst="rect">
                <a:avLst/>
              </a:prstGeom>
              <a:blipFill>
                <a:blip r:embed="rId4"/>
                <a:stretch>
                  <a:fillRect l="-1162" r="-1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xt_B">
                <a:extLst>
                  <a:ext uri="{FF2B5EF4-FFF2-40B4-BE49-F238E27FC236}">
                    <a16:creationId xmlns:a16="http://schemas.microsoft.com/office/drawing/2014/main" id="{0A41E485-BAFC-EFC2-D0AA-31D82BEC01BC}"/>
                  </a:ext>
                </a:extLst>
              </p:cNvPr>
              <p:cNvSpPr txBox="1"/>
              <p:nvPr/>
            </p:nvSpPr>
            <p:spPr>
              <a:xfrm>
                <a:off x="2459866" y="5102601"/>
                <a:ext cx="1806794" cy="1384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𝑨</m:t>
                      </m:r>
                      <m:d>
                        <m:dPr>
                          <m:ctrlPr>
                            <a:rPr lang="en-US" sz="5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5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5600" b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xt_B">
                <a:extLst>
                  <a:ext uri="{FF2B5EF4-FFF2-40B4-BE49-F238E27FC236}">
                    <a16:creationId xmlns:a16="http://schemas.microsoft.com/office/drawing/2014/main" id="{0A41E485-BAFC-EFC2-D0AA-31D82BEC0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866" y="5102601"/>
                <a:ext cx="1806794" cy="1384996"/>
              </a:xfrm>
              <a:prstGeom prst="rect">
                <a:avLst/>
              </a:prstGeom>
              <a:blipFill>
                <a:blip r:embed="rId5"/>
                <a:stretch>
                  <a:fillRect r="-243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xt_B">
                <a:extLst>
                  <a:ext uri="{FF2B5EF4-FFF2-40B4-BE49-F238E27FC236}">
                    <a16:creationId xmlns:a16="http://schemas.microsoft.com/office/drawing/2014/main" id="{976AA336-E5BC-9D2D-8816-12FB6FE5D6A1}"/>
                  </a:ext>
                </a:extLst>
              </p:cNvPr>
              <p:cNvSpPr txBox="1"/>
              <p:nvPr/>
            </p:nvSpPr>
            <p:spPr>
              <a:xfrm>
                <a:off x="13898763" y="5092004"/>
                <a:ext cx="1806794" cy="1384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  <m:d>
                        <m:dPr>
                          <m:ctrlPr>
                            <a:rPr lang="en-US" sz="5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  <m:r>
                            <a:rPr lang="en-US" sz="5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;−</m:t>
                          </m:r>
                          <m:r>
                            <a:rPr lang="en-US" sz="5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e>
                      </m:d>
                    </m:oMath>
                  </m:oMathPara>
                </a14:m>
                <a:endParaRPr lang="en-US" sz="5600" b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xt_B">
                <a:extLst>
                  <a:ext uri="{FF2B5EF4-FFF2-40B4-BE49-F238E27FC236}">
                    <a16:creationId xmlns:a16="http://schemas.microsoft.com/office/drawing/2014/main" id="{976AA336-E5BC-9D2D-8816-12FB6FE5D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98763" y="5092004"/>
                <a:ext cx="1806794" cy="1384996"/>
              </a:xfrm>
              <a:prstGeom prst="rect">
                <a:avLst/>
              </a:prstGeom>
              <a:blipFill>
                <a:blip r:embed="rId6"/>
                <a:stretch>
                  <a:fillRect r="-530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xt_B">
                <a:extLst>
                  <a:ext uri="{FF2B5EF4-FFF2-40B4-BE49-F238E27FC236}">
                    <a16:creationId xmlns:a16="http://schemas.microsoft.com/office/drawing/2014/main" id="{8F6179FB-7A2A-1565-E04C-1E49100C64C4}"/>
                  </a:ext>
                </a:extLst>
              </p:cNvPr>
              <p:cNvSpPr txBox="1"/>
              <p:nvPr/>
            </p:nvSpPr>
            <p:spPr>
              <a:xfrm>
                <a:off x="19688892" y="5092004"/>
                <a:ext cx="1806794" cy="1384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6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𝑫</m:t>
                      </m:r>
                      <m:d>
                        <m:dPr>
                          <m:ctrlPr>
                            <a:rPr lang="en-US" sz="5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5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5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  <m:r>
                            <a:rPr lang="en-US" sz="5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;</m:t>
                          </m:r>
                          <m:r>
                            <a:rPr lang="en-US" sz="5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n-US" sz="5600" b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xt_B">
                <a:extLst>
                  <a:ext uri="{FF2B5EF4-FFF2-40B4-BE49-F238E27FC236}">
                    <a16:creationId xmlns:a16="http://schemas.microsoft.com/office/drawing/2014/main" id="{8F6179FB-7A2A-1565-E04C-1E49100C6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8892" y="5092004"/>
                <a:ext cx="1806794" cy="1384996"/>
              </a:xfrm>
              <a:prstGeom prst="rect">
                <a:avLst/>
              </a:prstGeom>
              <a:blipFill>
                <a:blip r:embed="rId7"/>
                <a:stretch>
                  <a:fillRect r="-57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77691D-5653-0F43-9457-52B1A1AD1138}"/>
                  </a:ext>
                </a:extLst>
              </p:cNvPr>
              <p:cNvSpPr txBox="1"/>
              <p:nvPr/>
            </p:nvSpPr>
            <p:spPr>
              <a:xfrm>
                <a:off x="965646" y="8616026"/>
                <a:ext cx="21970554" cy="16018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20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pt-BR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Thử các giá trị toạ độ các điểm vào hệ ta thấy điểm </a:t>
                </a:r>
                <a14:m>
                  <m:oMath xmlns:m="http://schemas.openxmlformats.org/officeDocument/2006/math">
                    <m:r>
                      <a:rPr lang="en-GB" sz="4800" b="1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𝑫</m:t>
                    </m:r>
                    <m:d>
                      <m:dPr>
                        <m:ctrlPr>
                          <a:rPr lang="en-US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GB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GB" sz="4800" b="1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GB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m</a:t>
                </a:r>
                <a:r>
                  <a:rPr lang="vi-VN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iền nghiệm của hệ bất phương trình</a:t>
                </a:r>
                <a:r>
                  <a:rPr lang="en-US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800" b="1"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77691D-5653-0F43-9457-52B1A1AD1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46" y="8616026"/>
                <a:ext cx="21970554" cy="1601849"/>
              </a:xfrm>
              <a:prstGeom prst="rect">
                <a:avLst/>
              </a:prstGeom>
              <a:blipFill>
                <a:blip r:embed="rId8"/>
                <a:stretch>
                  <a:fillRect t="-9886" r="-1248" b="-193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049AFA0B-402E-1B9B-C3A3-42801900AEAD}"/>
              </a:ext>
            </a:extLst>
          </p:cNvPr>
          <p:cNvSpPr/>
          <p:nvPr/>
        </p:nvSpPr>
        <p:spPr>
          <a:xfrm>
            <a:off x="18404351" y="5173442"/>
            <a:ext cx="1219200" cy="12192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25580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Form_giai">
            <a:extLst>
              <a:ext uri="{FF2B5EF4-FFF2-40B4-BE49-F238E27FC236}">
                <a16:creationId xmlns:a16="http://schemas.microsoft.com/office/drawing/2014/main" id="{DC8D6C79-D12E-4E59-ADDD-30A16F4BFE01}"/>
              </a:ext>
            </a:extLst>
          </p:cNvPr>
          <p:cNvGrpSpPr/>
          <p:nvPr/>
        </p:nvGrpSpPr>
        <p:grpSpPr>
          <a:xfrm>
            <a:off x="747838" y="10219450"/>
            <a:ext cx="22860000" cy="2582150"/>
            <a:chOff x="372063" y="2351487"/>
            <a:chExt cx="11430000" cy="1291075"/>
          </a:xfrm>
        </p:grpSpPr>
        <p:sp>
          <p:nvSpPr>
            <p:cNvPr id="28" name="Giai">
              <a:extLst>
                <a:ext uri="{FF2B5EF4-FFF2-40B4-BE49-F238E27FC236}">
                  <a16:creationId xmlns:a16="http://schemas.microsoft.com/office/drawing/2014/main" id="{AF81D432-6FAF-4355-BE34-C35A90365185}"/>
                </a:ext>
              </a:extLst>
            </p:cNvPr>
            <p:cNvSpPr/>
            <p:nvPr/>
          </p:nvSpPr>
          <p:spPr>
            <a:xfrm>
              <a:off x="372063" y="2541987"/>
              <a:ext cx="11430000" cy="1100575"/>
            </a:xfrm>
            <a:prstGeom prst="roundRect">
              <a:avLst>
                <a:gd name="adj" fmla="val 5000"/>
              </a:avLst>
            </a:prstGeom>
            <a:solidFill>
              <a:srgbClr val="DBEEF4"/>
            </a:solidFill>
            <a:ln w="2540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/>
            </a:p>
          </p:txBody>
        </p:sp>
        <p:sp>
          <p:nvSpPr>
            <p:cNvPr id="42" name="Rectangle: Single Corner Rounded 41">
              <a:extLst>
                <a:ext uri="{FF2B5EF4-FFF2-40B4-BE49-F238E27FC236}">
                  <a16:creationId xmlns:a16="http://schemas.microsoft.com/office/drawing/2014/main" id="{460F3902-98DA-490E-B448-1039614502D6}"/>
                </a:ext>
              </a:extLst>
            </p:cNvPr>
            <p:cNvSpPr/>
            <p:nvPr/>
          </p:nvSpPr>
          <p:spPr>
            <a:xfrm>
              <a:off x="589515" y="2351487"/>
              <a:ext cx="1798085" cy="381000"/>
            </a:xfrm>
            <a:prstGeom prst="round1Rect">
              <a:avLst/>
            </a:prstGeom>
            <a:solidFill>
              <a:srgbClr val="FFFFFF"/>
            </a:solidFill>
            <a:ln w="2540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2880" rtlCol="0" anchor="ctr"/>
            <a:lstStyle/>
            <a:p>
              <a:pPr algn="r"/>
              <a:r>
                <a:rPr lang="en-US" sz="4800" b="1">
                  <a:solidFill>
                    <a:srgbClr val="0999C8"/>
                  </a:solidFill>
                  <a:latin typeface="Font Awesome 5 Free Solid" panose="02000503000000000000" pitchFamily="50" charset="0"/>
                  <a:cs typeface="Times New Roman" panose="02020603050405020304" pitchFamily="18" charset="0"/>
                </a:rPr>
                <a:t> </a:t>
              </a:r>
              <a:r>
                <a:rPr lang="en-US" sz="4800" b="1">
                  <a:solidFill>
                    <a:srgbClr val="0999C8"/>
                  </a:solidFill>
                  <a:latin typeface="LM Roman 12" panose="00000500000000000000" pitchFamily="50" charset="0"/>
                  <a:cs typeface="Times New Roman" panose="02020603050405020304" pitchFamily="18" charset="0"/>
                </a:rPr>
                <a:t>Lời giải</a:t>
              </a:r>
            </a:p>
          </p:txBody>
        </p:sp>
        <p:sp>
          <p:nvSpPr>
            <p:cNvPr id="41" name="txt_giai">
              <a:extLst>
                <a:ext uri="{FF2B5EF4-FFF2-40B4-BE49-F238E27FC236}">
                  <a16:creationId xmlns:a16="http://schemas.microsoft.com/office/drawing/2014/main" id="{C4BF1D6B-22C3-4369-BCC9-8334E3E009AF}"/>
                </a:ext>
              </a:extLst>
            </p:cNvPr>
            <p:cNvSpPr txBox="1">
              <a:spLocks/>
            </p:cNvSpPr>
            <p:nvPr/>
          </p:nvSpPr>
          <p:spPr>
            <a:xfrm>
              <a:off x="435563" y="2681398"/>
              <a:ext cx="11257374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182880" tIns="91440" rIns="182880" bIns="9144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</a:pPr>
              <a:endParaRPr lang="en-US" sz="5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Form_cau">
            <a:extLst>
              <a:ext uri="{FF2B5EF4-FFF2-40B4-BE49-F238E27FC236}">
                <a16:creationId xmlns:a16="http://schemas.microsoft.com/office/drawing/2014/main" id="{DB83B112-8509-4BF3-AA3C-0281436ABA06}"/>
              </a:ext>
            </a:extLst>
          </p:cNvPr>
          <p:cNvSpPr/>
          <p:nvPr/>
        </p:nvSpPr>
        <p:spPr>
          <a:xfrm>
            <a:off x="783860" y="2494460"/>
            <a:ext cx="22860000" cy="7508924"/>
          </a:xfrm>
          <a:prstGeom prst="roundRect">
            <a:avLst>
              <a:gd name="adj" fmla="val 3200"/>
            </a:avLst>
          </a:prstGeom>
          <a:solidFill>
            <a:srgbClr val="FFFFE7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555" marR="0" indent="-63055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630555" algn="l"/>
              </a:tabLs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PA1">
            <a:extLst>
              <a:ext uri="{FF2B5EF4-FFF2-40B4-BE49-F238E27FC236}">
                <a16:creationId xmlns:a16="http://schemas.microsoft.com/office/drawing/2014/main" id="{DBC934CE-7257-4E5B-8332-FA76B51D466B}"/>
              </a:ext>
            </a:extLst>
          </p:cNvPr>
          <p:cNvGrpSpPr/>
          <p:nvPr/>
        </p:nvGrpSpPr>
        <p:grpSpPr>
          <a:xfrm>
            <a:off x="1545861" y="5638800"/>
            <a:ext cx="806388" cy="1230210"/>
            <a:chOff x="762000" y="1167615"/>
            <a:chExt cx="403194" cy="615105"/>
          </a:xfrm>
        </p:grpSpPr>
        <p:sp>
          <p:nvSpPr>
            <p:cNvPr id="46" name="Oval_A">
              <a:extLst>
                <a:ext uri="{FF2B5EF4-FFF2-40B4-BE49-F238E27FC236}">
                  <a16:creationId xmlns:a16="http://schemas.microsoft.com/office/drawing/2014/main" id="{716074AD-E5DF-4A48-ACE2-7403323BB94C}"/>
                </a:ext>
              </a:extLst>
            </p:cNvPr>
            <p:cNvSpPr/>
            <p:nvPr/>
          </p:nvSpPr>
          <p:spPr>
            <a:xfrm>
              <a:off x="762000" y="1395874"/>
              <a:ext cx="381000" cy="38100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LM Roman 12" panose="00000500000000000000" pitchFamily="50" charset="0"/>
                </a:rPr>
                <a:t>A</a:t>
              </a:r>
            </a:p>
          </p:txBody>
        </p:sp>
        <p:sp>
          <p:nvSpPr>
            <p:cNvPr id="47" name="txt_A">
              <a:extLst>
                <a:ext uri="{FF2B5EF4-FFF2-40B4-BE49-F238E27FC236}">
                  <a16:creationId xmlns:a16="http://schemas.microsoft.com/office/drawing/2014/main" id="{5FD851E7-C56C-43F1-B038-F726B72CA302}"/>
                </a:ext>
              </a:extLst>
            </p:cNvPr>
            <p:cNvSpPr txBox="1"/>
            <p:nvPr/>
          </p:nvSpPr>
          <p:spPr>
            <a:xfrm>
              <a:off x="1072828" y="1167615"/>
              <a:ext cx="92366" cy="615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5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PA2">
            <a:extLst>
              <a:ext uri="{FF2B5EF4-FFF2-40B4-BE49-F238E27FC236}">
                <a16:creationId xmlns:a16="http://schemas.microsoft.com/office/drawing/2014/main" id="{B8A0BB3F-7067-4E73-8841-7CF3C38D5D6B}"/>
              </a:ext>
            </a:extLst>
          </p:cNvPr>
          <p:cNvGrpSpPr/>
          <p:nvPr/>
        </p:nvGrpSpPr>
        <p:grpSpPr>
          <a:xfrm>
            <a:off x="1582057" y="7006385"/>
            <a:ext cx="2797540" cy="2975816"/>
            <a:chOff x="3619500" y="759406"/>
            <a:chExt cx="1398770" cy="1487908"/>
          </a:xfrm>
        </p:grpSpPr>
        <p:sp>
          <p:nvSpPr>
            <p:cNvPr id="49" name="Oval_B">
              <a:extLst>
                <a:ext uri="{FF2B5EF4-FFF2-40B4-BE49-F238E27FC236}">
                  <a16:creationId xmlns:a16="http://schemas.microsoft.com/office/drawing/2014/main" id="{F4EBC44A-A3B5-49BA-8072-10069F965DE9}"/>
                </a:ext>
              </a:extLst>
            </p:cNvPr>
            <p:cNvSpPr/>
            <p:nvPr/>
          </p:nvSpPr>
          <p:spPr>
            <a:xfrm>
              <a:off x="3619500" y="1395874"/>
              <a:ext cx="381000" cy="38100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LM Roman 12" panose="00000500000000000000" pitchFamily="50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xt_B">
                  <a:extLst>
                    <a:ext uri="{FF2B5EF4-FFF2-40B4-BE49-F238E27FC236}">
                      <a16:creationId xmlns:a16="http://schemas.microsoft.com/office/drawing/2014/main" id="{7D2D80AF-D0F6-4DDF-B0EF-DA8E8A8AF3F8}"/>
                    </a:ext>
                  </a:extLst>
                </p:cNvPr>
                <p:cNvSpPr txBox="1"/>
                <p:nvPr/>
              </p:nvSpPr>
              <p:spPr>
                <a:xfrm>
                  <a:off x="4114873" y="759406"/>
                  <a:ext cx="903397" cy="148790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5600" b="1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5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5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en-US" sz="5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&gt;</m:t>
                                </m:r>
                                <m:r>
                                  <a:rPr lang="en-US" sz="5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5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𝟑</m:t>
                                </m:r>
                                <m:r>
                                  <a:rPr lang="en-US" sz="5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𝒙</m:t>
                                </m:r>
                                <m:r>
                                  <a:rPr lang="en-US" sz="5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r>
                                  <a:rPr lang="en-US" sz="5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5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𝒚</m:t>
                                </m:r>
                                <m:r>
                                  <a:rPr lang="en-US" sz="5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&lt;−</m:t>
                                </m:r>
                                <m:r>
                                  <a:rPr lang="en-US" sz="5600" b="1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𝟔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en-US" sz="56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txt_B">
                  <a:extLst>
                    <a:ext uri="{FF2B5EF4-FFF2-40B4-BE49-F238E27FC236}">
                      <a16:creationId xmlns:a16="http://schemas.microsoft.com/office/drawing/2014/main" id="{7D2D80AF-D0F6-4DDF-B0EF-DA8E8A8AF3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73" y="759406"/>
                  <a:ext cx="903397" cy="1487908"/>
                </a:xfrm>
                <a:prstGeom prst="rect">
                  <a:avLst/>
                </a:prstGeom>
                <a:blipFill>
                  <a:blip r:embed="rId3"/>
                  <a:stretch>
                    <a:fillRect r="-16790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PA3">
            <a:extLst>
              <a:ext uri="{FF2B5EF4-FFF2-40B4-BE49-F238E27FC236}">
                <a16:creationId xmlns:a16="http://schemas.microsoft.com/office/drawing/2014/main" id="{C479A0ED-A058-434B-9EFB-4D5A3B21E1CF}"/>
              </a:ext>
            </a:extLst>
          </p:cNvPr>
          <p:cNvGrpSpPr/>
          <p:nvPr/>
        </p:nvGrpSpPr>
        <p:grpSpPr>
          <a:xfrm>
            <a:off x="7845448" y="5383958"/>
            <a:ext cx="781620" cy="1250270"/>
            <a:chOff x="6477000" y="1153327"/>
            <a:chExt cx="390810" cy="625135"/>
          </a:xfrm>
        </p:grpSpPr>
        <p:sp>
          <p:nvSpPr>
            <p:cNvPr id="52" name="Oval_C">
              <a:extLst>
                <a:ext uri="{FF2B5EF4-FFF2-40B4-BE49-F238E27FC236}">
                  <a16:creationId xmlns:a16="http://schemas.microsoft.com/office/drawing/2014/main" id="{C9352889-9C93-46BC-A3DA-2964C7CFC3AB}"/>
                </a:ext>
              </a:extLst>
            </p:cNvPr>
            <p:cNvSpPr/>
            <p:nvPr/>
          </p:nvSpPr>
          <p:spPr>
            <a:xfrm>
              <a:off x="6477000" y="1397462"/>
              <a:ext cx="381000" cy="38100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LM Roman 12" panose="00000500000000000000" pitchFamily="50" charset="0"/>
                </a:rPr>
                <a:t>C</a:t>
              </a:r>
            </a:p>
          </p:txBody>
        </p:sp>
        <p:sp>
          <p:nvSpPr>
            <p:cNvPr id="53" name="txt_C">
              <a:extLst>
                <a:ext uri="{FF2B5EF4-FFF2-40B4-BE49-F238E27FC236}">
                  <a16:creationId xmlns:a16="http://schemas.microsoft.com/office/drawing/2014/main" id="{B14D0687-6D98-4AA1-AE9E-4DED80410F2A}"/>
                </a:ext>
              </a:extLst>
            </p:cNvPr>
            <p:cNvSpPr txBox="1"/>
            <p:nvPr/>
          </p:nvSpPr>
          <p:spPr>
            <a:xfrm>
              <a:off x="6775444" y="1153327"/>
              <a:ext cx="92366" cy="615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5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PA4">
            <a:extLst>
              <a:ext uri="{FF2B5EF4-FFF2-40B4-BE49-F238E27FC236}">
                <a16:creationId xmlns:a16="http://schemas.microsoft.com/office/drawing/2014/main" id="{EE593D6B-121F-4838-8F41-A29EA3720274}"/>
              </a:ext>
            </a:extLst>
          </p:cNvPr>
          <p:cNvGrpSpPr/>
          <p:nvPr/>
        </p:nvGrpSpPr>
        <p:grpSpPr>
          <a:xfrm>
            <a:off x="7840146" y="7799161"/>
            <a:ext cx="867348" cy="1230210"/>
            <a:chOff x="9334500" y="1153327"/>
            <a:chExt cx="433674" cy="615105"/>
          </a:xfrm>
        </p:grpSpPr>
        <p:sp>
          <p:nvSpPr>
            <p:cNvPr id="55" name="Oval_D">
              <a:extLst>
                <a:ext uri="{FF2B5EF4-FFF2-40B4-BE49-F238E27FC236}">
                  <a16:creationId xmlns:a16="http://schemas.microsoft.com/office/drawing/2014/main" id="{12C8FCF7-88C0-4CA8-A427-64AF004031B4}"/>
                </a:ext>
              </a:extLst>
            </p:cNvPr>
            <p:cNvSpPr/>
            <p:nvPr/>
          </p:nvSpPr>
          <p:spPr>
            <a:xfrm>
              <a:off x="9334500" y="1383174"/>
              <a:ext cx="381000" cy="38100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LM Roman 12" panose="00000500000000000000" pitchFamily="50" charset="0"/>
                </a:rPr>
                <a:t>D</a:t>
              </a:r>
            </a:p>
          </p:txBody>
        </p:sp>
        <p:sp>
          <p:nvSpPr>
            <p:cNvPr id="61" name="txt_D">
              <a:extLst>
                <a:ext uri="{FF2B5EF4-FFF2-40B4-BE49-F238E27FC236}">
                  <a16:creationId xmlns:a16="http://schemas.microsoft.com/office/drawing/2014/main" id="{3634178F-91DF-4558-B676-12BA248A4236}"/>
                </a:ext>
              </a:extLst>
            </p:cNvPr>
            <p:cNvSpPr txBox="1"/>
            <p:nvPr/>
          </p:nvSpPr>
          <p:spPr>
            <a:xfrm>
              <a:off x="9675808" y="1153327"/>
              <a:ext cx="92366" cy="615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5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De_bai">
            <a:extLst>
              <a:ext uri="{FF2B5EF4-FFF2-40B4-BE49-F238E27FC236}">
                <a16:creationId xmlns:a16="http://schemas.microsoft.com/office/drawing/2014/main" id="{1060B65C-7C98-4C01-BCD9-8B809F73A7D6}"/>
              </a:ext>
            </a:extLst>
          </p:cNvPr>
          <p:cNvSpPr txBox="1"/>
          <p:nvPr/>
        </p:nvSpPr>
        <p:spPr>
          <a:xfrm>
            <a:off x="965646" y="1186819"/>
            <a:ext cx="22420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5600">
              <a:solidFill>
                <a:srgbClr val="000000"/>
              </a:solidFill>
              <a:latin typeface="LM Roman 12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9EE7B90C-4F6A-4A0A-B731-868965C45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4" y="1995772"/>
            <a:ext cx="3974228" cy="1512046"/>
          </a:xfrm>
          <a:prstGeom prst="rect">
            <a:avLst/>
          </a:prstGeom>
        </p:spPr>
      </p:pic>
      <p:sp>
        <p:nvSpPr>
          <p:cNvPr id="40" name="txt_cau">
            <a:extLst>
              <a:ext uri="{FF2B5EF4-FFF2-40B4-BE49-F238E27FC236}">
                <a16:creationId xmlns:a16="http://schemas.microsoft.com/office/drawing/2014/main" id="{058324A1-BCFD-430A-9699-6AC074A85B5F}"/>
              </a:ext>
            </a:extLst>
          </p:cNvPr>
          <p:cNvSpPr/>
          <p:nvPr/>
        </p:nvSpPr>
        <p:spPr>
          <a:xfrm>
            <a:off x="507014" y="2101674"/>
            <a:ext cx="2609838" cy="748146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FF"/>
                </a:solidFill>
                <a:latin typeface="LM Roman 12" panose="00000500000000000000" pitchFamily="50" charset="0"/>
                <a:cs typeface="Times New Roman" panose="02020603050405020304" pitchFamily="18" charset="0"/>
              </a:rPr>
              <a:t>Câu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2C82B-007A-421B-BDC4-48A0AB5D754C}"/>
              </a:ext>
            </a:extLst>
          </p:cNvPr>
          <p:cNvSpPr txBox="1"/>
          <p:nvPr/>
        </p:nvSpPr>
        <p:spPr>
          <a:xfrm>
            <a:off x="468914" y="234923"/>
            <a:ext cx="104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Font Awesome 5 Brands Regular" panose="02000503000000000000" pitchFamily="50" charset="0"/>
              </a:rPr>
              <a:t></a:t>
            </a:r>
            <a:endParaRPr lang="en-US" sz="48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BFC0C-A958-7301-0A11-30260352573A}"/>
                  </a:ext>
                </a:extLst>
              </p:cNvPr>
              <p:cNvSpPr txBox="1"/>
              <p:nvPr/>
            </p:nvSpPr>
            <p:spPr>
              <a:xfrm>
                <a:off x="1218765" y="3291115"/>
                <a:ext cx="13641705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Phần không gạch chéo ở hình sau đây là biểu diễn miền nghiệm của hệ bất phương trình nào trong bốn hệ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BFC0C-A958-7301-0A11-302603525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765" y="3291115"/>
                <a:ext cx="13641705" cy="2123658"/>
              </a:xfrm>
              <a:prstGeom prst="rect">
                <a:avLst/>
              </a:prstGeom>
              <a:blipFill>
                <a:blip r:embed="rId5"/>
                <a:stretch>
                  <a:fillRect l="-1832" t="-6034" r="-849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xt_B">
                <a:extLst>
                  <a:ext uri="{FF2B5EF4-FFF2-40B4-BE49-F238E27FC236}">
                    <a16:creationId xmlns:a16="http://schemas.microsoft.com/office/drawing/2014/main" id="{0A41E485-BAFC-EFC2-D0AA-31D82BEC01BC}"/>
                  </a:ext>
                </a:extLst>
              </p:cNvPr>
              <p:cNvSpPr txBox="1"/>
              <p:nvPr/>
            </p:nvSpPr>
            <p:spPr>
              <a:xfrm>
                <a:off x="2459866" y="4720385"/>
                <a:ext cx="1806794" cy="2975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5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sz="5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5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5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5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5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5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600" b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xt_B">
                <a:extLst>
                  <a:ext uri="{FF2B5EF4-FFF2-40B4-BE49-F238E27FC236}">
                    <a16:creationId xmlns:a16="http://schemas.microsoft.com/office/drawing/2014/main" id="{0A41E485-BAFC-EFC2-D0AA-31D82BEC0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866" y="4720385"/>
                <a:ext cx="1806794" cy="2975815"/>
              </a:xfrm>
              <a:prstGeom prst="rect">
                <a:avLst/>
              </a:prstGeom>
              <a:blipFill>
                <a:blip r:embed="rId6"/>
                <a:stretch>
                  <a:fillRect r="-138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xt_B">
                <a:extLst>
                  <a:ext uri="{FF2B5EF4-FFF2-40B4-BE49-F238E27FC236}">
                    <a16:creationId xmlns:a16="http://schemas.microsoft.com/office/drawing/2014/main" id="{976AA336-E5BC-9D2D-8816-12FB6FE5D6A1}"/>
                  </a:ext>
                </a:extLst>
              </p:cNvPr>
              <p:cNvSpPr txBox="1"/>
              <p:nvPr/>
            </p:nvSpPr>
            <p:spPr>
              <a:xfrm>
                <a:off x="8800367" y="4511155"/>
                <a:ext cx="1806794" cy="2975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sz="5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5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5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5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5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&lt;</m:t>
                              </m:r>
                              <m:r>
                                <a:rPr lang="en-US" sz="5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600" b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xt_B">
                <a:extLst>
                  <a:ext uri="{FF2B5EF4-FFF2-40B4-BE49-F238E27FC236}">
                    <a16:creationId xmlns:a16="http://schemas.microsoft.com/office/drawing/2014/main" id="{976AA336-E5BC-9D2D-8816-12FB6FE5D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367" y="4511155"/>
                <a:ext cx="1806794" cy="2975815"/>
              </a:xfrm>
              <a:prstGeom prst="rect">
                <a:avLst/>
              </a:prstGeom>
              <a:blipFill>
                <a:blip r:embed="rId7"/>
                <a:stretch>
                  <a:fillRect r="-138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xt_B">
                <a:extLst>
                  <a:ext uri="{FF2B5EF4-FFF2-40B4-BE49-F238E27FC236}">
                    <a16:creationId xmlns:a16="http://schemas.microsoft.com/office/drawing/2014/main" id="{8F6179FB-7A2A-1565-E04C-1E49100C64C4}"/>
                  </a:ext>
                </a:extLst>
              </p:cNvPr>
              <p:cNvSpPr txBox="1"/>
              <p:nvPr/>
            </p:nvSpPr>
            <p:spPr>
              <a:xfrm>
                <a:off x="8838177" y="7010400"/>
                <a:ext cx="1806794" cy="2975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6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</m:t>
                              </m:r>
                              <m:r>
                                <a:rPr lang="en-US" sz="5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5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𝟑</m:t>
                              </m:r>
                              <m:r>
                                <a:rPr lang="en-US" sz="5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𝒙</m:t>
                              </m:r>
                              <m:r>
                                <a:rPr lang="en-US" sz="5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r>
                                <a:rPr lang="en-US" sz="5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𝟐</m:t>
                              </m:r>
                              <m:r>
                                <a:rPr lang="en-US" sz="5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𝒚</m:t>
                              </m:r>
                              <m:r>
                                <a:rPr lang="en-US" sz="5600" b="1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&gt;−</m:t>
                              </m:r>
                              <m:r>
                                <a:rPr lang="en-US" sz="56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𝟔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5600" b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xt_B">
                <a:extLst>
                  <a:ext uri="{FF2B5EF4-FFF2-40B4-BE49-F238E27FC236}">
                    <a16:creationId xmlns:a16="http://schemas.microsoft.com/office/drawing/2014/main" id="{8F6179FB-7A2A-1565-E04C-1E49100C6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177" y="7010400"/>
                <a:ext cx="1806794" cy="2975815"/>
              </a:xfrm>
              <a:prstGeom prst="rect">
                <a:avLst/>
              </a:prstGeom>
              <a:blipFill>
                <a:blip r:embed="rId8"/>
                <a:stretch>
                  <a:fillRect r="-167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77691D-5653-0F43-9457-52B1A1AD1138}"/>
                  </a:ext>
                </a:extLst>
              </p:cNvPr>
              <p:cNvSpPr txBox="1"/>
              <p:nvPr/>
            </p:nvSpPr>
            <p:spPr>
              <a:xfrm>
                <a:off x="1013199" y="11060260"/>
                <a:ext cx="21970554" cy="14838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marR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200"/>
                  </a:spcAft>
                  <a:tabLst>
                    <a:tab pos="2160270" algn="l"/>
                    <a:tab pos="3600450" algn="l"/>
                    <a:tab pos="5040630" algn="l"/>
                  </a:tabLst>
                </a:pP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Dựa vào miền biểu diễn nghiệm ta thấy miền nghiệm nằm phía trên trục hoành và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miền nghiệm. Do đó chọn phương án A.</a:t>
                </a:r>
                <a:endParaRPr lang="en-US" sz="5400" b="1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77691D-5653-0F43-9457-52B1A1AD1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99" y="11060260"/>
                <a:ext cx="21970554" cy="1483868"/>
              </a:xfrm>
              <a:prstGeom prst="rect">
                <a:avLst/>
              </a:prstGeom>
              <a:blipFill>
                <a:blip r:embed="rId9"/>
                <a:stretch>
                  <a:fillRect t="-9426" r="-1138" b="-18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049AFA0B-402E-1B9B-C3A3-42801900AEAD}"/>
              </a:ext>
            </a:extLst>
          </p:cNvPr>
          <p:cNvSpPr/>
          <p:nvPr/>
        </p:nvSpPr>
        <p:spPr>
          <a:xfrm>
            <a:off x="1479954" y="6055664"/>
            <a:ext cx="926602" cy="8629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sp>
        <p:nvSpPr>
          <p:cNvPr id="17" name="Rectangle 54">
            <a:extLst>
              <a:ext uri="{FF2B5EF4-FFF2-40B4-BE49-F238E27FC236}">
                <a16:creationId xmlns:a16="http://schemas.microsoft.com/office/drawing/2014/main" id="{8F8308D7-9848-B708-8533-96BD5AEE3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oup 1">
            <a:extLst>
              <a:ext uri="{FF2B5EF4-FFF2-40B4-BE49-F238E27FC236}">
                <a16:creationId xmlns:a16="http://schemas.microsoft.com/office/drawing/2014/main" id="{49DB4AAD-74EF-7CFE-3DE7-551B16F5B32A}"/>
              </a:ext>
            </a:extLst>
          </p:cNvPr>
          <p:cNvGrpSpPr>
            <a:grpSpLocks/>
          </p:cNvGrpSpPr>
          <p:nvPr/>
        </p:nvGrpSpPr>
        <p:grpSpPr bwMode="auto">
          <a:xfrm>
            <a:off x="15137316" y="2670442"/>
            <a:ext cx="7481529" cy="7391690"/>
            <a:chOff x="1089" y="1758"/>
            <a:chExt cx="3786" cy="3286"/>
          </a:xfrm>
        </p:grpSpPr>
        <p:sp>
          <p:nvSpPr>
            <p:cNvPr id="19" name="Freeform 53">
              <a:extLst>
                <a:ext uri="{FF2B5EF4-FFF2-40B4-BE49-F238E27FC236}">
                  <a16:creationId xmlns:a16="http://schemas.microsoft.com/office/drawing/2014/main" id="{055FEA86-13FB-47EE-C994-F0A7F2A5E387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2209" y="2017"/>
              <a:ext cx="2666" cy="2704"/>
            </a:xfrm>
            <a:custGeom>
              <a:avLst/>
              <a:gdLst>
                <a:gd name="T0" fmla="*/ 899 w 2666"/>
                <a:gd name="T1" fmla="*/ 0 h 2704"/>
                <a:gd name="T2" fmla="*/ 0 w 2666"/>
                <a:gd name="T3" fmla="*/ 1039 h 2704"/>
                <a:gd name="T4" fmla="*/ 605 w 2666"/>
                <a:gd name="T5" fmla="*/ 2698 h 2704"/>
                <a:gd name="T6" fmla="*/ 2666 w 2666"/>
                <a:gd name="T7" fmla="*/ 2704 h 2704"/>
                <a:gd name="T8" fmla="*/ 899 w 2666"/>
                <a:gd name="T9" fmla="*/ 0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66" h="2704">
                  <a:moveTo>
                    <a:pt x="899" y="0"/>
                  </a:moveTo>
                  <a:lnTo>
                    <a:pt x="0" y="1039"/>
                  </a:lnTo>
                  <a:lnTo>
                    <a:pt x="605" y="2698"/>
                  </a:lnTo>
                  <a:lnTo>
                    <a:pt x="2666" y="2704"/>
                  </a:lnTo>
                  <a:lnTo>
                    <a:pt x="899" y="0"/>
                  </a:lnTo>
                  <a:close/>
                </a:path>
              </a:pathLst>
            </a:custGeom>
            <a:pattFill prst="ltUpDiag">
              <a:fgClr>
                <a:srgbClr val="000000"/>
              </a:fgClr>
              <a:bgClr>
                <a:srgbClr val="FFFFFF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AutoShape 52">
              <a:extLst>
                <a:ext uri="{FF2B5EF4-FFF2-40B4-BE49-F238E27FC236}">
                  <a16:creationId xmlns:a16="http://schemas.microsoft.com/office/drawing/2014/main" id="{5E6C6F33-28D3-9697-0877-CED5908D35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61" y="3926"/>
              <a:ext cx="324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AutoShape 51">
              <a:extLst>
                <a:ext uri="{FF2B5EF4-FFF2-40B4-BE49-F238E27FC236}">
                  <a16:creationId xmlns:a16="http://schemas.microsoft.com/office/drawing/2014/main" id="{7034DD8D-8E33-F826-BDCD-6A0E35FCDE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67" y="1807"/>
              <a:ext cx="0" cy="323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AutoShape 50">
              <a:extLst>
                <a:ext uri="{FF2B5EF4-FFF2-40B4-BE49-F238E27FC236}">
                  <a16:creationId xmlns:a16="http://schemas.microsoft.com/office/drawing/2014/main" id="{F33E85EE-D15F-B142-0ADB-D3DC5845BD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16" y="2036"/>
              <a:ext cx="1750" cy="2694"/>
            </a:xfrm>
            <a:prstGeom prst="straightConnector1">
              <a:avLst/>
            </a:prstGeom>
            <a:noFill/>
            <a:ln w="19050">
              <a:solidFill>
                <a:srgbClr val="0000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49">
              <a:extLst>
                <a:ext uri="{FF2B5EF4-FFF2-40B4-BE49-F238E27FC236}">
                  <a16:creationId xmlns:a16="http://schemas.microsoft.com/office/drawing/2014/main" id="{AECB1271-8B28-25EE-E62B-485884E3BA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13" y="3897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48">
              <a:extLst>
                <a:ext uri="{FF2B5EF4-FFF2-40B4-BE49-F238E27FC236}">
                  <a16:creationId xmlns:a16="http://schemas.microsoft.com/office/drawing/2014/main" id="{1716FB35-5ADC-0A84-B851-ECC6B3EC6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" y="3897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aphicFrame>
          <p:nvGraphicFramePr>
            <p:cNvPr id="26" name="Object 25">
              <a:extLst>
                <a:ext uri="{FF2B5EF4-FFF2-40B4-BE49-F238E27FC236}">
                  <a16:creationId xmlns:a16="http://schemas.microsoft.com/office/drawing/2014/main" id="{403C3619-5DE8-1D06-46C3-646D5EBC44ED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07" y="3954"/>
            <a:ext cx="241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52202" imgH="177569" progId="Equation.DSMT4">
                    <p:embed/>
                  </p:oleObj>
                </mc:Choice>
                <mc:Fallback>
                  <p:oleObj name="Equation" r:id="rId10" imgW="152202" imgH="177569" progId="Equation.DSMT4">
                    <p:embed/>
                    <p:pic>
                      <p:nvPicPr>
                        <p:cNvPr id="26" name="Object 25">
                          <a:extLst>
                            <a:ext uri="{FF2B5EF4-FFF2-40B4-BE49-F238E27FC236}">
                              <a16:creationId xmlns:a16="http://schemas.microsoft.com/office/drawing/2014/main" id="{403C3619-5DE8-1D06-46C3-646D5EBC44ED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7" y="3954"/>
                          <a:ext cx="241" cy="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" name="Object 26">
              <a:extLst>
                <a:ext uri="{FF2B5EF4-FFF2-40B4-BE49-F238E27FC236}">
                  <a16:creationId xmlns:a16="http://schemas.microsoft.com/office/drawing/2014/main" id="{CA19F81E-EFB3-4E2E-86EC-391F11F8064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53" y="3633"/>
            <a:ext cx="201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26780" imgH="164814" progId="Equation.DSMT4">
                    <p:embed/>
                  </p:oleObj>
                </mc:Choice>
                <mc:Fallback>
                  <p:oleObj name="Equation" r:id="rId12" imgW="126780" imgH="164814" progId="Equation.DSMT4">
                    <p:embed/>
                    <p:pic>
                      <p:nvPicPr>
                        <p:cNvPr id="27" name="Object 26">
                          <a:extLst>
                            <a:ext uri="{FF2B5EF4-FFF2-40B4-BE49-F238E27FC236}">
                              <a16:creationId xmlns:a16="http://schemas.microsoft.com/office/drawing/2014/main" id="{CA19F81E-EFB3-4E2E-86EC-391F11F8064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3" y="3633"/>
                          <a:ext cx="201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>
              <a:extLst>
                <a:ext uri="{FF2B5EF4-FFF2-40B4-BE49-F238E27FC236}">
                  <a16:creationId xmlns:a16="http://schemas.microsoft.com/office/drawing/2014/main" id="{405A6E71-D22D-72B3-43C9-6BF1AB48B24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628" y="2375"/>
            <a:ext cx="181" cy="2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4" imgW="114102" imgH="177492" progId="Equation.DSMT4">
                    <p:embed/>
                  </p:oleObj>
                </mc:Choice>
                <mc:Fallback>
                  <p:oleObj name="Equation" r:id="rId14" imgW="114102" imgH="177492" progId="Equation.DSMT4">
                    <p:embed/>
                    <p:pic>
                      <p:nvPicPr>
                        <p:cNvPr id="30" name="Object 29">
                          <a:extLst>
                            <a:ext uri="{FF2B5EF4-FFF2-40B4-BE49-F238E27FC236}">
                              <a16:creationId xmlns:a16="http://schemas.microsoft.com/office/drawing/2014/main" id="{405A6E71-D22D-72B3-43C9-6BF1AB48B24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8" y="2375"/>
                          <a:ext cx="181" cy="27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>
              <a:extLst>
                <a:ext uri="{FF2B5EF4-FFF2-40B4-BE49-F238E27FC236}">
                  <a16:creationId xmlns:a16="http://schemas.microsoft.com/office/drawing/2014/main" id="{E3E2CA46-D87B-386B-0B06-98042FD29A76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2302" y="1758"/>
            <a:ext cx="221" cy="25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6" imgW="139579" imgH="164957" progId="Equation.DSMT4">
                    <p:embed/>
                  </p:oleObj>
                </mc:Choice>
                <mc:Fallback>
                  <p:oleObj name="Equation" r:id="rId16" imgW="139579" imgH="164957" progId="Equation.DSMT4">
                    <p:embed/>
                    <p:pic>
                      <p:nvPicPr>
                        <p:cNvPr id="31" name="Object 30">
                          <a:extLst>
                            <a:ext uri="{FF2B5EF4-FFF2-40B4-BE49-F238E27FC236}">
                              <a16:creationId xmlns:a16="http://schemas.microsoft.com/office/drawing/2014/main" id="{E3E2CA46-D87B-386B-0B06-98042FD29A76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02" y="1758"/>
                          <a:ext cx="221" cy="25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>
              <a:extLst>
                <a:ext uri="{FF2B5EF4-FFF2-40B4-BE49-F238E27FC236}">
                  <a16:creationId xmlns:a16="http://schemas.microsoft.com/office/drawing/2014/main" id="{199A1B01-3562-039E-13E4-08F963CE243C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513" y="3690"/>
            <a:ext cx="201" cy="2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8" imgW="126835" imgH="139518" progId="Equation.DSMT4">
                    <p:embed/>
                  </p:oleObj>
                </mc:Choice>
                <mc:Fallback>
                  <p:oleObj name="Equation" r:id="rId18" imgW="126835" imgH="139518" progId="Equation.DSMT4">
                    <p:embed/>
                    <p:pic>
                      <p:nvPicPr>
                        <p:cNvPr id="32" name="Object 31">
                          <a:extLst>
                            <a:ext uri="{FF2B5EF4-FFF2-40B4-BE49-F238E27FC236}">
                              <a16:creationId xmlns:a16="http://schemas.microsoft.com/office/drawing/2014/main" id="{199A1B01-3562-039E-13E4-08F963CE243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13" y="3690"/>
                          <a:ext cx="201" cy="219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Oval 42">
              <a:extLst>
                <a:ext uri="{FF2B5EF4-FFF2-40B4-BE49-F238E27FC236}">
                  <a16:creationId xmlns:a16="http://schemas.microsoft.com/office/drawing/2014/main" id="{79B16FBE-C051-23F0-62A8-CB5112F31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8" y="2548"/>
              <a:ext cx="57" cy="5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AutoShape 41">
              <a:extLst>
                <a:ext uri="{FF2B5EF4-FFF2-40B4-BE49-F238E27FC236}">
                  <a16:creationId xmlns:a16="http://schemas.microsoft.com/office/drawing/2014/main" id="{E63B104C-1B64-BBF0-F894-8E177B312B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089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AutoShape 40">
              <a:extLst>
                <a:ext uri="{FF2B5EF4-FFF2-40B4-BE49-F238E27FC236}">
                  <a16:creationId xmlns:a16="http://schemas.microsoft.com/office/drawing/2014/main" id="{EF0EE279-5B6E-BA1E-82FE-F33A160732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132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AutoShape 39">
              <a:extLst>
                <a:ext uri="{FF2B5EF4-FFF2-40B4-BE49-F238E27FC236}">
                  <a16:creationId xmlns:a16="http://schemas.microsoft.com/office/drawing/2014/main" id="{5A87D038-81DC-676B-42A5-DA888AAB60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054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AutoShape 38">
              <a:extLst>
                <a:ext uri="{FF2B5EF4-FFF2-40B4-BE49-F238E27FC236}">
                  <a16:creationId xmlns:a16="http://schemas.microsoft.com/office/drawing/2014/main" id="{E61BB928-FB76-F0F0-710D-18F283D0CD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76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AutoShape 37">
              <a:extLst>
                <a:ext uri="{FF2B5EF4-FFF2-40B4-BE49-F238E27FC236}">
                  <a16:creationId xmlns:a16="http://schemas.microsoft.com/office/drawing/2014/main" id="{1CC1243C-EE00-5A22-485B-0E7AC86BCF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98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AutoShape 36">
              <a:extLst>
                <a:ext uri="{FF2B5EF4-FFF2-40B4-BE49-F238E27FC236}">
                  <a16:creationId xmlns:a16="http://schemas.microsoft.com/office/drawing/2014/main" id="{16CBE1CC-E66B-4AEB-DF2B-17E23B14A6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42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AutoShape 35">
              <a:extLst>
                <a:ext uri="{FF2B5EF4-FFF2-40B4-BE49-F238E27FC236}">
                  <a16:creationId xmlns:a16="http://schemas.microsoft.com/office/drawing/2014/main" id="{E459438B-2674-BF0B-9D0C-499F8FD060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08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AutoShape 34">
              <a:extLst>
                <a:ext uri="{FF2B5EF4-FFF2-40B4-BE49-F238E27FC236}">
                  <a16:creationId xmlns:a16="http://schemas.microsoft.com/office/drawing/2014/main" id="{26D74916-B35B-A7ED-BCD5-244BA76999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30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AutoShape 33">
              <a:extLst>
                <a:ext uri="{FF2B5EF4-FFF2-40B4-BE49-F238E27FC236}">
                  <a16:creationId xmlns:a16="http://schemas.microsoft.com/office/drawing/2014/main" id="{35E09AB9-3DB8-9A51-7802-A587AD24E4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40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AutoShape 32">
              <a:extLst>
                <a:ext uri="{FF2B5EF4-FFF2-40B4-BE49-F238E27FC236}">
                  <a16:creationId xmlns:a16="http://schemas.microsoft.com/office/drawing/2014/main" id="{3F4748EB-3A9E-46D4-52EC-8D25036AE0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50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AutoShape 31">
              <a:extLst>
                <a:ext uri="{FF2B5EF4-FFF2-40B4-BE49-F238E27FC236}">
                  <a16:creationId xmlns:a16="http://schemas.microsoft.com/office/drawing/2014/main" id="{F4325C5A-C708-2C75-0152-5C8003F02D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4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AutoShape 30">
              <a:extLst>
                <a:ext uri="{FF2B5EF4-FFF2-40B4-BE49-F238E27FC236}">
                  <a16:creationId xmlns:a16="http://schemas.microsoft.com/office/drawing/2014/main" id="{8DF34D34-2DAF-CA4A-24C4-31280CA671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04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AutoShape 29">
              <a:extLst>
                <a:ext uri="{FF2B5EF4-FFF2-40B4-BE49-F238E27FC236}">
                  <a16:creationId xmlns:a16="http://schemas.microsoft.com/office/drawing/2014/main" id="{E390DE4B-B81C-7CDD-07A6-E19D0C4A74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4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AutoShape 28">
              <a:extLst>
                <a:ext uri="{FF2B5EF4-FFF2-40B4-BE49-F238E27FC236}">
                  <a16:creationId xmlns:a16="http://schemas.microsoft.com/office/drawing/2014/main" id="{9D41C9ED-9246-331E-EF94-01256FDA5D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20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AutoShape 27">
              <a:extLst>
                <a:ext uri="{FF2B5EF4-FFF2-40B4-BE49-F238E27FC236}">
                  <a16:creationId xmlns:a16="http://schemas.microsoft.com/office/drawing/2014/main" id="{8EB175E2-0306-6744-D337-8C58DD2C40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64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AutoShape 26">
              <a:extLst>
                <a:ext uri="{FF2B5EF4-FFF2-40B4-BE49-F238E27FC236}">
                  <a16:creationId xmlns:a16="http://schemas.microsoft.com/office/drawing/2014/main" id="{C179DA07-15F0-D245-4C33-7E1DBC650E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2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AutoShape 25">
              <a:extLst>
                <a:ext uri="{FF2B5EF4-FFF2-40B4-BE49-F238E27FC236}">
                  <a16:creationId xmlns:a16="http://schemas.microsoft.com/office/drawing/2014/main" id="{2DC47CC9-956E-C993-AB6D-41A00481B4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18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AutoShape 24">
              <a:extLst>
                <a:ext uri="{FF2B5EF4-FFF2-40B4-BE49-F238E27FC236}">
                  <a16:creationId xmlns:a16="http://schemas.microsoft.com/office/drawing/2014/main" id="{44E4D78A-6C73-3A46-996B-D01AF0E804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06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AutoShape 23">
              <a:extLst>
                <a:ext uri="{FF2B5EF4-FFF2-40B4-BE49-F238E27FC236}">
                  <a16:creationId xmlns:a16="http://schemas.microsoft.com/office/drawing/2014/main" id="{BAF3CC23-CA3C-E7E0-5D8E-01CB40C8848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16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AutoShape 22">
              <a:extLst>
                <a:ext uri="{FF2B5EF4-FFF2-40B4-BE49-F238E27FC236}">
                  <a16:creationId xmlns:a16="http://schemas.microsoft.com/office/drawing/2014/main" id="{A28D1E80-171B-53D7-C18B-81A9180A11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82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AutoShape 21">
              <a:extLst>
                <a:ext uri="{FF2B5EF4-FFF2-40B4-BE49-F238E27FC236}">
                  <a16:creationId xmlns:a16="http://schemas.microsoft.com/office/drawing/2014/main" id="{3B90EAFD-8EB9-0E5B-0DA1-4CBF14CCF6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70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AutoShape 20">
              <a:extLst>
                <a:ext uri="{FF2B5EF4-FFF2-40B4-BE49-F238E27FC236}">
                  <a16:creationId xmlns:a16="http://schemas.microsoft.com/office/drawing/2014/main" id="{B0DE5009-8AB0-05BB-D0B9-7BD71E30A2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58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AutoShape 19">
              <a:extLst>
                <a:ext uri="{FF2B5EF4-FFF2-40B4-BE49-F238E27FC236}">
                  <a16:creationId xmlns:a16="http://schemas.microsoft.com/office/drawing/2014/main" id="{F4CEDD69-A688-2E64-64DC-6A10BCF487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86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AutoShape 18">
              <a:extLst>
                <a:ext uri="{FF2B5EF4-FFF2-40B4-BE49-F238E27FC236}">
                  <a16:creationId xmlns:a16="http://schemas.microsoft.com/office/drawing/2014/main" id="{AE4B0237-FD26-F58C-F572-0C0190C1D0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4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AutoShape 17">
              <a:extLst>
                <a:ext uri="{FF2B5EF4-FFF2-40B4-BE49-F238E27FC236}">
                  <a16:creationId xmlns:a16="http://schemas.microsoft.com/office/drawing/2014/main" id="{B2DC5AB8-401F-BADB-1B40-C58AC586BF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62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AutoShape 16">
              <a:extLst>
                <a:ext uri="{FF2B5EF4-FFF2-40B4-BE49-F238E27FC236}">
                  <a16:creationId xmlns:a16="http://schemas.microsoft.com/office/drawing/2014/main" id="{8DAB6195-B9E4-32EB-2B91-8C2E9C53C8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28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AutoShape 15">
              <a:extLst>
                <a:ext uri="{FF2B5EF4-FFF2-40B4-BE49-F238E27FC236}">
                  <a16:creationId xmlns:a16="http://schemas.microsoft.com/office/drawing/2014/main" id="{66C350C6-4240-1676-3971-3B3474B5F0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8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AutoShape 14">
              <a:extLst>
                <a:ext uri="{FF2B5EF4-FFF2-40B4-BE49-F238E27FC236}">
                  <a16:creationId xmlns:a16="http://schemas.microsoft.com/office/drawing/2014/main" id="{C893E57E-C7D6-18F6-9C12-821476F3D3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6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AutoShape 13">
              <a:extLst>
                <a:ext uri="{FF2B5EF4-FFF2-40B4-BE49-F238E27FC236}">
                  <a16:creationId xmlns:a16="http://schemas.microsoft.com/office/drawing/2014/main" id="{A72FB382-FC48-7EB6-9174-63CB4213C2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92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AutoShape 12">
              <a:extLst>
                <a:ext uri="{FF2B5EF4-FFF2-40B4-BE49-F238E27FC236}">
                  <a16:creationId xmlns:a16="http://schemas.microsoft.com/office/drawing/2014/main" id="{726D5B1E-5F62-81FC-FEDC-B6C7E829B63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80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AutoShape 11">
              <a:extLst>
                <a:ext uri="{FF2B5EF4-FFF2-40B4-BE49-F238E27FC236}">
                  <a16:creationId xmlns:a16="http://schemas.microsoft.com/office/drawing/2014/main" id="{274F5F3A-C784-1D40-9B4A-1418EE7A2D7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24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AutoShape 10">
              <a:extLst>
                <a:ext uri="{FF2B5EF4-FFF2-40B4-BE49-F238E27FC236}">
                  <a16:creationId xmlns:a16="http://schemas.microsoft.com/office/drawing/2014/main" id="{B9DA534A-113B-FD64-BAB9-29F47CA206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96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AutoShape 9">
              <a:extLst>
                <a:ext uri="{FF2B5EF4-FFF2-40B4-BE49-F238E27FC236}">
                  <a16:creationId xmlns:a16="http://schemas.microsoft.com/office/drawing/2014/main" id="{D14ACF14-7739-EC6E-9279-6590478194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84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AutoShape 8">
              <a:extLst>
                <a:ext uri="{FF2B5EF4-FFF2-40B4-BE49-F238E27FC236}">
                  <a16:creationId xmlns:a16="http://schemas.microsoft.com/office/drawing/2014/main" id="{12BF2466-34DA-BE47-0A19-F34B58270C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72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AutoShape 7">
              <a:extLst>
                <a:ext uri="{FF2B5EF4-FFF2-40B4-BE49-F238E27FC236}">
                  <a16:creationId xmlns:a16="http://schemas.microsoft.com/office/drawing/2014/main" id="{EB6863D7-87A4-0D42-56AE-5EFA49B82C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60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AutoShape 6">
              <a:extLst>
                <a:ext uri="{FF2B5EF4-FFF2-40B4-BE49-F238E27FC236}">
                  <a16:creationId xmlns:a16="http://schemas.microsoft.com/office/drawing/2014/main" id="{3063E3B2-AF9B-E065-9D15-A7DA9EE74E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48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AutoShape 5">
              <a:extLst>
                <a:ext uri="{FF2B5EF4-FFF2-40B4-BE49-F238E27FC236}">
                  <a16:creationId xmlns:a16="http://schemas.microsoft.com/office/drawing/2014/main" id="{F5AA8A4E-2F5E-FE35-BD08-FE987E84703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36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AutoShape 4">
              <a:extLst>
                <a:ext uri="{FF2B5EF4-FFF2-40B4-BE49-F238E27FC236}">
                  <a16:creationId xmlns:a16="http://schemas.microsoft.com/office/drawing/2014/main" id="{AEAA0799-63BD-C264-2F6C-8DCD774DFA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2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AutoShape 3">
              <a:extLst>
                <a:ext uri="{FF2B5EF4-FFF2-40B4-BE49-F238E27FC236}">
                  <a16:creationId xmlns:a16="http://schemas.microsoft.com/office/drawing/2014/main" id="{547692EB-50CF-06C2-B35E-A7E3726E696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46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AutoShape 2">
              <a:extLst>
                <a:ext uri="{FF2B5EF4-FFF2-40B4-BE49-F238E27FC236}">
                  <a16:creationId xmlns:a16="http://schemas.microsoft.com/office/drawing/2014/main" id="{88A5FC0D-79C0-D1A8-0EFB-4F9C592B5E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68" y="3932"/>
              <a:ext cx="482" cy="90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02067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Form_giai">
            <a:extLst>
              <a:ext uri="{FF2B5EF4-FFF2-40B4-BE49-F238E27FC236}">
                <a16:creationId xmlns:a16="http://schemas.microsoft.com/office/drawing/2014/main" id="{DC8D6C79-D12E-4E59-ADDD-30A16F4BFE01}"/>
              </a:ext>
            </a:extLst>
          </p:cNvPr>
          <p:cNvGrpSpPr/>
          <p:nvPr/>
        </p:nvGrpSpPr>
        <p:grpSpPr>
          <a:xfrm>
            <a:off x="747838" y="10219450"/>
            <a:ext cx="22860000" cy="2582150"/>
            <a:chOff x="372063" y="2351487"/>
            <a:chExt cx="11430000" cy="1291075"/>
          </a:xfrm>
        </p:grpSpPr>
        <p:sp>
          <p:nvSpPr>
            <p:cNvPr id="28" name="Giai">
              <a:extLst>
                <a:ext uri="{FF2B5EF4-FFF2-40B4-BE49-F238E27FC236}">
                  <a16:creationId xmlns:a16="http://schemas.microsoft.com/office/drawing/2014/main" id="{AF81D432-6FAF-4355-BE34-C35A90365185}"/>
                </a:ext>
              </a:extLst>
            </p:cNvPr>
            <p:cNvSpPr/>
            <p:nvPr/>
          </p:nvSpPr>
          <p:spPr>
            <a:xfrm>
              <a:off x="372063" y="2541987"/>
              <a:ext cx="11430000" cy="1100575"/>
            </a:xfrm>
            <a:prstGeom prst="roundRect">
              <a:avLst>
                <a:gd name="adj" fmla="val 5000"/>
              </a:avLst>
            </a:prstGeom>
            <a:solidFill>
              <a:srgbClr val="DBEEF4"/>
            </a:solidFill>
            <a:ln w="2540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/>
            </a:p>
          </p:txBody>
        </p:sp>
        <p:sp>
          <p:nvSpPr>
            <p:cNvPr id="42" name="Rectangle: Single Corner Rounded 41">
              <a:extLst>
                <a:ext uri="{FF2B5EF4-FFF2-40B4-BE49-F238E27FC236}">
                  <a16:creationId xmlns:a16="http://schemas.microsoft.com/office/drawing/2014/main" id="{460F3902-98DA-490E-B448-1039614502D6}"/>
                </a:ext>
              </a:extLst>
            </p:cNvPr>
            <p:cNvSpPr/>
            <p:nvPr/>
          </p:nvSpPr>
          <p:spPr>
            <a:xfrm>
              <a:off x="589515" y="2351487"/>
              <a:ext cx="1798085" cy="381000"/>
            </a:xfrm>
            <a:prstGeom prst="round1Rect">
              <a:avLst/>
            </a:prstGeom>
            <a:solidFill>
              <a:srgbClr val="FFFFFF"/>
            </a:solidFill>
            <a:ln w="2540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2880" rtlCol="0" anchor="ctr"/>
            <a:lstStyle/>
            <a:p>
              <a:pPr algn="r"/>
              <a:r>
                <a:rPr lang="en-US" sz="4800" b="1">
                  <a:solidFill>
                    <a:srgbClr val="0999C8"/>
                  </a:solidFill>
                  <a:latin typeface="Font Awesome 5 Free Solid" panose="02000503000000000000" pitchFamily="50" charset="0"/>
                  <a:cs typeface="Times New Roman" panose="02020603050405020304" pitchFamily="18" charset="0"/>
                </a:rPr>
                <a:t> </a:t>
              </a:r>
              <a:r>
                <a:rPr lang="en-US" sz="4800" b="1">
                  <a:solidFill>
                    <a:srgbClr val="0999C8"/>
                  </a:solidFill>
                  <a:latin typeface="LM Roman 12" panose="00000500000000000000" pitchFamily="50" charset="0"/>
                  <a:cs typeface="Times New Roman" panose="02020603050405020304" pitchFamily="18" charset="0"/>
                </a:rPr>
                <a:t>Lời giải</a:t>
              </a:r>
            </a:p>
          </p:txBody>
        </p:sp>
        <p:sp>
          <p:nvSpPr>
            <p:cNvPr id="41" name="txt_giai">
              <a:extLst>
                <a:ext uri="{FF2B5EF4-FFF2-40B4-BE49-F238E27FC236}">
                  <a16:creationId xmlns:a16="http://schemas.microsoft.com/office/drawing/2014/main" id="{C4BF1D6B-22C3-4369-BCC9-8334E3E009AF}"/>
                </a:ext>
              </a:extLst>
            </p:cNvPr>
            <p:cNvSpPr txBox="1">
              <a:spLocks/>
            </p:cNvSpPr>
            <p:nvPr/>
          </p:nvSpPr>
          <p:spPr>
            <a:xfrm>
              <a:off x="435563" y="2681398"/>
              <a:ext cx="11257374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182880" tIns="91440" rIns="182880" bIns="9144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</a:pPr>
              <a:endParaRPr lang="en-US" sz="5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Form_cau">
            <a:extLst>
              <a:ext uri="{FF2B5EF4-FFF2-40B4-BE49-F238E27FC236}">
                <a16:creationId xmlns:a16="http://schemas.microsoft.com/office/drawing/2014/main" id="{DB83B112-8509-4BF3-AA3C-0281436ABA06}"/>
              </a:ext>
            </a:extLst>
          </p:cNvPr>
          <p:cNvSpPr/>
          <p:nvPr/>
        </p:nvSpPr>
        <p:spPr>
          <a:xfrm>
            <a:off x="783860" y="2494460"/>
            <a:ext cx="22860000" cy="7508924"/>
          </a:xfrm>
          <a:prstGeom prst="roundRect">
            <a:avLst>
              <a:gd name="adj" fmla="val 3200"/>
            </a:avLst>
          </a:prstGeom>
          <a:solidFill>
            <a:srgbClr val="FFFFE7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555" marR="0" indent="-63055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630555" algn="l"/>
              </a:tabLs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Oval_A">
            <a:extLst>
              <a:ext uri="{FF2B5EF4-FFF2-40B4-BE49-F238E27FC236}">
                <a16:creationId xmlns:a16="http://schemas.microsoft.com/office/drawing/2014/main" id="{716074AD-E5DF-4A48-ACE2-7403323BB94C}"/>
              </a:ext>
            </a:extLst>
          </p:cNvPr>
          <p:cNvSpPr/>
          <p:nvPr/>
        </p:nvSpPr>
        <p:spPr>
          <a:xfrm>
            <a:off x="1545861" y="6095318"/>
            <a:ext cx="762000" cy="7620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LM Roman 12" panose="00000500000000000000" pitchFamily="50" charset="0"/>
              </a:rPr>
              <a:t>A</a:t>
            </a:r>
          </a:p>
        </p:txBody>
      </p:sp>
      <p:grpSp>
        <p:nvGrpSpPr>
          <p:cNvPr id="4" name="PA2">
            <a:extLst>
              <a:ext uri="{FF2B5EF4-FFF2-40B4-BE49-F238E27FC236}">
                <a16:creationId xmlns:a16="http://schemas.microsoft.com/office/drawing/2014/main" id="{B8A0BB3F-7067-4E73-8841-7CF3C38D5D6B}"/>
              </a:ext>
            </a:extLst>
          </p:cNvPr>
          <p:cNvGrpSpPr/>
          <p:nvPr/>
        </p:nvGrpSpPr>
        <p:grpSpPr>
          <a:xfrm>
            <a:off x="1582057" y="7006385"/>
            <a:ext cx="2797540" cy="2872838"/>
            <a:chOff x="3619500" y="759406"/>
            <a:chExt cx="1398770" cy="1436419"/>
          </a:xfrm>
        </p:grpSpPr>
        <p:sp>
          <p:nvSpPr>
            <p:cNvPr id="49" name="Oval_B">
              <a:extLst>
                <a:ext uri="{FF2B5EF4-FFF2-40B4-BE49-F238E27FC236}">
                  <a16:creationId xmlns:a16="http://schemas.microsoft.com/office/drawing/2014/main" id="{F4EBC44A-A3B5-49BA-8072-10069F965DE9}"/>
                </a:ext>
              </a:extLst>
            </p:cNvPr>
            <p:cNvSpPr/>
            <p:nvPr/>
          </p:nvSpPr>
          <p:spPr>
            <a:xfrm>
              <a:off x="3619500" y="1395874"/>
              <a:ext cx="381000" cy="38100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LM Roman 12" panose="00000500000000000000" pitchFamily="50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xt_B">
                  <a:extLst>
                    <a:ext uri="{FF2B5EF4-FFF2-40B4-BE49-F238E27FC236}">
                      <a16:creationId xmlns:a16="http://schemas.microsoft.com/office/drawing/2014/main" id="{7D2D80AF-D0F6-4DDF-B0EF-DA8E8A8AF3F8}"/>
                    </a:ext>
                  </a:extLst>
                </p:cNvPr>
                <p:cNvSpPr txBox="1"/>
                <p:nvPr/>
              </p:nvSpPr>
              <p:spPr>
                <a:xfrm>
                  <a:off x="4114873" y="759406"/>
                  <a:ext cx="903397" cy="14364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sz="5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≤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</m:eqArr>
                          </m:e>
                        </m:d>
                        <m:r>
                          <m:rPr>
                            <m:nor/>
                          </m:rPr>
                          <a:rPr lang="en-US" sz="5400" b="1"/>
                          <m:t> </m:t>
                        </m:r>
                      </m:oMath>
                    </m:oMathPara>
                  </a14:m>
                  <a:endParaRPr lang="en-US" sz="72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0" name="txt_B">
                  <a:extLst>
                    <a:ext uri="{FF2B5EF4-FFF2-40B4-BE49-F238E27FC236}">
                      <a16:creationId xmlns:a16="http://schemas.microsoft.com/office/drawing/2014/main" id="{7D2D80AF-D0F6-4DDF-B0EF-DA8E8A8AF3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4873" y="759406"/>
                  <a:ext cx="903397" cy="1436419"/>
                </a:xfrm>
                <a:prstGeom prst="rect">
                  <a:avLst/>
                </a:prstGeom>
                <a:blipFill>
                  <a:blip r:embed="rId2"/>
                  <a:stretch>
                    <a:fillRect r="-17533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2" name="Oval_C">
            <a:extLst>
              <a:ext uri="{FF2B5EF4-FFF2-40B4-BE49-F238E27FC236}">
                <a16:creationId xmlns:a16="http://schemas.microsoft.com/office/drawing/2014/main" id="{C9352889-9C93-46BC-A3DA-2964C7CFC3AB}"/>
              </a:ext>
            </a:extLst>
          </p:cNvPr>
          <p:cNvSpPr/>
          <p:nvPr/>
        </p:nvSpPr>
        <p:spPr>
          <a:xfrm>
            <a:off x="7845448" y="5872228"/>
            <a:ext cx="762000" cy="7620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LM Roman 12" panose="00000500000000000000" pitchFamily="50" charset="0"/>
              </a:rPr>
              <a:t>C</a:t>
            </a:r>
          </a:p>
        </p:txBody>
      </p:sp>
      <p:sp>
        <p:nvSpPr>
          <p:cNvPr id="55" name="Oval_D">
            <a:extLst>
              <a:ext uri="{FF2B5EF4-FFF2-40B4-BE49-F238E27FC236}">
                <a16:creationId xmlns:a16="http://schemas.microsoft.com/office/drawing/2014/main" id="{12C8FCF7-88C0-4CA8-A427-64AF004031B4}"/>
              </a:ext>
            </a:extLst>
          </p:cNvPr>
          <p:cNvSpPr/>
          <p:nvPr/>
        </p:nvSpPr>
        <p:spPr>
          <a:xfrm>
            <a:off x="7840146" y="8258855"/>
            <a:ext cx="762000" cy="762000"/>
          </a:xfrm>
          <a:prstGeom prst="ellipse">
            <a:avLst/>
          </a:prstGeom>
          <a:solidFill>
            <a:srgbClr val="FFFFFF"/>
          </a:solidFill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0000FF"/>
                </a:solidFill>
                <a:latin typeface="LM Roman 12" panose="00000500000000000000" pitchFamily="50" charset="0"/>
              </a:rPr>
              <a:t>D</a:t>
            </a:r>
          </a:p>
        </p:txBody>
      </p:sp>
      <p:sp>
        <p:nvSpPr>
          <p:cNvPr id="29" name="De_bai">
            <a:extLst>
              <a:ext uri="{FF2B5EF4-FFF2-40B4-BE49-F238E27FC236}">
                <a16:creationId xmlns:a16="http://schemas.microsoft.com/office/drawing/2014/main" id="{1060B65C-7C98-4C01-BCD9-8B809F73A7D6}"/>
              </a:ext>
            </a:extLst>
          </p:cNvPr>
          <p:cNvSpPr txBox="1"/>
          <p:nvPr/>
        </p:nvSpPr>
        <p:spPr>
          <a:xfrm>
            <a:off x="965646" y="1186819"/>
            <a:ext cx="22420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5600">
              <a:solidFill>
                <a:srgbClr val="000000"/>
              </a:solidFill>
              <a:latin typeface="LM Roman 12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9EE7B90C-4F6A-4A0A-B731-868965C45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4" y="1995772"/>
            <a:ext cx="3974228" cy="1512046"/>
          </a:xfrm>
          <a:prstGeom prst="rect">
            <a:avLst/>
          </a:prstGeom>
        </p:spPr>
      </p:pic>
      <p:sp>
        <p:nvSpPr>
          <p:cNvPr id="40" name="txt_cau">
            <a:extLst>
              <a:ext uri="{FF2B5EF4-FFF2-40B4-BE49-F238E27FC236}">
                <a16:creationId xmlns:a16="http://schemas.microsoft.com/office/drawing/2014/main" id="{058324A1-BCFD-430A-9699-6AC074A85B5F}"/>
              </a:ext>
            </a:extLst>
          </p:cNvPr>
          <p:cNvSpPr/>
          <p:nvPr/>
        </p:nvSpPr>
        <p:spPr>
          <a:xfrm>
            <a:off x="507014" y="2101674"/>
            <a:ext cx="2609838" cy="748146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FF"/>
                </a:solidFill>
                <a:latin typeface="LM Roman 12" panose="00000500000000000000" pitchFamily="50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2C82B-007A-421B-BDC4-48A0AB5D754C}"/>
              </a:ext>
            </a:extLst>
          </p:cNvPr>
          <p:cNvSpPr txBox="1"/>
          <p:nvPr/>
        </p:nvSpPr>
        <p:spPr>
          <a:xfrm>
            <a:off x="468914" y="234923"/>
            <a:ext cx="104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Font Awesome 5 Brands Regular" panose="02000503000000000000" pitchFamily="50" charset="0"/>
              </a:rPr>
              <a:t></a:t>
            </a:r>
            <a:endParaRPr lang="en-US" sz="48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BFC0C-A958-7301-0A11-30260352573A}"/>
                  </a:ext>
                </a:extLst>
              </p:cNvPr>
              <p:cNvSpPr txBox="1"/>
              <p:nvPr/>
            </p:nvSpPr>
            <p:spPr>
              <a:xfrm>
                <a:off x="1218765" y="3291115"/>
                <a:ext cx="1396400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 không bị gạch chéo (kể cả đường thẳng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b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là miền nghiệm của hệ bất phương trình nào?      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BFC0C-A958-7301-0A11-302603525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765" y="3291115"/>
                <a:ext cx="13964002" cy="2123658"/>
              </a:xfrm>
              <a:prstGeom prst="rect">
                <a:avLst/>
              </a:prstGeom>
              <a:blipFill>
                <a:blip r:embed="rId4"/>
                <a:stretch>
                  <a:fillRect l="-1790" t="-6034" b="-1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xt_B">
                <a:extLst>
                  <a:ext uri="{FF2B5EF4-FFF2-40B4-BE49-F238E27FC236}">
                    <a16:creationId xmlns:a16="http://schemas.microsoft.com/office/drawing/2014/main" id="{0A41E485-BAFC-EFC2-D0AA-31D82BEC01BC}"/>
                  </a:ext>
                </a:extLst>
              </p:cNvPr>
              <p:cNvSpPr txBox="1"/>
              <p:nvPr/>
            </p:nvSpPr>
            <p:spPr>
              <a:xfrm>
                <a:off x="2459866" y="4823362"/>
                <a:ext cx="1806794" cy="2872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7200" b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xt_B">
                <a:extLst>
                  <a:ext uri="{FF2B5EF4-FFF2-40B4-BE49-F238E27FC236}">
                    <a16:creationId xmlns:a16="http://schemas.microsoft.com/office/drawing/2014/main" id="{0A41E485-BAFC-EFC2-D0AA-31D82BEC0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9866" y="4823362"/>
                <a:ext cx="1806794" cy="2872838"/>
              </a:xfrm>
              <a:prstGeom prst="rect">
                <a:avLst/>
              </a:prstGeom>
              <a:blipFill>
                <a:blip r:embed="rId5"/>
                <a:stretch>
                  <a:fillRect r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xt_B">
                <a:extLst>
                  <a:ext uri="{FF2B5EF4-FFF2-40B4-BE49-F238E27FC236}">
                    <a16:creationId xmlns:a16="http://schemas.microsoft.com/office/drawing/2014/main" id="{976AA336-E5BC-9D2D-8816-12FB6FE5D6A1}"/>
                  </a:ext>
                </a:extLst>
              </p:cNvPr>
              <p:cNvSpPr txBox="1"/>
              <p:nvPr/>
            </p:nvSpPr>
            <p:spPr>
              <a:xfrm>
                <a:off x="8800367" y="4511155"/>
                <a:ext cx="1806794" cy="2872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en-US" sz="5400" b="1"/>
                        <m:t> </m:t>
                      </m:r>
                    </m:oMath>
                  </m:oMathPara>
                </a14:m>
                <a:endParaRPr lang="en-US" sz="5600" b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xt_B">
                <a:extLst>
                  <a:ext uri="{FF2B5EF4-FFF2-40B4-BE49-F238E27FC236}">
                    <a16:creationId xmlns:a16="http://schemas.microsoft.com/office/drawing/2014/main" id="{976AA336-E5BC-9D2D-8816-12FB6FE5D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0367" y="4511155"/>
                <a:ext cx="1806794" cy="2872838"/>
              </a:xfrm>
              <a:prstGeom prst="rect">
                <a:avLst/>
              </a:prstGeom>
              <a:blipFill>
                <a:blip r:embed="rId6"/>
                <a:stretch>
                  <a:fillRect r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xt_B">
                <a:extLst>
                  <a:ext uri="{FF2B5EF4-FFF2-40B4-BE49-F238E27FC236}">
                    <a16:creationId xmlns:a16="http://schemas.microsoft.com/office/drawing/2014/main" id="{8F6179FB-7A2A-1565-E04C-1E49100C64C4}"/>
                  </a:ext>
                </a:extLst>
              </p:cNvPr>
              <p:cNvSpPr txBox="1"/>
              <p:nvPr/>
            </p:nvSpPr>
            <p:spPr>
              <a:xfrm>
                <a:off x="8838177" y="7010400"/>
                <a:ext cx="1806794" cy="28728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5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5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5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7200" b="1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xt_B">
                <a:extLst>
                  <a:ext uri="{FF2B5EF4-FFF2-40B4-BE49-F238E27FC236}">
                    <a16:creationId xmlns:a16="http://schemas.microsoft.com/office/drawing/2014/main" id="{8F6179FB-7A2A-1565-E04C-1E49100C6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8177" y="7010400"/>
                <a:ext cx="1806794" cy="2872838"/>
              </a:xfrm>
              <a:prstGeom prst="rect">
                <a:avLst/>
              </a:prstGeom>
              <a:blipFill>
                <a:blip r:embed="rId7"/>
                <a:stretch>
                  <a:fillRect r="-17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77691D-5653-0F43-9457-52B1A1AD1138}"/>
                  </a:ext>
                </a:extLst>
              </p:cNvPr>
              <p:cNvSpPr txBox="1"/>
              <p:nvPr/>
            </p:nvSpPr>
            <p:spPr>
              <a:xfrm>
                <a:off x="1013199" y="11060260"/>
                <a:ext cx="21970554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thấy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miền nghiệm. Do đó loại phương án A, C và D.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phương án A.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77691D-5653-0F43-9457-52B1A1AD11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199" y="11060260"/>
                <a:ext cx="21970554" cy="1446550"/>
              </a:xfrm>
              <a:prstGeom prst="rect">
                <a:avLst/>
              </a:prstGeom>
              <a:blipFill>
                <a:blip r:embed="rId8"/>
                <a:stretch>
                  <a:fillRect l="-1110" t="-8824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049AFA0B-402E-1B9B-C3A3-42801900AEAD}"/>
              </a:ext>
            </a:extLst>
          </p:cNvPr>
          <p:cNvSpPr/>
          <p:nvPr/>
        </p:nvSpPr>
        <p:spPr>
          <a:xfrm>
            <a:off x="1432380" y="8206824"/>
            <a:ext cx="1022407" cy="90699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</a:t>
            </a:r>
          </a:p>
        </p:txBody>
      </p:sp>
      <p:sp>
        <p:nvSpPr>
          <p:cNvPr id="17" name="Rectangle 54">
            <a:extLst>
              <a:ext uri="{FF2B5EF4-FFF2-40B4-BE49-F238E27FC236}">
                <a16:creationId xmlns:a16="http://schemas.microsoft.com/office/drawing/2014/main" id="{8F8308D7-9848-B708-8533-96BD5AEE3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18E3807D-6BE1-2D56-1858-D8CD73E69A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2635" y="3340197"/>
            <a:ext cx="7486814" cy="60115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96893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_cau">
            <a:extLst>
              <a:ext uri="{FF2B5EF4-FFF2-40B4-BE49-F238E27FC236}">
                <a16:creationId xmlns:a16="http://schemas.microsoft.com/office/drawing/2014/main" id="{DB83B112-8509-4BF3-AA3C-0281436ABA06}"/>
              </a:ext>
            </a:extLst>
          </p:cNvPr>
          <p:cNvSpPr/>
          <p:nvPr/>
        </p:nvSpPr>
        <p:spPr>
          <a:xfrm>
            <a:off x="454984" y="1580158"/>
            <a:ext cx="23624215" cy="11900916"/>
          </a:xfrm>
          <a:prstGeom prst="roundRect">
            <a:avLst>
              <a:gd name="adj" fmla="val 3200"/>
            </a:avLst>
          </a:prstGeom>
          <a:solidFill>
            <a:srgbClr val="FFFFE7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555" marR="0" indent="-63055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630555" algn="l"/>
              </a:tabLs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Oval_C">
            <a:extLst>
              <a:ext uri="{FF2B5EF4-FFF2-40B4-BE49-F238E27FC236}">
                <a16:creationId xmlns:a16="http://schemas.microsoft.com/office/drawing/2014/main" id="{C9352889-9C93-46BC-A3DA-2964C7CFC3AB}"/>
              </a:ext>
            </a:extLst>
          </p:cNvPr>
          <p:cNvSpPr/>
          <p:nvPr/>
        </p:nvSpPr>
        <p:spPr>
          <a:xfrm>
            <a:off x="11429999" y="7091414"/>
            <a:ext cx="762000" cy="761038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LM Roman 12" panose="00000500000000000000" pitchFamily="50" charset="0"/>
              </a:rPr>
              <a:t>C</a:t>
            </a:r>
          </a:p>
        </p:txBody>
      </p:sp>
      <p:sp>
        <p:nvSpPr>
          <p:cNvPr id="55" name="Oval_D">
            <a:extLst>
              <a:ext uri="{FF2B5EF4-FFF2-40B4-BE49-F238E27FC236}">
                <a16:creationId xmlns:a16="http://schemas.microsoft.com/office/drawing/2014/main" id="{12C8FCF7-88C0-4CA8-A427-64AF004031B4}"/>
              </a:ext>
            </a:extLst>
          </p:cNvPr>
          <p:cNvSpPr/>
          <p:nvPr/>
        </p:nvSpPr>
        <p:spPr>
          <a:xfrm>
            <a:off x="17896054" y="7146804"/>
            <a:ext cx="762000" cy="76200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0000FF"/>
                </a:solidFill>
                <a:latin typeface="LM Roman 12" panose="00000500000000000000" pitchFamily="50" charset="0"/>
              </a:rPr>
              <a:t>D</a:t>
            </a:r>
          </a:p>
        </p:txBody>
      </p:sp>
      <p:sp>
        <p:nvSpPr>
          <p:cNvPr id="29" name="De_bai">
            <a:extLst>
              <a:ext uri="{FF2B5EF4-FFF2-40B4-BE49-F238E27FC236}">
                <a16:creationId xmlns:a16="http://schemas.microsoft.com/office/drawing/2014/main" id="{1060B65C-7C98-4C01-BCD9-8B809F73A7D6}"/>
              </a:ext>
            </a:extLst>
          </p:cNvPr>
          <p:cNvSpPr txBox="1"/>
          <p:nvPr/>
        </p:nvSpPr>
        <p:spPr>
          <a:xfrm>
            <a:off x="965646" y="1186819"/>
            <a:ext cx="22420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5600">
              <a:solidFill>
                <a:srgbClr val="000000"/>
              </a:solidFill>
              <a:latin typeface="LM Roman 12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9EE7B90C-4F6A-4A0A-B731-868965C45E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51" y="1081471"/>
            <a:ext cx="3974228" cy="1512046"/>
          </a:xfrm>
          <a:prstGeom prst="rect">
            <a:avLst/>
          </a:prstGeom>
        </p:spPr>
      </p:pic>
      <p:sp>
        <p:nvSpPr>
          <p:cNvPr id="40" name="txt_cau">
            <a:extLst>
              <a:ext uri="{FF2B5EF4-FFF2-40B4-BE49-F238E27FC236}">
                <a16:creationId xmlns:a16="http://schemas.microsoft.com/office/drawing/2014/main" id="{058324A1-BCFD-430A-9699-6AC074A85B5F}"/>
              </a:ext>
            </a:extLst>
          </p:cNvPr>
          <p:cNvSpPr/>
          <p:nvPr/>
        </p:nvSpPr>
        <p:spPr>
          <a:xfrm>
            <a:off x="178139" y="1187373"/>
            <a:ext cx="2609838" cy="748146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FF"/>
                </a:solidFill>
                <a:latin typeface="LM Roman 12" panose="00000500000000000000" pitchFamily="50" charset="0"/>
                <a:cs typeface="Times New Roman" panose="02020603050405020304" pitchFamily="18" charset="0"/>
              </a:rPr>
              <a:t>Câu 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2C82B-007A-421B-BDC4-48A0AB5D754C}"/>
              </a:ext>
            </a:extLst>
          </p:cNvPr>
          <p:cNvSpPr txBox="1"/>
          <p:nvPr/>
        </p:nvSpPr>
        <p:spPr>
          <a:xfrm>
            <a:off x="468914" y="234923"/>
            <a:ext cx="104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Font Awesome 5 Brands Regular" panose="02000503000000000000" pitchFamily="50" charset="0"/>
              </a:rPr>
              <a:t></a:t>
            </a:r>
            <a:endParaRPr lang="en-US" sz="48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BFC0C-A958-7301-0A11-30260352573A}"/>
                  </a:ext>
                </a:extLst>
              </p:cNvPr>
              <p:cNvSpPr txBox="1"/>
              <p:nvPr/>
            </p:nvSpPr>
            <p:spPr>
              <a:xfrm>
                <a:off x="405518" y="2041421"/>
                <a:ext cx="23572963" cy="22797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 diễn hình học miền nghiệm hệ bất phương trình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nl-NL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(Phần gạch chéo, kể cả bờ không là miền nghiệm).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5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BFC0C-A958-7301-0A11-302603525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518" y="2041421"/>
                <a:ext cx="23572963" cy="2279791"/>
              </a:xfrm>
              <a:prstGeom prst="rect">
                <a:avLst/>
              </a:prstGeom>
              <a:blipFill>
                <a:blip r:embed="rId3"/>
                <a:stretch>
                  <a:fillRect l="-1061" b="-120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54">
            <a:extLst>
              <a:ext uri="{FF2B5EF4-FFF2-40B4-BE49-F238E27FC236}">
                <a16:creationId xmlns:a16="http://schemas.microsoft.com/office/drawing/2014/main" id="{8F8308D7-9848-B708-8533-96BD5AEE3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0ED0E2D0-59DB-558F-FC48-B5BA07C27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B91F38E-0124-D0F0-C517-C8C271933D6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844197"/>
              </p:ext>
            </p:extLst>
          </p:nvPr>
        </p:nvGraphicFramePr>
        <p:xfrm>
          <a:off x="11850273" y="5572060"/>
          <a:ext cx="5495158" cy="4608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645720" imgH="3048840" progId="GraphFile">
                  <p:embed/>
                </p:oleObj>
              </mc:Choice>
              <mc:Fallback>
                <p:oleObj r:id="rId4" imgW="3645720" imgH="3048840" progId="GraphFile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4B91F38E-0124-D0F0-C517-C8C271933D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50273" y="5572060"/>
                        <a:ext cx="5495158" cy="46083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4">
            <a:extLst>
              <a:ext uri="{FF2B5EF4-FFF2-40B4-BE49-F238E27FC236}">
                <a16:creationId xmlns:a16="http://schemas.microsoft.com/office/drawing/2014/main" id="{E6B60EC3-88F4-5151-539B-759E57DA9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2E41222-91EE-8683-997C-AB3B05E96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393427"/>
              </p:ext>
            </p:extLst>
          </p:nvPr>
        </p:nvGraphicFramePr>
        <p:xfrm>
          <a:off x="18277054" y="5167750"/>
          <a:ext cx="5515896" cy="4608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3645720" imgH="3048840" progId="GraphFile">
                  <p:embed/>
                </p:oleObj>
              </mc:Choice>
              <mc:Fallback>
                <p:oleObj r:id="rId6" imgW="3645720" imgH="3048840" progId="GraphFile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32E41222-91EE-8683-997C-AB3B05E966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77054" y="5167750"/>
                        <a:ext cx="5515896" cy="460836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PA1">
            <a:extLst>
              <a:ext uri="{FF2B5EF4-FFF2-40B4-BE49-F238E27FC236}">
                <a16:creationId xmlns:a16="http://schemas.microsoft.com/office/drawing/2014/main" id="{AAC83F51-24B9-EF8A-8864-32B4A2AC33A5}"/>
              </a:ext>
            </a:extLst>
          </p:cNvPr>
          <p:cNvGrpSpPr/>
          <p:nvPr/>
        </p:nvGrpSpPr>
        <p:grpSpPr>
          <a:xfrm>
            <a:off x="304802" y="7217834"/>
            <a:ext cx="2048902" cy="3907366"/>
            <a:chOff x="140743" y="-170963"/>
            <a:chExt cx="1024451" cy="1953683"/>
          </a:xfrm>
        </p:grpSpPr>
        <p:sp>
          <p:nvSpPr>
            <p:cNvPr id="5" name="Oval_A">
              <a:extLst>
                <a:ext uri="{FF2B5EF4-FFF2-40B4-BE49-F238E27FC236}">
                  <a16:creationId xmlns:a16="http://schemas.microsoft.com/office/drawing/2014/main" id="{0D14DCBB-DFCF-188C-1A43-4E016C85F69D}"/>
                </a:ext>
              </a:extLst>
            </p:cNvPr>
            <p:cNvSpPr/>
            <p:nvPr/>
          </p:nvSpPr>
          <p:spPr>
            <a:xfrm>
              <a:off x="140743" y="-170963"/>
              <a:ext cx="381000" cy="3810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LM Roman 12" panose="00000500000000000000" pitchFamily="50" charset="0"/>
                </a:rPr>
                <a:t>A</a:t>
              </a:r>
            </a:p>
          </p:txBody>
        </p:sp>
        <p:sp>
          <p:nvSpPr>
            <p:cNvPr id="6" name="txt_A">
              <a:extLst>
                <a:ext uri="{FF2B5EF4-FFF2-40B4-BE49-F238E27FC236}">
                  <a16:creationId xmlns:a16="http://schemas.microsoft.com/office/drawing/2014/main" id="{A219C045-D877-ACBC-31F9-0810B3C98D4A}"/>
                </a:ext>
              </a:extLst>
            </p:cNvPr>
            <p:cNvSpPr txBox="1"/>
            <p:nvPr/>
          </p:nvSpPr>
          <p:spPr>
            <a:xfrm>
              <a:off x="1072828" y="1167615"/>
              <a:ext cx="92366" cy="615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5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F7471249-046F-EFE6-ACD8-100A5F5264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2504842"/>
              </p:ext>
            </p:extLst>
          </p:nvPr>
        </p:nvGraphicFramePr>
        <p:xfrm>
          <a:off x="577661" y="5471767"/>
          <a:ext cx="5175876" cy="476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8" imgW="3645720" imgH="3048840" progId="GraphFile">
                  <p:embed/>
                </p:oleObj>
              </mc:Choice>
              <mc:Fallback>
                <p:oleObj r:id="rId8" imgW="3645720" imgH="3048840" progId="GraphFile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F7471249-046F-EFE6-ACD8-100A5F52641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661" y="5471767"/>
                        <a:ext cx="5175876" cy="47613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PA2">
            <a:extLst>
              <a:ext uri="{FF2B5EF4-FFF2-40B4-BE49-F238E27FC236}">
                <a16:creationId xmlns:a16="http://schemas.microsoft.com/office/drawing/2014/main" id="{8B566FD2-E53B-C6A4-AE2F-79A1770B4FB6}"/>
              </a:ext>
            </a:extLst>
          </p:cNvPr>
          <p:cNvGrpSpPr/>
          <p:nvPr/>
        </p:nvGrpSpPr>
        <p:grpSpPr>
          <a:xfrm>
            <a:off x="5969106" y="6062601"/>
            <a:ext cx="3562698" cy="2066810"/>
            <a:chOff x="3236921" y="759406"/>
            <a:chExt cx="1781349" cy="1033405"/>
          </a:xfrm>
        </p:grpSpPr>
        <p:sp>
          <p:nvSpPr>
            <p:cNvPr id="12" name="Oval_B">
              <a:extLst>
                <a:ext uri="{FF2B5EF4-FFF2-40B4-BE49-F238E27FC236}">
                  <a16:creationId xmlns:a16="http://schemas.microsoft.com/office/drawing/2014/main" id="{B778DA48-4632-F977-63A0-CBBE12DC918D}"/>
                </a:ext>
              </a:extLst>
            </p:cNvPr>
            <p:cNvSpPr/>
            <p:nvPr/>
          </p:nvSpPr>
          <p:spPr>
            <a:xfrm>
              <a:off x="3236921" y="1411811"/>
              <a:ext cx="381000" cy="3810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LM Roman 12" panose="00000500000000000000" pitchFamily="50" charset="0"/>
                </a:rPr>
                <a:t>B</a:t>
              </a:r>
            </a:p>
          </p:txBody>
        </p:sp>
        <p:sp>
          <p:nvSpPr>
            <p:cNvPr id="13" name="txt_B">
              <a:extLst>
                <a:ext uri="{FF2B5EF4-FFF2-40B4-BE49-F238E27FC236}">
                  <a16:creationId xmlns:a16="http://schemas.microsoft.com/office/drawing/2014/main" id="{AE327F4F-3105-1912-1533-7884468D853E}"/>
                </a:ext>
              </a:extLst>
            </p:cNvPr>
            <p:cNvSpPr txBox="1"/>
            <p:nvPr/>
          </p:nvSpPr>
          <p:spPr>
            <a:xfrm>
              <a:off x="4114873" y="759406"/>
              <a:ext cx="903397" cy="615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5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2165824-135D-E8E3-57EB-42D619E9528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755417"/>
              </p:ext>
            </p:extLst>
          </p:nvPr>
        </p:nvGraphicFramePr>
        <p:xfrm>
          <a:off x="6350106" y="5495558"/>
          <a:ext cx="5175875" cy="4761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10" imgW="3645720" imgH="3048840" progId="GraphFile">
                  <p:embed/>
                </p:oleObj>
              </mc:Choice>
              <mc:Fallback>
                <p:oleObj r:id="rId10" imgW="3645720" imgH="3048840" progId="GraphFile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62165824-135D-E8E3-57EB-42D619E952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106" y="5495558"/>
                        <a:ext cx="5175875" cy="47613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Oval_A">
            <a:extLst>
              <a:ext uri="{FF2B5EF4-FFF2-40B4-BE49-F238E27FC236}">
                <a16:creationId xmlns:a16="http://schemas.microsoft.com/office/drawing/2014/main" id="{EE9BEA68-719D-AC81-BD40-6FC2EF93459A}"/>
              </a:ext>
            </a:extLst>
          </p:cNvPr>
          <p:cNvSpPr/>
          <p:nvPr/>
        </p:nvSpPr>
        <p:spPr>
          <a:xfrm>
            <a:off x="318332" y="7217834"/>
            <a:ext cx="748470" cy="762000"/>
          </a:xfrm>
          <a:prstGeom prst="ellipse">
            <a:avLst/>
          </a:prstGeom>
          <a:solidFill>
            <a:srgbClr val="FF0000"/>
          </a:solidFill>
          <a:ln w="2540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LM Roman 12" panose="00000500000000000000" pitchFamily="50" charset="0"/>
              </a:rPr>
              <a:t>A</a:t>
            </a:r>
          </a:p>
        </p:txBody>
      </p:sp>
      <p:grpSp>
        <p:nvGrpSpPr>
          <p:cNvPr id="19" name="Form_giai">
            <a:extLst>
              <a:ext uri="{FF2B5EF4-FFF2-40B4-BE49-F238E27FC236}">
                <a16:creationId xmlns:a16="http://schemas.microsoft.com/office/drawing/2014/main" id="{7A35CFBA-AA22-8244-DF49-182ED4AE459C}"/>
              </a:ext>
            </a:extLst>
          </p:cNvPr>
          <p:cNvGrpSpPr/>
          <p:nvPr/>
        </p:nvGrpSpPr>
        <p:grpSpPr>
          <a:xfrm>
            <a:off x="582326" y="10645808"/>
            <a:ext cx="22951252" cy="2599350"/>
            <a:chOff x="326437" y="2342887"/>
            <a:chExt cx="11475626" cy="1299675"/>
          </a:xfrm>
        </p:grpSpPr>
        <p:sp>
          <p:nvSpPr>
            <p:cNvPr id="22" name="Giai">
              <a:extLst>
                <a:ext uri="{FF2B5EF4-FFF2-40B4-BE49-F238E27FC236}">
                  <a16:creationId xmlns:a16="http://schemas.microsoft.com/office/drawing/2014/main" id="{D56C5729-820B-0D15-A4C9-5B557CBBC91C}"/>
                </a:ext>
              </a:extLst>
            </p:cNvPr>
            <p:cNvSpPr/>
            <p:nvPr/>
          </p:nvSpPr>
          <p:spPr>
            <a:xfrm>
              <a:off x="372063" y="2541987"/>
              <a:ext cx="11430000" cy="1100575"/>
            </a:xfrm>
            <a:prstGeom prst="roundRect">
              <a:avLst>
                <a:gd name="adj" fmla="val 5000"/>
              </a:avLst>
            </a:prstGeom>
            <a:solidFill>
              <a:srgbClr val="DBEEF4"/>
            </a:solidFill>
            <a:ln w="2540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/>
            </a:p>
          </p:txBody>
        </p:sp>
        <p:sp>
          <p:nvSpPr>
            <p:cNvPr id="23" name="Rectangle: Single Corner Rounded 22">
              <a:extLst>
                <a:ext uri="{FF2B5EF4-FFF2-40B4-BE49-F238E27FC236}">
                  <a16:creationId xmlns:a16="http://schemas.microsoft.com/office/drawing/2014/main" id="{2B4C657F-E692-7DCC-0561-73033C5FF103}"/>
                </a:ext>
              </a:extLst>
            </p:cNvPr>
            <p:cNvSpPr/>
            <p:nvPr/>
          </p:nvSpPr>
          <p:spPr>
            <a:xfrm>
              <a:off x="326437" y="2342887"/>
              <a:ext cx="1798085" cy="381000"/>
            </a:xfrm>
            <a:prstGeom prst="round1Rect">
              <a:avLst/>
            </a:prstGeom>
            <a:solidFill>
              <a:srgbClr val="FFFFFF"/>
            </a:solidFill>
            <a:ln w="2540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2880" rtlCol="0" anchor="ctr"/>
            <a:lstStyle/>
            <a:p>
              <a:pPr algn="r"/>
              <a:r>
                <a:rPr lang="en-US" sz="4800" b="1" dirty="0">
                  <a:solidFill>
                    <a:srgbClr val="0999C8"/>
                  </a:solidFill>
                  <a:latin typeface="Font Awesome 5 Free Solid" panose="02000503000000000000" pitchFamily="50" charset="0"/>
                  <a:cs typeface="Times New Roman" panose="02020603050405020304" pitchFamily="18" charset="0"/>
                </a:rPr>
                <a:t> </a:t>
              </a:r>
              <a:r>
                <a:rPr lang="en-US" sz="4800" b="1" dirty="0" err="1">
                  <a:solidFill>
                    <a:srgbClr val="0999C8"/>
                  </a:solidFill>
                  <a:latin typeface="LM Roman 12" panose="00000500000000000000" pitchFamily="50" charset="0"/>
                  <a:cs typeface="Times New Roman" panose="02020603050405020304" pitchFamily="18" charset="0"/>
                </a:rPr>
                <a:t>Lời</a:t>
              </a:r>
              <a:r>
                <a:rPr lang="en-US" sz="4800" b="1" dirty="0">
                  <a:solidFill>
                    <a:srgbClr val="0999C8"/>
                  </a:solidFill>
                  <a:latin typeface="LM Roman 12" panose="000005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999C8"/>
                  </a:solidFill>
                  <a:latin typeface="LM Roman 12" panose="00000500000000000000" pitchFamily="50" charset="0"/>
                  <a:cs typeface="Times New Roman" panose="02020603050405020304" pitchFamily="18" charset="0"/>
                </a:rPr>
                <a:t>giải</a:t>
              </a:r>
              <a:endParaRPr lang="en-US" sz="4800" b="1" dirty="0">
                <a:solidFill>
                  <a:srgbClr val="0999C8"/>
                </a:solidFill>
                <a:latin typeface="LM Roman 12" panose="00000500000000000000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xt_giai">
              <a:extLst>
                <a:ext uri="{FF2B5EF4-FFF2-40B4-BE49-F238E27FC236}">
                  <a16:creationId xmlns:a16="http://schemas.microsoft.com/office/drawing/2014/main" id="{BA5F0765-703E-32E8-8D8C-EB857D1EBC86}"/>
                </a:ext>
              </a:extLst>
            </p:cNvPr>
            <p:cNvSpPr txBox="1">
              <a:spLocks/>
            </p:cNvSpPr>
            <p:nvPr/>
          </p:nvSpPr>
          <p:spPr>
            <a:xfrm>
              <a:off x="435563" y="2681398"/>
              <a:ext cx="11257374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182880" tIns="91440" rIns="182880" bIns="9144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</a:pPr>
              <a:endParaRPr lang="en-US" sz="5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AEB1CB-E081-A13C-2C28-29D664EAA69C}"/>
                  </a:ext>
                </a:extLst>
              </p:cNvPr>
              <p:cNvSpPr txBox="1"/>
              <p:nvPr/>
            </p:nvSpPr>
            <p:spPr>
              <a:xfrm>
                <a:off x="938939" y="11503818"/>
                <a:ext cx="21970554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A.</a:t>
                </a: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5AEB1CB-E081-A13C-2C28-29D664EAA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939" y="11503818"/>
                <a:ext cx="21970554" cy="769441"/>
              </a:xfrm>
              <a:prstGeom prst="rect">
                <a:avLst/>
              </a:prstGeom>
              <a:blipFill>
                <a:blip r:embed="rId13"/>
                <a:stretch>
                  <a:fillRect l="-1110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3382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993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3. ỨNG DỤNG CỦA HỆ BẤT PHƯƠNG TRÌNH BẬC NHẤT HAI ẨN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3016470"/>
                <a:ext cx="11353800" cy="10486806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FF0000"/>
                    </a:solidFill>
                  </a:rPr>
                  <a:t>HĐ3: </a:t>
                </a:r>
                <a:r>
                  <a:rPr lang="en-US" sz="4400" b="1" dirty="0" err="1"/>
                  <a:t>Xét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biểu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/>
                  <a:t> ở HĐ2. </a:t>
                </a:r>
                <a:r>
                  <a:rPr lang="en-US" sz="4400" b="1" dirty="0" err="1"/>
                  <a:t>Tọa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đỉnh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𝟏𝟓𝟎</m:t>
                        </m:r>
                      </m:e>
                    </m:d>
                  </m:oMath>
                </a14:m>
                <a:r>
                  <a:rPr lang="en-US" sz="4400" b="1" dirty="0"/>
                  <a:t> (H.2.5).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a)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biểu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mỗi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đỉnh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b) </a:t>
                </a:r>
                <a:r>
                  <a:rPr lang="en-US" sz="4400" b="1" dirty="0" err="1"/>
                  <a:t>Nêu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nhận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xét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về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dấu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hoành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tung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nằm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trong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c) </a:t>
                </a:r>
                <a:r>
                  <a:rPr lang="en-US" sz="4400" b="1" dirty="0" err="1"/>
                  <a:t>Nêu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nhận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xét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về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tổng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nằm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trong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/>
                  <a:t>. </a:t>
                </a:r>
                <a:r>
                  <a:rPr lang="en-US" sz="4400" b="1" dirty="0" err="1"/>
                  <a:t>Từ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suy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ra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lớn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endParaRPr lang="en-US" sz="4400" b="1" dirty="0"/>
              </a:p>
              <a:p>
                <a:pPr marL="0" indent="0">
                  <a:buNone/>
                </a:pPr>
                <a:endParaRPr lang="en-US" sz="4400" b="1" dirty="0"/>
              </a:p>
              <a:p>
                <a:pPr algn="just"/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016470"/>
                <a:ext cx="11353800" cy="10486806"/>
              </a:xfrm>
              <a:prstGeom prst="rect">
                <a:avLst/>
              </a:prstGeom>
              <a:blipFill>
                <a:blip r:embed="rId4"/>
                <a:stretch>
                  <a:fillRect l="-2146" t="-1800" r="-16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016469"/>
                <a:ext cx="11901487" cy="10486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srgbClr val="FF0000"/>
                    </a:solidFill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</a:endParaRPr>
              </a:p>
              <a:p>
                <a:pPr marL="0" indent="0" algn="just">
                  <a:buNone/>
                </a:pPr>
                <a:r>
                  <a:rPr lang="en-US" sz="4400" b="1" dirty="0"/>
                  <a:t>a)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𝟑𝟎𝟎</m:t>
                    </m:r>
                  </m:oMath>
                </a14:m>
                <a:r>
                  <a:rPr lang="en-US" sz="4400" b="1" dirty="0"/>
                  <a:t>,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𝟒𝟓𝟎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sz="4400" b="1" dirty="0"/>
                  <a:t>b)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nằm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trong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 err="1"/>
                  <a:t>thì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/>
                  <a:t>. Do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nhỏ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 algn="just">
                  <a:buNone/>
                </a:pPr>
                <a:r>
                  <a:rPr lang="en-US" sz="4400" b="1" dirty="0"/>
                  <a:t>c)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nằm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trong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thì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𝟏𝟓𝟎</m:t>
                    </m:r>
                  </m:oMath>
                </a14:m>
                <a:r>
                  <a:rPr lang="en-US" sz="4400" b="1" dirty="0"/>
                  <a:t>. Do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lớn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𝟒𝟓𝟎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016469"/>
                <a:ext cx="11901487" cy="10486800"/>
              </a:xfrm>
              <a:prstGeom prst="rect">
                <a:avLst/>
              </a:prstGeom>
              <a:blipFill>
                <a:blip r:embed="rId5"/>
                <a:stretch>
                  <a:fillRect l="-1995" t="-1800" r="-19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3783" imgH="143125" progId="Equation.DSMT4">
                  <p:embed/>
                </p:oleObj>
              </mc:Choice>
              <mc:Fallback>
                <p:oleObj name="Equation" r:id="rId6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835" imgH="139518" progId="Equation.DSMT4">
                  <p:embed/>
                </p:oleObj>
              </mc:Choice>
              <mc:Fallback>
                <p:oleObj name="Equation" r:id="rId8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842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510" y="1906556"/>
                <a:ext cx="11630892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srgbClr val="FF0000"/>
                    </a:solidFill>
                  </a:rPr>
                  <a:t>Nhận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xét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. </a:t>
                </a:r>
                <a:r>
                  <a:rPr lang="en-US" sz="4400" b="1" dirty="0" err="1"/>
                  <a:t>Tổng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quát</a:t>
                </a:r>
                <a:r>
                  <a:rPr lang="en-US" sz="4400" b="1" dirty="0"/>
                  <a:t>, </a:t>
                </a:r>
                <a:r>
                  <a:rPr lang="en-US" sz="4400" b="1" dirty="0" err="1"/>
                  <a:t>người</a:t>
                </a:r>
                <a:r>
                  <a:rPr lang="en-US" sz="4400" b="1" dirty="0"/>
                  <a:t> ta </a:t>
                </a:r>
                <a:r>
                  <a:rPr lang="en-US" sz="4400" b="1" dirty="0" err="1"/>
                  <a:t>chứng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rằng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lớn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 (hay </a:t>
                </a:r>
                <a:r>
                  <a:rPr lang="en-US" sz="4400" b="1" dirty="0" err="1"/>
                  <a:t>nhỏ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)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biểu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𝒃𝒚</m:t>
                    </m:r>
                  </m:oMath>
                </a14:m>
                <a:r>
                  <a:rPr lang="en-US" sz="4400" b="1" dirty="0"/>
                  <a:t>,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tọa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thuộc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...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</m:sSub>
                  </m:oMath>
                </a14:m>
                <a:r>
                  <a:rPr lang="en-US" sz="4400" b="1" dirty="0"/>
                  <a:t>, </a:t>
                </a:r>
                <a:r>
                  <a:rPr lang="en-US" sz="4400" b="1" dirty="0" err="1"/>
                  <a:t>tức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nằm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trong</a:t>
                </a:r>
                <a:r>
                  <a:rPr lang="en-US" sz="4400" b="1" dirty="0"/>
                  <a:t> hay </a:t>
                </a:r>
                <a:r>
                  <a:rPr lang="en-US" sz="4400" b="1" dirty="0" err="1"/>
                  <a:t>nằm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cạnh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, </a:t>
                </a:r>
                <a:r>
                  <a:rPr lang="en-US" sz="4400" b="1" dirty="0" err="1"/>
                  <a:t>đạt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trong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đỉnh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.</a:t>
                </a:r>
              </a:p>
              <a:p>
                <a:r>
                  <a:rPr lang="en-US" sz="4400" b="1" dirty="0" err="1">
                    <a:solidFill>
                      <a:srgbClr val="FF0000"/>
                    </a:solidFill>
                  </a:rPr>
                  <a:t>Ví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dụ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3. </a:t>
                </a:r>
                <a:r>
                  <a:rPr lang="en-US" sz="4400" b="1" dirty="0" err="1"/>
                  <a:t>Giải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bài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toán</a:t>
                </a:r>
                <a:r>
                  <a:rPr lang="en-US" sz="4400" b="1" dirty="0"/>
                  <a:t> ở </a:t>
                </a:r>
                <a:r>
                  <a:rPr lang="en-US" sz="4400" b="1" i="1" dirty="0" err="1"/>
                  <a:t>tình</a:t>
                </a:r>
                <a:r>
                  <a:rPr lang="en-US" sz="4400" b="1" i="1" dirty="0"/>
                  <a:t> </a:t>
                </a:r>
                <a:r>
                  <a:rPr lang="en-US" sz="4400" b="1" i="1" dirty="0" err="1"/>
                  <a:t>huống</a:t>
                </a:r>
                <a:r>
                  <a:rPr lang="en-US" sz="4400" b="1" i="1" dirty="0"/>
                  <a:t> </a:t>
                </a:r>
                <a:r>
                  <a:rPr lang="en-US" sz="4400" b="1" i="1" dirty="0" err="1"/>
                  <a:t>mở</a:t>
                </a:r>
                <a:r>
                  <a:rPr lang="en-US" sz="4400" b="1" i="1" dirty="0"/>
                  <a:t> </a:t>
                </a:r>
                <a:r>
                  <a:rPr lang="en-US" sz="4400" b="1" i="1" dirty="0" err="1"/>
                  <a:t>đầu</a:t>
                </a:r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   </a:t>
                </a:r>
                <a:r>
                  <a:rPr lang="en-US" sz="4400" b="1" dirty="0" err="1"/>
                  <a:t>Giả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sử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cửa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nhập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. Khi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 err="1"/>
                  <a:t>Vì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cầu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quá</a:t>
                </a:r>
                <a:r>
                  <a:rPr lang="en-US" sz="4400" b="1" dirty="0"/>
                  <a:t> 100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nên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1906556"/>
                <a:ext cx="11630892" cy="11582400"/>
              </a:xfrm>
              <a:prstGeom prst="rect">
                <a:avLst/>
              </a:prstGeom>
              <a:blipFill>
                <a:blip r:embed="rId3"/>
                <a:stretch>
                  <a:fillRect l="-2094" t="-1630" r="-188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06556"/>
                <a:ext cx="11859491" cy="115824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/>
                  <a:t>  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để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nhập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loại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lượng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như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 (</a:t>
                </a:r>
                <a:r>
                  <a:rPr lang="en-US" sz="4400" b="1" dirty="0" err="1"/>
                  <a:t>triệu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đồng</a:t>
                </a:r>
                <a:r>
                  <a:rPr lang="en-US" sz="4400" b="1" dirty="0"/>
                  <a:t>).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  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tối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để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đầu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tư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loại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1,2 </a:t>
                </a:r>
                <a:r>
                  <a:rPr lang="en-US" sz="4400" b="1" dirty="0" err="1"/>
                  <a:t>tỉ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đồng</a:t>
                </a:r>
                <a:r>
                  <a:rPr lang="en-US" sz="4400" b="1" dirty="0"/>
                  <a:t>, </a:t>
                </a:r>
                <a:r>
                  <a:rPr lang="en-US" sz="4400" b="1" dirty="0" err="1"/>
                  <a:t>nên</a:t>
                </a:r>
                <a:r>
                  <a:rPr lang="en-US" sz="4400" b="1" dirty="0"/>
                  <a:t> 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𝟏𝟐𝟎𝟎</m:t>
                    </m:r>
                  </m:oMath>
                </a14:m>
                <a:r>
                  <a:rPr lang="en-US" sz="4400" b="1" dirty="0"/>
                  <a:t> hay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𝟏𝟐𝟎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   </a:t>
                </a:r>
                <a:r>
                  <a:rPr lang="en-US" sz="4400" b="1" dirty="0" err="1"/>
                  <a:t>Từ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ta </a:t>
                </a:r>
                <a:r>
                  <a:rPr lang="en-US" sz="4400" b="1" dirty="0" err="1"/>
                  <a:t>thu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bậc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ẩn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sau</a:t>
                </a:r>
                <a:r>
                  <a:rPr lang="en-US" sz="4400" b="1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𝟏𝟎𝟎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𝟏𝟐𝟎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/>
              </a:p>
              <a:p>
                <a:r>
                  <a:rPr lang="en-US" sz="4400" b="1" dirty="0" err="1"/>
                  <a:t>Lợi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nhuận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bán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r>
                  <a:rPr lang="en-US" sz="4400" b="1" dirty="0"/>
                  <a:t>Ta </a:t>
                </a:r>
                <a:r>
                  <a:rPr lang="en-US" sz="4400" b="1" dirty="0" err="1"/>
                  <a:t>cần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tìm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lớn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khi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thỏa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mãn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06556"/>
                <a:ext cx="11859491" cy="11582400"/>
              </a:xfrm>
              <a:prstGeom prst="rect">
                <a:avLst/>
              </a:prstGeom>
              <a:blipFill>
                <a:blip r:embed="rId4"/>
                <a:stretch>
                  <a:fillRect l="-2003" t="-1630" r="-164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4997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32510" y="1981200"/>
            <a:ext cx="11630892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i="1" dirty="0" err="1"/>
                  <a:t>Bước</a:t>
                </a:r>
                <a:r>
                  <a:rPr lang="en-US" sz="4400" b="1" i="1" dirty="0"/>
                  <a:t> 1. </a:t>
                </a:r>
                <a:r>
                  <a:rPr lang="en-US" sz="4400" b="1" dirty="0" err="1"/>
                  <a:t>Xác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định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.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tứ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tọa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đỉnh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d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𝟖𝟎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/>
                  <a:t> (H.2.7).</a:t>
                </a:r>
              </a:p>
              <a:p>
                <a:pPr marL="0" indent="0">
                  <a:buNone/>
                </a:pPr>
                <a:r>
                  <a:rPr lang="en-US" sz="4400" b="1" i="1" dirty="0" err="1"/>
                  <a:t>Bước</a:t>
                </a:r>
                <a:r>
                  <a:rPr lang="en-US" sz="4400" b="1" i="1" dirty="0"/>
                  <a:t> 2.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biểu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đỉnh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tứ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này</a:t>
                </a:r>
                <a:r>
                  <a:rPr lang="en-US" sz="4400" b="1" dirty="0"/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𝟐𝟎𝟎</m:t>
                    </m:r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𝟐𝟑𝟎</m:t>
                    </m:r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𝟐𝟏𝟎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4400" b="1" i="1" dirty="0" err="1"/>
                  <a:t>Bước</a:t>
                </a:r>
                <a:r>
                  <a:rPr lang="en-US" sz="4400" b="1" i="1" dirty="0"/>
                  <a:t> 3. </a:t>
                </a:r>
                <a:r>
                  <a:rPr lang="en-US" sz="4400" b="1" dirty="0"/>
                  <a:t>So </a:t>
                </a:r>
                <a:r>
                  <a:rPr lang="en-US" sz="4400" b="1" dirty="0" err="1"/>
                  <a:t>sánh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/>
                  <a:t> ở </a:t>
                </a:r>
                <a:r>
                  <a:rPr lang="en-US" sz="4400" b="1" dirty="0" err="1"/>
                  <a:t>Bước</a:t>
                </a:r>
                <a:r>
                  <a:rPr lang="en-US" sz="4400" b="1" dirty="0"/>
                  <a:t> 2, ta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lớn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tìm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𝟐𝟑𝟎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 err="1"/>
                  <a:t>Vậy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cửa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đầu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tư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kinh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doanh</a:t>
                </a:r>
                <a:r>
                  <a:rPr lang="en-US" sz="4400" b="1" dirty="0"/>
                  <a:t> 20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80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để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lợi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nhuận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lớn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3"/>
                <a:stretch>
                  <a:fillRect l="-2003" t="-1601" r="-20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1D50DD2-7501-4C26-B1BA-B26D39B3E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2133600"/>
            <a:ext cx="6446019" cy="4922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5740991-AB1E-4447-86E8-07A5AE3EC5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399" y="7056352"/>
            <a:ext cx="6058679" cy="61262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07673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08394" y="1161252"/>
            <a:ext cx="11655007" cy="12249948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54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900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protein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400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lipit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ăn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ngày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kilôgam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bò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800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protein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lipit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kilôgam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600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protein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400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lipit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rằng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chỉ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1,6 kg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bò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1,1 kg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 kg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bò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250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1 kg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160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kilôgam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bò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kilôgam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216115" y="1981199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5400" b="1" dirty="0"/>
              <a:t>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Viết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rồi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xác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 (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nghìn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tiền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phải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trả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kilôgam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bò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kilôgam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lợn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biểu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diễn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y.</a:t>
            </a: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c)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kilôgam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thịt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loại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đình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mua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để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phí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ít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EE4BAD4-2E84-E9AE-37D9-D10A71625607}"/>
              </a:ext>
            </a:extLst>
          </p:cNvPr>
          <p:cNvGrpSpPr/>
          <p:nvPr/>
        </p:nvGrpSpPr>
        <p:grpSpPr>
          <a:xfrm>
            <a:off x="381000" y="1066800"/>
            <a:ext cx="5029200" cy="1491343"/>
            <a:chOff x="22440" y="59288"/>
            <a:chExt cx="1016364" cy="257077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B6467E1-18E8-F977-5C45-81C74C44EFF7}"/>
                </a:ext>
              </a:extLst>
            </p:cNvPr>
            <p:cNvGrpSpPr/>
            <p:nvPr/>
          </p:nvGrpSpPr>
          <p:grpSpPr>
            <a:xfrm>
              <a:off x="22440" y="59288"/>
              <a:ext cx="953655" cy="159667"/>
              <a:chOff x="31572" y="60276"/>
              <a:chExt cx="1341810" cy="197595"/>
            </a:xfrm>
          </p:grpSpPr>
          <p:sp>
            <p:nvSpPr>
              <p:cNvPr id="10" name="Arrow: Pentagon 9">
                <a:extLst>
                  <a:ext uri="{FF2B5EF4-FFF2-40B4-BE49-F238E27FC236}">
                    <a16:creationId xmlns:a16="http://schemas.microsoft.com/office/drawing/2014/main" id="{E6D4177D-9BFF-A710-D435-C7AE3B0F3A1B}"/>
                  </a:ext>
                </a:extLst>
              </p:cNvPr>
              <p:cNvSpPr/>
              <p:nvPr/>
            </p:nvSpPr>
            <p:spPr>
              <a:xfrm>
                <a:off x="204506" y="61809"/>
                <a:ext cx="1168876" cy="196062"/>
              </a:xfrm>
              <a:prstGeom prst="homePlate">
                <a:avLst/>
              </a:prstGeom>
              <a:solidFill>
                <a:srgbClr val="FCFFEF"/>
              </a:solidFill>
              <a:ln w="12700" cap="flat" cmpd="sng" algn="ctr">
                <a:solidFill>
                  <a:srgbClr val="ED7D31">
                    <a:lumMod val="20000"/>
                    <a:lumOff val="8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>
                  <a:lnSpc>
                    <a:spcPct val="106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n-US" sz="1000" b="1" kern="1200">
                    <a:solidFill>
                      <a:srgbClr val="0000CC"/>
                    </a:solidFill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row: Chevron 10">
                <a:extLst>
                  <a:ext uri="{FF2B5EF4-FFF2-40B4-BE49-F238E27FC236}">
                    <a16:creationId xmlns:a16="http://schemas.microsoft.com/office/drawing/2014/main" id="{17F81D3E-800A-D04E-7402-C7F1183C1366}"/>
                  </a:ext>
                </a:extLst>
              </p:cNvPr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solidFill>
                <a:srgbClr val="4472C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Arrow: Chevron 11">
                <a:extLst>
                  <a:ext uri="{FF2B5EF4-FFF2-40B4-BE49-F238E27FC236}">
                    <a16:creationId xmlns:a16="http://schemas.microsoft.com/office/drawing/2014/main" id="{3B1A0E33-AE43-4BBB-7EA0-F3DAC9889281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9" name="TextBox 56">
              <a:extLst>
                <a:ext uri="{FF2B5EF4-FFF2-40B4-BE49-F238E27FC236}">
                  <a16:creationId xmlns:a16="http://schemas.microsoft.com/office/drawing/2014/main" id="{A16B3838-6547-8D4D-3AAA-F6C41AE32526}"/>
                </a:ext>
              </a:extLst>
            </p:cNvPr>
            <p:cNvSpPr txBox="1"/>
            <p:nvPr/>
          </p:nvSpPr>
          <p:spPr>
            <a:xfrm>
              <a:off x="205774" y="85911"/>
              <a:ext cx="833030" cy="23045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 marL="0" marR="0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sz="4000" b="1" kern="1200" dirty="0" err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lang="en-US" sz="4000" b="1" kern="1200" dirty="0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2.6</a:t>
              </a:r>
              <a:endParaRPr lang="en-US" sz="5400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2277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4800" y="1143000"/>
                <a:ext cx="23850600" cy="12268200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Lời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vi-VN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Gia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mua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nhiều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1,6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bò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1,1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gia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mua x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kilôgam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bò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kilôgam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y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  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𝟔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vi-VN" sz="4400" b="1" i="1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𝒗</m:t>
                      </m:r>
                      <m:r>
                        <a:rPr lang="vi-VN" sz="4400" b="1" i="1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à </m:t>
                      </m:r>
                      <m:r>
                        <a:rPr lang="vi-VN" sz="4400" b="1" i="1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𝟎</m:t>
                      </m:r>
                      <m:r>
                        <a:rPr lang="vi-VN" sz="4400" b="1" i="1" dirty="0" err="1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𝒚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≤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,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  <m:r>
                        <a:rPr lang="vi-VN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đình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900 đơn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protein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400 đơn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lipit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ăn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tương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𝟖𝟎𝟎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𝟔𝟎𝟎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𝟗𝟎𝟎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𝒗</m:t>
                    </m:r>
                    <m:r>
                      <a:rPr lang="vi-VN" sz="4400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à </m:t>
                    </m:r>
                    <m:r>
                      <a:rPr lang="vi-VN" sz="4400" b="1" i="1" dirty="0" err="1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𝟐𝟎𝟎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𝟒𝟎𝟎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vi-VN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𝟒𝟎𝟎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50000"/>
                  </a:lnSpc>
                  <a:spcBef>
                    <a:spcPts val="0"/>
                  </a:spcBef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ay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𝟖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𝟔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𝟗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+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𝒚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≥</m:t>
                    </m:r>
                    <m:r>
                      <a:rPr lang="vi-VN" sz="4400" b="1" i="1" dirty="0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các bất phương trình biểu thị các điều kiện của bài toán, ta có hệ bất phương trình sau: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</m:mr>
                          <m:m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FE13C885-8955-C1CD-8D4E-CE03F70CE1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143000"/>
                <a:ext cx="23850600" cy="12268200"/>
              </a:xfrm>
              <a:prstGeom prst="rect">
                <a:avLst/>
              </a:prstGeom>
              <a:blipFill>
                <a:blip r:embed="rId2"/>
                <a:stretch>
                  <a:fillRect l="-996" t="-153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21502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E13C885-8955-C1CD-8D4E-CE03F70CE1A9}"/>
              </a:ext>
            </a:extLst>
          </p:cNvPr>
          <p:cNvSpPr txBox="1">
            <a:spLocks/>
          </p:cNvSpPr>
          <p:nvPr/>
        </p:nvSpPr>
        <p:spPr>
          <a:xfrm>
            <a:off x="304800" y="1143000"/>
            <a:ext cx="23850600" cy="12268200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Lời</a:t>
            </a:r>
            <a:r>
              <a:rPr lang="en-US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3C3E39-8CD0-C4CF-4126-7114241D2D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0" y="2971800"/>
            <a:ext cx="9091141" cy="8915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F7B481-5924-C60E-A06E-775903B81053}"/>
                  </a:ext>
                </a:extLst>
              </p:cNvPr>
              <p:cNvSpPr txBox="1"/>
              <p:nvPr/>
            </p:nvSpPr>
            <p:spPr>
              <a:xfrm>
                <a:off x="623581" y="3200400"/>
                <a:ext cx="14120341" cy="8894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b)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𝑭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𝟐𝟓𝟎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𝟏𝟔𝟎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nghìn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đồng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c)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𝑭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đạt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giá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trị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lớn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nhất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hoặc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nhỏ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nhất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tại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một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trong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đỉnh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của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tứ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ABCD.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𝒅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∩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𝒅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endPara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𝑭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𝟐𝟓𝟎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𝟏𝟔𝟎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𝟗𝟏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nghìn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đồng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𝒅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∩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𝒅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endParaRPr kumimoji="0" lang="vi-VN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𝑭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𝟐𝟓𝟎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𝟏𝟔𝟎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𝟓𝟕𝟔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nghìn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đồng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𝒅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∩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𝒅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</m:sub>
                        </m:sSub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endPara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𝑭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𝟐𝟓𝟎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𝟏𝟔𝟎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𝟒𝟑𝟐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nghìn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đồng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∈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𝒅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∩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𝒅</m:t>
                            </m:r>
                          </m:e>
                          <m:sub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𝟒</m:t>
                            </m:r>
                          </m:sub>
                        </m:sSub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, ta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có</a:t>
                </a:r>
                <a:endParaRPr kumimoji="0" lang="vi-V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𝑭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𝟔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𝟎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𝟕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𝟐𝟓𝟎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𝟔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𝟏𝟔𝟎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𝟕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𝟐𝟔𝟐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nghìn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đồng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)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Vậy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gia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đình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cần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mua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𝟎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kg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thịt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bò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kg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thịt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lợn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để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chi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phí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là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ít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nhất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.</a:t>
                </a:r>
                <a:endParaRPr kumimoji="0" lang="en-US" sz="43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AF7B481-5924-C60E-A06E-775903B81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581" y="3200400"/>
                <a:ext cx="14120341" cy="8894743"/>
              </a:xfrm>
              <a:prstGeom prst="rect">
                <a:avLst/>
              </a:prstGeom>
              <a:blipFill>
                <a:blip r:embed="rId3"/>
                <a:stretch>
                  <a:fillRect l="-1726" t="-1371" b="-23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3C604C-943B-F960-333E-89498869F770}"/>
                  </a:ext>
                </a:extLst>
              </p:cNvPr>
              <p:cNvSpPr txBox="1"/>
              <p:nvPr/>
            </p:nvSpPr>
            <p:spPr>
              <a:xfrm>
                <a:off x="2743200" y="1143000"/>
                <a:ext cx="21336000" cy="18466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 </a:t>
                </a:r>
                <a:r>
                  <a:rPr kumimoji="0" lang="vi-VN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diễn</a:t>
                </a:r>
                <a:r>
                  <a:rPr kumimoji="0" lang="vi-VN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kumimoji="0" lang="vi-VN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kumimoji="0" lang="vi-VN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vi-VN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vi-VN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vi-VN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kumimoji="0" lang="vi-VN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</a:t>
                </a:r>
                <a:r>
                  <a:rPr kumimoji="0" lang="vi-VN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vi-VN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kumimoji="0" lang="en-US" sz="3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d>
                      <m:dPr>
                        <m:ctrlP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,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𝟖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𝟔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b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b>
                        </m:sSub>
                      </m:e>
                    </m:d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: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𝒙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+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𝒚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kumimoji="0" lang="en-US" sz="3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(Miền nghiệm của hệ trên là miền tứ giác ABCD (kể cả biên).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03C604C-943B-F960-333E-89498869F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1143000"/>
                <a:ext cx="21336000" cy="1846659"/>
              </a:xfrm>
              <a:prstGeom prst="rect">
                <a:avLst/>
              </a:prstGeom>
              <a:blipFill>
                <a:blip r:embed="rId4"/>
                <a:stretch>
                  <a:fillRect l="-943" t="-5960" b="-125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2929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HỆ BẤT PHƯƠNG TRÌNH BẬC NHẤT HAI ẨN</a:t>
            </a:r>
            <a:endParaRPr lang="en-US" dirty="0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032125"/>
            <a:ext cx="11734800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 b="1" dirty="0" err="1"/>
              <a:t>Trong</a:t>
            </a:r>
            <a:r>
              <a:rPr lang="en-US" sz="4400" b="1" dirty="0"/>
              <a:t> </a:t>
            </a:r>
            <a:r>
              <a:rPr lang="en-US" sz="4400" b="1" dirty="0" err="1"/>
              <a:t>năm</a:t>
            </a:r>
            <a:r>
              <a:rPr lang="en-US" sz="4400" b="1" dirty="0"/>
              <a:t> nay,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cửa</a:t>
            </a:r>
            <a:r>
              <a:rPr lang="en-US" sz="4400" b="1" dirty="0"/>
              <a:t> </a:t>
            </a:r>
            <a:r>
              <a:rPr lang="en-US" sz="4400" b="1" dirty="0" err="1"/>
              <a:t>hàng</a:t>
            </a:r>
            <a:r>
              <a:rPr lang="en-US" sz="4400" b="1" dirty="0"/>
              <a:t> </a:t>
            </a:r>
            <a:r>
              <a:rPr lang="en-US" sz="4400" b="1" dirty="0" err="1"/>
              <a:t>điện</a:t>
            </a:r>
            <a:r>
              <a:rPr lang="en-US" sz="4400" b="1" dirty="0"/>
              <a:t> </a:t>
            </a:r>
            <a:r>
              <a:rPr lang="en-US" sz="4400" b="1" dirty="0" err="1"/>
              <a:t>lạnh</a:t>
            </a:r>
            <a:r>
              <a:rPr lang="en-US" sz="4400" b="1" dirty="0"/>
              <a:t> </a:t>
            </a:r>
            <a:r>
              <a:rPr lang="en-US" sz="4400" b="1" dirty="0" err="1"/>
              <a:t>dự</a:t>
            </a:r>
            <a:r>
              <a:rPr lang="en-US" sz="4400" b="1" dirty="0"/>
              <a:t> </a:t>
            </a:r>
            <a:r>
              <a:rPr lang="en-US" sz="4400" b="1" dirty="0" err="1"/>
              <a:t>định</a:t>
            </a:r>
            <a:r>
              <a:rPr lang="en-US" sz="4400" b="1" dirty="0"/>
              <a:t> </a:t>
            </a:r>
            <a:r>
              <a:rPr lang="en-US" sz="4400" b="1" dirty="0" err="1"/>
              <a:t>kinh</a:t>
            </a:r>
            <a:r>
              <a:rPr lang="en-US" sz="4400" b="1" dirty="0"/>
              <a:t> </a:t>
            </a:r>
            <a:r>
              <a:rPr lang="en-US" sz="4400" b="1" dirty="0" err="1"/>
              <a:t>doanh</a:t>
            </a:r>
            <a:r>
              <a:rPr lang="en-US" sz="4400" b="1" dirty="0"/>
              <a:t> </a:t>
            </a:r>
            <a:r>
              <a:rPr lang="en-US" sz="4400" b="1" dirty="0" err="1"/>
              <a:t>hai</a:t>
            </a:r>
            <a:r>
              <a:rPr lang="en-US" sz="4400" b="1" dirty="0"/>
              <a:t> </a:t>
            </a:r>
            <a:r>
              <a:rPr lang="en-US" sz="4400" b="1" dirty="0" err="1"/>
              <a:t>loại</a:t>
            </a:r>
            <a:r>
              <a:rPr lang="en-US" sz="4400" b="1" dirty="0"/>
              <a:t> </a:t>
            </a:r>
            <a:r>
              <a:rPr lang="en-US" sz="4400" b="1" dirty="0" err="1"/>
              <a:t>máy</a:t>
            </a:r>
            <a:r>
              <a:rPr lang="en-US" sz="4400" b="1" dirty="0"/>
              <a:t> </a:t>
            </a:r>
            <a:r>
              <a:rPr lang="en-US" sz="4400" b="1" dirty="0" err="1"/>
              <a:t>điều</a:t>
            </a:r>
            <a:r>
              <a:rPr lang="en-US" sz="4400" b="1" dirty="0"/>
              <a:t> </a:t>
            </a:r>
            <a:r>
              <a:rPr lang="en-US" sz="4400" b="1" dirty="0" err="1"/>
              <a:t>hòa</a:t>
            </a:r>
            <a:r>
              <a:rPr lang="en-US" sz="4400" b="1" dirty="0"/>
              <a:t>: </a:t>
            </a:r>
            <a:r>
              <a:rPr lang="en-US" sz="4400" b="1" dirty="0" err="1"/>
              <a:t>điều</a:t>
            </a:r>
            <a:r>
              <a:rPr lang="en-US" sz="4400" b="1" dirty="0"/>
              <a:t> </a:t>
            </a:r>
            <a:r>
              <a:rPr lang="en-US" sz="4400" b="1" dirty="0" err="1"/>
              <a:t>hòa</a:t>
            </a:r>
            <a:r>
              <a:rPr lang="en-US" sz="4400" b="1" dirty="0"/>
              <a:t> </a:t>
            </a:r>
            <a:r>
              <a:rPr lang="en-US" sz="4400" b="1" dirty="0" err="1"/>
              <a:t>hai</a:t>
            </a:r>
            <a:r>
              <a:rPr lang="en-US" sz="4400" b="1" dirty="0"/>
              <a:t> </a:t>
            </a:r>
            <a:r>
              <a:rPr lang="en-US" sz="4400" b="1" dirty="0" err="1"/>
              <a:t>chiều</a:t>
            </a:r>
            <a:r>
              <a:rPr lang="en-US" sz="4400" b="1" dirty="0"/>
              <a:t> </a:t>
            </a:r>
            <a:r>
              <a:rPr lang="en-US" sz="4400" b="1" dirty="0" err="1"/>
              <a:t>và</a:t>
            </a:r>
            <a:r>
              <a:rPr lang="en-US" sz="4400" b="1" dirty="0"/>
              <a:t> </a:t>
            </a:r>
            <a:r>
              <a:rPr lang="en-US" sz="4400" b="1" dirty="0" err="1"/>
              <a:t>điều</a:t>
            </a:r>
            <a:r>
              <a:rPr lang="en-US" sz="4400" b="1" dirty="0"/>
              <a:t> </a:t>
            </a:r>
            <a:r>
              <a:rPr lang="en-US" sz="4400" b="1" dirty="0" err="1"/>
              <a:t>hòa</a:t>
            </a:r>
            <a:r>
              <a:rPr lang="en-US" sz="4400" b="1" dirty="0"/>
              <a:t>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chiều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số</a:t>
            </a:r>
            <a:r>
              <a:rPr lang="en-US" sz="4400" b="1" dirty="0"/>
              <a:t> </a:t>
            </a:r>
            <a:r>
              <a:rPr lang="en-US" sz="4400" b="1" dirty="0" err="1"/>
              <a:t>vốn</a:t>
            </a:r>
            <a:r>
              <a:rPr lang="en-US" sz="4400" b="1" dirty="0"/>
              <a:t> ban </a:t>
            </a:r>
            <a:r>
              <a:rPr lang="en-US" sz="4400" b="1" dirty="0" err="1"/>
              <a:t>đầu</a:t>
            </a:r>
            <a:r>
              <a:rPr lang="en-US" sz="4400" b="1" dirty="0"/>
              <a:t> </a:t>
            </a:r>
            <a:r>
              <a:rPr lang="en-US" sz="4400" b="1" dirty="0" err="1"/>
              <a:t>không</a:t>
            </a:r>
            <a:r>
              <a:rPr lang="en-US" sz="4400" b="1" dirty="0"/>
              <a:t> </a:t>
            </a:r>
            <a:r>
              <a:rPr lang="en-US" sz="4400" b="1" dirty="0" err="1"/>
              <a:t>vượt</a:t>
            </a:r>
            <a:r>
              <a:rPr lang="en-US" sz="4400" b="1" dirty="0"/>
              <a:t> </a:t>
            </a:r>
            <a:r>
              <a:rPr lang="en-US" sz="4400" b="1" dirty="0" err="1"/>
              <a:t>quá</a:t>
            </a:r>
            <a:r>
              <a:rPr lang="en-US" sz="4400" b="1" dirty="0"/>
              <a:t> 1,2 </a:t>
            </a:r>
            <a:r>
              <a:rPr lang="en-US" sz="4400" b="1" dirty="0" err="1"/>
              <a:t>tỉ</a:t>
            </a:r>
            <a:r>
              <a:rPr lang="en-US" sz="4400" b="1" dirty="0"/>
              <a:t> </a:t>
            </a:r>
            <a:r>
              <a:rPr lang="en-US" sz="4400" b="1" dirty="0" err="1"/>
              <a:t>đồng</a:t>
            </a:r>
            <a:r>
              <a:rPr lang="en-US" sz="4400" b="1" dirty="0"/>
              <a:t>.</a:t>
            </a:r>
          </a:p>
          <a:p>
            <a:pPr algn="just"/>
            <a:endParaRPr lang="en-US" sz="4400" b="1" dirty="0"/>
          </a:p>
          <a:p>
            <a:pPr algn="just"/>
            <a:endParaRPr lang="en-US" sz="4400" b="1" dirty="0"/>
          </a:p>
          <a:p>
            <a:pPr algn="just"/>
            <a:endParaRPr lang="en-US" sz="4400" b="1" dirty="0"/>
          </a:p>
          <a:p>
            <a:pPr algn="just"/>
            <a:r>
              <a:rPr lang="en-US" sz="4400" b="1" dirty="0" err="1"/>
              <a:t>Cửa</a:t>
            </a:r>
            <a:r>
              <a:rPr lang="en-US" sz="4400" b="1" dirty="0"/>
              <a:t> </a:t>
            </a:r>
            <a:r>
              <a:rPr lang="en-US" sz="4400" b="1" dirty="0" err="1"/>
              <a:t>hàng</a:t>
            </a:r>
            <a:r>
              <a:rPr lang="en-US" sz="4400" b="1" dirty="0"/>
              <a:t> </a:t>
            </a:r>
            <a:r>
              <a:rPr lang="en-US" sz="4400" b="1" dirty="0" err="1"/>
              <a:t>ước</a:t>
            </a:r>
            <a:r>
              <a:rPr lang="en-US" sz="4400" b="1" dirty="0"/>
              <a:t> </a:t>
            </a:r>
            <a:r>
              <a:rPr lang="en-US" sz="4400" b="1" dirty="0" err="1"/>
              <a:t>tính</a:t>
            </a:r>
            <a:r>
              <a:rPr lang="en-US" sz="4400" b="1" dirty="0"/>
              <a:t> </a:t>
            </a:r>
            <a:r>
              <a:rPr lang="en-US" sz="4400" b="1" dirty="0" err="1"/>
              <a:t>rằng</a:t>
            </a:r>
            <a:r>
              <a:rPr lang="en-US" sz="4400" b="1" dirty="0"/>
              <a:t> </a:t>
            </a:r>
            <a:r>
              <a:rPr lang="en-US" sz="4400" b="1" dirty="0" err="1"/>
              <a:t>tổng</a:t>
            </a:r>
            <a:r>
              <a:rPr lang="en-US" sz="4400" b="1" dirty="0"/>
              <a:t> </a:t>
            </a:r>
            <a:r>
              <a:rPr lang="en-US" sz="4400" b="1" dirty="0" err="1"/>
              <a:t>nhu</a:t>
            </a:r>
            <a:r>
              <a:rPr lang="en-US" sz="4400" b="1" dirty="0"/>
              <a:t> </a:t>
            </a:r>
            <a:r>
              <a:rPr lang="en-US" sz="4400" b="1" dirty="0" err="1"/>
              <a:t>cầu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thị</a:t>
            </a:r>
            <a:r>
              <a:rPr lang="en-US" sz="4400" b="1" dirty="0"/>
              <a:t> </a:t>
            </a:r>
            <a:r>
              <a:rPr lang="en-US" sz="4400" b="1" dirty="0" err="1"/>
              <a:t>trường</a:t>
            </a:r>
            <a:r>
              <a:rPr lang="en-US" sz="4400" b="1" dirty="0"/>
              <a:t> </a:t>
            </a:r>
            <a:r>
              <a:rPr lang="en-US" sz="4400" b="1" dirty="0" err="1"/>
              <a:t>sẽ</a:t>
            </a:r>
            <a:r>
              <a:rPr lang="en-US" sz="4400" b="1" dirty="0"/>
              <a:t> </a:t>
            </a:r>
            <a:r>
              <a:rPr lang="en-US" sz="4400" b="1" dirty="0" err="1"/>
              <a:t>không</a:t>
            </a:r>
            <a:r>
              <a:rPr lang="en-US" sz="4400" b="1" dirty="0"/>
              <a:t> </a:t>
            </a:r>
            <a:r>
              <a:rPr lang="en-US" sz="4400" b="1" dirty="0" err="1"/>
              <a:t>vượt</a:t>
            </a:r>
            <a:r>
              <a:rPr lang="en-US" sz="4400" b="1" dirty="0"/>
              <a:t> </a:t>
            </a:r>
            <a:r>
              <a:rPr lang="en-US" sz="4400" b="1" dirty="0" err="1"/>
              <a:t>quá</a:t>
            </a:r>
            <a:r>
              <a:rPr lang="en-US" sz="4400" b="1" dirty="0"/>
              <a:t> 100 </a:t>
            </a:r>
            <a:r>
              <a:rPr lang="en-US" sz="4400" b="1" dirty="0" err="1"/>
              <a:t>máy</a:t>
            </a:r>
            <a:r>
              <a:rPr lang="en-US" sz="4400" b="1" dirty="0"/>
              <a:t> </a:t>
            </a:r>
            <a:r>
              <a:rPr lang="en-US" sz="4400" b="1" dirty="0" err="1"/>
              <a:t>cả</a:t>
            </a:r>
            <a:r>
              <a:rPr lang="en-US" sz="4400" b="1" dirty="0"/>
              <a:t> </a:t>
            </a:r>
            <a:r>
              <a:rPr lang="en-US" sz="4400" b="1" dirty="0" err="1"/>
              <a:t>hai</a:t>
            </a:r>
            <a:r>
              <a:rPr lang="en-US" sz="4400" b="1" dirty="0"/>
              <a:t> </a:t>
            </a:r>
            <a:r>
              <a:rPr lang="en-US" sz="4400" b="1" dirty="0" err="1"/>
              <a:t>loại</a:t>
            </a:r>
            <a:r>
              <a:rPr lang="en-US" sz="4400" b="1" dirty="0"/>
              <a:t>. </a:t>
            </a:r>
            <a:r>
              <a:rPr lang="en-US" sz="4400" b="1" dirty="0" err="1"/>
              <a:t>Nếu</a:t>
            </a:r>
            <a:r>
              <a:rPr lang="en-US" sz="4400" b="1" dirty="0"/>
              <a:t> </a:t>
            </a:r>
            <a:r>
              <a:rPr lang="en-US" sz="4400" b="1" dirty="0" err="1"/>
              <a:t>là</a:t>
            </a:r>
            <a:r>
              <a:rPr lang="en-US" sz="4400" b="1" dirty="0"/>
              <a:t> </a:t>
            </a:r>
            <a:r>
              <a:rPr lang="en-US" sz="4400" b="1" dirty="0" err="1"/>
              <a:t>chủ</a:t>
            </a:r>
            <a:r>
              <a:rPr lang="en-US" sz="4400" b="1" dirty="0"/>
              <a:t> </a:t>
            </a:r>
            <a:r>
              <a:rPr lang="en-US" sz="4400" b="1" dirty="0" err="1"/>
              <a:t>cửa</a:t>
            </a:r>
            <a:r>
              <a:rPr lang="en-US" sz="4400" b="1" dirty="0"/>
              <a:t> </a:t>
            </a:r>
            <a:r>
              <a:rPr lang="en-US" sz="4400" b="1" dirty="0" err="1"/>
              <a:t>hàng</a:t>
            </a:r>
            <a:r>
              <a:rPr lang="en-US" sz="4400" b="1" dirty="0"/>
              <a:t> </a:t>
            </a:r>
            <a:r>
              <a:rPr lang="en-US" sz="4400" b="1" dirty="0" err="1"/>
              <a:t>thì</a:t>
            </a:r>
            <a:r>
              <a:rPr lang="en-US" sz="4400" b="1" dirty="0"/>
              <a:t> </a:t>
            </a:r>
            <a:r>
              <a:rPr lang="en-US" sz="4400" b="1" dirty="0" err="1"/>
              <a:t>em</a:t>
            </a:r>
            <a:r>
              <a:rPr lang="en-US" sz="4400" b="1" dirty="0"/>
              <a:t> </a:t>
            </a:r>
            <a:r>
              <a:rPr lang="en-US" sz="4400" b="1" dirty="0" err="1"/>
              <a:t>cần</a:t>
            </a:r>
            <a:r>
              <a:rPr lang="en-US" sz="4400" b="1" dirty="0"/>
              <a:t> </a:t>
            </a:r>
            <a:r>
              <a:rPr lang="en-US" sz="4400" b="1" dirty="0" err="1"/>
              <a:t>đầu</a:t>
            </a:r>
            <a:r>
              <a:rPr lang="en-US" sz="4400" b="1" dirty="0"/>
              <a:t> </a:t>
            </a:r>
            <a:r>
              <a:rPr lang="en-US" sz="4400" b="1" dirty="0" err="1"/>
              <a:t>tư</a:t>
            </a:r>
            <a:r>
              <a:rPr lang="en-US" sz="4400" b="1" dirty="0"/>
              <a:t> </a:t>
            </a:r>
            <a:r>
              <a:rPr lang="en-US" sz="4400" b="1" dirty="0" err="1"/>
              <a:t>kinh</a:t>
            </a:r>
            <a:r>
              <a:rPr lang="en-US" sz="4400" b="1" dirty="0"/>
              <a:t> </a:t>
            </a:r>
            <a:r>
              <a:rPr lang="en-US" sz="4400" b="1" dirty="0" err="1"/>
              <a:t>doanh</a:t>
            </a:r>
            <a:r>
              <a:rPr lang="en-US" sz="4400" b="1" dirty="0"/>
              <a:t> </a:t>
            </a:r>
            <a:r>
              <a:rPr lang="en-US" sz="4400" b="1" dirty="0" err="1"/>
              <a:t>mỗi</a:t>
            </a:r>
            <a:r>
              <a:rPr lang="en-US" sz="4400" b="1" dirty="0"/>
              <a:t> </a:t>
            </a:r>
            <a:r>
              <a:rPr lang="en-US" sz="4400" b="1" dirty="0" err="1"/>
              <a:t>loại</a:t>
            </a:r>
            <a:r>
              <a:rPr lang="en-US" sz="4400" b="1" dirty="0"/>
              <a:t> bao </a:t>
            </a:r>
            <a:r>
              <a:rPr lang="en-US" sz="4400" b="1" dirty="0" err="1"/>
              <a:t>nhiêu</a:t>
            </a:r>
            <a:r>
              <a:rPr lang="en-US" sz="4400" b="1" dirty="0"/>
              <a:t> </a:t>
            </a:r>
            <a:r>
              <a:rPr lang="en-US" sz="4400" b="1" dirty="0" err="1"/>
              <a:t>máy</a:t>
            </a:r>
            <a:r>
              <a:rPr lang="en-US" sz="4400" b="1" dirty="0"/>
              <a:t> </a:t>
            </a:r>
            <a:r>
              <a:rPr lang="en-US" sz="4400" b="1" dirty="0" err="1"/>
              <a:t>để</a:t>
            </a:r>
            <a:r>
              <a:rPr lang="en-US" sz="4400" b="1" dirty="0"/>
              <a:t> </a:t>
            </a:r>
            <a:r>
              <a:rPr lang="en-US" sz="4400" b="1" dirty="0" err="1"/>
              <a:t>lợi</a:t>
            </a:r>
            <a:r>
              <a:rPr lang="en-US" sz="4400" b="1" dirty="0"/>
              <a:t> </a:t>
            </a:r>
            <a:r>
              <a:rPr lang="en-US" sz="4400" b="1" dirty="0" err="1"/>
              <a:t>nhuận</a:t>
            </a:r>
            <a:r>
              <a:rPr lang="en-US" sz="4400" b="1" dirty="0"/>
              <a:t> </a:t>
            </a:r>
            <a:r>
              <a:rPr lang="en-US" sz="4400" b="1" dirty="0" err="1"/>
              <a:t>thu</a:t>
            </a:r>
            <a:r>
              <a:rPr lang="en-US" sz="4400" b="1" dirty="0"/>
              <a:t> </a:t>
            </a:r>
            <a:r>
              <a:rPr lang="en-US" sz="4400" b="1" dirty="0" err="1"/>
              <a:t>được</a:t>
            </a:r>
            <a:r>
              <a:rPr lang="en-US" sz="4400" b="1" dirty="0"/>
              <a:t> </a:t>
            </a:r>
            <a:r>
              <a:rPr lang="en-US" sz="4400" b="1" dirty="0" err="1"/>
              <a:t>là</a:t>
            </a:r>
            <a:r>
              <a:rPr lang="en-US" sz="4400" b="1" dirty="0"/>
              <a:t> </a:t>
            </a:r>
            <a:r>
              <a:rPr lang="en-US" sz="4400" b="1" dirty="0" err="1"/>
              <a:t>lớn</a:t>
            </a:r>
            <a:r>
              <a:rPr lang="en-US" sz="4400" b="1" dirty="0"/>
              <a:t> </a:t>
            </a:r>
            <a:r>
              <a:rPr lang="en-US" sz="4400" b="1" dirty="0" err="1"/>
              <a:t>nhất</a:t>
            </a:r>
            <a:r>
              <a:rPr lang="en-US" sz="4400" b="1" dirty="0"/>
              <a:t>?</a:t>
            </a:r>
          </a:p>
          <a:p>
            <a:pPr algn="just"/>
            <a:endParaRPr lang="en-US" sz="4400" b="1" dirty="0"/>
          </a:p>
          <a:p>
            <a:pPr algn="just"/>
            <a:endParaRPr lang="en-US" sz="4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801600" y="3009900"/>
                <a:ext cx="11353800" cy="106076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 b="1" dirty="0">
                    <a:solidFill>
                      <a:srgbClr val="FF0000"/>
                    </a:solidFill>
                  </a:rPr>
                  <a:t>HĐ1: </a:t>
                </a:r>
                <a:r>
                  <a:rPr lang="en-US" sz="4400" b="1" dirty="0"/>
                  <a:t>G</a:t>
                </a:r>
                <a:r>
                  <a:rPr lang="en-US" sz="4400" b="1" dirty="0" err="1"/>
                  <a:t>ọi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lượt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loại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cửa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nhập</a:t>
                </a:r>
                <a:r>
                  <a:rPr lang="en-US" sz="4400" b="1" dirty="0"/>
                  <a:t>.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vốn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cửa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phải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bỏ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ra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để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nhập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loại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theo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. 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a) Do </a:t>
                </a:r>
                <a:r>
                  <a:rPr lang="en-US" sz="4400" b="1" dirty="0" err="1"/>
                  <a:t>nhu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cầu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quá</a:t>
                </a:r>
                <a:r>
                  <a:rPr lang="en-US" sz="4400" b="1" dirty="0"/>
                  <a:t> 100  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nên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thỏa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mãn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kiện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gì</a:t>
                </a:r>
                <a:r>
                  <a:rPr lang="en-US" sz="4400" b="1" dirty="0"/>
                  <a:t>?</a:t>
                </a:r>
              </a:p>
              <a:p>
                <a:pPr marL="0" indent="0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: 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a) </a:t>
                </a:r>
                <a:r>
                  <a:rPr lang="en-US" sz="4400" b="1" dirty="0" err="1"/>
                  <a:t>Gọi</a:t>
                </a:r>
                <a:r>
                  <a:rPr lang="en-US" sz="4400" b="1" dirty="0"/>
                  <a:t> </a:t>
                </a:r>
                <a:r>
                  <a:rPr lang="en-US" sz="4400" b="1" dirty="0">
                    <a:latin typeface="Cambria Math" panose="02040503050406030204" pitchFamily="18" charset="0"/>
                  </a:rPr>
                  <a:t>𝑥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>
                    <a:latin typeface="Cambria Math" panose="02040503050406030204" pitchFamily="18" charset="0"/>
                  </a:rPr>
                  <a:t>𝑦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lượt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loại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cửa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nhập</a:t>
                </a:r>
                <a:r>
                  <a:rPr lang="en-US" sz="4400" b="1" dirty="0"/>
                  <a:t>. Khi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ta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/>
              </a:p>
              <a:p>
                <a:pPr marL="0" indent="0">
                  <a:buNone/>
                </a:pPr>
                <a:r>
                  <a:rPr lang="en-US" sz="4400" b="1" dirty="0"/>
                  <a:t>  Do </a:t>
                </a:r>
                <a:r>
                  <a:rPr lang="en-US" sz="4400" b="1" dirty="0" err="1"/>
                  <a:t>nhu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cầu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trường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quá</a:t>
                </a:r>
                <a:r>
                  <a:rPr lang="en-US" sz="4400" b="1" dirty="0"/>
                  <a:t> 100  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nên</a:t>
                </a:r>
                <a:r>
                  <a:rPr lang="en-US" sz="4400" b="1" dirty="0"/>
                  <a:t> </a:t>
                </a:r>
                <a:r>
                  <a:rPr lang="en-US" sz="4400" b="1" dirty="0">
                    <a:latin typeface="Cambria Math" panose="02040503050406030204" pitchFamily="18" charset="0"/>
                  </a:rPr>
                  <a:t>𝑥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>
                    <a:latin typeface="Cambria Math" panose="02040503050406030204" pitchFamily="18" charset="0"/>
                  </a:rPr>
                  <a:t>𝑦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thỏa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mãn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kiện</a:t>
                </a:r>
                <a:r>
                  <a:rPr lang="en-US" sz="4400" b="1" dirty="0"/>
                  <a:t> 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en-US" sz="4400" b="1" dirty="0"/>
              </a:p>
              <a:p>
                <a:endParaRPr lang="en-US" sz="4400" b="1" dirty="0"/>
              </a:p>
            </p:txBody>
          </p:sp>
        </mc:Choice>
        <mc:Fallback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00" y="3009900"/>
                <a:ext cx="11353800" cy="10607665"/>
              </a:xfrm>
              <a:prstGeom prst="rect">
                <a:avLst/>
              </a:prstGeom>
              <a:blipFill>
                <a:blip r:embed="rId3"/>
                <a:stretch>
                  <a:fillRect l="-2091" t="-1780" r="-20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705856-5AFF-455E-B94A-9F03CD6D3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507795"/>
              </p:ext>
            </p:extLst>
          </p:nvPr>
        </p:nvGraphicFramePr>
        <p:xfrm>
          <a:off x="1066800" y="5694556"/>
          <a:ext cx="11353799" cy="2091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3529">
                  <a:extLst>
                    <a:ext uri="{9D8B030D-6E8A-4147-A177-3AD203B41FA5}">
                      <a16:colId xmlns:a16="http://schemas.microsoft.com/office/drawing/2014/main" val="768098747"/>
                    </a:ext>
                  </a:extLst>
                </a:gridCol>
                <a:gridCol w="4145135">
                  <a:extLst>
                    <a:ext uri="{9D8B030D-6E8A-4147-A177-3AD203B41FA5}">
                      <a16:colId xmlns:a16="http://schemas.microsoft.com/office/drawing/2014/main" val="4223190020"/>
                    </a:ext>
                  </a:extLst>
                </a:gridCol>
                <a:gridCol w="4145135">
                  <a:extLst>
                    <a:ext uri="{9D8B030D-6E8A-4147-A177-3AD203B41FA5}">
                      <a16:colId xmlns:a16="http://schemas.microsoft.com/office/drawing/2014/main" val="346193924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hòa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chiều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hòa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chiều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5745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mua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vào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1653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Lợi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nhuận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dự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kiến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09705"/>
                  </a:ext>
                </a:extLst>
              </a:tr>
            </a:tbl>
          </a:graphicData>
        </a:graphic>
      </p:graphicFrame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1888831"/>
              </p:ext>
            </p:extLst>
          </p:nvPr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3783" imgH="143125" progId="Equation.DSMT4">
                  <p:embed/>
                </p:oleObj>
              </mc:Choice>
              <mc:Fallback>
                <p:oleObj name="Equation" r:id="rId4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835" imgH="139518" progId="Equation.DSMT4">
                  <p:embed/>
                </p:oleObj>
              </mc:Choice>
              <mc:Fallback>
                <p:oleObj name="Equation" r:id="rId6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4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510" y="1981200"/>
                <a:ext cx="11630892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Phiếu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BT3</a:t>
                </a:r>
              </a:p>
              <a:p>
                <a:pPr algn="just"/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 algn="just">
                  <a:lnSpc>
                    <a:spcPts val="5280"/>
                  </a:lnSpc>
                  <a:spcBef>
                    <a:spcPts val="0"/>
                  </a:spcBef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nhuận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2,5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mang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nhuận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sẽ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250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1981200"/>
                <a:ext cx="11630892" cy="11411749"/>
              </a:xfrm>
              <a:prstGeom prst="rect">
                <a:avLst/>
              </a:prstGeom>
              <a:blipFill>
                <a:blip r:embed="rId3"/>
                <a:stretch>
                  <a:fillRect l="-2094" t="-1601" r="-204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ban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𝟒𝟎𝟎𝟎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𝟒𝟎𝟎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tổng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250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𝟐𝟓𝟎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ẩn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𝟒𝟎𝟎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𝟐𝟓𝟎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003" t="-1601" b="-480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39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510" y="1981200"/>
                <a:ext cx="11630892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 err="1"/>
                  <a:t>Miền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tứ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𝑶𝑨𝑩𝑪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với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tọa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độ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đỉnh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𝟐𝟎𝟎</m:t>
                        </m:r>
                      </m:e>
                    </m:d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𝟏𝟓𝟎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𝟐𝟓𝟎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10" y="1981200"/>
                <a:ext cx="11630892" cy="11411749"/>
              </a:xfrm>
              <a:prstGeom prst="rect">
                <a:avLst/>
              </a:prstGeom>
              <a:blipFill>
                <a:blip r:embed="rId3"/>
                <a:stretch>
                  <a:fillRect l="-1885" t="-16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 dirty="0"/>
                  <a:t>b) </a:t>
                </a:r>
                <a:r>
                  <a:rPr lang="en-US" sz="4400" b="1" dirty="0" err="1"/>
                  <a:t>Gọi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/>
                  <a:t> (</a:t>
                </a:r>
                <a:r>
                  <a:rPr lang="en-US" sz="4400" b="1" dirty="0" err="1"/>
                  <a:t>triệu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đồng</a:t>
                </a:r>
                <a:r>
                  <a:rPr lang="en-US" sz="4400" b="1" dirty="0"/>
                  <a:t>)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lợi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nhuận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cửa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trong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bán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loại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loại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/>
                  <a:t>. </a:t>
                </a:r>
              </a:p>
              <a:p>
                <a:pPr marL="0" indent="0">
                  <a:buNone/>
                </a:pPr>
                <a:r>
                  <a:rPr lang="en-US" sz="4400" b="1"/>
                  <a:t>Khi </a:t>
                </a:r>
                <a:r>
                  <a:rPr lang="en-US" sz="4400" b="1" dirty="0" err="1"/>
                  <a:t>đó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c) Ta </a:t>
                </a:r>
                <a:r>
                  <a:rPr lang="en-US" sz="4400" b="1" dirty="0" err="1"/>
                  <a:t>cần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tìm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lớn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khi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thỏa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mãn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   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biểu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thức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đỉnh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tứ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𝑶𝑨𝑩𝑪</m:t>
                    </m:r>
                  </m:oMath>
                </a14:m>
                <a:r>
                  <a:rPr lang="en-US" sz="4400" b="1" dirty="0"/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𝟖𝟎𝟎</m:t>
                    </m:r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𝟖𝟓𝟎</m:t>
                    </m:r>
                  </m:oMath>
                </a14:m>
                <a:r>
                  <a:rPr lang="en-US" sz="4400" b="1" dirty="0"/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𝟐𝟓𝟎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𝟔𝟐𝟓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    So </a:t>
                </a:r>
                <a:r>
                  <a:rPr lang="en-US" sz="4400" b="1" dirty="0" err="1"/>
                  <a:t>sánh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</m:oMath>
                </a14:m>
                <a:r>
                  <a:rPr lang="en-US" sz="4400" b="1" dirty="0"/>
                  <a:t>, ta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giá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trị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lớn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tìm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𝑭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𝟖𝟓𝟎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r>
                  <a:rPr lang="en-US" sz="4400" b="1" dirty="0" err="1"/>
                  <a:t>Vậy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cửa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mỗi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nhập</a:t>
                </a:r>
                <a:r>
                  <a:rPr lang="en-US" sz="4400" b="1" dirty="0"/>
                  <a:t> 100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loại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150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loại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để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lợi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nhuận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lớn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981200"/>
                <a:ext cx="11859491" cy="11411749"/>
              </a:xfrm>
              <a:prstGeom prst="rect">
                <a:avLst/>
              </a:prstGeom>
              <a:blipFill>
                <a:blip r:embed="rId4"/>
                <a:stretch>
                  <a:fillRect l="-2003" t="-160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1AA2D5BC-2395-47F2-B88B-B562D65A5A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" y="5105400"/>
            <a:ext cx="1049071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6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_cau">
            <a:extLst>
              <a:ext uri="{FF2B5EF4-FFF2-40B4-BE49-F238E27FC236}">
                <a16:creationId xmlns:a16="http://schemas.microsoft.com/office/drawing/2014/main" id="{DB83B112-8509-4BF3-AA3C-0281436ABA06}"/>
              </a:ext>
            </a:extLst>
          </p:cNvPr>
          <p:cNvSpPr/>
          <p:nvPr/>
        </p:nvSpPr>
        <p:spPr>
          <a:xfrm>
            <a:off x="228600" y="1336887"/>
            <a:ext cx="23670047" cy="7730745"/>
          </a:xfrm>
          <a:prstGeom prst="roundRect">
            <a:avLst>
              <a:gd name="adj" fmla="val 3200"/>
            </a:avLst>
          </a:prstGeom>
          <a:solidFill>
            <a:srgbClr val="FFFFE7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555" marR="0" indent="-63055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630555" algn="l"/>
              </a:tabLs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PA1">
            <a:extLst>
              <a:ext uri="{FF2B5EF4-FFF2-40B4-BE49-F238E27FC236}">
                <a16:creationId xmlns:a16="http://schemas.microsoft.com/office/drawing/2014/main" id="{DBC934CE-7257-4E5B-8332-FA76B51D466B}"/>
              </a:ext>
            </a:extLst>
          </p:cNvPr>
          <p:cNvGrpSpPr/>
          <p:nvPr/>
        </p:nvGrpSpPr>
        <p:grpSpPr>
          <a:xfrm>
            <a:off x="1161857" y="6498935"/>
            <a:ext cx="843362" cy="1230210"/>
            <a:chOff x="743513" y="1167615"/>
            <a:chExt cx="421681" cy="615105"/>
          </a:xfrm>
        </p:grpSpPr>
        <p:sp>
          <p:nvSpPr>
            <p:cNvPr id="46" name="Oval_A">
              <a:extLst>
                <a:ext uri="{FF2B5EF4-FFF2-40B4-BE49-F238E27FC236}">
                  <a16:creationId xmlns:a16="http://schemas.microsoft.com/office/drawing/2014/main" id="{716074AD-E5DF-4A48-ACE2-7403323BB94C}"/>
                </a:ext>
              </a:extLst>
            </p:cNvPr>
            <p:cNvSpPr/>
            <p:nvPr/>
          </p:nvSpPr>
          <p:spPr>
            <a:xfrm>
              <a:off x="743513" y="1395874"/>
              <a:ext cx="381000" cy="3810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3333FF"/>
                  </a:solidFill>
                  <a:latin typeface="LM Roman 12" panose="00000500000000000000" pitchFamily="50" charset="0"/>
                </a:rPr>
                <a:t>A</a:t>
              </a:r>
            </a:p>
          </p:txBody>
        </p:sp>
        <p:sp>
          <p:nvSpPr>
            <p:cNvPr id="47" name="txt_A">
              <a:extLst>
                <a:ext uri="{FF2B5EF4-FFF2-40B4-BE49-F238E27FC236}">
                  <a16:creationId xmlns:a16="http://schemas.microsoft.com/office/drawing/2014/main" id="{5FD851E7-C56C-43F1-B038-F726B72CA302}"/>
                </a:ext>
              </a:extLst>
            </p:cNvPr>
            <p:cNvSpPr txBox="1"/>
            <p:nvPr/>
          </p:nvSpPr>
          <p:spPr>
            <a:xfrm>
              <a:off x="1072828" y="1167615"/>
              <a:ext cx="92366" cy="615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5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PA2">
            <a:extLst>
              <a:ext uri="{FF2B5EF4-FFF2-40B4-BE49-F238E27FC236}">
                <a16:creationId xmlns:a16="http://schemas.microsoft.com/office/drawing/2014/main" id="{B8A0BB3F-7067-4E73-8841-7CF3C38D5D6B}"/>
              </a:ext>
            </a:extLst>
          </p:cNvPr>
          <p:cNvGrpSpPr/>
          <p:nvPr/>
        </p:nvGrpSpPr>
        <p:grpSpPr>
          <a:xfrm>
            <a:off x="6913831" y="6728427"/>
            <a:ext cx="5159740" cy="1107996"/>
            <a:chOff x="3619500" y="1282361"/>
            <a:chExt cx="2579870" cy="553998"/>
          </a:xfrm>
        </p:grpSpPr>
        <p:sp>
          <p:nvSpPr>
            <p:cNvPr id="49" name="Oval_B">
              <a:extLst>
                <a:ext uri="{FF2B5EF4-FFF2-40B4-BE49-F238E27FC236}">
                  <a16:creationId xmlns:a16="http://schemas.microsoft.com/office/drawing/2014/main" id="{F4EBC44A-A3B5-49BA-8072-10069F965DE9}"/>
                </a:ext>
              </a:extLst>
            </p:cNvPr>
            <p:cNvSpPr/>
            <p:nvPr/>
          </p:nvSpPr>
          <p:spPr>
            <a:xfrm>
              <a:off x="3619500" y="1395874"/>
              <a:ext cx="381000" cy="3810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3333FF"/>
                  </a:solidFill>
                  <a:latin typeface="LM Roman 12" panose="00000500000000000000" pitchFamily="50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xt_B">
                  <a:extLst>
                    <a:ext uri="{FF2B5EF4-FFF2-40B4-BE49-F238E27FC236}">
                      <a16:creationId xmlns:a16="http://schemas.microsoft.com/office/drawing/2014/main" id="{7D2D80AF-D0F6-4DDF-B0EF-DA8E8A8AF3F8}"/>
                    </a:ext>
                  </a:extLst>
                </p:cNvPr>
                <p:cNvSpPr txBox="1"/>
                <p:nvPr/>
              </p:nvSpPr>
              <p:spPr>
                <a:xfrm>
                  <a:off x="4008586" y="1282361"/>
                  <a:ext cx="2190784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tri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ệ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u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 đồ</m:t>
                        </m:r>
                        <m:r>
                          <m:rPr>
                            <m:nor/>
                          </m:rPr>
                          <a:rPr lang="en-US" sz="4400" b="1">
                            <a:latin typeface="Tahoma" panose="020B0604030504040204" pitchFamily="34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ng</m:t>
                        </m:r>
                      </m:oMath>
                    </m:oMathPara>
                  </a14:m>
                  <a:endParaRPr lang="en-US" sz="6000" b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 xmlns="">
            <p:sp>
              <p:nvSpPr>
                <p:cNvPr id="50" name="txt_B">
                  <a:extLst>
                    <a:ext uri="{FF2B5EF4-FFF2-40B4-BE49-F238E27FC236}">
                      <a16:creationId xmlns:a16="http://schemas.microsoft.com/office/drawing/2014/main" id="{7D2D80AF-D0F6-4DDF-B0EF-DA8E8A8AF3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08586" y="1282361"/>
                  <a:ext cx="2190784" cy="55399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PA3">
            <a:extLst>
              <a:ext uri="{FF2B5EF4-FFF2-40B4-BE49-F238E27FC236}">
                <a16:creationId xmlns:a16="http://schemas.microsoft.com/office/drawing/2014/main" id="{C479A0ED-A058-434B-9EFB-4D5A3B21E1CF}"/>
              </a:ext>
            </a:extLst>
          </p:cNvPr>
          <p:cNvGrpSpPr/>
          <p:nvPr/>
        </p:nvGrpSpPr>
        <p:grpSpPr>
          <a:xfrm>
            <a:off x="1160302" y="7478256"/>
            <a:ext cx="781620" cy="1250270"/>
            <a:chOff x="6477000" y="1153327"/>
            <a:chExt cx="390810" cy="625135"/>
          </a:xfrm>
        </p:grpSpPr>
        <p:sp>
          <p:nvSpPr>
            <p:cNvPr id="52" name="Oval_C">
              <a:extLst>
                <a:ext uri="{FF2B5EF4-FFF2-40B4-BE49-F238E27FC236}">
                  <a16:creationId xmlns:a16="http://schemas.microsoft.com/office/drawing/2014/main" id="{C9352889-9C93-46BC-A3DA-2964C7CFC3AB}"/>
                </a:ext>
              </a:extLst>
            </p:cNvPr>
            <p:cNvSpPr/>
            <p:nvPr/>
          </p:nvSpPr>
          <p:spPr>
            <a:xfrm>
              <a:off x="6477000" y="1397462"/>
              <a:ext cx="381000" cy="3810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3333FF"/>
                  </a:solidFill>
                  <a:latin typeface="LM Roman 12" panose="00000500000000000000" pitchFamily="50" charset="0"/>
                </a:rPr>
                <a:t>C</a:t>
              </a:r>
            </a:p>
          </p:txBody>
        </p:sp>
        <p:sp>
          <p:nvSpPr>
            <p:cNvPr id="53" name="txt_C">
              <a:extLst>
                <a:ext uri="{FF2B5EF4-FFF2-40B4-BE49-F238E27FC236}">
                  <a16:creationId xmlns:a16="http://schemas.microsoft.com/office/drawing/2014/main" id="{B14D0687-6D98-4AA1-AE9E-4DED80410F2A}"/>
                </a:ext>
              </a:extLst>
            </p:cNvPr>
            <p:cNvSpPr txBox="1"/>
            <p:nvPr/>
          </p:nvSpPr>
          <p:spPr>
            <a:xfrm>
              <a:off x="6775444" y="1153327"/>
              <a:ext cx="92366" cy="615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5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PA4">
            <a:extLst>
              <a:ext uri="{FF2B5EF4-FFF2-40B4-BE49-F238E27FC236}">
                <a16:creationId xmlns:a16="http://schemas.microsoft.com/office/drawing/2014/main" id="{EE593D6B-121F-4838-8F41-A29EA3720274}"/>
              </a:ext>
            </a:extLst>
          </p:cNvPr>
          <p:cNvGrpSpPr/>
          <p:nvPr/>
        </p:nvGrpSpPr>
        <p:grpSpPr>
          <a:xfrm>
            <a:off x="6875302" y="7488853"/>
            <a:ext cx="867348" cy="1230210"/>
            <a:chOff x="9334500" y="1153327"/>
            <a:chExt cx="433674" cy="615105"/>
          </a:xfrm>
        </p:grpSpPr>
        <p:sp>
          <p:nvSpPr>
            <p:cNvPr id="55" name="Oval_D">
              <a:extLst>
                <a:ext uri="{FF2B5EF4-FFF2-40B4-BE49-F238E27FC236}">
                  <a16:creationId xmlns:a16="http://schemas.microsoft.com/office/drawing/2014/main" id="{12C8FCF7-88C0-4CA8-A427-64AF004031B4}"/>
                </a:ext>
              </a:extLst>
            </p:cNvPr>
            <p:cNvSpPr/>
            <p:nvPr/>
          </p:nvSpPr>
          <p:spPr>
            <a:xfrm>
              <a:off x="9334500" y="1383174"/>
              <a:ext cx="381000" cy="38100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3333FF"/>
                  </a:solidFill>
                  <a:latin typeface="LM Roman 12" panose="00000500000000000000" pitchFamily="50" charset="0"/>
                </a:rPr>
                <a:t>D</a:t>
              </a:r>
            </a:p>
          </p:txBody>
        </p:sp>
        <p:sp>
          <p:nvSpPr>
            <p:cNvPr id="61" name="txt_D">
              <a:extLst>
                <a:ext uri="{FF2B5EF4-FFF2-40B4-BE49-F238E27FC236}">
                  <a16:creationId xmlns:a16="http://schemas.microsoft.com/office/drawing/2014/main" id="{3634178F-91DF-4558-B676-12BA248A4236}"/>
                </a:ext>
              </a:extLst>
            </p:cNvPr>
            <p:cNvSpPr txBox="1"/>
            <p:nvPr/>
          </p:nvSpPr>
          <p:spPr>
            <a:xfrm>
              <a:off x="9675808" y="1153327"/>
              <a:ext cx="92366" cy="615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5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De_bai">
            <a:extLst>
              <a:ext uri="{FF2B5EF4-FFF2-40B4-BE49-F238E27FC236}">
                <a16:creationId xmlns:a16="http://schemas.microsoft.com/office/drawing/2014/main" id="{1060B65C-7C98-4C01-BCD9-8B809F73A7D6}"/>
              </a:ext>
            </a:extLst>
          </p:cNvPr>
          <p:cNvSpPr txBox="1"/>
          <p:nvPr/>
        </p:nvSpPr>
        <p:spPr>
          <a:xfrm>
            <a:off x="965646" y="992605"/>
            <a:ext cx="22420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5600">
              <a:solidFill>
                <a:srgbClr val="000000"/>
              </a:solidFill>
              <a:latin typeface="LM Roman 12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9EE7B90C-4F6A-4A0A-B731-868965C45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935" y="838200"/>
            <a:ext cx="3974228" cy="1512046"/>
          </a:xfrm>
          <a:prstGeom prst="rect">
            <a:avLst/>
          </a:prstGeom>
        </p:spPr>
      </p:pic>
      <p:sp>
        <p:nvSpPr>
          <p:cNvPr id="40" name="txt_cau">
            <a:extLst>
              <a:ext uri="{FF2B5EF4-FFF2-40B4-BE49-F238E27FC236}">
                <a16:creationId xmlns:a16="http://schemas.microsoft.com/office/drawing/2014/main" id="{058324A1-BCFD-430A-9699-6AC074A85B5F}"/>
              </a:ext>
            </a:extLst>
          </p:cNvPr>
          <p:cNvSpPr/>
          <p:nvPr/>
        </p:nvSpPr>
        <p:spPr>
          <a:xfrm>
            <a:off x="-402859" y="944101"/>
            <a:ext cx="3974228" cy="848205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FF"/>
                </a:solidFill>
                <a:latin typeface="LM Roman 12" panose="00000500000000000000" pitchFamily="50" charset="0"/>
                <a:cs typeface="Times New Roman" panose="02020603050405020304" pitchFamily="18" charset="0"/>
              </a:rPr>
              <a:t>Vận dụng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2C82B-007A-421B-BDC4-48A0AB5D754C}"/>
              </a:ext>
            </a:extLst>
          </p:cNvPr>
          <p:cNvSpPr txBox="1"/>
          <p:nvPr/>
        </p:nvSpPr>
        <p:spPr>
          <a:xfrm>
            <a:off x="468914" y="234923"/>
            <a:ext cx="104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Font Awesome 5 Brands Regular" panose="02000503000000000000" pitchFamily="50" charset="0"/>
              </a:rPr>
              <a:t></a:t>
            </a:r>
            <a:endParaRPr lang="en-US" sz="480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BFC0C-A958-7301-0A11-30260352573A}"/>
                  </a:ext>
                </a:extLst>
              </p:cNvPr>
              <p:cNvSpPr txBox="1"/>
              <p:nvPr/>
            </p:nvSpPr>
            <p:spPr>
              <a:xfrm>
                <a:off x="288362" y="1302676"/>
                <a:ext cx="23381685" cy="5509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xưởng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chủng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 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II.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1,6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Muốn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II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GB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 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phẩm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𝑴</m:t>
                        </m:r>
                      </m:e>
                      <m:sub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việc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giờ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hoạch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xuất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endParaRPr lang="en-US" sz="5400" b="1" dirty="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BFC0C-A958-7301-0A11-302603525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362" y="1302676"/>
                <a:ext cx="23381685" cy="5509200"/>
              </a:xfrm>
              <a:prstGeom prst="rect">
                <a:avLst/>
              </a:prstGeom>
              <a:blipFill>
                <a:blip r:embed="rId4"/>
                <a:stretch>
                  <a:fillRect l="-1043" t="-2436" r="-834" b="-44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xt_B">
                <a:extLst>
                  <a:ext uri="{FF2B5EF4-FFF2-40B4-BE49-F238E27FC236}">
                    <a16:creationId xmlns:a16="http://schemas.microsoft.com/office/drawing/2014/main" id="{0A41E485-BAFC-EFC2-D0AA-31D82BEC01BC}"/>
                  </a:ext>
                </a:extLst>
              </p:cNvPr>
              <p:cNvSpPr txBox="1"/>
              <p:nvPr/>
            </p:nvSpPr>
            <p:spPr>
              <a:xfrm>
                <a:off x="2058998" y="6767652"/>
                <a:ext cx="424573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m:rPr>
                          <m:nor/>
                        </m:rPr>
                        <a:rPr lang="en-GB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60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" name="txt_B">
                <a:extLst>
                  <a:ext uri="{FF2B5EF4-FFF2-40B4-BE49-F238E27FC236}">
                    <a16:creationId xmlns:a16="http://schemas.microsoft.com/office/drawing/2014/main" id="{0A41E485-BAFC-EFC2-D0AA-31D82BEC0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998" y="6767652"/>
                <a:ext cx="4245735" cy="110799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xt_B">
                <a:extLst>
                  <a:ext uri="{FF2B5EF4-FFF2-40B4-BE49-F238E27FC236}">
                    <a16:creationId xmlns:a16="http://schemas.microsoft.com/office/drawing/2014/main" id="{976AA336-E5BC-9D2D-8816-12FB6FE5D6A1}"/>
                  </a:ext>
                </a:extLst>
              </p:cNvPr>
              <p:cNvSpPr txBox="1"/>
              <p:nvPr/>
            </p:nvSpPr>
            <p:spPr>
              <a:xfrm>
                <a:off x="2083204" y="7717453"/>
                <a:ext cx="3932968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60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txt_B">
                <a:extLst>
                  <a:ext uri="{FF2B5EF4-FFF2-40B4-BE49-F238E27FC236}">
                    <a16:creationId xmlns:a16="http://schemas.microsoft.com/office/drawing/2014/main" id="{976AA336-E5BC-9D2D-8816-12FB6FE5D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3204" y="7717453"/>
                <a:ext cx="3932968" cy="11079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xt_B">
                <a:extLst>
                  <a:ext uri="{FF2B5EF4-FFF2-40B4-BE49-F238E27FC236}">
                    <a16:creationId xmlns:a16="http://schemas.microsoft.com/office/drawing/2014/main" id="{8F6179FB-7A2A-1565-E04C-1E49100C64C4}"/>
                  </a:ext>
                </a:extLst>
              </p:cNvPr>
              <p:cNvSpPr txBox="1"/>
              <p:nvPr/>
            </p:nvSpPr>
            <p:spPr>
              <a:xfrm>
                <a:off x="7593186" y="7717453"/>
                <a:ext cx="4365655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4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GB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tri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ệ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u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đồ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ng</m:t>
                      </m:r>
                    </m:oMath>
                  </m:oMathPara>
                </a14:m>
                <a:endParaRPr lang="en-US" sz="6000" b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txt_B">
                <a:extLst>
                  <a:ext uri="{FF2B5EF4-FFF2-40B4-BE49-F238E27FC236}">
                    <a16:creationId xmlns:a16="http://schemas.microsoft.com/office/drawing/2014/main" id="{8F6179FB-7A2A-1565-E04C-1E49100C6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3186" y="7717453"/>
                <a:ext cx="4365655" cy="110799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049AFA0B-402E-1B9B-C3A3-42801900AEAD}"/>
              </a:ext>
            </a:extLst>
          </p:cNvPr>
          <p:cNvSpPr/>
          <p:nvPr/>
        </p:nvSpPr>
        <p:spPr>
          <a:xfrm>
            <a:off x="1116278" y="6732713"/>
            <a:ext cx="838200" cy="9724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244FE7-51E6-E813-164C-39932A61AB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5865" y="6537720"/>
            <a:ext cx="7708489" cy="68734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Form_giai">
            <a:extLst>
              <a:ext uri="{FF2B5EF4-FFF2-40B4-BE49-F238E27FC236}">
                <a16:creationId xmlns:a16="http://schemas.microsoft.com/office/drawing/2014/main" id="{7A3FA012-1164-4835-F4E3-46E1840D1D3C}"/>
              </a:ext>
            </a:extLst>
          </p:cNvPr>
          <p:cNvGrpSpPr/>
          <p:nvPr/>
        </p:nvGrpSpPr>
        <p:grpSpPr>
          <a:xfrm>
            <a:off x="266591" y="8763000"/>
            <a:ext cx="16189033" cy="4758598"/>
            <a:chOff x="372063" y="2325356"/>
            <a:chExt cx="11320874" cy="2379299"/>
          </a:xfrm>
        </p:grpSpPr>
        <p:sp>
          <p:nvSpPr>
            <p:cNvPr id="14" name="Giai">
              <a:extLst>
                <a:ext uri="{FF2B5EF4-FFF2-40B4-BE49-F238E27FC236}">
                  <a16:creationId xmlns:a16="http://schemas.microsoft.com/office/drawing/2014/main" id="{ED700532-8A85-9245-83E0-3F06572A990D}"/>
                </a:ext>
              </a:extLst>
            </p:cNvPr>
            <p:cNvSpPr/>
            <p:nvPr/>
          </p:nvSpPr>
          <p:spPr>
            <a:xfrm>
              <a:off x="372063" y="2541987"/>
              <a:ext cx="10974240" cy="2162668"/>
            </a:xfrm>
            <a:prstGeom prst="roundRect">
              <a:avLst>
                <a:gd name="adj" fmla="val 5000"/>
              </a:avLst>
            </a:prstGeom>
            <a:solidFill>
              <a:srgbClr val="DBEEF4"/>
            </a:solidFill>
            <a:ln w="2540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/>
            </a:p>
          </p:txBody>
        </p:sp>
        <p:sp>
          <p:nvSpPr>
            <p:cNvPr id="15" name="Rectangle: Single Corner Rounded 14">
              <a:extLst>
                <a:ext uri="{FF2B5EF4-FFF2-40B4-BE49-F238E27FC236}">
                  <a16:creationId xmlns:a16="http://schemas.microsoft.com/office/drawing/2014/main" id="{A60E638D-37E5-3172-CD8E-3C861B092EF0}"/>
                </a:ext>
              </a:extLst>
            </p:cNvPr>
            <p:cNvSpPr/>
            <p:nvPr/>
          </p:nvSpPr>
          <p:spPr>
            <a:xfrm>
              <a:off x="388448" y="2325356"/>
              <a:ext cx="2653493" cy="381000"/>
            </a:xfrm>
            <a:prstGeom prst="round1Rect">
              <a:avLst/>
            </a:prstGeom>
            <a:solidFill>
              <a:srgbClr val="FFFFFF"/>
            </a:solidFill>
            <a:ln w="2540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2880" rtlCol="0" anchor="ctr"/>
            <a:lstStyle/>
            <a:p>
              <a:pPr algn="r"/>
              <a:r>
                <a:rPr lang="en-US" sz="4800" b="1" dirty="0">
                  <a:solidFill>
                    <a:srgbClr val="0999C8"/>
                  </a:solidFill>
                  <a:latin typeface="Font Awesome 5 Free Solid" panose="02000503000000000000" pitchFamily="50" charset="0"/>
                  <a:cs typeface="Times New Roman" panose="02020603050405020304" pitchFamily="18" charset="0"/>
                </a:rPr>
                <a:t> </a:t>
              </a:r>
              <a:r>
                <a:rPr lang="en-US" sz="4800" b="1" dirty="0" err="1">
                  <a:solidFill>
                    <a:srgbClr val="0999C8"/>
                  </a:solidFill>
                  <a:latin typeface="LM Roman 12" panose="00000500000000000000" pitchFamily="50" charset="0"/>
                  <a:cs typeface="Times New Roman" panose="02020603050405020304" pitchFamily="18" charset="0"/>
                </a:rPr>
                <a:t>Lời</a:t>
              </a:r>
              <a:r>
                <a:rPr lang="en-US" sz="4800" b="1" dirty="0">
                  <a:solidFill>
                    <a:srgbClr val="0999C8"/>
                  </a:solidFill>
                  <a:latin typeface="LM Roman 12" panose="000005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0999C8"/>
                  </a:solidFill>
                  <a:latin typeface="LM Roman 12" panose="00000500000000000000" pitchFamily="50" charset="0"/>
                  <a:cs typeface="Times New Roman" panose="02020603050405020304" pitchFamily="18" charset="0"/>
                </a:rPr>
                <a:t>giải</a:t>
              </a:r>
              <a:endParaRPr lang="en-US" sz="4800" b="1" dirty="0">
                <a:solidFill>
                  <a:srgbClr val="0999C8"/>
                </a:solidFill>
                <a:latin typeface="LM Roman 12" panose="00000500000000000000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xt_giai">
              <a:extLst>
                <a:ext uri="{FF2B5EF4-FFF2-40B4-BE49-F238E27FC236}">
                  <a16:creationId xmlns:a16="http://schemas.microsoft.com/office/drawing/2014/main" id="{B9E35BAD-7217-4E39-A75D-6A2DDDC6CC70}"/>
                </a:ext>
              </a:extLst>
            </p:cNvPr>
            <p:cNvSpPr txBox="1">
              <a:spLocks/>
            </p:cNvSpPr>
            <p:nvPr/>
          </p:nvSpPr>
          <p:spPr>
            <a:xfrm>
              <a:off x="435563" y="2681398"/>
              <a:ext cx="11257374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182880" tIns="91440" rIns="182880" bIns="9144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</a:pPr>
              <a:endParaRPr lang="en-US" sz="5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425113-5E75-454A-D7BE-38DD1FA36D0A}"/>
                  </a:ext>
                </a:extLst>
              </p:cNvPr>
              <p:cNvSpPr txBox="1"/>
              <p:nvPr/>
            </p:nvSpPr>
            <p:spPr>
              <a:xfrm>
                <a:off x="753790" y="9443433"/>
                <a:ext cx="15206142" cy="3821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(2)  </a:t>
                </a:r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GB" sz="4400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𝑳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đạt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0425113-5E75-454A-D7BE-38DD1FA36D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90" y="9443433"/>
                <a:ext cx="15206142" cy="3821624"/>
              </a:xfrm>
              <a:prstGeom prst="rect">
                <a:avLst/>
              </a:prstGeom>
              <a:blipFill>
                <a:blip r:embed="rId9"/>
                <a:stretch>
                  <a:fillRect l="-1644" r="-1203" b="-6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5904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_cau">
            <a:extLst>
              <a:ext uri="{FF2B5EF4-FFF2-40B4-BE49-F238E27FC236}">
                <a16:creationId xmlns:a16="http://schemas.microsoft.com/office/drawing/2014/main" id="{DB83B112-8509-4BF3-AA3C-0281436ABA06}"/>
              </a:ext>
            </a:extLst>
          </p:cNvPr>
          <p:cNvSpPr/>
          <p:nvPr/>
        </p:nvSpPr>
        <p:spPr>
          <a:xfrm>
            <a:off x="468914" y="1563053"/>
            <a:ext cx="23686486" cy="5348996"/>
          </a:xfrm>
          <a:prstGeom prst="roundRect">
            <a:avLst>
              <a:gd name="adj" fmla="val 3200"/>
            </a:avLst>
          </a:prstGeom>
          <a:solidFill>
            <a:srgbClr val="FFFFE7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555" marR="0" indent="-63055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630555" algn="l"/>
              </a:tabLs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PA1">
            <a:extLst>
              <a:ext uri="{FF2B5EF4-FFF2-40B4-BE49-F238E27FC236}">
                <a16:creationId xmlns:a16="http://schemas.microsoft.com/office/drawing/2014/main" id="{DBC934CE-7257-4E5B-8332-FA76B51D466B}"/>
              </a:ext>
            </a:extLst>
          </p:cNvPr>
          <p:cNvGrpSpPr/>
          <p:nvPr/>
        </p:nvGrpSpPr>
        <p:grpSpPr>
          <a:xfrm>
            <a:off x="1501076" y="5362576"/>
            <a:ext cx="806388" cy="1230210"/>
            <a:chOff x="762000" y="1167615"/>
            <a:chExt cx="403194" cy="615105"/>
          </a:xfrm>
        </p:grpSpPr>
        <p:sp>
          <p:nvSpPr>
            <p:cNvPr id="46" name="Oval_A">
              <a:extLst>
                <a:ext uri="{FF2B5EF4-FFF2-40B4-BE49-F238E27FC236}">
                  <a16:creationId xmlns:a16="http://schemas.microsoft.com/office/drawing/2014/main" id="{716074AD-E5DF-4A48-ACE2-7403323BB94C}"/>
                </a:ext>
              </a:extLst>
            </p:cNvPr>
            <p:cNvSpPr/>
            <p:nvPr/>
          </p:nvSpPr>
          <p:spPr>
            <a:xfrm>
              <a:off x="762000" y="1395874"/>
              <a:ext cx="381000" cy="38100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LM Roman 12" panose="00000500000000000000" pitchFamily="50" charset="0"/>
                </a:rPr>
                <a:t>A</a:t>
              </a:r>
            </a:p>
          </p:txBody>
        </p:sp>
        <p:sp>
          <p:nvSpPr>
            <p:cNvPr id="47" name="txt_A">
              <a:extLst>
                <a:ext uri="{FF2B5EF4-FFF2-40B4-BE49-F238E27FC236}">
                  <a16:creationId xmlns:a16="http://schemas.microsoft.com/office/drawing/2014/main" id="{5FD851E7-C56C-43F1-B038-F726B72CA302}"/>
                </a:ext>
              </a:extLst>
            </p:cNvPr>
            <p:cNvSpPr txBox="1"/>
            <p:nvPr/>
          </p:nvSpPr>
          <p:spPr>
            <a:xfrm>
              <a:off x="1072828" y="1167615"/>
              <a:ext cx="92366" cy="615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5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PA2">
            <a:extLst>
              <a:ext uri="{FF2B5EF4-FFF2-40B4-BE49-F238E27FC236}">
                <a16:creationId xmlns:a16="http://schemas.microsoft.com/office/drawing/2014/main" id="{B8A0BB3F-7067-4E73-8841-7CF3C38D5D6B}"/>
              </a:ext>
            </a:extLst>
          </p:cNvPr>
          <p:cNvGrpSpPr/>
          <p:nvPr/>
        </p:nvGrpSpPr>
        <p:grpSpPr>
          <a:xfrm>
            <a:off x="7373408" y="5519148"/>
            <a:ext cx="2215175" cy="1200330"/>
            <a:chOff x="3619500" y="1286291"/>
            <a:chExt cx="1181238" cy="600165"/>
          </a:xfrm>
        </p:grpSpPr>
        <p:sp>
          <p:nvSpPr>
            <p:cNvPr id="49" name="Oval_B">
              <a:extLst>
                <a:ext uri="{FF2B5EF4-FFF2-40B4-BE49-F238E27FC236}">
                  <a16:creationId xmlns:a16="http://schemas.microsoft.com/office/drawing/2014/main" id="{F4EBC44A-A3B5-49BA-8072-10069F965DE9}"/>
                </a:ext>
              </a:extLst>
            </p:cNvPr>
            <p:cNvSpPr/>
            <p:nvPr/>
          </p:nvSpPr>
          <p:spPr>
            <a:xfrm>
              <a:off x="3619500" y="1395874"/>
              <a:ext cx="381000" cy="38100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LM Roman 12" panose="00000500000000000000" pitchFamily="50" charset="0"/>
                </a:rPr>
                <a:t>B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xt_B">
                  <a:extLst>
                    <a:ext uri="{FF2B5EF4-FFF2-40B4-BE49-F238E27FC236}">
                      <a16:creationId xmlns:a16="http://schemas.microsoft.com/office/drawing/2014/main" id="{7D2D80AF-D0F6-4DDF-B0EF-DA8E8A8AF3F8}"/>
                    </a:ext>
                  </a:extLst>
                </p:cNvPr>
                <p:cNvSpPr txBox="1"/>
                <p:nvPr/>
              </p:nvSpPr>
              <p:spPr>
                <a:xfrm>
                  <a:off x="3836841" y="1286291"/>
                  <a:ext cx="963897" cy="600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oMath>
                    </m:oMathPara>
                  </a14:m>
                  <a:endParaRPr lang="en-US" sz="6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50" name="txt_B">
                  <a:extLst>
                    <a:ext uri="{FF2B5EF4-FFF2-40B4-BE49-F238E27FC236}">
                      <a16:creationId xmlns:a16="http://schemas.microsoft.com/office/drawing/2014/main" id="{7D2D80AF-D0F6-4DDF-B0EF-DA8E8A8AF3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6841" y="1286291"/>
                  <a:ext cx="963897" cy="6001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PA3">
            <a:extLst>
              <a:ext uri="{FF2B5EF4-FFF2-40B4-BE49-F238E27FC236}">
                <a16:creationId xmlns:a16="http://schemas.microsoft.com/office/drawing/2014/main" id="{C479A0ED-A058-434B-9EFB-4D5A3B21E1CF}"/>
              </a:ext>
            </a:extLst>
          </p:cNvPr>
          <p:cNvGrpSpPr/>
          <p:nvPr/>
        </p:nvGrpSpPr>
        <p:grpSpPr>
          <a:xfrm>
            <a:off x="12931076" y="5334000"/>
            <a:ext cx="781620" cy="1250270"/>
            <a:chOff x="6477000" y="1153327"/>
            <a:chExt cx="390810" cy="625135"/>
          </a:xfrm>
        </p:grpSpPr>
        <p:sp>
          <p:nvSpPr>
            <p:cNvPr id="52" name="Oval_C">
              <a:extLst>
                <a:ext uri="{FF2B5EF4-FFF2-40B4-BE49-F238E27FC236}">
                  <a16:creationId xmlns:a16="http://schemas.microsoft.com/office/drawing/2014/main" id="{C9352889-9C93-46BC-A3DA-2964C7CFC3AB}"/>
                </a:ext>
              </a:extLst>
            </p:cNvPr>
            <p:cNvSpPr/>
            <p:nvPr/>
          </p:nvSpPr>
          <p:spPr>
            <a:xfrm>
              <a:off x="6477000" y="1397462"/>
              <a:ext cx="381000" cy="38100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LM Roman 12" panose="00000500000000000000" pitchFamily="50" charset="0"/>
                </a:rPr>
                <a:t>C</a:t>
              </a:r>
            </a:p>
          </p:txBody>
        </p:sp>
        <p:sp>
          <p:nvSpPr>
            <p:cNvPr id="53" name="txt_C">
              <a:extLst>
                <a:ext uri="{FF2B5EF4-FFF2-40B4-BE49-F238E27FC236}">
                  <a16:creationId xmlns:a16="http://schemas.microsoft.com/office/drawing/2014/main" id="{B14D0687-6D98-4AA1-AE9E-4DED80410F2A}"/>
                </a:ext>
              </a:extLst>
            </p:cNvPr>
            <p:cNvSpPr txBox="1"/>
            <p:nvPr/>
          </p:nvSpPr>
          <p:spPr>
            <a:xfrm>
              <a:off x="6775444" y="1153327"/>
              <a:ext cx="92366" cy="615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5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PA4">
            <a:extLst>
              <a:ext uri="{FF2B5EF4-FFF2-40B4-BE49-F238E27FC236}">
                <a16:creationId xmlns:a16="http://schemas.microsoft.com/office/drawing/2014/main" id="{EE593D6B-121F-4838-8F41-A29EA3720274}"/>
              </a:ext>
            </a:extLst>
          </p:cNvPr>
          <p:cNvGrpSpPr/>
          <p:nvPr/>
        </p:nvGrpSpPr>
        <p:grpSpPr>
          <a:xfrm>
            <a:off x="18646076" y="5344597"/>
            <a:ext cx="867348" cy="1230210"/>
            <a:chOff x="9334500" y="1153327"/>
            <a:chExt cx="433674" cy="615105"/>
          </a:xfrm>
        </p:grpSpPr>
        <p:sp>
          <p:nvSpPr>
            <p:cNvPr id="55" name="Oval_D">
              <a:extLst>
                <a:ext uri="{FF2B5EF4-FFF2-40B4-BE49-F238E27FC236}">
                  <a16:creationId xmlns:a16="http://schemas.microsoft.com/office/drawing/2014/main" id="{12C8FCF7-88C0-4CA8-A427-64AF004031B4}"/>
                </a:ext>
              </a:extLst>
            </p:cNvPr>
            <p:cNvSpPr/>
            <p:nvPr/>
          </p:nvSpPr>
          <p:spPr>
            <a:xfrm>
              <a:off x="9334500" y="1383174"/>
              <a:ext cx="381000" cy="38100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LM Roman 12" panose="00000500000000000000" pitchFamily="50" charset="0"/>
                </a:rPr>
                <a:t>D</a:t>
              </a:r>
            </a:p>
          </p:txBody>
        </p:sp>
        <p:sp>
          <p:nvSpPr>
            <p:cNvPr id="61" name="txt_D">
              <a:extLst>
                <a:ext uri="{FF2B5EF4-FFF2-40B4-BE49-F238E27FC236}">
                  <a16:creationId xmlns:a16="http://schemas.microsoft.com/office/drawing/2014/main" id="{3634178F-91DF-4558-B676-12BA248A4236}"/>
                </a:ext>
              </a:extLst>
            </p:cNvPr>
            <p:cNvSpPr txBox="1"/>
            <p:nvPr/>
          </p:nvSpPr>
          <p:spPr>
            <a:xfrm>
              <a:off x="9675808" y="1153327"/>
              <a:ext cx="92366" cy="615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5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De_bai">
            <a:extLst>
              <a:ext uri="{FF2B5EF4-FFF2-40B4-BE49-F238E27FC236}">
                <a16:creationId xmlns:a16="http://schemas.microsoft.com/office/drawing/2014/main" id="{1060B65C-7C98-4C01-BCD9-8B809F73A7D6}"/>
              </a:ext>
            </a:extLst>
          </p:cNvPr>
          <p:cNvSpPr txBox="1"/>
          <p:nvPr/>
        </p:nvSpPr>
        <p:spPr>
          <a:xfrm>
            <a:off x="965646" y="1186819"/>
            <a:ext cx="22420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5600">
              <a:solidFill>
                <a:srgbClr val="000000"/>
              </a:solidFill>
              <a:latin typeface="LM Roman 12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9EE7B90C-4F6A-4A0A-B731-868965C45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" y="1064365"/>
            <a:ext cx="3974228" cy="1512046"/>
          </a:xfrm>
          <a:prstGeom prst="rect">
            <a:avLst/>
          </a:prstGeom>
        </p:spPr>
      </p:pic>
      <p:sp>
        <p:nvSpPr>
          <p:cNvPr id="40" name="txt_cau">
            <a:extLst>
              <a:ext uri="{FF2B5EF4-FFF2-40B4-BE49-F238E27FC236}">
                <a16:creationId xmlns:a16="http://schemas.microsoft.com/office/drawing/2014/main" id="{058324A1-BCFD-430A-9699-6AC074A85B5F}"/>
              </a:ext>
            </a:extLst>
          </p:cNvPr>
          <p:cNvSpPr/>
          <p:nvPr/>
        </p:nvSpPr>
        <p:spPr>
          <a:xfrm>
            <a:off x="-162546" y="1170266"/>
            <a:ext cx="3974228" cy="848205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FF"/>
                </a:solidFill>
                <a:latin typeface="LM Roman 12" panose="00000500000000000000" pitchFamily="50" charset="0"/>
                <a:cs typeface="Times New Roman" panose="02020603050405020304" pitchFamily="18" charset="0"/>
              </a:rPr>
              <a:t>Vận dụng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2C82B-007A-421B-BDC4-48A0AB5D754C}"/>
              </a:ext>
            </a:extLst>
          </p:cNvPr>
          <p:cNvSpPr txBox="1"/>
          <p:nvPr/>
        </p:nvSpPr>
        <p:spPr>
          <a:xfrm>
            <a:off x="468914" y="234923"/>
            <a:ext cx="104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Font Awesome 5 Brands Regular" panose="02000503000000000000" pitchFamily="50" charset="0"/>
              </a:rPr>
              <a:t></a:t>
            </a:r>
            <a:endParaRPr lang="en-US" sz="480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BFC0C-A958-7301-0A11-30260352573A}"/>
                  </a:ext>
                </a:extLst>
              </p:cNvPr>
              <p:cNvSpPr txBox="1"/>
              <p:nvPr/>
            </p:nvSpPr>
            <p:spPr>
              <a:xfrm>
                <a:off x="589071" y="1468336"/>
                <a:ext cx="23446172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BFC0C-A958-7301-0A11-302603525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71" y="1468336"/>
                <a:ext cx="23446172" cy="4154984"/>
              </a:xfrm>
              <a:prstGeom prst="rect">
                <a:avLst/>
              </a:prstGeom>
              <a:blipFill>
                <a:blip r:embed="rId4"/>
                <a:stretch>
                  <a:fillRect l="-1066" t="-3084" r="-806" b="-6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xt_B">
                <a:extLst>
                  <a:ext uri="{FF2B5EF4-FFF2-40B4-BE49-F238E27FC236}">
                    <a16:creationId xmlns:a16="http://schemas.microsoft.com/office/drawing/2014/main" id="{0A41E485-BAFC-EFC2-D0AA-31D82BEC01BC}"/>
                  </a:ext>
                </a:extLst>
              </p:cNvPr>
              <p:cNvSpPr txBox="1"/>
              <p:nvPr/>
            </p:nvSpPr>
            <p:spPr>
              <a:xfrm>
                <a:off x="2388925" y="5592068"/>
                <a:ext cx="13395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6600" b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txt_B">
                <a:extLst>
                  <a:ext uri="{FF2B5EF4-FFF2-40B4-BE49-F238E27FC236}">
                    <a16:creationId xmlns:a16="http://schemas.microsoft.com/office/drawing/2014/main" id="{0A41E485-BAFC-EFC2-D0AA-31D82BEC0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25" y="5592068"/>
                <a:ext cx="1339553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xt_B">
                <a:extLst>
                  <a:ext uri="{FF2B5EF4-FFF2-40B4-BE49-F238E27FC236}">
                    <a16:creationId xmlns:a16="http://schemas.microsoft.com/office/drawing/2014/main" id="{976AA336-E5BC-9D2D-8816-12FB6FE5D6A1}"/>
                  </a:ext>
                </a:extLst>
              </p:cNvPr>
              <p:cNvSpPr txBox="1"/>
              <p:nvPr/>
            </p:nvSpPr>
            <p:spPr>
              <a:xfrm>
                <a:off x="13789419" y="5519148"/>
                <a:ext cx="19661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66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txt_B">
                <a:extLst>
                  <a:ext uri="{FF2B5EF4-FFF2-40B4-BE49-F238E27FC236}">
                    <a16:creationId xmlns:a16="http://schemas.microsoft.com/office/drawing/2014/main" id="{976AA336-E5BC-9D2D-8816-12FB6FE5D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419" y="5519148"/>
                <a:ext cx="1966102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xt_B">
                <a:extLst>
                  <a:ext uri="{FF2B5EF4-FFF2-40B4-BE49-F238E27FC236}">
                    <a16:creationId xmlns:a16="http://schemas.microsoft.com/office/drawing/2014/main" id="{8F6179FB-7A2A-1565-E04C-1E49100C64C4}"/>
                  </a:ext>
                </a:extLst>
              </p:cNvPr>
              <p:cNvSpPr txBox="1"/>
              <p:nvPr/>
            </p:nvSpPr>
            <p:spPr>
              <a:xfrm>
                <a:off x="19689945" y="5573197"/>
                <a:ext cx="41158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6600" b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xt_B">
                <a:extLst>
                  <a:ext uri="{FF2B5EF4-FFF2-40B4-BE49-F238E27FC236}">
                    <a16:creationId xmlns:a16="http://schemas.microsoft.com/office/drawing/2014/main" id="{8F6179FB-7A2A-1565-E04C-1E49100C6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945" y="5573197"/>
                <a:ext cx="4115870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Form_giai">
            <a:extLst>
              <a:ext uri="{FF2B5EF4-FFF2-40B4-BE49-F238E27FC236}">
                <a16:creationId xmlns:a16="http://schemas.microsoft.com/office/drawing/2014/main" id="{68D6FCFB-4ECA-B843-D028-4F88255048A2}"/>
              </a:ext>
            </a:extLst>
          </p:cNvPr>
          <p:cNvGrpSpPr/>
          <p:nvPr/>
        </p:nvGrpSpPr>
        <p:grpSpPr>
          <a:xfrm>
            <a:off x="248926" y="6659050"/>
            <a:ext cx="23795648" cy="6931274"/>
            <a:chOff x="372063" y="2351487"/>
            <a:chExt cx="11897824" cy="3465637"/>
          </a:xfrm>
        </p:grpSpPr>
        <p:sp>
          <p:nvSpPr>
            <p:cNvPr id="13" name="Giai">
              <a:extLst>
                <a:ext uri="{FF2B5EF4-FFF2-40B4-BE49-F238E27FC236}">
                  <a16:creationId xmlns:a16="http://schemas.microsoft.com/office/drawing/2014/main" id="{8A0BE4A3-9F7A-9CCF-1F29-94E3E6836E92}"/>
                </a:ext>
              </a:extLst>
            </p:cNvPr>
            <p:cNvSpPr/>
            <p:nvPr/>
          </p:nvSpPr>
          <p:spPr>
            <a:xfrm>
              <a:off x="372063" y="2541987"/>
              <a:ext cx="11897824" cy="3275137"/>
            </a:xfrm>
            <a:prstGeom prst="roundRect">
              <a:avLst>
                <a:gd name="adj" fmla="val 5000"/>
              </a:avLst>
            </a:prstGeom>
            <a:solidFill>
              <a:srgbClr val="DBEEF4"/>
            </a:solidFill>
            <a:ln w="2540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/>
            </a:p>
          </p:txBody>
        </p:sp>
        <p:sp>
          <p:nvSpPr>
            <p:cNvPr id="14" name="Rectangle: Single Corner Rounded 13">
              <a:extLst>
                <a:ext uri="{FF2B5EF4-FFF2-40B4-BE49-F238E27FC236}">
                  <a16:creationId xmlns:a16="http://schemas.microsoft.com/office/drawing/2014/main" id="{E89994BC-9671-C210-622D-4D41803A30DB}"/>
                </a:ext>
              </a:extLst>
            </p:cNvPr>
            <p:cNvSpPr/>
            <p:nvPr/>
          </p:nvSpPr>
          <p:spPr>
            <a:xfrm>
              <a:off x="589515" y="2351487"/>
              <a:ext cx="1798085" cy="381000"/>
            </a:xfrm>
            <a:prstGeom prst="round1Rect">
              <a:avLst/>
            </a:prstGeom>
            <a:solidFill>
              <a:srgbClr val="FFFFFF"/>
            </a:solidFill>
            <a:ln w="2540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2880" rtlCol="0" anchor="ctr"/>
            <a:lstStyle/>
            <a:p>
              <a:pPr algn="r"/>
              <a:r>
                <a:rPr lang="en-US" sz="4800" b="1" dirty="0">
                  <a:solidFill>
                    <a:srgbClr val="0999C8"/>
                  </a:solidFill>
                  <a:latin typeface="Font Awesome 5 Free Solid" panose="02000503000000000000" pitchFamily="50" charset="0"/>
                  <a:cs typeface="Times New Roman" panose="02020603050405020304" pitchFamily="18" charset="0"/>
                </a:rPr>
                <a:t> </a:t>
              </a:r>
              <a:r>
                <a:rPr lang="en-US" sz="4800" b="1" dirty="0" err="1">
                  <a:solidFill>
                    <a:srgbClr val="FF0000"/>
                  </a:solidFill>
                  <a:latin typeface="LM Roman 12" panose="00000500000000000000" pitchFamily="50" charset="0"/>
                  <a:cs typeface="Times New Roman" panose="02020603050405020304" pitchFamily="18" charset="0"/>
                </a:rPr>
                <a:t>Lời</a:t>
              </a:r>
              <a:r>
                <a:rPr lang="en-US" sz="4800" b="1" dirty="0">
                  <a:solidFill>
                    <a:srgbClr val="FF0000"/>
                  </a:solidFill>
                  <a:latin typeface="LM Roman 12" panose="000005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LM Roman 12" panose="00000500000000000000" pitchFamily="50" charset="0"/>
                  <a:cs typeface="Times New Roman" panose="02020603050405020304" pitchFamily="18" charset="0"/>
                </a:rPr>
                <a:t>giải</a:t>
              </a:r>
              <a:endParaRPr lang="en-US" sz="4800" b="1" dirty="0">
                <a:solidFill>
                  <a:srgbClr val="FF0000"/>
                </a:solidFill>
                <a:latin typeface="LM Roman 12" panose="00000500000000000000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xt_giai">
              <a:extLst>
                <a:ext uri="{FF2B5EF4-FFF2-40B4-BE49-F238E27FC236}">
                  <a16:creationId xmlns:a16="http://schemas.microsoft.com/office/drawing/2014/main" id="{840A0495-F07D-8324-7F6D-14211BC712B5}"/>
                </a:ext>
              </a:extLst>
            </p:cNvPr>
            <p:cNvSpPr txBox="1">
              <a:spLocks/>
            </p:cNvSpPr>
            <p:nvPr/>
          </p:nvSpPr>
          <p:spPr>
            <a:xfrm>
              <a:off x="435563" y="2681398"/>
              <a:ext cx="11257374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182880" tIns="91440" rIns="182880" bIns="9144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</a:pPr>
              <a:endParaRPr lang="en-US" sz="5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5CD759-5096-35E4-03C2-0646AC63666F}"/>
                  </a:ext>
                </a:extLst>
              </p:cNvPr>
              <p:cNvSpPr txBox="1"/>
              <p:nvPr/>
            </p:nvSpPr>
            <p:spPr>
              <a:xfrm>
                <a:off x="497749" y="7060266"/>
                <a:ext cx="23537494" cy="65300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tiền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bỏ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GB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GB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𝟐𝟎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𝟏𝟒𝟎</m:t>
                            </m:r>
                          </m:e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eqArr>
                      </m:e>
                    </m:d>
                    <m:r>
                      <a:rPr lang="en-GB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e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e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  <m:e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GB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en-GB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    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400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05CD759-5096-35E4-03C2-0646AC6366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749" y="7060266"/>
                <a:ext cx="23537494" cy="6530057"/>
              </a:xfrm>
              <a:prstGeom prst="rect">
                <a:avLst/>
              </a:prstGeom>
              <a:blipFill>
                <a:blip r:embed="rId8"/>
                <a:stretch>
                  <a:fillRect l="-1062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03562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rm_cau">
            <a:extLst>
              <a:ext uri="{FF2B5EF4-FFF2-40B4-BE49-F238E27FC236}">
                <a16:creationId xmlns:a16="http://schemas.microsoft.com/office/drawing/2014/main" id="{DB83B112-8509-4BF3-AA3C-0281436ABA06}"/>
              </a:ext>
            </a:extLst>
          </p:cNvPr>
          <p:cNvSpPr/>
          <p:nvPr/>
        </p:nvSpPr>
        <p:spPr>
          <a:xfrm>
            <a:off x="468914" y="1563053"/>
            <a:ext cx="23686486" cy="5348996"/>
          </a:xfrm>
          <a:prstGeom prst="roundRect">
            <a:avLst>
              <a:gd name="adj" fmla="val 3200"/>
            </a:avLst>
          </a:prstGeom>
          <a:solidFill>
            <a:srgbClr val="FFFFE7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30555" marR="0" indent="-630555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tabLst>
                <a:tab pos="630555" algn="l"/>
              </a:tabLst>
            </a:pP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PA1">
            <a:extLst>
              <a:ext uri="{FF2B5EF4-FFF2-40B4-BE49-F238E27FC236}">
                <a16:creationId xmlns:a16="http://schemas.microsoft.com/office/drawing/2014/main" id="{DBC934CE-7257-4E5B-8332-FA76B51D466B}"/>
              </a:ext>
            </a:extLst>
          </p:cNvPr>
          <p:cNvGrpSpPr/>
          <p:nvPr/>
        </p:nvGrpSpPr>
        <p:grpSpPr>
          <a:xfrm>
            <a:off x="1501076" y="5362576"/>
            <a:ext cx="806388" cy="1230210"/>
            <a:chOff x="762000" y="1167615"/>
            <a:chExt cx="403194" cy="615105"/>
          </a:xfrm>
        </p:grpSpPr>
        <p:sp>
          <p:nvSpPr>
            <p:cNvPr id="46" name="Oval_A">
              <a:extLst>
                <a:ext uri="{FF2B5EF4-FFF2-40B4-BE49-F238E27FC236}">
                  <a16:creationId xmlns:a16="http://schemas.microsoft.com/office/drawing/2014/main" id="{716074AD-E5DF-4A48-ACE2-7403323BB94C}"/>
                </a:ext>
              </a:extLst>
            </p:cNvPr>
            <p:cNvSpPr/>
            <p:nvPr/>
          </p:nvSpPr>
          <p:spPr>
            <a:xfrm>
              <a:off x="762000" y="1395874"/>
              <a:ext cx="381000" cy="38100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LM Roman 12" panose="00000500000000000000" pitchFamily="50" charset="0"/>
                </a:rPr>
                <a:t>A</a:t>
              </a:r>
            </a:p>
          </p:txBody>
        </p:sp>
        <p:sp>
          <p:nvSpPr>
            <p:cNvPr id="47" name="txt_A">
              <a:extLst>
                <a:ext uri="{FF2B5EF4-FFF2-40B4-BE49-F238E27FC236}">
                  <a16:creationId xmlns:a16="http://schemas.microsoft.com/office/drawing/2014/main" id="{5FD851E7-C56C-43F1-B038-F726B72CA302}"/>
                </a:ext>
              </a:extLst>
            </p:cNvPr>
            <p:cNvSpPr txBox="1"/>
            <p:nvPr/>
          </p:nvSpPr>
          <p:spPr>
            <a:xfrm>
              <a:off x="1072828" y="1167615"/>
              <a:ext cx="92366" cy="615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5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PA2">
            <a:extLst>
              <a:ext uri="{FF2B5EF4-FFF2-40B4-BE49-F238E27FC236}">
                <a16:creationId xmlns:a16="http://schemas.microsoft.com/office/drawing/2014/main" id="{B8A0BB3F-7067-4E73-8841-7CF3C38D5D6B}"/>
              </a:ext>
            </a:extLst>
          </p:cNvPr>
          <p:cNvGrpSpPr/>
          <p:nvPr/>
        </p:nvGrpSpPr>
        <p:grpSpPr>
          <a:xfrm>
            <a:off x="7373408" y="5519148"/>
            <a:ext cx="2215175" cy="1200330"/>
            <a:chOff x="3619500" y="1286291"/>
            <a:chExt cx="1181238" cy="600165"/>
          </a:xfrm>
        </p:grpSpPr>
        <p:sp>
          <p:nvSpPr>
            <p:cNvPr id="49" name="Oval_B">
              <a:extLst>
                <a:ext uri="{FF2B5EF4-FFF2-40B4-BE49-F238E27FC236}">
                  <a16:creationId xmlns:a16="http://schemas.microsoft.com/office/drawing/2014/main" id="{F4EBC44A-A3B5-49BA-8072-10069F965DE9}"/>
                </a:ext>
              </a:extLst>
            </p:cNvPr>
            <p:cNvSpPr/>
            <p:nvPr/>
          </p:nvSpPr>
          <p:spPr>
            <a:xfrm>
              <a:off x="3619500" y="1395874"/>
              <a:ext cx="381000" cy="38100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LM Roman 12" panose="00000500000000000000" pitchFamily="50" charset="0"/>
                </a:rPr>
                <a:t>B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0" name="txt_B">
                  <a:extLst>
                    <a:ext uri="{FF2B5EF4-FFF2-40B4-BE49-F238E27FC236}">
                      <a16:creationId xmlns:a16="http://schemas.microsoft.com/office/drawing/2014/main" id="{7D2D80AF-D0F6-4DDF-B0EF-DA8E8A8AF3F8}"/>
                    </a:ext>
                  </a:extLst>
                </p:cNvPr>
                <p:cNvSpPr txBox="1"/>
                <p:nvPr/>
              </p:nvSpPr>
              <p:spPr>
                <a:xfrm>
                  <a:off x="3836841" y="1286291"/>
                  <a:ext cx="963897" cy="6001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oMath>
                    </m:oMathPara>
                  </a14:m>
                  <a:endParaRPr lang="en-US" sz="66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mc:Choice>
          <mc:Fallback>
            <p:sp>
              <p:nvSpPr>
                <p:cNvPr id="50" name="txt_B">
                  <a:extLst>
                    <a:ext uri="{FF2B5EF4-FFF2-40B4-BE49-F238E27FC236}">
                      <a16:creationId xmlns:a16="http://schemas.microsoft.com/office/drawing/2014/main" id="{7D2D80AF-D0F6-4DDF-B0EF-DA8E8A8AF3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36841" y="1286291"/>
                  <a:ext cx="963897" cy="600165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PA3">
            <a:extLst>
              <a:ext uri="{FF2B5EF4-FFF2-40B4-BE49-F238E27FC236}">
                <a16:creationId xmlns:a16="http://schemas.microsoft.com/office/drawing/2014/main" id="{C479A0ED-A058-434B-9EFB-4D5A3B21E1CF}"/>
              </a:ext>
            </a:extLst>
          </p:cNvPr>
          <p:cNvGrpSpPr/>
          <p:nvPr/>
        </p:nvGrpSpPr>
        <p:grpSpPr>
          <a:xfrm>
            <a:off x="12931076" y="5334000"/>
            <a:ext cx="781620" cy="1250270"/>
            <a:chOff x="6477000" y="1153327"/>
            <a:chExt cx="390810" cy="625135"/>
          </a:xfrm>
        </p:grpSpPr>
        <p:sp>
          <p:nvSpPr>
            <p:cNvPr id="52" name="Oval_C">
              <a:extLst>
                <a:ext uri="{FF2B5EF4-FFF2-40B4-BE49-F238E27FC236}">
                  <a16:creationId xmlns:a16="http://schemas.microsoft.com/office/drawing/2014/main" id="{C9352889-9C93-46BC-A3DA-2964C7CFC3AB}"/>
                </a:ext>
              </a:extLst>
            </p:cNvPr>
            <p:cNvSpPr/>
            <p:nvPr/>
          </p:nvSpPr>
          <p:spPr>
            <a:xfrm>
              <a:off x="6477000" y="1397462"/>
              <a:ext cx="381000" cy="38100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LM Roman 12" panose="00000500000000000000" pitchFamily="50" charset="0"/>
                </a:rPr>
                <a:t>C</a:t>
              </a:r>
            </a:p>
          </p:txBody>
        </p:sp>
        <p:sp>
          <p:nvSpPr>
            <p:cNvPr id="53" name="txt_C">
              <a:extLst>
                <a:ext uri="{FF2B5EF4-FFF2-40B4-BE49-F238E27FC236}">
                  <a16:creationId xmlns:a16="http://schemas.microsoft.com/office/drawing/2014/main" id="{B14D0687-6D98-4AA1-AE9E-4DED80410F2A}"/>
                </a:ext>
              </a:extLst>
            </p:cNvPr>
            <p:cNvSpPr txBox="1"/>
            <p:nvPr/>
          </p:nvSpPr>
          <p:spPr>
            <a:xfrm>
              <a:off x="6775444" y="1153327"/>
              <a:ext cx="92366" cy="615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5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PA4">
            <a:extLst>
              <a:ext uri="{FF2B5EF4-FFF2-40B4-BE49-F238E27FC236}">
                <a16:creationId xmlns:a16="http://schemas.microsoft.com/office/drawing/2014/main" id="{EE593D6B-121F-4838-8F41-A29EA3720274}"/>
              </a:ext>
            </a:extLst>
          </p:cNvPr>
          <p:cNvGrpSpPr/>
          <p:nvPr/>
        </p:nvGrpSpPr>
        <p:grpSpPr>
          <a:xfrm>
            <a:off x="18646076" y="5344597"/>
            <a:ext cx="867348" cy="1230210"/>
            <a:chOff x="9334500" y="1153327"/>
            <a:chExt cx="433674" cy="615105"/>
          </a:xfrm>
        </p:grpSpPr>
        <p:sp>
          <p:nvSpPr>
            <p:cNvPr id="55" name="Oval_D">
              <a:extLst>
                <a:ext uri="{FF2B5EF4-FFF2-40B4-BE49-F238E27FC236}">
                  <a16:creationId xmlns:a16="http://schemas.microsoft.com/office/drawing/2014/main" id="{12C8FCF7-88C0-4CA8-A427-64AF004031B4}"/>
                </a:ext>
              </a:extLst>
            </p:cNvPr>
            <p:cNvSpPr/>
            <p:nvPr/>
          </p:nvSpPr>
          <p:spPr>
            <a:xfrm>
              <a:off x="9334500" y="1383174"/>
              <a:ext cx="381000" cy="381000"/>
            </a:xfrm>
            <a:prstGeom prst="ellipse">
              <a:avLst/>
            </a:prstGeom>
            <a:solidFill>
              <a:srgbClr val="FFFFFF"/>
            </a:solidFill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0000FF"/>
                  </a:solidFill>
                  <a:latin typeface="LM Roman 12" panose="00000500000000000000" pitchFamily="50" charset="0"/>
                </a:rPr>
                <a:t>D</a:t>
              </a:r>
            </a:p>
          </p:txBody>
        </p:sp>
        <p:sp>
          <p:nvSpPr>
            <p:cNvPr id="61" name="txt_D">
              <a:extLst>
                <a:ext uri="{FF2B5EF4-FFF2-40B4-BE49-F238E27FC236}">
                  <a16:creationId xmlns:a16="http://schemas.microsoft.com/office/drawing/2014/main" id="{3634178F-91DF-4558-B676-12BA248A4236}"/>
                </a:ext>
              </a:extLst>
            </p:cNvPr>
            <p:cNvSpPr txBox="1"/>
            <p:nvPr/>
          </p:nvSpPr>
          <p:spPr>
            <a:xfrm>
              <a:off x="9675808" y="1153327"/>
              <a:ext cx="92366" cy="615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endParaRPr lang="en-US" sz="560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9" name="De_bai">
            <a:extLst>
              <a:ext uri="{FF2B5EF4-FFF2-40B4-BE49-F238E27FC236}">
                <a16:creationId xmlns:a16="http://schemas.microsoft.com/office/drawing/2014/main" id="{1060B65C-7C98-4C01-BCD9-8B809F73A7D6}"/>
              </a:ext>
            </a:extLst>
          </p:cNvPr>
          <p:cNvSpPr txBox="1"/>
          <p:nvPr/>
        </p:nvSpPr>
        <p:spPr>
          <a:xfrm>
            <a:off x="965646" y="1186819"/>
            <a:ext cx="224202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5600">
              <a:solidFill>
                <a:srgbClr val="000000"/>
              </a:solidFill>
              <a:latin typeface="LM Roman 12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hape, rectangle&#10;&#10;Description automatically generated">
            <a:extLst>
              <a:ext uri="{FF2B5EF4-FFF2-40B4-BE49-F238E27FC236}">
                <a16:creationId xmlns:a16="http://schemas.microsoft.com/office/drawing/2014/main" id="{9EE7B90C-4F6A-4A0A-B731-868965C45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" y="1064365"/>
            <a:ext cx="3974228" cy="1512046"/>
          </a:xfrm>
          <a:prstGeom prst="rect">
            <a:avLst/>
          </a:prstGeom>
        </p:spPr>
      </p:pic>
      <p:sp>
        <p:nvSpPr>
          <p:cNvPr id="40" name="txt_cau">
            <a:extLst>
              <a:ext uri="{FF2B5EF4-FFF2-40B4-BE49-F238E27FC236}">
                <a16:creationId xmlns:a16="http://schemas.microsoft.com/office/drawing/2014/main" id="{058324A1-BCFD-430A-9699-6AC074A85B5F}"/>
              </a:ext>
            </a:extLst>
          </p:cNvPr>
          <p:cNvSpPr/>
          <p:nvPr/>
        </p:nvSpPr>
        <p:spPr>
          <a:xfrm>
            <a:off x="-162546" y="1170266"/>
            <a:ext cx="3974228" cy="848205"/>
          </a:xfrm>
          <a:prstGeom prst="roundRect">
            <a:avLst/>
          </a:prstGeom>
          <a:noFill/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FF"/>
                </a:solidFill>
                <a:latin typeface="LM Roman 12" panose="00000500000000000000" pitchFamily="50" charset="0"/>
                <a:cs typeface="Times New Roman" panose="02020603050405020304" pitchFamily="18" charset="0"/>
              </a:rPr>
              <a:t>Vận dụng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22C82B-007A-421B-BDC4-48A0AB5D754C}"/>
              </a:ext>
            </a:extLst>
          </p:cNvPr>
          <p:cNvSpPr txBox="1"/>
          <p:nvPr/>
        </p:nvSpPr>
        <p:spPr>
          <a:xfrm>
            <a:off x="468914" y="234923"/>
            <a:ext cx="10450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>
                <a:solidFill>
                  <a:schemeClr val="bg1"/>
                </a:solidFill>
                <a:latin typeface="Font Awesome 5 Brands Regular" panose="02000503000000000000" pitchFamily="50" charset="0"/>
              </a:rPr>
              <a:t></a:t>
            </a:r>
            <a:endParaRPr lang="en-US" sz="4800">
              <a:solidFill>
                <a:schemeClr val="bg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BFC0C-A958-7301-0A11-30260352573A}"/>
                  </a:ext>
                </a:extLst>
              </p:cNvPr>
              <p:cNvSpPr txBox="1"/>
              <p:nvPr/>
            </p:nvSpPr>
            <p:spPr>
              <a:xfrm>
                <a:off x="589071" y="1468336"/>
                <a:ext cx="23446172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học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140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9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chiếc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triệu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đồng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mỗi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chở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người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GB" sz="4400" b="1" i="1"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A3BFC0C-A958-7301-0A11-302603525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71" y="1468336"/>
                <a:ext cx="23446172" cy="4154984"/>
              </a:xfrm>
              <a:prstGeom prst="rect">
                <a:avLst/>
              </a:prstGeom>
              <a:blipFill>
                <a:blip r:embed="rId4"/>
                <a:stretch>
                  <a:fillRect l="-1066" t="-3084" r="-806" b="-60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xt_B">
                <a:extLst>
                  <a:ext uri="{FF2B5EF4-FFF2-40B4-BE49-F238E27FC236}">
                    <a16:creationId xmlns:a16="http://schemas.microsoft.com/office/drawing/2014/main" id="{0A41E485-BAFC-EFC2-D0AA-31D82BEC01BC}"/>
                  </a:ext>
                </a:extLst>
              </p:cNvPr>
              <p:cNvSpPr txBox="1"/>
              <p:nvPr/>
            </p:nvSpPr>
            <p:spPr>
              <a:xfrm>
                <a:off x="2388925" y="5592068"/>
                <a:ext cx="133955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800" b="1" i="1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6600" b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9" name="txt_B">
                <a:extLst>
                  <a:ext uri="{FF2B5EF4-FFF2-40B4-BE49-F238E27FC236}">
                    <a16:creationId xmlns:a16="http://schemas.microsoft.com/office/drawing/2014/main" id="{0A41E485-BAFC-EFC2-D0AA-31D82BEC01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8925" y="5592068"/>
                <a:ext cx="1339553" cy="12003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xt_B">
                <a:extLst>
                  <a:ext uri="{FF2B5EF4-FFF2-40B4-BE49-F238E27FC236}">
                    <a16:creationId xmlns:a16="http://schemas.microsoft.com/office/drawing/2014/main" id="{976AA336-E5BC-9D2D-8816-12FB6FE5D6A1}"/>
                  </a:ext>
                </a:extLst>
              </p:cNvPr>
              <p:cNvSpPr txBox="1"/>
              <p:nvPr/>
            </p:nvSpPr>
            <p:spPr>
              <a:xfrm>
                <a:off x="13789419" y="5519148"/>
                <a:ext cx="196610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𝟖</m:t>
                      </m:r>
                    </m:oMath>
                  </m:oMathPara>
                </a14:m>
                <a:endParaRPr lang="en-US" sz="66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0" name="txt_B">
                <a:extLst>
                  <a:ext uri="{FF2B5EF4-FFF2-40B4-BE49-F238E27FC236}">
                    <a16:creationId xmlns:a16="http://schemas.microsoft.com/office/drawing/2014/main" id="{976AA336-E5BC-9D2D-8816-12FB6FE5D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89419" y="5519148"/>
                <a:ext cx="1966102" cy="120032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xt_B">
                <a:extLst>
                  <a:ext uri="{FF2B5EF4-FFF2-40B4-BE49-F238E27FC236}">
                    <a16:creationId xmlns:a16="http://schemas.microsoft.com/office/drawing/2014/main" id="{8F6179FB-7A2A-1565-E04C-1E49100C64C4}"/>
                  </a:ext>
                </a:extLst>
              </p:cNvPr>
              <p:cNvSpPr txBox="1"/>
              <p:nvPr/>
            </p:nvSpPr>
            <p:spPr>
              <a:xfrm>
                <a:off x="19689945" y="5573197"/>
                <a:ext cx="411587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𝟕</m:t>
                      </m:r>
                    </m:oMath>
                  </m:oMathPara>
                </a14:m>
                <a:endParaRPr lang="en-US" sz="6600" b="1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12" name="txt_B">
                <a:extLst>
                  <a:ext uri="{FF2B5EF4-FFF2-40B4-BE49-F238E27FC236}">
                    <a16:creationId xmlns:a16="http://schemas.microsoft.com/office/drawing/2014/main" id="{8F6179FB-7A2A-1565-E04C-1E49100C64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9945" y="5573197"/>
                <a:ext cx="4115870" cy="120032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049AFA0B-402E-1B9B-C3A3-42801900AEAD}"/>
              </a:ext>
            </a:extLst>
          </p:cNvPr>
          <p:cNvSpPr/>
          <p:nvPr/>
        </p:nvSpPr>
        <p:spPr>
          <a:xfrm>
            <a:off x="1469157" y="5738314"/>
            <a:ext cx="854345" cy="87185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</a:p>
        </p:txBody>
      </p:sp>
      <p:grpSp>
        <p:nvGrpSpPr>
          <p:cNvPr id="6" name="Form_giai">
            <a:extLst>
              <a:ext uri="{FF2B5EF4-FFF2-40B4-BE49-F238E27FC236}">
                <a16:creationId xmlns:a16="http://schemas.microsoft.com/office/drawing/2014/main" id="{68D6FCFB-4ECA-B843-D028-4F88255048A2}"/>
              </a:ext>
            </a:extLst>
          </p:cNvPr>
          <p:cNvGrpSpPr/>
          <p:nvPr/>
        </p:nvGrpSpPr>
        <p:grpSpPr>
          <a:xfrm>
            <a:off x="248926" y="6659050"/>
            <a:ext cx="23795648" cy="6931274"/>
            <a:chOff x="372063" y="2351487"/>
            <a:chExt cx="11897824" cy="3465637"/>
          </a:xfrm>
        </p:grpSpPr>
        <p:sp>
          <p:nvSpPr>
            <p:cNvPr id="13" name="Giai">
              <a:extLst>
                <a:ext uri="{FF2B5EF4-FFF2-40B4-BE49-F238E27FC236}">
                  <a16:creationId xmlns:a16="http://schemas.microsoft.com/office/drawing/2014/main" id="{8A0BE4A3-9F7A-9CCF-1F29-94E3E6836E92}"/>
                </a:ext>
              </a:extLst>
            </p:cNvPr>
            <p:cNvSpPr/>
            <p:nvPr/>
          </p:nvSpPr>
          <p:spPr>
            <a:xfrm>
              <a:off x="372063" y="2541987"/>
              <a:ext cx="11897824" cy="3275137"/>
            </a:xfrm>
            <a:prstGeom prst="roundRect">
              <a:avLst>
                <a:gd name="adj" fmla="val 5000"/>
              </a:avLst>
            </a:prstGeom>
            <a:solidFill>
              <a:srgbClr val="DBEEF4"/>
            </a:solidFill>
            <a:ln w="2540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8600" dirty="0"/>
            </a:p>
          </p:txBody>
        </p:sp>
        <p:sp>
          <p:nvSpPr>
            <p:cNvPr id="14" name="Rectangle: Single Corner Rounded 13">
              <a:extLst>
                <a:ext uri="{FF2B5EF4-FFF2-40B4-BE49-F238E27FC236}">
                  <a16:creationId xmlns:a16="http://schemas.microsoft.com/office/drawing/2014/main" id="{E89994BC-9671-C210-622D-4D41803A30DB}"/>
                </a:ext>
              </a:extLst>
            </p:cNvPr>
            <p:cNvSpPr/>
            <p:nvPr/>
          </p:nvSpPr>
          <p:spPr>
            <a:xfrm>
              <a:off x="589515" y="2351487"/>
              <a:ext cx="1798085" cy="381000"/>
            </a:xfrm>
            <a:prstGeom prst="round1Rect">
              <a:avLst/>
            </a:prstGeom>
            <a:solidFill>
              <a:srgbClr val="FFFFFF"/>
            </a:solidFill>
            <a:ln w="25400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2880" tIns="0" rIns="182880" rtlCol="0" anchor="ctr"/>
            <a:lstStyle/>
            <a:p>
              <a:pPr algn="r"/>
              <a:r>
                <a:rPr lang="en-US" sz="4800" b="1" dirty="0">
                  <a:solidFill>
                    <a:srgbClr val="0999C8"/>
                  </a:solidFill>
                  <a:latin typeface="Font Awesome 5 Free Solid" panose="02000503000000000000" pitchFamily="50" charset="0"/>
                  <a:cs typeface="Times New Roman" panose="02020603050405020304" pitchFamily="18" charset="0"/>
                </a:rPr>
                <a:t> </a:t>
              </a:r>
              <a:r>
                <a:rPr lang="en-US" sz="4800" b="1" dirty="0" err="1">
                  <a:solidFill>
                    <a:srgbClr val="FF0000"/>
                  </a:solidFill>
                  <a:latin typeface="LM Roman 12" panose="00000500000000000000" pitchFamily="50" charset="0"/>
                  <a:cs typeface="Times New Roman" panose="02020603050405020304" pitchFamily="18" charset="0"/>
                </a:rPr>
                <a:t>Lời</a:t>
              </a:r>
              <a:r>
                <a:rPr lang="en-US" sz="4800" b="1" dirty="0">
                  <a:solidFill>
                    <a:srgbClr val="FF0000"/>
                  </a:solidFill>
                  <a:latin typeface="LM Roman 12" panose="00000500000000000000" pitchFamily="50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solidFill>
                    <a:srgbClr val="FF0000"/>
                  </a:solidFill>
                  <a:latin typeface="LM Roman 12" panose="00000500000000000000" pitchFamily="50" charset="0"/>
                  <a:cs typeface="Times New Roman" panose="02020603050405020304" pitchFamily="18" charset="0"/>
                </a:rPr>
                <a:t>giải</a:t>
              </a:r>
              <a:endParaRPr lang="en-US" sz="4800" b="1" dirty="0">
                <a:solidFill>
                  <a:srgbClr val="FF0000"/>
                </a:solidFill>
                <a:latin typeface="LM Roman 12" panose="00000500000000000000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xt_giai">
              <a:extLst>
                <a:ext uri="{FF2B5EF4-FFF2-40B4-BE49-F238E27FC236}">
                  <a16:creationId xmlns:a16="http://schemas.microsoft.com/office/drawing/2014/main" id="{840A0495-F07D-8324-7F6D-14211BC712B5}"/>
                </a:ext>
              </a:extLst>
            </p:cNvPr>
            <p:cNvSpPr txBox="1">
              <a:spLocks/>
            </p:cNvSpPr>
            <p:nvPr/>
          </p:nvSpPr>
          <p:spPr>
            <a:xfrm>
              <a:off x="435563" y="2681398"/>
              <a:ext cx="11257374" cy="523220"/>
            </a:xfrm>
            <a:prstGeom prst="rect">
              <a:avLst/>
            </a:prstGeom>
            <a:ln>
              <a:noFill/>
            </a:ln>
          </p:spPr>
          <p:txBody>
            <a:bodyPr vert="horz" wrap="square" lIns="182880" tIns="91440" rIns="182880" bIns="91440" rtlCol="0">
              <a:sp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3200" kern="1200">
                  <a:solidFill>
                    <a:srgbClr val="000066"/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3800" kern="1200">
                  <a:solidFill>
                    <a:schemeClr val="bg1">
                      <a:lumMod val="95000"/>
                    </a:schemeClr>
                  </a:solidFill>
                  <a:latin typeface="Chu Van An" panose="02020603050405020304" pitchFamily="18" charset="0"/>
                  <a:ea typeface="+mn-ea"/>
                  <a:cs typeface="Chu Van An" panose="02020603050405020304" pitchFamily="18" charset="0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00000"/>
                </a:lnSpc>
              </a:pPr>
              <a:endParaRPr lang="en-US" sz="5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A03E4C-A21B-4AA2-2656-AF8997E1E988}"/>
                  </a:ext>
                </a:extLst>
              </p:cNvPr>
              <p:cNvSpPr txBox="1"/>
              <p:nvPr/>
            </p:nvSpPr>
            <p:spPr>
              <a:xfrm>
                <a:off x="447143" y="7198390"/>
                <a:ext cx="15097657" cy="19851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toán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thành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1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1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kể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A03E4C-A21B-4AA2-2656-AF8997E1E9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43" y="7198390"/>
                <a:ext cx="15097657" cy="1985159"/>
              </a:xfrm>
              <a:prstGeom prst="rect">
                <a:avLst/>
              </a:prstGeom>
              <a:blipFill>
                <a:blip r:embed="rId8"/>
                <a:stretch>
                  <a:fillRect l="-1453" t="-5846" b="-12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046BDFB3-C4EF-46DE-C7A0-87B5255223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4883" y="7198390"/>
            <a:ext cx="7410932" cy="626812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D12D4E-ACE9-8200-E5A9-6BE4C6072B99}"/>
                  </a:ext>
                </a:extLst>
              </p:cNvPr>
              <p:cNvSpPr txBox="1"/>
              <p:nvPr/>
            </p:nvSpPr>
            <p:spPr>
              <a:xfrm>
                <a:off x="375926" y="8961950"/>
                <a:ext cx="12549884" cy="45045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1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GB" sz="41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GB" sz="41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</m:t>
                    </m:r>
                    <m:r>
                      <a:rPr lang="en-GB" sz="41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GB" sz="41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GB" sz="41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</m:t>
                    </m:r>
                    <m:r>
                      <a:rPr lang="en-GB" sz="41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  <m:r>
                      <a:rPr lang="en-GB" sz="4100" b="1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GB" sz="41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</m:t>
                    </m:r>
                    <m:r>
                      <a:rPr lang="en-GB" sz="41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1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1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GB" sz="41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  <a:endParaRPr lang="en-US" sz="4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1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100" b="1" i="1"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sz="41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sz="41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d>
                      <m:r>
                        <a:rPr lang="en-GB" sz="41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100" b="1" i="1"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GB" sz="41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GB" sz="41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    </m:t>
                      </m:r>
                      <m:r>
                        <a:rPr lang="en-GB" sz="41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1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GB" sz="41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sz="41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GB" sz="41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100" b="1" i="1">
                          <a:latin typeface="Cambria Math" panose="02040503050406030204" pitchFamily="18" charset="0"/>
                        </a:rPr>
                        <m:t>𝟒𝟔</m:t>
                      </m:r>
                      <m:r>
                        <a:rPr lang="en-GB" sz="41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GB" sz="41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  </m:t>
                      </m:r>
                      <m:r>
                        <a:rPr lang="en-GB" sz="4100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1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1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GB" sz="41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GB" sz="4100" b="1" i="1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</m:d>
                      <m:r>
                        <a:rPr lang="en-GB" sz="41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100" b="1" i="1">
                          <a:latin typeface="Cambria Math" panose="02040503050406030204" pitchFamily="18" charset="0"/>
                        </a:rPr>
                        <m:t>𝟔𝟕</m:t>
                      </m:r>
                      <m:r>
                        <a:rPr lang="en-GB" sz="4100" b="1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4100" b="1" i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sz="41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 </m:t>
                    </m:r>
                    <m:r>
                      <a:rPr lang="en-GB" sz="41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1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41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GB" sz="41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  <m:r>
                      <a:rPr lang="en-GB" sz="41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4100" b="1" i="1">
                        <a:latin typeface="Cambria Math" panose="02040503050406030204" pitchFamily="18" charset="0"/>
                      </a:rPr>
                      <m:t>𝟑𝟕</m:t>
                    </m:r>
                  </m:oMath>
                </a14:m>
                <a:r>
                  <a:rPr lang="en-GB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14:m>
                  <m:oMath xmlns:m="http://schemas.openxmlformats.org/officeDocument/2006/math">
                    <m:r>
                      <a:rPr lang="en-GB" sz="41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nhỏ</a:t>
                </a:r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GB" sz="41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1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GB" sz="41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4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</a:t>
                </a:r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chi </a:t>
                </a:r>
                <a:r>
                  <a:rPr lang="fr-FR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phí</a:t>
                </a:r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thấp</a:t>
                </a:r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thuê</a:t>
                </a:r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5 </a:t>
                </a:r>
                <a:r>
                  <a:rPr lang="fr-FR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1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4 </a:t>
                </a:r>
                <a:r>
                  <a:rPr lang="fr-FR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</a:t>
                </a:r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1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41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fr-FR" sz="41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1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1D12D4E-ACE9-8200-E5A9-6BE4C6072B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26" y="8961950"/>
                <a:ext cx="12549884" cy="4504566"/>
              </a:xfrm>
              <a:prstGeom prst="rect">
                <a:avLst/>
              </a:prstGeom>
              <a:blipFill>
                <a:blip r:embed="rId10"/>
                <a:stretch>
                  <a:fillRect l="-1798" r="-1312" b="-4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77993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HỆ BẤT PHƯƠNG TRÌNH BẬC NHẤT HAI ẨN</a:t>
            </a:r>
            <a:endParaRPr lang="en-US" dirty="0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032125"/>
            <a:ext cx="11353800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 b="1" dirty="0" err="1"/>
              <a:t>Trong</a:t>
            </a:r>
            <a:r>
              <a:rPr lang="en-US" sz="4400" b="1" dirty="0"/>
              <a:t> </a:t>
            </a:r>
            <a:r>
              <a:rPr lang="en-US" sz="4400" b="1" dirty="0" err="1"/>
              <a:t>năm</a:t>
            </a:r>
            <a:r>
              <a:rPr lang="en-US" sz="4400" b="1" dirty="0"/>
              <a:t> nay,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cửa</a:t>
            </a:r>
            <a:r>
              <a:rPr lang="en-US" sz="4400" b="1" dirty="0"/>
              <a:t> </a:t>
            </a:r>
            <a:r>
              <a:rPr lang="en-US" sz="4400" b="1" dirty="0" err="1"/>
              <a:t>hàng</a:t>
            </a:r>
            <a:r>
              <a:rPr lang="en-US" sz="4400" b="1" dirty="0"/>
              <a:t> </a:t>
            </a:r>
            <a:r>
              <a:rPr lang="en-US" sz="4400" b="1" dirty="0" err="1"/>
              <a:t>điện</a:t>
            </a:r>
            <a:r>
              <a:rPr lang="en-US" sz="4400" b="1" dirty="0"/>
              <a:t> </a:t>
            </a:r>
            <a:r>
              <a:rPr lang="en-US" sz="4400" b="1" dirty="0" err="1"/>
              <a:t>lạnh</a:t>
            </a:r>
            <a:r>
              <a:rPr lang="en-US" sz="4400" b="1" dirty="0"/>
              <a:t> </a:t>
            </a:r>
            <a:r>
              <a:rPr lang="en-US" sz="4400" b="1" dirty="0" err="1"/>
              <a:t>dự</a:t>
            </a:r>
            <a:r>
              <a:rPr lang="en-US" sz="4400" b="1" dirty="0"/>
              <a:t> </a:t>
            </a:r>
            <a:r>
              <a:rPr lang="en-US" sz="4400" b="1" dirty="0" err="1"/>
              <a:t>định</a:t>
            </a:r>
            <a:r>
              <a:rPr lang="en-US" sz="4400" b="1" dirty="0"/>
              <a:t> </a:t>
            </a:r>
            <a:r>
              <a:rPr lang="en-US" sz="4400" b="1" dirty="0" err="1"/>
              <a:t>kinh</a:t>
            </a:r>
            <a:r>
              <a:rPr lang="en-US" sz="4400" b="1" dirty="0"/>
              <a:t> </a:t>
            </a:r>
            <a:r>
              <a:rPr lang="en-US" sz="4400" b="1" dirty="0" err="1"/>
              <a:t>doanh</a:t>
            </a:r>
            <a:r>
              <a:rPr lang="en-US" sz="4400" b="1" dirty="0"/>
              <a:t> </a:t>
            </a:r>
            <a:r>
              <a:rPr lang="en-US" sz="4400" b="1" dirty="0" err="1"/>
              <a:t>hai</a:t>
            </a:r>
            <a:r>
              <a:rPr lang="en-US" sz="4400" b="1" dirty="0"/>
              <a:t> </a:t>
            </a:r>
            <a:r>
              <a:rPr lang="en-US" sz="4400" b="1" dirty="0" err="1"/>
              <a:t>loại</a:t>
            </a:r>
            <a:r>
              <a:rPr lang="en-US" sz="4400" b="1" dirty="0"/>
              <a:t> </a:t>
            </a:r>
            <a:r>
              <a:rPr lang="en-US" sz="4400" b="1" dirty="0" err="1"/>
              <a:t>máy</a:t>
            </a:r>
            <a:r>
              <a:rPr lang="en-US" sz="4400" b="1" dirty="0"/>
              <a:t> </a:t>
            </a:r>
            <a:r>
              <a:rPr lang="en-US" sz="4400" b="1" dirty="0" err="1"/>
              <a:t>điều</a:t>
            </a:r>
            <a:r>
              <a:rPr lang="en-US" sz="4400" b="1" dirty="0"/>
              <a:t> </a:t>
            </a:r>
            <a:r>
              <a:rPr lang="en-US" sz="4400" b="1" dirty="0" err="1"/>
              <a:t>hòa</a:t>
            </a:r>
            <a:r>
              <a:rPr lang="en-US" sz="4400" b="1" dirty="0"/>
              <a:t>: </a:t>
            </a:r>
            <a:r>
              <a:rPr lang="en-US" sz="4400" b="1" dirty="0" err="1"/>
              <a:t>điều</a:t>
            </a:r>
            <a:r>
              <a:rPr lang="en-US" sz="4400" b="1" dirty="0"/>
              <a:t> </a:t>
            </a:r>
            <a:r>
              <a:rPr lang="en-US" sz="4400" b="1" dirty="0" err="1"/>
              <a:t>hòa</a:t>
            </a:r>
            <a:r>
              <a:rPr lang="en-US" sz="4400" b="1" dirty="0"/>
              <a:t> </a:t>
            </a:r>
            <a:r>
              <a:rPr lang="en-US" sz="4400" b="1" dirty="0" err="1"/>
              <a:t>hai</a:t>
            </a:r>
            <a:r>
              <a:rPr lang="en-US" sz="4400" b="1" dirty="0"/>
              <a:t> </a:t>
            </a:r>
            <a:r>
              <a:rPr lang="en-US" sz="4400" b="1" dirty="0" err="1"/>
              <a:t>chiều</a:t>
            </a:r>
            <a:r>
              <a:rPr lang="en-US" sz="4400" b="1" dirty="0"/>
              <a:t> </a:t>
            </a:r>
            <a:r>
              <a:rPr lang="en-US" sz="4400" b="1" dirty="0" err="1"/>
              <a:t>và</a:t>
            </a:r>
            <a:r>
              <a:rPr lang="en-US" sz="4400" b="1" dirty="0"/>
              <a:t> </a:t>
            </a:r>
            <a:r>
              <a:rPr lang="en-US" sz="4400" b="1" dirty="0" err="1"/>
              <a:t>điều</a:t>
            </a:r>
            <a:r>
              <a:rPr lang="en-US" sz="4400" b="1" dirty="0"/>
              <a:t> </a:t>
            </a:r>
            <a:r>
              <a:rPr lang="en-US" sz="4400" b="1" dirty="0" err="1"/>
              <a:t>hòa</a:t>
            </a:r>
            <a:r>
              <a:rPr lang="en-US" sz="4400" b="1" dirty="0"/>
              <a:t>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chiều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số</a:t>
            </a:r>
            <a:r>
              <a:rPr lang="en-US" sz="4400" b="1" dirty="0"/>
              <a:t> </a:t>
            </a:r>
            <a:r>
              <a:rPr lang="en-US" sz="4400" b="1" dirty="0" err="1"/>
              <a:t>vốn</a:t>
            </a:r>
            <a:r>
              <a:rPr lang="en-US" sz="4400" b="1" dirty="0"/>
              <a:t> ban </a:t>
            </a:r>
            <a:r>
              <a:rPr lang="en-US" sz="4400" b="1" dirty="0" err="1"/>
              <a:t>đầu</a:t>
            </a:r>
            <a:r>
              <a:rPr lang="en-US" sz="4400" b="1" dirty="0"/>
              <a:t> </a:t>
            </a:r>
            <a:r>
              <a:rPr lang="en-US" sz="4400" b="1" dirty="0" err="1"/>
              <a:t>không</a:t>
            </a:r>
            <a:r>
              <a:rPr lang="en-US" sz="4400" b="1" dirty="0"/>
              <a:t> </a:t>
            </a:r>
            <a:r>
              <a:rPr lang="en-US" sz="4400" b="1" dirty="0" err="1"/>
              <a:t>vượt</a:t>
            </a:r>
            <a:r>
              <a:rPr lang="en-US" sz="4400" b="1" dirty="0"/>
              <a:t> </a:t>
            </a:r>
            <a:r>
              <a:rPr lang="en-US" sz="4400" b="1" dirty="0" err="1"/>
              <a:t>quá</a:t>
            </a:r>
            <a:r>
              <a:rPr lang="en-US" sz="4400" b="1" dirty="0"/>
              <a:t> 1,2 </a:t>
            </a:r>
            <a:r>
              <a:rPr lang="en-US" sz="4400" b="1" dirty="0" err="1"/>
              <a:t>tỉ</a:t>
            </a:r>
            <a:r>
              <a:rPr lang="en-US" sz="4400" b="1" dirty="0"/>
              <a:t> </a:t>
            </a:r>
            <a:r>
              <a:rPr lang="en-US" sz="4400" b="1" dirty="0" err="1"/>
              <a:t>đồng</a:t>
            </a:r>
            <a:r>
              <a:rPr lang="en-US" sz="4400" b="1" dirty="0"/>
              <a:t>.</a:t>
            </a:r>
          </a:p>
          <a:p>
            <a:pPr algn="just"/>
            <a:endParaRPr lang="en-US" sz="4400" b="1" dirty="0"/>
          </a:p>
          <a:p>
            <a:pPr algn="just"/>
            <a:endParaRPr lang="en-US" sz="4400" b="1" dirty="0"/>
          </a:p>
          <a:p>
            <a:pPr algn="just"/>
            <a:endParaRPr lang="en-US" sz="4400" b="1" dirty="0"/>
          </a:p>
          <a:p>
            <a:pPr algn="just"/>
            <a:r>
              <a:rPr lang="en-US" sz="4400" b="1" dirty="0" err="1"/>
              <a:t>Cửa</a:t>
            </a:r>
            <a:r>
              <a:rPr lang="en-US" sz="4400" b="1" dirty="0"/>
              <a:t> </a:t>
            </a:r>
            <a:r>
              <a:rPr lang="en-US" sz="4400" b="1" dirty="0" err="1"/>
              <a:t>hàng</a:t>
            </a:r>
            <a:r>
              <a:rPr lang="en-US" sz="4400" b="1" dirty="0"/>
              <a:t> </a:t>
            </a:r>
            <a:r>
              <a:rPr lang="en-US" sz="4400" b="1" dirty="0" err="1"/>
              <a:t>ước</a:t>
            </a:r>
            <a:r>
              <a:rPr lang="en-US" sz="4400" b="1" dirty="0"/>
              <a:t> </a:t>
            </a:r>
            <a:r>
              <a:rPr lang="en-US" sz="4400" b="1" dirty="0" err="1"/>
              <a:t>tính</a:t>
            </a:r>
            <a:r>
              <a:rPr lang="en-US" sz="4400" b="1" dirty="0"/>
              <a:t> </a:t>
            </a:r>
            <a:r>
              <a:rPr lang="en-US" sz="4400" b="1" dirty="0" err="1"/>
              <a:t>rằng</a:t>
            </a:r>
            <a:r>
              <a:rPr lang="en-US" sz="4400" b="1" dirty="0"/>
              <a:t> </a:t>
            </a:r>
            <a:r>
              <a:rPr lang="en-US" sz="4400" b="1" dirty="0" err="1"/>
              <a:t>tổng</a:t>
            </a:r>
            <a:r>
              <a:rPr lang="en-US" sz="4400" b="1" dirty="0"/>
              <a:t> </a:t>
            </a:r>
            <a:r>
              <a:rPr lang="en-US" sz="4400" b="1" dirty="0" err="1"/>
              <a:t>nhu</a:t>
            </a:r>
            <a:r>
              <a:rPr lang="en-US" sz="4400" b="1" dirty="0"/>
              <a:t> </a:t>
            </a:r>
            <a:r>
              <a:rPr lang="en-US" sz="4400" b="1" dirty="0" err="1"/>
              <a:t>cầu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thị</a:t>
            </a:r>
            <a:r>
              <a:rPr lang="en-US" sz="4400" b="1" dirty="0"/>
              <a:t> </a:t>
            </a:r>
            <a:r>
              <a:rPr lang="en-US" sz="4400" b="1" dirty="0" err="1"/>
              <a:t>trường</a:t>
            </a:r>
            <a:r>
              <a:rPr lang="en-US" sz="4400" b="1" dirty="0"/>
              <a:t> </a:t>
            </a:r>
            <a:r>
              <a:rPr lang="en-US" sz="4400" b="1" dirty="0" err="1"/>
              <a:t>sẽ</a:t>
            </a:r>
            <a:r>
              <a:rPr lang="en-US" sz="4400" b="1" dirty="0"/>
              <a:t> </a:t>
            </a:r>
            <a:r>
              <a:rPr lang="en-US" sz="4400" b="1" dirty="0" err="1"/>
              <a:t>không</a:t>
            </a:r>
            <a:r>
              <a:rPr lang="en-US" sz="4400" b="1" dirty="0"/>
              <a:t> </a:t>
            </a:r>
            <a:r>
              <a:rPr lang="en-US" sz="4400" b="1" dirty="0" err="1"/>
              <a:t>vượt</a:t>
            </a:r>
            <a:r>
              <a:rPr lang="en-US" sz="4400" b="1" dirty="0"/>
              <a:t> </a:t>
            </a:r>
            <a:r>
              <a:rPr lang="en-US" sz="4400" b="1" dirty="0" err="1"/>
              <a:t>quá</a:t>
            </a:r>
            <a:r>
              <a:rPr lang="en-US" sz="4400" b="1" dirty="0"/>
              <a:t> 100 </a:t>
            </a:r>
            <a:r>
              <a:rPr lang="en-US" sz="4400" b="1" dirty="0" err="1"/>
              <a:t>máy</a:t>
            </a:r>
            <a:r>
              <a:rPr lang="en-US" sz="4400" b="1" dirty="0"/>
              <a:t> </a:t>
            </a:r>
            <a:r>
              <a:rPr lang="en-US" sz="4400" b="1" dirty="0" err="1"/>
              <a:t>cả</a:t>
            </a:r>
            <a:r>
              <a:rPr lang="en-US" sz="4400" b="1" dirty="0"/>
              <a:t> </a:t>
            </a:r>
            <a:r>
              <a:rPr lang="en-US" sz="4400" b="1" dirty="0" err="1"/>
              <a:t>hai</a:t>
            </a:r>
            <a:r>
              <a:rPr lang="en-US" sz="4400" b="1" dirty="0"/>
              <a:t> </a:t>
            </a:r>
            <a:r>
              <a:rPr lang="en-US" sz="4400" b="1" dirty="0" err="1"/>
              <a:t>loại</a:t>
            </a:r>
            <a:r>
              <a:rPr lang="en-US" sz="4400" b="1" dirty="0"/>
              <a:t>. </a:t>
            </a:r>
            <a:r>
              <a:rPr lang="en-US" sz="4400" b="1" dirty="0" err="1"/>
              <a:t>Nếu</a:t>
            </a:r>
            <a:r>
              <a:rPr lang="en-US" sz="4400" b="1" dirty="0"/>
              <a:t> </a:t>
            </a:r>
            <a:r>
              <a:rPr lang="en-US" sz="4400" b="1" dirty="0" err="1"/>
              <a:t>là</a:t>
            </a:r>
            <a:r>
              <a:rPr lang="en-US" sz="4400" b="1" dirty="0"/>
              <a:t> </a:t>
            </a:r>
            <a:r>
              <a:rPr lang="en-US" sz="4400" b="1" dirty="0" err="1"/>
              <a:t>chủ</a:t>
            </a:r>
            <a:r>
              <a:rPr lang="en-US" sz="4400" b="1" dirty="0"/>
              <a:t> </a:t>
            </a:r>
            <a:r>
              <a:rPr lang="en-US" sz="4400" b="1" dirty="0" err="1"/>
              <a:t>cửa</a:t>
            </a:r>
            <a:r>
              <a:rPr lang="en-US" sz="4400" b="1" dirty="0"/>
              <a:t> </a:t>
            </a:r>
            <a:r>
              <a:rPr lang="en-US" sz="4400" b="1" dirty="0" err="1"/>
              <a:t>hàng</a:t>
            </a:r>
            <a:r>
              <a:rPr lang="en-US" sz="4400" b="1" dirty="0"/>
              <a:t> </a:t>
            </a:r>
            <a:r>
              <a:rPr lang="en-US" sz="4400" b="1" dirty="0" err="1"/>
              <a:t>thì</a:t>
            </a:r>
            <a:r>
              <a:rPr lang="en-US" sz="4400" b="1" dirty="0"/>
              <a:t> </a:t>
            </a:r>
            <a:r>
              <a:rPr lang="en-US" sz="4400" b="1" dirty="0" err="1"/>
              <a:t>em</a:t>
            </a:r>
            <a:r>
              <a:rPr lang="en-US" sz="4400" b="1" dirty="0"/>
              <a:t> </a:t>
            </a:r>
            <a:r>
              <a:rPr lang="en-US" sz="4400" b="1" dirty="0" err="1"/>
              <a:t>cần</a:t>
            </a:r>
            <a:r>
              <a:rPr lang="en-US" sz="4400" b="1" dirty="0"/>
              <a:t> </a:t>
            </a:r>
            <a:r>
              <a:rPr lang="en-US" sz="4400" b="1" dirty="0" err="1"/>
              <a:t>đầu</a:t>
            </a:r>
            <a:r>
              <a:rPr lang="en-US" sz="4400" b="1" dirty="0"/>
              <a:t> </a:t>
            </a:r>
            <a:r>
              <a:rPr lang="en-US" sz="4400" b="1" dirty="0" err="1"/>
              <a:t>tư</a:t>
            </a:r>
            <a:r>
              <a:rPr lang="en-US" sz="4400" b="1" dirty="0"/>
              <a:t> </a:t>
            </a:r>
            <a:r>
              <a:rPr lang="en-US" sz="4400" b="1" dirty="0" err="1"/>
              <a:t>kinh</a:t>
            </a:r>
            <a:r>
              <a:rPr lang="en-US" sz="4400" b="1" dirty="0"/>
              <a:t> </a:t>
            </a:r>
            <a:r>
              <a:rPr lang="en-US" sz="4400" b="1" dirty="0" err="1"/>
              <a:t>doanh</a:t>
            </a:r>
            <a:r>
              <a:rPr lang="en-US" sz="4400" b="1" dirty="0"/>
              <a:t> </a:t>
            </a:r>
            <a:r>
              <a:rPr lang="en-US" sz="4400" b="1" dirty="0" err="1"/>
              <a:t>mỗi</a:t>
            </a:r>
            <a:r>
              <a:rPr lang="en-US" sz="4400" b="1" dirty="0"/>
              <a:t> </a:t>
            </a:r>
            <a:r>
              <a:rPr lang="en-US" sz="4400" b="1" dirty="0" err="1"/>
              <a:t>loại</a:t>
            </a:r>
            <a:r>
              <a:rPr lang="en-US" sz="4400" b="1" dirty="0"/>
              <a:t> bao </a:t>
            </a:r>
            <a:r>
              <a:rPr lang="en-US" sz="4400" b="1" dirty="0" err="1"/>
              <a:t>nhiêu</a:t>
            </a:r>
            <a:r>
              <a:rPr lang="en-US" sz="4400" b="1" dirty="0"/>
              <a:t> </a:t>
            </a:r>
            <a:r>
              <a:rPr lang="en-US" sz="4400" b="1" dirty="0" err="1"/>
              <a:t>máy</a:t>
            </a:r>
            <a:r>
              <a:rPr lang="en-US" sz="4400" b="1" dirty="0"/>
              <a:t> </a:t>
            </a:r>
            <a:r>
              <a:rPr lang="en-US" sz="4400" b="1" dirty="0" err="1"/>
              <a:t>để</a:t>
            </a:r>
            <a:r>
              <a:rPr lang="en-US" sz="4400" b="1" dirty="0"/>
              <a:t> </a:t>
            </a:r>
            <a:r>
              <a:rPr lang="en-US" sz="4400" b="1" dirty="0" err="1"/>
              <a:t>lợi</a:t>
            </a:r>
            <a:r>
              <a:rPr lang="en-US" sz="4400" b="1" dirty="0"/>
              <a:t> </a:t>
            </a:r>
            <a:r>
              <a:rPr lang="en-US" sz="4400" b="1" dirty="0" err="1"/>
              <a:t>nhuận</a:t>
            </a:r>
            <a:r>
              <a:rPr lang="en-US" sz="4400" b="1" dirty="0"/>
              <a:t> </a:t>
            </a:r>
            <a:r>
              <a:rPr lang="en-US" sz="4400" b="1" dirty="0" err="1"/>
              <a:t>thu</a:t>
            </a:r>
            <a:r>
              <a:rPr lang="en-US" sz="4400" b="1" dirty="0"/>
              <a:t> </a:t>
            </a:r>
            <a:r>
              <a:rPr lang="en-US" sz="4400" b="1" dirty="0" err="1"/>
              <a:t>được</a:t>
            </a:r>
            <a:r>
              <a:rPr lang="en-US" sz="4400" b="1" dirty="0"/>
              <a:t> </a:t>
            </a:r>
            <a:r>
              <a:rPr lang="en-US" sz="4400" b="1" dirty="0" err="1"/>
              <a:t>là</a:t>
            </a:r>
            <a:r>
              <a:rPr lang="en-US" sz="4400" b="1" dirty="0"/>
              <a:t> </a:t>
            </a:r>
            <a:r>
              <a:rPr lang="en-US" sz="4400" b="1" dirty="0" err="1"/>
              <a:t>lớn</a:t>
            </a:r>
            <a:r>
              <a:rPr lang="en-US" sz="4400" b="1" dirty="0"/>
              <a:t> </a:t>
            </a:r>
            <a:r>
              <a:rPr lang="en-US" sz="4400" b="1" dirty="0" err="1"/>
              <a:t>nhất</a:t>
            </a:r>
            <a:r>
              <a:rPr lang="en-US" sz="4400" b="1" dirty="0"/>
              <a:t>?</a:t>
            </a:r>
          </a:p>
          <a:p>
            <a:pPr algn="just"/>
            <a:endParaRPr lang="en-US" sz="4400" b="1" dirty="0"/>
          </a:p>
          <a:p>
            <a:pPr algn="just"/>
            <a:endParaRPr 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009900"/>
                <a:ext cx="11901487" cy="106076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 b="1" dirty="0">
                    <a:solidFill>
                      <a:srgbClr val="FF0000"/>
                    </a:solidFill>
                  </a:rPr>
                  <a:t>HĐ1: </a:t>
                </a:r>
                <a:r>
                  <a:rPr lang="en-US" sz="4400" b="1" dirty="0"/>
                  <a:t>G</a:t>
                </a:r>
                <a:r>
                  <a:rPr lang="en-US" sz="4400" b="1" dirty="0" err="1"/>
                  <a:t>ọi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lượt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loại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cửa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nhập</a:t>
                </a:r>
                <a:r>
                  <a:rPr lang="en-US" sz="4400" b="1" dirty="0"/>
                  <a:t>.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vốn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cửa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phải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bỏ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ra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để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nhập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loại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theo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. </a:t>
                </a:r>
              </a:p>
              <a:p>
                <a:pPr marL="0" indent="0">
                  <a:buNone/>
                </a:pPr>
                <a:r>
                  <a:rPr lang="en-US" sz="4400" b="1"/>
                  <a:t>b</a:t>
                </a:r>
                <a:r>
                  <a:rPr lang="en-US" sz="4400" b="1" dirty="0"/>
                  <a:t>) </a:t>
                </a:r>
                <a:r>
                  <a:rPr lang="en-US" sz="4400" b="1" dirty="0" err="1"/>
                  <a:t>Vì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vốn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chủ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cửa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thể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đầu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tư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vượt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quá</a:t>
                </a:r>
                <a:r>
                  <a:rPr lang="en-US" sz="4400" b="1" dirty="0"/>
                  <a:t> 1,2 </a:t>
                </a:r>
                <a:r>
                  <a:rPr lang="en-US" sz="4400" b="1" dirty="0" err="1"/>
                  <a:t>tỉ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đồng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nên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phải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thỏa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mãn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err="1"/>
                  <a:t>kiện</a:t>
                </a:r>
                <a:r>
                  <a:rPr lang="en-US" sz="4400" b="1"/>
                  <a:t> gì?</a:t>
                </a:r>
              </a:p>
              <a:p>
                <a:pPr marL="0" indent="0">
                  <a:buNone/>
                </a:pPr>
                <a:r>
                  <a:rPr lang="en-US" sz="4400" b="1">
                    <a:solidFill>
                      <a:srgbClr val="FF0000"/>
                    </a:solidFill>
                  </a:rPr>
                  <a:t>Giải: </a:t>
                </a:r>
              </a:p>
              <a:p>
                <a:pPr marL="0" indent="0">
                  <a:buNone/>
                </a:pPr>
                <a:r>
                  <a:rPr lang="en-US" sz="4400" b="1"/>
                  <a:t>Vì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vốn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chủ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cửa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thể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đầu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tư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không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vượt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quá</a:t>
                </a:r>
                <a:r>
                  <a:rPr lang="en-US" sz="4400" b="1" dirty="0"/>
                  <a:t> 1,2 </a:t>
                </a:r>
                <a:r>
                  <a:rPr lang="en-US" sz="4400" b="1" dirty="0" err="1"/>
                  <a:t>tỉ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đồng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nên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phải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thỏa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mãn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kiện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𝟏𝟐𝟎𝟎</m:t>
                    </m:r>
                  </m:oMath>
                </a14:m>
                <a:r>
                  <a:rPr lang="en-US" sz="4400" b="1" dirty="0"/>
                  <a:t>. </a:t>
                </a:r>
              </a:p>
              <a:p>
                <a:pPr marL="0" indent="0">
                  <a:buNone/>
                </a:pPr>
                <a:endParaRPr lang="en-US" sz="4400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009900"/>
                <a:ext cx="11901487" cy="10607665"/>
              </a:xfrm>
              <a:prstGeom prst="rect">
                <a:avLst/>
              </a:prstGeom>
              <a:blipFill>
                <a:blip r:embed="rId4"/>
                <a:stretch>
                  <a:fillRect l="-1995" t="-1780" r="-19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705856-5AFF-455E-B94A-9F03CD6D3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030897"/>
              </p:ext>
            </p:extLst>
          </p:nvPr>
        </p:nvGraphicFramePr>
        <p:xfrm>
          <a:off x="1067220" y="5812377"/>
          <a:ext cx="10896600" cy="23536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85580">
                  <a:extLst>
                    <a:ext uri="{9D8B030D-6E8A-4147-A177-3AD203B41FA5}">
                      <a16:colId xmlns:a16="http://schemas.microsoft.com/office/drawing/2014/main" val="768098747"/>
                    </a:ext>
                  </a:extLst>
                </a:gridCol>
                <a:gridCol w="4703542">
                  <a:extLst>
                    <a:ext uri="{9D8B030D-6E8A-4147-A177-3AD203B41FA5}">
                      <a16:colId xmlns:a16="http://schemas.microsoft.com/office/drawing/2014/main" val="4223190020"/>
                    </a:ext>
                  </a:extLst>
                </a:gridCol>
                <a:gridCol w="3907478">
                  <a:extLst>
                    <a:ext uri="{9D8B030D-6E8A-4147-A177-3AD203B41FA5}">
                      <a16:colId xmlns:a16="http://schemas.microsoft.com/office/drawing/2014/main" val="346193924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hòa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chiều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hòa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chiều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5745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mua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vào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1653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Lợi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nhuận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dự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kiến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09705"/>
                  </a:ext>
                </a:extLst>
              </a:tr>
            </a:tbl>
          </a:graphicData>
        </a:graphic>
      </p:graphicFrame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3783" imgH="143125" progId="Equation.DSMT4">
                  <p:embed/>
                </p:oleObj>
              </mc:Choice>
              <mc:Fallback>
                <p:oleObj name="Equation" r:id="rId5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35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1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HỆ BẤT PHƯƠNG TRÌNH BẬC NHẤT HAI ẨN</a:t>
            </a:r>
            <a:endParaRPr lang="en-US" dirty="0"/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3032125"/>
            <a:ext cx="11353800" cy="1060767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4400" b="1" dirty="0" err="1"/>
              <a:t>Trong</a:t>
            </a:r>
            <a:r>
              <a:rPr lang="en-US" sz="4400" b="1" dirty="0"/>
              <a:t> </a:t>
            </a:r>
            <a:r>
              <a:rPr lang="en-US" sz="4400" b="1" dirty="0" err="1"/>
              <a:t>năm</a:t>
            </a:r>
            <a:r>
              <a:rPr lang="en-US" sz="4400" b="1" dirty="0"/>
              <a:t> nay,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cửa</a:t>
            </a:r>
            <a:r>
              <a:rPr lang="en-US" sz="4400" b="1" dirty="0"/>
              <a:t> </a:t>
            </a:r>
            <a:r>
              <a:rPr lang="en-US" sz="4400" b="1" dirty="0" err="1"/>
              <a:t>hàng</a:t>
            </a:r>
            <a:r>
              <a:rPr lang="en-US" sz="4400" b="1" dirty="0"/>
              <a:t> </a:t>
            </a:r>
            <a:r>
              <a:rPr lang="en-US" sz="4400" b="1" dirty="0" err="1"/>
              <a:t>điện</a:t>
            </a:r>
            <a:r>
              <a:rPr lang="en-US" sz="4400" b="1" dirty="0"/>
              <a:t> </a:t>
            </a:r>
            <a:r>
              <a:rPr lang="en-US" sz="4400" b="1" dirty="0" err="1"/>
              <a:t>lạnh</a:t>
            </a:r>
            <a:r>
              <a:rPr lang="en-US" sz="4400" b="1" dirty="0"/>
              <a:t> </a:t>
            </a:r>
            <a:r>
              <a:rPr lang="en-US" sz="4400" b="1" dirty="0" err="1"/>
              <a:t>dự</a:t>
            </a:r>
            <a:r>
              <a:rPr lang="en-US" sz="4400" b="1" dirty="0"/>
              <a:t> </a:t>
            </a:r>
            <a:r>
              <a:rPr lang="en-US" sz="4400" b="1" dirty="0" err="1"/>
              <a:t>định</a:t>
            </a:r>
            <a:r>
              <a:rPr lang="en-US" sz="4400" b="1" dirty="0"/>
              <a:t> </a:t>
            </a:r>
            <a:r>
              <a:rPr lang="en-US" sz="4400" b="1" dirty="0" err="1"/>
              <a:t>kinh</a:t>
            </a:r>
            <a:r>
              <a:rPr lang="en-US" sz="4400" b="1" dirty="0"/>
              <a:t> </a:t>
            </a:r>
            <a:r>
              <a:rPr lang="en-US" sz="4400" b="1" dirty="0" err="1"/>
              <a:t>doanh</a:t>
            </a:r>
            <a:r>
              <a:rPr lang="en-US" sz="4400" b="1" dirty="0"/>
              <a:t> </a:t>
            </a:r>
            <a:r>
              <a:rPr lang="en-US" sz="4400" b="1" dirty="0" err="1"/>
              <a:t>hai</a:t>
            </a:r>
            <a:r>
              <a:rPr lang="en-US" sz="4400" b="1" dirty="0"/>
              <a:t> </a:t>
            </a:r>
            <a:r>
              <a:rPr lang="en-US" sz="4400" b="1" dirty="0" err="1"/>
              <a:t>loại</a:t>
            </a:r>
            <a:r>
              <a:rPr lang="en-US" sz="4400" b="1" dirty="0"/>
              <a:t> </a:t>
            </a:r>
            <a:r>
              <a:rPr lang="en-US" sz="4400" b="1" dirty="0" err="1"/>
              <a:t>máy</a:t>
            </a:r>
            <a:r>
              <a:rPr lang="en-US" sz="4400" b="1" dirty="0"/>
              <a:t> </a:t>
            </a:r>
            <a:r>
              <a:rPr lang="en-US" sz="4400" b="1" dirty="0" err="1"/>
              <a:t>điều</a:t>
            </a:r>
            <a:r>
              <a:rPr lang="en-US" sz="4400" b="1" dirty="0"/>
              <a:t> </a:t>
            </a:r>
            <a:r>
              <a:rPr lang="en-US" sz="4400" b="1" dirty="0" err="1"/>
              <a:t>hòa</a:t>
            </a:r>
            <a:r>
              <a:rPr lang="en-US" sz="4400" b="1" dirty="0"/>
              <a:t>: </a:t>
            </a:r>
            <a:r>
              <a:rPr lang="en-US" sz="4400" b="1" dirty="0" err="1"/>
              <a:t>điều</a:t>
            </a:r>
            <a:r>
              <a:rPr lang="en-US" sz="4400" b="1" dirty="0"/>
              <a:t> </a:t>
            </a:r>
            <a:r>
              <a:rPr lang="en-US" sz="4400" b="1" dirty="0" err="1"/>
              <a:t>hòa</a:t>
            </a:r>
            <a:r>
              <a:rPr lang="en-US" sz="4400" b="1" dirty="0"/>
              <a:t> </a:t>
            </a:r>
            <a:r>
              <a:rPr lang="en-US" sz="4400" b="1" dirty="0" err="1"/>
              <a:t>hai</a:t>
            </a:r>
            <a:r>
              <a:rPr lang="en-US" sz="4400" b="1" dirty="0"/>
              <a:t> </a:t>
            </a:r>
            <a:r>
              <a:rPr lang="en-US" sz="4400" b="1" dirty="0" err="1"/>
              <a:t>chiều</a:t>
            </a:r>
            <a:r>
              <a:rPr lang="en-US" sz="4400" b="1" dirty="0"/>
              <a:t> </a:t>
            </a:r>
            <a:r>
              <a:rPr lang="en-US" sz="4400" b="1" dirty="0" err="1"/>
              <a:t>và</a:t>
            </a:r>
            <a:r>
              <a:rPr lang="en-US" sz="4400" b="1" dirty="0"/>
              <a:t> </a:t>
            </a:r>
            <a:r>
              <a:rPr lang="en-US" sz="4400" b="1" dirty="0" err="1"/>
              <a:t>điều</a:t>
            </a:r>
            <a:r>
              <a:rPr lang="en-US" sz="4400" b="1" dirty="0"/>
              <a:t> </a:t>
            </a:r>
            <a:r>
              <a:rPr lang="en-US" sz="4400" b="1" dirty="0" err="1"/>
              <a:t>hòa</a:t>
            </a:r>
            <a:r>
              <a:rPr lang="en-US" sz="4400" b="1" dirty="0"/>
              <a:t> </a:t>
            </a:r>
            <a:r>
              <a:rPr lang="en-US" sz="4400" b="1" dirty="0" err="1"/>
              <a:t>một</a:t>
            </a:r>
            <a:r>
              <a:rPr lang="en-US" sz="4400" b="1" dirty="0"/>
              <a:t> </a:t>
            </a:r>
            <a:r>
              <a:rPr lang="en-US" sz="4400" b="1" dirty="0" err="1"/>
              <a:t>chiều</a:t>
            </a:r>
            <a:r>
              <a:rPr lang="en-US" sz="4400" b="1" dirty="0"/>
              <a:t> </a:t>
            </a:r>
            <a:r>
              <a:rPr lang="en-US" sz="4400" b="1" dirty="0" err="1"/>
              <a:t>với</a:t>
            </a:r>
            <a:r>
              <a:rPr lang="en-US" sz="4400" b="1" dirty="0"/>
              <a:t> </a:t>
            </a:r>
            <a:r>
              <a:rPr lang="en-US" sz="4400" b="1" dirty="0" err="1"/>
              <a:t>số</a:t>
            </a:r>
            <a:r>
              <a:rPr lang="en-US" sz="4400" b="1" dirty="0"/>
              <a:t> </a:t>
            </a:r>
            <a:r>
              <a:rPr lang="en-US" sz="4400" b="1" dirty="0" err="1"/>
              <a:t>vốn</a:t>
            </a:r>
            <a:r>
              <a:rPr lang="en-US" sz="4400" b="1" dirty="0"/>
              <a:t> ban </a:t>
            </a:r>
            <a:r>
              <a:rPr lang="en-US" sz="4400" b="1" dirty="0" err="1"/>
              <a:t>đầu</a:t>
            </a:r>
            <a:r>
              <a:rPr lang="en-US" sz="4400" b="1" dirty="0"/>
              <a:t> </a:t>
            </a:r>
            <a:r>
              <a:rPr lang="en-US" sz="4400" b="1" dirty="0" err="1"/>
              <a:t>không</a:t>
            </a:r>
            <a:r>
              <a:rPr lang="en-US" sz="4400" b="1" dirty="0"/>
              <a:t> </a:t>
            </a:r>
            <a:r>
              <a:rPr lang="en-US" sz="4400" b="1" dirty="0" err="1"/>
              <a:t>vượt</a:t>
            </a:r>
            <a:r>
              <a:rPr lang="en-US" sz="4400" b="1" dirty="0"/>
              <a:t> </a:t>
            </a:r>
            <a:r>
              <a:rPr lang="en-US" sz="4400" b="1" dirty="0" err="1"/>
              <a:t>quá</a:t>
            </a:r>
            <a:r>
              <a:rPr lang="en-US" sz="4400" b="1" dirty="0"/>
              <a:t> 1,2 </a:t>
            </a:r>
            <a:r>
              <a:rPr lang="en-US" sz="4400" b="1" dirty="0" err="1"/>
              <a:t>tỉ</a:t>
            </a:r>
            <a:r>
              <a:rPr lang="en-US" sz="4400" b="1" dirty="0"/>
              <a:t> </a:t>
            </a:r>
            <a:r>
              <a:rPr lang="en-US" sz="4400" b="1" dirty="0" err="1"/>
              <a:t>đồng</a:t>
            </a:r>
            <a:r>
              <a:rPr lang="en-US" sz="4400" b="1" dirty="0"/>
              <a:t>.</a:t>
            </a:r>
          </a:p>
          <a:p>
            <a:pPr algn="just"/>
            <a:endParaRPr lang="en-US" sz="4400" b="1" dirty="0"/>
          </a:p>
          <a:p>
            <a:pPr algn="just"/>
            <a:endParaRPr lang="en-US" sz="4400" b="1" dirty="0"/>
          </a:p>
          <a:p>
            <a:pPr algn="just"/>
            <a:endParaRPr lang="en-US" sz="4400" b="1" dirty="0"/>
          </a:p>
          <a:p>
            <a:pPr algn="just"/>
            <a:r>
              <a:rPr lang="en-US" sz="4400" b="1" dirty="0" err="1"/>
              <a:t>Cửa</a:t>
            </a:r>
            <a:r>
              <a:rPr lang="en-US" sz="4400" b="1" dirty="0"/>
              <a:t> </a:t>
            </a:r>
            <a:r>
              <a:rPr lang="en-US" sz="4400" b="1" dirty="0" err="1"/>
              <a:t>hàng</a:t>
            </a:r>
            <a:r>
              <a:rPr lang="en-US" sz="4400" b="1" dirty="0"/>
              <a:t> </a:t>
            </a:r>
            <a:r>
              <a:rPr lang="en-US" sz="4400" b="1" dirty="0" err="1"/>
              <a:t>ước</a:t>
            </a:r>
            <a:r>
              <a:rPr lang="en-US" sz="4400" b="1" dirty="0"/>
              <a:t> </a:t>
            </a:r>
            <a:r>
              <a:rPr lang="en-US" sz="4400" b="1" dirty="0" err="1"/>
              <a:t>tính</a:t>
            </a:r>
            <a:r>
              <a:rPr lang="en-US" sz="4400" b="1" dirty="0"/>
              <a:t> </a:t>
            </a:r>
            <a:r>
              <a:rPr lang="en-US" sz="4400" b="1" dirty="0" err="1"/>
              <a:t>rằng</a:t>
            </a:r>
            <a:r>
              <a:rPr lang="en-US" sz="4400" b="1" dirty="0"/>
              <a:t> </a:t>
            </a:r>
            <a:r>
              <a:rPr lang="en-US" sz="4400" b="1" dirty="0" err="1"/>
              <a:t>tổng</a:t>
            </a:r>
            <a:r>
              <a:rPr lang="en-US" sz="4400" b="1" dirty="0"/>
              <a:t> </a:t>
            </a:r>
            <a:r>
              <a:rPr lang="en-US" sz="4400" b="1" dirty="0" err="1"/>
              <a:t>nhu</a:t>
            </a:r>
            <a:r>
              <a:rPr lang="en-US" sz="4400" b="1" dirty="0"/>
              <a:t> </a:t>
            </a:r>
            <a:r>
              <a:rPr lang="en-US" sz="4400" b="1" dirty="0" err="1"/>
              <a:t>cầu</a:t>
            </a:r>
            <a:r>
              <a:rPr lang="en-US" sz="4400" b="1" dirty="0"/>
              <a:t> </a:t>
            </a:r>
            <a:r>
              <a:rPr lang="en-US" sz="4400" b="1" dirty="0" err="1"/>
              <a:t>của</a:t>
            </a:r>
            <a:r>
              <a:rPr lang="en-US" sz="4400" b="1" dirty="0"/>
              <a:t> </a:t>
            </a:r>
            <a:r>
              <a:rPr lang="en-US" sz="4400" b="1" dirty="0" err="1"/>
              <a:t>thị</a:t>
            </a:r>
            <a:r>
              <a:rPr lang="en-US" sz="4400" b="1" dirty="0"/>
              <a:t> </a:t>
            </a:r>
            <a:r>
              <a:rPr lang="en-US" sz="4400" b="1" dirty="0" err="1"/>
              <a:t>trường</a:t>
            </a:r>
            <a:r>
              <a:rPr lang="en-US" sz="4400" b="1" dirty="0"/>
              <a:t> </a:t>
            </a:r>
            <a:r>
              <a:rPr lang="en-US" sz="4400" b="1" dirty="0" err="1"/>
              <a:t>sẽ</a:t>
            </a:r>
            <a:r>
              <a:rPr lang="en-US" sz="4400" b="1" dirty="0"/>
              <a:t> </a:t>
            </a:r>
            <a:r>
              <a:rPr lang="en-US" sz="4400" b="1" dirty="0" err="1"/>
              <a:t>không</a:t>
            </a:r>
            <a:r>
              <a:rPr lang="en-US" sz="4400" b="1" dirty="0"/>
              <a:t> </a:t>
            </a:r>
            <a:r>
              <a:rPr lang="en-US" sz="4400" b="1" dirty="0" err="1"/>
              <a:t>vượt</a:t>
            </a:r>
            <a:r>
              <a:rPr lang="en-US" sz="4400" b="1" dirty="0"/>
              <a:t> </a:t>
            </a:r>
            <a:r>
              <a:rPr lang="en-US" sz="4400" b="1" dirty="0" err="1"/>
              <a:t>quá</a:t>
            </a:r>
            <a:r>
              <a:rPr lang="en-US" sz="4400" b="1" dirty="0"/>
              <a:t> 100 </a:t>
            </a:r>
            <a:r>
              <a:rPr lang="en-US" sz="4400" b="1" dirty="0" err="1"/>
              <a:t>máy</a:t>
            </a:r>
            <a:r>
              <a:rPr lang="en-US" sz="4400" b="1" dirty="0"/>
              <a:t> </a:t>
            </a:r>
            <a:r>
              <a:rPr lang="en-US" sz="4400" b="1" dirty="0" err="1"/>
              <a:t>cả</a:t>
            </a:r>
            <a:r>
              <a:rPr lang="en-US" sz="4400" b="1" dirty="0"/>
              <a:t> </a:t>
            </a:r>
            <a:r>
              <a:rPr lang="en-US" sz="4400" b="1" dirty="0" err="1"/>
              <a:t>hai</a:t>
            </a:r>
            <a:r>
              <a:rPr lang="en-US" sz="4400" b="1" dirty="0"/>
              <a:t> </a:t>
            </a:r>
            <a:r>
              <a:rPr lang="en-US" sz="4400" b="1" dirty="0" err="1"/>
              <a:t>loại</a:t>
            </a:r>
            <a:r>
              <a:rPr lang="en-US" sz="4400" b="1" dirty="0"/>
              <a:t>. </a:t>
            </a:r>
            <a:r>
              <a:rPr lang="en-US" sz="4400" b="1" dirty="0" err="1"/>
              <a:t>Nếu</a:t>
            </a:r>
            <a:r>
              <a:rPr lang="en-US" sz="4400" b="1" dirty="0"/>
              <a:t> </a:t>
            </a:r>
            <a:r>
              <a:rPr lang="en-US" sz="4400" b="1" dirty="0" err="1"/>
              <a:t>là</a:t>
            </a:r>
            <a:r>
              <a:rPr lang="en-US" sz="4400" b="1" dirty="0"/>
              <a:t> </a:t>
            </a:r>
            <a:r>
              <a:rPr lang="en-US" sz="4400" b="1" dirty="0" err="1"/>
              <a:t>chủ</a:t>
            </a:r>
            <a:r>
              <a:rPr lang="en-US" sz="4400" b="1" dirty="0"/>
              <a:t> </a:t>
            </a:r>
            <a:r>
              <a:rPr lang="en-US" sz="4400" b="1" dirty="0" err="1"/>
              <a:t>cửa</a:t>
            </a:r>
            <a:r>
              <a:rPr lang="en-US" sz="4400" b="1" dirty="0"/>
              <a:t> </a:t>
            </a:r>
            <a:r>
              <a:rPr lang="en-US" sz="4400" b="1" dirty="0" err="1"/>
              <a:t>hàng</a:t>
            </a:r>
            <a:r>
              <a:rPr lang="en-US" sz="4400" b="1" dirty="0"/>
              <a:t> </a:t>
            </a:r>
            <a:r>
              <a:rPr lang="en-US" sz="4400" b="1" dirty="0" err="1"/>
              <a:t>thì</a:t>
            </a:r>
            <a:r>
              <a:rPr lang="en-US" sz="4400" b="1" dirty="0"/>
              <a:t> </a:t>
            </a:r>
            <a:r>
              <a:rPr lang="en-US" sz="4400" b="1" dirty="0" err="1"/>
              <a:t>em</a:t>
            </a:r>
            <a:r>
              <a:rPr lang="en-US" sz="4400" b="1" dirty="0"/>
              <a:t> </a:t>
            </a:r>
            <a:r>
              <a:rPr lang="en-US" sz="4400" b="1" dirty="0" err="1"/>
              <a:t>cần</a:t>
            </a:r>
            <a:r>
              <a:rPr lang="en-US" sz="4400" b="1" dirty="0"/>
              <a:t> </a:t>
            </a:r>
            <a:r>
              <a:rPr lang="en-US" sz="4400" b="1" dirty="0" err="1"/>
              <a:t>đầu</a:t>
            </a:r>
            <a:r>
              <a:rPr lang="en-US" sz="4400" b="1" dirty="0"/>
              <a:t> </a:t>
            </a:r>
            <a:r>
              <a:rPr lang="en-US" sz="4400" b="1" dirty="0" err="1"/>
              <a:t>tư</a:t>
            </a:r>
            <a:r>
              <a:rPr lang="en-US" sz="4400" b="1" dirty="0"/>
              <a:t> </a:t>
            </a:r>
            <a:r>
              <a:rPr lang="en-US" sz="4400" b="1" dirty="0" err="1"/>
              <a:t>kinh</a:t>
            </a:r>
            <a:r>
              <a:rPr lang="en-US" sz="4400" b="1" dirty="0"/>
              <a:t> </a:t>
            </a:r>
            <a:r>
              <a:rPr lang="en-US" sz="4400" b="1" dirty="0" err="1"/>
              <a:t>doanh</a:t>
            </a:r>
            <a:r>
              <a:rPr lang="en-US" sz="4400" b="1" dirty="0"/>
              <a:t> </a:t>
            </a:r>
            <a:r>
              <a:rPr lang="en-US" sz="4400" b="1" dirty="0" err="1"/>
              <a:t>mỗi</a:t>
            </a:r>
            <a:r>
              <a:rPr lang="en-US" sz="4400" b="1" dirty="0"/>
              <a:t> </a:t>
            </a:r>
            <a:r>
              <a:rPr lang="en-US" sz="4400" b="1" dirty="0" err="1"/>
              <a:t>loại</a:t>
            </a:r>
            <a:r>
              <a:rPr lang="en-US" sz="4400" b="1" dirty="0"/>
              <a:t> bao </a:t>
            </a:r>
            <a:r>
              <a:rPr lang="en-US" sz="4400" b="1" dirty="0" err="1"/>
              <a:t>nhiêu</a:t>
            </a:r>
            <a:r>
              <a:rPr lang="en-US" sz="4400" b="1" dirty="0"/>
              <a:t> </a:t>
            </a:r>
            <a:r>
              <a:rPr lang="en-US" sz="4400" b="1" dirty="0" err="1"/>
              <a:t>máy</a:t>
            </a:r>
            <a:r>
              <a:rPr lang="en-US" sz="4400" b="1" dirty="0"/>
              <a:t> </a:t>
            </a:r>
            <a:r>
              <a:rPr lang="en-US" sz="4400" b="1" dirty="0" err="1"/>
              <a:t>để</a:t>
            </a:r>
            <a:r>
              <a:rPr lang="en-US" sz="4400" b="1" dirty="0"/>
              <a:t> </a:t>
            </a:r>
            <a:r>
              <a:rPr lang="en-US" sz="4400" b="1" dirty="0" err="1"/>
              <a:t>lợi</a:t>
            </a:r>
            <a:r>
              <a:rPr lang="en-US" sz="4400" b="1" dirty="0"/>
              <a:t> </a:t>
            </a:r>
            <a:r>
              <a:rPr lang="en-US" sz="4400" b="1" dirty="0" err="1"/>
              <a:t>nhuận</a:t>
            </a:r>
            <a:r>
              <a:rPr lang="en-US" sz="4400" b="1" dirty="0"/>
              <a:t> </a:t>
            </a:r>
            <a:r>
              <a:rPr lang="en-US" sz="4400" b="1" dirty="0" err="1"/>
              <a:t>thu</a:t>
            </a:r>
            <a:r>
              <a:rPr lang="en-US" sz="4400" b="1" dirty="0"/>
              <a:t> </a:t>
            </a:r>
            <a:r>
              <a:rPr lang="en-US" sz="4400" b="1" dirty="0" err="1"/>
              <a:t>được</a:t>
            </a:r>
            <a:r>
              <a:rPr lang="en-US" sz="4400" b="1" dirty="0"/>
              <a:t> </a:t>
            </a:r>
            <a:r>
              <a:rPr lang="en-US" sz="4400" b="1" dirty="0" err="1"/>
              <a:t>là</a:t>
            </a:r>
            <a:r>
              <a:rPr lang="en-US" sz="4400" b="1" dirty="0"/>
              <a:t> </a:t>
            </a:r>
            <a:r>
              <a:rPr lang="en-US" sz="4400" b="1" dirty="0" err="1"/>
              <a:t>lớn</a:t>
            </a:r>
            <a:r>
              <a:rPr lang="en-US" sz="4400" b="1" dirty="0"/>
              <a:t> </a:t>
            </a:r>
            <a:r>
              <a:rPr lang="en-US" sz="4400" b="1" dirty="0" err="1"/>
              <a:t>nhất</a:t>
            </a:r>
            <a:r>
              <a:rPr lang="en-US" sz="4400" b="1" dirty="0"/>
              <a:t>?</a:t>
            </a:r>
          </a:p>
          <a:p>
            <a:pPr algn="just"/>
            <a:endParaRPr lang="en-US" sz="4400" b="1" dirty="0"/>
          </a:p>
          <a:p>
            <a:pPr algn="just"/>
            <a:endParaRPr lang="en-US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3009900"/>
                <a:ext cx="11901487" cy="1060766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sz="4400" b="1" dirty="0">
                    <a:solidFill>
                      <a:srgbClr val="FF0000"/>
                    </a:solidFill>
                  </a:rPr>
                  <a:t>HĐ1: </a:t>
                </a:r>
                <a:r>
                  <a:rPr lang="en-US" sz="4400" b="1" dirty="0"/>
                  <a:t>G</a:t>
                </a:r>
                <a:r>
                  <a:rPr lang="en-US" sz="4400" b="1" dirty="0" err="1"/>
                  <a:t>ọi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lượt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loại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cửa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cần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nhập</a:t>
                </a:r>
                <a:r>
                  <a:rPr lang="en-US" sz="4400" b="1" dirty="0"/>
                  <a:t>. </a:t>
                </a:r>
                <a:r>
                  <a:rPr lang="en-US" sz="4400" b="1" dirty="0" err="1"/>
                  <a:t>Tính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vốn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cửa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phải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bỏ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ra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để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nhập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loại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máy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điều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hòa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theo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. </a:t>
                </a:r>
              </a:p>
              <a:p>
                <a:pPr marL="0" indent="0">
                  <a:buNone/>
                </a:pPr>
                <a:r>
                  <a:rPr lang="en-US" sz="4400" b="1"/>
                  <a:t>c) Tính số </a:t>
                </a:r>
                <a:r>
                  <a:rPr lang="en-US" sz="4400" b="1" dirty="0" err="1"/>
                  <a:t>tiền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lãi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cửa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dự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kiến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theo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/>
              </a:p>
              <a:p>
                <a:pPr marL="0" indent="0">
                  <a:buNone/>
                </a:pPr>
                <a:r>
                  <a:rPr lang="en-US" sz="4400" b="1">
                    <a:solidFill>
                      <a:srgbClr val="FF0000"/>
                    </a:solidFill>
                  </a:rPr>
                  <a:t>Giải: </a:t>
                </a:r>
                <a:endParaRPr lang="en-US" sz="4400" b="1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4400" b="1" dirty="0"/>
                  <a:t>c)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tiền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lãi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cửa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hàng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dự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kiến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được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theo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.</a:t>
                </a:r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3009900"/>
                <a:ext cx="11901487" cy="10607665"/>
              </a:xfrm>
              <a:prstGeom prst="rect">
                <a:avLst/>
              </a:prstGeom>
              <a:blipFill>
                <a:blip r:embed="rId4"/>
                <a:stretch>
                  <a:fillRect l="-1995" t="-1780" r="-19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705856-5AFF-455E-B94A-9F03CD6D39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179773"/>
              </p:ext>
            </p:extLst>
          </p:nvPr>
        </p:nvGraphicFramePr>
        <p:xfrm>
          <a:off x="1158128" y="5883815"/>
          <a:ext cx="10896600" cy="20912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23272">
                  <a:extLst>
                    <a:ext uri="{9D8B030D-6E8A-4147-A177-3AD203B41FA5}">
                      <a16:colId xmlns:a16="http://schemas.microsoft.com/office/drawing/2014/main" val="768098747"/>
                    </a:ext>
                  </a:extLst>
                </a:gridCol>
                <a:gridCol w="4565850">
                  <a:extLst>
                    <a:ext uri="{9D8B030D-6E8A-4147-A177-3AD203B41FA5}">
                      <a16:colId xmlns:a16="http://schemas.microsoft.com/office/drawing/2014/main" val="4223190020"/>
                    </a:ext>
                  </a:extLst>
                </a:gridCol>
                <a:gridCol w="3907478">
                  <a:extLst>
                    <a:ext uri="{9D8B030D-6E8A-4147-A177-3AD203B41FA5}">
                      <a16:colId xmlns:a16="http://schemas.microsoft.com/office/drawing/2014/main" val="3461939241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 hòa hai chiều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Điều hòa một chiều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85745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Giá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mua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vào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 triệu đồng/1 máy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881653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Lợi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nhuận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dự</a:t>
                      </a:r>
                      <a:r>
                        <a:rPr lang="en-US" sz="28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kiến</a:t>
                      </a:r>
                      <a:endParaRPr lang="en-US" sz="28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3,5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triệu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đồng</a:t>
                      </a:r>
                      <a:r>
                        <a:rPr lang="en-US" sz="2800" b="1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/1 </a:t>
                      </a:r>
                      <a:r>
                        <a:rPr lang="en-US" sz="2800" b="1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máy</a:t>
                      </a:r>
                      <a:endParaRPr lang="en-US" sz="2800" b="1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909705"/>
                  </a:ext>
                </a:extLst>
              </a:tr>
            </a:tbl>
          </a:graphicData>
        </a:graphic>
      </p:graphicFrame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3783" imgH="143125" progId="Equation.DSMT4">
                  <p:embed/>
                </p:oleObj>
              </mc:Choice>
              <mc:Fallback>
                <p:oleObj name="Equation" r:id="rId5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9677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32509" y="2060513"/>
                <a:ext cx="11630891" cy="11385311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4400" b="1" dirty="0">
                    <a:solidFill>
                      <a:srgbClr val="FF0000"/>
                    </a:solidFill>
                  </a:rPr>
                  <a:t>Ví </a:t>
                </a:r>
                <a:r>
                  <a:rPr lang="en-US" sz="4400" b="1" dirty="0" err="1">
                    <a:solidFill>
                      <a:srgbClr val="FF0000"/>
                    </a:solidFill>
                  </a:rPr>
                  <a:t>dụ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 1. </a:t>
                </a:r>
                <a:r>
                  <a:rPr lang="en-US" sz="4400" b="1" dirty="0"/>
                  <a:t>Cho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𝟏𝟓𝟎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/>
              </a:p>
              <a:p>
                <a:pPr marL="0" indent="0">
                  <a:buNone/>
                </a:pPr>
                <a:r>
                  <a:rPr lang="en-US" sz="4400" b="1" dirty="0"/>
                  <a:t>a)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phải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bậc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ẩn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không</a:t>
                </a:r>
                <a:r>
                  <a:rPr lang="en-US" sz="4400" b="1" dirty="0"/>
                  <a:t>?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b) </a:t>
                </a:r>
                <a:r>
                  <a:rPr lang="en-US" sz="4400" b="1" dirty="0" err="1"/>
                  <a:t>Kiểm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xem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cặp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có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phải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không</a:t>
                </a:r>
                <a:r>
                  <a:rPr lang="en-US" sz="4400" b="1" dirty="0"/>
                  <a:t>.</a:t>
                </a:r>
              </a:p>
              <a:p>
                <a:pPr marL="0" indent="0">
                  <a:buNone/>
                </a:pPr>
                <a:r>
                  <a:rPr lang="en-US" sz="4400" b="1" dirty="0" err="1">
                    <a:solidFill>
                      <a:srgbClr val="FF0000"/>
                    </a:solidFill>
                  </a:rPr>
                  <a:t>Giải</a:t>
                </a:r>
                <a:r>
                  <a:rPr lang="en-US" sz="4400" b="1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a)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đã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bậc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ẩn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và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/>
                  <a:t>. </a:t>
                </a:r>
              </a:p>
              <a:p>
                <a:pPr marL="0" indent="0">
                  <a:buNone/>
                </a:pPr>
                <a:r>
                  <a:rPr lang="en-US" sz="4400" b="1" dirty="0"/>
                  <a:t>b) </a:t>
                </a:r>
                <a:r>
                  <a:rPr lang="en-US" sz="4400" b="1" dirty="0" err="1"/>
                  <a:t>Cặp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thỏa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mãn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cả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nên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nó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một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nghiệm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của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hệ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phương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trình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bậc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nhất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hai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ẩn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đã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cho</a:t>
                </a:r>
                <a:r>
                  <a:rPr lang="en-US" sz="4400" b="1" dirty="0"/>
                  <a:t>.</a:t>
                </a: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509" y="2060513"/>
                <a:ext cx="11630891" cy="11385311"/>
              </a:xfrm>
              <a:prstGeom prst="rect">
                <a:avLst/>
              </a:prstGeom>
              <a:blipFill>
                <a:blip r:embed="rId3"/>
                <a:stretch>
                  <a:fillRect l="-2094" t="-1604" r="-178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192001" y="2086951"/>
                <a:ext cx="12192000" cy="11385311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4400" b="1">
                    <a:solidFill>
                      <a:srgbClr val="FF0000"/>
                    </a:solidFill>
                  </a:rPr>
                  <a:t>Bài tập 2.4. </a:t>
                </a:r>
                <a:r>
                  <a:rPr lang="en-US" sz="4400" b="1"/>
                  <a:t>Hệ bất phương trình nào sau đây là hệ bất phương trình bậc nhất hai ẩn?</a:t>
                </a:r>
              </a:p>
              <a:p>
                <a:pPr marL="914400" indent="-914400">
                  <a:buAutoNum type="alphaLcParenR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/>
                  <a:t>		b)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/>
                  <a:t>	</a:t>
                </a:r>
              </a:p>
              <a:p>
                <a:pPr marL="0" indent="0">
                  <a:buNone/>
                </a:pPr>
                <a:r>
                  <a:rPr lang="en-US" sz="4400" b="1"/>
                  <a:t>c)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m:rPr>
                                <m:nor/>
                              </m:rPr>
                              <a:rPr lang="en-US" sz="4400" b="1"/>
                              <m:t>    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/>
                  <a:t>	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400" b="1"/>
              </a:p>
              <a:p>
                <a:pPr marL="0" indent="0">
                  <a:buNone/>
                </a:pPr>
                <a:r>
                  <a:rPr lang="en-US" sz="4400" b="1">
                    <a:solidFill>
                      <a:srgbClr val="FF0000"/>
                    </a:solidFill>
                  </a:rPr>
                  <a:t>Giải:</a:t>
                </a:r>
              </a:p>
              <a:p>
                <a:pPr marL="0" indent="0">
                  <a:buNone/>
                </a:pPr>
                <a:r>
                  <a:rPr lang="en-US" sz="4400" b="1"/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/>
                  <a:t>	 </a:t>
                </a:r>
              </a:p>
              <a:p>
                <a:pPr marL="0" indent="0">
                  <a:buNone/>
                </a:pPr>
                <a:r>
                  <a:rPr lang="en-US" sz="4400" b="1"/>
                  <a:t>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endParaRPr lang="en-US" sz="4400" b="1"/>
              </a:p>
              <a:p>
                <a:pPr marL="0" indent="0">
                  <a:buNone/>
                </a:pPr>
                <a:endParaRPr lang="en-US" sz="4400" b="1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1" y="2086951"/>
                <a:ext cx="12192000" cy="11385311"/>
              </a:xfrm>
              <a:prstGeom prst="rect">
                <a:avLst/>
              </a:prstGeom>
              <a:blipFill>
                <a:blip r:embed="rId4"/>
                <a:stretch>
                  <a:fillRect l="-1948" t="-1604" r="-25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3844876-6EC5-48F9-BA74-4765E29451F1}"/>
              </a:ext>
            </a:extLst>
          </p:cNvPr>
          <p:cNvSpPr txBox="1"/>
          <p:nvPr/>
        </p:nvSpPr>
        <p:spPr>
          <a:xfrm>
            <a:off x="1371600" y="10210800"/>
            <a:ext cx="12192000" cy="779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4400" b="0" dirty="0">
              <a:solidFill>
                <a:schemeClr val="tx1"/>
              </a:solidFill>
              <a:effectLst/>
              <a:latin typeface="Tomah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898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199" y="2034075"/>
            <a:ext cx="1112520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524509" y="2060513"/>
            <a:ext cx="11859491" cy="11411749"/>
          </a:xfrm>
          <a:prstGeom prst="rect">
            <a:avLst/>
          </a:prstGeom>
          <a:solidFill>
            <a:srgbClr val="E7F7FF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4043E0-A0E6-44C3-BA08-406A03C33D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8756471"/>
              </p:ext>
            </p:extLst>
          </p:nvPr>
        </p:nvGraphicFramePr>
        <p:xfrm>
          <a:off x="990600" y="2060513"/>
          <a:ext cx="10820400" cy="3425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20400">
                  <a:extLst>
                    <a:ext uri="{9D8B030D-6E8A-4147-A177-3AD203B41FA5}">
                      <a16:colId xmlns:a16="http://schemas.microsoft.com/office/drawing/2014/main" val="472875364"/>
                    </a:ext>
                  </a:extLst>
                </a:gridCol>
              </a:tblGrid>
              <a:tr h="3425887">
                <a:tc>
                  <a:txBody>
                    <a:bodyPr/>
                    <a:lstStyle/>
                    <a:p>
                      <a:pPr marL="342900" marR="0" lvl="0" indent="-34290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Hệ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bất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bậc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nhất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ẩn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là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một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hệ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gồm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hay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nhiều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bất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phương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trình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bậc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nhất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hai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4400" b="1" dirty="0" err="1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ẩn</a:t>
                      </a:r>
                      <a:r>
                        <a:rPr lang="en-US" sz="4400" b="1" dirty="0"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258647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844876-6EC5-48F9-BA74-4765E29451F1}"/>
                  </a:ext>
                </a:extLst>
              </p:cNvPr>
              <p:cNvSpPr txBox="1"/>
              <p:nvPr/>
            </p:nvSpPr>
            <p:spPr>
              <a:xfrm>
                <a:off x="12815454" y="2060513"/>
                <a:ext cx="11568546" cy="105927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Luyện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tình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huống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mở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lượt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máy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hòa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chiều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cửa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HĐ1,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viết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ẩn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bpt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ẩn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ở HĐ1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𝟏𝟎𝟎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𝟏𝟐𝟎𝟎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bpt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3844876-6EC5-48F9-BA74-4765E2945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5454" y="2060513"/>
                <a:ext cx="11568546" cy="10592708"/>
              </a:xfrm>
              <a:prstGeom prst="rect">
                <a:avLst/>
              </a:prstGeom>
              <a:blipFill>
                <a:blip r:embed="rId3"/>
                <a:stretch>
                  <a:fillRect l="-2107" t="-1151" r="-1212" b="-17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34DAA6-5122-47CD-AD9C-2D694ED7DE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9582525"/>
                  </p:ext>
                </p:extLst>
              </p:nvPr>
            </p:nvGraphicFramePr>
            <p:xfrm>
              <a:off x="990599" y="5974130"/>
              <a:ext cx="10820400" cy="34258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20400">
                      <a:extLst>
                        <a:ext uri="{9D8B030D-6E8A-4147-A177-3AD203B41FA5}">
                          <a16:colId xmlns:a16="http://schemas.microsoft.com/office/drawing/2014/main" val="472875364"/>
                        </a:ext>
                      </a:extLst>
                    </a:gridCol>
                  </a:tblGrid>
                  <a:tr h="3425887">
                    <a:tc>
                      <a:txBody>
                        <a:bodyPr/>
                        <a:lstStyle/>
                        <a:p>
                          <a:pPr marL="342900" marR="0" lvl="0" indent="-342900" algn="just">
                            <a:lnSpc>
                              <a:spcPct val="106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Font typeface="Symbol" panose="05050102010706020507" pitchFamily="18" charset="2"/>
                            <a:buChar char=""/>
                          </a:pP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Cặp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số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4400" b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một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hệ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bất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bậc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nhất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hai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ẩn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khi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4400" b="1" i="1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  <m:r>
                                    <a:rPr lang="en-US" sz="4400" b="1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;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en-US" sz="4400" b="1" i="1" smtClean="0"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</a:rPr>
                                        <m:t>𝟎</m:t>
                                      </m:r>
                                    </m:sub>
                                  </m:sSub>
                                </m:e>
                              </m:d>
                            </m:oMath>
                          </a14:m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đồng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thời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là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nghiệm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của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tất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cả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các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bất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phương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trình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trong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hệ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 </a:t>
                          </a:r>
                          <a:r>
                            <a:rPr lang="en-US" sz="4400" b="1" dirty="0" err="1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đó</a:t>
                          </a:r>
                          <a:r>
                            <a:rPr lang="en-US" sz="4400" b="1" dirty="0">
                              <a:solidFill>
                                <a:schemeClr val="tx1"/>
                              </a:solidFill>
                              <a:effectLst/>
                              <a:latin typeface="Tahoma" panose="020B0604030504040204" pitchFamily="34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a:t>.</a:t>
                          </a:r>
                        </a:p>
                      </a:txBody>
                      <a:tcPr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58647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>
                <a:extLst>
                  <a:ext uri="{FF2B5EF4-FFF2-40B4-BE49-F238E27FC236}">
                    <a16:creationId xmlns:a16="http://schemas.microsoft.com/office/drawing/2014/main" id="{9234DAA6-5122-47CD-AD9C-2D694ED7DEA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9582525"/>
                  </p:ext>
                </p:extLst>
              </p:nvPr>
            </p:nvGraphicFramePr>
            <p:xfrm>
              <a:off x="990599" y="5974130"/>
              <a:ext cx="10820400" cy="342588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820400">
                      <a:extLst>
                        <a:ext uri="{9D8B030D-6E8A-4147-A177-3AD203B41FA5}">
                          <a16:colId xmlns:a16="http://schemas.microsoft.com/office/drawing/2014/main" val="472875364"/>
                        </a:ext>
                      </a:extLst>
                    </a:gridCol>
                  </a:tblGrid>
                  <a:tr h="342588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6" t="-4626" r="-225" b="-8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5258647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44021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1118" y="953861"/>
            <a:ext cx="24322881" cy="6297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/>
              <a:t>2. BIỂU DIỄN MIỀN NGHIỆM CỦA HỆ BẤT PHƯƠNG TRÌNH BẬC NHẤT HAI ẨN TRÊN MẶT PHẲNG TỌA ĐỘ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583604"/>
                <a:ext cx="11796714" cy="1191967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3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HĐ2: 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𝟏𝟓𝟎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𝒙𝒚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𝟏𝟓𝟎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OAB (H.2.5)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7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83604"/>
                <a:ext cx="11796714" cy="11919671"/>
              </a:xfrm>
              <a:prstGeom prst="rect">
                <a:avLst/>
              </a:prstGeom>
              <a:blipFill>
                <a:blip r:embed="rId3"/>
                <a:stretch>
                  <a:fillRect l="-1652" r="-9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1583599"/>
                <a:ext cx="11901487" cy="1191967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3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3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3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3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phương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algn="just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nghiệm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algn="just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lvl="0" indent="0" algn="just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𝟏𝟓𝟎</m:t>
                    </m:r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nửa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bờ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𝒅</m:t>
                    </m:r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chứa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gốc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algn="just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(H.2.5) 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lvl="0" indent="0" algn="just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1583599"/>
                <a:ext cx="11901487" cy="11919670"/>
              </a:xfrm>
              <a:prstGeom prst="rect">
                <a:avLst/>
              </a:prstGeom>
              <a:blipFill>
                <a:blip r:embed="rId4"/>
                <a:stretch>
                  <a:fillRect l="-1637" r="-158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3783" imgH="143125" progId="Equation.DSMT4">
                  <p:embed/>
                </p:oleObj>
              </mc:Choice>
              <mc:Fallback>
                <p:oleObj name="Equation" r:id="rId5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60A3D4-9A52-C789-344C-54C4C4A16EAE}"/>
                  </a:ext>
                </a:extLst>
              </p:cNvPr>
              <p:cNvSpPr txBox="1"/>
              <p:nvPr/>
            </p:nvSpPr>
            <p:spPr>
              <a:xfrm>
                <a:off x="228600" y="8915400"/>
                <a:ext cx="12241762" cy="4358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7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7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𝟏𝟒𝟗</m:t>
                        </m:r>
                      </m:e>
                    </m:d>
                  </m:oMath>
                </a14:m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xem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60A3D4-9A52-C789-344C-54C4C4A16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915400"/>
                <a:ext cx="12241762" cy="4358950"/>
              </a:xfrm>
              <a:prstGeom prst="rect">
                <a:avLst/>
              </a:prstGeom>
              <a:blipFill>
                <a:blip r:embed="rId9"/>
                <a:stretch>
                  <a:fillRect l="-1594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798507-A4F7-9A6F-E854-7AF5B3A6030E}"/>
                  </a:ext>
                </a:extLst>
              </p:cNvPr>
              <p:cNvSpPr txBox="1"/>
              <p:nvPr/>
            </p:nvSpPr>
            <p:spPr>
              <a:xfrm>
                <a:off x="14935200" y="1696383"/>
                <a:ext cx="3619888" cy="1959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en-US" sz="3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e>
                            <m:e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e>
                            <m:e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𝟏𝟓𝟎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798507-A4F7-9A6F-E854-7AF5B3A60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0" y="1696383"/>
                <a:ext cx="3619888" cy="19592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8091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61118" y="953861"/>
            <a:ext cx="24322881" cy="6297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400" b="1" dirty="0"/>
              <a:t>2. BIỂU DIỄN MIỀN NGHIỆM CỦA HỆ BẤT PHƯƠNG TRÌNH BẬC NHẤT HAI ẨN TRÊN MẶT PHẲNG TỌA ĐỘ</a:t>
            </a:r>
            <a:endParaRPr lang="en-US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8600" y="1583604"/>
                <a:ext cx="11796714" cy="1191967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3800" b="1" dirty="0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HĐ2: 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𝒅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𝟏𝟓𝟎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𝒙𝒚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cắt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trục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𝑶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​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914400" indent="-914400">
                  <a:lnSpc>
                    <a:spcPct val="150000"/>
                  </a:lnSpc>
                  <a:buAutoNum type="alphaLcParenR"/>
                </a:pP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ứng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𝟏𝟓𝟎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OAB (H.2.5)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miền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700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700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7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700" b="1" i="1"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sz="3700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lang="en-US" sz="37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37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indent="0">
                  <a:buNone/>
                </a:pP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just"/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1583604"/>
                <a:ext cx="11796714" cy="11919671"/>
              </a:xfrm>
              <a:prstGeom prst="rect">
                <a:avLst/>
              </a:prstGeom>
              <a:blipFill>
                <a:blip r:embed="rId3"/>
                <a:stretch>
                  <a:fillRect l="-1652" r="-9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2253913" y="1583599"/>
                <a:ext cx="11901487" cy="1191967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3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3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endParaRPr lang="en-US" sz="3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800" b="1" dirty="0" err="1">
                    <a:solidFill>
                      <a:srgbClr val="FF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endParaRPr lang="en-US" sz="38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lvl="0" indent="0" algn="just" defTabSz="2177278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3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này</a:t>
                </a:r>
                <a:r>
                  <a:rPr lang="en-US" sz="3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3913" y="1583599"/>
                <a:ext cx="11901487" cy="11919670"/>
              </a:xfrm>
              <a:prstGeom prst="rect">
                <a:avLst/>
              </a:prstGeom>
              <a:blipFill>
                <a:blip r:embed="rId4"/>
                <a:stretch>
                  <a:fillRect l="-1637" r="-158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4" name="Object 93">
            <a:extLst>
              <a:ext uri="{FF2B5EF4-FFF2-40B4-BE49-F238E27FC236}">
                <a16:creationId xmlns:a16="http://schemas.microsoft.com/office/drawing/2014/main" id="{160B0663-8F94-42AA-8EE6-55DCA49EB4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130088" y="6786563"/>
          <a:ext cx="123825" cy="14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3783" imgH="143125" progId="Equation.DSMT4">
                  <p:embed/>
                </p:oleObj>
              </mc:Choice>
              <mc:Fallback>
                <p:oleObj name="Equation" r:id="rId5" imgW="123783" imgH="143125" progId="Equation.DSMT4">
                  <p:embed/>
                  <p:pic>
                    <p:nvPicPr>
                      <p:cNvPr id="94" name="Object 93">
                        <a:extLst>
                          <a:ext uri="{FF2B5EF4-FFF2-40B4-BE49-F238E27FC236}">
                            <a16:creationId xmlns:a16="http://schemas.microsoft.com/office/drawing/2014/main" id="{160B0663-8F94-42AA-8EE6-55DCA49EB4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130088" y="6786563"/>
                        <a:ext cx="123825" cy="142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" name="Rectangle 90">
            <a:extLst>
              <a:ext uri="{FF2B5EF4-FFF2-40B4-BE49-F238E27FC236}">
                <a16:creationId xmlns:a16="http://schemas.microsoft.com/office/drawing/2014/main" id="{1384DC08-87A1-42F4-B84E-80764973F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5BAF9D1-0A60-4EC4-B063-4AA8C87715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238" cy="14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26835" imgH="139518" progId="Equation.DSMT4">
                  <p:embed/>
                </p:oleObj>
              </mc:Choice>
              <mc:Fallback>
                <p:oleObj name="Equation" r:id="rId7" imgW="126835" imgH="139518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5BAF9D1-0A60-4EC4-B063-4AA8C87715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22238" cy="1444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" name="Rectangle 91">
            <a:extLst>
              <a:ext uri="{FF2B5EF4-FFF2-40B4-BE49-F238E27FC236}">
                <a16:creationId xmlns:a16="http://schemas.microsoft.com/office/drawing/2014/main" id="{4D321740-C960-45A6-9A88-6AEEE26BF3E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15163800" y="7812696"/>
            <a:ext cx="1066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60A3D4-9A52-C789-344C-54C4C4A16EAE}"/>
                  </a:ext>
                </a:extLst>
              </p:cNvPr>
              <p:cNvSpPr txBox="1"/>
              <p:nvPr/>
            </p:nvSpPr>
            <p:spPr>
              <a:xfrm>
                <a:off x="228600" y="8915400"/>
                <a:ext cx="12241762" cy="4358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Lấy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7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hoặc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7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chẳng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hạn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kumimoji="0" lang="en-US" sz="37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𝟏𝟒𝟗</m:t>
                        </m:r>
                      </m:e>
                    </m:d>
                  </m:oMath>
                </a14:m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kiểm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tra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xem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phải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:r>
                  <a:rPr kumimoji="0" lang="en-US" sz="37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kumimoji="0" lang="en-US" sz="37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E60A3D4-9A52-C789-344C-54C4C4A16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8915400"/>
                <a:ext cx="12241762" cy="4358950"/>
              </a:xfrm>
              <a:prstGeom prst="rect">
                <a:avLst/>
              </a:prstGeom>
              <a:blipFill>
                <a:blip r:embed="rId9"/>
                <a:stretch>
                  <a:fillRect l="-1594" b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798507-A4F7-9A6F-E854-7AF5B3A6030E}"/>
                  </a:ext>
                </a:extLst>
              </p:cNvPr>
              <p:cNvSpPr txBox="1"/>
              <p:nvPr/>
            </p:nvSpPr>
            <p:spPr>
              <a:xfrm>
                <a:off x="14935200" y="1696383"/>
                <a:ext cx="3619888" cy="19592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kumimoji="0" lang="en-US" sz="3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eqArrPr>
                            <m:e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e>
                            <m:e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≥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𝟎</m:t>
                              </m:r>
                            </m:e>
                            <m:e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&amp;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𝒙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𝒚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≤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𝟏𝟓𝟎</m:t>
                              </m:r>
                              <m:r>
                                <a:rPr kumimoji="0" lang="en-US" sz="38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E798507-A4F7-9A6F-E854-7AF5B3A603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5200" y="1696383"/>
                <a:ext cx="3619888" cy="19592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EF6D9-B5F0-202A-479C-ACFA93EA93DD}"/>
                  </a:ext>
                </a:extLst>
              </p:cNvPr>
              <p:cNvSpPr txBox="1"/>
              <p:nvPr/>
            </p:nvSpPr>
            <p:spPr>
              <a:xfrm>
                <a:off x="12358687" y="5979034"/>
                <a:ext cx="11859422" cy="37135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𝟏𝟒𝟗</m:t>
                        </m:r>
                      </m:e>
                    </m:d>
                  </m:oMath>
                </a14:m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</m:t>
                    </m:r>
                  </m:oMath>
                </a14:m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38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𝑶𝑨𝑩</m:t>
                    </m:r>
                  </m:oMath>
                </a14:m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nó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3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kumimoji="0" lang="en-US" sz="38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≥</m:t>
                            </m:r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e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≥</m:t>
                            </m:r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𝟎</m:t>
                            </m:r>
                          </m:e>
                          <m:e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+</m:t>
                            </m:r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≤</m:t>
                            </m:r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𝟏𝟓𝟎</m:t>
                            </m:r>
                            <m:r>
                              <a:rPr kumimoji="0" lang="en-US" sz="38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3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96EF6D9-B5F0-202A-479C-ACFA93EA9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58687" y="5979034"/>
                <a:ext cx="11859422" cy="3713581"/>
              </a:xfrm>
              <a:prstGeom prst="rect">
                <a:avLst/>
              </a:prstGeom>
              <a:blipFill>
                <a:blip r:embed="rId11"/>
                <a:stretch>
                  <a:fillRect l="-1696" t="-2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55B4C8BF-08F9-6586-C5ED-92E3F10DD44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4911" t="2096" r="-4911" b="-1634"/>
          <a:stretch/>
        </p:blipFill>
        <p:spPr>
          <a:xfrm>
            <a:off x="18821400" y="7981973"/>
            <a:ext cx="4707310" cy="555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8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4048</TotalTime>
  <Words>5810</Words>
  <PresentationFormat>Custom</PresentationFormat>
  <Paragraphs>464</Paragraphs>
  <Slides>34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51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Font Awesome 5 Brands Regular</vt:lpstr>
      <vt:lpstr>Font Awesome 5 Free Solid</vt:lpstr>
      <vt:lpstr>LM Roman 12</vt:lpstr>
      <vt:lpstr>Symbol</vt:lpstr>
      <vt:lpstr>Tahoma</vt:lpstr>
      <vt:lpstr>Times New Roman</vt:lpstr>
      <vt:lpstr>Tomaho</vt:lpstr>
      <vt:lpstr>Office Theme</vt:lpstr>
      <vt:lpstr>1_Office Theme</vt:lpstr>
      <vt:lpstr>Equation</vt:lpstr>
      <vt:lpstr>GraphFile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2013-08-31T11:42:51Z</dcterms:created>
  <dcterms:modified xsi:type="dcterms:W3CDTF">2022-08-24T08:51:17Z</dcterms:modified>
</cp:coreProperties>
</file>