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0" r:id="rId2"/>
    <p:sldId id="348" r:id="rId3"/>
    <p:sldId id="302" r:id="rId4"/>
    <p:sldId id="292" r:id="rId5"/>
    <p:sldId id="384" r:id="rId6"/>
    <p:sldId id="385" r:id="rId7"/>
    <p:sldId id="333" r:id="rId8"/>
    <p:sldId id="406" r:id="rId9"/>
    <p:sldId id="389" r:id="rId10"/>
    <p:sldId id="388" r:id="rId11"/>
    <p:sldId id="336" r:id="rId12"/>
    <p:sldId id="390" r:id="rId13"/>
    <p:sldId id="397" r:id="rId14"/>
    <p:sldId id="393" r:id="rId15"/>
    <p:sldId id="392" r:id="rId16"/>
    <p:sldId id="396" r:id="rId17"/>
    <p:sldId id="399" r:id="rId18"/>
    <p:sldId id="335" r:id="rId19"/>
    <p:sldId id="400" r:id="rId20"/>
    <p:sldId id="315" r:id="rId21"/>
    <p:sldId id="407" r:id="rId22"/>
    <p:sldId id="402" r:id="rId23"/>
    <p:sldId id="403" r:id="rId24"/>
    <p:sldId id="331" r:id="rId25"/>
    <p:sldId id="405" r:id="rId26"/>
    <p:sldId id="329" r:id="rId27"/>
    <p:sldId id="34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182" autoAdjust="0"/>
  </p:normalViewPr>
  <p:slideViewPr>
    <p:cSldViewPr snapToGrid="0">
      <p:cViewPr varScale="1">
        <p:scale>
          <a:sx n="77" d="100"/>
          <a:sy n="77" d="100"/>
        </p:scale>
        <p:origin x="34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049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302766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5: Around Town</a:t>
            </a:r>
            <a:r>
              <a:rPr lang="en-US" sz="1800" b="1" baseline="0" dirty="0">
                <a:solidFill>
                  <a:schemeClr val="bg1"/>
                </a:solidFill>
              </a:rPr>
              <a:t> 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59442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</a:t>
            </a:r>
            <a:r>
              <a:rPr lang="en-US" sz="1400" baseline="0" dirty="0" err="1">
                <a:solidFill>
                  <a:schemeClr val="bg1"/>
                </a:solidFill>
              </a:rPr>
              <a:t>Anh</a:t>
            </a:r>
            <a:r>
              <a:rPr lang="en-US" sz="1400" baseline="0" dirty="0">
                <a:solidFill>
                  <a:schemeClr val="bg1"/>
                </a:solidFill>
              </a:rPr>
              <a:t> 6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Lesson</a:t>
            </a:r>
            <a:r>
              <a:rPr lang="en-US" sz="1800" b="1" baseline="0">
                <a:solidFill>
                  <a:schemeClr val="bg1"/>
                </a:solidFill>
              </a:rPr>
              <a:t> 1.2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eduhome.com.vn/DHALesson?idGrade=9&amp;idSubject=1&amp;idSeries=32&amp;idTheme=399&amp;IdLevel=1&amp;idThemeServer=52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02424" y="2509937"/>
            <a:ext cx="628883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5: Around Town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</a:rPr>
              <a:t>Lesson 1.2: Grammar</a:t>
            </a:r>
          </a:p>
          <a:p>
            <a:pPr algn="ctr"/>
            <a:r>
              <a:rPr lang="en-US" sz="3200" dirty="0">
                <a:solidFill>
                  <a:srgbClr val="00B0F0"/>
                </a:solidFill>
              </a:rPr>
              <a:t>Page 39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2897526" y="5545305"/>
            <a:ext cx="6007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655707"/>
            <a:ext cx="5039360" cy="5679854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cxnSpLocks/>
            <a:endCxn id="8" idx="1"/>
          </p:cNvCxnSpPr>
          <p:nvPr/>
        </p:nvCxnSpPr>
        <p:spPr>
          <a:xfrm>
            <a:off x="2126512" y="1679944"/>
            <a:ext cx="3558068" cy="83831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4580" y="1175628"/>
            <a:ext cx="6110545" cy="26852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1957" y="4369314"/>
            <a:ext cx="6890043" cy="1826146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3694002" y="2144066"/>
            <a:ext cx="3718560" cy="249722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CD1-TRACK 5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388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039360" y="705568"/>
            <a:ext cx="742315" cy="74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12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6" y="637308"/>
            <a:ext cx="9331037" cy="57912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5239" y="3863438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569" y="1219625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How many sentences are there?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569" y="2555195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What are you going to do?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87410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FF0000"/>
                </a:solidFill>
                <a:sym typeface="Wingdings" panose="05000000000000000000" pitchFamily="2" charset="2"/>
              </a:rPr>
              <a:t> There are 7.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201526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3000">
                <a:solidFill>
                  <a:srgbClr val="FF0000"/>
                </a:solidFill>
                <a:sym typeface="Wingdings" panose="05000000000000000000" pitchFamily="2" charset="2"/>
              </a:rPr>
              <a:t>Read the sentences.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113569" y="411958"/>
            <a:ext cx="2752130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Practice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67745" y="906543"/>
            <a:ext cx="81910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+mj-lt"/>
              </a:rPr>
              <a:t>Read the sentences. Circle the correct words.</a:t>
            </a:r>
            <a:r>
              <a:rPr lang="en-US" sz="2800">
                <a:solidFill>
                  <a:srgbClr val="0070C0"/>
                </a:solidFill>
                <a:latin typeface="+mj-lt"/>
              </a:rPr>
              <a:t> </a:t>
            </a:r>
            <a:br>
              <a:rPr lang="en-US" sz="2800">
                <a:solidFill>
                  <a:srgbClr val="0070C0"/>
                </a:solidFill>
                <a:latin typeface="+mj-lt"/>
              </a:rPr>
            </a:br>
            <a:endParaRPr lang="en-US" sz="280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8390395" y="1365912"/>
            <a:ext cx="7536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06724" y="1383596"/>
            <a:ext cx="694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778683" y="1365912"/>
            <a:ext cx="20942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167745" y="1530189"/>
            <a:ext cx="724986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42021"/>
                </a:solidFill>
                <a:latin typeface="+mj-lt"/>
              </a:rPr>
              <a:t>1. How much are </a:t>
            </a:r>
            <a:r>
              <a:rPr lang="en-US" sz="2800" i="1" dirty="0">
                <a:solidFill>
                  <a:srgbClr val="242021"/>
                </a:solidFill>
                <a:latin typeface="+mj-lt"/>
              </a:rPr>
              <a:t>that/those </a:t>
            </a:r>
            <a:r>
              <a:rPr lang="en-US" sz="2800" dirty="0">
                <a:solidFill>
                  <a:srgbClr val="242021"/>
                </a:solidFill>
                <a:latin typeface="+mj-lt"/>
              </a:rPr>
              <a:t>shoes?</a:t>
            </a:r>
            <a:br>
              <a:rPr lang="en-US" sz="2800" dirty="0">
                <a:solidFill>
                  <a:srgbClr val="242021"/>
                </a:solidFill>
                <a:latin typeface="+mj-lt"/>
              </a:rPr>
            </a:br>
            <a:r>
              <a:rPr lang="en-US" sz="2800" dirty="0">
                <a:solidFill>
                  <a:srgbClr val="242021"/>
                </a:solidFill>
                <a:latin typeface="+mj-lt"/>
              </a:rPr>
              <a:t>2. Excuse me, how much is </a:t>
            </a:r>
            <a:r>
              <a:rPr lang="en-US" sz="2800" i="1" dirty="0">
                <a:solidFill>
                  <a:srgbClr val="242021"/>
                </a:solidFill>
                <a:latin typeface="+mj-lt"/>
              </a:rPr>
              <a:t>this/these </a:t>
            </a:r>
            <a:r>
              <a:rPr lang="en-US" sz="2800" dirty="0">
                <a:solidFill>
                  <a:srgbClr val="242021"/>
                </a:solidFill>
                <a:latin typeface="+mj-lt"/>
              </a:rPr>
              <a:t>shirt?</a:t>
            </a:r>
            <a:br>
              <a:rPr lang="en-US" sz="2800" dirty="0">
                <a:solidFill>
                  <a:srgbClr val="242021"/>
                </a:solidFill>
                <a:latin typeface="+mj-lt"/>
              </a:rPr>
            </a:br>
            <a:r>
              <a:rPr lang="en-US" sz="2800" dirty="0">
                <a:solidFill>
                  <a:srgbClr val="242021"/>
                </a:solidFill>
                <a:latin typeface="+mj-lt"/>
              </a:rPr>
              <a:t>3. I like that skirt. Do you have </a:t>
            </a:r>
            <a:r>
              <a:rPr lang="en-US" sz="2800" i="1" dirty="0">
                <a:solidFill>
                  <a:srgbClr val="242021"/>
                </a:solidFill>
                <a:latin typeface="+mj-lt"/>
              </a:rPr>
              <a:t>it/them </a:t>
            </a:r>
            <a:r>
              <a:rPr lang="en-US" sz="2800" dirty="0">
                <a:solidFill>
                  <a:srgbClr val="242021"/>
                </a:solidFill>
                <a:latin typeface="+mj-lt"/>
              </a:rPr>
              <a:t>in black?</a:t>
            </a:r>
            <a:br>
              <a:rPr lang="en-US" sz="2800" dirty="0">
                <a:solidFill>
                  <a:srgbClr val="242021"/>
                </a:solidFill>
                <a:latin typeface="+mj-lt"/>
              </a:rPr>
            </a:br>
            <a:r>
              <a:rPr lang="en-US" sz="2800" dirty="0">
                <a:solidFill>
                  <a:srgbClr val="242021"/>
                </a:solidFill>
                <a:latin typeface="+mj-lt"/>
              </a:rPr>
              <a:t>4. Do you have </a:t>
            </a:r>
            <a:r>
              <a:rPr lang="en-US" sz="2800" i="1" dirty="0">
                <a:solidFill>
                  <a:srgbClr val="242021"/>
                </a:solidFill>
                <a:latin typeface="+mj-lt"/>
              </a:rPr>
              <a:t>this/these </a:t>
            </a:r>
            <a:r>
              <a:rPr lang="en-US" sz="2800" dirty="0">
                <a:solidFill>
                  <a:srgbClr val="242021"/>
                </a:solidFill>
                <a:latin typeface="+mj-lt"/>
              </a:rPr>
              <a:t>shoes in black?</a:t>
            </a:r>
            <a:br>
              <a:rPr lang="en-US" sz="2800" dirty="0">
                <a:solidFill>
                  <a:srgbClr val="242021"/>
                </a:solidFill>
                <a:latin typeface="+mj-lt"/>
              </a:rPr>
            </a:br>
            <a:r>
              <a:rPr lang="en-US" sz="2800" dirty="0">
                <a:solidFill>
                  <a:srgbClr val="242021"/>
                </a:solidFill>
                <a:latin typeface="+mj-lt"/>
              </a:rPr>
              <a:t>5. I like these shorts. Can I try </a:t>
            </a:r>
            <a:r>
              <a:rPr lang="en-US" sz="2800" i="1" dirty="0">
                <a:solidFill>
                  <a:srgbClr val="242021"/>
                </a:solidFill>
                <a:latin typeface="+mj-lt"/>
              </a:rPr>
              <a:t>it/them </a:t>
            </a:r>
            <a:r>
              <a:rPr lang="en-US" sz="2800" dirty="0">
                <a:solidFill>
                  <a:srgbClr val="242021"/>
                </a:solidFill>
                <a:latin typeface="+mj-lt"/>
              </a:rPr>
              <a:t>on?</a:t>
            </a:r>
            <a:br>
              <a:rPr lang="en-US" sz="2800" dirty="0">
                <a:solidFill>
                  <a:srgbClr val="242021"/>
                </a:solidFill>
                <a:latin typeface="+mj-lt"/>
              </a:rPr>
            </a:br>
            <a:r>
              <a:rPr lang="en-US" sz="2800" dirty="0">
                <a:solidFill>
                  <a:srgbClr val="242021"/>
                </a:solidFill>
                <a:latin typeface="+mj-lt"/>
              </a:rPr>
              <a:t>6. What size are </a:t>
            </a:r>
            <a:r>
              <a:rPr lang="en-US" sz="2800" i="1" dirty="0">
                <a:solidFill>
                  <a:srgbClr val="242021"/>
                </a:solidFill>
                <a:latin typeface="+mj-lt"/>
              </a:rPr>
              <a:t>those/these </a:t>
            </a:r>
            <a:r>
              <a:rPr lang="en-US" sz="2800" dirty="0">
                <a:solidFill>
                  <a:srgbClr val="242021"/>
                </a:solidFill>
                <a:latin typeface="+mj-lt"/>
              </a:rPr>
              <a:t>pants over there?</a:t>
            </a:r>
            <a:br>
              <a:rPr lang="en-US" sz="2800" dirty="0">
                <a:solidFill>
                  <a:srgbClr val="242021"/>
                </a:solidFill>
                <a:latin typeface="+mj-lt"/>
              </a:rPr>
            </a:br>
            <a:r>
              <a:rPr lang="en-US" sz="2800" dirty="0">
                <a:solidFill>
                  <a:srgbClr val="242021"/>
                </a:solidFill>
                <a:latin typeface="+mj-lt"/>
              </a:rPr>
              <a:t>7. How much is </a:t>
            </a:r>
            <a:r>
              <a:rPr lang="en-US" sz="2800" i="1" dirty="0">
                <a:solidFill>
                  <a:srgbClr val="242021"/>
                </a:solidFill>
                <a:latin typeface="+mj-lt"/>
              </a:rPr>
              <a:t>that/this </a:t>
            </a:r>
            <a:r>
              <a:rPr lang="en-US" sz="2800" dirty="0">
                <a:solidFill>
                  <a:srgbClr val="242021"/>
                </a:solidFill>
                <a:latin typeface="+mj-lt"/>
              </a:rPr>
              <a:t>shirt by the window?</a:t>
            </a:r>
            <a:r>
              <a:rPr lang="en-US" sz="2800" dirty="0">
                <a:latin typeface="+mj-lt"/>
              </a:rPr>
              <a:t> </a:t>
            </a:r>
            <a:br>
              <a:rPr lang="en-US" sz="2800" dirty="0">
                <a:latin typeface="+mj-lt"/>
              </a:rPr>
            </a:br>
            <a:endParaRPr lang="en-US" sz="2800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3568" y="3755524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And then?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-838" y="4371076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3000">
                <a:solidFill>
                  <a:srgbClr val="FF0000"/>
                </a:solidFill>
                <a:sym typeface="Wingdings" panose="05000000000000000000" pitchFamily="2" charset="2"/>
              </a:rPr>
              <a:t>Circle the correct words.</a:t>
            </a:r>
          </a:p>
        </p:txBody>
      </p:sp>
    </p:spTree>
    <p:extLst>
      <p:ext uri="{BB962C8B-B14F-4D97-AF65-F5344CB8AC3E}">
        <p14:creationId xmlns:p14="http://schemas.microsoft.com/office/powerpoint/2010/main" val="208910177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25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113569" y="411958"/>
            <a:ext cx="2752130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Practice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41962" y="411805"/>
            <a:ext cx="91578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+mj-lt"/>
              </a:rPr>
              <a:t>Read the sentences. Circle the correct words.</a:t>
            </a:r>
            <a:r>
              <a:rPr lang="en-US" sz="3600">
                <a:solidFill>
                  <a:srgbClr val="0070C0"/>
                </a:solidFill>
                <a:latin typeface="+mj-lt"/>
              </a:rPr>
              <a:t> </a:t>
            </a:r>
            <a:br>
              <a:rPr lang="en-US" sz="3600">
                <a:solidFill>
                  <a:srgbClr val="0070C0"/>
                </a:solidFill>
                <a:latin typeface="+mj-lt"/>
              </a:rPr>
            </a:br>
            <a:endParaRPr lang="en-US" sz="360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247393" y="996733"/>
            <a:ext cx="10237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367087" y="996733"/>
            <a:ext cx="9278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182938" y="996733"/>
            <a:ext cx="25518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04799" y="1333184"/>
            <a:ext cx="122335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  <a:latin typeface="+mj-lt"/>
              </a:rPr>
              <a:t>1. How much are </a:t>
            </a:r>
            <a:r>
              <a:rPr lang="en-US" sz="3600" i="1" dirty="0">
                <a:solidFill>
                  <a:srgbClr val="242021"/>
                </a:solidFill>
                <a:latin typeface="+mj-lt"/>
              </a:rPr>
              <a:t>that/those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shoes?</a:t>
            </a:r>
            <a:br>
              <a:rPr lang="en-US" sz="3600" dirty="0">
                <a:solidFill>
                  <a:srgbClr val="242021"/>
                </a:solidFill>
                <a:latin typeface="+mj-lt"/>
              </a:rPr>
            </a:br>
            <a:r>
              <a:rPr lang="en-US" sz="3600" dirty="0">
                <a:solidFill>
                  <a:srgbClr val="242021"/>
                </a:solidFill>
                <a:latin typeface="+mj-lt"/>
              </a:rPr>
              <a:t>2. Excuse me, how much is </a:t>
            </a:r>
            <a:r>
              <a:rPr lang="en-US" sz="3600" i="1" dirty="0">
                <a:solidFill>
                  <a:srgbClr val="242021"/>
                </a:solidFill>
                <a:latin typeface="+mj-lt"/>
              </a:rPr>
              <a:t>this/these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shirt?</a:t>
            </a:r>
            <a:br>
              <a:rPr lang="en-US" sz="3600" dirty="0">
                <a:solidFill>
                  <a:srgbClr val="242021"/>
                </a:solidFill>
                <a:latin typeface="+mj-lt"/>
              </a:rPr>
            </a:br>
            <a:r>
              <a:rPr lang="en-US" sz="3600" dirty="0">
                <a:solidFill>
                  <a:srgbClr val="242021"/>
                </a:solidFill>
                <a:latin typeface="+mj-lt"/>
              </a:rPr>
              <a:t>3. I like that skirt. Do you have </a:t>
            </a:r>
            <a:r>
              <a:rPr lang="en-US" sz="3600" i="1" dirty="0">
                <a:solidFill>
                  <a:srgbClr val="242021"/>
                </a:solidFill>
                <a:latin typeface="+mj-lt"/>
              </a:rPr>
              <a:t>it/them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in black?</a:t>
            </a:r>
            <a:br>
              <a:rPr lang="en-US" sz="3600" dirty="0">
                <a:solidFill>
                  <a:srgbClr val="242021"/>
                </a:solidFill>
                <a:latin typeface="+mj-lt"/>
              </a:rPr>
            </a:br>
            <a:r>
              <a:rPr lang="en-US" sz="3600" dirty="0">
                <a:solidFill>
                  <a:srgbClr val="242021"/>
                </a:solidFill>
                <a:latin typeface="+mj-lt"/>
              </a:rPr>
              <a:t>4. Do you have </a:t>
            </a:r>
            <a:r>
              <a:rPr lang="en-US" sz="3600" i="1" dirty="0">
                <a:solidFill>
                  <a:srgbClr val="242021"/>
                </a:solidFill>
                <a:latin typeface="+mj-lt"/>
              </a:rPr>
              <a:t>this/these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shoes in black?</a:t>
            </a:r>
            <a:br>
              <a:rPr lang="en-US" sz="3600" dirty="0">
                <a:solidFill>
                  <a:srgbClr val="242021"/>
                </a:solidFill>
                <a:latin typeface="+mj-lt"/>
              </a:rPr>
            </a:br>
            <a:r>
              <a:rPr lang="en-US" sz="3600" dirty="0">
                <a:solidFill>
                  <a:srgbClr val="242021"/>
                </a:solidFill>
                <a:latin typeface="+mj-lt"/>
              </a:rPr>
              <a:t>5. I like these shorts. Can I try </a:t>
            </a:r>
            <a:r>
              <a:rPr lang="en-US" sz="3600" i="1" dirty="0">
                <a:solidFill>
                  <a:srgbClr val="242021"/>
                </a:solidFill>
                <a:latin typeface="+mj-lt"/>
              </a:rPr>
              <a:t>it/them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on?</a:t>
            </a:r>
            <a:br>
              <a:rPr lang="en-US" sz="3600" dirty="0">
                <a:solidFill>
                  <a:srgbClr val="242021"/>
                </a:solidFill>
                <a:latin typeface="+mj-lt"/>
              </a:rPr>
            </a:br>
            <a:r>
              <a:rPr lang="en-US" sz="3600" dirty="0">
                <a:solidFill>
                  <a:srgbClr val="242021"/>
                </a:solidFill>
                <a:latin typeface="+mj-lt"/>
              </a:rPr>
              <a:t>6. What size are </a:t>
            </a:r>
            <a:r>
              <a:rPr lang="en-US" sz="3600" i="1" dirty="0">
                <a:solidFill>
                  <a:srgbClr val="242021"/>
                </a:solidFill>
                <a:latin typeface="+mj-lt"/>
              </a:rPr>
              <a:t>those/these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pants over there?</a:t>
            </a:r>
            <a:br>
              <a:rPr lang="en-US" sz="3600" dirty="0">
                <a:solidFill>
                  <a:srgbClr val="242021"/>
                </a:solidFill>
                <a:latin typeface="+mj-lt"/>
              </a:rPr>
            </a:br>
            <a:r>
              <a:rPr lang="en-US" sz="3600" dirty="0">
                <a:solidFill>
                  <a:srgbClr val="242021"/>
                </a:solidFill>
                <a:latin typeface="+mj-lt"/>
              </a:rPr>
              <a:t>7. How much is </a:t>
            </a:r>
            <a:r>
              <a:rPr lang="en-US" sz="3600" i="1" dirty="0">
                <a:solidFill>
                  <a:srgbClr val="242021"/>
                </a:solidFill>
                <a:latin typeface="+mj-lt"/>
              </a:rPr>
              <a:t>that/this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shirt by the window?</a:t>
            </a:r>
            <a:r>
              <a:rPr lang="en-US" sz="3600" dirty="0">
                <a:latin typeface="+mj-lt"/>
              </a:rPr>
              <a:t> </a:t>
            </a:r>
            <a:br>
              <a:rPr lang="en-US" sz="3600" dirty="0">
                <a:latin typeface="+mj-lt"/>
              </a:rPr>
            </a:br>
            <a:endParaRPr lang="en-US" sz="3600" dirty="0"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99709" y="1333185"/>
            <a:ext cx="1094509" cy="6153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389417" y="1918114"/>
            <a:ext cx="803565" cy="6153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971310" y="2531794"/>
            <a:ext cx="457200" cy="54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066307" y="2979942"/>
            <a:ext cx="1080656" cy="6153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366165" y="3579247"/>
            <a:ext cx="1004453" cy="6153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367087" y="4102027"/>
            <a:ext cx="1232622" cy="6153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318160" y="4655449"/>
            <a:ext cx="803565" cy="6153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5755839" y="1885617"/>
            <a:ext cx="9456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370618" y="2419017"/>
            <a:ext cx="9456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777538" y="2979942"/>
            <a:ext cx="15895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171208" y="3470577"/>
            <a:ext cx="10460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875098" y="4103097"/>
            <a:ext cx="22466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55839" y="4643746"/>
            <a:ext cx="10564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994139" y="5151120"/>
            <a:ext cx="2723141" cy="107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9945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42050"/>
            <a:ext cx="5200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Who are there in the dialogue?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31554"/>
            <a:ext cx="7092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What are you going to do?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99227" y="842050"/>
            <a:ext cx="7092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sym typeface="Wingdings" panose="05000000000000000000" pitchFamily="2" charset="2"/>
              </a:rPr>
              <a:t> Sales assistant and customer.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9227" y="1404847"/>
            <a:ext cx="9320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2800" dirty="0">
                <a:solidFill>
                  <a:srgbClr val="FF0000"/>
                </a:solidFill>
              </a:rPr>
              <a:t>Complete the dialogue with </a:t>
            </a:r>
            <a:r>
              <a:rPr lang="en-US" sz="2800" i="1" dirty="0">
                <a:solidFill>
                  <a:srgbClr val="FF0000"/>
                </a:solidFill>
              </a:rPr>
              <a:t>this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i="1" dirty="0">
                <a:solidFill>
                  <a:srgbClr val="FF0000"/>
                </a:solidFill>
              </a:rPr>
              <a:t>those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i="1" dirty="0">
                <a:solidFill>
                  <a:srgbClr val="FF0000"/>
                </a:solidFill>
              </a:rPr>
              <a:t>it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or </a:t>
            </a:r>
            <a:r>
              <a:rPr lang="en-US" sz="2800" i="1" dirty="0">
                <a:solidFill>
                  <a:srgbClr val="FF0000"/>
                </a:solidFill>
              </a:rPr>
              <a:t>them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0" y="323747"/>
            <a:ext cx="2752130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Practice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3984" y="2358954"/>
            <a:ext cx="5975528" cy="396642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802982" y="2595563"/>
            <a:ext cx="7973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50079" y="2595563"/>
            <a:ext cx="18078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78050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260434"/>
            <a:ext cx="1256011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b="1" i="1">
                <a:solidFill>
                  <a:srgbClr val="0070C0"/>
                </a:solidFill>
              </a:rPr>
              <a:t>Complete the dialogue with this, those, it, or them.</a:t>
            </a:r>
            <a:br>
              <a:rPr lang="en-US" sz="2900" b="1" i="1">
                <a:solidFill>
                  <a:srgbClr val="00B0F0"/>
                </a:solidFill>
                <a:latin typeface="+mj-lt"/>
              </a:rPr>
            </a:br>
            <a:endParaRPr lang="en-US" sz="2900" b="1" i="1">
              <a:solidFill>
                <a:srgbClr val="00B0F0"/>
              </a:solidFill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01312" y="721703"/>
            <a:ext cx="14503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10087" y="721703"/>
            <a:ext cx="32761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030" y="719978"/>
            <a:ext cx="120396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b="1" dirty="0">
                <a:solidFill>
                  <a:srgbClr val="242021"/>
                </a:solidFill>
                <a:latin typeface="+mj-lt"/>
              </a:rPr>
              <a:t>Sales assistant: </a:t>
            </a:r>
            <a:r>
              <a:rPr lang="en-US" sz="2900" dirty="0">
                <a:solidFill>
                  <a:srgbClr val="242021"/>
                </a:solidFill>
                <a:latin typeface="+mj-lt"/>
              </a:rPr>
              <a:t>Hi, can I help you?</a:t>
            </a:r>
            <a:br>
              <a:rPr lang="en-US" sz="2900" dirty="0">
                <a:solidFill>
                  <a:srgbClr val="242021"/>
                </a:solidFill>
                <a:latin typeface="+mj-lt"/>
              </a:rPr>
            </a:br>
            <a:r>
              <a:rPr lang="en-US" sz="2900" b="1" dirty="0">
                <a:solidFill>
                  <a:srgbClr val="242021"/>
                </a:solidFill>
                <a:latin typeface="+mj-lt"/>
              </a:rPr>
              <a:t>Customer: </a:t>
            </a:r>
            <a:r>
              <a:rPr lang="en-US" sz="2900" dirty="0">
                <a:solidFill>
                  <a:srgbClr val="242021"/>
                </a:solidFill>
                <a:latin typeface="+mj-lt"/>
              </a:rPr>
              <a:t>Yes, do you have (1) __________ T-shirt in (a) medium?</a:t>
            </a:r>
            <a:br>
              <a:rPr lang="en-US" sz="2900" dirty="0">
                <a:solidFill>
                  <a:srgbClr val="242021"/>
                </a:solidFill>
                <a:latin typeface="+mj-lt"/>
              </a:rPr>
            </a:br>
            <a:r>
              <a:rPr lang="en-US" sz="2900" b="1" dirty="0">
                <a:solidFill>
                  <a:srgbClr val="242021"/>
                </a:solidFill>
                <a:latin typeface="+mj-lt"/>
              </a:rPr>
              <a:t>Sales assistant: </a:t>
            </a:r>
            <a:r>
              <a:rPr lang="en-US" sz="2900" dirty="0">
                <a:solidFill>
                  <a:srgbClr val="242021"/>
                </a:solidFill>
                <a:latin typeface="+mj-lt"/>
              </a:rPr>
              <a:t>Yes, here you are.</a:t>
            </a:r>
            <a:br>
              <a:rPr lang="en-US" sz="2900" dirty="0">
                <a:solidFill>
                  <a:srgbClr val="242021"/>
                </a:solidFill>
                <a:latin typeface="+mj-lt"/>
              </a:rPr>
            </a:br>
            <a:r>
              <a:rPr lang="en-US" sz="2900" b="1" dirty="0">
                <a:solidFill>
                  <a:srgbClr val="242021"/>
                </a:solidFill>
                <a:latin typeface="+mj-lt"/>
              </a:rPr>
              <a:t>Customer: </a:t>
            </a:r>
            <a:r>
              <a:rPr lang="en-US" sz="2900" dirty="0">
                <a:solidFill>
                  <a:srgbClr val="242021"/>
                </a:solidFill>
                <a:latin typeface="+mj-lt"/>
              </a:rPr>
              <a:t>Can I try (2) __________ on?</a:t>
            </a:r>
            <a:br>
              <a:rPr lang="en-US" sz="2900" dirty="0">
                <a:solidFill>
                  <a:srgbClr val="242021"/>
                </a:solidFill>
                <a:latin typeface="+mj-lt"/>
              </a:rPr>
            </a:br>
            <a:r>
              <a:rPr lang="en-US" sz="2900" b="1" dirty="0">
                <a:solidFill>
                  <a:srgbClr val="242021"/>
                </a:solidFill>
                <a:latin typeface="+mj-lt"/>
              </a:rPr>
              <a:t>Sales assistant: </a:t>
            </a:r>
            <a:r>
              <a:rPr lang="en-US" sz="2900" dirty="0">
                <a:solidFill>
                  <a:srgbClr val="242021"/>
                </a:solidFill>
                <a:latin typeface="+mj-lt"/>
              </a:rPr>
              <a:t>Yes, the changing room's over there.</a:t>
            </a:r>
            <a:br>
              <a:rPr lang="en-US" sz="2900" dirty="0">
                <a:solidFill>
                  <a:srgbClr val="242021"/>
                </a:solidFill>
                <a:latin typeface="+mj-lt"/>
              </a:rPr>
            </a:br>
            <a:r>
              <a:rPr lang="en-US" sz="2900" i="1" dirty="0">
                <a:solidFill>
                  <a:srgbClr val="242021"/>
                </a:solidFill>
                <a:latin typeface="+mj-lt"/>
              </a:rPr>
              <a:t>(Later...)</a:t>
            </a:r>
            <a:br>
              <a:rPr lang="en-US" sz="2900" i="1" dirty="0">
                <a:solidFill>
                  <a:srgbClr val="242021"/>
                </a:solidFill>
                <a:latin typeface="+mj-lt"/>
              </a:rPr>
            </a:br>
            <a:r>
              <a:rPr lang="en-US" sz="2900" b="1" dirty="0">
                <a:solidFill>
                  <a:srgbClr val="242021"/>
                </a:solidFill>
                <a:latin typeface="+mj-lt"/>
              </a:rPr>
              <a:t>Customer: </a:t>
            </a:r>
            <a:r>
              <a:rPr lang="en-US" sz="2900" dirty="0">
                <a:solidFill>
                  <a:srgbClr val="242021"/>
                </a:solidFill>
                <a:latin typeface="+mj-lt"/>
              </a:rPr>
              <a:t>Excuse me, I really like (3) __________ shoes by the window.</a:t>
            </a:r>
            <a:br>
              <a:rPr lang="en-US" sz="2900" dirty="0">
                <a:solidFill>
                  <a:srgbClr val="242021"/>
                </a:solidFill>
                <a:latin typeface="+mj-lt"/>
              </a:rPr>
            </a:br>
            <a:r>
              <a:rPr lang="en-US" sz="2900" dirty="0">
                <a:solidFill>
                  <a:srgbClr val="242021"/>
                </a:solidFill>
                <a:latin typeface="+mj-lt"/>
              </a:rPr>
              <a:t>Do you have (4) __________ in brown?</a:t>
            </a:r>
            <a:br>
              <a:rPr lang="en-US" sz="2900" dirty="0">
                <a:solidFill>
                  <a:srgbClr val="242021"/>
                </a:solidFill>
                <a:latin typeface="+mj-lt"/>
              </a:rPr>
            </a:br>
            <a:r>
              <a:rPr lang="en-US" sz="2900" b="1" dirty="0">
                <a:solidFill>
                  <a:srgbClr val="242021"/>
                </a:solidFill>
                <a:latin typeface="+mj-lt"/>
              </a:rPr>
              <a:t>Sales assistant: </a:t>
            </a:r>
            <a:r>
              <a:rPr lang="en-US" sz="2900" dirty="0">
                <a:solidFill>
                  <a:srgbClr val="242021"/>
                </a:solidFill>
                <a:latin typeface="+mj-lt"/>
              </a:rPr>
              <a:t>Yes, here you are.</a:t>
            </a:r>
            <a:br>
              <a:rPr lang="en-US" sz="2900" dirty="0">
                <a:solidFill>
                  <a:srgbClr val="242021"/>
                </a:solidFill>
                <a:latin typeface="+mj-lt"/>
              </a:rPr>
            </a:br>
            <a:r>
              <a:rPr lang="en-US" sz="2900" b="1" dirty="0">
                <a:solidFill>
                  <a:srgbClr val="242021"/>
                </a:solidFill>
                <a:latin typeface="+mj-lt"/>
              </a:rPr>
              <a:t>Customer: </a:t>
            </a:r>
            <a:r>
              <a:rPr lang="en-US" sz="2900" dirty="0">
                <a:solidFill>
                  <a:srgbClr val="242021"/>
                </a:solidFill>
                <a:latin typeface="+mj-lt"/>
              </a:rPr>
              <a:t>Oh, they're great! How much are they?</a:t>
            </a:r>
            <a:br>
              <a:rPr lang="en-US" sz="2900" dirty="0">
                <a:solidFill>
                  <a:srgbClr val="242021"/>
                </a:solidFill>
                <a:latin typeface="+mj-lt"/>
              </a:rPr>
            </a:br>
            <a:r>
              <a:rPr lang="en-US" sz="2900" b="1" dirty="0">
                <a:solidFill>
                  <a:srgbClr val="242021"/>
                </a:solidFill>
                <a:latin typeface="+mj-lt"/>
              </a:rPr>
              <a:t>Sales assistant: </a:t>
            </a:r>
            <a:r>
              <a:rPr lang="en-US" sz="2900" dirty="0">
                <a:solidFill>
                  <a:srgbClr val="242021"/>
                </a:solidFill>
                <a:latin typeface="+mj-lt"/>
              </a:rPr>
              <a:t>They're 39 dollars.</a:t>
            </a:r>
            <a:br>
              <a:rPr lang="en-US" sz="2900" dirty="0">
                <a:solidFill>
                  <a:srgbClr val="242021"/>
                </a:solidFill>
                <a:latin typeface="+mj-lt"/>
              </a:rPr>
            </a:br>
            <a:r>
              <a:rPr lang="en-US" sz="2900" b="1" dirty="0">
                <a:solidFill>
                  <a:srgbClr val="242021"/>
                </a:solidFill>
                <a:latin typeface="+mj-lt"/>
              </a:rPr>
              <a:t>Customer: </a:t>
            </a:r>
            <a:r>
              <a:rPr lang="en-US" sz="2900" dirty="0">
                <a:solidFill>
                  <a:srgbClr val="242021"/>
                </a:solidFill>
                <a:latin typeface="+mj-lt"/>
              </a:rPr>
              <a:t>Can I try (5) __________ on?</a:t>
            </a:r>
            <a:br>
              <a:rPr lang="en-US" sz="2900" dirty="0">
                <a:solidFill>
                  <a:srgbClr val="242021"/>
                </a:solidFill>
                <a:latin typeface="+mj-lt"/>
              </a:rPr>
            </a:br>
            <a:r>
              <a:rPr lang="en-US" sz="2900" b="1" dirty="0">
                <a:solidFill>
                  <a:srgbClr val="242021"/>
                </a:solidFill>
                <a:latin typeface="+mj-lt"/>
              </a:rPr>
              <a:t>Sales assistant: </a:t>
            </a:r>
            <a:r>
              <a:rPr lang="en-US" sz="2900" dirty="0">
                <a:solidFill>
                  <a:srgbClr val="242021"/>
                </a:solidFill>
                <a:latin typeface="+mj-lt"/>
              </a:rPr>
              <a:t>Sure.</a:t>
            </a:r>
            <a:r>
              <a:rPr lang="en-US" sz="2900" dirty="0">
                <a:latin typeface="+mj-lt"/>
              </a:rPr>
              <a:t> </a:t>
            </a:r>
            <a:br>
              <a:rPr lang="en-US" sz="2900" dirty="0">
                <a:latin typeface="+mj-lt"/>
              </a:rPr>
            </a:br>
            <a:endParaRPr lang="en-US" sz="2900" dirty="0"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32242" y="1166254"/>
            <a:ext cx="178117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>
                <a:solidFill>
                  <a:srgbClr val="FF0000"/>
                </a:solidFill>
              </a:rPr>
              <a:t>this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96170" y="2050841"/>
            <a:ext cx="178117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>
                <a:solidFill>
                  <a:srgbClr val="FF0000"/>
                </a:solidFill>
              </a:rPr>
              <a:t>it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22829" y="3384365"/>
            <a:ext cx="178117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>
                <a:solidFill>
                  <a:srgbClr val="FF0000"/>
                </a:solidFill>
              </a:rPr>
              <a:t>those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060033" y="3830168"/>
            <a:ext cx="178117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>
                <a:solidFill>
                  <a:srgbClr val="FF0000"/>
                </a:solidFill>
              </a:rPr>
              <a:t>them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950621" y="5609496"/>
            <a:ext cx="178117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>
                <a:solidFill>
                  <a:srgbClr val="FF0000"/>
                </a:solidFill>
              </a:rPr>
              <a:t>them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6720114" y="1598183"/>
            <a:ext cx="9456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543074" y="3805977"/>
            <a:ext cx="9151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570691" y="5634777"/>
            <a:ext cx="6426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1291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37543"/>
            <a:ext cx="1539551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WB, </a:t>
            </a:r>
            <a:r>
              <a:rPr lang="en-US">
                <a:solidFill>
                  <a:schemeClr val="bg1"/>
                </a:solidFill>
              </a:rPr>
              <a:t>page 27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057" y="1444756"/>
            <a:ext cx="121339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00000"/>
                </a:solidFill>
              </a:rPr>
              <a:t>1.</a:t>
            </a:r>
          </a:p>
          <a:p>
            <a:r>
              <a:rPr lang="en-US" sz="3600">
                <a:solidFill>
                  <a:srgbClr val="000000"/>
                </a:solidFill>
              </a:rPr>
              <a:t>A: Do you have this/these shoes in black?</a:t>
            </a:r>
          </a:p>
          <a:p>
            <a:pPr marL="742950" indent="-742950">
              <a:buAutoNum type="arabicPeriod"/>
            </a:pPr>
            <a:endParaRPr lang="en-US" sz="3600">
              <a:solidFill>
                <a:srgbClr val="000000"/>
              </a:solidFill>
            </a:endParaRPr>
          </a:p>
          <a:p>
            <a:r>
              <a:rPr lang="en-US" sz="3600">
                <a:solidFill>
                  <a:srgbClr val="000000"/>
                </a:solidFill>
              </a:rPr>
              <a:t>B: Yes, do you want to try it/them on?</a:t>
            </a:r>
          </a:p>
          <a:p>
            <a:endParaRPr lang="en-US" sz="3600">
              <a:solidFill>
                <a:srgbClr val="000000"/>
              </a:solidFill>
            </a:endParaRPr>
          </a:p>
          <a:p>
            <a:r>
              <a:rPr lang="en-US" sz="3600">
                <a:solidFill>
                  <a:srgbClr val="000000"/>
                </a:solidFill>
              </a:rPr>
              <a:t>A: Yes, please. How much is/are they?</a:t>
            </a:r>
          </a:p>
          <a:p>
            <a:endParaRPr lang="en-US" sz="3600">
              <a:solidFill>
                <a:srgbClr val="000000"/>
              </a:solidFill>
            </a:endParaRPr>
          </a:p>
          <a:p>
            <a:r>
              <a:rPr lang="en-US" sz="3600">
                <a:solidFill>
                  <a:srgbClr val="000000"/>
                </a:solidFill>
              </a:rPr>
              <a:t>B: It's/They're thirty-five dollars.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16" y="331149"/>
            <a:ext cx="7334880" cy="714122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5210628" y="1023742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656524" y="1023742"/>
            <a:ext cx="22283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843496" y="2056089"/>
            <a:ext cx="1109504" cy="538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364956" y="3168608"/>
            <a:ext cx="1109504" cy="538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364956" y="4299686"/>
            <a:ext cx="760072" cy="538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25880" y="5317449"/>
            <a:ext cx="929640" cy="538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5043714" y="2597056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4419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37543"/>
            <a:ext cx="1539551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WB, </a:t>
            </a:r>
            <a:r>
              <a:rPr lang="en-US">
                <a:solidFill>
                  <a:schemeClr val="bg1"/>
                </a:solidFill>
              </a:rPr>
              <a:t>page 27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057" y="1444756"/>
            <a:ext cx="121339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2. </a:t>
            </a:r>
          </a:p>
          <a:p>
            <a:r>
              <a:rPr lang="en-US" sz="3600" dirty="0">
                <a:solidFill>
                  <a:srgbClr val="000000"/>
                </a:solidFill>
              </a:rPr>
              <a:t>A: Do you have this/these dress in red?</a:t>
            </a:r>
          </a:p>
          <a:p>
            <a:endParaRPr lang="en-US" sz="3600" dirty="0">
              <a:solidFill>
                <a:srgbClr val="000000"/>
              </a:solidFill>
            </a:endParaRPr>
          </a:p>
          <a:p>
            <a:r>
              <a:rPr lang="en-US" sz="3600" dirty="0">
                <a:solidFill>
                  <a:srgbClr val="000000"/>
                </a:solidFill>
              </a:rPr>
              <a:t>B: Yes, do you want to try it/them on?</a:t>
            </a:r>
          </a:p>
          <a:p>
            <a:endParaRPr lang="en-US" sz="3600" dirty="0">
              <a:solidFill>
                <a:srgbClr val="000000"/>
              </a:solidFill>
            </a:endParaRPr>
          </a:p>
          <a:p>
            <a:r>
              <a:rPr lang="en-US" sz="3600" dirty="0">
                <a:solidFill>
                  <a:srgbClr val="000000"/>
                </a:solidFill>
              </a:rPr>
              <a:t>A: Yes, please. How much is/are it?</a:t>
            </a:r>
          </a:p>
          <a:p>
            <a:endParaRPr lang="en-US" sz="3600" dirty="0">
              <a:solidFill>
                <a:srgbClr val="000000"/>
              </a:solidFill>
            </a:endParaRPr>
          </a:p>
          <a:p>
            <a:r>
              <a:rPr lang="en-US" sz="3600" dirty="0">
                <a:solidFill>
                  <a:srgbClr val="000000"/>
                </a:solidFill>
              </a:rPr>
              <a:t>B: It's/They're forty-three dollars.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16" y="331149"/>
            <a:ext cx="7334880" cy="714122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5210628" y="1023742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656524" y="1023742"/>
            <a:ext cx="22283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974816" y="2071329"/>
            <a:ext cx="774700" cy="538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76800" y="3168608"/>
            <a:ext cx="333828" cy="538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06554" y="4299686"/>
            <a:ext cx="333828" cy="538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55812" y="5413244"/>
            <a:ext cx="735105" cy="5558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043714" y="2597056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95833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69" y="429490"/>
            <a:ext cx="9023840" cy="59713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9322" y="282057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47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36894"/>
            <a:ext cx="28444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36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71345"/>
            <a:ext cx="9479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070C0"/>
                </a:solidFill>
              </a:rPr>
              <a:t>Now, practice the conversation with your partner</a:t>
            </a:r>
            <a:endParaRPr lang="en-US"/>
          </a:p>
        </p:txBody>
      </p:sp>
      <p:pic>
        <p:nvPicPr>
          <p:cNvPr id="7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450" y="490829"/>
            <a:ext cx="1453168" cy="92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10457" y="1417676"/>
            <a:ext cx="1213394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1. A: Do you have these shoes in black?</a:t>
            </a:r>
          </a:p>
          <a:p>
            <a:r>
              <a:rPr lang="en-US" sz="3600" dirty="0">
                <a:solidFill>
                  <a:srgbClr val="000000"/>
                </a:solidFill>
              </a:rPr>
              <a:t>B: Yes, do you want to try them on?</a:t>
            </a:r>
          </a:p>
          <a:p>
            <a:r>
              <a:rPr lang="en-US" sz="3600" dirty="0">
                <a:solidFill>
                  <a:srgbClr val="000000"/>
                </a:solidFill>
              </a:rPr>
              <a:t>A: Yes, please. How much are they?</a:t>
            </a:r>
          </a:p>
          <a:p>
            <a:r>
              <a:rPr lang="en-US" sz="3600" dirty="0">
                <a:solidFill>
                  <a:srgbClr val="000000"/>
                </a:solidFill>
              </a:rPr>
              <a:t>B: They're thirty-five dollars.</a:t>
            </a:r>
          </a:p>
          <a:p>
            <a:endParaRPr lang="en-US" sz="3600" dirty="0">
              <a:solidFill>
                <a:srgbClr val="000000"/>
              </a:solidFill>
            </a:endParaRPr>
          </a:p>
          <a:p>
            <a:r>
              <a:rPr lang="en-US" sz="3600" dirty="0">
                <a:solidFill>
                  <a:srgbClr val="000000"/>
                </a:solidFill>
              </a:rPr>
              <a:t>2. A: Do you have this dress in red?</a:t>
            </a:r>
          </a:p>
          <a:p>
            <a:r>
              <a:rPr lang="en-US" sz="3600" dirty="0">
                <a:solidFill>
                  <a:srgbClr val="000000"/>
                </a:solidFill>
              </a:rPr>
              <a:t>B: Yes, do you want to try it on?</a:t>
            </a:r>
          </a:p>
          <a:p>
            <a:r>
              <a:rPr lang="en-US" sz="3600" dirty="0">
                <a:solidFill>
                  <a:srgbClr val="000000"/>
                </a:solidFill>
              </a:rPr>
              <a:t>A: Yes, please. How much is it?</a:t>
            </a:r>
          </a:p>
          <a:p>
            <a:r>
              <a:rPr lang="en-US" sz="3600" dirty="0">
                <a:solidFill>
                  <a:srgbClr val="000000"/>
                </a:solidFill>
              </a:rPr>
              <a:t>B: It's forty-three dollars.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1303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792963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04638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3184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671" y="494145"/>
            <a:ext cx="4201181" cy="586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19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25346" y="781050"/>
            <a:ext cx="2075529" cy="52322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LET’S PLAY!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05750" y="781050"/>
            <a:ext cx="330517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the picture below to play the games.</a:t>
            </a: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287" y="1581151"/>
            <a:ext cx="8367213" cy="470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27335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87924"/>
            <a:ext cx="1539551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WB, </a:t>
            </a:r>
            <a:r>
              <a:rPr lang="en-US">
                <a:solidFill>
                  <a:schemeClr val="bg1"/>
                </a:solidFill>
              </a:rPr>
              <a:t>page 27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80509" y="711088"/>
            <a:ext cx="8492836" cy="735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476625" y="2949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6F68B1-AF5E-CFCE-C5EF-F52C7955CC47}"/>
              </a:ext>
            </a:extLst>
          </p:cNvPr>
          <p:cNvSpPr txBox="1"/>
          <p:nvPr/>
        </p:nvSpPr>
        <p:spPr>
          <a:xfrm>
            <a:off x="10912826" y="1485342"/>
            <a:ext cx="9380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This</a:t>
            </a:r>
            <a:br>
              <a:rPr lang="en-US" sz="3600">
                <a:latin typeface="+mj-lt"/>
              </a:rPr>
            </a:br>
            <a:endParaRPr lang="vi-VN" sz="36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9551" y="377766"/>
            <a:ext cx="118906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0070C0"/>
                </a:solidFill>
              </a:rPr>
              <a:t>Circle the mistakes. Use </a:t>
            </a:r>
            <a:r>
              <a:rPr lang="en-US" sz="3000" b="1" i="1">
                <a:solidFill>
                  <a:srgbClr val="0070C0"/>
                </a:solidFill>
              </a:rPr>
              <a:t>this/these</a:t>
            </a:r>
            <a:r>
              <a:rPr lang="en-US" sz="3000">
                <a:solidFill>
                  <a:srgbClr val="0070C0"/>
                </a:solidFill>
              </a:rPr>
              <a:t>, </a:t>
            </a:r>
            <a:r>
              <a:rPr lang="en-US" sz="3000" b="1" i="1">
                <a:solidFill>
                  <a:srgbClr val="0070C0"/>
                </a:solidFill>
              </a:rPr>
              <a:t>is/are </a:t>
            </a:r>
            <a:r>
              <a:rPr lang="en-US" sz="3000">
                <a:solidFill>
                  <a:srgbClr val="0070C0"/>
                </a:solidFill>
              </a:rPr>
              <a:t>to correct the sentences. </a:t>
            </a:r>
            <a:br>
              <a:rPr lang="en-US" sz="3000">
                <a:solidFill>
                  <a:srgbClr val="0070C0"/>
                </a:solidFill>
              </a:rPr>
            </a:br>
            <a:endParaRPr lang="en-US" sz="300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2959" y="1504392"/>
            <a:ext cx="12115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</a:rPr>
              <a:t>1. These T-shirt is very big. Do you have a smaller one?</a:t>
            </a:r>
          </a:p>
          <a:p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dirty="0">
                <a:solidFill>
                  <a:srgbClr val="242021"/>
                </a:solidFill>
              </a:rPr>
              <a:t>2. A: Do you have this jeans in dark blue? Can I try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dirty="0">
                <a:solidFill>
                  <a:srgbClr val="242021"/>
                </a:solidFill>
              </a:rPr>
              <a:t>them on?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dirty="0">
                <a:solidFill>
                  <a:srgbClr val="242021"/>
                </a:solidFill>
              </a:rPr>
              <a:t>B: Of course. The changing rooms is over there.</a:t>
            </a:r>
          </a:p>
          <a:p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dirty="0">
                <a:solidFill>
                  <a:srgbClr val="242021"/>
                </a:solidFill>
              </a:rPr>
              <a:t>3. A: This pink skirt are so nice. How much is it?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dirty="0">
                <a:solidFill>
                  <a:srgbClr val="242021"/>
                </a:solidFill>
              </a:rPr>
              <a:t>B: It are ten dollars.</a:t>
            </a:r>
            <a:br>
              <a:rPr lang="en-US" sz="3600" dirty="0">
                <a:solidFill>
                  <a:srgbClr val="242021"/>
                </a:solidFill>
              </a:rPr>
            </a:br>
            <a:endParaRPr lang="en-US" sz="3600" dirty="0"/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1843314" y="2063656"/>
            <a:ext cx="1212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55466" y="1504392"/>
            <a:ext cx="1287848" cy="7054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4281714" y="3187606"/>
            <a:ext cx="995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476625" y="2596871"/>
            <a:ext cx="805089" cy="7054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6F68B1-AF5E-CFCE-C5EF-F52C7955CC47}"/>
              </a:ext>
            </a:extLst>
          </p:cNvPr>
          <p:cNvSpPr txBox="1"/>
          <p:nvPr/>
        </p:nvSpPr>
        <p:spPr>
          <a:xfrm>
            <a:off x="10912826" y="2641042"/>
            <a:ext cx="1220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these</a:t>
            </a:r>
            <a:endParaRPr lang="vi-VN" sz="36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219200" y="5321206"/>
            <a:ext cx="24574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745819" y="4858425"/>
            <a:ext cx="692831" cy="6070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6F68B1-AF5E-CFCE-C5EF-F52C7955CC47}"/>
              </a:ext>
            </a:extLst>
          </p:cNvPr>
          <p:cNvSpPr txBox="1"/>
          <p:nvPr/>
        </p:nvSpPr>
        <p:spPr>
          <a:xfrm>
            <a:off x="11146061" y="4746220"/>
            <a:ext cx="47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is</a:t>
            </a:r>
            <a:endParaRPr lang="vi-VN" sz="36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987541E-4B99-FCE7-6671-068A3412338F}"/>
              </a:ext>
            </a:extLst>
          </p:cNvPr>
          <p:cNvSpPr/>
          <p:nvPr/>
        </p:nvSpPr>
        <p:spPr>
          <a:xfrm>
            <a:off x="6426014" y="3689351"/>
            <a:ext cx="494739" cy="7053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912CEF-E78F-4F23-BBE6-1E95023E0448}"/>
              </a:ext>
            </a:extLst>
          </p:cNvPr>
          <p:cNvSpPr txBox="1"/>
          <p:nvPr/>
        </p:nvSpPr>
        <p:spPr>
          <a:xfrm>
            <a:off x="10987204" y="3640077"/>
            <a:ext cx="789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are</a:t>
            </a:r>
            <a:endParaRPr lang="vi-VN" sz="36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7272F8B-2E12-4659-3468-23FC74F15039}"/>
              </a:ext>
            </a:extLst>
          </p:cNvPr>
          <p:cNvSpPr/>
          <p:nvPr/>
        </p:nvSpPr>
        <p:spPr>
          <a:xfrm>
            <a:off x="947051" y="5392551"/>
            <a:ext cx="692831" cy="6070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A8BDB2-4017-FBEA-EF31-195F36DF915F}"/>
              </a:ext>
            </a:extLst>
          </p:cNvPr>
          <p:cNvSpPr txBox="1"/>
          <p:nvPr/>
        </p:nvSpPr>
        <p:spPr>
          <a:xfrm>
            <a:off x="11146061" y="5392551"/>
            <a:ext cx="47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is</a:t>
            </a:r>
            <a:endParaRPr lang="vi-VN" sz="36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DE334B-BB6A-A46B-FE8B-A6B6DA4B142A}"/>
              </a:ext>
            </a:extLst>
          </p:cNvPr>
          <p:cNvCxnSpPr>
            <a:cxnSpLocks/>
          </p:cNvCxnSpPr>
          <p:nvPr/>
        </p:nvCxnSpPr>
        <p:spPr>
          <a:xfrm>
            <a:off x="5225851" y="4286408"/>
            <a:ext cx="12001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EA7B3E-C286-7E87-B446-0AB379A84A4D}"/>
              </a:ext>
            </a:extLst>
          </p:cNvPr>
          <p:cNvCxnSpPr>
            <a:cxnSpLocks/>
          </p:cNvCxnSpPr>
          <p:nvPr/>
        </p:nvCxnSpPr>
        <p:spPr>
          <a:xfrm>
            <a:off x="624448" y="5959393"/>
            <a:ext cx="3226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55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7" grpId="0" animBg="1"/>
      <p:bldP spid="18" grpId="0"/>
      <p:bldP spid="21" grpId="0" animBg="1"/>
      <p:bldP spid="23" grpId="0"/>
      <p:bldP spid="2" grpId="0" animBg="1"/>
      <p:bldP spid="4" grpId="0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87924"/>
            <a:ext cx="1539551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WB, </a:t>
            </a:r>
            <a:r>
              <a:rPr lang="en-US">
                <a:solidFill>
                  <a:schemeClr val="bg1"/>
                </a:solidFill>
              </a:rPr>
              <a:t>page 27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80509" y="711088"/>
            <a:ext cx="8492836" cy="735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476625" y="2949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9551" y="377766"/>
            <a:ext cx="118906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0070C0"/>
                </a:solidFill>
              </a:rPr>
              <a:t>Circle the mistakes. Use </a:t>
            </a:r>
            <a:r>
              <a:rPr lang="en-US" sz="3000" b="1" i="1">
                <a:solidFill>
                  <a:srgbClr val="0070C0"/>
                </a:solidFill>
              </a:rPr>
              <a:t>this/these</a:t>
            </a:r>
            <a:r>
              <a:rPr lang="en-US" sz="3000">
                <a:solidFill>
                  <a:srgbClr val="0070C0"/>
                </a:solidFill>
              </a:rPr>
              <a:t>, </a:t>
            </a:r>
            <a:r>
              <a:rPr lang="en-US" sz="3000" b="1" i="1">
                <a:solidFill>
                  <a:srgbClr val="0070C0"/>
                </a:solidFill>
              </a:rPr>
              <a:t>is/are </a:t>
            </a:r>
            <a:r>
              <a:rPr lang="en-US" sz="3000">
                <a:solidFill>
                  <a:srgbClr val="0070C0"/>
                </a:solidFill>
              </a:rPr>
              <a:t>to correct the sentences. </a:t>
            </a:r>
            <a:br>
              <a:rPr lang="en-US" sz="3000">
                <a:solidFill>
                  <a:srgbClr val="0070C0"/>
                </a:solidFill>
              </a:rPr>
            </a:br>
            <a:endParaRPr lang="en-US" sz="300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2959" y="994635"/>
            <a:ext cx="12115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dirty="0">
                <a:solidFill>
                  <a:srgbClr val="242021"/>
                </a:solidFill>
              </a:rPr>
              <a:t>4. These blue jacket is too big. Do you have it in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dirty="0">
                <a:solidFill>
                  <a:srgbClr val="242021"/>
                </a:solidFill>
              </a:rPr>
              <a:t>a medium size?</a:t>
            </a:r>
          </a:p>
          <a:p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dirty="0">
                <a:solidFill>
                  <a:srgbClr val="242021"/>
                </a:solidFill>
              </a:rPr>
              <a:t>5. A: How much are this jacket?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dirty="0">
                <a:solidFill>
                  <a:srgbClr val="242021"/>
                </a:solidFill>
              </a:rPr>
              <a:t>B: It are twenty-five dollars.</a:t>
            </a:r>
            <a:br>
              <a:rPr lang="en-US" sz="3600" dirty="0">
                <a:solidFill>
                  <a:srgbClr val="242021"/>
                </a:solidFill>
              </a:rPr>
            </a:br>
            <a:endParaRPr lang="en-US" sz="36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700564" y="2120806"/>
            <a:ext cx="11094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55466" y="1504392"/>
            <a:ext cx="1287848" cy="7054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6F68B1-AF5E-CFCE-C5EF-F52C7955CC47}"/>
              </a:ext>
            </a:extLst>
          </p:cNvPr>
          <p:cNvSpPr txBox="1"/>
          <p:nvPr/>
        </p:nvSpPr>
        <p:spPr>
          <a:xfrm>
            <a:off x="10912826" y="1485342"/>
            <a:ext cx="9380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This</a:t>
            </a:r>
            <a:br>
              <a:rPr lang="en-US" sz="3600">
                <a:latin typeface="+mj-lt"/>
              </a:rPr>
            </a:br>
            <a:endParaRPr lang="vi-VN" sz="36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957864" y="3778156"/>
            <a:ext cx="18333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166076" y="3203583"/>
            <a:ext cx="791788" cy="7054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6F68B1-AF5E-CFCE-C5EF-F52C7955CC47}"/>
              </a:ext>
            </a:extLst>
          </p:cNvPr>
          <p:cNvSpPr txBox="1"/>
          <p:nvPr/>
        </p:nvSpPr>
        <p:spPr>
          <a:xfrm>
            <a:off x="11146062" y="3177991"/>
            <a:ext cx="4716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is</a:t>
            </a:r>
            <a:br>
              <a:rPr lang="en-US" sz="3600">
                <a:latin typeface="+mj-lt"/>
              </a:rPr>
            </a:br>
            <a:endParaRPr lang="vi-VN" sz="36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87D86F1-1436-6255-4BD0-D8E795E87924}"/>
              </a:ext>
            </a:extLst>
          </p:cNvPr>
          <p:cNvCxnSpPr>
            <a:cxnSpLocks/>
          </p:cNvCxnSpPr>
          <p:nvPr/>
        </p:nvCxnSpPr>
        <p:spPr>
          <a:xfrm>
            <a:off x="615052" y="4378320"/>
            <a:ext cx="3094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15A1184-91D6-3108-F1C5-27FAC9E8A651}"/>
              </a:ext>
            </a:extLst>
          </p:cNvPr>
          <p:cNvSpPr/>
          <p:nvPr/>
        </p:nvSpPr>
        <p:spPr>
          <a:xfrm>
            <a:off x="1020697" y="3778155"/>
            <a:ext cx="695589" cy="6781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A3E173-2E3B-B2B6-9230-10C86EE1CCE9}"/>
              </a:ext>
            </a:extLst>
          </p:cNvPr>
          <p:cNvSpPr txBox="1"/>
          <p:nvPr/>
        </p:nvSpPr>
        <p:spPr>
          <a:xfrm>
            <a:off x="11146062" y="3723159"/>
            <a:ext cx="4716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is</a:t>
            </a:r>
            <a:br>
              <a:rPr lang="en-US" sz="3600">
                <a:latin typeface="+mj-lt"/>
              </a:rPr>
            </a:br>
            <a:endParaRPr lang="vi-VN" sz="36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62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 animBg="1"/>
      <p:bldP spid="15" grpId="0"/>
      <p:bldP spid="12" grpId="0" animBg="1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2132" y="2267154"/>
            <a:ext cx="116531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Grammar</a:t>
            </a:r>
            <a:r>
              <a:rPr lang="en-US" sz="3600" dirty="0">
                <a:solidFill>
                  <a:srgbClr val="0070C0"/>
                </a:solidFill>
              </a:rPr>
              <a:t>: Practice and use </a:t>
            </a:r>
            <a:r>
              <a:rPr lang="en-US" sz="3600" i="1" dirty="0">
                <a:solidFill>
                  <a:srgbClr val="0070C0"/>
                </a:solidFill>
              </a:rPr>
              <a:t>demonstratives </a:t>
            </a:r>
            <a:r>
              <a:rPr lang="en-US" sz="3600" dirty="0">
                <a:solidFill>
                  <a:srgbClr val="0070C0"/>
                </a:solidFill>
              </a:rPr>
              <a:t>and</a:t>
            </a:r>
            <a:r>
              <a:rPr lang="en-US" sz="3600" i="1" dirty="0">
                <a:solidFill>
                  <a:srgbClr val="0070C0"/>
                </a:solidFill>
              </a:rPr>
              <a:t> object pronouns </a:t>
            </a:r>
            <a:r>
              <a:rPr lang="en-US" sz="3600" dirty="0">
                <a:solidFill>
                  <a:srgbClr val="0070C0"/>
                </a:solidFill>
              </a:rPr>
              <a:t>correctly.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Speaking:</a:t>
            </a:r>
            <a:r>
              <a:rPr lang="en-US" sz="3600" dirty="0">
                <a:solidFill>
                  <a:srgbClr val="0070C0"/>
                </a:solidFill>
              </a:rPr>
              <a:t> Ask and answer when going shopping.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0" y="1239419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</p:spTree>
    <p:extLst>
      <p:ext uri="{BB962C8B-B14F-4D97-AF65-F5344CB8AC3E}">
        <p14:creationId xmlns:p14="http://schemas.microsoft.com/office/powerpoint/2010/main" val="107763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275" y="335019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733425" y="1258349"/>
            <a:ext cx="10725150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Learn </a:t>
            </a:r>
            <a:r>
              <a:rPr lang="en-US" sz="3600" i="1">
                <a:solidFill>
                  <a:srgbClr val="0070C0"/>
                </a:solidFill>
              </a:rPr>
              <a:t>by heart </a:t>
            </a:r>
            <a:r>
              <a:rPr lang="en-US" sz="3600" i="1" dirty="0">
                <a:solidFill>
                  <a:srgbClr val="0070C0"/>
                </a:solidFill>
              </a:rPr>
              <a:t>the use of demonstratives and object pronouns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Workbook</a:t>
            </a:r>
            <a:r>
              <a:rPr lang="en-US" sz="3600" i="1" dirty="0">
                <a:solidFill>
                  <a:srgbClr val="0070C0"/>
                </a:solidFill>
              </a:rPr>
              <a:t> page 27.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Complete the grammar notes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Notebook</a:t>
            </a:r>
            <a:r>
              <a:rPr lang="en-US" sz="3600" i="1" dirty="0">
                <a:solidFill>
                  <a:srgbClr val="0070C0"/>
                </a:solidFill>
              </a:rPr>
              <a:t> on page 27.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40 -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105"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5500656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1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use </a:t>
            </a:r>
            <a:r>
              <a:rPr lang="en-US" sz="3600" i="1" dirty="0">
                <a:solidFill>
                  <a:srgbClr val="0070C0"/>
                </a:solidFill>
              </a:rPr>
              <a:t>demonstratives</a:t>
            </a:r>
            <a:r>
              <a:rPr lang="en-US" sz="3600" dirty="0">
                <a:solidFill>
                  <a:srgbClr val="0070C0"/>
                </a:solidFill>
              </a:rPr>
              <a:t> and </a:t>
            </a:r>
            <a:r>
              <a:rPr lang="en-US" sz="3600" i="1" dirty="0">
                <a:solidFill>
                  <a:srgbClr val="0070C0"/>
                </a:solidFill>
              </a:rPr>
              <a:t>object pronouns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</a:p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- ask and answer when going shopping.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3" y="27709"/>
            <a:ext cx="872833" cy="2355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3D69189E-508B-471A-B899-6235F1E13DC3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3" y="808"/>
            <a:ext cx="1066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9093" y="1414802"/>
            <a:ext cx="11725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JUMBLED WORDS</a:t>
            </a:r>
            <a:endParaRPr lang="en-US" sz="4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8819" y="2303468"/>
            <a:ext cx="1111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Rearrange the letters to make meaningful words.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051901" y="3065947"/>
            <a:ext cx="40881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cu</a:t>
            </a:r>
            <a:r>
              <a:rPr lang="en-US" sz="3600" dirty="0" err="1"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36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te</a:t>
            </a:r>
            <a:r>
              <a:rPr lang="en-US" sz="3600" dirty="0" err="1"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36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3600" dirty="0" err="1"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</a:p>
          <a:p>
            <a:pPr>
              <a:spcAft>
                <a:spcPts val="0"/>
              </a:spcAft>
            </a:pP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36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3600" dirty="0" err="1"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36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dim</a:t>
            </a:r>
            <a:r>
              <a:rPr lang="en-US" sz="3600" dirty="0" err="1"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</a:p>
          <a:p>
            <a:pPr>
              <a:spcAft>
                <a:spcPts val="0"/>
              </a:spcAft>
            </a:pP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sz="3600" dirty="0" err="1"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36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des</a:t>
            </a:r>
            <a:r>
              <a:rPr lang="en-US" sz="3600" dirty="0" err="1"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en-US" sz="36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en-US" sz="36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sat</a:t>
            </a:r>
            <a:r>
              <a:rPr lang="en-US" sz="3600" dirty="0" err="1"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36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er</a:t>
            </a:r>
            <a:r>
              <a:rPr lang="en-US" sz="3600" dirty="0" err="1"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</a:p>
          <a:p>
            <a:pPr>
              <a:spcAft>
                <a:spcPts val="0"/>
              </a:spcAft>
            </a:pP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en-US" sz="3600" dirty="0" err="1"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en-US" sz="36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be</a:t>
            </a:r>
            <a:r>
              <a:rPr lang="en-US" sz="3600" dirty="0" err="1"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sz="3600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  <a:endParaRPr lang="en-US" sz="36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284" y="311803"/>
            <a:ext cx="1474417" cy="94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228572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54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7975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3" y="27709"/>
            <a:ext cx="872833" cy="2355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3D69189E-508B-471A-B899-6235F1E13DC3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3" y="808"/>
            <a:ext cx="1066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76146"/>
            <a:ext cx="11725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JUMBLED WORDS</a:t>
            </a:r>
            <a:endParaRPr lang="en-US" sz="48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3279" y="1706218"/>
            <a:ext cx="1111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Rearrange the letters to make meaningful words.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560065" y="3692983"/>
            <a:ext cx="1619062" cy="52647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98826" y="324833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ANSWER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55875" y="2788295"/>
            <a:ext cx="40881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1. customer           </a:t>
            </a:r>
          </a:p>
          <a:p>
            <a:pPr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2. medium               </a:t>
            </a:r>
          </a:p>
          <a:p>
            <a:pPr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3. dress</a:t>
            </a:r>
          </a:p>
          <a:p>
            <a:pPr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4. sweater          </a:t>
            </a:r>
          </a:p>
          <a:p>
            <a:pPr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5. blue   </a:t>
            </a:r>
            <a:r>
              <a:rPr lang="en-US" sz="3600" i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3600" i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endParaRPr lang="en-US" sz="360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74313" y="2785571"/>
            <a:ext cx="40881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1. cu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te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</a:p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2. e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dim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</a:p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des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en-US" sz="360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4. sat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er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</a:p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be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sz="3600" i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  <a:endParaRPr lang="en-US" sz="360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15840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8" y="429491"/>
            <a:ext cx="9642764" cy="59342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83415" y="399011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501811" y="4576470"/>
            <a:ext cx="4690189" cy="1787236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>
                <a:solidFill>
                  <a:srgbClr val="0070C0"/>
                </a:solidFill>
              </a:rPr>
              <a:t>Demonstratives</a:t>
            </a:r>
          </a:p>
          <a:p>
            <a:pPr algn="ctr"/>
            <a:r>
              <a:rPr lang="en-US" sz="3600" b="1" i="1">
                <a:solidFill>
                  <a:srgbClr val="0070C0"/>
                </a:solidFill>
              </a:rPr>
              <a:t>Object pronouns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62995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89711" y="1856510"/>
            <a:ext cx="10889672" cy="23829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1. How much is </a:t>
            </a:r>
            <a:r>
              <a:rPr lang="en-US" sz="3600" i="1" u="sng" dirty="0"/>
              <a:t>this</a:t>
            </a:r>
            <a:r>
              <a:rPr lang="en-US" sz="3600" dirty="0"/>
              <a:t> T-shirt?</a:t>
            </a:r>
          </a:p>
          <a:p>
            <a:r>
              <a:rPr lang="en-US" sz="3600" dirty="0"/>
              <a:t>2. I like this jacket. Do you have </a:t>
            </a:r>
            <a:r>
              <a:rPr lang="en-US" sz="3600" i="1" u="sng" dirty="0"/>
              <a:t>it</a:t>
            </a:r>
            <a:r>
              <a:rPr lang="en-US" sz="3600" dirty="0"/>
              <a:t> in blue?</a:t>
            </a:r>
          </a:p>
        </p:txBody>
      </p:sp>
    </p:spTree>
    <p:extLst>
      <p:ext uri="{BB962C8B-B14F-4D97-AF65-F5344CB8AC3E}">
        <p14:creationId xmlns:p14="http://schemas.microsoft.com/office/powerpoint/2010/main" val="65076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8321" y="207767"/>
            <a:ext cx="208422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ea typeface="Times New Roman" panose="02020603050405020304" pitchFamily="18" charset="0"/>
              </a:rPr>
              <a:t>Lead in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39090" y="894081"/>
            <a:ext cx="11629390" cy="5491758"/>
          </a:xfrm>
          <a:prstGeom prst="roundRect">
            <a:avLst>
              <a:gd name="adj" fmla="val 1066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1. What do we call </a:t>
            </a:r>
            <a:r>
              <a:rPr lang="en-US" sz="3600" i="1" dirty="0"/>
              <a:t>this</a:t>
            </a:r>
            <a:r>
              <a:rPr lang="en-US" sz="3600" dirty="0"/>
              <a:t> in sentence 1? 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3600" dirty="0" err="1">
                <a:solidFill>
                  <a:srgbClr val="FF0000"/>
                </a:solidFill>
                <a:sym typeface="Wingdings" panose="05000000000000000000" pitchFamily="2" charset="2"/>
              </a:rPr>
              <a:t>Demontrative</a:t>
            </a:r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. </a:t>
            </a:r>
          </a:p>
          <a:p>
            <a:r>
              <a:rPr lang="en-US" sz="3600" dirty="0"/>
              <a:t>2. What do we use </a:t>
            </a:r>
            <a:r>
              <a:rPr lang="en-US" sz="3600" dirty="0" err="1">
                <a:solidFill>
                  <a:srgbClr val="FF0000"/>
                </a:solidFill>
                <a:sym typeface="Wingdings" panose="05000000000000000000" pitchFamily="2" charset="2"/>
              </a:rPr>
              <a:t>demontratives</a:t>
            </a:r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/>
              <a:t>for?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3600" dirty="0">
                <a:solidFill>
                  <a:srgbClr val="FF0000"/>
                </a:solidFill>
              </a:rPr>
              <a:t>To show which things we are talking about.</a:t>
            </a:r>
          </a:p>
          <a:p>
            <a:r>
              <a:rPr lang="en-US" sz="3600" dirty="0"/>
              <a:t>3. How about </a:t>
            </a:r>
            <a:r>
              <a:rPr lang="en-US" sz="3600" i="1" dirty="0"/>
              <a:t>it </a:t>
            </a:r>
            <a:r>
              <a:rPr lang="en-US" sz="3600" dirty="0"/>
              <a:t>in sentence 2?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3600" dirty="0">
                <a:solidFill>
                  <a:srgbClr val="FF0000"/>
                </a:solidFill>
              </a:rPr>
              <a:t>Object pronoun.</a:t>
            </a:r>
          </a:p>
          <a:p>
            <a:r>
              <a:rPr lang="en-US" sz="3600" dirty="0"/>
              <a:t>4. What do we use </a:t>
            </a:r>
            <a:r>
              <a:rPr lang="en-US" sz="3600" dirty="0">
                <a:solidFill>
                  <a:srgbClr val="FF0000"/>
                </a:solidFill>
              </a:rPr>
              <a:t>object pronouns </a:t>
            </a:r>
            <a:r>
              <a:rPr lang="en-US" sz="3600" dirty="0"/>
              <a:t>for?</a:t>
            </a:r>
          </a:p>
          <a:p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39090" y="5185509"/>
            <a:ext cx="116293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3600" dirty="0">
                <a:solidFill>
                  <a:srgbClr val="FF0000"/>
                </a:solidFill>
              </a:rPr>
              <a:t>We use Object Pronouns after a verb or a preposition.</a:t>
            </a:r>
          </a:p>
          <a:p>
            <a:r>
              <a:rPr lang="en-US" sz="3600" dirty="0">
                <a:solidFill>
                  <a:srgbClr val="FF0000"/>
                </a:solidFill>
              </a:rPr>
              <a:t>      We use </a:t>
            </a:r>
            <a:r>
              <a:rPr lang="en-US" sz="3600" i="1" dirty="0">
                <a:solidFill>
                  <a:srgbClr val="FF0000"/>
                </a:solidFill>
              </a:rPr>
              <a:t>it</a:t>
            </a:r>
            <a:r>
              <a:rPr lang="en-US" sz="3600" dirty="0">
                <a:solidFill>
                  <a:srgbClr val="FF0000"/>
                </a:solidFill>
              </a:rPr>
              <a:t> for singular nouns and </a:t>
            </a:r>
            <a:r>
              <a:rPr lang="en-US" sz="3600" i="1" dirty="0">
                <a:solidFill>
                  <a:srgbClr val="FF0000"/>
                </a:solidFill>
              </a:rPr>
              <a:t>them</a:t>
            </a:r>
            <a:r>
              <a:rPr lang="en-US" sz="3600" dirty="0">
                <a:solidFill>
                  <a:srgbClr val="FF0000"/>
                </a:solidFill>
              </a:rPr>
              <a:t> for plural nouns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6561</TotalTime>
  <Words>1179</Words>
  <Application>Microsoft Office PowerPoint</Application>
  <PresentationFormat>Widescreen</PresentationFormat>
  <Paragraphs>150</Paragraphs>
  <Slides>27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vaxalin@outlook.com.vn</cp:lastModifiedBy>
  <cp:revision>187</cp:revision>
  <dcterms:created xsi:type="dcterms:W3CDTF">2020-12-08T03:17:05Z</dcterms:created>
  <dcterms:modified xsi:type="dcterms:W3CDTF">2023-07-29T03:56:34Z</dcterms:modified>
</cp:coreProperties>
</file>