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04" r:id="rId3"/>
    <p:sldId id="302" r:id="rId4"/>
    <p:sldId id="292" r:id="rId5"/>
    <p:sldId id="356" r:id="rId6"/>
    <p:sldId id="357" r:id="rId7"/>
    <p:sldId id="346" r:id="rId8"/>
    <p:sldId id="306" r:id="rId9"/>
    <p:sldId id="347" r:id="rId10"/>
    <p:sldId id="348" r:id="rId11"/>
    <p:sldId id="354" r:id="rId12"/>
    <p:sldId id="353" r:id="rId13"/>
    <p:sldId id="349" r:id="rId14"/>
    <p:sldId id="355" r:id="rId15"/>
    <p:sldId id="350" r:id="rId16"/>
    <p:sldId id="351" r:id="rId17"/>
    <p:sldId id="352" r:id="rId18"/>
    <p:sldId id="358" r:id="rId19"/>
    <p:sldId id="331" r:id="rId20"/>
    <p:sldId id="328" r:id="rId21"/>
    <p:sldId id="329" r:id="rId22"/>
    <p:sldId id="3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2154" autoAdjust="0"/>
  </p:normalViewPr>
  <p:slideViewPr>
    <p:cSldViewPr snapToGrid="0">
      <p:cViewPr>
        <p:scale>
          <a:sx n="47" d="100"/>
          <a:sy n="47" d="100"/>
        </p:scale>
        <p:origin x="1059" y="101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25585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MUSIC AND ARTS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22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72" y="837955"/>
            <a:ext cx="10302218" cy="1578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24" y="3678674"/>
            <a:ext cx="9335054" cy="107993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98934" y="1798342"/>
            <a:ext cx="1045028" cy="830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D1-TRACK 27">
            <a:hlinkClick r:id="" action="ppaction://media"/>
            <a:extLst>
              <a:ext uri="{FF2B5EF4-FFF2-40B4-BE49-F238E27FC236}">
                <a16:creationId xmlns:a16="http://schemas.microsoft.com/office/drawing/2014/main" id="{0F41AA76-7DBD-416C-8ABB-6F5F02BED8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72" end="52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6000" y="2294638"/>
            <a:ext cx="668256" cy="66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3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9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959" y="578498"/>
            <a:ext cx="1847461" cy="65314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2096" y="1684609"/>
            <a:ext cx="96372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Find 10 verbs related to the topic Music and Arts, add ‘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’ to each, then practice saying them with a partner. </a:t>
            </a:r>
          </a:p>
        </p:txBody>
      </p:sp>
    </p:spTree>
    <p:extLst>
      <p:ext uri="{BB962C8B-B14F-4D97-AF65-F5344CB8AC3E}">
        <p14:creationId xmlns:p14="http://schemas.microsoft.com/office/powerpoint/2010/main" val="3062682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87" y="363628"/>
            <a:ext cx="9255110" cy="61307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3043" y="3013500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6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9" y="388955"/>
            <a:ext cx="2262859" cy="809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5035" y="388955"/>
            <a:ext cx="9741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Point, ask, and answer. Then practice with your own idea. 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725" y="1029947"/>
            <a:ext cx="2532994" cy="4573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189" y="1018616"/>
            <a:ext cx="6892383" cy="3650545"/>
          </a:xfrm>
          <a:prstGeom prst="rect">
            <a:avLst/>
          </a:prstGeom>
        </p:spPr>
      </p:pic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494197" y="4758805"/>
            <a:ext cx="5290783" cy="914207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/>
              <a:t>Do you like country music? 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5784980" y="5407994"/>
            <a:ext cx="4143464" cy="798786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Yes, I do. It's fun.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9" y="388955"/>
            <a:ext cx="2262859" cy="809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5035" y="388955"/>
            <a:ext cx="9741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Try to extend your answers.  </a:t>
            </a:r>
            <a:br>
              <a:rPr lang="en-US" sz="3200" i="1" dirty="0">
                <a:solidFill>
                  <a:srgbClr val="0070C0"/>
                </a:solidFill>
              </a:rPr>
            </a:b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494197" y="1698365"/>
            <a:ext cx="5290783" cy="914207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/>
              <a:t>Do you like country music? 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4534678" y="3038017"/>
            <a:ext cx="7473820" cy="2700310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Yes, I do. </a:t>
            </a:r>
            <a:r>
              <a:rPr lang="en-US" sz="3600" dirty="0">
                <a:solidFill>
                  <a:srgbClr val="002060"/>
                </a:solidFill>
              </a:rPr>
              <a:t>I listen to country music when I have free time, especially in the evening or when I’m sad.</a:t>
            </a:r>
            <a:r>
              <a:rPr lang="en-US" sz="3600" dirty="0"/>
              <a:t> It's fun </a:t>
            </a:r>
            <a:r>
              <a:rPr lang="en-US" sz="3600" dirty="0">
                <a:solidFill>
                  <a:srgbClr val="002060"/>
                </a:solidFill>
              </a:rPr>
              <a:t>and I feel relaxed. What about you? </a:t>
            </a:r>
          </a:p>
        </p:txBody>
      </p:sp>
      <p:sp>
        <p:nvSpPr>
          <p:cNvPr id="8" name="Rectangle 7"/>
          <p:cNvSpPr/>
          <p:nvPr/>
        </p:nvSpPr>
        <p:spPr>
          <a:xfrm>
            <a:off x="139959" y="485188"/>
            <a:ext cx="2185230" cy="65314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</a:t>
            </a:r>
          </a:p>
        </p:txBody>
      </p:sp>
    </p:spTree>
    <p:extLst>
      <p:ext uri="{BB962C8B-B14F-4D97-AF65-F5344CB8AC3E}">
        <p14:creationId xmlns:p14="http://schemas.microsoft.com/office/powerpoint/2010/main" val="387306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14" t="7616" r="362" b="2057"/>
          <a:stretch/>
        </p:blipFill>
        <p:spPr>
          <a:xfrm>
            <a:off x="2627586" y="325822"/>
            <a:ext cx="9490843" cy="1815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56" y="1986455"/>
            <a:ext cx="11361685" cy="4456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51" y="587379"/>
            <a:ext cx="1390261" cy="797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23870" y="346840"/>
            <a:ext cx="27681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3200" b="1">
                <a:solidFill>
                  <a:srgbClr val="FF0000"/>
                </a:solidFill>
                <a:ea typeface="Times New Roman" panose="02020603050405020304" pitchFamily="18" charset="0"/>
              </a:rPr>
              <a:t>in groups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82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52" y="650857"/>
            <a:ext cx="9595343" cy="679485"/>
          </a:xfrm>
          <a:prstGeom prst="rect">
            <a:avLst/>
          </a:prstGeom>
        </p:spPr>
      </p:pic>
      <p:sp>
        <p:nvSpPr>
          <p:cNvPr id="3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346841" y="1754779"/>
            <a:ext cx="6847061" cy="1653119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>
                <a:solidFill>
                  <a:srgbClr val="0070C0"/>
                </a:solidFill>
              </a:rPr>
              <a:t>Teacher:</a:t>
            </a:r>
            <a:r>
              <a:rPr lang="en-US" sz="3600" dirty="0"/>
              <a:t> What’s the most popular kind of music in your group?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5486402" y="3832335"/>
            <a:ext cx="6348246" cy="1534058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/>
          </a:p>
          <a:p>
            <a:r>
              <a:rPr lang="en-US" sz="3600" dirty="0">
                <a:solidFill>
                  <a:srgbClr val="FF0000"/>
                </a:solidFill>
              </a:rPr>
              <a:t>Student: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/>
              <a:t>In our group, the most popular kind of music is pop. 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4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80640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F53C9C-D161-CFA1-0BCD-C3AE707213FC}"/>
              </a:ext>
            </a:extLst>
          </p:cNvPr>
          <p:cNvSpPr txBox="1"/>
          <p:nvPr/>
        </p:nvSpPr>
        <p:spPr>
          <a:xfrm>
            <a:off x="662473" y="886408"/>
            <a:ext cx="11271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 short paragraph about the kind of music </a:t>
            </a:r>
            <a:r>
              <a:rPr lang="en-US" sz="3600" i="1">
                <a:solidFill>
                  <a:srgbClr val="0070C0"/>
                </a:solidFill>
              </a:rPr>
              <a:t>you like </a:t>
            </a:r>
            <a:r>
              <a:rPr lang="en-US" sz="3600" i="1" dirty="0">
                <a:solidFill>
                  <a:srgbClr val="0070C0"/>
                </a:solidFill>
              </a:rPr>
              <a:t>and list </a:t>
            </a:r>
            <a:r>
              <a:rPr lang="en-US" sz="3600" i="1">
                <a:solidFill>
                  <a:srgbClr val="0070C0"/>
                </a:solidFill>
              </a:rPr>
              <a:t>the reason(s). </a:t>
            </a:r>
            <a:r>
              <a:rPr lang="en-US" sz="3600" i="1" dirty="0">
                <a:solidFill>
                  <a:srgbClr val="0070C0"/>
                </a:solidFill>
              </a:rPr>
              <a:t>Write about 50 words.</a:t>
            </a:r>
          </a:p>
        </p:txBody>
      </p:sp>
    </p:spTree>
    <p:extLst>
      <p:ext uri="{BB962C8B-B14F-4D97-AF65-F5344CB8AC3E}">
        <p14:creationId xmlns:p14="http://schemas.microsoft.com/office/powerpoint/2010/main" val="163277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2" y="270711"/>
            <a:ext cx="9107404" cy="62095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73274" y="56332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489" y="26241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B4F24-C482-4251-9D8A-BC8ED2065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94" y="4007138"/>
            <a:ext cx="4057836" cy="82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050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2082441"/>
            <a:ext cx="1011292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the music you like/ don’t like.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different sounds /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/, /</a:t>
            </a:r>
            <a:r>
              <a:rPr lang="en-US" sz="3600" i="1" dirty="0">
                <a:solidFill>
                  <a:srgbClr val="FF0000"/>
                </a:solidFill>
              </a:rPr>
              <a:t>z</a:t>
            </a:r>
            <a:r>
              <a:rPr lang="en-US" sz="3600" i="1" dirty="0">
                <a:solidFill>
                  <a:srgbClr val="0070C0"/>
                </a:solidFill>
              </a:rPr>
              <a:t>/ of "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" at the end of verbs. 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86612" y="1646758"/>
            <a:ext cx="1185298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sounds /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/, /</a:t>
            </a:r>
            <a:r>
              <a:rPr lang="en-US" sz="3600" i="1" dirty="0">
                <a:solidFill>
                  <a:srgbClr val="FF0000"/>
                </a:solidFill>
              </a:rPr>
              <a:t>z</a:t>
            </a:r>
            <a:r>
              <a:rPr lang="en-US" sz="3600" i="1" dirty="0">
                <a:solidFill>
                  <a:srgbClr val="0070C0"/>
                </a:solidFill>
              </a:rPr>
              <a:t>/ of "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" at the end of the verbs.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writing exercise on page 57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vocabulary and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(pages 14 &amp; 15). 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</a:t>
            </a:r>
            <a:r>
              <a:rPr lang="en-US" sz="3600" i="1" dirty="0">
                <a:solidFill>
                  <a:srgbClr val="0070C0"/>
                </a:solidFill>
              </a:rPr>
              <a:t>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eduhome.com.vn</a:t>
            </a:r>
            <a:r>
              <a:rPr lang="en-US" sz="3600" b="1" i="1" dirty="0">
                <a:solidFill>
                  <a:srgbClr val="0070C0"/>
                </a:solidFill>
              </a:rPr>
              <a:t>. 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23 SB).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the music you like/ don’t like.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different sounds /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/, /</a:t>
            </a:r>
            <a:r>
              <a:rPr lang="en-US" sz="3600" i="1" dirty="0">
                <a:solidFill>
                  <a:srgbClr val="FF0000"/>
                </a:solidFill>
              </a:rPr>
              <a:t>z</a:t>
            </a:r>
            <a:r>
              <a:rPr lang="en-US" sz="3600" i="1" dirty="0">
                <a:solidFill>
                  <a:srgbClr val="0070C0"/>
                </a:solidFill>
              </a:rPr>
              <a:t>/ of "s" at the end of verbs. </a:t>
            </a:r>
            <a:br>
              <a:rPr lang="en-US" sz="3600" dirty="0"/>
            </a:br>
            <a:br>
              <a:rPr lang="en-US" sz="3600" dirty="0">
                <a:solidFill>
                  <a:srgbClr val="0070C0"/>
                </a:solidFill>
              </a:rPr>
            </a:b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1. A. terrible		B. favorite 		C. exciting	 	D. classical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helpful		B. selfish 		C. friendly		D. amazed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glasses		 B. party		C. swimming	D. tonight</a:t>
            </a:r>
          </a:p>
          <a:p>
            <a:pPr>
              <a:lnSpc>
                <a:spcPct val="200000"/>
              </a:lnSpc>
            </a:pP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159" y="304179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</a:p>
          <a:p>
            <a:r>
              <a:rPr lang="en-US" sz="3200" dirty="0">
                <a:solidFill>
                  <a:srgbClr val="0070C0"/>
                </a:solidFill>
              </a:rPr>
              <a:t>differently from the others. </a:t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12428" y="13314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9026" y="3256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59026" y="522378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5069" y="160630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terəbl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09" y="1625627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feɪvərɪt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1" y="1620365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ɪkˈsaɪtɪŋ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klæsɪkl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4" y="55245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/ˈpɑ:rti/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43279" y="5518939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swɪmɪŋ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əˈme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zd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30725" y="358008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helpﬂ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97529" y="36408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/ˈselfɪʃ/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/təˈnaɪt/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2611" y="3541936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/ˈfrendli/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702210" y="5565015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ɡlæsəz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740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>
                <a:latin typeface="+mj-lt"/>
              </a:rPr>
              <a:t>A. l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ng			B. sh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rt		C. bl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nd		D. b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red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2. A. l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ve			B. p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p		C. f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nd		D. r</a:t>
            </a:r>
            <a:r>
              <a:rPr lang="en-US" sz="3200" u="sng" dirty="0">
                <a:latin typeface="+mj-lt"/>
              </a:rPr>
              <a:t>o</a:t>
            </a:r>
            <a:r>
              <a:rPr lang="en-US" sz="3200" dirty="0">
                <a:latin typeface="+mj-lt"/>
              </a:rPr>
              <a:t>ck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>3. A. listen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		B. hosp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tal		C. even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ng		D. des</a:t>
            </a:r>
            <a:r>
              <a:rPr lang="en-US" sz="3200" u="sng" dirty="0">
                <a:latin typeface="+mj-lt"/>
              </a:rPr>
              <a:t>i</a:t>
            </a:r>
            <a:r>
              <a:rPr lang="en-US" sz="3200" dirty="0">
                <a:latin typeface="+mj-lt"/>
              </a:rPr>
              <a:t>gner</a:t>
            </a:r>
            <a:endParaRPr lang="en-US" sz="3200" u="sng" dirty="0">
              <a:latin typeface="+mj-lt"/>
            </a:endParaRPr>
          </a:p>
          <a:p>
            <a:pPr>
              <a:lnSpc>
                <a:spcPct val="150000"/>
              </a:lnSpc>
            </a:pP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03569" y="138988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8602" y="333631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</a:p>
          <a:p>
            <a:r>
              <a:rPr lang="en-US" sz="3200">
                <a:solidFill>
                  <a:srgbClr val="0070C0"/>
                </a:solidFill>
              </a:rPr>
              <a:t>pronounced 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9300268" y="531585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42063" y="187373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lɔ:ŋ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119254" y="1843845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ʃɔ:rt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92975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blɑːnd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56904" y="184657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/bɔːrd/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/lʌv/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/pɑ:p/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fɑːnd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40317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/rɑːk/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39952" y="563875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lɪsnɪŋ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832654" y="563875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hɑːspɪtl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534228" y="5659770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/ˈi:vnɪŋ/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235802" y="565977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dɪˈzaɪn</a:t>
            </a:r>
            <a:r>
              <a:rPr lang="en-US" sz="3200" dirty="0" err="1">
                <a:solidFill>
                  <a:srgbClr val="FF0000"/>
                </a:solidFill>
              </a:rPr>
              <a:t>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40184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70233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882" y="409257"/>
            <a:ext cx="2479007" cy="149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144" y="1813411"/>
            <a:ext cx="8355724" cy="4372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0593" y="1078119"/>
            <a:ext cx="715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What can you see in each picture?</a:t>
            </a:r>
          </a:p>
        </p:txBody>
      </p:sp>
    </p:spTree>
    <p:extLst>
      <p:ext uri="{BB962C8B-B14F-4D97-AF65-F5344CB8AC3E}">
        <p14:creationId xmlns:p14="http://schemas.microsoft.com/office/powerpoint/2010/main" val="1821114678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91" y="654470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6452"/>
          <a:stretch/>
        </p:blipFill>
        <p:spPr>
          <a:xfrm>
            <a:off x="467711" y="546535"/>
            <a:ext cx="9914257" cy="2607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64" y="3271000"/>
            <a:ext cx="6195041" cy="2700596"/>
          </a:xfrm>
          <a:prstGeom prst="rect">
            <a:avLst/>
          </a:prstGeom>
        </p:spPr>
      </p:pic>
      <p:pic>
        <p:nvPicPr>
          <p:cNvPr id="4" name="CD1-TRACK 2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12" end="2438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4220" y="4198776"/>
            <a:ext cx="905069" cy="90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5237</TotalTime>
  <Words>632</Words>
  <Application>Microsoft Office PowerPoint</Application>
  <PresentationFormat>Widescreen</PresentationFormat>
  <Paragraphs>86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255</cp:revision>
  <dcterms:created xsi:type="dcterms:W3CDTF">2020-12-08T03:17:05Z</dcterms:created>
  <dcterms:modified xsi:type="dcterms:W3CDTF">2023-07-27T10:29:03Z</dcterms:modified>
</cp:coreProperties>
</file>