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49" r:id="rId3"/>
    <p:sldId id="302" r:id="rId4"/>
    <p:sldId id="292" r:id="rId5"/>
    <p:sldId id="375" r:id="rId6"/>
    <p:sldId id="374" r:id="rId7"/>
    <p:sldId id="334" r:id="rId8"/>
    <p:sldId id="336" r:id="rId9"/>
    <p:sldId id="361" r:id="rId10"/>
    <p:sldId id="345" r:id="rId11"/>
    <p:sldId id="362" r:id="rId12"/>
    <p:sldId id="367" r:id="rId13"/>
    <p:sldId id="368" r:id="rId14"/>
    <p:sldId id="369" r:id="rId15"/>
    <p:sldId id="370" r:id="rId16"/>
    <p:sldId id="315" r:id="rId17"/>
    <p:sldId id="376" r:id="rId18"/>
    <p:sldId id="371" r:id="rId19"/>
    <p:sldId id="331" r:id="rId20"/>
    <p:sldId id="295" r:id="rId21"/>
    <p:sldId id="329" r:id="rId22"/>
    <p:sldId id="34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4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82174" autoAdjust="0"/>
  </p:normalViewPr>
  <p:slideViewPr>
    <p:cSldViewPr snapToGrid="0">
      <p:cViewPr varScale="1">
        <p:scale>
          <a:sx n="61" d="100"/>
          <a:sy n="61" d="100"/>
        </p:scale>
        <p:origin x="116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Divide the class into teams.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each team to take turns choosing 2 numbers.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Get them a point if the picture matches with the word. 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on the red circles to hide the picture and word if they don’t match.</a:t>
            </a:r>
          </a:p>
          <a:p>
            <a:pPr marL="171450" indent="-171450">
              <a:buFontTx/>
              <a:buChar char="-"/>
            </a:pPr>
            <a:r>
              <a:rPr lang="en-US" dirty="0"/>
              <a:t>Give a chance to another group.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27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Have the class look at the picture.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them to name the family members and spell the names in the pictures.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 Point, ask, and answer.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two pairs.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speech bubbles.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 A point to a person in the picture, have the student B introduce.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54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Role-play.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role-play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04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F.     Draw your family. Ask and answer.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720"/>
              </a:spcBef>
              <a:spcAft>
                <a:spcPts val="72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students draw the faces of their family members.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720"/>
              </a:spcBef>
              <a:spcAft>
                <a:spcPts val="72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two pairs.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720"/>
              </a:spcBef>
              <a:spcAft>
                <a:spcPts val="72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students look at their drawings, then ask and answer.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720"/>
              </a:spcBef>
              <a:spcAft>
                <a:spcPts val="72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720"/>
              </a:spcBef>
              <a:spcAft>
                <a:spcPts val="72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Role-play.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role-play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21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Look and say.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in front of the class.</a:t>
            </a:r>
            <a:endParaRPr lang="en-US" dirty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class to look at the flashcards.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them use the structure: “This is my… .” to introduce family members.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Help them with their pronunciation and grammar (if any).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46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13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13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13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286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707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0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915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270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99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978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71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329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814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519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785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852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209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709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79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001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91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387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322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303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770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68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507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20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605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65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98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69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3" r:id="rId12"/>
    <p:sldLayoutId id="2147483682" r:id="rId13"/>
    <p:sldLayoutId id="2147483681" r:id="rId14"/>
    <p:sldLayoutId id="2147483680" r:id="rId15"/>
    <p:sldLayoutId id="2147483679" r:id="rId16"/>
    <p:sldLayoutId id="2147483678" r:id="rId17"/>
    <p:sldLayoutId id="2147483677" r:id="rId18"/>
    <p:sldLayoutId id="2147483676" r:id="rId19"/>
    <p:sldLayoutId id="2147483675" r:id="rId20"/>
    <p:sldLayoutId id="2147483674" r:id="rId21"/>
    <p:sldLayoutId id="2147483673" r:id="rId22"/>
    <p:sldLayoutId id="2147483672" r:id="rId23"/>
    <p:sldLayoutId id="2147483671" r:id="rId24"/>
    <p:sldLayoutId id="2147483670" r:id="rId25"/>
    <p:sldLayoutId id="2147483669" r:id="rId26"/>
    <p:sldLayoutId id="2147483668" r:id="rId27"/>
    <p:sldLayoutId id="2147483667" r:id="rId28"/>
    <p:sldLayoutId id="2147483666" r:id="rId29"/>
    <p:sldLayoutId id="2147483665" r:id="rId30"/>
    <p:sldLayoutId id="2147483664" r:id="rId31"/>
    <p:sldLayoutId id="2147483663" r:id="rId32"/>
    <p:sldLayoutId id="2147483693" r:id="rId3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eduhome.com.vn/DHALesson?idGrade=3&amp;idSubject=1&amp;idSeries=119&amp;idTheme=1068&amp;IdLevel=2&amp;idThemeServer=70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29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970CD-F449-A8D6-5CA3-6A4CADD2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5" y="1288587"/>
            <a:ext cx="11713029" cy="13239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3600C4-0204-156B-8061-E2A785A9B2E1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88024E-F5A3-94CC-F856-43DF5088B028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2. Role-play.</a:t>
              </a: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AA1E3A-0710-559B-8CB0-669BDCCF3B5A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D60814-B16D-FC4D-C7DC-9F0DA2FEDA80}"/>
              </a:ext>
            </a:extLst>
          </p:cNvPr>
          <p:cNvSpPr txBox="1"/>
          <p:nvPr/>
        </p:nvSpPr>
        <p:spPr>
          <a:xfrm>
            <a:off x="2814534" y="4042307"/>
            <a:ext cx="6562929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u="sng" dirty="0"/>
              <a:t>Tina: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This is my </a:t>
            </a:r>
            <a:r>
              <a:rPr lang="en-US" sz="3600" u="sng" dirty="0">
                <a:solidFill>
                  <a:srgbClr val="FF0000"/>
                </a:solidFill>
              </a:rPr>
              <a:t>brother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u="sng" dirty="0">
                <a:solidFill>
                  <a:srgbClr val="FF0000"/>
                </a:solidFill>
              </a:rPr>
              <a:t>Ben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Mark: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Ben</a:t>
            </a:r>
            <a:r>
              <a:rPr lang="en-US" sz="3600" dirty="0">
                <a:solidFill>
                  <a:srgbClr val="0070C0"/>
                </a:solidFill>
              </a:rPr>
              <a:t>. I’m </a:t>
            </a:r>
            <a:r>
              <a:rPr lang="en-US" sz="3600" u="sng" dirty="0">
                <a:solidFill>
                  <a:srgbClr val="FF0000"/>
                </a:solidFill>
              </a:rPr>
              <a:t>Mark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Ben: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Mark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E077F4-F827-CD61-9D8A-36547CB4FCC0}"/>
              </a:ext>
            </a:extLst>
          </p:cNvPr>
          <p:cNvSpPr txBox="1"/>
          <p:nvPr/>
        </p:nvSpPr>
        <p:spPr>
          <a:xfrm>
            <a:off x="1644901" y="3105834"/>
            <a:ext cx="278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714381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74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C3A1316-5F85-48C9-C89F-0C29B03C9CBA}"/>
              </a:ext>
            </a:extLst>
          </p:cNvPr>
          <p:cNvGrpSpPr/>
          <p:nvPr/>
        </p:nvGrpSpPr>
        <p:grpSpPr>
          <a:xfrm>
            <a:off x="1421593" y="362936"/>
            <a:ext cx="8556965" cy="646331"/>
            <a:chOff x="1421593" y="362936"/>
            <a:chExt cx="8556965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292C4D-5BBF-57A1-604D-E2924463D0EF}"/>
                </a:ext>
              </a:extLst>
            </p:cNvPr>
            <p:cNvSpPr txBox="1"/>
            <p:nvPr/>
          </p:nvSpPr>
          <p:spPr>
            <a:xfrm>
              <a:off x="2439558" y="362936"/>
              <a:ext cx="7539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Draw your family. Ask and answer.</a:t>
              </a:r>
            </a:p>
          </p:txBody>
        </p:sp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id="{BCCF21AC-2272-7B04-144D-DA065128B0B8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F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C2B332-6509-7577-2BD1-B7FF45F1D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711" y="1145893"/>
            <a:ext cx="7716578" cy="51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18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45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3600C4-0204-156B-8061-E2A785A9B2E1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88024E-F5A3-94CC-F856-43DF5088B028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2. Role-play.</a:t>
              </a: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AA1E3A-0710-559B-8CB0-669BDCCF3B5A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F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D60814-B16D-FC4D-C7DC-9F0DA2FEDA80}"/>
              </a:ext>
            </a:extLst>
          </p:cNvPr>
          <p:cNvSpPr txBox="1"/>
          <p:nvPr/>
        </p:nvSpPr>
        <p:spPr>
          <a:xfrm>
            <a:off x="2814535" y="4009650"/>
            <a:ext cx="6562929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u="sng" dirty="0"/>
              <a:t>Lily:</a:t>
            </a:r>
            <a:r>
              <a:rPr lang="en-US" sz="3600" dirty="0"/>
              <a:t> 		</a:t>
            </a:r>
            <a:r>
              <a:rPr lang="en-US" sz="3600" dirty="0">
                <a:solidFill>
                  <a:srgbClr val="0070C0"/>
                </a:solidFill>
              </a:rPr>
              <a:t>This is my </a:t>
            </a:r>
            <a:r>
              <a:rPr lang="en-US" sz="3600" u="sng" dirty="0">
                <a:solidFill>
                  <a:srgbClr val="FF0000"/>
                </a:solidFill>
              </a:rPr>
              <a:t>sister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u="sng" dirty="0">
                <a:solidFill>
                  <a:srgbClr val="FF0000"/>
                </a:solidFill>
              </a:rPr>
              <a:t>Mary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Sam: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Mary</a:t>
            </a:r>
            <a:r>
              <a:rPr lang="en-US" sz="3600" dirty="0">
                <a:solidFill>
                  <a:srgbClr val="0070C0"/>
                </a:solidFill>
              </a:rPr>
              <a:t>. I’m </a:t>
            </a:r>
            <a:r>
              <a:rPr lang="en-US" sz="3600" u="sng" dirty="0">
                <a:solidFill>
                  <a:srgbClr val="FF0000"/>
                </a:solidFill>
              </a:rPr>
              <a:t>Sam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Mary: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Sam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E077F4-F827-CD61-9D8A-36547CB4FCC0}"/>
              </a:ext>
            </a:extLst>
          </p:cNvPr>
          <p:cNvSpPr txBox="1"/>
          <p:nvPr/>
        </p:nvSpPr>
        <p:spPr>
          <a:xfrm>
            <a:off x="1644901" y="3105834"/>
            <a:ext cx="278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Example: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E9862-59E0-E2C1-6733-20FBE40A4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515" y="1310776"/>
            <a:ext cx="6922450" cy="131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9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461290" y="461322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149266" y="3034193"/>
            <a:ext cx="2120598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  <a:endParaRPr lang="en-US" sz="4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430" y="1540091"/>
            <a:ext cx="9266027" cy="44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47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985A51-E84D-BF75-1541-068F1F68773E}"/>
              </a:ext>
            </a:extLst>
          </p:cNvPr>
          <p:cNvSpPr txBox="1"/>
          <p:nvPr/>
        </p:nvSpPr>
        <p:spPr>
          <a:xfrm>
            <a:off x="597702" y="3057310"/>
            <a:ext cx="336469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This is my… 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50DD9-53ED-DE12-B2BE-39C09BAB52AF}"/>
              </a:ext>
            </a:extLst>
          </p:cNvPr>
          <p:cNvSpPr txBox="1"/>
          <p:nvPr/>
        </p:nvSpPr>
        <p:spPr>
          <a:xfrm>
            <a:off x="4649358" y="349356"/>
            <a:ext cx="581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580B4-3BD1-DE0E-DAA9-CE812510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546" y="1239702"/>
            <a:ext cx="5392904" cy="4982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1B3DF3-2B3D-33C5-31A3-9397C06F4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911" y="1266809"/>
            <a:ext cx="5392906" cy="4982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6CD54-F36C-846E-E478-789CCD5A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807" y="1239670"/>
            <a:ext cx="5392905" cy="4982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F8278F-74BE-CE55-B792-64F86E4D9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697" y="1185371"/>
            <a:ext cx="5392906" cy="4982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DBBE27-1023-C7E6-CB82-D16692017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517" y="1212530"/>
            <a:ext cx="5392904" cy="4982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B0268-8D6F-82E7-E29A-4E7968B11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545" y="1239702"/>
            <a:ext cx="5392905" cy="4982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618842-368E-C8FB-E1AA-58F89B45A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22" y="1239698"/>
            <a:ext cx="5392906" cy="4982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94BF99-5AE8-0D4F-AC5E-3A7CA8A4F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912" y="1239695"/>
            <a:ext cx="5392906" cy="4982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FD7BA6-E8BF-2C55-0167-38D69DF10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122" y="1239694"/>
            <a:ext cx="5392905" cy="4982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416EC4-175D-B3F9-B0ED-790BEBD4A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97" y="1239693"/>
            <a:ext cx="5392906" cy="4982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A80D54-420F-AF15-A61A-5D302C769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677" y="1239688"/>
            <a:ext cx="5392904" cy="49822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FC189C-40BE-E724-1392-B1CA2B717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779" y="1239687"/>
            <a:ext cx="5392906" cy="4982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5FE100-7D18-8BD6-4DDB-90FBC651D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923" y="1239686"/>
            <a:ext cx="5392905" cy="4982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50BEA9-D93E-0BD7-FE0B-15650C5D7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21" y="1239685"/>
            <a:ext cx="5392906" cy="4982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E5BAB7-14AB-1335-65F7-A6499817C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203" y="1239688"/>
            <a:ext cx="5392904" cy="49822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B4287A-6EFE-2753-DFEE-746961C17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620" y="1293918"/>
            <a:ext cx="5392906" cy="498222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39EEC-8FB9-7F01-E160-A742B4601744}"/>
              </a:ext>
            </a:extLst>
          </p:cNvPr>
          <p:cNvSpPr/>
          <p:nvPr/>
        </p:nvSpPr>
        <p:spPr>
          <a:xfrm>
            <a:off x="3186836" y="1009267"/>
            <a:ext cx="5818321" cy="5294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3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427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grandfather grandmother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uncle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aunt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cousin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Who’s he? 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He’s my grandfather.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What’s his name? 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His name’s Dan.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structures;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17.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lesson: Unit 2 – Lesson 3 – Page 30.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ask who someone is confidently.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u="sng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grandfather, grandmother, uncle, aunt, cousin</a:t>
            </a:r>
          </a:p>
          <a:p>
            <a:endParaRPr lang="en-US" sz="3600" dirty="0">
              <a:solidFill>
                <a:srgbClr val="0070C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u="sng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solidFill>
                  <a:srgbClr val="0070C0"/>
                </a:solidFill>
              </a:rPr>
              <a:t>	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Who’s he?/ He’s my grandfather.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	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What’s his name?/ His name’s Dan.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rt Start Song">
            <a:hlinkClick r:id="" action="ppaction://media"/>
            <a:extLst>
              <a:ext uri="{FF2B5EF4-FFF2-40B4-BE49-F238E27FC236}">
                <a16:creationId xmlns:a16="http://schemas.microsoft.com/office/drawing/2014/main" id="{808FE750-DCB4-C11A-359F-F366C79E05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786" y="516971"/>
            <a:ext cx="7234428" cy="5702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9216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1FB58837-6C9A-B5B5-1584-DF3A6338FB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064" y="1023263"/>
            <a:ext cx="955595" cy="12494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9E89F5F-0CDD-2EEC-B76F-A1871F7A18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655" y="3713798"/>
            <a:ext cx="991693" cy="12290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14C6AC-C341-6ABB-69DD-1B02BDBBFF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990" y="3713798"/>
            <a:ext cx="1002992" cy="12405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9312AE-2F33-8905-C718-39674D1053D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967" y="1056325"/>
            <a:ext cx="998147" cy="12434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4A8E7DA-26B7-9934-1D3A-272482C73F4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035" y="1001526"/>
            <a:ext cx="986495" cy="128199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83CE16B-0C6C-2FB6-A54B-DA5AEBABDB5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16" y="2339336"/>
            <a:ext cx="1004370" cy="126397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85E4980-BEE6-2573-8EB3-9AEDBFEBD1D1}"/>
              </a:ext>
            </a:extLst>
          </p:cNvPr>
          <p:cNvSpPr/>
          <p:nvPr/>
        </p:nvSpPr>
        <p:spPr>
          <a:xfrm>
            <a:off x="7123514" y="5437222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grandmother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AFCA893-0E20-555D-FFC2-3FE6AA678785}"/>
              </a:ext>
            </a:extLst>
          </p:cNvPr>
          <p:cNvSpPr/>
          <p:nvPr/>
        </p:nvSpPr>
        <p:spPr>
          <a:xfrm>
            <a:off x="3513568" y="3988860"/>
            <a:ext cx="1668941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grandfather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701B63B-8239-C35D-D709-7C9817722113}"/>
              </a:ext>
            </a:extLst>
          </p:cNvPr>
          <p:cNvSpPr/>
          <p:nvPr/>
        </p:nvSpPr>
        <p:spPr>
          <a:xfrm>
            <a:off x="3509860" y="5437222"/>
            <a:ext cx="1642183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cousin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6CA30A3-63BA-E640-5886-422EC2D2BADB}"/>
              </a:ext>
            </a:extLst>
          </p:cNvPr>
          <p:cNvSpPr/>
          <p:nvPr/>
        </p:nvSpPr>
        <p:spPr>
          <a:xfrm>
            <a:off x="3513568" y="2663361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sister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F60E8CB-E0E8-AA98-97A6-02E8E9805804}"/>
              </a:ext>
            </a:extLst>
          </p:cNvPr>
          <p:cNvSpPr/>
          <p:nvPr/>
        </p:nvSpPr>
        <p:spPr>
          <a:xfrm>
            <a:off x="7123514" y="2685165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uncle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D62B6E6-587E-2C64-5827-631294BFC55C}"/>
              </a:ext>
            </a:extLst>
          </p:cNvPr>
          <p:cNvSpPr/>
          <p:nvPr/>
        </p:nvSpPr>
        <p:spPr>
          <a:xfrm>
            <a:off x="5320915" y="5438453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aunt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51174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58521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72397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451174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58521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65868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59037" y="3670393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58521" y="3677562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065868" y="3677562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451174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258521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65868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4711253" y="1914253"/>
            <a:ext cx="284244" cy="28591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&quot;No&quot; Symbol 21"/>
          <p:cNvSpPr/>
          <p:nvPr/>
        </p:nvSpPr>
        <p:spPr>
          <a:xfrm>
            <a:off x="6520602" y="1914253"/>
            <a:ext cx="285040" cy="29046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&quot;No&quot; Symbol 23"/>
          <p:cNvSpPr/>
          <p:nvPr/>
        </p:nvSpPr>
        <p:spPr>
          <a:xfrm>
            <a:off x="8381629" y="1914253"/>
            <a:ext cx="294286" cy="287769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&quot;No&quot; Symbol 29"/>
          <p:cNvSpPr/>
          <p:nvPr/>
        </p:nvSpPr>
        <p:spPr>
          <a:xfrm>
            <a:off x="4723953" y="3202523"/>
            <a:ext cx="294146" cy="28704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&quot;No&quot; Symbol 31"/>
          <p:cNvSpPr/>
          <p:nvPr/>
        </p:nvSpPr>
        <p:spPr>
          <a:xfrm>
            <a:off x="6526607" y="3180438"/>
            <a:ext cx="279033" cy="278625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&quot;No&quot; Symbol 33"/>
          <p:cNvSpPr/>
          <p:nvPr/>
        </p:nvSpPr>
        <p:spPr>
          <a:xfrm>
            <a:off x="8381628" y="3180438"/>
            <a:ext cx="294287" cy="292114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&quot;No&quot; Symbol 35"/>
          <p:cNvSpPr/>
          <p:nvPr/>
        </p:nvSpPr>
        <p:spPr>
          <a:xfrm>
            <a:off x="4723954" y="4564013"/>
            <a:ext cx="294146" cy="3182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&quot;No&quot; Symbol 37"/>
          <p:cNvSpPr/>
          <p:nvPr/>
        </p:nvSpPr>
        <p:spPr>
          <a:xfrm>
            <a:off x="6513472" y="4564013"/>
            <a:ext cx="299299" cy="3182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&quot;No&quot; Symbol 39"/>
          <p:cNvSpPr/>
          <p:nvPr/>
        </p:nvSpPr>
        <p:spPr>
          <a:xfrm>
            <a:off x="8376142" y="4550153"/>
            <a:ext cx="305259" cy="3190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&quot;No&quot; Symbol 41"/>
          <p:cNvSpPr/>
          <p:nvPr/>
        </p:nvSpPr>
        <p:spPr>
          <a:xfrm>
            <a:off x="4728094" y="5856475"/>
            <a:ext cx="302991" cy="308106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&quot;No&quot; Symbol 43"/>
          <p:cNvSpPr/>
          <p:nvPr/>
        </p:nvSpPr>
        <p:spPr>
          <a:xfrm>
            <a:off x="6520939" y="5856474"/>
            <a:ext cx="317287" cy="315426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&quot;No&quot; Symbol 45"/>
          <p:cNvSpPr/>
          <p:nvPr/>
        </p:nvSpPr>
        <p:spPr>
          <a:xfrm>
            <a:off x="8376142" y="5843121"/>
            <a:ext cx="299773" cy="3214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4D22E24-6CF8-C561-2F31-B250EE3FF93C}"/>
              </a:ext>
            </a:extLst>
          </p:cNvPr>
          <p:cNvSpPr txBox="1"/>
          <p:nvPr/>
        </p:nvSpPr>
        <p:spPr>
          <a:xfrm>
            <a:off x="4785367" y="233963"/>
            <a:ext cx="315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Memory Game</a:t>
            </a:r>
          </a:p>
        </p:txBody>
      </p:sp>
    </p:spTree>
    <p:extLst>
      <p:ext uri="{BB962C8B-B14F-4D97-AF65-F5344CB8AC3E}">
        <p14:creationId xmlns:p14="http://schemas.microsoft.com/office/powerpoint/2010/main" val="375624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C3A1316-5F85-48C9-C89F-0C29B03C9CBA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292C4D-5BBF-57A1-604D-E2924463D0EF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Point, ask, and answer.</a:t>
              </a:r>
            </a:p>
          </p:txBody>
        </p:sp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id="{BCCF21AC-2272-7B04-144D-DA065128B0B8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00FD61-4CB3-6205-5711-C6F1726FB4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757" y="1009267"/>
            <a:ext cx="7478485" cy="535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366905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10455</TotalTime>
  <Words>641</Words>
  <Application>Microsoft Office PowerPoint</Application>
  <PresentationFormat>Màn hình rộng</PresentationFormat>
  <Paragraphs>126</Paragraphs>
  <Slides>22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7" baseType="lpstr">
      <vt:lpstr>Arial</vt:lpstr>
      <vt:lpstr>Calibri</vt:lpstr>
      <vt:lpstr>Poppins SemiBold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157</cp:revision>
  <dcterms:created xsi:type="dcterms:W3CDTF">2020-12-08T03:17:05Z</dcterms:created>
  <dcterms:modified xsi:type="dcterms:W3CDTF">2022-08-02T01:38:29Z</dcterms:modified>
</cp:coreProperties>
</file>