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0"/>
  </p:notesMasterIdLst>
  <p:sldIdLst>
    <p:sldId id="256" r:id="rId2"/>
    <p:sldId id="257" r:id="rId3"/>
    <p:sldId id="297" r:id="rId4"/>
    <p:sldId id="319" r:id="rId5"/>
    <p:sldId id="344" r:id="rId6"/>
    <p:sldId id="259" r:id="rId7"/>
    <p:sldId id="301" r:id="rId8"/>
    <p:sldId id="324" r:id="rId9"/>
    <p:sldId id="345" r:id="rId10"/>
    <p:sldId id="348" r:id="rId11"/>
    <p:sldId id="346" r:id="rId12"/>
    <p:sldId id="334" r:id="rId13"/>
    <p:sldId id="350" r:id="rId14"/>
    <p:sldId id="363" r:id="rId15"/>
    <p:sldId id="351" r:id="rId16"/>
    <p:sldId id="353" r:id="rId17"/>
    <p:sldId id="354" r:id="rId18"/>
    <p:sldId id="355" r:id="rId19"/>
    <p:sldId id="352" r:id="rId20"/>
    <p:sldId id="356" r:id="rId21"/>
    <p:sldId id="359" r:id="rId22"/>
    <p:sldId id="261" r:id="rId23"/>
    <p:sldId id="360" r:id="rId24"/>
    <p:sldId id="362" r:id="rId25"/>
    <p:sldId id="364" r:id="rId26"/>
    <p:sldId id="269" r:id="rId27"/>
    <p:sldId id="267" r:id="rId28"/>
    <p:sldId id="270" r:id="rId29"/>
  </p:sldIdLst>
  <p:sldSz cx="12192000" cy="6858000"/>
  <p:notesSz cx="6858000" cy="9144000"/>
  <p:embeddedFontLst>
    <p:embeddedFont>
      <p:font typeface="Poppins" panose="00000500000000000000" pitchFamily="2" charset="0"/>
      <p:regular r:id="rId31"/>
      <p:bold r:id="rId32"/>
      <p:italic r:id="rId33"/>
      <p:boldItalic r:id="rId34"/>
    </p:embeddedFont>
    <p:embeddedFont>
      <p:font typeface="UTM Avo" panose="02040603050506020204" pitchFamily="18" charset="0"/>
      <p:regular r:id="rId35"/>
      <p:bold r:id="rId36"/>
      <p:italic r:id="rId37"/>
      <p:boldItalic r:id="rId38"/>
    </p:embeddedFont>
  </p:embeddedFontLst>
  <p:custDataLst>
    <p:tags r:id="rId3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75" autoAdjust="0"/>
    <p:restoredTop sz="91311" autoAdjust="0"/>
  </p:normalViewPr>
  <p:slideViewPr>
    <p:cSldViewPr snapToGrid="0">
      <p:cViewPr varScale="1">
        <p:scale>
          <a:sx n="96" d="100"/>
          <a:sy n="96" d="100"/>
        </p:scale>
        <p:origin x="78" y="5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4" name="Google Shape;1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2"/>
        <p:cNvGrpSpPr/>
        <p:nvPr/>
      </p:nvGrpSpPr>
      <p:grpSpPr>
        <a:xfrm>
          <a:off x="0" y="0"/>
          <a:ext cx="0" cy="0"/>
          <a:chOff x="0" y="0"/>
          <a:chExt cx="0" cy="0"/>
        </a:xfrm>
      </p:grpSpPr>
      <p:sp>
        <p:nvSpPr>
          <p:cNvPr id="8813" name="Google Shape;881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4" name="Google Shape;881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4654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2"/>
        <p:cNvGrpSpPr/>
        <p:nvPr/>
      </p:nvGrpSpPr>
      <p:grpSpPr>
        <a:xfrm>
          <a:off x="0" y="0"/>
          <a:ext cx="0" cy="0"/>
          <a:chOff x="0" y="0"/>
          <a:chExt cx="0" cy="0"/>
        </a:xfrm>
      </p:grpSpPr>
      <p:sp>
        <p:nvSpPr>
          <p:cNvPr id="8813" name="Google Shape;881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4" name="Google Shape;881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70127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2"/>
        <p:cNvGrpSpPr/>
        <p:nvPr/>
      </p:nvGrpSpPr>
      <p:grpSpPr>
        <a:xfrm>
          <a:off x="0" y="0"/>
          <a:ext cx="0" cy="0"/>
          <a:chOff x="0" y="0"/>
          <a:chExt cx="0" cy="0"/>
        </a:xfrm>
      </p:grpSpPr>
      <p:sp>
        <p:nvSpPr>
          <p:cNvPr id="8813" name="Google Shape;881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4" name="Google Shape;881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33944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2"/>
        <p:cNvGrpSpPr/>
        <p:nvPr/>
      </p:nvGrpSpPr>
      <p:grpSpPr>
        <a:xfrm>
          <a:off x="0" y="0"/>
          <a:ext cx="0" cy="0"/>
          <a:chOff x="0" y="0"/>
          <a:chExt cx="0" cy="0"/>
        </a:xfrm>
      </p:grpSpPr>
      <p:sp>
        <p:nvSpPr>
          <p:cNvPr id="8813" name="Google Shape;881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4" name="Google Shape;881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2870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2"/>
        <p:cNvGrpSpPr/>
        <p:nvPr/>
      </p:nvGrpSpPr>
      <p:grpSpPr>
        <a:xfrm>
          <a:off x="0" y="0"/>
          <a:ext cx="0" cy="0"/>
          <a:chOff x="0" y="0"/>
          <a:chExt cx="0" cy="0"/>
        </a:xfrm>
      </p:grpSpPr>
      <p:sp>
        <p:nvSpPr>
          <p:cNvPr id="8813" name="Google Shape;881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4" name="Google Shape;881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8854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2"/>
        <p:cNvGrpSpPr/>
        <p:nvPr/>
      </p:nvGrpSpPr>
      <p:grpSpPr>
        <a:xfrm>
          <a:off x="0" y="0"/>
          <a:ext cx="0" cy="0"/>
          <a:chOff x="0" y="0"/>
          <a:chExt cx="0" cy="0"/>
        </a:xfrm>
      </p:grpSpPr>
      <p:sp>
        <p:nvSpPr>
          <p:cNvPr id="8813" name="Google Shape;881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4" name="Google Shape;881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97397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6" name="Google Shape;9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2"/>
        <p:cNvGrpSpPr/>
        <p:nvPr/>
      </p:nvGrpSpPr>
      <p:grpSpPr>
        <a:xfrm>
          <a:off x="0" y="0"/>
          <a:ext cx="0" cy="0"/>
          <a:chOff x="0" y="0"/>
          <a:chExt cx="0" cy="0"/>
        </a:xfrm>
      </p:grpSpPr>
      <p:sp>
        <p:nvSpPr>
          <p:cNvPr id="8753" name="Google Shape;8753;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4" name="Google Shape;8754;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04374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2"/>
        <p:cNvGrpSpPr/>
        <p:nvPr/>
      </p:nvGrpSpPr>
      <p:grpSpPr>
        <a:xfrm>
          <a:off x="0" y="0"/>
          <a:ext cx="0" cy="0"/>
          <a:chOff x="0" y="0"/>
          <a:chExt cx="0" cy="0"/>
        </a:xfrm>
      </p:grpSpPr>
      <p:sp>
        <p:nvSpPr>
          <p:cNvPr id="8813" name="Google Shape;881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4" name="Google Shape;881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49704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2"/>
        <p:cNvGrpSpPr/>
        <p:nvPr/>
      </p:nvGrpSpPr>
      <p:grpSpPr>
        <a:xfrm>
          <a:off x="0" y="0"/>
          <a:ext cx="0" cy="0"/>
          <a:chOff x="0" y="0"/>
          <a:chExt cx="0" cy="0"/>
        </a:xfrm>
      </p:grpSpPr>
      <p:sp>
        <p:nvSpPr>
          <p:cNvPr id="8753" name="Google Shape;8753;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4" name="Google Shape;8754;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32549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59"/>
        <p:cNvGrpSpPr/>
        <p:nvPr/>
      </p:nvGrpSpPr>
      <p:grpSpPr>
        <a:xfrm>
          <a:off x="0" y="0"/>
          <a:ext cx="0" cy="0"/>
          <a:chOff x="0" y="0"/>
          <a:chExt cx="0" cy="0"/>
        </a:xfrm>
      </p:grpSpPr>
      <p:sp>
        <p:nvSpPr>
          <p:cNvPr id="360" name="Google Shape;360;p3"/>
          <p:cNvSpPr txBox="1">
            <a:spLocks noGrp="1"/>
          </p:cNvSpPr>
          <p:nvPr>
            <p:ph type="title"/>
          </p:nvPr>
        </p:nvSpPr>
        <p:spPr>
          <a:xfrm>
            <a:off x="6992100" y="2111497"/>
            <a:ext cx="4257200" cy="1737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333">
                <a:latin typeface="UTM Avo" panose="02040603050506020204" pitchFamily="18" charset="0"/>
                <a:cs typeface="Arial" panose="020B0604020202020204" pitchFamily="34" charset="0"/>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dirty="0"/>
          </a:p>
        </p:txBody>
      </p:sp>
      <p:sp>
        <p:nvSpPr>
          <p:cNvPr id="361" name="Google Shape;361;p3"/>
          <p:cNvSpPr txBox="1">
            <a:spLocks noGrp="1"/>
          </p:cNvSpPr>
          <p:nvPr>
            <p:ph type="title" idx="2" hasCustomPrompt="1"/>
          </p:nvPr>
        </p:nvSpPr>
        <p:spPr>
          <a:xfrm>
            <a:off x="5233100" y="2213097"/>
            <a:ext cx="1415600" cy="14156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latin typeface="UTM Avo" panose="02040603050506020204" pitchFamily="18" charset="0"/>
                <a:cs typeface="Arial" panose="020B0604020202020204" pitchFamily="34" charset="0"/>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rPr dirty="0"/>
              <a:t>xx%</a:t>
            </a:r>
          </a:p>
        </p:txBody>
      </p:sp>
      <p:sp>
        <p:nvSpPr>
          <p:cNvPr id="362" name="Google Shape;362;p3"/>
          <p:cNvSpPr txBox="1">
            <a:spLocks noGrp="1"/>
          </p:cNvSpPr>
          <p:nvPr>
            <p:ph type="subTitle" idx="1"/>
          </p:nvPr>
        </p:nvSpPr>
        <p:spPr>
          <a:xfrm>
            <a:off x="6992116" y="3730017"/>
            <a:ext cx="3499600" cy="87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atin typeface="UTM Avo" panose="020406030505060202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363" name="Google Shape;363;p3"/>
          <p:cNvSpPr>
            <a:spLocks noGrp="1"/>
          </p:cNvSpPr>
          <p:nvPr>
            <p:ph type="pic" idx="3"/>
          </p:nvPr>
        </p:nvSpPr>
        <p:spPr>
          <a:xfrm>
            <a:off x="1164667" y="1847633"/>
            <a:ext cx="3162800" cy="3162800"/>
          </a:xfrm>
          <a:prstGeom prst="round2DiagRect">
            <a:avLst>
              <a:gd name="adj1" fmla="val 16667"/>
              <a:gd name="adj2" fmla="val 0"/>
            </a:avLst>
          </a:prstGeom>
          <a:noFill/>
          <a:ln>
            <a:noFill/>
          </a:ln>
        </p:spPr>
      </p:sp>
    </p:spTree>
    <p:extLst>
      <p:ext uri="{BB962C8B-B14F-4D97-AF65-F5344CB8AC3E}">
        <p14:creationId xmlns:p14="http://schemas.microsoft.com/office/powerpoint/2010/main" val="3789474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303833" y="2120167"/>
            <a:ext cx="5937200" cy="17332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5333">
                <a:latin typeface="UTM Avo" panose="02040603050506020204" pitchFamily="18" charset="0"/>
                <a:cs typeface="Arial" panose="020B0604020202020204" pitchFamily="34" charset="0"/>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dirty="0"/>
          </a:p>
        </p:txBody>
      </p:sp>
      <p:sp>
        <p:nvSpPr>
          <p:cNvPr id="10" name="Google Shape;10;p2"/>
          <p:cNvSpPr txBox="1">
            <a:spLocks noGrp="1"/>
          </p:cNvSpPr>
          <p:nvPr>
            <p:ph type="subTitle" idx="1"/>
          </p:nvPr>
        </p:nvSpPr>
        <p:spPr>
          <a:xfrm>
            <a:off x="5303833" y="4075067"/>
            <a:ext cx="5937200" cy="570000"/>
          </a:xfrm>
          <a:prstGeom prst="rect">
            <a:avLst/>
          </a:prstGeom>
          <a:solidFill>
            <a:srgbClr val="FEA7BA"/>
          </a:solidFill>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a:solidFill>
                  <a:srgbClr val="2B334F"/>
                </a:solidFill>
                <a:latin typeface="UTM Avo" panose="02040603050506020204" pitchFamily="18" charset="0"/>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dirty="0"/>
          </a:p>
        </p:txBody>
      </p:sp>
      <p:sp>
        <p:nvSpPr>
          <p:cNvPr id="11" name="Google Shape;11;p2"/>
          <p:cNvSpPr>
            <a:spLocks noGrp="1"/>
          </p:cNvSpPr>
          <p:nvPr>
            <p:ph type="pic" idx="2"/>
          </p:nvPr>
        </p:nvSpPr>
        <p:spPr>
          <a:xfrm>
            <a:off x="950967" y="1800633"/>
            <a:ext cx="3164000" cy="3164000"/>
          </a:xfrm>
          <a:prstGeom prst="round2DiagRect">
            <a:avLst>
              <a:gd name="adj1" fmla="val 16667"/>
              <a:gd name="adj2" fmla="val 0"/>
            </a:avLst>
          </a:prstGeom>
          <a:noFill/>
          <a:ln>
            <a:noFill/>
          </a:ln>
        </p:spPr>
      </p:sp>
    </p:spTree>
    <p:extLst>
      <p:ext uri="{BB962C8B-B14F-4D97-AF65-F5344CB8AC3E}">
        <p14:creationId xmlns:p14="http://schemas.microsoft.com/office/powerpoint/2010/main" val="4142239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144"/>
        <p:cNvGrpSpPr/>
        <p:nvPr/>
      </p:nvGrpSpPr>
      <p:grpSpPr>
        <a:xfrm>
          <a:off x="0" y="0"/>
          <a:ext cx="0" cy="0"/>
          <a:chOff x="0" y="0"/>
          <a:chExt cx="0" cy="0"/>
        </a:xfrm>
      </p:grpSpPr>
    </p:spTree>
    <p:extLst>
      <p:ext uri="{BB962C8B-B14F-4D97-AF65-F5344CB8AC3E}">
        <p14:creationId xmlns:p14="http://schemas.microsoft.com/office/powerpoint/2010/main" val="3721835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ADB434C3-48AA-D911-7B97-6E5C498F7C23}"/>
              </a:ext>
            </a:extLst>
          </p:cNvPr>
          <p:cNvSpPr txBox="1"/>
          <p:nvPr userDrawn="1"/>
        </p:nvSpPr>
        <p:spPr>
          <a:xfrm>
            <a:off x="0" y="-2734965"/>
            <a:ext cx="12192000" cy="461665"/>
          </a:xfrm>
          <a:prstGeom prst="rect">
            <a:avLst/>
          </a:prstGeom>
          <a:noFill/>
        </p:spPr>
        <p:txBody>
          <a:bodyPr vert="horz" rtlCol="0">
            <a:spAutoFit/>
          </a:bodyPr>
          <a:lstStyle/>
          <a:p>
            <a:pPr algn="ctr"/>
            <a:r>
              <a:rPr lang="en-US" sz="2400" dirty="0">
                <a:solidFill>
                  <a:srgbClr val="CFCFCF"/>
                </a:solidFill>
                <a:latin typeface="UTM Avo" panose="02040603050506020204" pitchFamily="18" charset="0"/>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6" r:id="rId12"/>
    <p:sldLayoutId id="2147483673" r:id="rId13"/>
    <p:sldLayoutId id="214748367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4.png"/><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4.png"/><Relationship Id="rId1" Type="http://schemas.openxmlformats.org/officeDocument/2006/relationships/slideLayout" Target="../slideLayouts/slideLayout14.xml"/><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4.xml"/><Relationship Id="rId1" Type="http://schemas.openxmlformats.org/officeDocument/2006/relationships/tags" Target="../tags/tag10.xml"/><Relationship Id="rId5" Type="http://schemas.openxmlformats.org/officeDocument/2006/relationships/image" Target="../media/image36.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4.xml"/><Relationship Id="rId1" Type="http://schemas.openxmlformats.org/officeDocument/2006/relationships/tags" Target="../tags/tag11.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hyperlink" Target="https://hoc10.vn/doc-sach/cong-nghe-4/1/394/55/"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4.xml"/><Relationship Id="rId1" Type="http://schemas.openxmlformats.org/officeDocument/2006/relationships/tags" Target="../tags/tag1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4.xml"/><Relationship Id="rId1" Type="http://schemas.openxmlformats.org/officeDocument/2006/relationships/tags" Target="../tags/tag13.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3.png"/><Relationship Id="rId5" Type="http://schemas.openxmlformats.org/officeDocument/2006/relationships/hyperlink" Target="https://hoc10.vn/doc-sach/cong-nghe-4/1/394/57" TargetMode="Externa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15.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1.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47.jpg"/></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18.xml"/><Relationship Id="rId6" Type="http://schemas.microsoft.com/office/2007/relationships/hdphoto" Target="../media/hdphoto3.wdp"/><Relationship Id="rId5" Type="http://schemas.openxmlformats.org/officeDocument/2006/relationships/image" Target="../media/image49.png"/><Relationship Id="rId4" Type="http://schemas.openxmlformats.org/officeDocument/2006/relationships/hyperlink" Target="https://www.facebook.com/groups/hoc10donghanhcunggiaovientieuhoc"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jpe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2.jpeg"/><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hyperlink" Target="https://hoc10.vn/doc-sach/cong-nghe-4/1/394/55/" TargetMode="Externa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4.xml"/><Relationship Id="rId1" Type="http://schemas.openxmlformats.org/officeDocument/2006/relationships/tags" Target="../tags/tag9.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10944" y="195308"/>
            <a:ext cx="2681056" cy="523220"/>
          </a:xfrm>
          <a:prstGeom prst="rect">
            <a:avLst/>
          </a:prstGeom>
          <a:noFill/>
        </p:spPr>
        <p:txBody>
          <a:bodyPr wrap="square" rtlCol="0">
            <a:spAutoFit/>
          </a:bodyPr>
          <a:lstStyle/>
          <a:p>
            <a:pPr algn="ctr"/>
            <a:r>
              <a:rPr lang="en-US" sz="2800" dirty="0" err="1">
                <a:solidFill>
                  <a:schemeClr val="bg1"/>
                </a:solidFill>
                <a:effectLst>
                  <a:outerShdw blurRad="38100" dist="38100" dir="2700000" algn="tl">
                    <a:srgbClr val="000000">
                      <a:alpha val="43137"/>
                    </a:srgbClr>
                  </a:outerShdw>
                </a:effectLst>
                <a:latin typeface="UTM Avo" panose="02040603050506020204" pitchFamily="18" charset="0"/>
              </a:rPr>
              <a:t>Công</a:t>
            </a:r>
            <a:r>
              <a:rPr lang="en-US" sz="2800"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2800" dirty="0" err="1">
                <a:solidFill>
                  <a:schemeClr val="bg1"/>
                </a:solidFill>
                <a:effectLst>
                  <a:outerShdw blurRad="38100" dist="38100" dir="2700000" algn="tl">
                    <a:srgbClr val="000000">
                      <a:alpha val="43137"/>
                    </a:srgbClr>
                  </a:outerShdw>
                </a:effectLst>
                <a:latin typeface="UTM Avo" panose="02040603050506020204" pitchFamily="18" charset="0"/>
              </a:rPr>
              <a:t>nghệ</a:t>
            </a:r>
            <a:r>
              <a:rPr lang="en-US" sz="2800" dirty="0">
                <a:solidFill>
                  <a:schemeClr val="bg1"/>
                </a:solidFill>
                <a:effectLst>
                  <a:outerShdw blurRad="38100" dist="38100" dir="2700000" algn="tl">
                    <a:srgbClr val="000000">
                      <a:alpha val="43137"/>
                    </a:srgbClr>
                  </a:outerShdw>
                </a:effectLst>
                <a:latin typeface="UTM Avo" panose="02040603050506020204" pitchFamily="18" charset="0"/>
              </a:rPr>
              <a:t> 4</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521891" y="2368065"/>
            <a:ext cx="13235781" cy="246715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sz="5200" b="1" dirty="0" err="1">
                <a:solidFill>
                  <a:srgbClr val="002060"/>
                </a:solidFill>
                <a:latin typeface="UTM Avo" panose="02040603050506020204" pitchFamily="18" charset="0"/>
              </a:rPr>
              <a:t>Chủ</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đề</a:t>
            </a:r>
            <a:r>
              <a:rPr lang="en-US" sz="5200" b="1" dirty="0">
                <a:solidFill>
                  <a:srgbClr val="002060"/>
                </a:solidFill>
                <a:latin typeface="UTM Avo" panose="02040603050506020204" pitchFamily="18" charset="0"/>
              </a:rPr>
              <a:t> 2</a:t>
            </a:r>
          </a:p>
          <a:p>
            <a:pPr algn="ctr">
              <a:lnSpc>
                <a:spcPct val="150000"/>
              </a:lnSpc>
              <a:buSzPts val="990"/>
              <a:buFont typeface="Arial"/>
              <a:buNone/>
            </a:pPr>
            <a:r>
              <a:rPr lang="en-US" sz="5200" b="1" dirty="0" err="1">
                <a:solidFill>
                  <a:srgbClr val="002060"/>
                </a:solidFill>
                <a:latin typeface="UTM Avo" panose="02040603050506020204" pitchFamily="18" charset="0"/>
              </a:rPr>
              <a:t>Thủ</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công</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kĩ</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thuật</a:t>
            </a:r>
            <a:endParaRPr lang="en-US" sz="5200" b="1" dirty="0">
              <a:solidFill>
                <a:srgbClr val="002060"/>
              </a:solidFill>
              <a:latin typeface="UTM Avo" panose="02040603050506020204" pitchFamily="18" charset="0"/>
            </a:endParaRPr>
          </a:p>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Bài</a:t>
            </a:r>
            <a:r>
              <a:rPr lang="en-US" sz="5200" b="1" dirty="0">
                <a:solidFill>
                  <a:srgbClr val="FF0000"/>
                </a:solidFill>
                <a:latin typeface="UTM Avo" panose="02040603050506020204" pitchFamily="18" charset="0"/>
                <a:cs typeface="Arial" panose="020B0604020202020204" pitchFamily="34" charset="0"/>
              </a:rPr>
              <a:t> 11: </a:t>
            </a:r>
            <a:r>
              <a:rPr lang="en-US" sz="5200" b="1" dirty="0" err="1">
                <a:solidFill>
                  <a:srgbClr val="FF0000"/>
                </a:solidFill>
                <a:latin typeface="UTM Avo" panose="02040603050506020204" pitchFamily="18" charset="0"/>
                <a:cs typeface="Arial" panose="020B0604020202020204" pitchFamily="34" charset="0"/>
              </a:rPr>
              <a:t>Đồ</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chơi</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dân</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gian</a:t>
            </a:r>
            <a:endParaRPr lang="en-US" sz="5200" b="1" dirty="0">
              <a:solidFill>
                <a:srgbClr val="FF0000"/>
              </a:solidFill>
              <a:latin typeface="UTM Avo" panose="02040603050506020204" pitchFamily="18" charset="0"/>
              <a:cs typeface="Arial" panose="020B0604020202020204" pitchFamily="34" charset="0"/>
            </a:endParaRPr>
          </a:p>
        </p:txBody>
      </p:sp>
    </p:spTree>
    <p:custDataLst>
      <p:tags r:id="rId1"/>
    </p:custData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entagon 1"/>
          <p:cNvSpPr/>
          <p:nvPr/>
        </p:nvSpPr>
        <p:spPr>
          <a:xfrm>
            <a:off x="1" y="1758121"/>
            <a:ext cx="4083353" cy="735389"/>
          </a:xfrm>
          <a:prstGeom prst="homePlate">
            <a:avLst>
              <a:gd name="adj" fmla="val 60526"/>
            </a:avLst>
          </a:prstGeom>
          <a:solidFill>
            <a:srgbClr val="FF6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933" b="1">
                <a:solidFill>
                  <a:srgbClr val="FFFFFF"/>
                </a:solidFill>
                <a:latin typeface="UTM Avo"/>
                <a:cs typeface="+mn-ea"/>
                <a:sym typeface="+mn-lt"/>
              </a:rPr>
              <a:t>Hướng dẫn trả lời</a:t>
            </a:r>
          </a:p>
        </p:txBody>
      </p:sp>
      <p:pic>
        <p:nvPicPr>
          <p:cNvPr id="3" name="Picture 2">
            <a:extLst>
              <a:ext uri="{FF2B5EF4-FFF2-40B4-BE49-F238E27FC236}">
                <a16:creationId xmlns:a16="http://schemas.microsoft.com/office/drawing/2014/main" id="{DFED48F1-D19F-BA16-53FF-5700E09C5CA8}"/>
              </a:ext>
            </a:extLst>
          </p:cNvPr>
          <p:cNvPicPr>
            <a:picLocks noChangeAspect="1"/>
          </p:cNvPicPr>
          <p:nvPr/>
        </p:nvPicPr>
        <p:blipFill rotWithShape="1">
          <a:blip r:embed="rId3"/>
          <a:srcRect l="50851" t="66408" r="3273"/>
          <a:stretch/>
        </p:blipFill>
        <p:spPr>
          <a:xfrm>
            <a:off x="8195351" y="2830741"/>
            <a:ext cx="2962644" cy="2602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590B58A7-883A-ADA0-BEE0-ECE2600CD182}"/>
              </a:ext>
            </a:extLst>
          </p:cNvPr>
          <p:cNvPicPr>
            <a:picLocks noChangeAspect="1"/>
          </p:cNvPicPr>
          <p:nvPr/>
        </p:nvPicPr>
        <p:blipFill rotWithShape="1">
          <a:blip r:embed="rId3"/>
          <a:srcRect t="65600" r="50851"/>
          <a:stretch/>
        </p:blipFill>
        <p:spPr>
          <a:xfrm>
            <a:off x="4687703" y="2931143"/>
            <a:ext cx="2962644" cy="24876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CE7B3BBF-EFE0-4C0F-0288-AADFAE055EB9}"/>
              </a:ext>
            </a:extLst>
          </p:cNvPr>
          <p:cNvPicPr>
            <a:picLocks noChangeAspect="1"/>
          </p:cNvPicPr>
          <p:nvPr/>
        </p:nvPicPr>
        <p:blipFill rotWithShape="1">
          <a:blip r:embed="rId3"/>
          <a:srcRect l="48090" t="32660" b="34590"/>
          <a:stretch/>
        </p:blipFill>
        <p:spPr>
          <a:xfrm>
            <a:off x="806861" y="2932253"/>
            <a:ext cx="3285320" cy="24865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0119645D-3AE3-7FC5-F47D-7504FCF01D16}"/>
              </a:ext>
            </a:extLst>
          </p:cNvPr>
          <p:cNvPicPr>
            <a:picLocks noChangeAspect="1"/>
          </p:cNvPicPr>
          <p:nvPr/>
        </p:nvPicPr>
        <p:blipFill rotWithShape="1">
          <a:blip r:embed="rId4"/>
          <a:srcRect t="1372" b="82834"/>
          <a:stretch/>
        </p:blipFill>
        <p:spPr>
          <a:xfrm>
            <a:off x="4514110" y="5605032"/>
            <a:ext cx="3681241" cy="1063831"/>
          </a:xfrm>
          <a:prstGeom prst="rect">
            <a:avLst/>
          </a:prstGeom>
        </p:spPr>
      </p:pic>
      <p:pic>
        <p:nvPicPr>
          <p:cNvPr id="13" name="Picture 12">
            <a:extLst>
              <a:ext uri="{FF2B5EF4-FFF2-40B4-BE49-F238E27FC236}">
                <a16:creationId xmlns:a16="http://schemas.microsoft.com/office/drawing/2014/main" id="{4485EB6F-2195-E274-9E41-8F0CD8B8AC85}"/>
              </a:ext>
            </a:extLst>
          </p:cNvPr>
          <p:cNvPicPr>
            <a:picLocks noChangeAspect="1"/>
          </p:cNvPicPr>
          <p:nvPr/>
        </p:nvPicPr>
        <p:blipFill rotWithShape="1">
          <a:blip r:embed="rId4"/>
          <a:srcRect t="18146" b="66045"/>
          <a:stretch/>
        </p:blipFill>
        <p:spPr>
          <a:xfrm>
            <a:off x="8002800" y="5671585"/>
            <a:ext cx="3681241" cy="1064870"/>
          </a:xfrm>
          <a:prstGeom prst="rect">
            <a:avLst/>
          </a:prstGeom>
        </p:spPr>
      </p:pic>
      <p:pic>
        <p:nvPicPr>
          <p:cNvPr id="14" name="Picture 13">
            <a:extLst>
              <a:ext uri="{FF2B5EF4-FFF2-40B4-BE49-F238E27FC236}">
                <a16:creationId xmlns:a16="http://schemas.microsoft.com/office/drawing/2014/main" id="{80A62CB9-1758-1742-80DA-BBDFF0F134E5}"/>
              </a:ext>
            </a:extLst>
          </p:cNvPr>
          <p:cNvPicPr>
            <a:picLocks noChangeAspect="1"/>
          </p:cNvPicPr>
          <p:nvPr/>
        </p:nvPicPr>
        <p:blipFill rotWithShape="1">
          <a:blip r:embed="rId4"/>
          <a:srcRect t="82303"/>
          <a:stretch/>
        </p:blipFill>
        <p:spPr>
          <a:xfrm>
            <a:off x="622577" y="5543605"/>
            <a:ext cx="3653888" cy="1183133"/>
          </a:xfrm>
          <a:prstGeom prst="rect">
            <a:avLst/>
          </a:prstGeom>
        </p:spPr>
      </p:pic>
    </p:spTree>
    <p:extLst>
      <p:ext uri="{BB962C8B-B14F-4D97-AF65-F5344CB8AC3E}">
        <p14:creationId xmlns:p14="http://schemas.microsoft.com/office/powerpoint/2010/main" val="27702245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374979" y="2150027"/>
            <a:ext cx="7314880" cy="1859884"/>
            <a:chOff x="1259596" y="1332137"/>
            <a:chExt cx="5486160" cy="1394913"/>
          </a:xfrm>
          <a:solidFill>
            <a:schemeClr val="accent2">
              <a:lumMod val="20000"/>
              <a:lumOff val="80000"/>
            </a:schemeClr>
          </a:solidFill>
        </p:grpSpPr>
        <p:sp>
          <p:nvSpPr>
            <p:cNvPr id="9" name="Rounded Rectangle 8"/>
            <p:cNvSpPr/>
            <p:nvPr/>
          </p:nvSpPr>
          <p:spPr>
            <a:xfrm>
              <a:off x="1417350" y="1411362"/>
              <a:ext cx="5328406" cy="1315688"/>
            </a:xfrm>
            <a:prstGeom prst="roundRect">
              <a:avLst>
                <a:gd name="adj" fmla="val 29263"/>
              </a:avLst>
            </a:prstGeom>
            <a:grpFill/>
            <a:ln w="28575">
              <a:solidFill>
                <a:schemeClr val="accent4">
                  <a:lumMod val="50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just" defTabSz="1219170">
                <a:lnSpc>
                  <a:spcPct val="150000"/>
                </a:lnSpc>
              </a:pPr>
              <a:r>
                <a:rPr lang="en-US" sz="2400" dirty="0">
                  <a:solidFill>
                    <a:srgbClr val="2B334F"/>
                  </a:solidFill>
                  <a:cs typeface="+mn-ea"/>
                  <a:sym typeface="+mn-lt"/>
                </a:rPr>
                <a:t>       </a:t>
              </a:r>
              <a:r>
                <a:rPr lang="vi-VN" sz="2400" dirty="0">
                  <a:solidFill>
                    <a:srgbClr val="2B334F"/>
                  </a:solidFill>
                  <a:cs typeface="+mn-ea"/>
                  <a:sym typeface="+mn-lt"/>
                </a:rPr>
                <a:t>Đồ chơi dân gian được làm từ những vật liệu nào?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596" y="1332137"/>
              <a:ext cx="702120" cy="650801"/>
            </a:xfrm>
            <a:prstGeom prst="rect">
              <a:avLst/>
            </a:prstGeom>
            <a:noFill/>
          </p:spPr>
        </p:pic>
      </p:grpSp>
      <p:grpSp>
        <p:nvGrpSpPr>
          <p:cNvPr id="11" name="Group 10"/>
          <p:cNvGrpSpPr/>
          <p:nvPr/>
        </p:nvGrpSpPr>
        <p:grpSpPr>
          <a:xfrm>
            <a:off x="374979" y="4468275"/>
            <a:ext cx="7611005" cy="1326099"/>
            <a:chOff x="1259596" y="1332137"/>
            <a:chExt cx="5708254" cy="994574"/>
          </a:xfrm>
          <a:solidFill>
            <a:schemeClr val="accent2">
              <a:lumMod val="20000"/>
              <a:lumOff val="80000"/>
            </a:schemeClr>
          </a:solidFill>
        </p:grpSpPr>
        <p:sp>
          <p:nvSpPr>
            <p:cNvPr id="12" name="Rounded Rectangle 11"/>
            <p:cNvSpPr/>
            <p:nvPr/>
          </p:nvSpPr>
          <p:spPr>
            <a:xfrm>
              <a:off x="1417350" y="1411362"/>
              <a:ext cx="5550500" cy="915349"/>
            </a:xfrm>
            <a:prstGeom prst="roundRect">
              <a:avLst>
                <a:gd name="adj" fmla="val 29263"/>
              </a:avLst>
            </a:prstGeom>
            <a:grpFill/>
            <a:ln w="28575">
              <a:solidFill>
                <a:schemeClr val="accent4">
                  <a:lumMod val="50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just" defTabSz="1219170">
                <a:lnSpc>
                  <a:spcPct val="150000"/>
                </a:lnSpc>
              </a:pPr>
              <a:r>
                <a:rPr lang="en-US" sz="2400" dirty="0">
                  <a:solidFill>
                    <a:srgbClr val="2B334F"/>
                  </a:solidFill>
                  <a:cs typeface="+mn-ea"/>
                  <a:sym typeface="+mn-lt"/>
                </a:rPr>
                <a:t>       </a:t>
              </a:r>
              <a:r>
                <a:rPr lang="vi-VN" sz="2400" dirty="0">
                  <a:solidFill>
                    <a:srgbClr val="2B334F"/>
                  </a:solidFill>
                  <a:cs typeface="+mn-ea"/>
                  <a:sym typeface="+mn-lt"/>
                </a:rPr>
                <a:t>Đồ chơi dân gian có đặc điểm chung gì?</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596" y="1332137"/>
              <a:ext cx="702120" cy="650801"/>
            </a:xfrm>
            <a:prstGeom prst="rect">
              <a:avLst/>
            </a:prstGeom>
            <a:noFill/>
          </p:spPr>
        </p:pic>
      </p:grpSp>
      <p:pic>
        <p:nvPicPr>
          <p:cNvPr id="14" name="Picture 15"/>
          <p:cNvPicPr>
            <a:picLocks noChangeAspect="1"/>
          </p:cNvPicPr>
          <p:nvPr/>
        </p:nvPicPr>
        <p:blipFill>
          <a:blip r:embed="rId4"/>
          <a:srcRect/>
          <a:stretch>
            <a:fillRect/>
          </a:stretch>
        </p:blipFill>
        <p:spPr>
          <a:xfrm>
            <a:off x="8708574" y="979189"/>
            <a:ext cx="2457751" cy="4815185"/>
          </a:xfrm>
          <a:prstGeom prst="rect">
            <a:avLst/>
          </a:prstGeom>
        </p:spPr>
      </p:pic>
    </p:spTree>
    <p:extLst>
      <p:ext uri="{BB962C8B-B14F-4D97-AF65-F5344CB8AC3E}">
        <p14:creationId xmlns:p14="http://schemas.microsoft.com/office/powerpoint/2010/main" val="7486698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entagon 8"/>
          <p:cNvSpPr/>
          <p:nvPr/>
        </p:nvSpPr>
        <p:spPr>
          <a:xfrm>
            <a:off x="10289" y="1663086"/>
            <a:ext cx="7182248" cy="619275"/>
          </a:xfrm>
          <a:prstGeom prst="homePlate">
            <a:avLst>
              <a:gd name="adj" fmla="val 42628"/>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667" b="1" dirty="0" err="1">
                <a:solidFill>
                  <a:schemeClr val="tx1"/>
                </a:solidFill>
                <a:latin typeface="UTM Avo"/>
                <a:cs typeface="+mn-ea"/>
                <a:sym typeface="+mn-lt"/>
              </a:rPr>
              <a:t>Bảng</a:t>
            </a:r>
            <a:r>
              <a:rPr lang="en-US" sz="2667" b="1" dirty="0">
                <a:solidFill>
                  <a:schemeClr val="tx1"/>
                </a:solidFill>
                <a:latin typeface="UTM Avo"/>
                <a:cs typeface="+mn-ea"/>
                <a:sym typeface="+mn-lt"/>
              </a:rPr>
              <a:t> </a:t>
            </a:r>
            <a:r>
              <a:rPr lang="en-US" sz="2667" b="1" dirty="0" err="1">
                <a:solidFill>
                  <a:schemeClr val="tx1"/>
                </a:solidFill>
                <a:latin typeface="UTM Avo"/>
                <a:cs typeface="+mn-ea"/>
                <a:sym typeface="+mn-lt"/>
              </a:rPr>
              <a:t>giải</a:t>
            </a:r>
            <a:r>
              <a:rPr lang="en-US" sz="2667" b="1" dirty="0">
                <a:solidFill>
                  <a:schemeClr val="tx1"/>
                </a:solidFill>
                <a:latin typeface="UTM Avo"/>
                <a:cs typeface="+mn-ea"/>
                <a:sym typeface="+mn-lt"/>
              </a:rPr>
              <a:t> </a:t>
            </a:r>
            <a:r>
              <a:rPr lang="en-US" sz="2667" b="1" dirty="0" err="1">
                <a:solidFill>
                  <a:schemeClr val="tx1"/>
                </a:solidFill>
                <a:latin typeface="UTM Avo"/>
                <a:cs typeface="+mn-ea"/>
                <a:sym typeface="+mn-lt"/>
              </a:rPr>
              <a:t>thích</a:t>
            </a:r>
            <a:r>
              <a:rPr lang="en-US" sz="2667" b="1" dirty="0">
                <a:solidFill>
                  <a:schemeClr val="tx1"/>
                </a:solidFill>
                <a:latin typeface="UTM Avo"/>
                <a:cs typeface="+mn-ea"/>
                <a:sym typeface="+mn-lt"/>
              </a:rPr>
              <a:t> </a:t>
            </a:r>
            <a:r>
              <a:rPr lang="en-US" sz="2667" b="1" dirty="0" err="1">
                <a:solidFill>
                  <a:schemeClr val="tx1"/>
                </a:solidFill>
                <a:latin typeface="UTM Avo"/>
                <a:cs typeface="+mn-ea"/>
                <a:sym typeface="+mn-lt"/>
              </a:rPr>
              <a:t>thuật</a:t>
            </a:r>
            <a:r>
              <a:rPr lang="en-US" sz="2667" b="1" dirty="0">
                <a:solidFill>
                  <a:schemeClr val="tx1"/>
                </a:solidFill>
                <a:latin typeface="UTM Avo"/>
                <a:cs typeface="+mn-ea"/>
                <a:sym typeface="+mn-lt"/>
              </a:rPr>
              <a:t> </a:t>
            </a:r>
            <a:r>
              <a:rPr lang="en-US" sz="2667" b="1" dirty="0" err="1">
                <a:solidFill>
                  <a:schemeClr val="tx1"/>
                </a:solidFill>
                <a:latin typeface="UTM Avo"/>
                <a:cs typeface="+mn-ea"/>
                <a:sym typeface="+mn-lt"/>
              </a:rPr>
              <a:t>ngữ</a:t>
            </a:r>
            <a:r>
              <a:rPr lang="en-US" sz="2667" b="1" dirty="0">
                <a:solidFill>
                  <a:schemeClr val="tx1"/>
                </a:solidFill>
                <a:latin typeface="UTM Avo"/>
                <a:cs typeface="+mn-ea"/>
                <a:sym typeface="+mn-lt"/>
              </a:rPr>
              <a:t> (SGK tr. 68)</a:t>
            </a:r>
          </a:p>
        </p:txBody>
      </p:sp>
      <p:sp>
        <p:nvSpPr>
          <p:cNvPr id="10" name="Rectangle 9"/>
          <p:cNvSpPr/>
          <p:nvPr/>
        </p:nvSpPr>
        <p:spPr>
          <a:xfrm>
            <a:off x="327407" y="2643686"/>
            <a:ext cx="3803950" cy="2229841"/>
          </a:xfrm>
          <a:prstGeom prst="rect">
            <a:avLst/>
          </a:prstGeom>
          <a:noFill/>
        </p:spPr>
        <p:txBody>
          <a:bodyPr wrap="square">
            <a:spAutoFit/>
          </a:bodyPr>
          <a:lstStyle/>
          <a:p>
            <a:pPr defTabSz="1219170">
              <a:lnSpc>
                <a:spcPct val="150000"/>
              </a:lnSpc>
            </a:pPr>
            <a:r>
              <a:rPr lang="vi-VN" sz="2400" dirty="0">
                <a:latin typeface="+mn-lt"/>
                <a:ea typeface="+mn-ea"/>
                <a:cs typeface="+mn-ea"/>
                <a:sym typeface="+mn-lt"/>
              </a:rPr>
              <a:t>Đồ chơi dân gian là đồ chơi hình thành trong đời sống con người và được làm thủ công</a:t>
            </a:r>
            <a:r>
              <a:rPr lang="en-US" sz="2400" dirty="0">
                <a:latin typeface="UTM Avo"/>
                <a:ea typeface="+mn-ea"/>
                <a:cs typeface="+mn-ea"/>
                <a:sym typeface="+mn-lt"/>
              </a:rPr>
              <a:t>.</a:t>
            </a:r>
            <a:endParaRPr lang="vi-VN" sz="2400" dirty="0">
              <a:latin typeface="+mn-lt"/>
              <a:ea typeface="+mn-ea"/>
              <a:cs typeface="+mn-ea"/>
              <a:sym typeface="+mn-lt"/>
            </a:endParaRPr>
          </a:p>
        </p:txBody>
      </p:sp>
      <p:pic>
        <p:nvPicPr>
          <p:cNvPr id="3074" name="Picture 2" descr="https://cdn.tgdd.vn/News/1537354/y-nghia-khi-lam-do-choi-dan-gian-cho-tre-mam-non-845x5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11" y="2386361"/>
            <a:ext cx="3810089" cy="256929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cdn.sforum.vn/sforum/wp-content/uploads/2023/01/o-an-quan-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0225" y="2386361"/>
            <a:ext cx="4567635" cy="256929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banthe247.com/pictures/images/cach-choi-banh-du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1911" y="4642687"/>
            <a:ext cx="3810089" cy="224319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hững món đồ chơi dân gian mang nét văn hóa người Việt"/>
          <p:cNvPicPr>
            <a:picLocks noChangeAspect="1" noChangeArrowheads="1"/>
          </p:cNvPicPr>
          <p:nvPr/>
        </p:nvPicPr>
        <p:blipFill rotWithShape="1">
          <a:blip r:embed="rId6">
            <a:extLst>
              <a:ext uri="{28A0092B-C50C-407E-A947-70E740481C1C}">
                <a14:useLocalDpi xmlns:a14="http://schemas.microsoft.com/office/drawing/2010/main" val="0"/>
              </a:ext>
            </a:extLst>
          </a:blip>
          <a:srcRect t="8098" b="18052"/>
          <a:stretch/>
        </p:blipFill>
        <p:spPr bwMode="auto">
          <a:xfrm>
            <a:off x="4280226" y="4642687"/>
            <a:ext cx="4567636" cy="2243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7914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randombar(horizontal)">
                                      <p:cBhvr>
                                        <p:cTn id="17" dur="500"/>
                                        <p:tgtEl>
                                          <p:spTgt spid="3076"/>
                                        </p:tgtEl>
                                      </p:cBhvr>
                                    </p:animEffect>
                                  </p:childTnLst>
                                </p:cTn>
                              </p:par>
                              <p:par>
                                <p:cTn id="18" presetID="14" presetClass="entr" presetSubtype="10"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randombar(horizontal)">
                                      <p:cBhvr>
                                        <p:cTn id="20" dur="500"/>
                                        <p:tgtEl>
                                          <p:spTgt spid="3074"/>
                                        </p:tgtEl>
                                      </p:cBhvr>
                                    </p:animEffect>
                                  </p:childTnLst>
                                </p:cTn>
                              </p:par>
                              <p:par>
                                <p:cTn id="21" presetID="14" presetClass="entr" presetSubtype="10" fill="hold" nodeType="withEffect">
                                  <p:stCondLst>
                                    <p:cond delay="0"/>
                                  </p:stCondLst>
                                  <p:childTnLst>
                                    <p:set>
                                      <p:cBhvr>
                                        <p:cTn id="22" dur="1" fill="hold">
                                          <p:stCondLst>
                                            <p:cond delay="0"/>
                                          </p:stCondLst>
                                        </p:cTn>
                                        <p:tgtEl>
                                          <p:spTgt spid="3080"/>
                                        </p:tgtEl>
                                        <p:attrNameLst>
                                          <p:attrName>style.visibility</p:attrName>
                                        </p:attrNameLst>
                                      </p:cBhvr>
                                      <p:to>
                                        <p:strVal val="visible"/>
                                      </p:to>
                                    </p:set>
                                    <p:animEffect transition="in" filter="randombar(horizontal)">
                                      <p:cBhvr>
                                        <p:cTn id="23" dur="500"/>
                                        <p:tgtEl>
                                          <p:spTgt spid="3080"/>
                                        </p:tgtEl>
                                      </p:cBhvr>
                                    </p:animEffect>
                                  </p:childTnLst>
                                </p:cTn>
                              </p:par>
                              <p:par>
                                <p:cTn id="24" presetID="14" presetClass="entr" presetSubtype="10" fill="hold" nodeType="withEffect">
                                  <p:stCondLst>
                                    <p:cond delay="0"/>
                                  </p:stCondLst>
                                  <p:childTnLst>
                                    <p:set>
                                      <p:cBhvr>
                                        <p:cTn id="25" dur="1" fill="hold">
                                          <p:stCondLst>
                                            <p:cond delay="0"/>
                                          </p:stCondLst>
                                        </p:cTn>
                                        <p:tgtEl>
                                          <p:spTgt spid="3078"/>
                                        </p:tgtEl>
                                        <p:attrNameLst>
                                          <p:attrName>style.visibility</p:attrName>
                                        </p:attrNameLst>
                                      </p:cBhvr>
                                      <p:to>
                                        <p:strVal val="visible"/>
                                      </p:to>
                                    </p:set>
                                    <p:animEffect transition="in" filter="randombar(horizontal)">
                                      <p:cBhvr>
                                        <p:cTn id="26"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entagon 8"/>
          <p:cNvSpPr/>
          <p:nvPr/>
        </p:nvSpPr>
        <p:spPr>
          <a:xfrm>
            <a:off x="0" y="1620680"/>
            <a:ext cx="4547809" cy="619275"/>
          </a:xfrm>
          <a:prstGeom prst="homePlate">
            <a:avLst>
              <a:gd name="adj" fmla="val 4262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pt-BR" sz="2667" b="1">
                <a:solidFill>
                  <a:schemeClr val="tx1"/>
                </a:solidFill>
                <a:latin typeface="UTM Avo"/>
                <a:cs typeface="+mn-ea"/>
                <a:sym typeface="+mn-lt"/>
              </a:rPr>
              <a:t>Em có biết? (SGK tr. 56)</a:t>
            </a:r>
          </a:p>
        </p:txBody>
      </p:sp>
      <p:sp>
        <p:nvSpPr>
          <p:cNvPr id="10" name="Rectangle 9"/>
          <p:cNvSpPr/>
          <p:nvPr/>
        </p:nvSpPr>
        <p:spPr>
          <a:xfrm>
            <a:off x="436853" y="2417871"/>
            <a:ext cx="11318293" cy="2229841"/>
          </a:xfrm>
          <a:prstGeom prst="rect">
            <a:avLst/>
          </a:prstGeom>
          <a:solidFill>
            <a:schemeClr val="accent6">
              <a:lumMod val="20000"/>
              <a:lumOff val="80000"/>
            </a:schemeClr>
          </a:solidFill>
        </p:spPr>
        <p:txBody>
          <a:bodyPr wrap="square">
            <a:spAutoFit/>
          </a:bodyPr>
          <a:lstStyle/>
          <a:p>
            <a:pPr algn="just" defTabSz="1219170">
              <a:lnSpc>
                <a:spcPct val="150000"/>
              </a:lnSpc>
            </a:pPr>
            <a:r>
              <a:rPr lang="vi-VN" sz="2400" dirty="0">
                <a:latin typeface="+mn-lt"/>
                <a:ea typeface="+mn-ea"/>
                <a:cs typeface="+mn-ea"/>
                <a:sym typeface="+mn-lt"/>
              </a:rPr>
              <a:t>Đồ chơi dân gian lưu giữ nét văn hoá truyền thống, được làm thủ công bằng những vật liệu đơn giản dễ kiếm như tre, giấy (diều giấy, đèn ông sao, mặt nạ giấy bồi, đầu lân, đèn kéo quân, chuồn chuồn tre,...), bột gạo hấp chín (tò he), lá cây (trâu lá mít, cào cào lá dứa,...)</a:t>
            </a:r>
            <a:r>
              <a:rPr lang="en-US" sz="2400" dirty="0">
                <a:latin typeface="UTM Avo"/>
                <a:ea typeface="+mn-ea"/>
                <a:cs typeface="+mn-ea"/>
                <a:sym typeface="+mn-lt"/>
              </a:rPr>
              <a:t>.</a:t>
            </a:r>
            <a:endParaRPr lang="vi-VN" sz="2400" dirty="0">
              <a:latin typeface="+mn-lt"/>
              <a:ea typeface="+mn-ea"/>
              <a:cs typeface="+mn-ea"/>
              <a:sym typeface="+mn-lt"/>
            </a:endParaRPr>
          </a:p>
        </p:txBody>
      </p:sp>
      <p:pic>
        <p:nvPicPr>
          <p:cNvPr id="4098" name="Picture 2" descr="https://www.shutterstock.com/image-photo/small-flying-rainbow-kite-isolated-600nw-255228310.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6853" y="5163037"/>
            <a:ext cx="1961555" cy="1333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7-11/12 VOUCHER 8%]Mặt nạ chú Tễu - Ông địa trung thu truyền thống bằng giấy  bồi cho trẻ em và người lớn | Lazada.v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0873" y="5179332"/>
            <a:ext cx="1315439" cy="13154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2" name="Picture 6" descr="Chuồn chuồn tre - Chuồn chuồn tre thăng bằng - Craft.com.vn"/>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59650" y="4825628"/>
            <a:ext cx="1692081" cy="1692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4" name="Picture 8" descr="Mua Lồng Đèn Ông Sao Kibu Design - Thông Minh Vận Động | Tiki"/>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38777" y="5086363"/>
            <a:ext cx="1408408" cy="1408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64196" y="4819440"/>
            <a:ext cx="1177960" cy="1692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863813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additive="base">
                                        <p:cTn id="17" dur="500" fill="hold"/>
                                        <p:tgtEl>
                                          <p:spTgt spid="4098"/>
                                        </p:tgtEl>
                                        <p:attrNameLst>
                                          <p:attrName>ppt_x</p:attrName>
                                        </p:attrNameLst>
                                      </p:cBhvr>
                                      <p:tavLst>
                                        <p:tav tm="0">
                                          <p:val>
                                            <p:strVal val="#ppt_x"/>
                                          </p:val>
                                        </p:tav>
                                        <p:tav tm="100000">
                                          <p:val>
                                            <p:strVal val="#ppt_x"/>
                                          </p:val>
                                        </p:tav>
                                      </p:tavLst>
                                    </p:anim>
                                    <p:anim calcmode="lin" valueType="num">
                                      <p:cBhvr additive="base">
                                        <p:cTn id="18" dur="500" fill="hold"/>
                                        <p:tgtEl>
                                          <p:spTgt spid="409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100"/>
                                        </p:tgtEl>
                                        <p:attrNameLst>
                                          <p:attrName>style.visibility</p:attrName>
                                        </p:attrNameLst>
                                      </p:cBhvr>
                                      <p:to>
                                        <p:strVal val="visible"/>
                                      </p:to>
                                    </p:set>
                                    <p:anim calcmode="lin" valueType="num">
                                      <p:cBhvr additive="base">
                                        <p:cTn id="21" dur="500" fill="hold"/>
                                        <p:tgtEl>
                                          <p:spTgt spid="4100"/>
                                        </p:tgtEl>
                                        <p:attrNameLst>
                                          <p:attrName>ppt_x</p:attrName>
                                        </p:attrNameLst>
                                      </p:cBhvr>
                                      <p:tavLst>
                                        <p:tav tm="0">
                                          <p:val>
                                            <p:strVal val="#ppt_x"/>
                                          </p:val>
                                        </p:tav>
                                        <p:tav tm="100000">
                                          <p:val>
                                            <p:strVal val="#ppt_x"/>
                                          </p:val>
                                        </p:tav>
                                      </p:tavLst>
                                    </p:anim>
                                    <p:anim calcmode="lin" valueType="num">
                                      <p:cBhvr additive="base">
                                        <p:cTn id="22" dur="500" fill="hold"/>
                                        <p:tgtEl>
                                          <p:spTgt spid="410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104"/>
                                        </p:tgtEl>
                                        <p:attrNameLst>
                                          <p:attrName>style.visibility</p:attrName>
                                        </p:attrNameLst>
                                      </p:cBhvr>
                                      <p:to>
                                        <p:strVal val="visible"/>
                                      </p:to>
                                    </p:set>
                                    <p:anim calcmode="lin" valueType="num">
                                      <p:cBhvr additive="base">
                                        <p:cTn id="25" dur="500" fill="hold"/>
                                        <p:tgtEl>
                                          <p:spTgt spid="4104"/>
                                        </p:tgtEl>
                                        <p:attrNameLst>
                                          <p:attrName>ppt_x</p:attrName>
                                        </p:attrNameLst>
                                      </p:cBhvr>
                                      <p:tavLst>
                                        <p:tav tm="0">
                                          <p:val>
                                            <p:strVal val="#ppt_x"/>
                                          </p:val>
                                        </p:tav>
                                        <p:tav tm="100000">
                                          <p:val>
                                            <p:strVal val="#ppt_x"/>
                                          </p:val>
                                        </p:tav>
                                      </p:tavLst>
                                    </p:anim>
                                    <p:anim calcmode="lin" valueType="num">
                                      <p:cBhvr additive="base">
                                        <p:cTn id="26" dur="500" fill="hold"/>
                                        <p:tgtEl>
                                          <p:spTgt spid="410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102"/>
                                        </p:tgtEl>
                                        <p:attrNameLst>
                                          <p:attrName>style.visibility</p:attrName>
                                        </p:attrNameLst>
                                      </p:cBhvr>
                                      <p:to>
                                        <p:strVal val="visible"/>
                                      </p:to>
                                    </p:set>
                                    <p:anim calcmode="lin" valueType="num">
                                      <p:cBhvr additive="base">
                                        <p:cTn id="29" dur="500" fill="hold"/>
                                        <p:tgtEl>
                                          <p:spTgt spid="4102"/>
                                        </p:tgtEl>
                                        <p:attrNameLst>
                                          <p:attrName>ppt_x</p:attrName>
                                        </p:attrNameLst>
                                      </p:cBhvr>
                                      <p:tavLst>
                                        <p:tav tm="0">
                                          <p:val>
                                            <p:strVal val="#ppt_x"/>
                                          </p:val>
                                        </p:tav>
                                        <p:tav tm="100000">
                                          <p:val>
                                            <p:strVal val="#ppt_x"/>
                                          </p:val>
                                        </p:tav>
                                      </p:tavLst>
                                    </p:anim>
                                    <p:anim calcmode="lin" valueType="num">
                                      <p:cBhvr additive="base">
                                        <p:cTn id="30" dur="500" fill="hold"/>
                                        <p:tgtEl>
                                          <p:spTgt spid="410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815"/>
        <p:cNvGrpSpPr/>
        <p:nvPr/>
      </p:nvGrpSpPr>
      <p:grpSpPr>
        <a:xfrm>
          <a:off x="0" y="0"/>
          <a:ext cx="0" cy="0"/>
          <a:chOff x="0" y="0"/>
          <a:chExt cx="0" cy="0"/>
        </a:xfrm>
      </p:grpSpPr>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9565" b="89565" l="0" r="99583"/>
                    </a14:imgEffect>
                  </a14:imgLayer>
                </a14:imgProps>
              </a:ext>
              <a:ext uri="{28A0092B-C50C-407E-A947-70E740481C1C}">
                <a14:useLocalDpi xmlns:a14="http://schemas.microsoft.com/office/drawing/2010/main" val="0"/>
              </a:ext>
            </a:extLst>
          </a:blip>
          <a:stretch>
            <a:fillRect/>
          </a:stretch>
        </p:blipFill>
        <p:spPr>
          <a:xfrm>
            <a:off x="4499837" y="1308718"/>
            <a:ext cx="3492283" cy="1675713"/>
          </a:xfrm>
          <a:prstGeom prst="rect">
            <a:avLst/>
          </a:prstGeom>
        </p:spPr>
      </p:pic>
      <p:sp>
        <p:nvSpPr>
          <p:cNvPr id="10" name="TextBox 9"/>
          <p:cNvSpPr txBox="1"/>
          <p:nvPr/>
        </p:nvSpPr>
        <p:spPr>
          <a:xfrm>
            <a:off x="4827358" y="1756160"/>
            <a:ext cx="2786743" cy="654731"/>
          </a:xfrm>
          <a:prstGeom prst="rect">
            <a:avLst/>
          </a:prstGeom>
          <a:noFill/>
        </p:spPr>
        <p:txBody>
          <a:bodyPr wrap="square" rtlCol="0">
            <a:spAutoFit/>
          </a:bodyPr>
          <a:lstStyle/>
          <a:p>
            <a:pPr algn="ctr" defTabSz="1219170">
              <a:lnSpc>
                <a:spcPct val="150000"/>
              </a:lnSpc>
            </a:pPr>
            <a:r>
              <a:rPr lang="en-US" sz="2800" b="1" dirty="0">
                <a:latin typeface="UTM Avo"/>
                <a:ea typeface="+mn-ea"/>
                <a:cs typeface="+mn-ea"/>
                <a:sym typeface="+mn-lt"/>
              </a:rPr>
              <a:t>KẾT LUẬN</a:t>
            </a:r>
          </a:p>
        </p:txBody>
      </p:sp>
      <p:grpSp>
        <p:nvGrpSpPr>
          <p:cNvPr id="11" name="Group 10"/>
          <p:cNvGrpSpPr/>
          <p:nvPr/>
        </p:nvGrpSpPr>
        <p:grpSpPr>
          <a:xfrm>
            <a:off x="821865" y="2265967"/>
            <a:ext cx="10548269" cy="4054279"/>
            <a:chOff x="875505" y="1306472"/>
            <a:chExt cx="7911202" cy="3040709"/>
          </a:xfrm>
        </p:grpSpPr>
        <p:sp>
          <p:nvSpPr>
            <p:cNvPr id="12" name="Rounded Rectangle 11"/>
            <p:cNvSpPr/>
            <p:nvPr/>
          </p:nvSpPr>
          <p:spPr>
            <a:xfrm>
              <a:off x="1472916" y="2014906"/>
              <a:ext cx="6916451" cy="1679077"/>
            </a:xfrm>
            <a:prstGeom prst="roundRect">
              <a:avLst>
                <a:gd name="adj" fmla="val 12710"/>
              </a:avLst>
            </a:prstGeom>
            <a:solidFill>
              <a:srgbClr val="FFF79A"/>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lnSpc>
                  <a:spcPct val="150000"/>
                </a:lnSpc>
              </a:pPr>
              <a:r>
                <a:rPr lang="vi-VN" sz="2400" dirty="0">
                  <a:solidFill>
                    <a:srgbClr val="000000"/>
                  </a:solidFill>
                  <a:cs typeface="+mn-ea"/>
                  <a:sym typeface="+mn-lt"/>
                </a:rPr>
                <a:t>Đặc điểm chung của đồ chơi dân gian là được làm thủ công từ những vật liệu đơn giản dễ kiếm.</a:t>
              </a: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0310" y="3040784"/>
              <a:ext cx="1306397" cy="1306397"/>
            </a:xfrm>
            <a:prstGeom prst="rect">
              <a:avLst/>
            </a:prstGeom>
          </p:spPr>
        </p:pic>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5000" y1="64400" x2="5000" y2="70000"/>
                        </a14:backgroundRemoval>
                      </a14:imgEffect>
                    </a14:imgLayer>
                  </a14:imgProps>
                </a:ext>
                <a:ext uri="{28A0092B-C50C-407E-A947-70E740481C1C}">
                  <a14:useLocalDpi xmlns:a14="http://schemas.microsoft.com/office/drawing/2010/main" val="0"/>
                </a:ext>
              </a:extLst>
            </a:blip>
            <a:stretch>
              <a:fillRect/>
            </a:stretch>
          </p:blipFill>
          <p:spPr>
            <a:xfrm>
              <a:off x="875505" y="1306472"/>
              <a:ext cx="1194822" cy="1194822"/>
            </a:xfrm>
            <a:prstGeom prst="rect">
              <a:avLst/>
            </a:prstGeom>
          </p:spPr>
        </p:pic>
      </p:grpSp>
    </p:spTree>
    <p:extLst>
      <p:ext uri="{BB962C8B-B14F-4D97-AF65-F5344CB8AC3E}">
        <p14:creationId xmlns:p14="http://schemas.microsoft.com/office/powerpoint/2010/main" val="20737067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319313" y="1546859"/>
            <a:ext cx="6803539" cy="5034448"/>
            <a:chOff x="79828" y="3192142"/>
            <a:chExt cx="5102655" cy="3775835"/>
          </a:xfrm>
        </p:grpSpPr>
        <p:sp>
          <p:nvSpPr>
            <p:cNvPr id="3" name="Rounded Rectangle 2"/>
            <p:cNvSpPr/>
            <p:nvPr/>
          </p:nvSpPr>
          <p:spPr>
            <a:xfrm>
              <a:off x="79828" y="3192142"/>
              <a:ext cx="1444173" cy="441462"/>
            </a:xfrm>
            <a:prstGeom prst="roundRect">
              <a:avLst>
                <a:gd name="adj" fmla="val 38542"/>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b="1" dirty="0" err="1">
                  <a:solidFill>
                    <a:schemeClr val="tx1"/>
                  </a:solidFill>
                  <a:latin typeface="UTM Avo"/>
                  <a:cs typeface="+mn-ea"/>
                  <a:sym typeface="+mn-lt"/>
                </a:rPr>
                <a:t>Tò</a:t>
              </a:r>
              <a:r>
                <a:rPr lang="en-US" sz="2400" b="1" dirty="0">
                  <a:solidFill>
                    <a:schemeClr val="tx1"/>
                  </a:solidFill>
                  <a:latin typeface="UTM Avo"/>
                  <a:cs typeface="+mn-ea"/>
                  <a:sym typeface="+mn-lt"/>
                </a:rPr>
                <a:t> he</a:t>
              </a:r>
            </a:p>
          </p:txBody>
        </p:sp>
        <p:sp>
          <p:nvSpPr>
            <p:cNvPr id="4" name="Rectangle 3"/>
            <p:cNvSpPr/>
            <p:nvPr/>
          </p:nvSpPr>
          <p:spPr>
            <a:xfrm>
              <a:off x="79828" y="3633603"/>
              <a:ext cx="5102655" cy="3334374"/>
            </a:xfrm>
            <a:prstGeom prst="rect">
              <a:avLst/>
            </a:prstGeom>
          </p:spPr>
          <p:txBody>
            <a:bodyPr wrap="square">
              <a:spAutoFit/>
            </a:bodyPr>
            <a:lstStyle/>
            <a:p>
              <a:pPr marL="457189" indent="-457189" algn="just" defTabSz="1219170">
                <a:lnSpc>
                  <a:spcPct val="150000"/>
                </a:lnSpc>
                <a:buFont typeface="Arial" panose="020B0604020202020204" pitchFamily="34" charset="0"/>
                <a:buChar char="•"/>
              </a:pPr>
              <a:r>
                <a:rPr lang="vi-VN" sz="2400" dirty="0">
                  <a:latin typeface="+mn-lt"/>
                  <a:ea typeface="+mn-ea"/>
                  <a:cs typeface="+mn-ea"/>
                  <a:sym typeface="+mn-lt"/>
                </a:rPr>
                <a:t>Bột gạo hấp chín có độ dẻo, độ dính được nhuộm màu. Màu có nguồn tự nhiên như màu vàng từ củ nghệ, màu đỏ từ quả gấc, màu đen từ nhọ nồi, màu xanh từ lá riềng,... </a:t>
              </a:r>
            </a:p>
            <a:p>
              <a:pPr marL="457189" indent="-457189" algn="just" defTabSz="1219170">
                <a:lnSpc>
                  <a:spcPct val="150000"/>
                </a:lnSpc>
                <a:buFont typeface="Arial" panose="020B0604020202020204" pitchFamily="34" charset="0"/>
                <a:buChar char="•"/>
              </a:pPr>
              <a:r>
                <a:rPr lang="vi-VN" sz="2400" dirty="0">
                  <a:latin typeface="+mn-lt"/>
                  <a:ea typeface="+mn-ea"/>
                  <a:cs typeface="+mn-ea"/>
                  <a:sym typeface="+mn-lt"/>
                </a:rPr>
                <a:t>Những cục bột nhỏ với nhiều màu sắc khác nhau được nặn thành các hình thù ngộ nghĩnh.</a:t>
              </a:r>
            </a:p>
          </p:txBody>
        </p:sp>
      </p:grpSp>
      <p:pic>
        <p:nvPicPr>
          <p:cNvPr id="6146" name="Picture 2" descr="https://gotrangtri.vn/wp-content/uploads/2018/09/lang-to-he-ha-duo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3736" y="1315498"/>
            <a:ext cx="4166295" cy="23394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50" name="Picture 6" descr="https://media.la34.com.vn/upload/image/202210/medium/1273882_28_10_nguoi_tho_nang_long_voi_nghe_to_he_4_0624473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3736" y="4126998"/>
            <a:ext cx="4166295" cy="23435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40314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randombar(horizontal)">
                                      <p:cBhvr>
                                        <p:cTn id="13" dur="500"/>
                                        <p:tgtEl>
                                          <p:spTgt spid="6146"/>
                                        </p:tgtEl>
                                      </p:cBhvr>
                                    </p:animEffect>
                                  </p:childTnLst>
                                </p:cTn>
                              </p:par>
                              <p:par>
                                <p:cTn id="14" presetID="14" presetClass="entr" presetSubtype="10" fill="hold" nodeType="withEffect">
                                  <p:stCondLst>
                                    <p:cond delay="0"/>
                                  </p:stCondLst>
                                  <p:childTnLst>
                                    <p:set>
                                      <p:cBhvr>
                                        <p:cTn id="15" dur="1" fill="hold">
                                          <p:stCondLst>
                                            <p:cond delay="0"/>
                                          </p:stCondLst>
                                        </p:cTn>
                                        <p:tgtEl>
                                          <p:spTgt spid="6150"/>
                                        </p:tgtEl>
                                        <p:attrNameLst>
                                          <p:attrName>style.visibility</p:attrName>
                                        </p:attrNameLst>
                                      </p:cBhvr>
                                      <p:to>
                                        <p:strVal val="visible"/>
                                      </p:to>
                                    </p:set>
                                    <p:animEffect transition="in" filter="randombar(horizontal)">
                                      <p:cBhvr>
                                        <p:cTn id="16"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38666" y="1620119"/>
            <a:ext cx="11408229" cy="1675843"/>
          </a:xfrm>
          <a:prstGeom prst="rect">
            <a:avLst/>
          </a:prstGeom>
        </p:spPr>
        <p:txBody>
          <a:bodyPr wrap="square">
            <a:spAutoFit/>
          </a:bodyPr>
          <a:lstStyle/>
          <a:p>
            <a:pPr marL="457189" indent="-457189" algn="just" defTabSz="1219170">
              <a:lnSpc>
                <a:spcPct val="150000"/>
              </a:lnSpc>
              <a:buFont typeface="Arial" panose="020B0604020202020204" pitchFamily="34" charset="0"/>
              <a:buChar char="•"/>
            </a:pPr>
            <a:r>
              <a:rPr lang="vi-VN" sz="2400" dirty="0">
                <a:latin typeface="+mn-lt"/>
                <a:ea typeface="+mn-ea"/>
                <a:cs typeface="+mn-ea"/>
                <a:sym typeface="+mn-lt"/>
              </a:rPr>
              <a:t>Lá dứa, lá dừa,... là những vật liệu dễ kiếm trong tự nhiên. Chỉ cần chút khéo léo là chúng ta có thể tết thành đồ chơi hình con vật: cào cào, châu chấu, con cua,... rất sống động. </a:t>
            </a:r>
          </a:p>
        </p:txBody>
      </p:sp>
      <p:pic>
        <p:nvPicPr>
          <p:cNvPr id="7170" name="Picture 2" descr="Cào cào lá - Báo Khánh Hòa điện tử"/>
          <p:cNvPicPr>
            <a:picLocks noChangeAspect="1" noChangeArrowheads="1"/>
          </p:cNvPicPr>
          <p:nvPr/>
        </p:nvPicPr>
        <p:blipFill rotWithShape="1">
          <a:blip r:embed="rId3">
            <a:extLst>
              <a:ext uri="{28A0092B-C50C-407E-A947-70E740481C1C}">
                <a14:useLocalDpi xmlns:a14="http://schemas.microsoft.com/office/drawing/2010/main" val="0"/>
              </a:ext>
            </a:extLst>
          </a:blip>
          <a:srcRect l="9429" r="1673" b="3741"/>
          <a:stretch/>
        </p:blipFill>
        <p:spPr bwMode="auto">
          <a:xfrm>
            <a:off x="531328" y="3562039"/>
            <a:ext cx="3799840" cy="277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4" name="Picture 6" descr="Cào Cào Lá Dừa Đồ Chơi An Toàn Quà Tặng HandMade | Lazada.vn"/>
          <p:cNvPicPr>
            <a:picLocks noChangeAspect="1" noChangeArrowheads="1"/>
          </p:cNvPicPr>
          <p:nvPr/>
        </p:nvPicPr>
        <p:blipFill rotWithShape="1">
          <a:blip r:embed="rId4">
            <a:extLst>
              <a:ext uri="{28A0092B-C50C-407E-A947-70E740481C1C}">
                <a14:useLocalDpi xmlns:a14="http://schemas.microsoft.com/office/drawing/2010/main" val="0"/>
              </a:ext>
            </a:extLst>
          </a:blip>
          <a:srcRect l="6576" r="10568"/>
          <a:stretch/>
        </p:blipFill>
        <p:spPr bwMode="auto">
          <a:xfrm>
            <a:off x="4857440" y="3564586"/>
            <a:ext cx="3092389" cy="27728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6" name="Picture 8" descr="TÔI NỢ CHỊ TUỔI THƠ TƯƠI ĐẸP [ Hương Khuê ] - 24 ANH THƯ TRỞ VỀ RỒI ! -  Page 2 - Wattpad"/>
          <p:cNvPicPr>
            <a:picLocks noChangeAspect="1" noChangeArrowheads="1"/>
          </p:cNvPicPr>
          <p:nvPr/>
        </p:nvPicPr>
        <p:blipFill rotWithShape="1">
          <a:blip r:embed="rId5">
            <a:extLst>
              <a:ext uri="{28A0092B-C50C-407E-A947-70E740481C1C}">
                <a14:useLocalDpi xmlns:a14="http://schemas.microsoft.com/office/drawing/2010/main" val="0"/>
              </a:ext>
            </a:extLst>
          </a:blip>
          <a:srcRect l="9221" r="14075"/>
          <a:stretch/>
        </p:blipFill>
        <p:spPr bwMode="auto">
          <a:xfrm>
            <a:off x="8476102" y="3569031"/>
            <a:ext cx="3270793" cy="2768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301392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 calcmode="lin" valueType="num">
                                      <p:cBhvr>
                                        <p:cTn id="13" dur="500" fill="hold"/>
                                        <p:tgtEl>
                                          <p:spTgt spid="7170"/>
                                        </p:tgtEl>
                                        <p:attrNameLst>
                                          <p:attrName>ppt_w</p:attrName>
                                        </p:attrNameLst>
                                      </p:cBhvr>
                                      <p:tavLst>
                                        <p:tav tm="0">
                                          <p:val>
                                            <p:fltVal val="0"/>
                                          </p:val>
                                        </p:tav>
                                        <p:tav tm="100000">
                                          <p:val>
                                            <p:strVal val="#ppt_w"/>
                                          </p:val>
                                        </p:tav>
                                      </p:tavLst>
                                    </p:anim>
                                    <p:anim calcmode="lin" valueType="num">
                                      <p:cBhvr>
                                        <p:cTn id="14" dur="500" fill="hold"/>
                                        <p:tgtEl>
                                          <p:spTgt spid="7170"/>
                                        </p:tgtEl>
                                        <p:attrNameLst>
                                          <p:attrName>ppt_h</p:attrName>
                                        </p:attrNameLst>
                                      </p:cBhvr>
                                      <p:tavLst>
                                        <p:tav tm="0">
                                          <p:val>
                                            <p:fltVal val="0"/>
                                          </p:val>
                                        </p:tav>
                                        <p:tav tm="100000">
                                          <p:val>
                                            <p:strVal val="#ppt_h"/>
                                          </p:val>
                                        </p:tav>
                                      </p:tavLst>
                                    </p:anim>
                                    <p:animEffect transition="in" filter="fade">
                                      <p:cBhvr>
                                        <p:cTn id="15" dur="500"/>
                                        <p:tgtEl>
                                          <p:spTgt spid="7170"/>
                                        </p:tgtEl>
                                      </p:cBhvr>
                                    </p:animEffect>
                                  </p:childTnLst>
                                </p:cTn>
                              </p:par>
                              <p:par>
                                <p:cTn id="16" presetID="53" presetClass="entr" presetSubtype="16" fill="hold" nodeType="withEffect">
                                  <p:stCondLst>
                                    <p:cond delay="0"/>
                                  </p:stCondLst>
                                  <p:childTnLst>
                                    <p:set>
                                      <p:cBhvr>
                                        <p:cTn id="17" dur="1" fill="hold">
                                          <p:stCondLst>
                                            <p:cond delay="0"/>
                                          </p:stCondLst>
                                        </p:cTn>
                                        <p:tgtEl>
                                          <p:spTgt spid="7174"/>
                                        </p:tgtEl>
                                        <p:attrNameLst>
                                          <p:attrName>style.visibility</p:attrName>
                                        </p:attrNameLst>
                                      </p:cBhvr>
                                      <p:to>
                                        <p:strVal val="visible"/>
                                      </p:to>
                                    </p:set>
                                    <p:anim calcmode="lin" valueType="num">
                                      <p:cBhvr>
                                        <p:cTn id="18" dur="500" fill="hold"/>
                                        <p:tgtEl>
                                          <p:spTgt spid="7174"/>
                                        </p:tgtEl>
                                        <p:attrNameLst>
                                          <p:attrName>ppt_w</p:attrName>
                                        </p:attrNameLst>
                                      </p:cBhvr>
                                      <p:tavLst>
                                        <p:tav tm="0">
                                          <p:val>
                                            <p:fltVal val="0"/>
                                          </p:val>
                                        </p:tav>
                                        <p:tav tm="100000">
                                          <p:val>
                                            <p:strVal val="#ppt_w"/>
                                          </p:val>
                                        </p:tav>
                                      </p:tavLst>
                                    </p:anim>
                                    <p:anim calcmode="lin" valueType="num">
                                      <p:cBhvr>
                                        <p:cTn id="19" dur="500" fill="hold"/>
                                        <p:tgtEl>
                                          <p:spTgt spid="7174"/>
                                        </p:tgtEl>
                                        <p:attrNameLst>
                                          <p:attrName>ppt_h</p:attrName>
                                        </p:attrNameLst>
                                      </p:cBhvr>
                                      <p:tavLst>
                                        <p:tav tm="0">
                                          <p:val>
                                            <p:fltVal val="0"/>
                                          </p:val>
                                        </p:tav>
                                        <p:tav tm="100000">
                                          <p:val>
                                            <p:strVal val="#ppt_h"/>
                                          </p:val>
                                        </p:tav>
                                      </p:tavLst>
                                    </p:anim>
                                    <p:animEffect transition="in" filter="fade">
                                      <p:cBhvr>
                                        <p:cTn id="20" dur="500"/>
                                        <p:tgtEl>
                                          <p:spTgt spid="7174"/>
                                        </p:tgtEl>
                                      </p:cBhvr>
                                    </p:animEffect>
                                  </p:childTnLst>
                                </p:cTn>
                              </p:par>
                              <p:par>
                                <p:cTn id="21" presetID="53" presetClass="entr" presetSubtype="16" fill="hold" nodeType="withEffect">
                                  <p:stCondLst>
                                    <p:cond delay="0"/>
                                  </p:stCondLst>
                                  <p:childTnLst>
                                    <p:set>
                                      <p:cBhvr>
                                        <p:cTn id="22" dur="1" fill="hold">
                                          <p:stCondLst>
                                            <p:cond delay="0"/>
                                          </p:stCondLst>
                                        </p:cTn>
                                        <p:tgtEl>
                                          <p:spTgt spid="7176"/>
                                        </p:tgtEl>
                                        <p:attrNameLst>
                                          <p:attrName>style.visibility</p:attrName>
                                        </p:attrNameLst>
                                      </p:cBhvr>
                                      <p:to>
                                        <p:strVal val="visible"/>
                                      </p:to>
                                    </p:set>
                                    <p:anim calcmode="lin" valueType="num">
                                      <p:cBhvr>
                                        <p:cTn id="23" dur="500" fill="hold"/>
                                        <p:tgtEl>
                                          <p:spTgt spid="7176"/>
                                        </p:tgtEl>
                                        <p:attrNameLst>
                                          <p:attrName>ppt_w</p:attrName>
                                        </p:attrNameLst>
                                      </p:cBhvr>
                                      <p:tavLst>
                                        <p:tav tm="0">
                                          <p:val>
                                            <p:fltVal val="0"/>
                                          </p:val>
                                        </p:tav>
                                        <p:tav tm="100000">
                                          <p:val>
                                            <p:strVal val="#ppt_w"/>
                                          </p:val>
                                        </p:tav>
                                      </p:tavLst>
                                    </p:anim>
                                    <p:anim calcmode="lin" valueType="num">
                                      <p:cBhvr>
                                        <p:cTn id="24" dur="500" fill="hold"/>
                                        <p:tgtEl>
                                          <p:spTgt spid="7176"/>
                                        </p:tgtEl>
                                        <p:attrNameLst>
                                          <p:attrName>ppt_h</p:attrName>
                                        </p:attrNameLst>
                                      </p:cBhvr>
                                      <p:tavLst>
                                        <p:tav tm="0">
                                          <p:val>
                                            <p:fltVal val="0"/>
                                          </p:val>
                                        </p:tav>
                                        <p:tav tm="100000">
                                          <p:val>
                                            <p:strVal val="#ppt_h"/>
                                          </p:val>
                                        </p:tav>
                                      </p:tavLst>
                                    </p:anim>
                                    <p:animEffect transition="in" filter="fade">
                                      <p:cBhvr>
                                        <p:cTn id="25"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755"/>
        <p:cNvGrpSpPr/>
        <p:nvPr/>
      </p:nvGrpSpPr>
      <p:grpSpPr>
        <a:xfrm>
          <a:off x="0" y="0"/>
          <a:ext cx="0" cy="0"/>
          <a:chOff x="0" y="0"/>
          <a:chExt cx="0" cy="0"/>
        </a:xfrm>
      </p:grpSpPr>
      <p:grpSp>
        <p:nvGrpSpPr>
          <p:cNvPr id="8759" name="Google Shape;8759;p37"/>
          <p:cNvGrpSpPr/>
          <p:nvPr/>
        </p:nvGrpSpPr>
        <p:grpSpPr>
          <a:xfrm>
            <a:off x="1498756" y="4557403"/>
            <a:ext cx="354728" cy="354728"/>
            <a:chOff x="4109600" y="3060425"/>
            <a:chExt cx="352425" cy="352425"/>
          </a:xfrm>
        </p:grpSpPr>
        <p:sp>
          <p:nvSpPr>
            <p:cNvPr id="8760" name="Google Shape;8760;p37"/>
            <p:cNvSpPr/>
            <p:nvPr/>
          </p:nvSpPr>
          <p:spPr>
            <a:xfrm>
              <a:off x="4259250" y="3060425"/>
              <a:ext cx="53100" cy="92100"/>
            </a:xfrm>
            <a:custGeom>
              <a:avLst/>
              <a:gdLst/>
              <a:ahLst/>
              <a:cxnLst/>
              <a:rect l="l" t="t" r="r" b="b"/>
              <a:pathLst>
                <a:path w="2124" h="3684" extrusionOk="0">
                  <a:moveTo>
                    <a:pt x="0" y="0"/>
                  </a:moveTo>
                  <a:lnTo>
                    <a:pt x="0" y="3684"/>
                  </a:lnTo>
                  <a:lnTo>
                    <a:pt x="2124" y="3684"/>
                  </a:lnTo>
                  <a:lnTo>
                    <a:pt x="2124" y="0"/>
                  </a:lnTo>
                  <a:close/>
                </a:path>
              </a:pathLst>
            </a:custGeom>
            <a:solidFill>
              <a:schemeClr val="accent3"/>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8761" name="Google Shape;8761;p37"/>
            <p:cNvSpPr/>
            <p:nvPr/>
          </p:nvSpPr>
          <p:spPr>
            <a:xfrm>
              <a:off x="4259250" y="3320725"/>
              <a:ext cx="53100" cy="92125"/>
            </a:xfrm>
            <a:custGeom>
              <a:avLst/>
              <a:gdLst/>
              <a:ahLst/>
              <a:cxnLst/>
              <a:rect l="l" t="t" r="r" b="b"/>
              <a:pathLst>
                <a:path w="2124" h="3685" extrusionOk="0">
                  <a:moveTo>
                    <a:pt x="0" y="1"/>
                  </a:moveTo>
                  <a:lnTo>
                    <a:pt x="0" y="3684"/>
                  </a:lnTo>
                  <a:lnTo>
                    <a:pt x="2124" y="3684"/>
                  </a:lnTo>
                  <a:lnTo>
                    <a:pt x="2124" y="1"/>
                  </a:lnTo>
                  <a:close/>
                </a:path>
              </a:pathLst>
            </a:custGeom>
            <a:solidFill>
              <a:schemeClr val="accent3"/>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8762" name="Google Shape;8762;p37"/>
            <p:cNvSpPr/>
            <p:nvPr/>
          </p:nvSpPr>
          <p:spPr>
            <a:xfrm>
              <a:off x="4369900" y="3210075"/>
              <a:ext cx="92125" cy="53100"/>
            </a:xfrm>
            <a:custGeom>
              <a:avLst/>
              <a:gdLst/>
              <a:ahLst/>
              <a:cxnLst/>
              <a:rect l="l" t="t" r="r" b="b"/>
              <a:pathLst>
                <a:path w="3685" h="2124" extrusionOk="0">
                  <a:moveTo>
                    <a:pt x="1" y="1"/>
                  </a:moveTo>
                  <a:lnTo>
                    <a:pt x="1" y="2124"/>
                  </a:lnTo>
                  <a:lnTo>
                    <a:pt x="3684" y="2124"/>
                  </a:lnTo>
                  <a:lnTo>
                    <a:pt x="3684" y="1"/>
                  </a:lnTo>
                  <a:close/>
                </a:path>
              </a:pathLst>
            </a:custGeom>
            <a:solidFill>
              <a:schemeClr val="accent3"/>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8763" name="Google Shape;8763;p37"/>
            <p:cNvSpPr/>
            <p:nvPr/>
          </p:nvSpPr>
          <p:spPr>
            <a:xfrm>
              <a:off x="4109600" y="3210075"/>
              <a:ext cx="92075" cy="53100"/>
            </a:xfrm>
            <a:custGeom>
              <a:avLst/>
              <a:gdLst/>
              <a:ahLst/>
              <a:cxnLst/>
              <a:rect l="l" t="t" r="r" b="b"/>
              <a:pathLst>
                <a:path w="3683" h="2124" extrusionOk="0">
                  <a:moveTo>
                    <a:pt x="0" y="1"/>
                  </a:moveTo>
                  <a:lnTo>
                    <a:pt x="0" y="2124"/>
                  </a:lnTo>
                  <a:lnTo>
                    <a:pt x="3683" y="2124"/>
                  </a:lnTo>
                  <a:lnTo>
                    <a:pt x="3683" y="1"/>
                  </a:lnTo>
                  <a:close/>
                </a:path>
              </a:pathLst>
            </a:custGeom>
            <a:solidFill>
              <a:schemeClr val="accent3"/>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8764" name="Google Shape;8764;p37"/>
            <p:cNvSpPr/>
            <p:nvPr/>
          </p:nvSpPr>
          <p:spPr>
            <a:xfrm>
              <a:off x="4326450" y="3093250"/>
              <a:ext cx="102675" cy="102700"/>
            </a:xfrm>
            <a:custGeom>
              <a:avLst/>
              <a:gdLst/>
              <a:ahLst/>
              <a:cxnLst/>
              <a:rect l="l" t="t" r="r" b="b"/>
              <a:pathLst>
                <a:path w="4107" h="4108" extrusionOk="0">
                  <a:moveTo>
                    <a:pt x="2605" y="1"/>
                  </a:moveTo>
                  <a:lnTo>
                    <a:pt x="0" y="2606"/>
                  </a:lnTo>
                  <a:lnTo>
                    <a:pt x="1502" y="4107"/>
                  </a:lnTo>
                  <a:lnTo>
                    <a:pt x="4106" y="1502"/>
                  </a:lnTo>
                  <a:lnTo>
                    <a:pt x="2605" y="1"/>
                  </a:lnTo>
                  <a:close/>
                </a:path>
              </a:pathLst>
            </a:custGeom>
            <a:solidFill>
              <a:schemeClr val="accent3"/>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8765" name="Google Shape;8765;p37"/>
            <p:cNvSpPr/>
            <p:nvPr/>
          </p:nvSpPr>
          <p:spPr>
            <a:xfrm>
              <a:off x="4142375" y="3277350"/>
              <a:ext cx="102650" cy="102650"/>
            </a:xfrm>
            <a:custGeom>
              <a:avLst/>
              <a:gdLst/>
              <a:ahLst/>
              <a:cxnLst/>
              <a:rect l="l" t="t" r="r" b="b"/>
              <a:pathLst>
                <a:path w="4106" h="4106" extrusionOk="0">
                  <a:moveTo>
                    <a:pt x="2604" y="0"/>
                  </a:moveTo>
                  <a:lnTo>
                    <a:pt x="1" y="2604"/>
                  </a:lnTo>
                  <a:lnTo>
                    <a:pt x="1502" y="4105"/>
                  </a:lnTo>
                  <a:lnTo>
                    <a:pt x="4106" y="1501"/>
                  </a:lnTo>
                  <a:lnTo>
                    <a:pt x="2604" y="0"/>
                  </a:lnTo>
                  <a:close/>
                </a:path>
              </a:pathLst>
            </a:custGeom>
            <a:solidFill>
              <a:schemeClr val="accent3"/>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8766" name="Google Shape;8766;p37"/>
            <p:cNvSpPr/>
            <p:nvPr/>
          </p:nvSpPr>
          <p:spPr>
            <a:xfrm>
              <a:off x="4326450" y="3277350"/>
              <a:ext cx="102675" cy="102650"/>
            </a:xfrm>
            <a:custGeom>
              <a:avLst/>
              <a:gdLst/>
              <a:ahLst/>
              <a:cxnLst/>
              <a:rect l="l" t="t" r="r" b="b"/>
              <a:pathLst>
                <a:path w="4107" h="4106" extrusionOk="0">
                  <a:moveTo>
                    <a:pt x="1502" y="0"/>
                  </a:moveTo>
                  <a:lnTo>
                    <a:pt x="0" y="1501"/>
                  </a:lnTo>
                  <a:lnTo>
                    <a:pt x="2605" y="4105"/>
                  </a:lnTo>
                  <a:lnTo>
                    <a:pt x="4106" y="2604"/>
                  </a:lnTo>
                  <a:lnTo>
                    <a:pt x="1502" y="0"/>
                  </a:lnTo>
                  <a:close/>
                </a:path>
              </a:pathLst>
            </a:custGeom>
            <a:solidFill>
              <a:schemeClr val="accent3"/>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8767" name="Google Shape;8767;p37"/>
            <p:cNvSpPr/>
            <p:nvPr/>
          </p:nvSpPr>
          <p:spPr>
            <a:xfrm>
              <a:off x="4142375" y="3093250"/>
              <a:ext cx="102650" cy="102650"/>
            </a:xfrm>
            <a:custGeom>
              <a:avLst/>
              <a:gdLst/>
              <a:ahLst/>
              <a:cxnLst/>
              <a:rect l="l" t="t" r="r" b="b"/>
              <a:pathLst>
                <a:path w="4106" h="4106" extrusionOk="0">
                  <a:moveTo>
                    <a:pt x="1502" y="1"/>
                  </a:moveTo>
                  <a:lnTo>
                    <a:pt x="1" y="1502"/>
                  </a:lnTo>
                  <a:lnTo>
                    <a:pt x="2605" y="4106"/>
                  </a:lnTo>
                  <a:lnTo>
                    <a:pt x="4106" y="2606"/>
                  </a:lnTo>
                  <a:lnTo>
                    <a:pt x="1502" y="1"/>
                  </a:lnTo>
                  <a:close/>
                </a:path>
              </a:pathLst>
            </a:custGeom>
            <a:solidFill>
              <a:schemeClr val="accent3"/>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grpSp>
      <p:sp>
        <p:nvSpPr>
          <p:cNvPr id="15" name="Google Shape;516;p49"/>
          <p:cNvSpPr txBox="1">
            <a:spLocks/>
          </p:cNvSpPr>
          <p:nvPr/>
        </p:nvSpPr>
        <p:spPr>
          <a:xfrm>
            <a:off x="0" y="2193024"/>
            <a:ext cx="12192000" cy="1122400"/>
          </a:xfrm>
          <a:prstGeom prst="rect">
            <a:avLst/>
          </a:prstGeom>
          <a:noFill/>
          <a:ln>
            <a:noFill/>
          </a:ln>
        </p:spPr>
        <p:txBody>
          <a:bodyPr spcFirstLastPara="1" wrap="square" lIns="121900" tIns="121900" rIns="121900" bIns="121900" anchor="ctr" anchorCtr="0">
            <a:noAutofit/>
          </a:bodyPr>
          <a:lstStyle/>
          <a:p>
            <a:pPr algn="ctr" defTabSz="1219170">
              <a:buClrTx/>
            </a:pPr>
            <a:r>
              <a:rPr lang="en-US" sz="4000" b="1" dirty="0" err="1">
                <a:solidFill>
                  <a:srgbClr val="FC5182"/>
                </a:solidFill>
                <a:latin typeface="UTM Avo"/>
                <a:ea typeface="+mn-ea"/>
                <a:cs typeface="+mn-ea"/>
                <a:sym typeface="+mn-lt"/>
              </a:rPr>
              <a:t>Phần</a:t>
            </a:r>
            <a:r>
              <a:rPr lang="en-US" sz="4000" b="1" dirty="0">
                <a:solidFill>
                  <a:srgbClr val="FC5182"/>
                </a:solidFill>
                <a:latin typeface="UTM Avo"/>
                <a:ea typeface="+mn-ea"/>
                <a:cs typeface="+mn-ea"/>
                <a:sym typeface="+mn-lt"/>
              </a:rPr>
              <a:t> 2</a:t>
            </a:r>
          </a:p>
        </p:txBody>
      </p:sp>
      <p:sp>
        <p:nvSpPr>
          <p:cNvPr id="17" name="Google Shape;456;p45"/>
          <p:cNvSpPr/>
          <p:nvPr/>
        </p:nvSpPr>
        <p:spPr>
          <a:xfrm>
            <a:off x="2366018" y="3309804"/>
            <a:ext cx="7433653" cy="865123"/>
          </a:xfrm>
          <a:prstGeom prst="roundRect">
            <a:avLst>
              <a:gd name="adj" fmla="val 50000"/>
            </a:avLst>
          </a:prstGeom>
          <a:ln w="28575">
            <a:solidFill>
              <a:srgbClr val="8C9DE1"/>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algn="ctr" defTabSz="1219170"/>
            <a:r>
              <a:rPr lang="vi-VN" sz="4000" b="1" dirty="0">
                <a:solidFill>
                  <a:srgbClr val="4C65D0"/>
                </a:solidFill>
                <a:cs typeface="+mn-ea"/>
                <a:sym typeface="+mn-lt"/>
              </a:rPr>
              <a:t>Sử dụng đồ chơi dân gian</a:t>
            </a:r>
          </a:p>
        </p:txBody>
      </p:sp>
      <p:sp>
        <p:nvSpPr>
          <p:cNvPr id="33" name="Google Shape;9765;p63"/>
          <p:cNvSpPr/>
          <p:nvPr/>
        </p:nvSpPr>
        <p:spPr>
          <a:xfrm>
            <a:off x="10260492" y="1838259"/>
            <a:ext cx="354720" cy="354765"/>
          </a:xfrm>
          <a:custGeom>
            <a:avLst/>
            <a:gdLst/>
            <a:ahLst/>
            <a:cxnLst/>
            <a:rect l="l" t="t" r="r" b="b"/>
            <a:pathLst>
              <a:path w="18942" h="18941" extrusionOk="0">
                <a:moveTo>
                  <a:pt x="9471" y="0"/>
                </a:moveTo>
                <a:lnTo>
                  <a:pt x="6792" y="6791"/>
                </a:lnTo>
                <a:lnTo>
                  <a:pt x="0" y="9471"/>
                </a:lnTo>
                <a:lnTo>
                  <a:pt x="6792" y="12149"/>
                </a:lnTo>
                <a:lnTo>
                  <a:pt x="9471" y="18940"/>
                </a:lnTo>
                <a:lnTo>
                  <a:pt x="12149" y="12149"/>
                </a:lnTo>
                <a:lnTo>
                  <a:pt x="18941" y="9471"/>
                </a:lnTo>
                <a:lnTo>
                  <a:pt x="12149" y="6791"/>
                </a:lnTo>
                <a:lnTo>
                  <a:pt x="9471" y="0"/>
                </a:ln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34" name="Google Shape;9766;p63"/>
          <p:cNvSpPr/>
          <p:nvPr/>
        </p:nvSpPr>
        <p:spPr>
          <a:xfrm>
            <a:off x="1809792" y="2754224"/>
            <a:ext cx="354720" cy="354765"/>
          </a:xfrm>
          <a:custGeom>
            <a:avLst/>
            <a:gdLst/>
            <a:ahLst/>
            <a:cxnLst/>
            <a:rect l="l" t="t" r="r" b="b"/>
            <a:pathLst>
              <a:path w="18942" h="18941" extrusionOk="0">
                <a:moveTo>
                  <a:pt x="9471" y="0"/>
                </a:moveTo>
                <a:lnTo>
                  <a:pt x="6792" y="6791"/>
                </a:lnTo>
                <a:lnTo>
                  <a:pt x="0" y="9471"/>
                </a:lnTo>
                <a:lnTo>
                  <a:pt x="6792" y="12149"/>
                </a:lnTo>
                <a:lnTo>
                  <a:pt x="9471" y="18940"/>
                </a:lnTo>
                <a:lnTo>
                  <a:pt x="12149" y="12149"/>
                </a:lnTo>
                <a:lnTo>
                  <a:pt x="18941" y="9471"/>
                </a:lnTo>
                <a:lnTo>
                  <a:pt x="12149" y="6791"/>
                </a:lnTo>
                <a:lnTo>
                  <a:pt x="9471" y="0"/>
                </a:ln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35" name="Google Shape;9767;p63"/>
          <p:cNvSpPr/>
          <p:nvPr/>
        </p:nvSpPr>
        <p:spPr>
          <a:xfrm>
            <a:off x="1034550" y="2457773"/>
            <a:ext cx="260641" cy="260691"/>
          </a:xfrm>
          <a:custGeom>
            <a:avLst/>
            <a:gdLst/>
            <a:ahLst/>
            <a:cxnLst/>
            <a:rect l="l" t="t" r="r" b="b"/>
            <a:pathLst>
              <a:path w="18942" h="18941" extrusionOk="0">
                <a:moveTo>
                  <a:pt x="9471" y="0"/>
                </a:moveTo>
                <a:lnTo>
                  <a:pt x="6792" y="6791"/>
                </a:lnTo>
                <a:lnTo>
                  <a:pt x="0" y="9471"/>
                </a:lnTo>
                <a:lnTo>
                  <a:pt x="6792" y="12149"/>
                </a:lnTo>
                <a:lnTo>
                  <a:pt x="9471" y="18940"/>
                </a:lnTo>
                <a:lnTo>
                  <a:pt x="12149" y="12149"/>
                </a:lnTo>
                <a:lnTo>
                  <a:pt x="18941" y="9471"/>
                </a:lnTo>
                <a:lnTo>
                  <a:pt x="12149" y="6791"/>
                </a:lnTo>
                <a:lnTo>
                  <a:pt x="9471" y="0"/>
                </a:lnTo>
                <a:close/>
              </a:path>
            </a:pathLst>
          </a:custGeom>
          <a:solidFill>
            <a:schemeClr val="accent2"/>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36" name="Google Shape;9768;p63"/>
          <p:cNvSpPr/>
          <p:nvPr/>
        </p:nvSpPr>
        <p:spPr>
          <a:xfrm>
            <a:off x="10907982" y="1389505"/>
            <a:ext cx="260641" cy="260691"/>
          </a:xfrm>
          <a:custGeom>
            <a:avLst/>
            <a:gdLst/>
            <a:ahLst/>
            <a:cxnLst/>
            <a:rect l="l" t="t" r="r" b="b"/>
            <a:pathLst>
              <a:path w="18942" h="18941" extrusionOk="0">
                <a:moveTo>
                  <a:pt x="9471" y="0"/>
                </a:moveTo>
                <a:lnTo>
                  <a:pt x="6792" y="6791"/>
                </a:lnTo>
                <a:lnTo>
                  <a:pt x="0" y="9471"/>
                </a:lnTo>
                <a:lnTo>
                  <a:pt x="6792" y="12149"/>
                </a:lnTo>
                <a:lnTo>
                  <a:pt x="9471" y="18940"/>
                </a:lnTo>
                <a:lnTo>
                  <a:pt x="12149" y="12149"/>
                </a:lnTo>
                <a:lnTo>
                  <a:pt x="18941" y="9471"/>
                </a:lnTo>
                <a:lnTo>
                  <a:pt x="12149" y="6791"/>
                </a:lnTo>
                <a:lnTo>
                  <a:pt x="9471" y="0"/>
                </a:lnTo>
                <a:close/>
              </a:path>
            </a:pathLst>
          </a:custGeom>
          <a:solidFill>
            <a:schemeClr val="accent2"/>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37" name="Google Shape;9769;p63"/>
          <p:cNvSpPr/>
          <p:nvPr/>
        </p:nvSpPr>
        <p:spPr>
          <a:xfrm>
            <a:off x="773909" y="3765429"/>
            <a:ext cx="260641" cy="260691"/>
          </a:xfrm>
          <a:custGeom>
            <a:avLst/>
            <a:gdLst/>
            <a:ahLst/>
            <a:cxnLst/>
            <a:rect l="l" t="t" r="r" b="b"/>
            <a:pathLst>
              <a:path w="18942" h="18941" extrusionOk="0">
                <a:moveTo>
                  <a:pt x="9471" y="0"/>
                </a:moveTo>
                <a:lnTo>
                  <a:pt x="6792" y="6791"/>
                </a:lnTo>
                <a:lnTo>
                  <a:pt x="0" y="9471"/>
                </a:lnTo>
                <a:lnTo>
                  <a:pt x="6792" y="12149"/>
                </a:lnTo>
                <a:lnTo>
                  <a:pt x="9471" y="18940"/>
                </a:lnTo>
                <a:lnTo>
                  <a:pt x="12149" y="12149"/>
                </a:lnTo>
                <a:lnTo>
                  <a:pt x="18941" y="9471"/>
                </a:lnTo>
                <a:lnTo>
                  <a:pt x="12149" y="6791"/>
                </a:lnTo>
                <a:lnTo>
                  <a:pt x="9471" y="0"/>
                </a:lnTo>
                <a:close/>
              </a:path>
            </a:pathLst>
          </a:custGeom>
          <a:solidFill>
            <a:schemeClr val="accent3"/>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38" name="Google Shape;9770;p63"/>
          <p:cNvSpPr/>
          <p:nvPr/>
        </p:nvSpPr>
        <p:spPr>
          <a:xfrm>
            <a:off x="11038304" y="2588119"/>
            <a:ext cx="260641" cy="260691"/>
          </a:xfrm>
          <a:custGeom>
            <a:avLst/>
            <a:gdLst/>
            <a:ahLst/>
            <a:cxnLst/>
            <a:rect l="l" t="t" r="r" b="b"/>
            <a:pathLst>
              <a:path w="18942" h="18941" extrusionOk="0">
                <a:moveTo>
                  <a:pt x="9471" y="0"/>
                </a:moveTo>
                <a:lnTo>
                  <a:pt x="6792" y="6791"/>
                </a:lnTo>
                <a:lnTo>
                  <a:pt x="0" y="9471"/>
                </a:lnTo>
                <a:lnTo>
                  <a:pt x="6792" y="12149"/>
                </a:lnTo>
                <a:lnTo>
                  <a:pt x="9471" y="18940"/>
                </a:lnTo>
                <a:lnTo>
                  <a:pt x="12149" y="12149"/>
                </a:lnTo>
                <a:lnTo>
                  <a:pt x="18941" y="9471"/>
                </a:lnTo>
                <a:lnTo>
                  <a:pt x="12149" y="6791"/>
                </a:lnTo>
                <a:lnTo>
                  <a:pt x="9471" y="0"/>
                </a:lnTo>
                <a:close/>
              </a:path>
            </a:pathLst>
          </a:custGeom>
          <a:solidFill>
            <a:schemeClr val="accent3"/>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grpSp>
        <p:nvGrpSpPr>
          <p:cNvPr id="40" name="Google Shape;9109;p48"/>
          <p:cNvGrpSpPr/>
          <p:nvPr/>
        </p:nvGrpSpPr>
        <p:grpSpPr>
          <a:xfrm>
            <a:off x="10907981" y="3786733"/>
            <a:ext cx="525536" cy="525583"/>
            <a:chOff x="4109600" y="3060425"/>
            <a:chExt cx="352425" cy="352425"/>
          </a:xfrm>
        </p:grpSpPr>
        <p:sp>
          <p:nvSpPr>
            <p:cNvPr id="41" name="Google Shape;9110;p48"/>
            <p:cNvSpPr/>
            <p:nvPr/>
          </p:nvSpPr>
          <p:spPr>
            <a:xfrm>
              <a:off x="4259250" y="3060425"/>
              <a:ext cx="53100" cy="92100"/>
            </a:xfrm>
            <a:custGeom>
              <a:avLst/>
              <a:gdLst/>
              <a:ahLst/>
              <a:cxnLst/>
              <a:rect l="l" t="t" r="r" b="b"/>
              <a:pathLst>
                <a:path w="2124" h="3684" extrusionOk="0">
                  <a:moveTo>
                    <a:pt x="0" y="0"/>
                  </a:moveTo>
                  <a:lnTo>
                    <a:pt x="0" y="3684"/>
                  </a:lnTo>
                  <a:lnTo>
                    <a:pt x="2124" y="3684"/>
                  </a:lnTo>
                  <a:lnTo>
                    <a:pt x="2124" y="0"/>
                  </a:ln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42" name="Google Shape;9111;p48"/>
            <p:cNvSpPr/>
            <p:nvPr/>
          </p:nvSpPr>
          <p:spPr>
            <a:xfrm>
              <a:off x="4259250" y="3320725"/>
              <a:ext cx="53100" cy="92125"/>
            </a:xfrm>
            <a:custGeom>
              <a:avLst/>
              <a:gdLst/>
              <a:ahLst/>
              <a:cxnLst/>
              <a:rect l="l" t="t" r="r" b="b"/>
              <a:pathLst>
                <a:path w="2124" h="3685" extrusionOk="0">
                  <a:moveTo>
                    <a:pt x="0" y="1"/>
                  </a:moveTo>
                  <a:lnTo>
                    <a:pt x="0" y="3684"/>
                  </a:lnTo>
                  <a:lnTo>
                    <a:pt x="2124" y="3684"/>
                  </a:lnTo>
                  <a:lnTo>
                    <a:pt x="2124" y="1"/>
                  </a:ln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43" name="Google Shape;9112;p48"/>
            <p:cNvSpPr/>
            <p:nvPr/>
          </p:nvSpPr>
          <p:spPr>
            <a:xfrm>
              <a:off x="4369900" y="3210075"/>
              <a:ext cx="92125" cy="53100"/>
            </a:xfrm>
            <a:custGeom>
              <a:avLst/>
              <a:gdLst/>
              <a:ahLst/>
              <a:cxnLst/>
              <a:rect l="l" t="t" r="r" b="b"/>
              <a:pathLst>
                <a:path w="3685" h="2124" extrusionOk="0">
                  <a:moveTo>
                    <a:pt x="1" y="1"/>
                  </a:moveTo>
                  <a:lnTo>
                    <a:pt x="1" y="2124"/>
                  </a:lnTo>
                  <a:lnTo>
                    <a:pt x="3684" y="2124"/>
                  </a:lnTo>
                  <a:lnTo>
                    <a:pt x="3684" y="1"/>
                  </a:ln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44" name="Google Shape;9113;p48"/>
            <p:cNvSpPr/>
            <p:nvPr/>
          </p:nvSpPr>
          <p:spPr>
            <a:xfrm>
              <a:off x="4109600" y="3210075"/>
              <a:ext cx="92075" cy="53100"/>
            </a:xfrm>
            <a:custGeom>
              <a:avLst/>
              <a:gdLst/>
              <a:ahLst/>
              <a:cxnLst/>
              <a:rect l="l" t="t" r="r" b="b"/>
              <a:pathLst>
                <a:path w="3683" h="2124" extrusionOk="0">
                  <a:moveTo>
                    <a:pt x="0" y="1"/>
                  </a:moveTo>
                  <a:lnTo>
                    <a:pt x="0" y="2124"/>
                  </a:lnTo>
                  <a:lnTo>
                    <a:pt x="3683" y="2124"/>
                  </a:lnTo>
                  <a:lnTo>
                    <a:pt x="3683" y="1"/>
                  </a:ln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45" name="Google Shape;9114;p48"/>
            <p:cNvSpPr/>
            <p:nvPr/>
          </p:nvSpPr>
          <p:spPr>
            <a:xfrm>
              <a:off x="4326450" y="3093250"/>
              <a:ext cx="102675" cy="102700"/>
            </a:xfrm>
            <a:custGeom>
              <a:avLst/>
              <a:gdLst/>
              <a:ahLst/>
              <a:cxnLst/>
              <a:rect l="l" t="t" r="r" b="b"/>
              <a:pathLst>
                <a:path w="4107" h="4108" extrusionOk="0">
                  <a:moveTo>
                    <a:pt x="2605" y="1"/>
                  </a:moveTo>
                  <a:lnTo>
                    <a:pt x="0" y="2606"/>
                  </a:lnTo>
                  <a:lnTo>
                    <a:pt x="1502" y="4107"/>
                  </a:lnTo>
                  <a:lnTo>
                    <a:pt x="4106" y="1502"/>
                  </a:lnTo>
                  <a:lnTo>
                    <a:pt x="2605" y="1"/>
                  </a:ln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46" name="Google Shape;9115;p48"/>
            <p:cNvSpPr/>
            <p:nvPr/>
          </p:nvSpPr>
          <p:spPr>
            <a:xfrm>
              <a:off x="4142375" y="3277350"/>
              <a:ext cx="102650" cy="102650"/>
            </a:xfrm>
            <a:custGeom>
              <a:avLst/>
              <a:gdLst/>
              <a:ahLst/>
              <a:cxnLst/>
              <a:rect l="l" t="t" r="r" b="b"/>
              <a:pathLst>
                <a:path w="4106" h="4106" extrusionOk="0">
                  <a:moveTo>
                    <a:pt x="2604" y="0"/>
                  </a:moveTo>
                  <a:lnTo>
                    <a:pt x="1" y="2604"/>
                  </a:lnTo>
                  <a:lnTo>
                    <a:pt x="1502" y="4105"/>
                  </a:lnTo>
                  <a:lnTo>
                    <a:pt x="4106" y="1501"/>
                  </a:lnTo>
                  <a:lnTo>
                    <a:pt x="2604" y="0"/>
                  </a:ln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47" name="Google Shape;9116;p48"/>
            <p:cNvSpPr/>
            <p:nvPr/>
          </p:nvSpPr>
          <p:spPr>
            <a:xfrm>
              <a:off x="4326450" y="3277350"/>
              <a:ext cx="102675" cy="102650"/>
            </a:xfrm>
            <a:custGeom>
              <a:avLst/>
              <a:gdLst/>
              <a:ahLst/>
              <a:cxnLst/>
              <a:rect l="l" t="t" r="r" b="b"/>
              <a:pathLst>
                <a:path w="4107" h="4106" extrusionOk="0">
                  <a:moveTo>
                    <a:pt x="1502" y="0"/>
                  </a:moveTo>
                  <a:lnTo>
                    <a:pt x="0" y="1501"/>
                  </a:lnTo>
                  <a:lnTo>
                    <a:pt x="2605" y="4105"/>
                  </a:lnTo>
                  <a:lnTo>
                    <a:pt x="4106" y="2604"/>
                  </a:lnTo>
                  <a:lnTo>
                    <a:pt x="1502" y="0"/>
                  </a:ln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48" name="Google Shape;9117;p48"/>
            <p:cNvSpPr/>
            <p:nvPr/>
          </p:nvSpPr>
          <p:spPr>
            <a:xfrm>
              <a:off x="4142375" y="3093250"/>
              <a:ext cx="102650" cy="102650"/>
            </a:xfrm>
            <a:custGeom>
              <a:avLst/>
              <a:gdLst/>
              <a:ahLst/>
              <a:cxnLst/>
              <a:rect l="l" t="t" r="r" b="b"/>
              <a:pathLst>
                <a:path w="4106" h="4106" extrusionOk="0">
                  <a:moveTo>
                    <a:pt x="1502" y="1"/>
                  </a:moveTo>
                  <a:lnTo>
                    <a:pt x="1" y="1502"/>
                  </a:lnTo>
                  <a:lnTo>
                    <a:pt x="2605" y="4106"/>
                  </a:lnTo>
                  <a:lnTo>
                    <a:pt x="4106" y="2606"/>
                  </a:lnTo>
                  <a:lnTo>
                    <a:pt x="1502" y="1"/>
                  </a:ln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grpSp>
    </p:spTree>
    <p:extLst>
      <p:ext uri="{BB962C8B-B14F-4D97-AF65-F5344CB8AC3E}">
        <p14:creationId xmlns:p14="http://schemas.microsoft.com/office/powerpoint/2010/main" val="3664861956"/>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811238" y="1026444"/>
            <a:ext cx="5283200" cy="457617"/>
          </a:xfrm>
          <a:prstGeom prst="rect">
            <a:avLst/>
          </a:prstGeom>
          <a:solidFill>
            <a:srgbClr val="FF6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b="1">
                <a:solidFill>
                  <a:srgbClr val="FFFFFF"/>
                </a:solidFill>
                <a:latin typeface="UTM Avo"/>
                <a:cs typeface="+mn-ea"/>
                <a:sym typeface="+mn-lt"/>
              </a:rPr>
              <a:t>THẢO LUẬN NHÓM ĐÔI</a:t>
            </a:r>
          </a:p>
        </p:txBody>
      </p:sp>
      <p:sp>
        <p:nvSpPr>
          <p:cNvPr id="3" name="Rectangle 2"/>
          <p:cNvSpPr/>
          <p:nvPr/>
        </p:nvSpPr>
        <p:spPr>
          <a:xfrm>
            <a:off x="352631" y="1828141"/>
            <a:ext cx="7169244" cy="1121846"/>
          </a:xfrm>
          <a:prstGeom prst="rect">
            <a:avLst/>
          </a:prstGeom>
        </p:spPr>
        <p:txBody>
          <a:bodyPr wrap="square">
            <a:spAutoFit/>
          </a:bodyPr>
          <a:lstStyle/>
          <a:p>
            <a:pPr defTabSz="1219170">
              <a:lnSpc>
                <a:spcPct val="150000"/>
              </a:lnSpc>
            </a:pPr>
            <a:r>
              <a:rPr lang="en-US" sz="2400" dirty="0">
                <a:latin typeface="+mn-lt"/>
                <a:ea typeface="+mn-ea"/>
                <a:cs typeface="+mn-ea"/>
                <a:sym typeface="+mn-lt"/>
              </a:rPr>
              <a:t>Q</a:t>
            </a:r>
            <a:r>
              <a:rPr lang="vi-VN" sz="2400" dirty="0">
                <a:latin typeface="+mn-lt"/>
                <a:ea typeface="+mn-ea"/>
                <a:cs typeface="+mn-ea"/>
                <a:sym typeface="+mn-lt"/>
              </a:rPr>
              <a:t>uan sát 2 hình ảnh trang 56 SGK và thảo luận trả lời các yêu cầu:</a:t>
            </a:r>
          </a:p>
        </p:txBody>
      </p:sp>
      <p:grpSp>
        <p:nvGrpSpPr>
          <p:cNvPr id="18" name="Group 17"/>
          <p:cNvGrpSpPr/>
          <p:nvPr/>
        </p:nvGrpSpPr>
        <p:grpSpPr>
          <a:xfrm>
            <a:off x="349856" y="3243018"/>
            <a:ext cx="6540944" cy="1605048"/>
            <a:chOff x="1259596" y="1332137"/>
            <a:chExt cx="4905708" cy="1203786"/>
          </a:xfrm>
        </p:grpSpPr>
        <p:sp>
          <p:nvSpPr>
            <p:cNvPr id="19" name="Rounded Rectangle 18"/>
            <p:cNvSpPr/>
            <p:nvPr/>
          </p:nvSpPr>
          <p:spPr>
            <a:xfrm>
              <a:off x="1417350" y="1411362"/>
              <a:ext cx="4747954" cy="1124561"/>
            </a:xfrm>
            <a:prstGeom prst="roundRect">
              <a:avLst>
                <a:gd name="adj" fmla="val 29263"/>
              </a:avLst>
            </a:prstGeom>
            <a:solidFill>
              <a:schemeClr val="accent6">
                <a:lumMod val="20000"/>
                <a:lumOff val="80000"/>
              </a:schemeClr>
            </a:solidFill>
            <a:ln w="28575">
              <a:solidFill>
                <a:schemeClr val="accent4">
                  <a:lumMod val="50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just" defTabSz="1219170">
                <a:lnSpc>
                  <a:spcPct val="150000"/>
                </a:lnSpc>
              </a:pPr>
              <a:r>
                <a:rPr lang="en-US" sz="2400" dirty="0">
                  <a:solidFill>
                    <a:srgbClr val="2B334F"/>
                  </a:solidFill>
                  <a:cs typeface="+mn-ea"/>
                  <a:sym typeface="+mn-lt"/>
                </a:rPr>
                <a:t>       </a:t>
              </a:r>
              <a:r>
                <a:rPr lang="vi-VN" sz="2400" dirty="0">
                  <a:solidFill>
                    <a:srgbClr val="2B334F"/>
                  </a:solidFill>
                  <a:cs typeface="+mn-ea"/>
                  <a:sym typeface="+mn-lt"/>
                </a:rPr>
                <a:t>Hãy kể tên các đồ chơi dân gian có trong từng hình ảnh.</a:t>
              </a: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596" y="1332137"/>
              <a:ext cx="702120" cy="650801"/>
            </a:xfrm>
            <a:prstGeom prst="rect">
              <a:avLst/>
            </a:prstGeom>
          </p:spPr>
        </p:pic>
      </p:grpSp>
      <p:grpSp>
        <p:nvGrpSpPr>
          <p:cNvPr id="21" name="Group 20"/>
          <p:cNvGrpSpPr/>
          <p:nvPr/>
        </p:nvGrpSpPr>
        <p:grpSpPr>
          <a:xfrm>
            <a:off x="349856" y="5102409"/>
            <a:ext cx="6941145" cy="1129859"/>
            <a:chOff x="1259597" y="1332137"/>
            <a:chExt cx="4913085" cy="847394"/>
          </a:xfrm>
        </p:grpSpPr>
        <p:sp>
          <p:nvSpPr>
            <p:cNvPr id="22" name="Rounded Rectangle 21"/>
            <p:cNvSpPr/>
            <p:nvPr/>
          </p:nvSpPr>
          <p:spPr>
            <a:xfrm>
              <a:off x="1417350" y="1568538"/>
              <a:ext cx="4755332" cy="610993"/>
            </a:xfrm>
            <a:prstGeom prst="roundRect">
              <a:avLst>
                <a:gd name="adj" fmla="val 29263"/>
              </a:avLst>
            </a:prstGeom>
            <a:solidFill>
              <a:schemeClr val="accent6">
                <a:lumMod val="20000"/>
                <a:lumOff val="80000"/>
              </a:schemeClr>
            </a:solidFill>
            <a:ln w="28575">
              <a:solidFill>
                <a:schemeClr val="accent4">
                  <a:lumMod val="50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just" defTabSz="1219170">
                <a:lnSpc>
                  <a:spcPct val="150000"/>
                </a:lnSpc>
              </a:pPr>
              <a:r>
                <a:rPr lang="en-US" sz="2400" dirty="0">
                  <a:solidFill>
                    <a:srgbClr val="2B334F"/>
                  </a:solidFill>
                  <a:cs typeface="+mn-ea"/>
                  <a:sym typeface="+mn-lt"/>
                </a:rPr>
                <a:t>       </a:t>
              </a:r>
              <a:r>
                <a:rPr lang="vi-VN" sz="2400" dirty="0">
                  <a:solidFill>
                    <a:srgbClr val="2B334F"/>
                  </a:solidFill>
                  <a:cs typeface="+mn-ea"/>
                  <a:sym typeface="+mn-lt"/>
                </a:rPr>
                <a:t>Nêu cách chơi các đồ chơi dân gian.</a:t>
              </a: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597" y="1332137"/>
              <a:ext cx="662633" cy="650801"/>
            </a:xfrm>
            <a:prstGeom prst="rect">
              <a:avLst/>
            </a:prstGeom>
          </p:spPr>
        </p:pic>
      </p:grpSp>
      <p:pic>
        <p:nvPicPr>
          <p:cNvPr id="4" name="Picture 3">
            <a:extLst>
              <a:ext uri="{FF2B5EF4-FFF2-40B4-BE49-F238E27FC236}">
                <a16:creationId xmlns:a16="http://schemas.microsoft.com/office/drawing/2014/main" id="{B30DC3E2-5F3B-0F1E-6B0C-743330C91197}"/>
              </a:ext>
            </a:extLst>
          </p:cNvPr>
          <p:cNvPicPr>
            <a:picLocks noChangeAspect="1"/>
          </p:cNvPicPr>
          <p:nvPr/>
        </p:nvPicPr>
        <p:blipFill>
          <a:blip r:embed="rId5"/>
          <a:stretch>
            <a:fillRect/>
          </a:stretch>
        </p:blipFill>
        <p:spPr>
          <a:xfrm>
            <a:off x="7513872" y="2090057"/>
            <a:ext cx="4653088" cy="4608286"/>
          </a:xfrm>
          <a:prstGeom prst="rect">
            <a:avLst/>
          </a:prstGeom>
        </p:spPr>
      </p:pic>
    </p:spTree>
    <p:custDataLst>
      <p:tags r:id="rId1"/>
    </p:custDataLst>
    <p:extLst>
      <p:ext uri="{BB962C8B-B14F-4D97-AF65-F5344CB8AC3E}">
        <p14:creationId xmlns:p14="http://schemas.microsoft.com/office/powerpoint/2010/main" val="20349186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randombar(horizont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38666" y="1746973"/>
            <a:ext cx="5128383" cy="657980"/>
          </a:xfrm>
          <a:prstGeom prst="roundRect">
            <a:avLst>
              <a:gd name="adj" fmla="val 34616"/>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b="1">
                <a:solidFill>
                  <a:srgbClr val="FFFFFF"/>
                </a:solidFill>
                <a:cs typeface="+mn-ea"/>
                <a:sym typeface="+mn-lt"/>
              </a:rPr>
              <a:t>Hình 1 (Mùa hè ở vùng quê)</a:t>
            </a:r>
          </a:p>
        </p:txBody>
      </p:sp>
      <p:sp>
        <p:nvSpPr>
          <p:cNvPr id="5" name="Rectangle 4"/>
          <p:cNvSpPr/>
          <p:nvPr/>
        </p:nvSpPr>
        <p:spPr>
          <a:xfrm>
            <a:off x="338665" y="2426117"/>
            <a:ext cx="6783011" cy="1675843"/>
          </a:xfrm>
          <a:prstGeom prst="rect">
            <a:avLst/>
          </a:prstGeom>
        </p:spPr>
        <p:txBody>
          <a:bodyPr wrap="square">
            <a:spAutoFit/>
          </a:bodyPr>
          <a:lstStyle/>
          <a:p>
            <a:pPr algn="just" defTabSz="1219170">
              <a:lnSpc>
                <a:spcPct val="150000"/>
              </a:lnSpc>
            </a:pPr>
            <a:r>
              <a:rPr lang="en-US" sz="2400" dirty="0">
                <a:latin typeface="+mn-lt"/>
                <a:ea typeface="+mn-ea"/>
                <a:cs typeface="+mn-ea"/>
                <a:sym typeface="+mn-lt"/>
              </a:rPr>
              <a:t>D</a:t>
            </a:r>
            <a:r>
              <a:rPr lang="vi-VN" sz="2400" dirty="0">
                <a:latin typeface="+mn-lt"/>
                <a:ea typeface="+mn-ea"/>
                <a:cs typeface="+mn-ea"/>
                <a:sym typeface="+mn-lt"/>
              </a:rPr>
              <a:t>iều giấy và chong chóng. Hai đồ chơi dân gian này chơi dựa vào sức gió, diều giấy cần không gian rộng để thả diều bay cao.</a:t>
            </a:r>
          </a:p>
        </p:txBody>
      </p:sp>
      <p:sp>
        <p:nvSpPr>
          <p:cNvPr id="6" name="Rounded Rectangle 5"/>
          <p:cNvSpPr/>
          <p:nvPr/>
        </p:nvSpPr>
        <p:spPr>
          <a:xfrm>
            <a:off x="338666" y="4241357"/>
            <a:ext cx="5128383" cy="657980"/>
          </a:xfrm>
          <a:prstGeom prst="roundRect">
            <a:avLst>
              <a:gd name="adj" fmla="val 34616"/>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2400" b="1" dirty="0">
                <a:solidFill>
                  <a:srgbClr val="FFFFFF"/>
                </a:solidFill>
                <a:cs typeface="+mn-ea"/>
                <a:sym typeface="+mn-lt"/>
              </a:rPr>
              <a:t>Hình 2 (Rước đèn Trung thu)</a:t>
            </a:r>
            <a:endParaRPr lang="en-US" sz="2400" b="1" dirty="0">
              <a:solidFill>
                <a:srgbClr val="FFFFFF"/>
              </a:solidFill>
              <a:cs typeface="+mn-ea"/>
              <a:sym typeface="+mn-lt"/>
            </a:endParaRPr>
          </a:p>
        </p:txBody>
      </p:sp>
      <p:sp>
        <p:nvSpPr>
          <p:cNvPr id="7" name="Rectangle 6"/>
          <p:cNvSpPr/>
          <p:nvPr/>
        </p:nvSpPr>
        <p:spPr>
          <a:xfrm>
            <a:off x="338665" y="4899337"/>
            <a:ext cx="6783011" cy="1675843"/>
          </a:xfrm>
          <a:prstGeom prst="rect">
            <a:avLst/>
          </a:prstGeom>
        </p:spPr>
        <p:txBody>
          <a:bodyPr wrap="square">
            <a:spAutoFit/>
          </a:bodyPr>
          <a:lstStyle/>
          <a:p>
            <a:pPr algn="just" defTabSz="1219170">
              <a:lnSpc>
                <a:spcPct val="150000"/>
              </a:lnSpc>
            </a:pPr>
            <a:r>
              <a:rPr lang="en-US" sz="2400" dirty="0">
                <a:latin typeface="+mn-lt"/>
                <a:ea typeface="+mn-ea"/>
                <a:cs typeface="+mn-ea"/>
                <a:sym typeface="+mn-lt"/>
              </a:rPr>
              <a:t>Đ</a:t>
            </a:r>
            <a:r>
              <a:rPr lang="vi-VN" sz="2400" dirty="0">
                <a:latin typeface="+mn-lt"/>
                <a:ea typeface="+mn-ea"/>
                <a:cs typeface="+mn-ea"/>
                <a:sym typeface="+mn-lt"/>
              </a:rPr>
              <a:t>èn lồng, đầu lân, mặt nạ giấy bồi, đèn ông sao, trống da trung thu (có tay cầm) dùng để rước đèn đêm Trung thu.</a:t>
            </a:r>
          </a:p>
        </p:txBody>
      </p:sp>
      <p:pic>
        <p:nvPicPr>
          <p:cNvPr id="8" name="Picture 7">
            <a:extLst>
              <a:ext uri="{FF2B5EF4-FFF2-40B4-BE49-F238E27FC236}">
                <a16:creationId xmlns:a16="http://schemas.microsoft.com/office/drawing/2014/main" id="{E8731164-42EE-A77F-25C4-4F1ADCCB472C}"/>
              </a:ext>
            </a:extLst>
          </p:cNvPr>
          <p:cNvPicPr>
            <a:picLocks noChangeAspect="1"/>
          </p:cNvPicPr>
          <p:nvPr/>
        </p:nvPicPr>
        <p:blipFill rotWithShape="1">
          <a:blip r:embed="rId4"/>
          <a:srcRect b="50000"/>
          <a:stretch/>
        </p:blipFill>
        <p:spPr>
          <a:xfrm>
            <a:off x="7660385" y="1935148"/>
            <a:ext cx="4320269" cy="2166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3C838FC5-091E-8BF1-18DD-98BAF6B3DE82}"/>
              </a:ext>
            </a:extLst>
          </p:cNvPr>
          <p:cNvPicPr>
            <a:picLocks noChangeAspect="1"/>
          </p:cNvPicPr>
          <p:nvPr/>
        </p:nvPicPr>
        <p:blipFill rotWithShape="1">
          <a:blip r:embed="rId4"/>
          <a:srcRect t="47530"/>
          <a:stretch/>
        </p:blipFill>
        <p:spPr>
          <a:xfrm>
            <a:off x="7660386" y="4326692"/>
            <a:ext cx="4320269" cy="22738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3487586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89"/>
        <p:cNvGrpSpPr/>
        <p:nvPr/>
      </p:nvGrpSpPr>
      <p:grpSpPr>
        <a:xfrm>
          <a:off x="0" y="0"/>
          <a:ext cx="0" cy="0"/>
          <a:chOff x="0" y="0"/>
          <a:chExt cx="0" cy="0"/>
        </a:xfrm>
      </p:grpSpPr>
      <p:pic>
        <p:nvPicPr>
          <p:cNvPr id="2" name="Picture 1">
            <a:hlinkClick r:id="rId5"/>
            <a:extLst>
              <a:ext uri="{FF2B5EF4-FFF2-40B4-BE49-F238E27FC236}">
                <a16:creationId xmlns:a16="http://schemas.microsoft.com/office/drawing/2014/main" id="{48DB58FB-2C1E-04B4-2B50-99D1492B8F6A}"/>
              </a:ext>
            </a:extLst>
          </p:cNvPr>
          <p:cNvPicPr>
            <a:picLocks noChangeAspect="1"/>
          </p:cNvPicPr>
          <p:nvPr/>
        </p:nvPicPr>
        <p:blipFill>
          <a:blip r:embed="rId6"/>
          <a:stretch>
            <a:fillRect/>
          </a:stretch>
        </p:blipFill>
        <p:spPr>
          <a:xfrm>
            <a:off x="4501083" y="3015453"/>
            <a:ext cx="3189835" cy="1764777"/>
          </a:xfrm>
          <a:prstGeom prst="rect">
            <a:avLst/>
          </a:prstGeom>
        </p:spPr>
      </p:pic>
    </p:spTree>
    <p:custDataLst>
      <p:tags r:id="rId1"/>
    </p:custData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320583" y="1673124"/>
            <a:ext cx="5283200" cy="490617"/>
          </a:xfrm>
          <a:prstGeom prst="rect">
            <a:avLst/>
          </a:prstGeom>
          <a:solidFill>
            <a:srgbClr val="FF6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b="1">
                <a:solidFill>
                  <a:srgbClr val="FFFFFF"/>
                </a:solidFill>
                <a:latin typeface="UTM Avo"/>
                <a:cs typeface="+mn-ea"/>
                <a:sym typeface="+mn-lt"/>
              </a:rPr>
              <a:t>THẢO LUẬN NHÓM ĐÔI</a:t>
            </a:r>
          </a:p>
        </p:txBody>
      </p:sp>
      <p:sp>
        <p:nvSpPr>
          <p:cNvPr id="3" name="Rectangle 2"/>
          <p:cNvSpPr/>
          <p:nvPr/>
        </p:nvSpPr>
        <p:spPr>
          <a:xfrm>
            <a:off x="1309411" y="2217726"/>
            <a:ext cx="9327848" cy="1121846"/>
          </a:xfrm>
          <a:prstGeom prst="rect">
            <a:avLst/>
          </a:prstGeom>
        </p:spPr>
        <p:txBody>
          <a:bodyPr wrap="square">
            <a:spAutoFit/>
          </a:bodyPr>
          <a:lstStyle/>
          <a:p>
            <a:pPr algn="just" defTabSz="1219170">
              <a:lnSpc>
                <a:spcPct val="150000"/>
              </a:lnSpc>
            </a:pPr>
            <a:r>
              <a:rPr lang="en-US" sz="2400" dirty="0">
                <a:latin typeface="UTM Avo"/>
                <a:ea typeface="+mn-ea"/>
                <a:cs typeface="+mn-ea"/>
                <a:sym typeface="+mn-lt"/>
              </a:rPr>
              <a:t>Q</a:t>
            </a:r>
            <a:r>
              <a:rPr lang="vi-VN" sz="2400" dirty="0">
                <a:latin typeface="+mn-lt"/>
                <a:ea typeface="+mn-ea"/>
                <a:cs typeface="+mn-ea"/>
                <a:sym typeface="+mn-lt"/>
              </a:rPr>
              <a:t>uan sát tình huống sử dụng đồ chơi dân gian (thả diều) trang đã sử dụng 57 SGK và trả lời câu hỏi</a:t>
            </a:r>
            <a:r>
              <a:rPr lang="en-US" sz="2400" dirty="0">
                <a:latin typeface="UTM Avo"/>
                <a:ea typeface="+mn-ea"/>
                <a:cs typeface="+mn-ea"/>
                <a:sym typeface="+mn-lt"/>
              </a:rPr>
              <a:t>.</a:t>
            </a:r>
            <a:endParaRPr lang="vi-VN" sz="2400" dirty="0">
              <a:latin typeface="+mn-lt"/>
              <a:ea typeface="+mn-ea"/>
              <a:cs typeface="+mn-ea"/>
              <a:sym typeface="+mn-lt"/>
            </a:endParaRPr>
          </a:p>
        </p:txBody>
      </p:sp>
      <p:sp>
        <p:nvSpPr>
          <p:cNvPr id="4" name="Rounded Rectangular Callout 3"/>
          <p:cNvSpPr/>
          <p:nvPr/>
        </p:nvSpPr>
        <p:spPr>
          <a:xfrm>
            <a:off x="573883" y="3752357"/>
            <a:ext cx="6074485" cy="2148115"/>
          </a:xfrm>
          <a:prstGeom prst="wedgeRoundRectCallout">
            <a:avLst>
              <a:gd name="adj1" fmla="val 57666"/>
              <a:gd name="adj2" fmla="val 4182"/>
              <a:gd name="adj3" fmla="val 16667"/>
            </a:avLst>
          </a:prstGeom>
          <a:solidFill>
            <a:schemeClr val="accent6">
              <a:lumMod val="20000"/>
              <a:lumOff val="8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lnSpc>
                <a:spcPct val="150000"/>
              </a:lnSpc>
            </a:pPr>
            <a:r>
              <a:rPr lang="vi-VN" sz="2400" dirty="0">
                <a:solidFill>
                  <a:srgbClr val="000000"/>
                </a:solidFill>
                <a:cs typeface="+mn-ea"/>
                <a:sym typeface="+mn-lt"/>
              </a:rPr>
              <a:t>Theo em, các bạn trong tình huống đồ chơi dân gian an toàn và đúng cách chưa? Vì sao?</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203" t="19126" r="12766" b="4431"/>
          <a:stretch/>
        </p:blipFill>
        <p:spPr>
          <a:xfrm>
            <a:off x="7213837" y="3638865"/>
            <a:ext cx="4657727" cy="2731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5595903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454400" y="1534926"/>
            <a:ext cx="5283200" cy="492173"/>
          </a:xfrm>
          <a:prstGeom prst="rect">
            <a:avLst/>
          </a:prstGeom>
          <a:solidFill>
            <a:srgbClr val="FF6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b="1">
                <a:solidFill>
                  <a:srgbClr val="FFFFFF"/>
                </a:solidFill>
                <a:latin typeface="UTM Avo"/>
                <a:cs typeface="+mn-ea"/>
                <a:sym typeface="+mn-lt"/>
              </a:rPr>
              <a:t>THẢO LUẬN NHÓM ĐÔI</a:t>
            </a:r>
          </a:p>
        </p:txBody>
      </p:sp>
      <p:sp>
        <p:nvSpPr>
          <p:cNvPr id="3" name="Rectangle 2"/>
          <p:cNvSpPr/>
          <p:nvPr/>
        </p:nvSpPr>
        <p:spPr>
          <a:xfrm>
            <a:off x="1466815" y="2006316"/>
            <a:ext cx="9327848" cy="1121846"/>
          </a:xfrm>
          <a:prstGeom prst="rect">
            <a:avLst/>
          </a:prstGeom>
        </p:spPr>
        <p:txBody>
          <a:bodyPr wrap="square">
            <a:spAutoFit/>
          </a:bodyPr>
          <a:lstStyle/>
          <a:p>
            <a:pPr algn="just" defTabSz="1219170">
              <a:lnSpc>
                <a:spcPct val="150000"/>
              </a:lnSpc>
            </a:pPr>
            <a:r>
              <a:rPr lang="en-US" sz="2400" dirty="0">
                <a:latin typeface="UTM Avo"/>
                <a:ea typeface="+mn-ea"/>
                <a:cs typeface="+mn-ea"/>
                <a:sym typeface="+mn-lt"/>
              </a:rPr>
              <a:t>Q</a:t>
            </a:r>
            <a:r>
              <a:rPr lang="vi-VN" sz="2400" dirty="0">
                <a:latin typeface="+mn-lt"/>
                <a:ea typeface="+mn-ea"/>
                <a:cs typeface="+mn-ea"/>
                <a:sym typeface="+mn-lt"/>
              </a:rPr>
              <a:t>uan sát tình huống sử dụng đồ chơi dân gian (thả diều) trang đã sử dụng 57 SGK và trả lời câu hỏi</a:t>
            </a:r>
            <a:r>
              <a:rPr lang="en-US" sz="2400" dirty="0">
                <a:latin typeface="UTM Avo"/>
                <a:ea typeface="+mn-ea"/>
                <a:cs typeface="+mn-ea"/>
                <a:sym typeface="+mn-lt"/>
              </a:rPr>
              <a:t>.</a:t>
            </a:r>
            <a:endParaRPr lang="vi-VN" sz="2400" dirty="0">
              <a:latin typeface="+mn-lt"/>
              <a:ea typeface="+mn-ea"/>
              <a:cs typeface="+mn-ea"/>
              <a:sym typeface="+mn-lt"/>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203" t="19126" r="12766" b="4431"/>
          <a:stretch/>
        </p:blipFill>
        <p:spPr>
          <a:xfrm>
            <a:off x="7169232" y="3413905"/>
            <a:ext cx="4657727" cy="2731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p:cNvGrpSpPr/>
          <p:nvPr/>
        </p:nvGrpSpPr>
        <p:grpSpPr>
          <a:xfrm>
            <a:off x="434520" y="3280261"/>
            <a:ext cx="6919385" cy="2999223"/>
            <a:chOff x="1471291" y="1188742"/>
            <a:chExt cx="5068465" cy="2249417"/>
          </a:xfrm>
        </p:grpSpPr>
        <p:sp>
          <p:nvSpPr>
            <p:cNvPr id="7" name="Rounded Rectangle 6"/>
            <p:cNvSpPr/>
            <p:nvPr/>
          </p:nvSpPr>
          <p:spPr>
            <a:xfrm>
              <a:off x="1471291" y="1188742"/>
              <a:ext cx="3650898" cy="2249417"/>
            </a:xfrm>
            <a:prstGeom prst="roundRect">
              <a:avLst>
                <a:gd name="adj" fmla="val 13731"/>
              </a:avLst>
            </a:prstGeom>
            <a:solidFill>
              <a:srgbClr val="FFF89E"/>
            </a:solidFill>
          </p:spPr>
          <p:txBody>
            <a:bodyPr wrap="square">
              <a:spAutoFit/>
            </a:bodyPr>
            <a:lstStyle/>
            <a:p>
              <a:pPr algn="just" defTabSz="1219170">
                <a:lnSpc>
                  <a:spcPct val="150000"/>
                </a:lnSpc>
                <a:spcAft>
                  <a:spcPts val="1067"/>
                </a:spcAft>
              </a:pPr>
              <a:r>
                <a:rPr lang="vi-VN" sz="2400" dirty="0">
                  <a:latin typeface="+mn-lt"/>
                  <a:ea typeface="+mn-ea"/>
                  <a:cs typeface="+mn-ea"/>
                  <a:sym typeface="+mn-lt"/>
                </a:rPr>
                <a:t>Hai bạn nhỏ chơi thả diều đã biết cách chơi nhưng chưa đúng chỗ vì vi phạm khoảng cách an toàn điện (không thả diều gần đường dây điện).</a:t>
              </a:r>
              <a:endParaRPr lang="en-US" sz="2400" dirty="0">
                <a:latin typeface="UTM Avo"/>
                <a:ea typeface="+mn-ea"/>
                <a:cs typeface="+mn-ea"/>
                <a:sym typeface="+mn-lt"/>
              </a:endParaRP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t="28613" b="26919"/>
            <a:stretch/>
          </p:blipFill>
          <p:spPr>
            <a:xfrm flipH="1">
              <a:off x="4747813" y="1795322"/>
              <a:ext cx="1791943" cy="796834"/>
            </a:xfrm>
            <a:prstGeom prst="rect">
              <a:avLst/>
            </a:prstGeom>
          </p:spPr>
        </p:pic>
      </p:grpSp>
    </p:spTree>
    <p:custDataLst>
      <p:tags r:id="rId1"/>
    </p:custDataLst>
    <p:extLst>
      <p:ext uri="{BB962C8B-B14F-4D97-AF65-F5344CB8AC3E}">
        <p14:creationId xmlns:p14="http://schemas.microsoft.com/office/powerpoint/2010/main" val="33191166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5"/>
        <p:cNvGrpSpPr/>
        <p:nvPr/>
      </p:nvGrpSpPr>
      <p:grpSpPr>
        <a:xfrm>
          <a:off x="0" y="0"/>
          <a:ext cx="0" cy="0"/>
          <a:chOff x="0" y="0"/>
          <a:chExt cx="0" cy="0"/>
        </a:xfrm>
      </p:grpSpPr>
      <p:pic>
        <p:nvPicPr>
          <p:cNvPr id="2" name="Picture 1">
            <a:hlinkClick r:id="rId5"/>
            <a:extLst>
              <a:ext uri="{FF2B5EF4-FFF2-40B4-BE49-F238E27FC236}">
                <a16:creationId xmlns:a16="http://schemas.microsoft.com/office/drawing/2014/main" id="{6C5B671B-7435-92C8-AED1-86EFED3AE8C4}"/>
              </a:ext>
            </a:extLst>
          </p:cNvPr>
          <p:cNvPicPr>
            <a:picLocks noChangeAspect="1"/>
          </p:cNvPicPr>
          <p:nvPr/>
        </p:nvPicPr>
        <p:blipFill>
          <a:blip r:embed="rId6"/>
          <a:stretch>
            <a:fillRect/>
          </a:stretch>
        </p:blipFill>
        <p:spPr>
          <a:xfrm>
            <a:off x="4501083" y="3015453"/>
            <a:ext cx="3189835" cy="1764777"/>
          </a:xfrm>
          <a:prstGeom prst="rect">
            <a:avLst/>
          </a:prstGeom>
        </p:spPr>
      </p:pic>
    </p:spTree>
    <p:custDataLst>
      <p:tags r:id="rId1"/>
    </p:custData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8815"/>
        <p:cNvGrpSpPr/>
        <p:nvPr/>
      </p:nvGrpSpPr>
      <p:grpSpPr>
        <a:xfrm>
          <a:off x="0" y="0"/>
          <a:ext cx="0" cy="0"/>
          <a:chOff x="0" y="0"/>
          <a:chExt cx="0" cy="0"/>
        </a:xfrm>
      </p:grpSpPr>
      <p:sp>
        <p:nvSpPr>
          <p:cNvPr id="5" name="Rectangle 4"/>
          <p:cNvSpPr/>
          <p:nvPr/>
        </p:nvSpPr>
        <p:spPr>
          <a:xfrm>
            <a:off x="0" y="1771855"/>
            <a:ext cx="12192000" cy="574388"/>
          </a:xfrm>
          <a:prstGeom prst="rect">
            <a:avLst/>
          </a:prstGeom>
        </p:spPr>
        <p:txBody>
          <a:bodyPr wrap="square">
            <a:spAutoFit/>
          </a:bodyPr>
          <a:lstStyle/>
          <a:p>
            <a:pPr algn="ctr" defTabSz="1219170">
              <a:lnSpc>
                <a:spcPct val="150000"/>
              </a:lnSpc>
            </a:pPr>
            <a:r>
              <a:rPr lang="en-US" sz="2400" b="1" dirty="0" err="1">
                <a:solidFill>
                  <a:srgbClr val="0070C0"/>
                </a:solidFill>
                <a:latin typeface="UTM Avo"/>
                <a:ea typeface="+mn-ea"/>
                <a:cs typeface="+mn-ea"/>
                <a:sym typeface="+mn-lt"/>
              </a:rPr>
              <a:t>Trò</a:t>
            </a:r>
            <a:r>
              <a:rPr lang="en-US" sz="2400" b="1" dirty="0">
                <a:solidFill>
                  <a:srgbClr val="0070C0"/>
                </a:solidFill>
                <a:latin typeface="UTM Avo"/>
                <a:ea typeface="+mn-ea"/>
                <a:cs typeface="+mn-ea"/>
                <a:sym typeface="+mn-lt"/>
              </a:rPr>
              <a:t> </a:t>
            </a:r>
            <a:r>
              <a:rPr lang="en-US" sz="2400" b="1" dirty="0" err="1">
                <a:solidFill>
                  <a:srgbClr val="0070C0"/>
                </a:solidFill>
                <a:latin typeface="UTM Avo"/>
                <a:ea typeface="+mn-ea"/>
                <a:cs typeface="+mn-ea"/>
                <a:sym typeface="+mn-lt"/>
              </a:rPr>
              <a:t>chơi</a:t>
            </a:r>
            <a:r>
              <a:rPr lang="en-US" sz="2400" b="1" dirty="0">
                <a:solidFill>
                  <a:srgbClr val="0070C0"/>
                </a:solidFill>
                <a:latin typeface="UTM Avo"/>
                <a:ea typeface="+mn-ea"/>
                <a:cs typeface="+mn-ea"/>
                <a:sym typeface="+mn-lt"/>
              </a:rPr>
              <a:t> “</a:t>
            </a:r>
            <a:r>
              <a:rPr lang="en-US" sz="2400" b="1" i="1" dirty="0">
                <a:solidFill>
                  <a:srgbClr val="0070C0"/>
                </a:solidFill>
                <a:latin typeface="UTM Avo"/>
                <a:ea typeface="+mn-ea"/>
                <a:cs typeface="+mn-ea"/>
                <a:sym typeface="+mn-lt"/>
              </a:rPr>
              <a:t>Ai </a:t>
            </a:r>
            <a:r>
              <a:rPr lang="en-US" sz="2400" b="1" i="1" dirty="0" err="1">
                <a:solidFill>
                  <a:srgbClr val="0070C0"/>
                </a:solidFill>
                <a:latin typeface="UTM Avo"/>
                <a:ea typeface="+mn-ea"/>
                <a:cs typeface="+mn-ea"/>
                <a:sym typeface="+mn-lt"/>
              </a:rPr>
              <a:t>kể</a:t>
            </a:r>
            <a:r>
              <a:rPr lang="en-US" sz="2400" b="1" i="1" dirty="0">
                <a:solidFill>
                  <a:srgbClr val="0070C0"/>
                </a:solidFill>
                <a:latin typeface="UTM Avo"/>
                <a:ea typeface="+mn-ea"/>
                <a:cs typeface="+mn-ea"/>
                <a:sym typeface="+mn-lt"/>
              </a:rPr>
              <a:t> </a:t>
            </a:r>
            <a:r>
              <a:rPr lang="en-US" sz="2400" b="1" i="1" dirty="0" err="1">
                <a:solidFill>
                  <a:srgbClr val="0070C0"/>
                </a:solidFill>
                <a:latin typeface="UTM Avo"/>
                <a:ea typeface="+mn-ea"/>
                <a:cs typeface="+mn-ea"/>
                <a:sym typeface="+mn-lt"/>
              </a:rPr>
              <a:t>nhiều</a:t>
            </a:r>
            <a:r>
              <a:rPr lang="en-US" sz="2400" b="1" i="1" dirty="0">
                <a:solidFill>
                  <a:srgbClr val="0070C0"/>
                </a:solidFill>
                <a:latin typeface="UTM Avo"/>
                <a:ea typeface="+mn-ea"/>
                <a:cs typeface="+mn-ea"/>
                <a:sym typeface="+mn-lt"/>
              </a:rPr>
              <a:t> </a:t>
            </a:r>
            <a:r>
              <a:rPr lang="en-US" sz="2400" b="1" i="1" dirty="0" err="1">
                <a:solidFill>
                  <a:srgbClr val="0070C0"/>
                </a:solidFill>
                <a:latin typeface="UTM Avo"/>
                <a:ea typeface="+mn-ea"/>
                <a:cs typeface="+mn-ea"/>
                <a:sym typeface="+mn-lt"/>
              </a:rPr>
              <a:t>hơn</a:t>
            </a:r>
            <a:r>
              <a:rPr lang="en-US" sz="2400" b="1" i="1" dirty="0">
                <a:solidFill>
                  <a:srgbClr val="0070C0"/>
                </a:solidFill>
                <a:latin typeface="UTM Avo"/>
                <a:ea typeface="+mn-ea"/>
                <a:cs typeface="+mn-ea"/>
                <a:sym typeface="+mn-lt"/>
              </a:rPr>
              <a:t>?</a:t>
            </a:r>
            <a:r>
              <a:rPr lang="en-US" sz="2400" b="1" dirty="0">
                <a:solidFill>
                  <a:srgbClr val="0070C0"/>
                </a:solidFill>
                <a:latin typeface="UTM Avo"/>
                <a:ea typeface="+mn-ea"/>
                <a:cs typeface="+mn-ea"/>
                <a:sym typeface="+mn-lt"/>
              </a:rPr>
              <a:t>”</a:t>
            </a:r>
            <a:endParaRPr lang="vi-VN" sz="2400" b="1" i="1" dirty="0">
              <a:solidFill>
                <a:srgbClr val="0070C0"/>
              </a:solidFill>
              <a:latin typeface="+mn-lt"/>
              <a:ea typeface="+mn-ea"/>
              <a:cs typeface="+mn-ea"/>
              <a:sym typeface="+mn-lt"/>
            </a:endParaRPr>
          </a:p>
        </p:txBody>
      </p:sp>
      <p:sp>
        <p:nvSpPr>
          <p:cNvPr id="6" name="Rectangle 5"/>
          <p:cNvSpPr/>
          <p:nvPr/>
        </p:nvSpPr>
        <p:spPr>
          <a:xfrm>
            <a:off x="5136164" y="2750629"/>
            <a:ext cx="6533323" cy="3337837"/>
          </a:xfrm>
          <a:prstGeom prst="rect">
            <a:avLst/>
          </a:prstGeom>
          <a:solidFill>
            <a:srgbClr val="FFF89E"/>
          </a:solidFill>
        </p:spPr>
        <p:txBody>
          <a:bodyPr wrap="square">
            <a:spAutoFit/>
          </a:bodyPr>
          <a:lstStyle/>
          <a:p>
            <a:pPr algn="ctr" defTabSz="1219170">
              <a:lnSpc>
                <a:spcPct val="150000"/>
              </a:lnSpc>
            </a:pPr>
            <a:r>
              <a:rPr lang="en-US" sz="2400" b="1" dirty="0" err="1">
                <a:solidFill>
                  <a:srgbClr val="C00000"/>
                </a:solidFill>
                <a:latin typeface="UTM Avo"/>
                <a:ea typeface="+mn-ea"/>
                <a:cs typeface="+mn-ea"/>
                <a:sym typeface="+mn-lt"/>
              </a:rPr>
              <a:t>Luật</a:t>
            </a:r>
            <a:r>
              <a:rPr lang="en-US" sz="2400" b="1" dirty="0">
                <a:solidFill>
                  <a:srgbClr val="C00000"/>
                </a:solidFill>
                <a:latin typeface="UTM Avo"/>
                <a:ea typeface="+mn-ea"/>
                <a:cs typeface="+mn-ea"/>
                <a:sym typeface="+mn-lt"/>
              </a:rPr>
              <a:t> </a:t>
            </a:r>
            <a:r>
              <a:rPr lang="en-US" sz="2400" b="1" dirty="0" err="1">
                <a:solidFill>
                  <a:srgbClr val="C00000"/>
                </a:solidFill>
                <a:latin typeface="UTM Avo"/>
                <a:ea typeface="+mn-ea"/>
                <a:cs typeface="+mn-ea"/>
                <a:sym typeface="+mn-lt"/>
              </a:rPr>
              <a:t>chơi</a:t>
            </a:r>
            <a:endParaRPr lang="en-US" sz="2400" b="1" dirty="0">
              <a:solidFill>
                <a:srgbClr val="C00000"/>
              </a:solidFill>
              <a:latin typeface="UTM Avo"/>
              <a:ea typeface="+mn-ea"/>
              <a:cs typeface="+mn-ea"/>
              <a:sym typeface="+mn-lt"/>
            </a:endParaRPr>
          </a:p>
          <a:p>
            <a:pPr algn="just" defTabSz="1219170">
              <a:lnSpc>
                <a:spcPct val="150000"/>
              </a:lnSpc>
            </a:pPr>
            <a:r>
              <a:rPr lang="en-US" sz="2400" dirty="0" err="1">
                <a:latin typeface="UTM Avo"/>
                <a:ea typeface="+mn-ea"/>
                <a:cs typeface="+mn-ea"/>
                <a:sym typeface="+mn-lt"/>
              </a:rPr>
              <a:t>Mỗi</a:t>
            </a:r>
            <a:r>
              <a:rPr lang="en-US" sz="2400" dirty="0">
                <a:latin typeface="UTM Avo"/>
                <a:ea typeface="+mn-ea"/>
                <a:cs typeface="+mn-ea"/>
                <a:sym typeface="+mn-lt"/>
              </a:rPr>
              <a:t> </a:t>
            </a:r>
            <a:r>
              <a:rPr lang="en-US" sz="2400" dirty="0" err="1">
                <a:latin typeface="UTM Avo"/>
                <a:ea typeface="+mn-ea"/>
                <a:cs typeface="+mn-ea"/>
                <a:sym typeface="+mn-lt"/>
              </a:rPr>
              <a:t>nhóm</a:t>
            </a:r>
            <a:r>
              <a:rPr lang="en-US" sz="2400" dirty="0">
                <a:latin typeface="UTM Avo"/>
                <a:ea typeface="+mn-ea"/>
                <a:cs typeface="+mn-ea"/>
                <a:sym typeface="+mn-lt"/>
              </a:rPr>
              <a:t> </a:t>
            </a:r>
            <a:r>
              <a:rPr lang="en-US" sz="2400" dirty="0" err="1">
                <a:latin typeface="UTM Avo"/>
                <a:ea typeface="+mn-ea"/>
                <a:cs typeface="+mn-ea"/>
                <a:sym typeface="+mn-lt"/>
              </a:rPr>
              <a:t>gồm</a:t>
            </a:r>
            <a:r>
              <a:rPr lang="en-US" sz="2400" dirty="0">
                <a:latin typeface="UTM Avo"/>
                <a:ea typeface="+mn-ea"/>
                <a:cs typeface="+mn-ea"/>
                <a:sym typeface="+mn-lt"/>
              </a:rPr>
              <a:t> 4 HS, </a:t>
            </a:r>
            <a:r>
              <a:rPr lang="en-US" sz="2400" dirty="0" err="1">
                <a:latin typeface="UTM Avo"/>
                <a:ea typeface="+mn-ea"/>
                <a:cs typeface="+mn-ea"/>
                <a:sym typeface="+mn-lt"/>
              </a:rPr>
              <a:t>theo</a:t>
            </a:r>
            <a:r>
              <a:rPr lang="en-US" sz="2400" dirty="0">
                <a:latin typeface="UTM Avo"/>
                <a:ea typeface="+mn-ea"/>
                <a:cs typeface="+mn-ea"/>
                <a:sym typeface="+mn-lt"/>
              </a:rPr>
              <a:t> </a:t>
            </a:r>
            <a:r>
              <a:rPr lang="vi-VN" sz="2400" dirty="0">
                <a:latin typeface="+mn-lt"/>
                <a:ea typeface="+mn-ea"/>
                <a:cs typeface="+mn-ea"/>
                <a:sym typeface="+mn-lt"/>
              </a:rPr>
              <a:t>vòng tròn kể tên các đồ chơi dân gian phù hợp với lứa tuổi, đồ chơi kể sau không trùng tên đồ chơi đã được kể trước đó, ai kể cuối sẽ chiến thắng.</a:t>
            </a:r>
          </a:p>
        </p:txBody>
      </p:sp>
      <p:pic>
        <p:nvPicPr>
          <p:cNvPr id="9" name="Picture 2"/>
          <p:cNvPicPr>
            <a:picLocks noChangeAspect="1"/>
          </p:cNvPicPr>
          <p:nvPr/>
        </p:nvPicPr>
        <p:blipFill>
          <a:blip r:embed="rId5"/>
          <a:srcRect/>
          <a:stretch>
            <a:fillRect/>
          </a:stretch>
        </p:blipFill>
        <p:spPr>
          <a:xfrm>
            <a:off x="348342" y="2750629"/>
            <a:ext cx="4529316" cy="2893100"/>
          </a:xfrm>
          <a:prstGeom prst="rect">
            <a:avLst/>
          </a:prstGeom>
        </p:spPr>
      </p:pic>
    </p:spTree>
    <p:custDataLst>
      <p:tags r:id="rId1"/>
    </p:custDataLst>
    <p:extLst>
      <p:ext uri="{BB962C8B-B14F-4D97-AF65-F5344CB8AC3E}">
        <p14:creationId xmlns:p14="http://schemas.microsoft.com/office/powerpoint/2010/main" val="26131335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815"/>
        <p:cNvGrpSpPr/>
        <p:nvPr/>
      </p:nvGrpSpPr>
      <p:grpSpPr>
        <a:xfrm>
          <a:off x="0" y="0"/>
          <a:ext cx="0" cy="0"/>
          <a:chOff x="0" y="0"/>
          <a:chExt cx="0" cy="0"/>
        </a:xfrm>
      </p:grpSpPr>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9565" b="89565" l="0" r="99583"/>
                    </a14:imgEffect>
                  </a14:imgLayer>
                </a14:imgProps>
              </a:ext>
              <a:ext uri="{28A0092B-C50C-407E-A947-70E740481C1C}">
                <a14:useLocalDpi xmlns:a14="http://schemas.microsoft.com/office/drawing/2010/main" val="0"/>
              </a:ext>
            </a:extLst>
          </a:blip>
          <a:stretch>
            <a:fillRect/>
          </a:stretch>
        </p:blipFill>
        <p:spPr>
          <a:xfrm>
            <a:off x="4349858" y="1409079"/>
            <a:ext cx="3492283" cy="1675713"/>
          </a:xfrm>
          <a:prstGeom prst="rect">
            <a:avLst/>
          </a:prstGeom>
        </p:spPr>
      </p:pic>
      <p:sp>
        <p:nvSpPr>
          <p:cNvPr id="10" name="TextBox 9"/>
          <p:cNvSpPr txBox="1"/>
          <p:nvPr/>
        </p:nvSpPr>
        <p:spPr>
          <a:xfrm>
            <a:off x="4702628" y="1865589"/>
            <a:ext cx="2786743" cy="574388"/>
          </a:xfrm>
          <a:prstGeom prst="rect">
            <a:avLst/>
          </a:prstGeom>
          <a:noFill/>
        </p:spPr>
        <p:txBody>
          <a:bodyPr wrap="square" rtlCol="0">
            <a:spAutoFit/>
          </a:bodyPr>
          <a:lstStyle/>
          <a:p>
            <a:pPr algn="ctr" defTabSz="1219170">
              <a:lnSpc>
                <a:spcPct val="150000"/>
              </a:lnSpc>
            </a:pPr>
            <a:r>
              <a:rPr lang="en-US" sz="2400" b="1" dirty="0">
                <a:latin typeface="+mn-lt"/>
                <a:ea typeface="+mn-ea"/>
                <a:cs typeface="+mn-ea"/>
                <a:sym typeface="+mn-lt"/>
              </a:rPr>
              <a:t>KẾT LUẬN</a:t>
            </a:r>
          </a:p>
        </p:txBody>
      </p:sp>
      <p:grpSp>
        <p:nvGrpSpPr>
          <p:cNvPr id="11" name="Group 10"/>
          <p:cNvGrpSpPr/>
          <p:nvPr/>
        </p:nvGrpSpPr>
        <p:grpSpPr>
          <a:xfrm>
            <a:off x="671886" y="2366328"/>
            <a:ext cx="10548269" cy="4054279"/>
            <a:chOff x="875505" y="1306472"/>
            <a:chExt cx="7911202" cy="3040709"/>
          </a:xfrm>
        </p:grpSpPr>
        <p:sp>
          <p:nvSpPr>
            <p:cNvPr id="12" name="Rounded Rectangle 11"/>
            <p:cNvSpPr/>
            <p:nvPr/>
          </p:nvSpPr>
          <p:spPr>
            <a:xfrm>
              <a:off x="1472916" y="2014906"/>
              <a:ext cx="6916451" cy="1679077"/>
            </a:xfrm>
            <a:prstGeom prst="roundRect">
              <a:avLst>
                <a:gd name="adj" fmla="val 12710"/>
              </a:avLst>
            </a:prstGeom>
            <a:solidFill>
              <a:srgbClr val="FFF79A"/>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lnSpc>
                  <a:spcPct val="150000"/>
                </a:lnSpc>
              </a:pPr>
              <a:r>
                <a:rPr lang="vi-VN" sz="2400">
                  <a:solidFill>
                    <a:srgbClr val="000000"/>
                  </a:solidFill>
                  <a:cs typeface="+mn-ea"/>
                  <a:sym typeface="+mn-lt"/>
                </a:rPr>
                <a:t>Em cần chọn đồ chơi dân gian phù hợp với lứa tuổi và sử dụng đồ chơi đúng cách, an toàn.</a:t>
              </a: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0310" y="3040784"/>
              <a:ext cx="1306397" cy="1306397"/>
            </a:xfrm>
            <a:prstGeom prst="rect">
              <a:avLst/>
            </a:prstGeom>
          </p:spPr>
        </p:pic>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5000" y1="64400" x2="5000" y2="70000"/>
                        </a14:backgroundRemoval>
                      </a14:imgEffect>
                    </a14:imgLayer>
                  </a14:imgProps>
                </a:ext>
                <a:ext uri="{28A0092B-C50C-407E-A947-70E740481C1C}">
                  <a14:useLocalDpi xmlns:a14="http://schemas.microsoft.com/office/drawing/2010/main" val="0"/>
                </a:ext>
              </a:extLst>
            </a:blip>
            <a:stretch>
              <a:fillRect/>
            </a:stretch>
          </p:blipFill>
          <p:spPr>
            <a:xfrm>
              <a:off x="875505" y="1306472"/>
              <a:ext cx="1194822" cy="1194822"/>
            </a:xfrm>
            <a:prstGeom prst="rect">
              <a:avLst/>
            </a:prstGeom>
          </p:spPr>
        </p:pic>
      </p:grpSp>
    </p:spTree>
    <p:extLst>
      <p:ext uri="{BB962C8B-B14F-4D97-AF65-F5344CB8AC3E}">
        <p14:creationId xmlns:p14="http://schemas.microsoft.com/office/powerpoint/2010/main" val="28547939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815"/>
        <p:cNvGrpSpPr/>
        <p:nvPr/>
      </p:nvGrpSpPr>
      <p:grpSpPr>
        <a:xfrm>
          <a:off x="0" y="0"/>
          <a:ext cx="0" cy="0"/>
          <a:chOff x="0" y="0"/>
          <a:chExt cx="0" cy="0"/>
        </a:xfrm>
      </p:grpSpPr>
      <p:sp>
        <p:nvSpPr>
          <p:cNvPr id="8" name="Rectangle 7"/>
          <p:cNvSpPr/>
          <p:nvPr/>
        </p:nvSpPr>
        <p:spPr>
          <a:xfrm>
            <a:off x="2020947" y="2204402"/>
            <a:ext cx="8105499" cy="1121846"/>
          </a:xfrm>
          <a:prstGeom prst="rect">
            <a:avLst/>
          </a:prstGeom>
          <a:solidFill>
            <a:srgbClr val="FFF89E"/>
          </a:solidFill>
        </p:spPr>
        <p:txBody>
          <a:bodyPr wrap="square">
            <a:spAutoFit/>
          </a:bodyPr>
          <a:lstStyle/>
          <a:p>
            <a:pPr algn="just" defTabSz="1219170">
              <a:lnSpc>
                <a:spcPct val="150000"/>
              </a:lnSpc>
            </a:pPr>
            <a:r>
              <a:rPr lang="en-US" sz="2400" dirty="0">
                <a:latin typeface="UTM Avo"/>
                <a:ea typeface="+mn-ea"/>
                <a:cs typeface="+mn-ea"/>
                <a:sym typeface="+mn-lt"/>
              </a:rPr>
              <a:t>G</a:t>
            </a:r>
            <a:r>
              <a:rPr lang="vi-VN" sz="2400" dirty="0">
                <a:latin typeface="+mn-lt"/>
                <a:ea typeface="+mn-ea"/>
                <a:cs typeface="+mn-ea"/>
                <a:sym typeface="+mn-lt"/>
              </a:rPr>
              <a:t>iới thiệu về một đồ chơi dân gian phù hợp với lứa tuổi, các lưu ý để sử dụng đúng cách và an toàn</a:t>
            </a:r>
            <a:r>
              <a:rPr lang="en-US" sz="2400" dirty="0">
                <a:latin typeface="UTM Avo"/>
                <a:ea typeface="+mn-ea"/>
                <a:cs typeface="+mn-ea"/>
                <a:sym typeface="+mn-lt"/>
              </a:rPr>
              <a:t>.</a:t>
            </a:r>
            <a:endParaRPr lang="vi-VN" sz="2400" dirty="0">
              <a:latin typeface="+mn-lt"/>
              <a:ea typeface="+mn-ea"/>
              <a:cs typeface="+mn-ea"/>
              <a:sym typeface="+mn-lt"/>
            </a:endParaRPr>
          </a:p>
        </p:txBody>
      </p:sp>
      <p:pic>
        <p:nvPicPr>
          <p:cNvPr id="8194" name="Picture 2" descr="Bạn có biết trò chơi dân gian nào phổ biễn mỗi dịp trung thu về?"/>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5663" y="3674401"/>
            <a:ext cx="3352169" cy="2231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6" name="Picture 4" descr="NHỮNG TRÒ CHƠI DÂN GIAN CỦA NGƯỜI MIỀN TÂY"/>
          <p:cNvPicPr>
            <a:picLocks noChangeAspect="1" noChangeArrowheads="1"/>
          </p:cNvPicPr>
          <p:nvPr/>
        </p:nvPicPr>
        <p:blipFill rotWithShape="1">
          <a:blip r:embed="rId5">
            <a:extLst>
              <a:ext uri="{28A0092B-C50C-407E-A947-70E740481C1C}">
                <a14:useLocalDpi xmlns:a14="http://schemas.microsoft.com/office/drawing/2010/main" val="0"/>
              </a:ext>
            </a:extLst>
          </a:blip>
          <a:srcRect l="25105" r="998" b="9812"/>
          <a:stretch/>
        </p:blipFill>
        <p:spPr bwMode="auto">
          <a:xfrm>
            <a:off x="712395" y="3673675"/>
            <a:ext cx="3251201" cy="22320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198" name="Picture 6" descr="Chuyển mì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9899" y="3686147"/>
            <a:ext cx="3341421" cy="2225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438368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 calcmode="lin" valueType="num">
                                      <p:cBhvr>
                                        <p:cTn id="12" dur="500" fill="hold"/>
                                        <p:tgtEl>
                                          <p:spTgt spid="8196"/>
                                        </p:tgtEl>
                                        <p:attrNameLst>
                                          <p:attrName>ppt_w</p:attrName>
                                        </p:attrNameLst>
                                      </p:cBhvr>
                                      <p:tavLst>
                                        <p:tav tm="0">
                                          <p:val>
                                            <p:fltVal val="0"/>
                                          </p:val>
                                        </p:tav>
                                        <p:tav tm="100000">
                                          <p:val>
                                            <p:strVal val="#ppt_w"/>
                                          </p:val>
                                        </p:tav>
                                      </p:tavLst>
                                    </p:anim>
                                    <p:anim calcmode="lin" valueType="num">
                                      <p:cBhvr>
                                        <p:cTn id="13" dur="500" fill="hold"/>
                                        <p:tgtEl>
                                          <p:spTgt spid="8196"/>
                                        </p:tgtEl>
                                        <p:attrNameLst>
                                          <p:attrName>ppt_h</p:attrName>
                                        </p:attrNameLst>
                                      </p:cBhvr>
                                      <p:tavLst>
                                        <p:tav tm="0">
                                          <p:val>
                                            <p:fltVal val="0"/>
                                          </p:val>
                                        </p:tav>
                                        <p:tav tm="100000">
                                          <p:val>
                                            <p:strVal val="#ppt_h"/>
                                          </p:val>
                                        </p:tav>
                                      </p:tavLst>
                                    </p:anim>
                                    <p:animEffect transition="in" filter="fade">
                                      <p:cBhvr>
                                        <p:cTn id="14" dur="500"/>
                                        <p:tgtEl>
                                          <p:spTgt spid="8196"/>
                                        </p:tgtEl>
                                      </p:cBhvr>
                                    </p:animEffect>
                                  </p:childTnLst>
                                </p:cTn>
                              </p:par>
                              <p:par>
                                <p:cTn id="15" presetID="53" presetClass="entr" presetSubtype="16" fill="hold" nodeType="withEffect">
                                  <p:stCondLst>
                                    <p:cond delay="0"/>
                                  </p:stCondLst>
                                  <p:childTnLst>
                                    <p:set>
                                      <p:cBhvr>
                                        <p:cTn id="16" dur="1" fill="hold">
                                          <p:stCondLst>
                                            <p:cond delay="0"/>
                                          </p:stCondLst>
                                        </p:cTn>
                                        <p:tgtEl>
                                          <p:spTgt spid="8194"/>
                                        </p:tgtEl>
                                        <p:attrNameLst>
                                          <p:attrName>style.visibility</p:attrName>
                                        </p:attrNameLst>
                                      </p:cBhvr>
                                      <p:to>
                                        <p:strVal val="visible"/>
                                      </p:to>
                                    </p:set>
                                    <p:anim calcmode="lin" valueType="num">
                                      <p:cBhvr>
                                        <p:cTn id="17" dur="500" fill="hold"/>
                                        <p:tgtEl>
                                          <p:spTgt spid="8194"/>
                                        </p:tgtEl>
                                        <p:attrNameLst>
                                          <p:attrName>ppt_w</p:attrName>
                                        </p:attrNameLst>
                                      </p:cBhvr>
                                      <p:tavLst>
                                        <p:tav tm="0">
                                          <p:val>
                                            <p:fltVal val="0"/>
                                          </p:val>
                                        </p:tav>
                                        <p:tav tm="100000">
                                          <p:val>
                                            <p:strVal val="#ppt_w"/>
                                          </p:val>
                                        </p:tav>
                                      </p:tavLst>
                                    </p:anim>
                                    <p:anim calcmode="lin" valueType="num">
                                      <p:cBhvr>
                                        <p:cTn id="18" dur="500" fill="hold"/>
                                        <p:tgtEl>
                                          <p:spTgt spid="8194"/>
                                        </p:tgtEl>
                                        <p:attrNameLst>
                                          <p:attrName>ppt_h</p:attrName>
                                        </p:attrNameLst>
                                      </p:cBhvr>
                                      <p:tavLst>
                                        <p:tav tm="0">
                                          <p:val>
                                            <p:fltVal val="0"/>
                                          </p:val>
                                        </p:tav>
                                        <p:tav tm="100000">
                                          <p:val>
                                            <p:strVal val="#ppt_h"/>
                                          </p:val>
                                        </p:tav>
                                      </p:tavLst>
                                    </p:anim>
                                    <p:animEffect transition="in" filter="fade">
                                      <p:cBhvr>
                                        <p:cTn id="19" dur="500"/>
                                        <p:tgtEl>
                                          <p:spTgt spid="8194"/>
                                        </p:tgtEl>
                                      </p:cBhvr>
                                    </p:animEffect>
                                  </p:childTnLst>
                                </p:cTn>
                              </p:par>
                              <p:par>
                                <p:cTn id="20" presetID="53" presetClass="entr" presetSubtype="16" fill="hold" nodeType="withEffect">
                                  <p:stCondLst>
                                    <p:cond delay="0"/>
                                  </p:stCondLst>
                                  <p:childTnLst>
                                    <p:set>
                                      <p:cBhvr>
                                        <p:cTn id="21" dur="1" fill="hold">
                                          <p:stCondLst>
                                            <p:cond delay="0"/>
                                          </p:stCondLst>
                                        </p:cTn>
                                        <p:tgtEl>
                                          <p:spTgt spid="8198"/>
                                        </p:tgtEl>
                                        <p:attrNameLst>
                                          <p:attrName>style.visibility</p:attrName>
                                        </p:attrNameLst>
                                      </p:cBhvr>
                                      <p:to>
                                        <p:strVal val="visible"/>
                                      </p:to>
                                    </p:set>
                                    <p:anim calcmode="lin" valueType="num">
                                      <p:cBhvr>
                                        <p:cTn id="22" dur="500" fill="hold"/>
                                        <p:tgtEl>
                                          <p:spTgt spid="8198"/>
                                        </p:tgtEl>
                                        <p:attrNameLst>
                                          <p:attrName>ppt_w</p:attrName>
                                        </p:attrNameLst>
                                      </p:cBhvr>
                                      <p:tavLst>
                                        <p:tav tm="0">
                                          <p:val>
                                            <p:fltVal val="0"/>
                                          </p:val>
                                        </p:tav>
                                        <p:tav tm="100000">
                                          <p:val>
                                            <p:strVal val="#ppt_w"/>
                                          </p:val>
                                        </p:tav>
                                      </p:tavLst>
                                    </p:anim>
                                    <p:anim calcmode="lin" valueType="num">
                                      <p:cBhvr>
                                        <p:cTn id="23" dur="500" fill="hold"/>
                                        <p:tgtEl>
                                          <p:spTgt spid="8198"/>
                                        </p:tgtEl>
                                        <p:attrNameLst>
                                          <p:attrName>ppt_h</p:attrName>
                                        </p:attrNameLst>
                                      </p:cBhvr>
                                      <p:tavLst>
                                        <p:tav tm="0">
                                          <p:val>
                                            <p:fltVal val="0"/>
                                          </p:val>
                                        </p:tav>
                                        <p:tav tm="100000">
                                          <p:val>
                                            <p:strVal val="#ppt_h"/>
                                          </p:val>
                                        </p:tav>
                                      </p:tavLst>
                                    </p:anim>
                                    <p:animEffect transition="in" filter="fade">
                                      <p:cBhvr>
                                        <p:cTn id="24"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A94523-9EE5-4980-A783-A0DD48F39A46}"/>
              </a:ext>
            </a:extLst>
          </p:cNvPr>
          <p:cNvSpPr/>
          <p:nvPr/>
        </p:nvSpPr>
        <p:spPr>
          <a:xfrm>
            <a:off x="3617277" y="1184683"/>
            <a:ext cx="4957445" cy="6604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FFFF"/>
                </a:solidFill>
                <a:effectLst/>
                <a:uLnTx/>
                <a:uFillTx/>
                <a:latin typeface="UTM Avo" panose="02040603050506020204" pitchFamily="18" charset="0"/>
                <a:ea typeface="+mn-ea"/>
                <a:cs typeface="+mn-cs"/>
                <a:sym typeface="Arial"/>
              </a:rPr>
              <a:t>Hướng</a:t>
            </a:r>
            <a:r>
              <a:rPr kumimoji="0" lang="en-US" sz="3600" b="1"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rPr>
              <a:t> </a:t>
            </a:r>
            <a:r>
              <a:rPr kumimoji="0" lang="en-US" sz="3600" b="1" i="0" u="none" strike="noStrike" kern="0" cap="none" spc="0" normalizeH="0" baseline="0" noProof="0" dirty="0" err="1">
                <a:ln>
                  <a:noFill/>
                </a:ln>
                <a:solidFill>
                  <a:srgbClr val="FFFFFF"/>
                </a:solidFill>
                <a:effectLst/>
                <a:uLnTx/>
                <a:uFillTx/>
                <a:latin typeface="UTM Avo" panose="02040603050506020204" pitchFamily="18" charset="0"/>
                <a:ea typeface="+mn-ea"/>
                <a:cs typeface="+mn-cs"/>
                <a:sym typeface="Arial"/>
              </a:rPr>
              <a:t>dẫn</a:t>
            </a:r>
            <a:r>
              <a:rPr kumimoji="0" lang="en-US" sz="3600" b="1"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rPr>
              <a:t> </a:t>
            </a:r>
            <a:r>
              <a:rPr kumimoji="0" lang="en-US" sz="3600" b="1" i="0" u="none" strike="noStrike" kern="0" cap="none" spc="0" normalizeH="0" baseline="0" noProof="0" dirty="0" err="1">
                <a:ln>
                  <a:noFill/>
                </a:ln>
                <a:solidFill>
                  <a:srgbClr val="FFFFFF"/>
                </a:solidFill>
                <a:effectLst/>
                <a:uLnTx/>
                <a:uFillTx/>
                <a:latin typeface="UTM Avo" panose="02040603050506020204" pitchFamily="18" charset="0"/>
                <a:ea typeface="+mn-ea"/>
                <a:cs typeface="+mn-cs"/>
                <a:sym typeface="Arial"/>
              </a:rPr>
              <a:t>về</a:t>
            </a:r>
            <a:r>
              <a:rPr kumimoji="0" lang="en-US" sz="3600" b="1"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rPr>
              <a:t> </a:t>
            </a:r>
            <a:r>
              <a:rPr kumimoji="0" lang="en-US" sz="3600" b="1" i="0" u="none" strike="noStrike" kern="0" cap="none" spc="0" normalizeH="0" baseline="0" noProof="0" dirty="0" err="1">
                <a:ln>
                  <a:noFill/>
                </a:ln>
                <a:solidFill>
                  <a:srgbClr val="FFFFFF"/>
                </a:solidFill>
                <a:effectLst/>
                <a:uLnTx/>
                <a:uFillTx/>
                <a:latin typeface="UTM Avo" panose="02040603050506020204" pitchFamily="18" charset="0"/>
                <a:ea typeface="+mn-ea"/>
                <a:cs typeface="+mn-cs"/>
                <a:sym typeface="Arial"/>
              </a:rPr>
              <a:t>nhà</a:t>
            </a:r>
            <a:endParaRPr kumimoji="0" lang="en-US" sz="3600" b="1"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endParaRPr>
          </a:p>
        </p:txBody>
      </p:sp>
      <p:grpSp>
        <p:nvGrpSpPr>
          <p:cNvPr id="15" name="Group 14">
            <a:extLst>
              <a:ext uri="{FF2B5EF4-FFF2-40B4-BE49-F238E27FC236}">
                <a16:creationId xmlns:a16="http://schemas.microsoft.com/office/drawing/2014/main" id="{8D040D86-0B6C-2ED1-F97F-EF879EC5CC8E}"/>
              </a:ext>
            </a:extLst>
          </p:cNvPr>
          <p:cNvGrpSpPr/>
          <p:nvPr/>
        </p:nvGrpSpPr>
        <p:grpSpPr>
          <a:xfrm>
            <a:off x="4427035" y="2807521"/>
            <a:ext cx="3032245" cy="2722616"/>
            <a:chOff x="3215504" y="1815063"/>
            <a:chExt cx="2703477" cy="2437621"/>
          </a:xfrm>
        </p:grpSpPr>
        <p:sp>
          <p:nvSpPr>
            <p:cNvPr id="16" name="Google Shape;8758;p37">
              <a:extLst>
                <a:ext uri="{FF2B5EF4-FFF2-40B4-BE49-F238E27FC236}">
                  <a16:creationId xmlns:a16="http://schemas.microsoft.com/office/drawing/2014/main" id="{2E1B6CFC-6D4E-EA73-D479-1068859FB38C}"/>
                </a:ext>
              </a:extLst>
            </p:cNvPr>
            <p:cNvSpPr txBox="1">
              <a:spLocks/>
            </p:cNvSpPr>
            <p:nvPr/>
          </p:nvSpPr>
          <p:spPr>
            <a:xfrm>
              <a:off x="3241629" y="2455480"/>
              <a:ext cx="2677352" cy="1797204"/>
            </a:xfrm>
            <a:prstGeom prst="rect">
              <a:avLst/>
            </a:prstGeom>
            <a:solidFill>
              <a:srgbClr val="FFFFFF"/>
            </a:solidFill>
            <a:ln w="38100" cap="flat" cmpd="sng" algn="ctr">
              <a:solidFill>
                <a:srgbClr val="4C65D0"/>
              </a:solidFill>
              <a:prstDash val="solid"/>
            </a:ln>
            <a:effectLst/>
          </p:spPr>
          <p:txBody>
            <a:bodyPr spcFirstLastPara="1" wrap="square" lIns="91425" tIns="91425" rIns="91425" bIns="91425" numCol="1"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oppins"/>
                <a:buNone/>
                <a:defRPr sz="1600" b="0" i="0" u="none" strike="noStrike" cap="none">
                  <a:solidFill>
                    <a:schemeClr val="dk1"/>
                  </a:solidFill>
                  <a:latin typeface="Arial" panose="020B0604020202020204" pitchFamily="34" charset="0"/>
                  <a:ea typeface="Poppins"/>
                  <a:cs typeface="Poppins"/>
                  <a:sym typeface="Poppins"/>
                </a:defRPr>
              </a:lvl1pPr>
              <a:lvl2pPr marL="914400" marR="0" lvl="1"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2pPr>
              <a:lvl3pPr marL="1371600" marR="0" lvl="2"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3pPr>
              <a:lvl4pPr marL="1828800" marR="0" lvl="3"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4pPr>
              <a:lvl5pPr marL="2286000" marR="0" lvl="4"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5pPr>
              <a:lvl6pPr marL="2743200" marR="0" lvl="5"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6pPr>
              <a:lvl7pPr marL="3200400" marR="0" lvl="6"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7pPr>
              <a:lvl8pPr marL="3657600" marR="0" lvl="7"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8pPr>
              <a:lvl9pPr marL="4114800" marR="0" lvl="8"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9pPr>
            </a:lstStyle>
            <a:p>
              <a:pPr marL="0" marR="0" lvl="0" indent="0" algn="ctr" defTabSz="914400" rtl="0" eaLnBrk="1" fontAlgn="auto" latinLnBrk="0" hangingPunct="1">
                <a:lnSpc>
                  <a:spcPct val="150000"/>
                </a:lnSpc>
                <a:spcBef>
                  <a:spcPts val="0"/>
                </a:spcBef>
                <a:spcAft>
                  <a:spcPts val="0"/>
                </a:spcAft>
                <a:buClr>
                  <a:srgbClr val="2B334F"/>
                </a:buClr>
                <a:buSzPts val="1400"/>
                <a:buFont typeface="Poppins"/>
                <a:buNone/>
                <a:tabLst/>
                <a:defRPr/>
              </a:pPr>
              <a:r>
                <a:rPr kumimoji="0" lang="en-US" sz="2400" b="0" i="0" u="none" strike="noStrike" kern="0" cap="none" spc="0" normalizeH="0" baseline="0" noProof="0">
                  <a:ln>
                    <a:noFill/>
                  </a:ln>
                  <a:solidFill>
                    <a:srgbClr val="FFFFFF"/>
                  </a:solidFill>
                  <a:effectLst/>
                  <a:uLnTx/>
                  <a:uFillTx/>
                  <a:latin typeface="+mn-lt"/>
                  <a:ea typeface="+mn-ea"/>
                  <a:cs typeface="+mn-ea"/>
                  <a:sym typeface="+mn-lt"/>
                </a:rPr>
                <a:t> </a:t>
              </a:r>
            </a:p>
          </p:txBody>
        </p:sp>
        <p:sp>
          <p:nvSpPr>
            <p:cNvPr id="17" name="Google Shape;8758;p37">
              <a:extLst>
                <a:ext uri="{FF2B5EF4-FFF2-40B4-BE49-F238E27FC236}">
                  <a16:creationId xmlns:a16="http://schemas.microsoft.com/office/drawing/2014/main" id="{82998B15-D050-EC08-C0B6-54A46250B613}"/>
                </a:ext>
              </a:extLst>
            </p:cNvPr>
            <p:cNvSpPr txBox="1">
              <a:spLocks/>
            </p:cNvSpPr>
            <p:nvPr/>
          </p:nvSpPr>
          <p:spPr>
            <a:xfrm>
              <a:off x="3241629" y="1815063"/>
              <a:ext cx="2677352" cy="640417"/>
            </a:xfrm>
            <a:prstGeom prst="rect">
              <a:avLst/>
            </a:prstGeom>
            <a:solidFill>
              <a:srgbClr val="FECD6E"/>
            </a:solidFill>
            <a:ln w="38100" cap="flat" cmpd="sng" algn="ctr">
              <a:solidFill>
                <a:srgbClr val="4C65D0"/>
              </a:solidFill>
              <a:prstDash val="solid"/>
            </a:ln>
            <a:effectLst/>
          </p:spPr>
          <p:txBody>
            <a:bodyPr spcFirstLastPara="1" wrap="square" lIns="91425" tIns="91425" rIns="91425" bIns="91425" numCol="1"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oppins"/>
                <a:buNone/>
                <a:defRPr sz="1600" b="0" i="0" u="none" strike="noStrike" cap="none">
                  <a:solidFill>
                    <a:schemeClr val="dk1"/>
                  </a:solidFill>
                  <a:latin typeface="Arial" panose="020B0604020202020204" pitchFamily="34" charset="0"/>
                  <a:ea typeface="Poppins"/>
                  <a:cs typeface="Poppins"/>
                  <a:sym typeface="Poppins"/>
                </a:defRPr>
              </a:lvl1pPr>
              <a:lvl2pPr marL="914400" marR="0" lvl="1"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2pPr>
              <a:lvl3pPr marL="1371600" marR="0" lvl="2"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3pPr>
              <a:lvl4pPr marL="1828800" marR="0" lvl="3"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4pPr>
              <a:lvl5pPr marL="2286000" marR="0" lvl="4"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5pPr>
              <a:lvl6pPr marL="2743200" marR="0" lvl="5"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6pPr>
              <a:lvl7pPr marL="3200400" marR="0" lvl="6"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7pPr>
              <a:lvl8pPr marL="3657600" marR="0" lvl="7"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8pPr>
              <a:lvl9pPr marL="4114800" marR="0" lvl="8"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9pPr>
            </a:lstStyle>
            <a:p>
              <a:pPr marL="0" marR="0" lvl="0" indent="0" algn="ctr" defTabSz="914400" rtl="0" eaLnBrk="1" fontAlgn="auto" latinLnBrk="0" hangingPunct="1">
                <a:lnSpc>
                  <a:spcPct val="150000"/>
                </a:lnSpc>
                <a:spcBef>
                  <a:spcPts val="0"/>
                </a:spcBef>
                <a:spcAft>
                  <a:spcPts val="0"/>
                </a:spcAft>
                <a:buClr>
                  <a:srgbClr val="2B334F"/>
                </a:buClr>
                <a:buSzPts val="1400"/>
                <a:buFont typeface="Poppins"/>
                <a:buNone/>
                <a:tabLst/>
                <a:defRPr/>
              </a:pPr>
              <a:r>
                <a:rPr kumimoji="0" lang="en-US" sz="2400" b="1" i="0" u="none" strike="noStrike" kern="0" cap="none" spc="0" normalizeH="0" baseline="0" noProof="0">
                  <a:ln>
                    <a:noFill/>
                  </a:ln>
                  <a:solidFill>
                    <a:srgbClr val="2B334F"/>
                  </a:solidFill>
                  <a:effectLst/>
                  <a:uLnTx/>
                  <a:uFillTx/>
                  <a:latin typeface="+mn-lt"/>
                  <a:ea typeface="+mn-ea"/>
                  <a:cs typeface="+mn-ea"/>
                  <a:sym typeface="+mn-lt"/>
                </a:rPr>
                <a:t>02</a:t>
              </a:r>
            </a:p>
          </p:txBody>
        </p:sp>
        <p:sp>
          <p:nvSpPr>
            <p:cNvPr id="18" name="TextBox 17">
              <a:extLst>
                <a:ext uri="{FF2B5EF4-FFF2-40B4-BE49-F238E27FC236}">
                  <a16:creationId xmlns:a16="http://schemas.microsoft.com/office/drawing/2014/main" id="{77229884-334D-F3EE-2A14-854CEC8BFCA6}"/>
                </a:ext>
              </a:extLst>
            </p:cNvPr>
            <p:cNvSpPr txBox="1"/>
            <p:nvPr/>
          </p:nvSpPr>
          <p:spPr>
            <a:xfrm>
              <a:off x="3215504" y="2485520"/>
              <a:ext cx="2677352" cy="1675843"/>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2B334F"/>
                  </a:solidFill>
                  <a:effectLst/>
                  <a:uLnTx/>
                  <a:uFillTx/>
                  <a:latin typeface="+mn-lt"/>
                  <a:ea typeface="+mn-ea"/>
                  <a:cs typeface="+mn-ea"/>
                  <a:sym typeface="+mn-lt"/>
                </a:rPr>
                <a:t>Hoàn thành các nhiệm vụ được giao về nhà. </a:t>
              </a:r>
            </a:p>
          </p:txBody>
        </p:sp>
      </p:grpSp>
      <p:grpSp>
        <p:nvGrpSpPr>
          <p:cNvPr id="19" name="Group 18">
            <a:extLst>
              <a:ext uri="{FF2B5EF4-FFF2-40B4-BE49-F238E27FC236}">
                <a16:creationId xmlns:a16="http://schemas.microsoft.com/office/drawing/2014/main" id="{43BD5A4F-D37F-8203-21E9-99CF5B567008}"/>
              </a:ext>
            </a:extLst>
          </p:cNvPr>
          <p:cNvGrpSpPr/>
          <p:nvPr/>
        </p:nvGrpSpPr>
        <p:grpSpPr>
          <a:xfrm>
            <a:off x="7607654" y="2835435"/>
            <a:ext cx="3279653" cy="3186224"/>
            <a:chOff x="6202600" y="1842977"/>
            <a:chExt cx="2677353" cy="2876318"/>
          </a:xfrm>
        </p:grpSpPr>
        <p:sp>
          <p:nvSpPr>
            <p:cNvPr id="20" name="Google Shape;8758;p37">
              <a:extLst>
                <a:ext uri="{FF2B5EF4-FFF2-40B4-BE49-F238E27FC236}">
                  <a16:creationId xmlns:a16="http://schemas.microsoft.com/office/drawing/2014/main" id="{B9127A21-A4DC-D8FA-EC9A-2F0E7CE86845}"/>
                </a:ext>
              </a:extLst>
            </p:cNvPr>
            <p:cNvSpPr txBox="1">
              <a:spLocks/>
            </p:cNvSpPr>
            <p:nvPr/>
          </p:nvSpPr>
          <p:spPr>
            <a:xfrm>
              <a:off x="6202601" y="2483394"/>
              <a:ext cx="2677352" cy="1797204"/>
            </a:xfrm>
            <a:prstGeom prst="rect">
              <a:avLst/>
            </a:prstGeom>
            <a:solidFill>
              <a:srgbClr val="FFFFFF"/>
            </a:solidFill>
            <a:ln w="38100" cap="flat" cmpd="sng" algn="ctr">
              <a:solidFill>
                <a:srgbClr val="4C65D0"/>
              </a:solidFill>
              <a:prstDash val="solid"/>
            </a:ln>
            <a:effectLst/>
          </p:spPr>
          <p:txBody>
            <a:bodyPr spcFirstLastPara="1" wrap="square" lIns="91425" tIns="91425" rIns="91425" bIns="91425" numCol="1"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oppins"/>
                <a:buNone/>
                <a:defRPr sz="1600" b="0" i="0" u="none" strike="noStrike" cap="none">
                  <a:solidFill>
                    <a:schemeClr val="dk1"/>
                  </a:solidFill>
                  <a:latin typeface="Arial" panose="020B0604020202020204" pitchFamily="34" charset="0"/>
                  <a:ea typeface="Poppins"/>
                  <a:cs typeface="Poppins"/>
                  <a:sym typeface="Poppins"/>
                </a:defRPr>
              </a:lvl1pPr>
              <a:lvl2pPr marL="914400" marR="0" lvl="1"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2pPr>
              <a:lvl3pPr marL="1371600" marR="0" lvl="2"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3pPr>
              <a:lvl4pPr marL="1828800" marR="0" lvl="3"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4pPr>
              <a:lvl5pPr marL="2286000" marR="0" lvl="4"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5pPr>
              <a:lvl6pPr marL="2743200" marR="0" lvl="5"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6pPr>
              <a:lvl7pPr marL="3200400" marR="0" lvl="6"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7pPr>
              <a:lvl8pPr marL="3657600" marR="0" lvl="7"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8pPr>
              <a:lvl9pPr marL="4114800" marR="0" lvl="8"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9pPr>
            </a:lstStyle>
            <a:p>
              <a:pPr marL="0" marR="0" lvl="0" indent="0" algn="ctr" defTabSz="914400" rtl="0" eaLnBrk="1" fontAlgn="auto" latinLnBrk="0" hangingPunct="1">
                <a:lnSpc>
                  <a:spcPct val="150000"/>
                </a:lnSpc>
                <a:spcBef>
                  <a:spcPts val="0"/>
                </a:spcBef>
                <a:spcAft>
                  <a:spcPts val="0"/>
                </a:spcAft>
                <a:buClr>
                  <a:srgbClr val="2B334F"/>
                </a:buClr>
                <a:buSzPts val="1400"/>
                <a:buFont typeface="Poppins"/>
                <a:buNone/>
                <a:tabLst/>
                <a:defRPr/>
              </a:pPr>
              <a:r>
                <a:rPr kumimoji="0" lang="en-US" sz="2400" b="0" i="0" u="none" strike="noStrike" kern="0" cap="none" spc="0" normalizeH="0" baseline="0" noProof="0">
                  <a:ln>
                    <a:noFill/>
                  </a:ln>
                  <a:solidFill>
                    <a:srgbClr val="FFFFFF"/>
                  </a:solidFill>
                  <a:effectLst/>
                  <a:uLnTx/>
                  <a:uFillTx/>
                  <a:latin typeface="+mn-lt"/>
                  <a:ea typeface="+mn-ea"/>
                  <a:cs typeface="+mn-ea"/>
                  <a:sym typeface="+mn-lt"/>
                </a:rPr>
                <a:t> </a:t>
              </a:r>
            </a:p>
          </p:txBody>
        </p:sp>
        <p:sp>
          <p:nvSpPr>
            <p:cNvPr id="21" name="Google Shape;8758;p37">
              <a:extLst>
                <a:ext uri="{FF2B5EF4-FFF2-40B4-BE49-F238E27FC236}">
                  <a16:creationId xmlns:a16="http://schemas.microsoft.com/office/drawing/2014/main" id="{CB6174EC-3FA4-9752-97E0-6BA1D143AEB4}"/>
                </a:ext>
              </a:extLst>
            </p:cNvPr>
            <p:cNvSpPr txBox="1">
              <a:spLocks/>
            </p:cNvSpPr>
            <p:nvPr/>
          </p:nvSpPr>
          <p:spPr>
            <a:xfrm>
              <a:off x="6202601" y="1842977"/>
              <a:ext cx="2677352" cy="640417"/>
            </a:xfrm>
            <a:prstGeom prst="rect">
              <a:avLst/>
            </a:prstGeom>
            <a:solidFill>
              <a:srgbClr val="FECD6E"/>
            </a:solidFill>
            <a:ln w="38100" cap="flat" cmpd="sng" algn="ctr">
              <a:solidFill>
                <a:srgbClr val="4C65D0"/>
              </a:solidFill>
              <a:prstDash val="solid"/>
            </a:ln>
            <a:effectLst/>
          </p:spPr>
          <p:txBody>
            <a:bodyPr spcFirstLastPara="1" wrap="square" lIns="91425" tIns="91425" rIns="91425" bIns="91425" numCol="1"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oppins"/>
                <a:buNone/>
                <a:defRPr sz="1600" b="0" i="0" u="none" strike="noStrike" cap="none">
                  <a:solidFill>
                    <a:schemeClr val="dk1"/>
                  </a:solidFill>
                  <a:latin typeface="Arial" panose="020B0604020202020204" pitchFamily="34" charset="0"/>
                  <a:ea typeface="Poppins"/>
                  <a:cs typeface="Poppins"/>
                  <a:sym typeface="Poppins"/>
                </a:defRPr>
              </a:lvl1pPr>
              <a:lvl2pPr marL="914400" marR="0" lvl="1"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2pPr>
              <a:lvl3pPr marL="1371600" marR="0" lvl="2"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3pPr>
              <a:lvl4pPr marL="1828800" marR="0" lvl="3"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4pPr>
              <a:lvl5pPr marL="2286000" marR="0" lvl="4"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5pPr>
              <a:lvl6pPr marL="2743200" marR="0" lvl="5"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6pPr>
              <a:lvl7pPr marL="3200400" marR="0" lvl="6"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7pPr>
              <a:lvl8pPr marL="3657600" marR="0" lvl="7"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8pPr>
              <a:lvl9pPr marL="4114800" marR="0" lvl="8"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9pPr>
            </a:lstStyle>
            <a:p>
              <a:pPr marL="0" marR="0" lvl="0" indent="0" algn="ctr" defTabSz="914400" rtl="0" eaLnBrk="1" fontAlgn="auto" latinLnBrk="0" hangingPunct="1">
                <a:lnSpc>
                  <a:spcPct val="150000"/>
                </a:lnSpc>
                <a:spcBef>
                  <a:spcPts val="0"/>
                </a:spcBef>
                <a:spcAft>
                  <a:spcPts val="0"/>
                </a:spcAft>
                <a:buClr>
                  <a:srgbClr val="2B334F"/>
                </a:buClr>
                <a:buSzPts val="1400"/>
                <a:buFont typeface="Poppins"/>
                <a:buNone/>
                <a:tabLst/>
                <a:defRPr/>
              </a:pPr>
              <a:r>
                <a:rPr kumimoji="0" lang="en-US" sz="2400" b="1" i="0" u="none" strike="noStrike" kern="0" cap="none" spc="0" normalizeH="0" baseline="0" noProof="0">
                  <a:ln>
                    <a:noFill/>
                  </a:ln>
                  <a:solidFill>
                    <a:srgbClr val="2B334F"/>
                  </a:solidFill>
                  <a:effectLst/>
                  <a:uLnTx/>
                  <a:uFillTx/>
                  <a:latin typeface="+mn-lt"/>
                  <a:ea typeface="+mn-ea"/>
                  <a:cs typeface="+mn-ea"/>
                  <a:sym typeface="+mn-lt"/>
                </a:rPr>
                <a:t>03</a:t>
              </a:r>
            </a:p>
          </p:txBody>
        </p:sp>
        <p:sp>
          <p:nvSpPr>
            <p:cNvPr id="22" name="TextBox 21">
              <a:extLst>
                <a:ext uri="{FF2B5EF4-FFF2-40B4-BE49-F238E27FC236}">
                  <a16:creationId xmlns:a16="http://schemas.microsoft.com/office/drawing/2014/main" id="{7DC6BE70-F272-B470-45F7-6BDC9FAD4FDD}"/>
                </a:ext>
              </a:extLst>
            </p:cNvPr>
            <p:cNvSpPr txBox="1"/>
            <p:nvPr/>
          </p:nvSpPr>
          <p:spPr>
            <a:xfrm>
              <a:off x="6202600" y="2484068"/>
              <a:ext cx="2677353" cy="2235227"/>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2B334F"/>
                  </a:solidFill>
                  <a:effectLst/>
                  <a:uLnTx/>
                  <a:uFillTx/>
                  <a:latin typeface="+mn-lt"/>
                  <a:ea typeface="+mn-ea"/>
                  <a:cs typeface="+mn-ea"/>
                  <a:sym typeface="+mn-lt"/>
                </a:rPr>
                <a:t>Chuẩn bị cho bài học mới, </a:t>
              </a:r>
              <a:r>
                <a:rPr kumimoji="0" lang="vi-VN" sz="2400" b="1" i="1" u="none" strike="noStrike" kern="0" cap="none" spc="0" normalizeH="0" baseline="0" noProof="0" dirty="0">
                  <a:ln>
                    <a:noFill/>
                  </a:ln>
                  <a:solidFill>
                    <a:srgbClr val="2B334F"/>
                  </a:solidFill>
                  <a:effectLst/>
                  <a:uLnTx/>
                  <a:uFillTx/>
                  <a:latin typeface="+mn-lt"/>
                  <a:ea typeface="+mn-ea"/>
                  <a:cs typeface="+mn-ea"/>
                  <a:sym typeface="+mn-lt"/>
                </a:rPr>
                <a:t>Bài 12</a:t>
              </a:r>
              <a:r>
                <a:rPr kumimoji="0" lang="en-US" sz="2400" b="1" i="1" u="none" strike="noStrike" kern="0" cap="none" spc="0" normalizeH="0" baseline="0" noProof="0" dirty="0">
                  <a:ln>
                    <a:noFill/>
                  </a:ln>
                  <a:solidFill>
                    <a:srgbClr val="2B334F"/>
                  </a:solidFill>
                  <a:effectLst/>
                  <a:uLnTx/>
                  <a:uFillTx/>
                  <a:latin typeface="+mn-lt"/>
                  <a:ea typeface="+mn-ea"/>
                  <a:cs typeface="+mn-ea"/>
                  <a:sym typeface="+mn-lt"/>
                </a:rPr>
                <a:t>.</a:t>
              </a:r>
              <a:r>
                <a:rPr kumimoji="0" lang="vi-VN" sz="2400" b="1" i="1" u="none" strike="noStrike" kern="0" cap="none" spc="0" normalizeH="0" baseline="0" noProof="0" dirty="0">
                  <a:ln>
                    <a:noFill/>
                  </a:ln>
                  <a:solidFill>
                    <a:srgbClr val="2B334F"/>
                  </a:solidFill>
                  <a:effectLst/>
                  <a:uLnTx/>
                  <a:uFillTx/>
                  <a:latin typeface="+mn-lt"/>
                  <a:ea typeface="+mn-ea"/>
                  <a:cs typeface="+mn-ea"/>
                  <a:sym typeface="+mn-lt"/>
                </a:rPr>
                <a:t> Làm chong chóng</a:t>
              </a:r>
              <a:r>
                <a:rPr kumimoji="0" lang="vi-VN" sz="2400" b="0" i="0" u="none" strike="noStrike" kern="0" cap="none" spc="0" normalizeH="0" baseline="0" noProof="0" dirty="0">
                  <a:ln>
                    <a:noFill/>
                  </a:ln>
                  <a:solidFill>
                    <a:srgbClr val="2B334F"/>
                  </a:solidFill>
                  <a:effectLst/>
                  <a:uLnTx/>
                  <a:uFillTx/>
                  <a:latin typeface="+mn-lt"/>
                  <a:ea typeface="+mn-ea"/>
                  <a:cs typeface="+mn-ea"/>
                  <a:sym typeface="+mn-lt"/>
                </a:rPr>
                <a:t>. </a:t>
              </a:r>
            </a:p>
          </p:txBody>
        </p:sp>
      </p:grpSp>
      <p:grpSp>
        <p:nvGrpSpPr>
          <p:cNvPr id="23" name="Group 22">
            <a:extLst>
              <a:ext uri="{FF2B5EF4-FFF2-40B4-BE49-F238E27FC236}">
                <a16:creationId xmlns:a16="http://schemas.microsoft.com/office/drawing/2014/main" id="{23E3A7E6-ACCE-443B-DF51-4DF507939040}"/>
              </a:ext>
            </a:extLst>
          </p:cNvPr>
          <p:cNvGrpSpPr/>
          <p:nvPr/>
        </p:nvGrpSpPr>
        <p:grpSpPr>
          <a:xfrm>
            <a:off x="1304693" y="2807521"/>
            <a:ext cx="3032245" cy="3214138"/>
            <a:chOff x="254532" y="1815063"/>
            <a:chExt cx="2677352" cy="2877693"/>
          </a:xfrm>
        </p:grpSpPr>
        <p:sp>
          <p:nvSpPr>
            <p:cNvPr id="24" name="Google Shape;8758;p37">
              <a:extLst>
                <a:ext uri="{FF2B5EF4-FFF2-40B4-BE49-F238E27FC236}">
                  <a16:creationId xmlns:a16="http://schemas.microsoft.com/office/drawing/2014/main" id="{8D31AFD5-8B0D-5153-F5F2-8033415F8964}"/>
                </a:ext>
              </a:extLst>
            </p:cNvPr>
            <p:cNvSpPr txBox="1">
              <a:spLocks/>
            </p:cNvSpPr>
            <p:nvPr/>
          </p:nvSpPr>
          <p:spPr>
            <a:xfrm>
              <a:off x="254532" y="2455480"/>
              <a:ext cx="2677352" cy="1797205"/>
            </a:xfrm>
            <a:prstGeom prst="rect">
              <a:avLst/>
            </a:prstGeom>
            <a:solidFill>
              <a:srgbClr val="FFFFFF"/>
            </a:solidFill>
            <a:ln w="38100" cap="flat" cmpd="sng" algn="ctr">
              <a:solidFill>
                <a:srgbClr val="4C65D0"/>
              </a:solidFill>
              <a:prstDash val="solid"/>
            </a:ln>
            <a:effectLst/>
          </p:spPr>
          <p:txBody>
            <a:bodyPr spcFirstLastPara="1" wrap="square" lIns="91425" tIns="91425" rIns="91425" bIns="91425" numCol="1"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oppins"/>
                <a:buNone/>
                <a:defRPr sz="1600" b="0" i="0" u="none" strike="noStrike" cap="none">
                  <a:solidFill>
                    <a:schemeClr val="dk1"/>
                  </a:solidFill>
                  <a:latin typeface="Arial" panose="020B0604020202020204" pitchFamily="34" charset="0"/>
                  <a:ea typeface="Poppins"/>
                  <a:cs typeface="Poppins"/>
                  <a:sym typeface="Poppins"/>
                </a:defRPr>
              </a:lvl1pPr>
              <a:lvl2pPr marL="914400" marR="0" lvl="1"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2pPr>
              <a:lvl3pPr marL="1371600" marR="0" lvl="2"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3pPr>
              <a:lvl4pPr marL="1828800" marR="0" lvl="3"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4pPr>
              <a:lvl5pPr marL="2286000" marR="0" lvl="4"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5pPr>
              <a:lvl6pPr marL="2743200" marR="0" lvl="5"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6pPr>
              <a:lvl7pPr marL="3200400" marR="0" lvl="6"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7pPr>
              <a:lvl8pPr marL="3657600" marR="0" lvl="7"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8pPr>
              <a:lvl9pPr marL="4114800" marR="0" lvl="8"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9pPr>
            </a:lstStyle>
            <a:p>
              <a:pPr marL="0" marR="0" lvl="0" indent="0" algn="ctr" defTabSz="914400" rtl="0" eaLnBrk="1" fontAlgn="auto" latinLnBrk="0" hangingPunct="1">
                <a:lnSpc>
                  <a:spcPct val="150000"/>
                </a:lnSpc>
                <a:spcBef>
                  <a:spcPts val="0"/>
                </a:spcBef>
                <a:spcAft>
                  <a:spcPts val="0"/>
                </a:spcAft>
                <a:buClr>
                  <a:srgbClr val="2B334F"/>
                </a:buClr>
                <a:buSzPts val="1400"/>
                <a:buFont typeface="Poppins"/>
                <a:buNone/>
                <a:tabLst/>
                <a:defRPr/>
              </a:pPr>
              <a:r>
                <a:rPr kumimoji="0" lang="en-US" sz="2400" b="0" i="0" u="none" strike="noStrike" kern="0" cap="none" spc="0" normalizeH="0" baseline="0" noProof="0">
                  <a:ln>
                    <a:noFill/>
                  </a:ln>
                  <a:solidFill>
                    <a:srgbClr val="FFFFFF"/>
                  </a:solidFill>
                  <a:effectLst/>
                  <a:uLnTx/>
                  <a:uFillTx/>
                  <a:latin typeface="+mn-lt"/>
                  <a:ea typeface="+mn-ea"/>
                  <a:cs typeface="+mn-ea"/>
                  <a:sym typeface="+mn-lt"/>
                </a:rPr>
                <a:t> </a:t>
              </a:r>
            </a:p>
          </p:txBody>
        </p:sp>
        <p:sp>
          <p:nvSpPr>
            <p:cNvPr id="25" name="Google Shape;8758;p37">
              <a:extLst>
                <a:ext uri="{FF2B5EF4-FFF2-40B4-BE49-F238E27FC236}">
                  <a16:creationId xmlns:a16="http://schemas.microsoft.com/office/drawing/2014/main" id="{B38A5A28-719A-290C-7119-6F6DCA334D9A}"/>
                </a:ext>
              </a:extLst>
            </p:cNvPr>
            <p:cNvSpPr txBox="1">
              <a:spLocks/>
            </p:cNvSpPr>
            <p:nvPr/>
          </p:nvSpPr>
          <p:spPr>
            <a:xfrm>
              <a:off x="254532" y="1815063"/>
              <a:ext cx="2677352" cy="640417"/>
            </a:xfrm>
            <a:prstGeom prst="rect">
              <a:avLst/>
            </a:prstGeom>
            <a:solidFill>
              <a:srgbClr val="FECD6E"/>
            </a:solidFill>
            <a:ln w="38100" cap="flat" cmpd="sng" algn="ctr">
              <a:solidFill>
                <a:srgbClr val="4C65D0"/>
              </a:solidFill>
              <a:prstDash val="solid"/>
            </a:ln>
            <a:effectLst/>
          </p:spPr>
          <p:txBody>
            <a:bodyPr spcFirstLastPara="1" wrap="square" lIns="91425" tIns="91425" rIns="91425" bIns="91425" numCol="1"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Poppins"/>
                <a:buNone/>
                <a:defRPr sz="1600" b="0" i="0" u="none" strike="noStrike" cap="none">
                  <a:solidFill>
                    <a:schemeClr val="dk1"/>
                  </a:solidFill>
                  <a:latin typeface="Arial" panose="020B0604020202020204" pitchFamily="34" charset="0"/>
                  <a:ea typeface="Poppins"/>
                  <a:cs typeface="Poppins"/>
                  <a:sym typeface="Poppins"/>
                </a:defRPr>
              </a:lvl1pPr>
              <a:lvl2pPr marL="914400" marR="0" lvl="1"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2pPr>
              <a:lvl3pPr marL="1371600" marR="0" lvl="2"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3pPr>
              <a:lvl4pPr marL="1828800" marR="0" lvl="3"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4pPr>
              <a:lvl5pPr marL="2286000" marR="0" lvl="4"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5pPr>
              <a:lvl6pPr marL="2743200" marR="0" lvl="5"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6pPr>
              <a:lvl7pPr marL="3200400" marR="0" lvl="6"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7pPr>
              <a:lvl8pPr marL="3657600" marR="0" lvl="7"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8pPr>
              <a:lvl9pPr marL="4114800" marR="0" lvl="8" indent="-317500" algn="ctr" rtl="0">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9pPr>
            </a:lstStyle>
            <a:p>
              <a:pPr marL="0" marR="0" lvl="0" indent="0" algn="ctr" defTabSz="914400" rtl="0" eaLnBrk="1" fontAlgn="auto" latinLnBrk="0" hangingPunct="1">
                <a:lnSpc>
                  <a:spcPct val="150000"/>
                </a:lnSpc>
                <a:spcBef>
                  <a:spcPts val="0"/>
                </a:spcBef>
                <a:spcAft>
                  <a:spcPts val="0"/>
                </a:spcAft>
                <a:buClr>
                  <a:srgbClr val="2B334F"/>
                </a:buClr>
                <a:buSzPts val="1400"/>
                <a:buFont typeface="Poppins"/>
                <a:buNone/>
                <a:tabLst/>
                <a:defRPr/>
              </a:pPr>
              <a:r>
                <a:rPr kumimoji="0" lang="en-US" sz="2400" b="1" i="0" u="none" strike="noStrike" kern="0" cap="none" spc="0" normalizeH="0" baseline="0" noProof="0">
                  <a:ln>
                    <a:noFill/>
                  </a:ln>
                  <a:solidFill>
                    <a:srgbClr val="2B334F"/>
                  </a:solidFill>
                  <a:effectLst/>
                  <a:uLnTx/>
                  <a:uFillTx/>
                  <a:latin typeface="+mn-lt"/>
                  <a:ea typeface="+mn-ea"/>
                  <a:cs typeface="+mn-ea"/>
                  <a:sym typeface="+mn-lt"/>
                </a:rPr>
                <a:t>01</a:t>
              </a:r>
            </a:p>
          </p:txBody>
        </p:sp>
        <p:sp>
          <p:nvSpPr>
            <p:cNvPr id="26" name="TextBox 25">
              <a:extLst>
                <a:ext uri="{FF2B5EF4-FFF2-40B4-BE49-F238E27FC236}">
                  <a16:creationId xmlns:a16="http://schemas.microsoft.com/office/drawing/2014/main" id="{5799550B-F2B9-D7F6-3145-D44BB9C75BD5}"/>
                </a:ext>
              </a:extLst>
            </p:cNvPr>
            <p:cNvSpPr txBox="1"/>
            <p:nvPr/>
          </p:nvSpPr>
          <p:spPr>
            <a:xfrm>
              <a:off x="462852" y="2462915"/>
              <a:ext cx="2286837" cy="2229841"/>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2B334F"/>
                  </a:solidFill>
                  <a:effectLst/>
                  <a:uLnTx/>
                  <a:uFillTx/>
                  <a:latin typeface="+mn-lt"/>
                  <a:ea typeface="+mn-ea"/>
                  <a:cs typeface="+mn-ea"/>
                  <a:sym typeface="+mn-lt"/>
                </a:rPr>
                <a:t>Ôn tập lại nội dung bài học ngày hôm nay. </a:t>
              </a:r>
            </a:p>
          </p:txBody>
        </p:sp>
      </p:grpSp>
    </p:spTree>
    <p:custDataLst>
      <p:tags r:id="rId1"/>
    </p:custDataLst>
    <p:extLst>
      <p:ext uri="{BB962C8B-B14F-4D97-AF65-F5344CB8AC3E}">
        <p14:creationId xmlns:p14="http://schemas.microsoft.com/office/powerpoint/2010/main" val="7026374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29"/>
        <p:cNvGrpSpPr/>
        <p:nvPr/>
      </p:nvGrpSpPr>
      <p:grpSpPr>
        <a:xfrm>
          <a:off x="0" y="0"/>
          <a:ext cx="0" cy="0"/>
          <a:chOff x="0" y="0"/>
          <a:chExt cx="0" cy="0"/>
        </a:xfrm>
      </p:grpSpPr>
    </p:spTree>
    <p:custDataLst>
      <p:tags r:id="rId1"/>
    </p:custData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algn="ctr">
              <a:lnSpc>
                <a:spcPct val="150000"/>
              </a:lnSpc>
            </a:pPr>
            <a:r>
              <a:rPr lang="en-US" sz="2000" b="1" dirty="0" err="1">
                <a:solidFill>
                  <a:schemeClr val="accent2">
                    <a:lumMod val="50000"/>
                  </a:schemeClr>
                </a:solidFill>
                <a:latin typeface="UTM Avo" panose="02040603050506020204" pitchFamily="18" charset="0"/>
              </a:rPr>
              <a:t>Để</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kết</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nối</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cộng</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đồng</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giáo</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viên</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và</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nhận</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thêm</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nhiều</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tài</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liệu</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giảng</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dạy</a:t>
            </a:r>
            <a:r>
              <a:rPr lang="en-US" sz="2000" b="1" dirty="0">
                <a:solidFill>
                  <a:schemeClr val="accent2">
                    <a:lumMod val="50000"/>
                  </a:schemeClr>
                </a:solidFill>
                <a:latin typeface="UTM Avo" panose="02040603050506020204" pitchFamily="18" charset="0"/>
              </a:rPr>
              <a:t>, </a:t>
            </a:r>
          </a:p>
          <a:p>
            <a:pPr algn="ctr">
              <a:lnSpc>
                <a:spcPct val="150000"/>
              </a:lnSpc>
            </a:pPr>
            <a:r>
              <a:rPr lang="en-US" sz="2000" dirty="0" err="1">
                <a:solidFill>
                  <a:schemeClr val="accent2">
                    <a:lumMod val="50000"/>
                  </a:schemeClr>
                </a:solidFill>
                <a:latin typeface="UTM Avo" panose="02040603050506020204" pitchFamily="18" charset="0"/>
              </a:rPr>
              <a:t>mời</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quý</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thầy</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cô</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tham</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gia</a:t>
            </a:r>
            <a:r>
              <a:rPr lang="en-US" sz="2000" dirty="0">
                <a:solidFill>
                  <a:schemeClr val="accent2">
                    <a:lumMod val="50000"/>
                  </a:schemeClr>
                </a:solidFill>
                <a:latin typeface="UTM Avo" panose="02040603050506020204" pitchFamily="18" charset="0"/>
              </a:rPr>
              <a:t> Group Facebook</a:t>
            </a:r>
          </a:p>
          <a:p>
            <a:pPr algn="ctr">
              <a:lnSpc>
                <a:spcPct val="150000"/>
              </a:lnSpc>
            </a:pPr>
            <a:r>
              <a:rPr lang="en-US" sz="2000" dirty="0" err="1">
                <a:solidFill>
                  <a:schemeClr val="accent2">
                    <a:lumMod val="50000"/>
                  </a:schemeClr>
                </a:solidFill>
                <a:latin typeface="UTM Avo" panose="02040603050506020204" pitchFamily="18" charset="0"/>
              </a:rPr>
              <a:t>theo</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đường</a:t>
            </a:r>
            <a:r>
              <a:rPr lang="en-US" sz="2000" dirty="0">
                <a:solidFill>
                  <a:schemeClr val="accent2">
                    <a:lumMod val="50000"/>
                  </a:schemeClr>
                </a:solidFill>
                <a:latin typeface="UTM Avo" panose="02040603050506020204" pitchFamily="18" charset="0"/>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hlinkClick r:id="rId4"/>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r>
              <a:rPr lang="en-US" sz="2400" b="1" u="sng" dirty="0">
                <a:solidFill>
                  <a:schemeClr val="accent2">
                    <a:lumMod val="50000"/>
                  </a:schemeClr>
                </a:solidFill>
                <a:latin typeface="UTM Avo" panose="02040603050506020204" pitchFamily="18" charset="0"/>
              </a:rPr>
              <a:t>Hoc10 – </a:t>
            </a:r>
            <a:r>
              <a:rPr lang="en-US" sz="2400" b="1" u="sng" dirty="0" err="1">
                <a:solidFill>
                  <a:schemeClr val="accent2">
                    <a:lumMod val="50000"/>
                  </a:schemeClr>
                </a:solidFill>
                <a:latin typeface="UTM Avo" panose="02040603050506020204" pitchFamily="18" charset="0"/>
              </a:rPr>
              <a:t>Đồng</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hành</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cùng</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giáo</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viên</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tiểu</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học</a:t>
            </a:r>
            <a:endParaRPr lang="en-US" sz="2400" b="1" u="sng" dirty="0">
              <a:solidFill>
                <a:schemeClr val="accent2">
                  <a:lumMod val="50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algn="ctr">
              <a:lnSpc>
                <a:spcPct val="150000"/>
              </a:lnSpc>
            </a:pPr>
            <a:r>
              <a:rPr lang="en-US" sz="2000" dirty="0" err="1">
                <a:solidFill>
                  <a:schemeClr val="accent2">
                    <a:lumMod val="50000"/>
                  </a:schemeClr>
                </a:solidFill>
                <a:latin typeface="UTM Avo" panose="02040603050506020204" pitchFamily="18" charset="0"/>
              </a:rPr>
              <a:t>Hoặc</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truy</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cập</a:t>
            </a:r>
            <a:r>
              <a:rPr lang="en-US" sz="2000" dirty="0">
                <a:solidFill>
                  <a:schemeClr val="accent2">
                    <a:lumMod val="50000"/>
                  </a:schemeClr>
                </a:solidFill>
                <a:latin typeface="UTM Avo" panose="02040603050506020204" pitchFamily="18" charset="0"/>
              </a:rPr>
              <a:t>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D3ED33E-20FD-A005-D398-B76C56265C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8815"/>
        <p:cNvGrpSpPr/>
        <p:nvPr/>
      </p:nvGrpSpPr>
      <p:grpSpPr>
        <a:xfrm>
          <a:off x="0" y="0"/>
          <a:ext cx="0" cy="0"/>
          <a:chOff x="0" y="0"/>
          <a:chExt cx="0" cy="0"/>
        </a:xfrm>
      </p:grpSpPr>
      <p:sp>
        <p:nvSpPr>
          <p:cNvPr id="13" name="Rounded Rectangular Callout 12"/>
          <p:cNvSpPr/>
          <p:nvPr/>
        </p:nvSpPr>
        <p:spPr>
          <a:xfrm>
            <a:off x="1746828" y="2188589"/>
            <a:ext cx="9231343" cy="1488429"/>
          </a:xfrm>
          <a:prstGeom prst="wedgeRoundRectCallout">
            <a:avLst>
              <a:gd name="adj1" fmla="val -39193"/>
              <a:gd name="adj2" fmla="val 79997"/>
              <a:gd name="adj3" fmla="val 16667"/>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50000"/>
              </a:lnSpc>
            </a:pPr>
            <a:r>
              <a:rPr lang="vi-VN" sz="2400" dirty="0">
                <a:solidFill>
                  <a:srgbClr val="000000"/>
                </a:solidFill>
                <a:cs typeface="+mn-ea"/>
                <a:sym typeface="+mn-lt"/>
              </a:rPr>
              <a:t>Thi kể về những đồ chơi dân gian mà mình biết</a:t>
            </a:r>
            <a:r>
              <a:rPr lang="en-US" sz="2400" dirty="0">
                <a:solidFill>
                  <a:srgbClr val="000000"/>
                </a:solidFill>
                <a:cs typeface="+mn-ea"/>
                <a:sym typeface="+mn-lt"/>
              </a:rPr>
              <a:t>.</a:t>
            </a:r>
            <a:endParaRPr lang="vi-VN" sz="2400" dirty="0">
              <a:solidFill>
                <a:srgbClr val="000000"/>
              </a:solidFill>
              <a:cs typeface="+mn-ea"/>
              <a:sym typeface="+mn-lt"/>
            </a:endParaRPr>
          </a:p>
        </p:txBody>
      </p:sp>
      <p:pic>
        <p:nvPicPr>
          <p:cNvPr id="8"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4583151"/>
            <a:ext cx="8964922" cy="2274849"/>
          </a:xfrm>
          <a:prstGeom prst="rect">
            <a:avLst/>
          </a:prstGeom>
        </p:spPr>
      </p:pic>
    </p:spTree>
    <p:custDataLst>
      <p:tags r:id="rId1"/>
    </p:custDataLst>
    <p:extLst>
      <p:ext uri="{BB962C8B-B14F-4D97-AF65-F5344CB8AC3E}">
        <p14:creationId xmlns:p14="http://schemas.microsoft.com/office/powerpoint/2010/main" val="4083728374"/>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8815"/>
        <p:cNvGrpSpPr/>
        <p:nvPr/>
      </p:nvGrpSpPr>
      <p:grpSpPr>
        <a:xfrm>
          <a:off x="0" y="0"/>
          <a:ext cx="0" cy="0"/>
          <a:chOff x="0" y="0"/>
          <a:chExt cx="0" cy="0"/>
        </a:xfrm>
      </p:grpSpPr>
      <p:sp>
        <p:nvSpPr>
          <p:cNvPr id="5" name="Rectangle 4"/>
          <p:cNvSpPr/>
          <p:nvPr/>
        </p:nvSpPr>
        <p:spPr>
          <a:xfrm>
            <a:off x="3730465" y="1719830"/>
            <a:ext cx="4842584" cy="673518"/>
          </a:xfrm>
          <a:prstGeom prst="rect">
            <a:avLst/>
          </a:prstGeom>
          <a:ln w="28575">
            <a:solidFill>
              <a:srgbClr val="8C9DE1"/>
            </a:solidFill>
          </a:ln>
        </p:spPr>
        <p:txBody>
          <a:bodyPr wrap="square">
            <a:spAutoFit/>
          </a:bodyPr>
          <a:lstStyle/>
          <a:p>
            <a:pPr algn="ctr" defTabSz="1219170">
              <a:lnSpc>
                <a:spcPct val="150000"/>
              </a:lnSpc>
            </a:pPr>
            <a:r>
              <a:rPr lang="en-US" sz="2933" dirty="0" err="1">
                <a:latin typeface="UTM Avo"/>
                <a:ea typeface="+mn-ea"/>
                <a:cs typeface="+mn-ea"/>
                <a:sym typeface="+mn-lt"/>
              </a:rPr>
              <a:t>Một</a:t>
            </a:r>
            <a:r>
              <a:rPr lang="en-US" sz="2933" dirty="0">
                <a:latin typeface="UTM Avo"/>
                <a:ea typeface="+mn-ea"/>
                <a:cs typeface="+mn-ea"/>
                <a:sym typeface="+mn-lt"/>
              </a:rPr>
              <a:t> </a:t>
            </a:r>
            <a:r>
              <a:rPr lang="en-US" sz="2933" dirty="0" err="1">
                <a:latin typeface="UTM Avo"/>
                <a:ea typeface="+mn-ea"/>
                <a:cs typeface="+mn-ea"/>
                <a:sym typeface="+mn-lt"/>
              </a:rPr>
              <a:t>số</a:t>
            </a:r>
            <a:r>
              <a:rPr lang="en-US" sz="2933" dirty="0">
                <a:latin typeface="UTM Avo"/>
                <a:ea typeface="+mn-ea"/>
                <a:cs typeface="+mn-ea"/>
                <a:sym typeface="+mn-lt"/>
              </a:rPr>
              <a:t> </a:t>
            </a:r>
            <a:r>
              <a:rPr lang="en-US" sz="2933" dirty="0" err="1">
                <a:latin typeface="UTM Avo"/>
                <a:ea typeface="+mn-ea"/>
                <a:cs typeface="+mn-ea"/>
                <a:sym typeface="+mn-lt"/>
              </a:rPr>
              <a:t>đồ</a:t>
            </a:r>
            <a:r>
              <a:rPr lang="en-US" sz="2933" dirty="0">
                <a:latin typeface="UTM Avo"/>
                <a:ea typeface="+mn-ea"/>
                <a:cs typeface="+mn-ea"/>
                <a:sym typeface="+mn-lt"/>
              </a:rPr>
              <a:t> </a:t>
            </a:r>
            <a:r>
              <a:rPr lang="en-US" sz="2933" dirty="0" err="1">
                <a:latin typeface="UTM Avo"/>
                <a:ea typeface="+mn-ea"/>
                <a:cs typeface="+mn-ea"/>
                <a:sym typeface="+mn-lt"/>
              </a:rPr>
              <a:t>chơi</a:t>
            </a:r>
            <a:r>
              <a:rPr lang="en-US" sz="2933" dirty="0">
                <a:latin typeface="UTM Avo"/>
                <a:ea typeface="+mn-ea"/>
                <a:cs typeface="+mn-ea"/>
                <a:sym typeface="+mn-lt"/>
              </a:rPr>
              <a:t> </a:t>
            </a:r>
            <a:r>
              <a:rPr lang="en-US" sz="2933" dirty="0" err="1">
                <a:latin typeface="UTM Avo"/>
                <a:ea typeface="+mn-ea"/>
                <a:cs typeface="+mn-ea"/>
                <a:sym typeface="+mn-lt"/>
              </a:rPr>
              <a:t>dân</a:t>
            </a:r>
            <a:r>
              <a:rPr lang="en-US" sz="2933" dirty="0">
                <a:latin typeface="UTM Avo"/>
                <a:ea typeface="+mn-ea"/>
                <a:cs typeface="+mn-ea"/>
                <a:sym typeface="+mn-lt"/>
              </a:rPr>
              <a:t> </a:t>
            </a:r>
            <a:r>
              <a:rPr lang="en-US" sz="2933" dirty="0" err="1">
                <a:latin typeface="UTM Avo"/>
                <a:ea typeface="+mn-ea"/>
                <a:cs typeface="+mn-ea"/>
                <a:sym typeface="+mn-lt"/>
              </a:rPr>
              <a:t>gian</a:t>
            </a:r>
            <a:endParaRPr lang="en-US" sz="2933" dirty="0">
              <a:latin typeface="UTM Avo"/>
              <a:ea typeface="+mn-ea"/>
              <a:cs typeface="+mn-ea"/>
              <a:sym typeface="+mn-lt"/>
            </a:endParaRPr>
          </a:p>
        </p:txBody>
      </p:sp>
      <p:sp>
        <p:nvSpPr>
          <p:cNvPr id="22" name="Rectangle 21"/>
          <p:cNvSpPr/>
          <p:nvPr/>
        </p:nvSpPr>
        <p:spPr>
          <a:xfrm>
            <a:off x="4969838" y="5731405"/>
            <a:ext cx="2363837" cy="567848"/>
          </a:xfrm>
          <a:prstGeom prst="rect">
            <a:avLst/>
          </a:prstGeom>
          <a:solidFill>
            <a:schemeClr val="accent2">
              <a:lumMod val="20000"/>
              <a:lumOff val="80000"/>
            </a:schemeClr>
          </a:solidFill>
        </p:spPr>
        <p:txBody>
          <a:bodyPr wrap="square">
            <a:spAutoFit/>
          </a:bodyPr>
          <a:lstStyle/>
          <a:p>
            <a:pPr algn="ctr" defTabSz="1219170">
              <a:lnSpc>
                <a:spcPct val="150000"/>
              </a:lnSpc>
            </a:pPr>
            <a:r>
              <a:rPr lang="en-US" sz="2400" dirty="0" err="1">
                <a:latin typeface="UTM Avo"/>
                <a:ea typeface="+mn-ea"/>
                <a:cs typeface="+mn-ea"/>
                <a:sym typeface="+mn-lt"/>
              </a:rPr>
              <a:t>Đèn</a:t>
            </a:r>
            <a:r>
              <a:rPr lang="en-US" sz="2400" dirty="0">
                <a:latin typeface="UTM Avo"/>
                <a:ea typeface="+mn-ea"/>
                <a:cs typeface="+mn-ea"/>
                <a:sym typeface="+mn-lt"/>
              </a:rPr>
              <a:t> </a:t>
            </a:r>
            <a:r>
              <a:rPr lang="en-US" sz="2400" dirty="0" err="1">
                <a:latin typeface="UTM Avo"/>
                <a:ea typeface="+mn-ea"/>
                <a:cs typeface="+mn-ea"/>
                <a:sym typeface="+mn-lt"/>
              </a:rPr>
              <a:t>ông</a:t>
            </a:r>
            <a:r>
              <a:rPr lang="en-US" sz="2400" dirty="0">
                <a:latin typeface="UTM Avo"/>
                <a:ea typeface="+mn-ea"/>
                <a:cs typeface="+mn-ea"/>
                <a:sym typeface="+mn-lt"/>
              </a:rPr>
              <a:t> </a:t>
            </a:r>
            <a:r>
              <a:rPr lang="en-US" sz="2400" dirty="0" err="1">
                <a:latin typeface="UTM Avo"/>
                <a:ea typeface="+mn-ea"/>
                <a:cs typeface="+mn-ea"/>
                <a:sym typeface="+mn-lt"/>
              </a:rPr>
              <a:t>sao</a:t>
            </a:r>
            <a:endParaRPr lang="en-US" sz="2400" dirty="0">
              <a:latin typeface="UTM Avo"/>
              <a:ea typeface="+mn-ea"/>
              <a:cs typeface="+mn-ea"/>
              <a:sym typeface="+mn-lt"/>
            </a:endParaRPr>
          </a:p>
        </p:txBody>
      </p:sp>
      <p:pic>
        <p:nvPicPr>
          <p:cNvPr id="1026" name="Picture 2" descr="Đèn ông sa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5937" y="2897336"/>
            <a:ext cx="2711640" cy="2711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ò he"/>
          <p:cNvPicPr>
            <a:picLocks noChangeAspect="1" noChangeArrowheads="1"/>
          </p:cNvPicPr>
          <p:nvPr/>
        </p:nvPicPr>
        <p:blipFill rotWithShape="1">
          <a:blip r:embed="rId6">
            <a:extLst>
              <a:ext uri="{28A0092B-C50C-407E-A947-70E740481C1C}">
                <a14:useLocalDpi xmlns:a14="http://schemas.microsoft.com/office/drawing/2010/main" val="0"/>
              </a:ext>
            </a:extLst>
          </a:blip>
          <a:srcRect l="3356" r="28906"/>
          <a:stretch/>
        </p:blipFill>
        <p:spPr bwMode="auto">
          <a:xfrm>
            <a:off x="733091" y="2906389"/>
            <a:ext cx="3258737" cy="27025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Rectangle 22"/>
          <p:cNvSpPr/>
          <p:nvPr/>
        </p:nvSpPr>
        <p:spPr>
          <a:xfrm>
            <a:off x="1027797" y="5731405"/>
            <a:ext cx="2669323" cy="567848"/>
          </a:xfrm>
          <a:prstGeom prst="rect">
            <a:avLst/>
          </a:prstGeom>
          <a:solidFill>
            <a:schemeClr val="accent2">
              <a:lumMod val="20000"/>
              <a:lumOff val="80000"/>
            </a:schemeClr>
          </a:solidFill>
        </p:spPr>
        <p:txBody>
          <a:bodyPr wrap="square">
            <a:spAutoFit/>
          </a:bodyPr>
          <a:lstStyle/>
          <a:p>
            <a:pPr algn="ctr" defTabSz="1219170">
              <a:lnSpc>
                <a:spcPct val="150000"/>
              </a:lnSpc>
            </a:pPr>
            <a:r>
              <a:rPr lang="en-US" sz="2400" dirty="0" err="1">
                <a:latin typeface="UTM Avo"/>
                <a:ea typeface="+mn-ea"/>
                <a:cs typeface="+mn-ea"/>
                <a:sym typeface="+mn-lt"/>
              </a:rPr>
              <a:t>Tò</a:t>
            </a:r>
            <a:r>
              <a:rPr lang="en-US" sz="2400" dirty="0">
                <a:latin typeface="UTM Avo"/>
                <a:ea typeface="+mn-ea"/>
                <a:cs typeface="+mn-ea"/>
                <a:sym typeface="+mn-lt"/>
              </a:rPr>
              <a:t> he</a:t>
            </a:r>
          </a:p>
        </p:txBody>
      </p:sp>
      <p:pic>
        <p:nvPicPr>
          <p:cNvPr id="1030" name="Picture 6" descr="Đồ chơi làm đèn lồng cho bé"/>
          <p:cNvPicPr>
            <a:picLocks noChangeAspect="1" noChangeArrowheads="1"/>
          </p:cNvPicPr>
          <p:nvPr/>
        </p:nvPicPr>
        <p:blipFill rotWithShape="1">
          <a:blip r:embed="rId7">
            <a:extLst>
              <a:ext uri="{28A0092B-C50C-407E-A947-70E740481C1C}">
                <a14:useLocalDpi xmlns:a14="http://schemas.microsoft.com/office/drawing/2010/main" val="0"/>
              </a:ext>
            </a:extLst>
          </a:blip>
          <a:srcRect l="40706" t="4790" b="8353"/>
          <a:stretch/>
        </p:blipFill>
        <p:spPr bwMode="auto">
          <a:xfrm>
            <a:off x="8311687" y="2906389"/>
            <a:ext cx="2776681" cy="2711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Rectangle 24"/>
          <p:cNvSpPr/>
          <p:nvPr/>
        </p:nvSpPr>
        <p:spPr>
          <a:xfrm>
            <a:off x="8608833" y="5731405"/>
            <a:ext cx="2182388" cy="567848"/>
          </a:xfrm>
          <a:prstGeom prst="rect">
            <a:avLst/>
          </a:prstGeom>
          <a:solidFill>
            <a:schemeClr val="accent2">
              <a:lumMod val="20000"/>
              <a:lumOff val="80000"/>
            </a:schemeClr>
          </a:solidFill>
        </p:spPr>
        <p:txBody>
          <a:bodyPr wrap="square">
            <a:spAutoFit/>
          </a:bodyPr>
          <a:lstStyle/>
          <a:p>
            <a:pPr algn="ctr" defTabSz="1219170">
              <a:lnSpc>
                <a:spcPct val="150000"/>
              </a:lnSpc>
            </a:pPr>
            <a:r>
              <a:rPr lang="en-US" sz="2400" dirty="0" err="1">
                <a:latin typeface="UTM Avo"/>
                <a:ea typeface="+mn-ea"/>
                <a:cs typeface="+mn-ea"/>
                <a:sym typeface="+mn-lt"/>
              </a:rPr>
              <a:t>Đèn</a:t>
            </a:r>
            <a:r>
              <a:rPr lang="en-US" sz="2400" dirty="0">
                <a:latin typeface="UTM Avo"/>
                <a:ea typeface="+mn-ea"/>
                <a:cs typeface="+mn-ea"/>
                <a:sym typeface="+mn-lt"/>
              </a:rPr>
              <a:t> </a:t>
            </a:r>
            <a:r>
              <a:rPr lang="en-US" sz="2400" dirty="0" err="1">
                <a:latin typeface="UTM Avo"/>
                <a:ea typeface="+mn-ea"/>
                <a:cs typeface="+mn-ea"/>
                <a:sym typeface="+mn-lt"/>
              </a:rPr>
              <a:t>lồng</a:t>
            </a:r>
            <a:endParaRPr lang="en-US" sz="2400" dirty="0">
              <a:latin typeface="UTM Avo"/>
              <a:ea typeface="+mn-ea"/>
              <a:cs typeface="+mn-ea"/>
              <a:sym typeface="+mn-lt"/>
            </a:endParaRPr>
          </a:p>
        </p:txBody>
      </p:sp>
    </p:spTree>
    <p:custDataLst>
      <p:tags r:id="rId1"/>
    </p:custDataLst>
    <p:extLst>
      <p:ext uri="{BB962C8B-B14F-4D97-AF65-F5344CB8AC3E}">
        <p14:creationId xmlns:p14="http://schemas.microsoft.com/office/powerpoint/2010/main" val="29494041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p:cTn id="13" dur="500" fill="hold"/>
                                        <p:tgtEl>
                                          <p:spTgt spid="1028"/>
                                        </p:tgtEl>
                                        <p:attrNameLst>
                                          <p:attrName>ppt_w</p:attrName>
                                        </p:attrNameLst>
                                      </p:cBhvr>
                                      <p:tavLst>
                                        <p:tav tm="0">
                                          <p:val>
                                            <p:fltVal val="0"/>
                                          </p:val>
                                        </p:tav>
                                        <p:tav tm="100000">
                                          <p:val>
                                            <p:strVal val="#ppt_w"/>
                                          </p:val>
                                        </p:tav>
                                      </p:tavLst>
                                    </p:anim>
                                    <p:anim calcmode="lin" valueType="num">
                                      <p:cBhvr>
                                        <p:cTn id="14" dur="500" fill="hold"/>
                                        <p:tgtEl>
                                          <p:spTgt spid="1028"/>
                                        </p:tgtEl>
                                        <p:attrNameLst>
                                          <p:attrName>ppt_h</p:attrName>
                                        </p:attrNameLst>
                                      </p:cBhvr>
                                      <p:tavLst>
                                        <p:tav tm="0">
                                          <p:val>
                                            <p:fltVal val="0"/>
                                          </p:val>
                                        </p:tav>
                                        <p:tav tm="100000">
                                          <p:val>
                                            <p:strVal val="#ppt_h"/>
                                          </p:val>
                                        </p:tav>
                                      </p:tavLst>
                                    </p:anim>
                                    <p:animEffect transition="in" filter="fade">
                                      <p:cBhvr>
                                        <p:cTn id="15" dur="500"/>
                                        <p:tgtEl>
                                          <p:spTgt spid="1028"/>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53" presetClass="entr" presetSubtype="16"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p:cTn id="23" dur="500" fill="hold"/>
                                        <p:tgtEl>
                                          <p:spTgt spid="1026"/>
                                        </p:tgtEl>
                                        <p:attrNameLst>
                                          <p:attrName>ppt_w</p:attrName>
                                        </p:attrNameLst>
                                      </p:cBhvr>
                                      <p:tavLst>
                                        <p:tav tm="0">
                                          <p:val>
                                            <p:fltVal val="0"/>
                                          </p:val>
                                        </p:tav>
                                        <p:tav tm="100000">
                                          <p:val>
                                            <p:strVal val="#ppt_w"/>
                                          </p:val>
                                        </p:tav>
                                      </p:tavLst>
                                    </p:anim>
                                    <p:anim calcmode="lin" valueType="num">
                                      <p:cBhvr>
                                        <p:cTn id="24" dur="500" fill="hold"/>
                                        <p:tgtEl>
                                          <p:spTgt spid="1026"/>
                                        </p:tgtEl>
                                        <p:attrNameLst>
                                          <p:attrName>ppt_h</p:attrName>
                                        </p:attrNameLst>
                                      </p:cBhvr>
                                      <p:tavLst>
                                        <p:tav tm="0">
                                          <p:val>
                                            <p:fltVal val="0"/>
                                          </p:val>
                                        </p:tav>
                                        <p:tav tm="100000">
                                          <p:val>
                                            <p:strVal val="#ppt_h"/>
                                          </p:val>
                                        </p:tav>
                                      </p:tavLst>
                                    </p:anim>
                                    <p:animEffect transition="in" filter="fade">
                                      <p:cBhvr>
                                        <p:cTn id="25" dur="500"/>
                                        <p:tgtEl>
                                          <p:spTgt spid="1026"/>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par>
                                <p:cTn id="31" presetID="53" presetClass="entr" presetSubtype="16" fill="hold" nodeType="withEffect">
                                  <p:stCondLst>
                                    <p:cond delay="0"/>
                                  </p:stCondLst>
                                  <p:childTnLst>
                                    <p:set>
                                      <p:cBhvr>
                                        <p:cTn id="32" dur="1" fill="hold">
                                          <p:stCondLst>
                                            <p:cond delay="0"/>
                                          </p:stCondLst>
                                        </p:cTn>
                                        <p:tgtEl>
                                          <p:spTgt spid="1030"/>
                                        </p:tgtEl>
                                        <p:attrNameLst>
                                          <p:attrName>style.visibility</p:attrName>
                                        </p:attrNameLst>
                                      </p:cBhvr>
                                      <p:to>
                                        <p:strVal val="visible"/>
                                      </p:to>
                                    </p:set>
                                    <p:anim calcmode="lin" valueType="num">
                                      <p:cBhvr>
                                        <p:cTn id="33" dur="500" fill="hold"/>
                                        <p:tgtEl>
                                          <p:spTgt spid="1030"/>
                                        </p:tgtEl>
                                        <p:attrNameLst>
                                          <p:attrName>ppt_w</p:attrName>
                                        </p:attrNameLst>
                                      </p:cBhvr>
                                      <p:tavLst>
                                        <p:tav tm="0">
                                          <p:val>
                                            <p:fltVal val="0"/>
                                          </p:val>
                                        </p:tav>
                                        <p:tav tm="100000">
                                          <p:val>
                                            <p:strVal val="#ppt_w"/>
                                          </p:val>
                                        </p:tav>
                                      </p:tavLst>
                                    </p:anim>
                                    <p:anim calcmode="lin" valueType="num">
                                      <p:cBhvr>
                                        <p:cTn id="34" dur="500" fill="hold"/>
                                        <p:tgtEl>
                                          <p:spTgt spid="1030"/>
                                        </p:tgtEl>
                                        <p:attrNameLst>
                                          <p:attrName>ppt_h</p:attrName>
                                        </p:attrNameLst>
                                      </p:cBhvr>
                                      <p:tavLst>
                                        <p:tav tm="0">
                                          <p:val>
                                            <p:fltVal val="0"/>
                                          </p:val>
                                        </p:tav>
                                        <p:tav tm="100000">
                                          <p:val>
                                            <p:strVal val="#ppt_h"/>
                                          </p:val>
                                        </p:tav>
                                      </p:tavLst>
                                    </p:anim>
                                    <p:animEffect transition="in" filter="fade">
                                      <p:cBhvr>
                                        <p:cTn id="35" dur="500"/>
                                        <p:tgtEl>
                                          <p:spTgt spid="1030"/>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500" fill="hold"/>
                                        <p:tgtEl>
                                          <p:spTgt spid="25"/>
                                        </p:tgtEl>
                                        <p:attrNameLst>
                                          <p:attrName>ppt_w</p:attrName>
                                        </p:attrNameLst>
                                      </p:cBhvr>
                                      <p:tavLst>
                                        <p:tav tm="0">
                                          <p:val>
                                            <p:fltVal val="0"/>
                                          </p:val>
                                        </p:tav>
                                        <p:tav tm="100000">
                                          <p:val>
                                            <p:strVal val="#ppt_w"/>
                                          </p:val>
                                        </p:tav>
                                      </p:tavLst>
                                    </p:anim>
                                    <p:anim calcmode="lin" valueType="num">
                                      <p:cBhvr>
                                        <p:cTn id="39" dur="500" fill="hold"/>
                                        <p:tgtEl>
                                          <p:spTgt spid="25"/>
                                        </p:tgtEl>
                                        <p:attrNameLst>
                                          <p:attrName>ppt_h</p:attrName>
                                        </p:attrNameLst>
                                      </p:cBhvr>
                                      <p:tavLst>
                                        <p:tav tm="0">
                                          <p:val>
                                            <p:fltVal val="0"/>
                                          </p:val>
                                        </p:tav>
                                        <p:tav tm="100000">
                                          <p:val>
                                            <p:strVal val="#ppt_h"/>
                                          </p:val>
                                        </p:tav>
                                      </p:tavLst>
                                    </p:anim>
                                    <p:animEffect transition="in" filter="fade">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animBg="1"/>
      <p:bldP spid="23"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8815"/>
        <p:cNvGrpSpPr/>
        <p:nvPr/>
      </p:nvGrpSpPr>
      <p:grpSpPr>
        <a:xfrm>
          <a:off x="0" y="0"/>
          <a:ext cx="0" cy="0"/>
          <a:chOff x="0" y="0"/>
          <a:chExt cx="0" cy="0"/>
        </a:xfrm>
      </p:grpSpPr>
      <p:sp>
        <p:nvSpPr>
          <p:cNvPr id="5" name="Rectangle 4"/>
          <p:cNvSpPr/>
          <p:nvPr/>
        </p:nvSpPr>
        <p:spPr>
          <a:xfrm>
            <a:off x="3696745" y="1641297"/>
            <a:ext cx="4842584" cy="673518"/>
          </a:xfrm>
          <a:prstGeom prst="rect">
            <a:avLst/>
          </a:prstGeom>
          <a:ln w="28575">
            <a:solidFill>
              <a:srgbClr val="8C9DE1"/>
            </a:solidFill>
          </a:ln>
        </p:spPr>
        <p:txBody>
          <a:bodyPr wrap="square">
            <a:spAutoFit/>
          </a:bodyPr>
          <a:lstStyle/>
          <a:p>
            <a:pPr algn="ctr" defTabSz="1219170">
              <a:lnSpc>
                <a:spcPct val="150000"/>
              </a:lnSpc>
            </a:pPr>
            <a:r>
              <a:rPr lang="en-US" sz="2933" dirty="0" err="1">
                <a:latin typeface="UTM Avo"/>
                <a:ea typeface="+mn-ea"/>
                <a:cs typeface="+mn-ea"/>
                <a:sym typeface="+mn-lt"/>
              </a:rPr>
              <a:t>Một</a:t>
            </a:r>
            <a:r>
              <a:rPr lang="en-US" sz="2933" dirty="0">
                <a:latin typeface="UTM Avo"/>
                <a:ea typeface="+mn-ea"/>
                <a:cs typeface="+mn-ea"/>
                <a:sym typeface="+mn-lt"/>
              </a:rPr>
              <a:t> </a:t>
            </a:r>
            <a:r>
              <a:rPr lang="en-US" sz="2933" dirty="0" err="1">
                <a:latin typeface="UTM Avo"/>
                <a:ea typeface="+mn-ea"/>
                <a:cs typeface="+mn-ea"/>
                <a:sym typeface="+mn-lt"/>
              </a:rPr>
              <a:t>số</a:t>
            </a:r>
            <a:r>
              <a:rPr lang="en-US" sz="2933" dirty="0">
                <a:latin typeface="UTM Avo"/>
                <a:ea typeface="+mn-ea"/>
                <a:cs typeface="+mn-ea"/>
                <a:sym typeface="+mn-lt"/>
              </a:rPr>
              <a:t> </a:t>
            </a:r>
            <a:r>
              <a:rPr lang="en-US" sz="2933" dirty="0" err="1">
                <a:latin typeface="UTM Avo"/>
                <a:ea typeface="+mn-ea"/>
                <a:cs typeface="+mn-ea"/>
                <a:sym typeface="+mn-lt"/>
              </a:rPr>
              <a:t>đồ</a:t>
            </a:r>
            <a:r>
              <a:rPr lang="en-US" sz="2933" dirty="0">
                <a:latin typeface="UTM Avo"/>
                <a:ea typeface="+mn-ea"/>
                <a:cs typeface="+mn-ea"/>
                <a:sym typeface="+mn-lt"/>
              </a:rPr>
              <a:t> </a:t>
            </a:r>
            <a:r>
              <a:rPr lang="en-US" sz="2933" dirty="0" err="1">
                <a:latin typeface="UTM Avo"/>
                <a:ea typeface="+mn-ea"/>
                <a:cs typeface="+mn-ea"/>
                <a:sym typeface="+mn-lt"/>
              </a:rPr>
              <a:t>chơi</a:t>
            </a:r>
            <a:r>
              <a:rPr lang="en-US" sz="2933" dirty="0">
                <a:latin typeface="UTM Avo"/>
                <a:ea typeface="+mn-ea"/>
                <a:cs typeface="+mn-ea"/>
                <a:sym typeface="+mn-lt"/>
              </a:rPr>
              <a:t> </a:t>
            </a:r>
            <a:r>
              <a:rPr lang="en-US" sz="2933" dirty="0" err="1">
                <a:latin typeface="UTM Avo"/>
                <a:ea typeface="+mn-ea"/>
                <a:cs typeface="+mn-ea"/>
                <a:sym typeface="+mn-lt"/>
              </a:rPr>
              <a:t>dân</a:t>
            </a:r>
            <a:r>
              <a:rPr lang="en-US" sz="2933" dirty="0">
                <a:latin typeface="UTM Avo"/>
                <a:ea typeface="+mn-ea"/>
                <a:cs typeface="+mn-ea"/>
                <a:sym typeface="+mn-lt"/>
              </a:rPr>
              <a:t> </a:t>
            </a:r>
            <a:r>
              <a:rPr lang="en-US" sz="2933" dirty="0" err="1">
                <a:latin typeface="UTM Avo"/>
                <a:ea typeface="+mn-ea"/>
                <a:cs typeface="+mn-ea"/>
                <a:sym typeface="+mn-lt"/>
              </a:rPr>
              <a:t>gian</a:t>
            </a:r>
            <a:endParaRPr lang="en-US" sz="2933" dirty="0">
              <a:latin typeface="UTM Avo"/>
              <a:ea typeface="+mn-ea"/>
              <a:cs typeface="+mn-ea"/>
              <a:sym typeface="+mn-lt"/>
            </a:endParaRPr>
          </a:p>
        </p:txBody>
      </p:sp>
      <p:sp>
        <p:nvSpPr>
          <p:cNvPr id="22" name="Rectangle 21"/>
          <p:cNvSpPr/>
          <p:nvPr/>
        </p:nvSpPr>
        <p:spPr>
          <a:xfrm>
            <a:off x="4616748" y="5653349"/>
            <a:ext cx="2869296" cy="567848"/>
          </a:xfrm>
          <a:prstGeom prst="rect">
            <a:avLst/>
          </a:prstGeom>
          <a:solidFill>
            <a:schemeClr val="accent6">
              <a:lumMod val="20000"/>
              <a:lumOff val="80000"/>
            </a:schemeClr>
          </a:solidFill>
        </p:spPr>
        <p:txBody>
          <a:bodyPr wrap="square">
            <a:spAutoFit/>
          </a:bodyPr>
          <a:lstStyle/>
          <a:p>
            <a:pPr algn="ctr" defTabSz="1219170">
              <a:lnSpc>
                <a:spcPct val="150000"/>
              </a:lnSpc>
            </a:pPr>
            <a:r>
              <a:rPr lang="en-US" sz="2400" dirty="0" err="1">
                <a:latin typeface="UTM Avo"/>
                <a:ea typeface="+mn-ea"/>
                <a:cs typeface="+mn-ea"/>
                <a:sym typeface="+mn-lt"/>
              </a:rPr>
              <a:t>Trống</a:t>
            </a:r>
            <a:r>
              <a:rPr lang="en-US" sz="2400" dirty="0">
                <a:latin typeface="UTM Avo"/>
                <a:ea typeface="+mn-ea"/>
                <a:cs typeface="+mn-ea"/>
                <a:sym typeface="+mn-lt"/>
              </a:rPr>
              <a:t> </a:t>
            </a:r>
            <a:r>
              <a:rPr lang="en-US" sz="2400" dirty="0" err="1">
                <a:latin typeface="UTM Avo"/>
                <a:ea typeface="+mn-ea"/>
                <a:cs typeface="+mn-ea"/>
                <a:sym typeface="+mn-lt"/>
              </a:rPr>
              <a:t>lắc</a:t>
            </a:r>
            <a:endParaRPr lang="en-US" sz="2400" dirty="0">
              <a:latin typeface="UTM Avo"/>
              <a:ea typeface="+mn-ea"/>
              <a:cs typeface="+mn-ea"/>
              <a:sym typeface="+mn-lt"/>
            </a:endParaRPr>
          </a:p>
        </p:txBody>
      </p:sp>
      <p:sp>
        <p:nvSpPr>
          <p:cNvPr id="23" name="Rectangle 22"/>
          <p:cNvSpPr/>
          <p:nvPr/>
        </p:nvSpPr>
        <p:spPr>
          <a:xfrm>
            <a:off x="827450" y="5653349"/>
            <a:ext cx="2869296" cy="567848"/>
          </a:xfrm>
          <a:prstGeom prst="rect">
            <a:avLst/>
          </a:prstGeom>
          <a:solidFill>
            <a:schemeClr val="accent6">
              <a:lumMod val="20000"/>
              <a:lumOff val="80000"/>
            </a:schemeClr>
          </a:solidFill>
        </p:spPr>
        <p:txBody>
          <a:bodyPr wrap="square">
            <a:spAutoFit/>
          </a:bodyPr>
          <a:lstStyle/>
          <a:p>
            <a:pPr algn="ctr" defTabSz="1219170">
              <a:lnSpc>
                <a:spcPct val="150000"/>
              </a:lnSpc>
            </a:pPr>
            <a:r>
              <a:rPr lang="en-US" sz="2400" dirty="0">
                <a:latin typeface="UTM Avo"/>
                <a:ea typeface="+mn-ea"/>
                <a:cs typeface="+mn-ea"/>
                <a:sym typeface="+mn-lt"/>
              </a:rPr>
              <a:t>Con quay</a:t>
            </a:r>
          </a:p>
        </p:txBody>
      </p:sp>
      <p:sp>
        <p:nvSpPr>
          <p:cNvPr id="25" name="Rectangle 24"/>
          <p:cNvSpPr/>
          <p:nvPr/>
        </p:nvSpPr>
        <p:spPr>
          <a:xfrm>
            <a:off x="8187320" y="5653349"/>
            <a:ext cx="2869296" cy="567848"/>
          </a:xfrm>
          <a:prstGeom prst="rect">
            <a:avLst/>
          </a:prstGeom>
          <a:solidFill>
            <a:schemeClr val="accent6">
              <a:lumMod val="20000"/>
              <a:lumOff val="80000"/>
            </a:schemeClr>
          </a:solidFill>
        </p:spPr>
        <p:txBody>
          <a:bodyPr wrap="square">
            <a:spAutoFit/>
          </a:bodyPr>
          <a:lstStyle/>
          <a:p>
            <a:pPr algn="ctr" defTabSz="1219170">
              <a:lnSpc>
                <a:spcPct val="150000"/>
              </a:lnSpc>
            </a:pPr>
            <a:r>
              <a:rPr lang="en-US" sz="2400" dirty="0" err="1">
                <a:latin typeface="UTM Avo"/>
                <a:ea typeface="+mn-ea"/>
                <a:cs typeface="+mn-ea"/>
                <a:sym typeface="+mn-lt"/>
              </a:rPr>
              <a:t>Mặt</a:t>
            </a:r>
            <a:r>
              <a:rPr lang="en-US" sz="2400" dirty="0">
                <a:latin typeface="UTM Avo"/>
                <a:ea typeface="+mn-ea"/>
                <a:cs typeface="+mn-ea"/>
                <a:sym typeface="+mn-lt"/>
              </a:rPr>
              <a:t> </a:t>
            </a:r>
            <a:r>
              <a:rPr lang="en-US" sz="2400" dirty="0" err="1">
                <a:latin typeface="UTM Avo"/>
                <a:ea typeface="+mn-ea"/>
                <a:cs typeface="+mn-ea"/>
                <a:sym typeface="+mn-lt"/>
              </a:rPr>
              <a:t>nạ</a:t>
            </a:r>
            <a:r>
              <a:rPr lang="en-US" sz="2400" dirty="0">
                <a:latin typeface="UTM Avo"/>
                <a:ea typeface="+mn-ea"/>
                <a:cs typeface="+mn-ea"/>
                <a:sym typeface="+mn-lt"/>
              </a:rPr>
              <a:t> </a:t>
            </a:r>
            <a:r>
              <a:rPr lang="en-US" sz="2400" dirty="0" err="1">
                <a:latin typeface="UTM Avo"/>
                <a:ea typeface="+mn-ea"/>
                <a:cs typeface="+mn-ea"/>
                <a:sym typeface="+mn-lt"/>
              </a:rPr>
              <a:t>giấy</a:t>
            </a:r>
            <a:r>
              <a:rPr lang="en-US" sz="2400" dirty="0">
                <a:latin typeface="UTM Avo"/>
                <a:ea typeface="+mn-ea"/>
                <a:cs typeface="+mn-ea"/>
                <a:sym typeface="+mn-lt"/>
              </a:rPr>
              <a:t> </a:t>
            </a:r>
            <a:r>
              <a:rPr lang="en-US" sz="2400" dirty="0" err="1">
                <a:latin typeface="UTM Avo"/>
                <a:ea typeface="+mn-ea"/>
                <a:cs typeface="+mn-ea"/>
                <a:sym typeface="+mn-lt"/>
              </a:rPr>
              <a:t>bồi</a:t>
            </a:r>
            <a:endParaRPr lang="en-US" sz="2400" dirty="0">
              <a:latin typeface="UTM Avo"/>
              <a:ea typeface="+mn-ea"/>
              <a:cs typeface="+mn-ea"/>
              <a:sym typeface="+mn-lt"/>
            </a:endParaRPr>
          </a:p>
        </p:txBody>
      </p:sp>
      <p:pic>
        <p:nvPicPr>
          <p:cNvPr id="2050" name="Picture 2" descr="https://file1.dangcongsan.vn/DATA/0/2018/09/tet_trung_thu_2018_6-23_20_24_892.jpg"/>
          <p:cNvPicPr>
            <a:picLocks noChangeAspect="1" noChangeArrowheads="1"/>
          </p:cNvPicPr>
          <p:nvPr/>
        </p:nvPicPr>
        <p:blipFill rotWithShape="1">
          <a:blip r:embed="rId5">
            <a:extLst>
              <a:ext uri="{28A0092B-C50C-407E-A947-70E740481C1C}">
                <a14:useLocalDpi xmlns:a14="http://schemas.microsoft.com/office/drawing/2010/main" val="0"/>
              </a:ext>
            </a:extLst>
          </a:blip>
          <a:srcRect l="9319" r="10936"/>
          <a:stretch/>
        </p:blipFill>
        <p:spPr bwMode="auto">
          <a:xfrm>
            <a:off x="8021252" y="2748285"/>
            <a:ext cx="3156827" cy="27116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6"/>
          <a:stretch>
            <a:fillRect/>
          </a:stretch>
        </p:blipFill>
        <p:spPr>
          <a:xfrm>
            <a:off x="827450" y="2748286"/>
            <a:ext cx="2869295" cy="27116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https://down-vn.img.susercontent.com/file/vn-11134207-7r98o-lkl1o5tm7ffu6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5576" y="2748288"/>
            <a:ext cx="2711640" cy="27116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6282013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 calcmode="lin" valueType="num">
                                      <p:cBhvr>
                                        <p:cTn id="17" dur="500" fill="hold"/>
                                        <p:tgtEl>
                                          <p:spTgt spid="2052"/>
                                        </p:tgtEl>
                                        <p:attrNameLst>
                                          <p:attrName>ppt_w</p:attrName>
                                        </p:attrNameLst>
                                      </p:cBhvr>
                                      <p:tavLst>
                                        <p:tav tm="0">
                                          <p:val>
                                            <p:fltVal val="0"/>
                                          </p:val>
                                        </p:tav>
                                        <p:tav tm="100000">
                                          <p:val>
                                            <p:strVal val="#ppt_w"/>
                                          </p:val>
                                        </p:tav>
                                      </p:tavLst>
                                    </p:anim>
                                    <p:anim calcmode="lin" valueType="num">
                                      <p:cBhvr>
                                        <p:cTn id="18" dur="500" fill="hold"/>
                                        <p:tgtEl>
                                          <p:spTgt spid="2052"/>
                                        </p:tgtEl>
                                        <p:attrNameLst>
                                          <p:attrName>ppt_h</p:attrName>
                                        </p:attrNameLst>
                                      </p:cBhvr>
                                      <p:tavLst>
                                        <p:tav tm="0">
                                          <p:val>
                                            <p:fltVal val="0"/>
                                          </p:val>
                                        </p:tav>
                                        <p:tav tm="100000">
                                          <p:val>
                                            <p:strVal val="#ppt_h"/>
                                          </p:val>
                                        </p:tav>
                                      </p:tavLst>
                                    </p:anim>
                                    <p:animEffect transition="in" filter="fade">
                                      <p:cBhvr>
                                        <p:cTn id="19" dur="500"/>
                                        <p:tgtEl>
                                          <p:spTgt spid="205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par>
                                <p:cTn id="25" presetID="53" presetClass="entr" presetSubtype="16"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 calcmode="lin" valueType="num">
                                      <p:cBhvr>
                                        <p:cTn id="27" dur="500" fill="hold"/>
                                        <p:tgtEl>
                                          <p:spTgt spid="2050"/>
                                        </p:tgtEl>
                                        <p:attrNameLst>
                                          <p:attrName>ppt_w</p:attrName>
                                        </p:attrNameLst>
                                      </p:cBhvr>
                                      <p:tavLst>
                                        <p:tav tm="0">
                                          <p:val>
                                            <p:fltVal val="0"/>
                                          </p:val>
                                        </p:tav>
                                        <p:tav tm="100000">
                                          <p:val>
                                            <p:strVal val="#ppt_w"/>
                                          </p:val>
                                        </p:tav>
                                      </p:tavLst>
                                    </p:anim>
                                    <p:anim calcmode="lin" valueType="num">
                                      <p:cBhvr>
                                        <p:cTn id="28" dur="500" fill="hold"/>
                                        <p:tgtEl>
                                          <p:spTgt spid="2050"/>
                                        </p:tgtEl>
                                        <p:attrNameLst>
                                          <p:attrName>ppt_h</p:attrName>
                                        </p:attrNameLst>
                                      </p:cBhvr>
                                      <p:tavLst>
                                        <p:tav tm="0">
                                          <p:val>
                                            <p:fltVal val="0"/>
                                          </p:val>
                                        </p:tav>
                                        <p:tav tm="100000">
                                          <p:val>
                                            <p:strVal val="#ppt_h"/>
                                          </p:val>
                                        </p:tav>
                                      </p:tavLst>
                                    </p:anim>
                                    <p:animEffect transition="in" filter="fade">
                                      <p:cBhvr>
                                        <p:cTn id="29" dur="500"/>
                                        <p:tgtEl>
                                          <p:spTgt spid="205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97"/>
        <p:cNvGrpSpPr/>
        <p:nvPr/>
      </p:nvGrpSpPr>
      <p:grpSpPr>
        <a:xfrm>
          <a:off x="0" y="0"/>
          <a:ext cx="0" cy="0"/>
          <a:chOff x="0" y="0"/>
          <a:chExt cx="0" cy="0"/>
        </a:xfrm>
      </p:grpSpPr>
      <p:pic>
        <p:nvPicPr>
          <p:cNvPr id="2" name="Picture 1">
            <a:hlinkClick r:id="rId5"/>
            <a:extLst>
              <a:ext uri="{FF2B5EF4-FFF2-40B4-BE49-F238E27FC236}">
                <a16:creationId xmlns:a16="http://schemas.microsoft.com/office/drawing/2014/main" id="{82107640-31A4-6C2B-7CC7-8DA4EDD86BE6}"/>
              </a:ext>
            </a:extLst>
          </p:cNvPr>
          <p:cNvPicPr>
            <a:picLocks noChangeAspect="1"/>
          </p:cNvPicPr>
          <p:nvPr/>
        </p:nvPicPr>
        <p:blipFill>
          <a:blip r:embed="rId6"/>
          <a:stretch>
            <a:fillRect/>
          </a:stretch>
        </p:blipFill>
        <p:spPr>
          <a:xfrm>
            <a:off x="4501083" y="3015453"/>
            <a:ext cx="3189835" cy="1764777"/>
          </a:xfrm>
          <a:prstGeom prst="rect">
            <a:avLst/>
          </a:prstGeom>
        </p:spPr>
      </p:pic>
    </p:spTree>
    <p:custDataLst>
      <p:tags r:id="rId1"/>
    </p:custData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8755"/>
        <p:cNvGrpSpPr/>
        <p:nvPr/>
      </p:nvGrpSpPr>
      <p:grpSpPr>
        <a:xfrm>
          <a:off x="0" y="0"/>
          <a:ext cx="0" cy="0"/>
          <a:chOff x="0" y="0"/>
          <a:chExt cx="0" cy="0"/>
        </a:xfrm>
      </p:grpSpPr>
      <p:grpSp>
        <p:nvGrpSpPr>
          <p:cNvPr id="8759" name="Google Shape;8759;p37"/>
          <p:cNvGrpSpPr/>
          <p:nvPr/>
        </p:nvGrpSpPr>
        <p:grpSpPr>
          <a:xfrm>
            <a:off x="1498756" y="4557403"/>
            <a:ext cx="354728" cy="354728"/>
            <a:chOff x="4109600" y="3060425"/>
            <a:chExt cx="352425" cy="352425"/>
          </a:xfrm>
        </p:grpSpPr>
        <p:sp>
          <p:nvSpPr>
            <p:cNvPr id="8760" name="Google Shape;8760;p37"/>
            <p:cNvSpPr/>
            <p:nvPr/>
          </p:nvSpPr>
          <p:spPr>
            <a:xfrm>
              <a:off x="4259250" y="3060425"/>
              <a:ext cx="53100" cy="92100"/>
            </a:xfrm>
            <a:custGeom>
              <a:avLst/>
              <a:gdLst/>
              <a:ahLst/>
              <a:cxnLst/>
              <a:rect l="l" t="t" r="r" b="b"/>
              <a:pathLst>
                <a:path w="2124" h="3684" extrusionOk="0">
                  <a:moveTo>
                    <a:pt x="0" y="0"/>
                  </a:moveTo>
                  <a:lnTo>
                    <a:pt x="0" y="3684"/>
                  </a:lnTo>
                  <a:lnTo>
                    <a:pt x="2124" y="3684"/>
                  </a:lnTo>
                  <a:lnTo>
                    <a:pt x="2124" y="0"/>
                  </a:lnTo>
                  <a:close/>
                </a:path>
              </a:pathLst>
            </a:custGeom>
            <a:solidFill>
              <a:schemeClr val="accent3"/>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8761" name="Google Shape;8761;p37"/>
            <p:cNvSpPr/>
            <p:nvPr/>
          </p:nvSpPr>
          <p:spPr>
            <a:xfrm>
              <a:off x="4259250" y="3320725"/>
              <a:ext cx="53100" cy="92125"/>
            </a:xfrm>
            <a:custGeom>
              <a:avLst/>
              <a:gdLst/>
              <a:ahLst/>
              <a:cxnLst/>
              <a:rect l="l" t="t" r="r" b="b"/>
              <a:pathLst>
                <a:path w="2124" h="3685" extrusionOk="0">
                  <a:moveTo>
                    <a:pt x="0" y="1"/>
                  </a:moveTo>
                  <a:lnTo>
                    <a:pt x="0" y="3684"/>
                  </a:lnTo>
                  <a:lnTo>
                    <a:pt x="2124" y="3684"/>
                  </a:lnTo>
                  <a:lnTo>
                    <a:pt x="2124" y="1"/>
                  </a:lnTo>
                  <a:close/>
                </a:path>
              </a:pathLst>
            </a:custGeom>
            <a:solidFill>
              <a:schemeClr val="accent3"/>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8762" name="Google Shape;8762;p37"/>
            <p:cNvSpPr/>
            <p:nvPr/>
          </p:nvSpPr>
          <p:spPr>
            <a:xfrm>
              <a:off x="4369900" y="3210075"/>
              <a:ext cx="92125" cy="53100"/>
            </a:xfrm>
            <a:custGeom>
              <a:avLst/>
              <a:gdLst/>
              <a:ahLst/>
              <a:cxnLst/>
              <a:rect l="l" t="t" r="r" b="b"/>
              <a:pathLst>
                <a:path w="3685" h="2124" extrusionOk="0">
                  <a:moveTo>
                    <a:pt x="1" y="1"/>
                  </a:moveTo>
                  <a:lnTo>
                    <a:pt x="1" y="2124"/>
                  </a:lnTo>
                  <a:lnTo>
                    <a:pt x="3684" y="2124"/>
                  </a:lnTo>
                  <a:lnTo>
                    <a:pt x="3684" y="1"/>
                  </a:lnTo>
                  <a:close/>
                </a:path>
              </a:pathLst>
            </a:custGeom>
            <a:solidFill>
              <a:schemeClr val="accent3"/>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8763" name="Google Shape;8763;p37"/>
            <p:cNvSpPr/>
            <p:nvPr/>
          </p:nvSpPr>
          <p:spPr>
            <a:xfrm>
              <a:off x="4109600" y="3210075"/>
              <a:ext cx="92075" cy="53100"/>
            </a:xfrm>
            <a:custGeom>
              <a:avLst/>
              <a:gdLst/>
              <a:ahLst/>
              <a:cxnLst/>
              <a:rect l="l" t="t" r="r" b="b"/>
              <a:pathLst>
                <a:path w="3683" h="2124" extrusionOk="0">
                  <a:moveTo>
                    <a:pt x="0" y="1"/>
                  </a:moveTo>
                  <a:lnTo>
                    <a:pt x="0" y="2124"/>
                  </a:lnTo>
                  <a:lnTo>
                    <a:pt x="3683" y="2124"/>
                  </a:lnTo>
                  <a:lnTo>
                    <a:pt x="3683" y="1"/>
                  </a:lnTo>
                  <a:close/>
                </a:path>
              </a:pathLst>
            </a:custGeom>
            <a:solidFill>
              <a:schemeClr val="accent3"/>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8764" name="Google Shape;8764;p37"/>
            <p:cNvSpPr/>
            <p:nvPr/>
          </p:nvSpPr>
          <p:spPr>
            <a:xfrm>
              <a:off x="4326450" y="3093250"/>
              <a:ext cx="102675" cy="102700"/>
            </a:xfrm>
            <a:custGeom>
              <a:avLst/>
              <a:gdLst/>
              <a:ahLst/>
              <a:cxnLst/>
              <a:rect l="l" t="t" r="r" b="b"/>
              <a:pathLst>
                <a:path w="4107" h="4108" extrusionOk="0">
                  <a:moveTo>
                    <a:pt x="2605" y="1"/>
                  </a:moveTo>
                  <a:lnTo>
                    <a:pt x="0" y="2606"/>
                  </a:lnTo>
                  <a:lnTo>
                    <a:pt x="1502" y="4107"/>
                  </a:lnTo>
                  <a:lnTo>
                    <a:pt x="4106" y="1502"/>
                  </a:lnTo>
                  <a:lnTo>
                    <a:pt x="2605" y="1"/>
                  </a:lnTo>
                  <a:close/>
                </a:path>
              </a:pathLst>
            </a:custGeom>
            <a:solidFill>
              <a:schemeClr val="accent3"/>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8765" name="Google Shape;8765;p37"/>
            <p:cNvSpPr/>
            <p:nvPr/>
          </p:nvSpPr>
          <p:spPr>
            <a:xfrm>
              <a:off x="4142375" y="3277350"/>
              <a:ext cx="102650" cy="102650"/>
            </a:xfrm>
            <a:custGeom>
              <a:avLst/>
              <a:gdLst/>
              <a:ahLst/>
              <a:cxnLst/>
              <a:rect l="l" t="t" r="r" b="b"/>
              <a:pathLst>
                <a:path w="4106" h="4106" extrusionOk="0">
                  <a:moveTo>
                    <a:pt x="2604" y="0"/>
                  </a:moveTo>
                  <a:lnTo>
                    <a:pt x="1" y="2604"/>
                  </a:lnTo>
                  <a:lnTo>
                    <a:pt x="1502" y="4105"/>
                  </a:lnTo>
                  <a:lnTo>
                    <a:pt x="4106" y="1501"/>
                  </a:lnTo>
                  <a:lnTo>
                    <a:pt x="2604" y="0"/>
                  </a:lnTo>
                  <a:close/>
                </a:path>
              </a:pathLst>
            </a:custGeom>
            <a:solidFill>
              <a:schemeClr val="accent3"/>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8766" name="Google Shape;8766;p37"/>
            <p:cNvSpPr/>
            <p:nvPr/>
          </p:nvSpPr>
          <p:spPr>
            <a:xfrm>
              <a:off x="4326450" y="3277350"/>
              <a:ext cx="102675" cy="102650"/>
            </a:xfrm>
            <a:custGeom>
              <a:avLst/>
              <a:gdLst/>
              <a:ahLst/>
              <a:cxnLst/>
              <a:rect l="l" t="t" r="r" b="b"/>
              <a:pathLst>
                <a:path w="4107" h="4106" extrusionOk="0">
                  <a:moveTo>
                    <a:pt x="1502" y="0"/>
                  </a:moveTo>
                  <a:lnTo>
                    <a:pt x="0" y="1501"/>
                  </a:lnTo>
                  <a:lnTo>
                    <a:pt x="2605" y="4105"/>
                  </a:lnTo>
                  <a:lnTo>
                    <a:pt x="4106" y="2604"/>
                  </a:lnTo>
                  <a:lnTo>
                    <a:pt x="1502" y="0"/>
                  </a:lnTo>
                  <a:close/>
                </a:path>
              </a:pathLst>
            </a:custGeom>
            <a:solidFill>
              <a:schemeClr val="accent3"/>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8767" name="Google Shape;8767;p37"/>
            <p:cNvSpPr/>
            <p:nvPr/>
          </p:nvSpPr>
          <p:spPr>
            <a:xfrm>
              <a:off x="4142375" y="3093250"/>
              <a:ext cx="102650" cy="102650"/>
            </a:xfrm>
            <a:custGeom>
              <a:avLst/>
              <a:gdLst/>
              <a:ahLst/>
              <a:cxnLst/>
              <a:rect l="l" t="t" r="r" b="b"/>
              <a:pathLst>
                <a:path w="4106" h="4106" extrusionOk="0">
                  <a:moveTo>
                    <a:pt x="1502" y="1"/>
                  </a:moveTo>
                  <a:lnTo>
                    <a:pt x="1" y="1502"/>
                  </a:lnTo>
                  <a:lnTo>
                    <a:pt x="2605" y="4106"/>
                  </a:lnTo>
                  <a:lnTo>
                    <a:pt x="4106" y="2606"/>
                  </a:lnTo>
                  <a:lnTo>
                    <a:pt x="1502" y="1"/>
                  </a:lnTo>
                  <a:close/>
                </a:path>
              </a:pathLst>
            </a:custGeom>
            <a:solidFill>
              <a:schemeClr val="accent3"/>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grpSp>
      <p:sp>
        <p:nvSpPr>
          <p:cNvPr id="15" name="Google Shape;516;p49"/>
          <p:cNvSpPr txBox="1">
            <a:spLocks/>
          </p:cNvSpPr>
          <p:nvPr/>
        </p:nvSpPr>
        <p:spPr>
          <a:xfrm>
            <a:off x="0" y="2193024"/>
            <a:ext cx="12192000" cy="1122400"/>
          </a:xfrm>
          <a:prstGeom prst="rect">
            <a:avLst/>
          </a:prstGeom>
          <a:noFill/>
          <a:ln>
            <a:noFill/>
          </a:ln>
        </p:spPr>
        <p:txBody>
          <a:bodyPr spcFirstLastPara="1" wrap="square" lIns="121900" tIns="121900" rIns="121900" bIns="121900" anchor="ctr" anchorCtr="0">
            <a:noAutofit/>
          </a:bodyPr>
          <a:lstStyle/>
          <a:p>
            <a:pPr algn="ctr" defTabSz="1219170">
              <a:buClrTx/>
            </a:pPr>
            <a:r>
              <a:rPr lang="en-US" sz="4000" b="1" dirty="0" err="1">
                <a:solidFill>
                  <a:srgbClr val="FC5182"/>
                </a:solidFill>
                <a:latin typeface="UTM Avo"/>
                <a:ea typeface="+mn-ea"/>
                <a:cs typeface="+mn-ea"/>
                <a:sym typeface="+mn-lt"/>
              </a:rPr>
              <a:t>Phần</a:t>
            </a:r>
            <a:r>
              <a:rPr lang="en-US" sz="4000" b="1" dirty="0">
                <a:solidFill>
                  <a:srgbClr val="FC5182"/>
                </a:solidFill>
                <a:latin typeface="UTM Avo"/>
                <a:ea typeface="+mn-ea"/>
                <a:cs typeface="+mn-ea"/>
                <a:sym typeface="+mn-lt"/>
              </a:rPr>
              <a:t> 1</a:t>
            </a:r>
          </a:p>
        </p:txBody>
      </p:sp>
      <p:sp>
        <p:nvSpPr>
          <p:cNvPr id="17" name="Google Shape;456;p45"/>
          <p:cNvSpPr/>
          <p:nvPr/>
        </p:nvSpPr>
        <p:spPr>
          <a:xfrm>
            <a:off x="2524386" y="3332868"/>
            <a:ext cx="7143228" cy="865123"/>
          </a:xfrm>
          <a:prstGeom prst="roundRect">
            <a:avLst>
              <a:gd name="adj" fmla="val 50000"/>
            </a:avLst>
          </a:prstGeom>
          <a:ln w="28575">
            <a:solidFill>
              <a:srgbClr val="8C9DE1"/>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algn="ctr" defTabSz="1219170"/>
            <a:r>
              <a:rPr lang="vi-VN" sz="4000" b="1" dirty="0">
                <a:solidFill>
                  <a:srgbClr val="4C65D0"/>
                </a:solidFill>
                <a:cs typeface="+mn-ea"/>
                <a:sym typeface="+mn-lt"/>
              </a:rPr>
              <a:t>Một số đồ chơi dân gian</a:t>
            </a:r>
          </a:p>
        </p:txBody>
      </p:sp>
      <p:sp>
        <p:nvSpPr>
          <p:cNvPr id="33" name="Google Shape;9765;p63"/>
          <p:cNvSpPr/>
          <p:nvPr/>
        </p:nvSpPr>
        <p:spPr>
          <a:xfrm>
            <a:off x="10260492" y="1838259"/>
            <a:ext cx="354720" cy="354765"/>
          </a:xfrm>
          <a:custGeom>
            <a:avLst/>
            <a:gdLst/>
            <a:ahLst/>
            <a:cxnLst/>
            <a:rect l="l" t="t" r="r" b="b"/>
            <a:pathLst>
              <a:path w="18942" h="18941" extrusionOk="0">
                <a:moveTo>
                  <a:pt x="9471" y="0"/>
                </a:moveTo>
                <a:lnTo>
                  <a:pt x="6792" y="6791"/>
                </a:lnTo>
                <a:lnTo>
                  <a:pt x="0" y="9471"/>
                </a:lnTo>
                <a:lnTo>
                  <a:pt x="6792" y="12149"/>
                </a:lnTo>
                <a:lnTo>
                  <a:pt x="9471" y="18940"/>
                </a:lnTo>
                <a:lnTo>
                  <a:pt x="12149" y="12149"/>
                </a:lnTo>
                <a:lnTo>
                  <a:pt x="18941" y="9471"/>
                </a:lnTo>
                <a:lnTo>
                  <a:pt x="12149" y="6791"/>
                </a:lnTo>
                <a:lnTo>
                  <a:pt x="9471" y="0"/>
                </a:ln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34" name="Google Shape;9766;p63"/>
          <p:cNvSpPr/>
          <p:nvPr/>
        </p:nvSpPr>
        <p:spPr>
          <a:xfrm>
            <a:off x="1809792" y="2754224"/>
            <a:ext cx="354720" cy="354765"/>
          </a:xfrm>
          <a:custGeom>
            <a:avLst/>
            <a:gdLst/>
            <a:ahLst/>
            <a:cxnLst/>
            <a:rect l="l" t="t" r="r" b="b"/>
            <a:pathLst>
              <a:path w="18942" h="18941" extrusionOk="0">
                <a:moveTo>
                  <a:pt x="9471" y="0"/>
                </a:moveTo>
                <a:lnTo>
                  <a:pt x="6792" y="6791"/>
                </a:lnTo>
                <a:lnTo>
                  <a:pt x="0" y="9471"/>
                </a:lnTo>
                <a:lnTo>
                  <a:pt x="6792" y="12149"/>
                </a:lnTo>
                <a:lnTo>
                  <a:pt x="9471" y="18940"/>
                </a:lnTo>
                <a:lnTo>
                  <a:pt x="12149" y="12149"/>
                </a:lnTo>
                <a:lnTo>
                  <a:pt x="18941" y="9471"/>
                </a:lnTo>
                <a:lnTo>
                  <a:pt x="12149" y="6791"/>
                </a:lnTo>
                <a:lnTo>
                  <a:pt x="9471" y="0"/>
                </a:ln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35" name="Google Shape;9767;p63"/>
          <p:cNvSpPr/>
          <p:nvPr/>
        </p:nvSpPr>
        <p:spPr>
          <a:xfrm>
            <a:off x="1034550" y="2457773"/>
            <a:ext cx="260641" cy="260691"/>
          </a:xfrm>
          <a:custGeom>
            <a:avLst/>
            <a:gdLst/>
            <a:ahLst/>
            <a:cxnLst/>
            <a:rect l="l" t="t" r="r" b="b"/>
            <a:pathLst>
              <a:path w="18942" h="18941" extrusionOk="0">
                <a:moveTo>
                  <a:pt x="9471" y="0"/>
                </a:moveTo>
                <a:lnTo>
                  <a:pt x="6792" y="6791"/>
                </a:lnTo>
                <a:lnTo>
                  <a:pt x="0" y="9471"/>
                </a:lnTo>
                <a:lnTo>
                  <a:pt x="6792" y="12149"/>
                </a:lnTo>
                <a:lnTo>
                  <a:pt x="9471" y="18940"/>
                </a:lnTo>
                <a:lnTo>
                  <a:pt x="12149" y="12149"/>
                </a:lnTo>
                <a:lnTo>
                  <a:pt x="18941" y="9471"/>
                </a:lnTo>
                <a:lnTo>
                  <a:pt x="12149" y="6791"/>
                </a:lnTo>
                <a:lnTo>
                  <a:pt x="9471" y="0"/>
                </a:lnTo>
                <a:close/>
              </a:path>
            </a:pathLst>
          </a:custGeom>
          <a:solidFill>
            <a:schemeClr val="accent2"/>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36" name="Google Shape;9768;p63"/>
          <p:cNvSpPr/>
          <p:nvPr/>
        </p:nvSpPr>
        <p:spPr>
          <a:xfrm>
            <a:off x="10907982" y="1389505"/>
            <a:ext cx="260641" cy="260691"/>
          </a:xfrm>
          <a:custGeom>
            <a:avLst/>
            <a:gdLst/>
            <a:ahLst/>
            <a:cxnLst/>
            <a:rect l="l" t="t" r="r" b="b"/>
            <a:pathLst>
              <a:path w="18942" h="18941" extrusionOk="0">
                <a:moveTo>
                  <a:pt x="9471" y="0"/>
                </a:moveTo>
                <a:lnTo>
                  <a:pt x="6792" y="6791"/>
                </a:lnTo>
                <a:lnTo>
                  <a:pt x="0" y="9471"/>
                </a:lnTo>
                <a:lnTo>
                  <a:pt x="6792" y="12149"/>
                </a:lnTo>
                <a:lnTo>
                  <a:pt x="9471" y="18940"/>
                </a:lnTo>
                <a:lnTo>
                  <a:pt x="12149" y="12149"/>
                </a:lnTo>
                <a:lnTo>
                  <a:pt x="18941" y="9471"/>
                </a:lnTo>
                <a:lnTo>
                  <a:pt x="12149" y="6791"/>
                </a:lnTo>
                <a:lnTo>
                  <a:pt x="9471" y="0"/>
                </a:lnTo>
                <a:close/>
              </a:path>
            </a:pathLst>
          </a:custGeom>
          <a:solidFill>
            <a:schemeClr val="accent2"/>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37" name="Google Shape;9769;p63"/>
          <p:cNvSpPr/>
          <p:nvPr/>
        </p:nvSpPr>
        <p:spPr>
          <a:xfrm>
            <a:off x="773909" y="3765429"/>
            <a:ext cx="260641" cy="260691"/>
          </a:xfrm>
          <a:custGeom>
            <a:avLst/>
            <a:gdLst/>
            <a:ahLst/>
            <a:cxnLst/>
            <a:rect l="l" t="t" r="r" b="b"/>
            <a:pathLst>
              <a:path w="18942" h="18941" extrusionOk="0">
                <a:moveTo>
                  <a:pt x="9471" y="0"/>
                </a:moveTo>
                <a:lnTo>
                  <a:pt x="6792" y="6791"/>
                </a:lnTo>
                <a:lnTo>
                  <a:pt x="0" y="9471"/>
                </a:lnTo>
                <a:lnTo>
                  <a:pt x="6792" y="12149"/>
                </a:lnTo>
                <a:lnTo>
                  <a:pt x="9471" y="18940"/>
                </a:lnTo>
                <a:lnTo>
                  <a:pt x="12149" y="12149"/>
                </a:lnTo>
                <a:lnTo>
                  <a:pt x="18941" y="9471"/>
                </a:lnTo>
                <a:lnTo>
                  <a:pt x="12149" y="6791"/>
                </a:lnTo>
                <a:lnTo>
                  <a:pt x="9471" y="0"/>
                </a:lnTo>
                <a:close/>
              </a:path>
            </a:pathLst>
          </a:custGeom>
          <a:solidFill>
            <a:schemeClr val="accent3"/>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38" name="Google Shape;9770;p63"/>
          <p:cNvSpPr/>
          <p:nvPr/>
        </p:nvSpPr>
        <p:spPr>
          <a:xfrm>
            <a:off x="11038304" y="2588119"/>
            <a:ext cx="260641" cy="260691"/>
          </a:xfrm>
          <a:custGeom>
            <a:avLst/>
            <a:gdLst/>
            <a:ahLst/>
            <a:cxnLst/>
            <a:rect l="l" t="t" r="r" b="b"/>
            <a:pathLst>
              <a:path w="18942" h="18941" extrusionOk="0">
                <a:moveTo>
                  <a:pt x="9471" y="0"/>
                </a:moveTo>
                <a:lnTo>
                  <a:pt x="6792" y="6791"/>
                </a:lnTo>
                <a:lnTo>
                  <a:pt x="0" y="9471"/>
                </a:lnTo>
                <a:lnTo>
                  <a:pt x="6792" y="12149"/>
                </a:lnTo>
                <a:lnTo>
                  <a:pt x="9471" y="18940"/>
                </a:lnTo>
                <a:lnTo>
                  <a:pt x="12149" y="12149"/>
                </a:lnTo>
                <a:lnTo>
                  <a:pt x="18941" y="9471"/>
                </a:lnTo>
                <a:lnTo>
                  <a:pt x="12149" y="6791"/>
                </a:lnTo>
                <a:lnTo>
                  <a:pt x="9471" y="0"/>
                </a:lnTo>
                <a:close/>
              </a:path>
            </a:pathLst>
          </a:custGeom>
          <a:solidFill>
            <a:schemeClr val="accent3"/>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grpSp>
        <p:nvGrpSpPr>
          <p:cNvPr id="40" name="Google Shape;9109;p48"/>
          <p:cNvGrpSpPr/>
          <p:nvPr/>
        </p:nvGrpSpPr>
        <p:grpSpPr>
          <a:xfrm>
            <a:off x="10907981" y="3786733"/>
            <a:ext cx="525536" cy="525583"/>
            <a:chOff x="4109600" y="3060425"/>
            <a:chExt cx="352425" cy="352425"/>
          </a:xfrm>
        </p:grpSpPr>
        <p:sp>
          <p:nvSpPr>
            <p:cNvPr id="41" name="Google Shape;9110;p48"/>
            <p:cNvSpPr/>
            <p:nvPr/>
          </p:nvSpPr>
          <p:spPr>
            <a:xfrm>
              <a:off x="4259250" y="3060425"/>
              <a:ext cx="53100" cy="92100"/>
            </a:xfrm>
            <a:custGeom>
              <a:avLst/>
              <a:gdLst/>
              <a:ahLst/>
              <a:cxnLst/>
              <a:rect l="l" t="t" r="r" b="b"/>
              <a:pathLst>
                <a:path w="2124" h="3684" extrusionOk="0">
                  <a:moveTo>
                    <a:pt x="0" y="0"/>
                  </a:moveTo>
                  <a:lnTo>
                    <a:pt x="0" y="3684"/>
                  </a:lnTo>
                  <a:lnTo>
                    <a:pt x="2124" y="3684"/>
                  </a:lnTo>
                  <a:lnTo>
                    <a:pt x="2124" y="0"/>
                  </a:ln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42" name="Google Shape;9111;p48"/>
            <p:cNvSpPr/>
            <p:nvPr/>
          </p:nvSpPr>
          <p:spPr>
            <a:xfrm>
              <a:off x="4259250" y="3320725"/>
              <a:ext cx="53100" cy="92125"/>
            </a:xfrm>
            <a:custGeom>
              <a:avLst/>
              <a:gdLst/>
              <a:ahLst/>
              <a:cxnLst/>
              <a:rect l="l" t="t" r="r" b="b"/>
              <a:pathLst>
                <a:path w="2124" h="3685" extrusionOk="0">
                  <a:moveTo>
                    <a:pt x="0" y="1"/>
                  </a:moveTo>
                  <a:lnTo>
                    <a:pt x="0" y="3684"/>
                  </a:lnTo>
                  <a:lnTo>
                    <a:pt x="2124" y="3684"/>
                  </a:lnTo>
                  <a:lnTo>
                    <a:pt x="2124" y="1"/>
                  </a:ln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43" name="Google Shape;9112;p48"/>
            <p:cNvSpPr/>
            <p:nvPr/>
          </p:nvSpPr>
          <p:spPr>
            <a:xfrm>
              <a:off x="4369900" y="3210075"/>
              <a:ext cx="92125" cy="53100"/>
            </a:xfrm>
            <a:custGeom>
              <a:avLst/>
              <a:gdLst/>
              <a:ahLst/>
              <a:cxnLst/>
              <a:rect l="l" t="t" r="r" b="b"/>
              <a:pathLst>
                <a:path w="3685" h="2124" extrusionOk="0">
                  <a:moveTo>
                    <a:pt x="1" y="1"/>
                  </a:moveTo>
                  <a:lnTo>
                    <a:pt x="1" y="2124"/>
                  </a:lnTo>
                  <a:lnTo>
                    <a:pt x="3684" y="2124"/>
                  </a:lnTo>
                  <a:lnTo>
                    <a:pt x="3684" y="1"/>
                  </a:ln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44" name="Google Shape;9113;p48"/>
            <p:cNvSpPr/>
            <p:nvPr/>
          </p:nvSpPr>
          <p:spPr>
            <a:xfrm>
              <a:off x="4109600" y="3210075"/>
              <a:ext cx="92075" cy="53100"/>
            </a:xfrm>
            <a:custGeom>
              <a:avLst/>
              <a:gdLst/>
              <a:ahLst/>
              <a:cxnLst/>
              <a:rect l="l" t="t" r="r" b="b"/>
              <a:pathLst>
                <a:path w="3683" h="2124" extrusionOk="0">
                  <a:moveTo>
                    <a:pt x="0" y="1"/>
                  </a:moveTo>
                  <a:lnTo>
                    <a:pt x="0" y="2124"/>
                  </a:lnTo>
                  <a:lnTo>
                    <a:pt x="3683" y="2124"/>
                  </a:lnTo>
                  <a:lnTo>
                    <a:pt x="3683" y="1"/>
                  </a:ln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45" name="Google Shape;9114;p48"/>
            <p:cNvSpPr/>
            <p:nvPr/>
          </p:nvSpPr>
          <p:spPr>
            <a:xfrm>
              <a:off x="4326450" y="3093250"/>
              <a:ext cx="102675" cy="102700"/>
            </a:xfrm>
            <a:custGeom>
              <a:avLst/>
              <a:gdLst/>
              <a:ahLst/>
              <a:cxnLst/>
              <a:rect l="l" t="t" r="r" b="b"/>
              <a:pathLst>
                <a:path w="4107" h="4108" extrusionOk="0">
                  <a:moveTo>
                    <a:pt x="2605" y="1"/>
                  </a:moveTo>
                  <a:lnTo>
                    <a:pt x="0" y="2606"/>
                  </a:lnTo>
                  <a:lnTo>
                    <a:pt x="1502" y="4107"/>
                  </a:lnTo>
                  <a:lnTo>
                    <a:pt x="4106" y="1502"/>
                  </a:lnTo>
                  <a:lnTo>
                    <a:pt x="2605" y="1"/>
                  </a:ln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46" name="Google Shape;9115;p48"/>
            <p:cNvSpPr/>
            <p:nvPr/>
          </p:nvSpPr>
          <p:spPr>
            <a:xfrm>
              <a:off x="4142375" y="3277350"/>
              <a:ext cx="102650" cy="102650"/>
            </a:xfrm>
            <a:custGeom>
              <a:avLst/>
              <a:gdLst/>
              <a:ahLst/>
              <a:cxnLst/>
              <a:rect l="l" t="t" r="r" b="b"/>
              <a:pathLst>
                <a:path w="4106" h="4106" extrusionOk="0">
                  <a:moveTo>
                    <a:pt x="2604" y="0"/>
                  </a:moveTo>
                  <a:lnTo>
                    <a:pt x="1" y="2604"/>
                  </a:lnTo>
                  <a:lnTo>
                    <a:pt x="1502" y="4105"/>
                  </a:lnTo>
                  <a:lnTo>
                    <a:pt x="4106" y="1501"/>
                  </a:lnTo>
                  <a:lnTo>
                    <a:pt x="2604" y="0"/>
                  </a:ln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47" name="Google Shape;9116;p48"/>
            <p:cNvSpPr/>
            <p:nvPr/>
          </p:nvSpPr>
          <p:spPr>
            <a:xfrm>
              <a:off x="4326450" y="3277350"/>
              <a:ext cx="102675" cy="102650"/>
            </a:xfrm>
            <a:custGeom>
              <a:avLst/>
              <a:gdLst/>
              <a:ahLst/>
              <a:cxnLst/>
              <a:rect l="l" t="t" r="r" b="b"/>
              <a:pathLst>
                <a:path w="4107" h="4106" extrusionOk="0">
                  <a:moveTo>
                    <a:pt x="1502" y="0"/>
                  </a:moveTo>
                  <a:lnTo>
                    <a:pt x="0" y="1501"/>
                  </a:lnTo>
                  <a:lnTo>
                    <a:pt x="2605" y="4105"/>
                  </a:lnTo>
                  <a:lnTo>
                    <a:pt x="4106" y="2604"/>
                  </a:lnTo>
                  <a:lnTo>
                    <a:pt x="1502" y="0"/>
                  </a:ln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sp>
          <p:nvSpPr>
            <p:cNvPr id="48" name="Google Shape;9117;p48"/>
            <p:cNvSpPr/>
            <p:nvPr/>
          </p:nvSpPr>
          <p:spPr>
            <a:xfrm>
              <a:off x="4142375" y="3093250"/>
              <a:ext cx="102650" cy="102650"/>
            </a:xfrm>
            <a:custGeom>
              <a:avLst/>
              <a:gdLst/>
              <a:ahLst/>
              <a:cxnLst/>
              <a:rect l="l" t="t" r="r" b="b"/>
              <a:pathLst>
                <a:path w="4106" h="4106" extrusionOk="0">
                  <a:moveTo>
                    <a:pt x="1502" y="1"/>
                  </a:moveTo>
                  <a:lnTo>
                    <a:pt x="1" y="1502"/>
                  </a:lnTo>
                  <a:lnTo>
                    <a:pt x="2605" y="4106"/>
                  </a:lnTo>
                  <a:lnTo>
                    <a:pt x="4106" y="2606"/>
                  </a:lnTo>
                  <a:lnTo>
                    <a:pt x="1502" y="1"/>
                  </a:lnTo>
                  <a:close/>
                </a:path>
              </a:pathLst>
            </a:custGeom>
            <a:solidFill>
              <a:schemeClr val="accent1"/>
            </a:solidFill>
            <a:ln>
              <a:noFill/>
            </a:ln>
          </p:spPr>
          <p:txBody>
            <a:bodyPr spcFirstLastPara="1" wrap="square" lIns="121900" tIns="121900" rIns="121900" bIns="121900" anchor="ctr" anchorCtr="0">
              <a:noAutofit/>
            </a:bodyPr>
            <a:lstStyle/>
            <a:p>
              <a:pPr defTabSz="1219170"/>
              <a:endParaRPr sz="1867" dirty="0">
                <a:latin typeface="UTM Avo"/>
                <a:ea typeface="+mn-ea"/>
                <a:cs typeface="+mn-ea"/>
                <a:sym typeface="+mn-lt"/>
              </a:endParaRPr>
            </a:p>
          </p:txBody>
        </p:sp>
      </p:grpSp>
    </p:spTree>
    <p:custDataLst>
      <p:tags r:id="rId1"/>
    </p:custDataLst>
    <p:extLst>
      <p:ext uri="{BB962C8B-B14F-4D97-AF65-F5344CB8AC3E}">
        <p14:creationId xmlns:p14="http://schemas.microsoft.com/office/powerpoint/2010/main" val="912166196"/>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104577" y="1632613"/>
            <a:ext cx="5283200" cy="735389"/>
          </a:xfrm>
          <a:prstGeom prst="rect">
            <a:avLst/>
          </a:prstGeom>
          <a:solidFill>
            <a:srgbClr val="FF6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b="1" dirty="0">
                <a:solidFill>
                  <a:srgbClr val="FFFFFF"/>
                </a:solidFill>
                <a:cs typeface="+mn-ea"/>
                <a:sym typeface="+mn-lt"/>
              </a:rPr>
              <a:t>THẢO LUẬN NHÓM ĐÔI</a:t>
            </a:r>
          </a:p>
        </p:txBody>
      </p:sp>
      <p:sp>
        <p:nvSpPr>
          <p:cNvPr id="3" name="Rectangle 2"/>
          <p:cNvSpPr/>
          <p:nvPr/>
        </p:nvSpPr>
        <p:spPr>
          <a:xfrm>
            <a:off x="1017491" y="2313676"/>
            <a:ext cx="5457372" cy="1121846"/>
          </a:xfrm>
          <a:prstGeom prst="rect">
            <a:avLst/>
          </a:prstGeom>
        </p:spPr>
        <p:txBody>
          <a:bodyPr wrap="square">
            <a:spAutoFit/>
          </a:bodyPr>
          <a:lstStyle/>
          <a:p>
            <a:pPr algn="just" defTabSz="1219170">
              <a:lnSpc>
                <a:spcPct val="150000"/>
              </a:lnSpc>
            </a:pPr>
            <a:r>
              <a:rPr lang="vi-VN" sz="2400" dirty="0">
                <a:latin typeface="+mn-lt"/>
                <a:ea typeface="+mn-ea"/>
                <a:cs typeface="+mn-ea"/>
                <a:sym typeface="+mn-lt"/>
              </a:rPr>
              <a:t>Hãy ghép tên đồ chơi dân gian với hình ảnh cho phù hợp.</a:t>
            </a:r>
          </a:p>
        </p:txBody>
      </p:sp>
      <p:pic>
        <p:nvPicPr>
          <p:cNvPr id="5" name="Picture 4">
            <a:extLst>
              <a:ext uri="{FF2B5EF4-FFF2-40B4-BE49-F238E27FC236}">
                <a16:creationId xmlns:a16="http://schemas.microsoft.com/office/drawing/2014/main" id="{A7C17EF7-8E9D-D3D0-7993-699131207313}"/>
              </a:ext>
            </a:extLst>
          </p:cNvPr>
          <p:cNvPicPr>
            <a:picLocks noChangeAspect="1"/>
          </p:cNvPicPr>
          <p:nvPr/>
        </p:nvPicPr>
        <p:blipFill rotWithShape="1">
          <a:blip r:embed="rId4"/>
          <a:srcRect b="50321"/>
          <a:stretch/>
        </p:blipFill>
        <p:spPr>
          <a:xfrm>
            <a:off x="379141" y="3336592"/>
            <a:ext cx="3681241" cy="3346210"/>
          </a:xfrm>
          <a:prstGeom prst="rect">
            <a:avLst/>
          </a:prstGeom>
        </p:spPr>
      </p:pic>
      <p:pic>
        <p:nvPicPr>
          <p:cNvPr id="18" name="Picture 17">
            <a:extLst>
              <a:ext uri="{FF2B5EF4-FFF2-40B4-BE49-F238E27FC236}">
                <a16:creationId xmlns:a16="http://schemas.microsoft.com/office/drawing/2014/main" id="{5F1DB991-6196-1855-9208-B3FF86BCC344}"/>
              </a:ext>
            </a:extLst>
          </p:cNvPr>
          <p:cNvPicPr>
            <a:picLocks noChangeAspect="1"/>
          </p:cNvPicPr>
          <p:nvPr/>
        </p:nvPicPr>
        <p:blipFill rotWithShape="1">
          <a:blip r:embed="rId4"/>
          <a:srcRect t="49949"/>
          <a:stretch/>
        </p:blipFill>
        <p:spPr>
          <a:xfrm>
            <a:off x="3571739" y="3381196"/>
            <a:ext cx="3653888" cy="3346210"/>
          </a:xfrm>
          <a:prstGeom prst="rect">
            <a:avLst/>
          </a:prstGeom>
        </p:spPr>
      </p:pic>
      <p:pic>
        <p:nvPicPr>
          <p:cNvPr id="20" name="Picture 19">
            <a:extLst>
              <a:ext uri="{FF2B5EF4-FFF2-40B4-BE49-F238E27FC236}">
                <a16:creationId xmlns:a16="http://schemas.microsoft.com/office/drawing/2014/main" id="{C05F926A-F65B-501B-08E7-FDF01A303DD0}"/>
              </a:ext>
            </a:extLst>
          </p:cNvPr>
          <p:cNvPicPr>
            <a:picLocks noChangeAspect="1"/>
          </p:cNvPicPr>
          <p:nvPr/>
        </p:nvPicPr>
        <p:blipFill>
          <a:blip r:embed="rId5"/>
          <a:stretch>
            <a:fillRect/>
          </a:stretch>
        </p:blipFill>
        <p:spPr>
          <a:xfrm>
            <a:off x="7036420" y="673005"/>
            <a:ext cx="5155580" cy="6184995"/>
          </a:xfrm>
          <a:prstGeom prst="rect">
            <a:avLst/>
          </a:prstGeom>
        </p:spPr>
      </p:pic>
    </p:spTree>
    <p:custDataLst>
      <p:tags r:id="rId1"/>
    </p:custDataLst>
    <p:extLst>
      <p:ext uri="{BB962C8B-B14F-4D97-AF65-F5344CB8AC3E}">
        <p14:creationId xmlns:p14="http://schemas.microsoft.com/office/powerpoint/2010/main" val="24502403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entagon 1"/>
          <p:cNvSpPr/>
          <p:nvPr/>
        </p:nvSpPr>
        <p:spPr>
          <a:xfrm>
            <a:off x="-42101" y="1636899"/>
            <a:ext cx="4083353" cy="735389"/>
          </a:xfrm>
          <a:prstGeom prst="homePlate">
            <a:avLst>
              <a:gd name="adj" fmla="val 60526"/>
            </a:avLst>
          </a:prstGeom>
          <a:solidFill>
            <a:srgbClr val="FF6D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933" b="1" dirty="0" err="1">
                <a:solidFill>
                  <a:srgbClr val="FFFFFF"/>
                </a:solidFill>
                <a:latin typeface="UTM Avo"/>
                <a:cs typeface="+mn-ea"/>
                <a:sym typeface="+mn-lt"/>
              </a:rPr>
              <a:t>Hướng</a:t>
            </a:r>
            <a:r>
              <a:rPr lang="en-US" sz="2933" b="1" dirty="0">
                <a:solidFill>
                  <a:srgbClr val="FFFFFF"/>
                </a:solidFill>
                <a:latin typeface="UTM Avo"/>
                <a:cs typeface="+mn-ea"/>
                <a:sym typeface="+mn-lt"/>
              </a:rPr>
              <a:t> </a:t>
            </a:r>
            <a:r>
              <a:rPr lang="en-US" sz="2933" b="1" dirty="0" err="1">
                <a:solidFill>
                  <a:srgbClr val="FFFFFF"/>
                </a:solidFill>
                <a:latin typeface="UTM Avo"/>
                <a:cs typeface="+mn-ea"/>
                <a:sym typeface="+mn-lt"/>
              </a:rPr>
              <a:t>dẫn</a:t>
            </a:r>
            <a:r>
              <a:rPr lang="en-US" sz="2933" b="1" dirty="0">
                <a:solidFill>
                  <a:srgbClr val="FFFFFF"/>
                </a:solidFill>
                <a:latin typeface="UTM Avo"/>
                <a:cs typeface="+mn-ea"/>
                <a:sym typeface="+mn-lt"/>
              </a:rPr>
              <a:t> </a:t>
            </a:r>
            <a:r>
              <a:rPr lang="en-US" sz="2933" b="1" dirty="0" err="1">
                <a:solidFill>
                  <a:srgbClr val="FFFFFF"/>
                </a:solidFill>
                <a:latin typeface="UTM Avo"/>
                <a:cs typeface="+mn-ea"/>
                <a:sym typeface="+mn-lt"/>
              </a:rPr>
              <a:t>trả</a:t>
            </a:r>
            <a:r>
              <a:rPr lang="en-US" sz="2933" b="1" dirty="0">
                <a:solidFill>
                  <a:srgbClr val="FFFFFF"/>
                </a:solidFill>
                <a:latin typeface="UTM Avo"/>
                <a:cs typeface="+mn-ea"/>
                <a:sym typeface="+mn-lt"/>
              </a:rPr>
              <a:t> </a:t>
            </a:r>
            <a:r>
              <a:rPr lang="en-US" sz="2933" b="1" dirty="0" err="1">
                <a:solidFill>
                  <a:srgbClr val="FFFFFF"/>
                </a:solidFill>
                <a:latin typeface="UTM Avo"/>
                <a:cs typeface="+mn-ea"/>
                <a:sym typeface="+mn-lt"/>
              </a:rPr>
              <a:t>lời</a:t>
            </a:r>
            <a:endParaRPr lang="en-US" sz="2933" b="1" dirty="0">
              <a:solidFill>
                <a:srgbClr val="FFFFFF"/>
              </a:solidFill>
              <a:latin typeface="UTM Avo"/>
              <a:cs typeface="+mn-ea"/>
              <a:sym typeface="+mn-lt"/>
            </a:endParaRPr>
          </a:p>
        </p:txBody>
      </p:sp>
      <p:pic>
        <p:nvPicPr>
          <p:cNvPr id="6" name="Picture 5">
            <a:extLst>
              <a:ext uri="{FF2B5EF4-FFF2-40B4-BE49-F238E27FC236}">
                <a16:creationId xmlns:a16="http://schemas.microsoft.com/office/drawing/2014/main" id="{3B43B3C7-173F-F774-4085-E57143C2BD1B}"/>
              </a:ext>
            </a:extLst>
          </p:cNvPr>
          <p:cNvPicPr>
            <a:picLocks noChangeAspect="1"/>
          </p:cNvPicPr>
          <p:nvPr/>
        </p:nvPicPr>
        <p:blipFill rotWithShape="1">
          <a:blip r:embed="rId3"/>
          <a:srcRect t="33415" r="51334" b="35157"/>
          <a:stretch/>
        </p:blipFill>
        <p:spPr>
          <a:xfrm>
            <a:off x="8068525" y="2706481"/>
            <a:ext cx="3595155" cy="2785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2D9636D0-9290-E803-0CCF-B88584D65B98}"/>
              </a:ext>
            </a:extLst>
          </p:cNvPr>
          <p:cNvPicPr>
            <a:picLocks noChangeAspect="1"/>
          </p:cNvPicPr>
          <p:nvPr/>
        </p:nvPicPr>
        <p:blipFill rotWithShape="1">
          <a:blip r:embed="rId3"/>
          <a:srcRect l="48189" b="66829"/>
          <a:stretch/>
        </p:blipFill>
        <p:spPr>
          <a:xfrm>
            <a:off x="4184855" y="2708250"/>
            <a:ext cx="3595155" cy="27613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1980E401-43C5-3565-92AC-A59DA1E16AC5}"/>
              </a:ext>
            </a:extLst>
          </p:cNvPr>
          <p:cNvPicPr>
            <a:picLocks noChangeAspect="1"/>
          </p:cNvPicPr>
          <p:nvPr/>
        </p:nvPicPr>
        <p:blipFill rotWithShape="1">
          <a:blip r:embed="rId3"/>
          <a:srcRect r="51622" b="66228"/>
          <a:stretch/>
        </p:blipFill>
        <p:spPr>
          <a:xfrm>
            <a:off x="462158" y="2712940"/>
            <a:ext cx="3318106" cy="27788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F5AE3F10-17C6-2D9E-3903-5449B71B5C2C}"/>
              </a:ext>
            </a:extLst>
          </p:cNvPr>
          <p:cNvPicPr>
            <a:picLocks noChangeAspect="1"/>
          </p:cNvPicPr>
          <p:nvPr/>
        </p:nvPicPr>
        <p:blipFill rotWithShape="1">
          <a:blip r:embed="rId4"/>
          <a:srcRect t="64312" b="18508"/>
          <a:stretch/>
        </p:blipFill>
        <p:spPr>
          <a:xfrm>
            <a:off x="8068525" y="5344233"/>
            <a:ext cx="3653888" cy="1148577"/>
          </a:xfrm>
          <a:prstGeom prst="rect">
            <a:avLst/>
          </a:prstGeom>
        </p:spPr>
      </p:pic>
      <p:pic>
        <p:nvPicPr>
          <p:cNvPr id="11" name="Picture 10">
            <a:extLst>
              <a:ext uri="{FF2B5EF4-FFF2-40B4-BE49-F238E27FC236}">
                <a16:creationId xmlns:a16="http://schemas.microsoft.com/office/drawing/2014/main" id="{52A1E488-D4A4-80A7-98E5-70D2BDF850EB}"/>
              </a:ext>
            </a:extLst>
          </p:cNvPr>
          <p:cNvPicPr>
            <a:picLocks noChangeAspect="1"/>
          </p:cNvPicPr>
          <p:nvPr/>
        </p:nvPicPr>
        <p:blipFill rotWithShape="1">
          <a:blip r:embed="rId4"/>
          <a:srcRect t="49949" b="35165"/>
          <a:stretch/>
        </p:blipFill>
        <p:spPr>
          <a:xfrm>
            <a:off x="294267" y="5505438"/>
            <a:ext cx="3653888" cy="995224"/>
          </a:xfrm>
          <a:prstGeom prst="rect">
            <a:avLst/>
          </a:prstGeom>
        </p:spPr>
      </p:pic>
      <p:pic>
        <p:nvPicPr>
          <p:cNvPr id="16" name="Picture 15">
            <a:extLst>
              <a:ext uri="{FF2B5EF4-FFF2-40B4-BE49-F238E27FC236}">
                <a16:creationId xmlns:a16="http://schemas.microsoft.com/office/drawing/2014/main" id="{B954F2E6-815E-10D2-DB75-CBB09E2638EF}"/>
              </a:ext>
            </a:extLst>
          </p:cNvPr>
          <p:cNvPicPr>
            <a:picLocks noChangeAspect="1"/>
          </p:cNvPicPr>
          <p:nvPr/>
        </p:nvPicPr>
        <p:blipFill rotWithShape="1">
          <a:blip r:embed="rId4"/>
          <a:srcRect t="34904" b="50321"/>
          <a:stretch/>
        </p:blipFill>
        <p:spPr>
          <a:xfrm>
            <a:off x="4098769" y="5550042"/>
            <a:ext cx="3681241" cy="995224"/>
          </a:xfrm>
          <a:prstGeom prst="rect">
            <a:avLst/>
          </a:prstGeom>
        </p:spPr>
      </p:pic>
    </p:spTree>
    <p:extLst>
      <p:ext uri="{BB962C8B-B14F-4D97-AF65-F5344CB8AC3E}">
        <p14:creationId xmlns:p14="http://schemas.microsoft.com/office/powerpoint/2010/main" val="19650450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BkUTYClu"/>
  <p:tag name="ARTICULATE_SLIDE_THUMBNAIL_REFRESH" val="1"/>
  <p:tag name="ARTICULATE_PROJECT_OPEN" val="0"/>
  <p:tag name="ARTICULATE_SLIDE_COUNT" val="2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179</TotalTime>
  <Words>809</Words>
  <PresentationFormat>Widescreen</PresentationFormat>
  <Paragraphs>68</Paragraphs>
  <Slides>28</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Poppins</vt:lpstr>
      <vt:lpstr>Calibri</vt:lpstr>
      <vt:lpstr>UTM Avo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2024-02-19T10:01:05Z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61827CDC-00CA-47E7-AC7F-0E4B5A38CF56</vt:lpwstr>
  </property>
  <property fmtid="{D5CDD505-2E9C-101B-9397-08002B2CF9AE}" pid="3" name="ArticulatePath">
    <vt:lpwstr>Template_Công nghệ 3.potm</vt:lpwstr>
  </property>
</Properties>
</file>