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3" r:id="rId3"/>
  </p:sldMasterIdLst>
  <p:notesMasterIdLst>
    <p:notesMasterId r:id="rId34"/>
  </p:notesMasterIdLst>
  <p:sldIdLst>
    <p:sldId id="300" r:id="rId4"/>
    <p:sldId id="304" r:id="rId5"/>
    <p:sldId id="302" r:id="rId6"/>
    <p:sldId id="303" r:id="rId7"/>
    <p:sldId id="292" r:id="rId8"/>
    <p:sldId id="362" r:id="rId9"/>
    <p:sldId id="306" r:id="rId10"/>
    <p:sldId id="344" r:id="rId11"/>
    <p:sldId id="363" r:id="rId12"/>
    <p:sldId id="333" r:id="rId13"/>
    <p:sldId id="369" r:id="rId14"/>
    <p:sldId id="348" r:id="rId15"/>
    <p:sldId id="345" r:id="rId16"/>
    <p:sldId id="370" r:id="rId17"/>
    <p:sldId id="371" r:id="rId18"/>
    <p:sldId id="372" r:id="rId19"/>
    <p:sldId id="373" r:id="rId20"/>
    <p:sldId id="374" r:id="rId21"/>
    <p:sldId id="375" r:id="rId22"/>
    <p:sldId id="378" r:id="rId23"/>
    <p:sldId id="368" r:id="rId24"/>
    <p:sldId id="347" r:id="rId25"/>
    <p:sldId id="377" r:id="rId26"/>
    <p:sldId id="315" r:id="rId27"/>
    <p:sldId id="332" r:id="rId28"/>
    <p:sldId id="358" r:id="rId29"/>
    <p:sldId id="331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4" d="100"/>
          <a:sy n="64" d="100"/>
        </p:scale>
        <p:origin x="1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A889-E60A-4A3A-982B-5CE2E44B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C3F6-AE52-49AF-B940-D9D15F71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9C144-2011-479D-A2FF-C1314D70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335F8-B04C-4ECC-BCE9-A9828591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57B56-2B7C-4B56-B315-11FD77D9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76965-A8E4-48BF-ADBD-CA58F569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8E23-C90E-4F92-AFD9-B94B20BC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FA6B6-3FBE-4EC6-8C50-B11A9FE26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B174E-7AAF-46E0-AC78-9469A8D96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244B0-F420-47C5-BAF2-4ADBBF4C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0EDD6-EA4B-4E1F-BA27-F6C562CF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F63C2-3911-46AC-9639-4B40E974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38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F4013-98A0-4FA8-AFDF-FDFF139D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94C84-0B07-423E-810E-0087F1A81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9CACD-66B5-4224-9D98-F2340898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D9626-2CCA-4D43-AC44-33FE5658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0FE04-4201-4EF0-9BB0-3DF85706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78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5A2CE-861B-4FFF-A803-EDB59D1B6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9D7D5-D328-4F64-9B69-C1A503679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280C8-FC12-4487-8015-BA3486F9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1B6B0-1475-4DE3-9B47-9932B3C7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D739F-8635-4A46-A486-2F642ACB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6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557E7-BBA0-4060-965D-6A4A15414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F131A-1299-48B0-9098-FC906314D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FF84D-0952-4FD6-A817-336D9E18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8575-016C-4810-9210-A2EF9161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734F4-8B50-4464-99EB-F9C92556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08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47AA-2683-4D3B-81C6-F523CEBD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0F772-3312-4779-A0CC-A41B8C700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DB8B7-23DE-47C6-800C-17B5277D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9307-284F-4526-A056-5A64EBA3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EB543-5937-464E-A336-CD811CEE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53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0DC9B-F7AF-48DB-9C3D-66470658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018E4-8E8B-4C05-9FDB-DBA4E08CB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37F83-BA61-4AF3-A64F-3DE0D0C8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B07E1-4F13-4401-AF59-0F516E70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F1E8A-3C63-47F6-A2B5-2073F205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77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A007-B6BE-4A00-A3A1-781159D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8478-2628-4235-959B-22E9F259D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1A3E6-F747-4EFB-8D35-33D5E1D9B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874-E981-44D3-AE0B-036E0DF5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3210F-2D51-4CE4-8210-B24C5D54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D0396-5BF0-4B24-A6F7-6B5AC683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89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20DD-1536-43B9-B49F-F926DA9A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1215C-8EFD-4C87-915E-56D8A5094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19DE0-6AE3-4596-9987-CEB0DB302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2FA1C-CFC6-42F7-99F0-BDAA69B64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41B89-B89A-411A-9845-F44BAC465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80393-4A56-4FD6-9ADF-AAF21B18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E58689-69D3-40BD-B577-E4DEC170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B235D-70B1-45AB-BA45-0F59CB0C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5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8DC2-27B7-4F40-A1F2-8AC32AA5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F0FF4-19D0-429B-993B-819453CF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26BD6-34DB-492C-89A2-1355096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BA8D8-C49C-452D-9118-45C2CEDA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D00A7-885D-46AA-B28E-CD57ED01C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1A1B2-9A16-498D-9DA5-3639CB2A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10E93-DB74-4029-B364-72297FBE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9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FBD6-02EB-45A4-9FAD-E0EB9478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3B95D-FDFE-4759-8082-BC288484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8DA64-C65B-4EDF-AA72-1BD4E682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9A10F-98D1-47B7-AB82-D14841AE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F6AF-874B-4610-B186-606F5802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C7208-DDB3-45B4-9A30-7ED33E29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32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AED3-8DD6-4A7A-A5C9-07C660CD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DE5E75-AFC6-40EE-8D7D-4322D946D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848A4-D617-43DF-84E3-413CC36AA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5BB1-CCBD-4223-9EAD-DB37A7E6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637BF-E319-4F28-B63E-9C79F93E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087EE-F1AA-42B1-8720-945B9415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30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FAAB-C62D-45B3-BBAD-3947B0F2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76D77-FC51-4B64-A5C2-F79C31929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CBA21-A489-4AF0-AB19-1EC5875A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BBAA5-AF51-4CDA-9B98-89944565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5AB5-CD65-4362-AB36-D3B4AF33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74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81236-301C-4E01-A824-21C66D020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8E6B0E-4D99-423B-8BC5-D48934689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D1401-A159-45BD-BA5E-C947BFBC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5075D-5E32-41DF-9D01-89655107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34917-8711-4364-8790-C3ECF8A4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3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4569-C5DA-4C8A-A97D-9DF68FC72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B5989-4DC0-470C-8AB9-7A7639FBC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C88A-386F-44BB-86CE-FC1FEF3E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4F57B-29AA-49DA-8471-C05C7D90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821D4-BC8A-4AE7-B960-86977780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6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BF80-6BA0-49D9-A3CC-B6F1FB29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CD1C-7B81-4DE6-A578-D984CEC34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D7B22-1580-45A1-B87A-A99055D1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0C744-4C71-4231-A479-AA4FBA04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39A5-6AD7-46C2-AF7D-378A1D1D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5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36A8-BAE6-4C0A-A93A-28F92EFE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534AE-2F6D-4DD0-AEFC-4C9F80E9A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4CAC-D64A-4DCB-8D5B-FD49DC18C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6E909-B86C-4856-AE95-17253F6E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086C2-1199-4C72-BEBA-10B39CE7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17CB-DBBC-4D7A-A207-B2E20F94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42299-7F75-499F-A570-7F8472E53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DB806-6F41-410C-A14A-000AFADCB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29ED6-F16A-435C-802E-05B0CC65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D3F1B-C54C-484E-9B14-0C8523AE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B100B-B7E4-4CDB-B754-EC3ED522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5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AE71-9C8B-4B58-A969-02B72D18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111F8-6C00-4E4E-92BE-9103D51A9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DEB1D-8BFB-41CE-A17C-47C1763B1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2F1F3-2C7F-48C8-A56B-7BF312077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51291-D350-4D57-A8B5-FF20B230F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7C873-5C09-4B2C-9D89-F499DD8E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9DF1BA-A4C2-4A7B-AC66-9DF55038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E2547-CB94-48F5-B4CF-708D53FA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E5A4-C743-41F6-9D38-4AB86060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01031-5B21-45E3-8FF8-2833C63F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BEF34-5DB1-4B9C-9351-4274C84A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92C1D-758D-4817-8A13-5FD348AC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DB123B-5B59-4B02-9DB3-2A3419E4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1F7E6-24DE-4AF4-9BFA-2B995A40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94D5D-ED6D-469E-AC53-A6D06CB7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0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9CD2AD-3A4F-48CC-BF56-A82FE40F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66027-AE3D-4DAB-94DE-EF0B3478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7E5BF-9BF9-49EA-B264-8F46EF507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DC082-1707-41C9-B950-17DC68C8575A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2CDE-8708-4CD3-BCA3-657C99697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CA8E-6F0B-4A60-AC12-4A3828D0B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78E3E-7464-4DD8-B657-70214D447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6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E18891-8264-4598-90B1-522014C9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BF3E9-7629-41CC-9CB9-5673023A9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6FB12-0C70-466E-B893-656F9C737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C3E37-2B90-411D-B77E-A817925CCF5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98B15-B3B5-4CEB-8E6B-6000E56B6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D21EB-8E5F-47AD-BC43-824991076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EDE2-4E35-4CE9-A82E-3FCBBDD1C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70C0"/>
                </a:solidFill>
              </a:rPr>
              <a:t>Read three sentences and complete the formation: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1. </a:t>
            </a:r>
            <a:r>
              <a:rPr lang="en-US" sz="3200" dirty="0">
                <a:solidFill>
                  <a:schemeClr val="accent1"/>
                </a:solidFill>
              </a:rPr>
              <a:t>I can see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 cat.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>
                <a:solidFill>
                  <a:schemeClr val="accent1"/>
                </a:solidFill>
              </a:rPr>
              <a:t>There’s </a:t>
            </a:r>
            <a:r>
              <a:rPr lang="en-US" sz="3200" dirty="0">
                <a:solidFill>
                  <a:srgbClr val="FF0000"/>
                </a:solidFill>
              </a:rPr>
              <a:t>an</a:t>
            </a:r>
            <a:r>
              <a:rPr lang="en-US" sz="3200" dirty="0">
                <a:solidFill>
                  <a:schemeClr val="accent1"/>
                </a:solidFill>
              </a:rPr>
              <a:t> egg on the table. 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>
                <a:solidFill>
                  <a:schemeClr val="accent1"/>
                </a:solidFill>
              </a:rPr>
              <a:t>Look at </a:t>
            </a:r>
            <a:r>
              <a:rPr lang="en-US" sz="3200" dirty="0">
                <a:solidFill>
                  <a:srgbClr val="FF0000"/>
                </a:solidFill>
              </a:rPr>
              <a:t>the</a:t>
            </a:r>
            <a:r>
              <a:rPr lang="en-US" sz="3200" dirty="0">
                <a:solidFill>
                  <a:schemeClr val="accent1"/>
                </a:solidFill>
              </a:rPr>
              <a:t> moon. </a:t>
            </a:r>
          </a:p>
          <a:p>
            <a:endParaRPr lang="en-US" sz="3200" dirty="0">
              <a:solidFill>
                <a:schemeClr val="accent1"/>
              </a:solidFill>
            </a:endParaRPr>
          </a:p>
          <a:p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0721" y="1975041"/>
            <a:ext cx="5556602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Definite &amp; indefinite articles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793068" y="3522627"/>
            <a:ext cx="87631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95746" y="4093310"/>
            <a:ext cx="9415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95746" y="4572162"/>
            <a:ext cx="941561" cy="18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753893" y="3284325"/>
            <a:ext cx="4986190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A + noun (consonant sound)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53893" y="3868552"/>
            <a:ext cx="4827755" cy="4942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An + noun (vowel sound)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3893" y="4435807"/>
            <a:ext cx="4725906" cy="525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The + singular/plural noun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4BC3F-A3D8-4765-8BC8-B78133B1C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62" y="633575"/>
            <a:ext cx="10701932" cy="5512392"/>
          </a:xfrm>
          <a:prstGeom prst="rect">
            <a:avLst/>
          </a:prstGeom>
        </p:spPr>
      </p:pic>
      <p:pic>
        <p:nvPicPr>
          <p:cNvPr id="3" name="CD1-TRACK 54">
            <a:hlinkClick r:id="" action="ppaction://media"/>
            <a:extLst>
              <a:ext uri="{FF2B5EF4-FFF2-40B4-BE49-F238E27FC236}">
                <a16:creationId xmlns:a16="http://schemas.microsoft.com/office/drawing/2014/main" id="{D2493694-A1B4-4E4E-BE6B-472871388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3279" y="63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Read the sentences and give correct answers 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chemeClr val="accent1"/>
                </a:solidFill>
              </a:rPr>
              <a:t>Which one do you prefer: a cup of tea or coffee?</a:t>
            </a: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chemeClr val="accent1"/>
                </a:solidFill>
              </a:rPr>
              <a:t>What does your dad do?</a:t>
            </a: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chemeClr val="accent1"/>
                </a:solidFill>
              </a:rPr>
              <a:t>Look at the sky. What can you see?</a:t>
            </a: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37427" y="1973655"/>
            <a:ext cx="5450186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I would prefer …………….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He’s ……………architect.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I can see……….moon, ……..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96D250-37C0-4353-A2F1-D58366A2B31A}"/>
              </a:ext>
            </a:extLst>
          </p:cNvPr>
          <p:cNvSpPr/>
          <p:nvPr/>
        </p:nvSpPr>
        <p:spPr>
          <a:xfrm>
            <a:off x="2083633" y="2113613"/>
            <a:ext cx="2113613" cy="74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STUDENT 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45ADC2-C9DF-4102-A9DF-035D8E397495}"/>
              </a:ext>
            </a:extLst>
          </p:cNvPr>
          <p:cNvSpPr/>
          <p:nvPr/>
        </p:nvSpPr>
        <p:spPr>
          <a:xfrm>
            <a:off x="7994754" y="2113613"/>
            <a:ext cx="2113613" cy="74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344876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209DAD-C7DE-4B11-8743-5F41A4C148E7}"/>
              </a:ext>
            </a:extLst>
          </p:cNvPr>
          <p:cNvSpPr/>
          <p:nvPr/>
        </p:nvSpPr>
        <p:spPr>
          <a:xfrm>
            <a:off x="916899" y="779488"/>
            <a:ext cx="10807908" cy="749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Work in teams. Unscramble words to make sentences.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Example: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BCF84-5469-4311-A911-C4FDB874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8" y="2015341"/>
            <a:ext cx="8626623" cy="144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B4D4F-0061-4663-AA66-60F9DC4E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61" y="1198692"/>
            <a:ext cx="9554739" cy="14995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D0C3F4-5574-4E4B-8897-DD8EF02EB0F2}"/>
              </a:ext>
            </a:extLst>
          </p:cNvPr>
          <p:cNvSpPr/>
          <p:nvPr/>
        </p:nvSpPr>
        <p:spPr>
          <a:xfrm>
            <a:off x="1334124" y="1993431"/>
            <a:ext cx="7857772" cy="390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He ate an orange for breakfast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8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2678F-F999-4585-96FF-BF13939EA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70" y="1843790"/>
            <a:ext cx="8112430" cy="112401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06B629-949B-4481-8D36-1039460EDD29}"/>
              </a:ext>
            </a:extLst>
          </p:cNvPr>
          <p:cNvSpPr/>
          <p:nvPr/>
        </p:nvSpPr>
        <p:spPr>
          <a:xfrm>
            <a:off x="1431996" y="2353204"/>
            <a:ext cx="8004747" cy="614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This is a big bag of rice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5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5EC98-0D3C-4267-9B79-FDB92988E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31" y="1517690"/>
            <a:ext cx="9838275" cy="1435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9EA4E0-A74D-41C9-8944-F7457166DD5B}"/>
              </a:ext>
            </a:extLst>
          </p:cNvPr>
          <p:cNvSpPr/>
          <p:nvPr/>
        </p:nvSpPr>
        <p:spPr>
          <a:xfrm>
            <a:off x="989351" y="2293495"/>
            <a:ext cx="9398833" cy="59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A4ACCC-F46B-4D50-9AFE-6499BB582CEB}"/>
              </a:ext>
            </a:extLst>
          </p:cNvPr>
          <p:cNvSpPr/>
          <p:nvPr/>
        </p:nvSpPr>
        <p:spPr>
          <a:xfrm>
            <a:off x="1109272" y="2293495"/>
            <a:ext cx="9398833" cy="59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Can you get me a bag of tomatoes?</a:t>
            </a:r>
          </a:p>
        </p:txBody>
      </p:sp>
    </p:spTree>
    <p:extLst>
      <p:ext uri="{BB962C8B-B14F-4D97-AF65-F5344CB8AC3E}">
        <p14:creationId xmlns:p14="http://schemas.microsoft.com/office/powerpoint/2010/main" val="19941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94B71-928E-424F-A944-341E5EE7B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32" y="1828800"/>
            <a:ext cx="9703550" cy="1432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DA1196-0382-4161-9602-22AC06706353}"/>
              </a:ext>
            </a:extLst>
          </p:cNvPr>
          <p:cNvSpPr/>
          <p:nvPr/>
        </p:nvSpPr>
        <p:spPr>
          <a:xfrm>
            <a:off x="1426564" y="2563318"/>
            <a:ext cx="9338872" cy="644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Put the eggs in the fridge, please.</a:t>
            </a:r>
          </a:p>
        </p:txBody>
      </p:sp>
    </p:spTree>
    <p:extLst>
      <p:ext uri="{BB962C8B-B14F-4D97-AF65-F5344CB8AC3E}">
        <p14:creationId xmlns:p14="http://schemas.microsoft.com/office/powerpoint/2010/main" val="37656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31443-0F01-4180-B780-979CC0EB9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6" y="2008683"/>
            <a:ext cx="9125898" cy="12882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28D27B-186C-4B1D-8DFC-FADB94538D3D}"/>
              </a:ext>
            </a:extLst>
          </p:cNvPr>
          <p:cNvSpPr/>
          <p:nvPr/>
        </p:nvSpPr>
        <p:spPr>
          <a:xfrm>
            <a:off x="809469" y="2668249"/>
            <a:ext cx="8829206" cy="644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3C36A9-2557-4610-AB02-894CB31FDDCC}"/>
              </a:ext>
            </a:extLst>
          </p:cNvPr>
          <p:cNvSpPr/>
          <p:nvPr/>
        </p:nvSpPr>
        <p:spPr>
          <a:xfrm>
            <a:off x="1068899" y="2668249"/>
            <a:ext cx="8829206" cy="644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I bought a bag of flour and two bottles of oil.</a:t>
            </a:r>
          </a:p>
        </p:txBody>
      </p:sp>
    </p:spTree>
    <p:extLst>
      <p:ext uri="{BB962C8B-B14F-4D97-AF65-F5344CB8AC3E}">
        <p14:creationId xmlns:p14="http://schemas.microsoft.com/office/powerpoint/2010/main" val="33980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1" y="179508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114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6E7229-8DDD-4C5B-AC73-DCA349551993}"/>
              </a:ext>
            </a:extLst>
          </p:cNvPr>
          <p:cNvSpPr/>
          <p:nvPr/>
        </p:nvSpPr>
        <p:spPr>
          <a:xfrm>
            <a:off x="334780" y="637083"/>
            <a:ext cx="11362545" cy="650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c. Read the paragraph and fill in the blanks with the correct articles.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09B3E-8BB7-4F6A-B229-A6381808896D}"/>
              </a:ext>
            </a:extLst>
          </p:cNvPr>
          <p:cNvSpPr/>
          <p:nvPr/>
        </p:nvSpPr>
        <p:spPr>
          <a:xfrm>
            <a:off x="469691" y="1540241"/>
            <a:ext cx="11522440" cy="4594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Kelly went shopping to buy her groceries. She bought (1) _____________ packet of cookies, a bottle of cola, (2) ______________ apple pie, a carton of eggs, some potatoes, a can of beans, and a large carton of milk. She ate (3) _____________ cookies with her friend before lunch and used four of the eggs to make a cake for her sister's birthday. She ate some beans for lunch, and added some of (4) ____________ milk to (5) ______________ cup of coffee. To make her dinner, she took (6) __________ bag of rice out of the cupboard. She cooked some of (7) _________________ rice with some vegetables. It was delicious! For dessert, she had an apple pie. 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Explain the answer</a:t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7B0831-BF9F-4E04-8547-CCBBB54C8088}"/>
              </a:ext>
            </a:extLst>
          </p:cNvPr>
          <p:cNvSpPr/>
          <p:nvPr/>
        </p:nvSpPr>
        <p:spPr>
          <a:xfrm>
            <a:off x="8785486" y="1300397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5D545B-CD47-4907-9577-04253C3BBC2A}"/>
              </a:ext>
            </a:extLst>
          </p:cNvPr>
          <p:cNvSpPr/>
          <p:nvPr/>
        </p:nvSpPr>
        <p:spPr>
          <a:xfrm>
            <a:off x="6384561" y="1765092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7A25A-080F-4B84-B428-E4D828A7988D}"/>
              </a:ext>
            </a:extLst>
          </p:cNvPr>
          <p:cNvSpPr/>
          <p:nvPr/>
        </p:nvSpPr>
        <p:spPr>
          <a:xfrm>
            <a:off x="826959" y="2568940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C0E72-15E7-4106-A107-CA359D23D2EC}"/>
              </a:ext>
            </a:extLst>
          </p:cNvPr>
          <p:cNvSpPr/>
          <p:nvPr/>
        </p:nvSpPr>
        <p:spPr>
          <a:xfrm>
            <a:off x="4223479" y="3428999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6F99FF-27C5-40D0-8CF1-26BBFF6D2533}"/>
              </a:ext>
            </a:extLst>
          </p:cNvPr>
          <p:cNvSpPr/>
          <p:nvPr/>
        </p:nvSpPr>
        <p:spPr>
          <a:xfrm>
            <a:off x="7968522" y="3397770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6FD94E-3984-449F-BA87-2065BC7DA858}"/>
              </a:ext>
            </a:extLst>
          </p:cNvPr>
          <p:cNvSpPr/>
          <p:nvPr/>
        </p:nvSpPr>
        <p:spPr>
          <a:xfrm>
            <a:off x="6384561" y="3837484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0A3F3-717E-4080-B7F9-122DBD52C166}"/>
              </a:ext>
            </a:extLst>
          </p:cNvPr>
          <p:cNvSpPr/>
          <p:nvPr/>
        </p:nvSpPr>
        <p:spPr>
          <a:xfrm>
            <a:off x="6334594" y="4302179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5327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D704E3-16C2-4719-AAC5-9F4209828DB4}"/>
              </a:ext>
            </a:extLst>
          </p:cNvPr>
          <p:cNvSpPr/>
          <p:nvPr/>
        </p:nvSpPr>
        <p:spPr>
          <a:xfrm>
            <a:off x="574622" y="507826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53764-5F3F-478E-8340-7DE90297B1DE}"/>
              </a:ext>
            </a:extLst>
          </p:cNvPr>
          <p:cNvSpPr/>
          <p:nvPr/>
        </p:nvSpPr>
        <p:spPr>
          <a:xfrm>
            <a:off x="7821118" y="1903751"/>
            <a:ext cx="1199213" cy="49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59276-A56D-4978-B5E3-2D27ACD700AD}"/>
              </a:ext>
            </a:extLst>
          </p:cNvPr>
          <p:cNvSpPr/>
          <p:nvPr/>
        </p:nvSpPr>
        <p:spPr>
          <a:xfrm>
            <a:off x="4489555" y="1984923"/>
            <a:ext cx="734518" cy="363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382A5-483E-47BE-8F52-FCF2B5929933}"/>
              </a:ext>
            </a:extLst>
          </p:cNvPr>
          <p:cNvSpPr/>
          <p:nvPr/>
        </p:nvSpPr>
        <p:spPr>
          <a:xfrm>
            <a:off x="2997955" y="3184745"/>
            <a:ext cx="734518" cy="363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9F556-FBA3-4545-BA98-5D74CEAFA1F0}"/>
              </a:ext>
            </a:extLst>
          </p:cNvPr>
          <p:cNvSpPr/>
          <p:nvPr/>
        </p:nvSpPr>
        <p:spPr>
          <a:xfrm>
            <a:off x="5882972" y="4360395"/>
            <a:ext cx="979880" cy="49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15949-52AC-4B6E-B8B5-8D8A74A329AD}"/>
              </a:ext>
            </a:extLst>
          </p:cNvPr>
          <p:cNvSpPr/>
          <p:nvPr/>
        </p:nvSpPr>
        <p:spPr>
          <a:xfrm>
            <a:off x="574624" y="1903751"/>
            <a:ext cx="11042754" cy="3447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1D6FBC-C1C0-4509-94CE-F9B131DD8067}"/>
              </a:ext>
            </a:extLst>
          </p:cNvPr>
          <p:cNvSpPr/>
          <p:nvPr/>
        </p:nvSpPr>
        <p:spPr>
          <a:xfrm>
            <a:off x="574624" y="1783830"/>
            <a:ext cx="11042752" cy="3567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8B5306B-E87D-4783-9FDC-F33776AF0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942592"/>
              </p:ext>
            </p:extLst>
          </p:nvPr>
        </p:nvGraphicFramePr>
        <p:xfrm>
          <a:off x="574622" y="1744858"/>
          <a:ext cx="11327568" cy="4146402"/>
        </p:xfrm>
        <a:graphic>
          <a:graphicData uri="http://schemas.openxmlformats.org/drawingml/2006/table">
            <a:tbl>
              <a:tblPr/>
              <a:tblGrid>
                <a:gridCol w="11327568">
                  <a:extLst>
                    <a:ext uri="{9D8B030D-6E8A-4147-A177-3AD203B41FA5}">
                      <a16:colId xmlns:a16="http://schemas.microsoft.com/office/drawing/2014/main" val="578668452"/>
                    </a:ext>
                  </a:extLst>
                </a:gridCol>
              </a:tblGrid>
              <a:tr h="414640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He bought her </a:t>
                      </a:r>
                      <a:r>
                        <a:rPr lang="en-US" sz="4000" b="1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</a:t>
                      </a: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ice cream. _____ ice cream was chocolate.</a:t>
                      </a:r>
                      <a:b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There's _____ can of tomatoes in the cupboard.</a:t>
                      </a:r>
                      <a:b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There's _____ bottle of milk in the fridge.</a:t>
                      </a:r>
                      <a:b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I bought some coffee. _____ coffee was on sale in the market.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en-US" dirty="0"/>
                      </a:br>
                      <a:endParaRPr lang="en-US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21491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B26CD4EF-D66E-4182-8E8D-ACC99ECCD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588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28C3A6-BD68-403A-891E-BC7B08C1EDF9}"/>
              </a:ext>
            </a:extLst>
          </p:cNvPr>
          <p:cNvSpPr/>
          <p:nvPr/>
        </p:nvSpPr>
        <p:spPr>
          <a:xfrm>
            <a:off x="2148445" y="697165"/>
            <a:ext cx="9428814" cy="637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  <a:latin typeface="FuturaStd-Heavy"/>
              </a:rPr>
              <a:t>a.  Fill in the blanks with </a:t>
            </a:r>
            <a:r>
              <a:rPr lang="en-US" sz="4000" i="1" dirty="0">
                <a:solidFill>
                  <a:srgbClr val="0070C0"/>
                </a:solidFill>
                <a:latin typeface="FuturaStd-HeavyOblique"/>
              </a:rPr>
              <a:t>a</a:t>
            </a:r>
            <a:r>
              <a:rPr lang="en-US" sz="4000" dirty="0">
                <a:solidFill>
                  <a:srgbClr val="0070C0"/>
                </a:solidFill>
                <a:latin typeface="FuturaStd-Heavy"/>
              </a:rPr>
              <a:t>, </a:t>
            </a:r>
            <a:r>
              <a:rPr lang="en-US" sz="4000" i="1" dirty="0">
                <a:solidFill>
                  <a:srgbClr val="0070C0"/>
                </a:solidFill>
                <a:latin typeface="FuturaStd-HeavyOblique"/>
              </a:rPr>
              <a:t>an</a:t>
            </a:r>
            <a:r>
              <a:rPr lang="en-US" sz="4000" dirty="0">
                <a:solidFill>
                  <a:srgbClr val="0070C0"/>
                </a:solidFill>
                <a:latin typeface="FuturaStd-Heavy"/>
              </a:rPr>
              <a:t>, or </a:t>
            </a:r>
            <a:r>
              <a:rPr lang="en-US" sz="4000" i="1" dirty="0">
                <a:solidFill>
                  <a:srgbClr val="0070C0"/>
                </a:solidFill>
                <a:latin typeface="FuturaStd-HeavyOblique"/>
              </a:rPr>
              <a:t>the</a:t>
            </a:r>
            <a:r>
              <a:rPr lang="en-US" sz="3600" dirty="0">
                <a:solidFill>
                  <a:srgbClr val="0070C0"/>
                </a:solidFill>
                <a:latin typeface="FuturaStd-Heavy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D0EB1-115C-4DC0-AAC5-62F419B7AAAE}"/>
              </a:ext>
            </a:extLst>
          </p:cNvPr>
          <p:cNvSpPr/>
          <p:nvPr/>
        </p:nvSpPr>
        <p:spPr>
          <a:xfrm>
            <a:off x="2533338" y="442069"/>
            <a:ext cx="8424472" cy="625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FC0F6A-4497-4047-9E44-E2B799986790}"/>
              </a:ext>
            </a:extLst>
          </p:cNvPr>
          <p:cNvSpPr/>
          <p:nvPr/>
        </p:nvSpPr>
        <p:spPr>
          <a:xfrm>
            <a:off x="2878035" y="3804015"/>
            <a:ext cx="1049389" cy="36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20551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D8B8432-C517-4B11-B2BD-752B95FB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53" y="2754945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2CDB8-9CD3-4737-B026-6FC2A42F8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9" y="4282937"/>
            <a:ext cx="7199071" cy="2357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62D8B7-8CBD-4D81-86CD-09DFDFFD15FA}"/>
              </a:ext>
            </a:extLst>
          </p:cNvPr>
          <p:cNvSpPr/>
          <p:nvPr/>
        </p:nvSpPr>
        <p:spPr>
          <a:xfrm>
            <a:off x="404734" y="584616"/>
            <a:ext cx="11397522" cy="199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d. What did your mom buy from the supermarket last week? In pairs: Choose three things and tell your partner where she put them.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17BFF-52C1-4519-A3ED-7FDD18939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744" y="2575063"/>
            <a:ext cx="6936654" cy="16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33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1923AA-D47C-450C-BA7B-88BB2FDD4291}"/>
              </a:ext>
            </a:extLst>
          </p:cNvPr>
          <p:cNvSpPr/>
          <p:nvPr/>
        </p:nvSpPr>
        <p:spPr>
          <a:xfrm>
            <a:off x="5711250" y="3289517"/>
            <a:ext cx="4512039" cy="32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box of spaghetti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DB6B79-BA68-4B1F-95F5-B93A81F02BB4}"/>
              </a:ext>
            </a:extLst>
          </p:cNvPr>
          <p:cNvSpPr/>
          <p:nvPr/>
        </p:nvSpPr>
        <p:spPr>
          <a:xfrm>
            <a:off x="5711250" y="3663693"/>
            <a:ext cx="5426432" cy="419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box of spaghetti in the cupboard.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1D462-185C-449A-89D4-2559987EC2EA}"/>
              </a:ext>
            </a:extLst>
          </p:cNvPr>
          <p:cNvSpPr/>
          <p:nvPr/>
        </p:nvSpPr>
        <p:spPr>
          <a:xfrm>
            <a:off x="5711250" y="2561135"/>
            <a:ext cx="4107305" cy="32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bag of flour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D1C356-F707-4255-B848-19BE0F825682}"/>
              </a:ext>
            </a:extLst>
          </p:cNvPr>
          <p:cNvSpPr/>
          <p:nvPr/>
        </p:nvSpPr>
        <p:spPr>
          <a:xfrm>
            <a:off x="5711250" y="2890919"/>
            <a:ext cx="4772991" cy="36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bag of flour in the cupboard.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C9DCF-9A11-4D75-B54B-32B9C97C92E7}"/>
              </a:ext>
            </a:extLst>
          </p:cNvPr>
          <p:cNvSpPr/>
          <p:nvPr/>
        </p:nvSpPr>
        <p:spPr>
          <a:xfrm>
            <a:off x="5711250" y="3967082"/>
            <a:ext cx="3662597" cy="43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bag of onions.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970FAF-ACE7-41B4-A0BA-EE91ECB3447D}"/>
              </a:ext>
            </a:extLst>
          </p:cNvPr>
          <p:cNvSpPr/>
          <p:nvPr/>
        </p:nvSpPr>
        <p:spPr>
          <a:xfrm>
            <a:off x="5711249" y="4420023"/>
            <a:ext cx="4512039" cy="32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bag of onions on the table.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6D32A-D5A5-48EA-92E7-816272A02EE8}"/>
              </a:ext>
            </a:extLst>
          </p:cNvPr>
          <p:cNvSpPr/>
          <p:nvPr/>
        </p:nvSpPr>
        <p:spPr>
          <a:xfrm>
            <a:off x="5711250" y="4770193"/>
            <a:ext cx="4107305" cy="36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box of donuts.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85ACAE-8CEA-4A07-A7F5-9E8BE4121ABA}"/>
              </a:ext>
            </a:extLst>
          </p:cNvPr>
          <p:cNvSpPr/>
          <p:nvPr/>
        </p:nvSpPr>
        <p:spPr>
          <a:xfrm>
            <a:off x="5711249" y="5132388"/>
            <a:ext cx="4658375" cy="432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box of donuts on the table.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DE2750-6B1B-4735-A044-FB5615D4A66F}"/>
              </a:ext>
            </a:extLst>
          </p:cNvPr>
          <p:cNvSpPr/>
          <p:nvPr/>
        </p:nvSpPr>
        <p:spPr>
          <a:xfrm>
            <a:off x="306882" y="447261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2A2CF-1C3B-4C97-8C23-EC85E0F3C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88" y="1542262"/>
            <a:ext cx="4658375" cy="42868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C08717-3537-4080-A4EC-47C63581B245}"/>
              </a:ext>
            </a:extLst>
          </p:cNvPr>
          <p:cNvSpPr/>
          <p:nvPr/>
        </p:nvSpPr>
        <p:spPr>
          <a:xfrm>
            <a:off x="2149710" y="541344"/>
            <a:ext cx="8334531" cy="789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Writing.  Look at the table and write</a:t>
            </a:r>
            <a:r>
              <a:rPr lang="en-US" dirty="0">
                <a:solidFill>
                  <a:srgbClr val="0070C0"/>
                </a:solidFill>
              </a:rPr>
              <a:t>. 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893DD-60D8-481C-8138-2371C716045E}"/>
              </a:ext>
            </a:extLst>
          </p:cNvPr>
          <p:cNvSpPr/>
          <p:nvPr/>
        </p:nvSpPr>
        <p:spPr>
          <a:xfrm>
            <a:off x="5199802" y="1542262"/>
            <a:ext cx="6656753" cy="4494848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AutoNum type="arabicPeriod"/>
            </a:pPr>
            <a:r>
              <a:rPr lang="en-US" sz="2400" u="sng" dirty="0">
                <a:solidFill>
                  <a:srgbClr val="FF0000"/>
                </a:solidFill>
              </a:rPr>
              <a:t>There are three cans of beans.</a:t>
            </a:r>
          </a:p>
          <a:p>
            <a:pPr>
              <a:tabLst>
                <a:tab pos="284163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u="sng" dirty="0">
                <a:solidFill>
                  <a:srgbClr val="FF0000"/>
                </a:solidFill>
              </a:rPr>
              <a:t>Put the cans of beans in the cupboard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2. 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3. 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4. 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5. _____________________________________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_____________________________________ 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762A1-23D2-4417-8454-5F6147C2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77" y="1560521"/>
            <a:ext cx="9357473" cy="48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985" y="1975686"/>
            <a:ext cx="1010297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Definite and indefinite articles.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and write about what your mom bought from the supermarket and where </a:t>
            </a:r>
            <a:r>
              <a:rPr lang="en-US" sz="3600" i="1">
                <a:solidFill>
                  <a:srgbClr val="0070C0"/>
                </a:solidFill>
              </a:rPr>
              <a:t>she put them</a:t>
            </a:r>
            <a:r>
              <a:rPr lang="en-US" sz="3600" i="1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definite &amp; indefinite articles.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on page 31.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dirty="0">
                <a:solidFill>
                  <a:srgbClr val="0070C0"/>
                </a:solidFill>
              </a:rPr>
              <a:t>use definite and indefinite articles.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52472" y="4253347"/>
            <a:ext cx="4347148" cy="2083372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Definite and indefinite articles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41CED0-8B44-43F0-9948-5A8623B77264}"/>
              </a:ext>
            </a:extLst>
          </p:cNvPr>
          <p:cNvSpPr/>
          <p:nvPr/>
        </p:nvSpPr>
        <p:spPr>
          <a:xfrm>
            <a:off x="629587" y="897257"/>
            <a:ext cx="11242623" cy="923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</a:rPr>
              <a:t>Look around the classroom. Draw an object and write about it.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FA2BDE-48C6-4226-91CA-4206F9340BEA}"/>
              </a:ext>
            </a:extLst>
          </p:cNvPr>
          <p:cNvSpPr/>
          <p:nvPr/>
        </p:nvSpPr>
        <p:spPr>
          <a:xfrm>
            <a:off x="3312826" y="2804168"/>
            <a:ext cx="7445113" cy="22591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This is </a:t>
            </a:r>
            <a:r>
              <a:rPr lang="en-US" sz="4800" u="sng" dirty="0">
                <a:solidFill>
                  <a:srgbClr val="FF0000"/>
                </a:solidFill>
              </a:rPr>
              <a:t>a</a:t>
            </a:r>
            <a:r>
              <a:rPr lang="en-US" sz="4800" dirty="0">
                <a:solidFill>
                  <a:schemeClr val="accent1"/>
                </a:solidFill>
              </a:rPr>
              <a:t> notebook.</a:t>
            </a:r>
          </a:p>
          <a:p>
            <a:pPr algn="ctr"/>
            <a:r>
              <a:rPr lang="en-US" sz="4800" u="sng" dirty="0">
                <a:solidFill>
                  <a:srgbClr val="FF0000"/>
                </a:solidFill>
              </a:rPr>
              <a:t>The</a:t>
            </a:r>
            <a:r>
              <a:rPr lang="en-US" sz="4800" dirty="0">
                <a:solidFill>
                  <a:schemeClr val="accent1"/>
                </a:solidFill>
              </a:rPr>
              <a:t> notebook is new.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EB974-048A-4D8F-AFBA-9B755E32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3" y="2444903"/>
            <a:ext cx="2433673" cy="29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7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346645" cy="190761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Definite &amp; indefinite articles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49257E-A99B-4D51-A11F-269537AAEE63}"/>
              </a:ext>
            </a:extLst>
          </p:cNvPr>
          <p:cNvSpPr/>
          <p:nvPr/>
        </p:nvSpPr>
        <p:spPr>
          <a:xfrm>
            <a:off x="464695" y="604473"/>
            <a:ext cx="11032760" cy="2179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ARTICLES</a:t>
            </a:r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An </a:t>
            </a:r>
            <a:r>
              <a:rPr lang="en-US" sz="3200" b="1" dirty="0">
                <a:solidFill>
                  <a:schemeClr val="accent1"/>
                </a:solidFill>
              </a:rPr>
              <a:t>article</a:t>
            </a:r>
            <a:r>
              <a:rPr lang="en-US" sz="3200" dirty="0">
                <a:solidFill>
                  <a:schemeClr val="accent1"/>
                </a:solidFill>
              </a:rPr>
              <a:t> is a word that is used to describe specific or unspecific nouns. A or An: indefinite article, The: definite article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Flowchart: Sequential Access Storage 7">
            <a:extLst>
              <a:ext uri="{FF2B5EF4-FFF2-40B4-BE49-F238E27FC236}">
                <a16:creationId xmlns:a16="http://schemas.microsoft.com/office/drawing/2014/main" id="{B6676F46-DD46-4E36-BF91-9C78BFFDEA9D}"/>
              </a:ext>
            </a:extLst>
          </p:cNvPr>
          <p:cNvSpPr/>
          <p:nvPr/>
        </p:nvSpPr>
        <p:spPr>
          <a:xfrm>
            <a:off x="464695" y="2925804"/>
            <a:ext cx="6670623" cy="3734738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need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 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stamp.</a:t>
            </a:r>
          </a:p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 is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accountant.</a:t>
            </a:r>
          </a:p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 you turn on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TV?</a:t>
            </a: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5236105C-E998-486A-8261-B00FC2D9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43" y="2925804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0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807</Words>
  <Application>Microsoft Office PowerPoint</Application>
  <PresentationFormat>Widescreen</PresentationFormat>
  <Paragraphs>109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FuturaStd-Heavy</vt:lpstr>
      <vt:lpstr>FuturaStd-HeavyOblique</vt:lpstr>
      <vt:lpstr>Wingdings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OS</cp:lastModifiedBy>
  <cp:revision>274</cp:revision>
  <dcterms:created xsi:type="dcterms:W3CDTF">2020-12-08T03:17:05Z</dcterms:created>
  <dcterms:modified xsi:type="dcterms:W3CDTF">2022-07-10T04:22:01Z</dcterms:modified>
</cp:coreProperties>
</file>