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4"/>
  </p:notesMasterIdLst>
  <p:sldIdLst>
    <p:sldId id="300" r:id="rId3"/>
    <p:sldId id="304" r:id="rId4"/>
    <p:sldId id="302" r:id="rId5"/>
    <p:sldId id="292" r:id="rId6"/>
    <p:sldId id="380" r:id="rId7"/>
    <p:sldId id="381" r:id="rId8"/>
    <p:sldId id="379" r:id="rId9"/>
    <p:sldId id="306" r:id="rId10"/>
    <p:sldId id="365" r:id="rId11"/>
    <p:sldId id="366" r:id="rId12"/>
    <p:sldId id="367" r:id="rId13"/>
    <p:sldId id="354" r:id="rId14"/>
    <p:sldId id="359" r:id="rId15"/>
    <p:sldId id="355" r:id="rId16"/>
    <p:sldId id="356" r:id="rId17"/>
    <p:sldId id="371" r:id="rId18"/>
    <p:sldId id="372" r:id="rId19"/>
    <p:sldId id="373" r:id="rId20"/>
    <p:sldId id="374" r:id="rId21"/>
    <p:sldId id="375" r:id="rId22"/>
    <p:sldId id="376" r:id="rId23"/>
    <p:sldId id="361" r:id="rId24"/>
    <p:sldId id="377" r:id="rId25"/>
    <p:sldId id="378" r:id="rId26"/>
    <p:sldId id="364" r:id="rId27"/>
    <p:sldId id="315" r:id="rId28"/>
    <p:sldId id="332" r:id="rId29"/>
    <p:sldId id="331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60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D7C7-C0ED-4C04-AF18-E49025552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21171-E3A2-4AEE-B28F-26DCAEFC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73D6-DA3D-494B-B821-E33F76B44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459AB-BCBA-4FB5-A3C8-97DD170B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4B63C-54F2-4F5A-9B85-4BE9DDB3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1AC78-832B-49A1-8DDD-EBB4EFA3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4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CB3D-6858-45C0-8E8A-50EDA557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092604-4C1A-46CC-8E12-2530B1EA1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0B36A-F5A5-4159-AE97-879270F5D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F6A3F-6A6A-48FB-8802-31BD0A46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B50F5-6599-4881-BC06-E92ECA62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3F3AB-160D-4BA0-9D28-F512E199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23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0D49-1C4F-4C15-B567-ABCDBDBF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55C6A-B4FF-406F-9596-4D3775CA3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B0D8E-BF31-4EA0-898A-6FBD7373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89FF-171A-4AE3-A68E-D3E1BB2D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05CB-AB2F-4545-AE2E-145FFCBC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27910-BFEE-44DF-8F0F-FACCAC609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E582B-1CE6-4741-8164-4AC4F2259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76D05-9393-4E31-95B0-8D14BB0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40C56-8116-4AAB-9C09-9142BA81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7A88A-3A7F-445E-A922-E4BEDE813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2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EE1E-FD79-46CB-9BED-858C9731C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C3DF2-2768-487B-BC72-1B743864B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94AD6-B2B4-4D8A-8BD3-747D6496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E5435-1E0B-4FE5-8DEF-D2269E3F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1B99-6614-4E7A-9B19-823690DF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4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4841-34AC-4558-AE14-F22DDCD8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829BC-0761-46A8-9AB8-4C66F6AB6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1068C-FE34-411E-A1CA-EC7D33D0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1AC6C-1FC7-4F8A-A93D-20F2BD19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8700-B8D6-4D7F-8B4E-C4AB3DBC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EBD59-0BB0-46DA-A05E-37A481AB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DBD79-BCE1-45DC-A759-884218EB2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909D-8403-468D-8E17-079A76EF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1A4BD-500E-4512-B0BD-A0CFDDBC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A76D8-8E7F-449B-81DE-85C9EEEF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8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662D-BA0F-4D35-98DE-C53C7EC4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5D5B1-85DC-4AD5-AE1B-3F497E898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67BBC-E8E8-4FC4-8E88-DC5E352EE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42B4F-8E9B-42AA-8BD1-5B228C32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5CD72-20BF-45A5-AB5A-A4DB69963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CE9E3-9291-4A47-87A7-87803FE3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8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B2CF4-9971-4CA8-8DAF-2ADA708C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AAC61-CA22-4A7B-88C9-EA5281C4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93743-4C16-4B70-A754-2E8F71EB5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4F53B-C0A1-44BA-9D3D-01E44D301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C6AA8B-D96C-4627-87D4-032245EEF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53266B-24E7-4BCE-8F5D-346A91E1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BC5F9-0364-4E49-A2B2-6069C966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798B4-FF12-4029-95D6-C21F06D7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AAC8-A99C-4FAA-B31A-1B74C2F5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39D49-FCDC-49A2-B57C-BBED63C7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2ACB2-EF6C-4C5F-B322-2A5B60AB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AEE94-4CA7-4230-A582-1F43C55F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F75A1-93FE-4ED9-AEFD-F75A73A4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9470D-F3E0-4E6C-9948-257B25DF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5EC55-9B67-45ED-82D0-DFA9DEAF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B7AD9-80F5-4E97-A150-648FB129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4388E-F5CA-4D00-98FE-97ACF2C5B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A7EFD-8B28-414B-B7E2-5F848FAAF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68C33-89E2-4003-82CB-40E10C0DB8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DC06E-9039-4491-884D-A676C2BCC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97B7A-7114-414C-B601-E63241841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71358-1293-4D1E-A07B-7C03DBDE1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1171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12C2BA-040E-4327-9E9A-8483CD37A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247" y="4705415"/>
            <a:ext cx="2163557" cy="1379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B048E9-E6F9-4AC6-BACC-15898854B01D}"/>
              </a:ext>
            </a:extLst>
          </p:cNvPr>
          <p:cNvSpPr/>
          <p:nvPr/>
        </p:nvSpPr>
        <p:spPr>
          <a:xfrm>
            <a:off x="431370" y="1247804"/>
            <a:ext cx="11329260" cy="2181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c. Listen and cross out the sentence that doesn’t follow the note in "a."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There's a bunch of bananas.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There's a bag of onions.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CD1-TRACK 56">
            <a:hlinkClick r:id="" action="ppaction://media"/>
            <a:extLst>
              <a:ext uri="{FF2B5EF4-FFF2-40B4-BE49-F238E27FC236}">
                <a16:creationId xmlns:a16="http://schemas.microsoft.com/office/drawing/2014/main" id="{A7E97581-E38F-4A7D-9F39-35A72414D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004" y="434168"/>
            <a:ext cx="609600" cy="609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3EAE11-15A1-4AD7-AFDA-7900D33C7EA0}"/>
              </a:ext>
            </a:extLst>
          </p:cNvPr>
          <p:cNvCxnSpPr/>
          <p:nvPr/>
        </p:nvCxnSpPr>
        <p:spPr>
          <a:xfrm>
            <a:off x="557939" y="2925113"/>
            <a:ext cx="4246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C7933C-847E-4A64-870F-CD262A5A943A}"/>
              </a:ext>
            </a:extLst>
          </p:cNvPr>
          <p:cNvSpPr/>
          <p:nvPr/>
        </p:nvSpPr>
        <p:spPr>
          <a:xfrm>
            <a:off x="557939" y="3552878"/>
            <a:ext cx="10732957" cy="2305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d. Practice saying the sentence with the sound changes noted in "a." with a partner.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A2925C-F25A-474C-AE88-EB011FF34E32}"/>
              </a:ext>
            </a:extLst>
          </p:cNvPr>
          <p:cNvSpPr/>
          <p:nvPr/>
        </p:nvSpPr>
        <p:spPr>
          <a:xfrm>
            <a:off x="3750039" y="1503650"/>
            <a:ext cx="2293495" cy="41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kænəv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B4003-AE12-4BEF-9231-8CCA49934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90" y="1685754"/>
            <a:ext cx="3130736" cy="37196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C62990-9A61-43A9-8335-7A619822F986}"/>
              </a:ext>
            </a:extLst>
          </p:cNvPr>
          <p:cNvCxnSpPr/>
          <p:nvPr/>
        </p:nvCxnSpPr>
        <p:spPr>
          <a:xfrm>
            <a:off x="1169232" y="2057081"/>
            <a:ext cx="8844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C24B97-7F50-4D3A-9853-D96576DFE14F}"/>
              </a:ext>
            </a:extLst>
          </p:cNvPr>
          <p:cNvCxnSpPr/>
          <p:nvPr/>
        </p:nvCxnSpPr>
        <p:spPr>
          <a:xfrm>
            <a:off x="1169231" y="2494294"/>
            <a:ext cx="8844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73DB52-1743-462C-BC02-5F5B73145F3A}"/>
              </a:ext>
            </a:extLst>
          </p:cNvPr>
          <p:cNvCxnSpPr>
            <a:cxnSpLocks/>
          </p:cNvCxnSpPr>
          <p:nvPr/>
        </p:nvCxnSpPr>
        <p:spPr>
          <a:xfrm>
            <a:off x="1169231" y="2973980"/>
            <a:ext cx="11242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78CEA12-7045-43CF-A6C0-B25044B52747}"/>
              </a:ext>
            </a:extLst>
          </p:cNvPr>
          <p:cNvSpPr/>
          <p:nvPr/>
        </p:nvSpPr>
        <p:spPr>
          <a:xfrm>
            <a:off x="869430" y="494675"/>
            <a:ext cx="9638675" cy="720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Let’s practice more.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F787EF-A0B6-4433-B1B9-ABC1CCB85892}"/>
              </a:ext>
            </a:extLst>
          </p:cNvPr>
          <p:cNvCxnSpPr>
            <a:cxnSpLocks/>
          </p:cNvCxnSpPr>
          <p:nvPr/>
        </p:nvCxnSpPr>
        <p:spPr>
          <a:xfrm flipV="1">
            <a:off x="1169231" y="3429000"/>
            <a:ext cx="1124262" cy="34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97D1C5-BBAD-4555-9442-80E2E5074D94}"/>
              </a:ext>
            </a:extLst>
          </p:cNvPr>
          <p:cNvCxnSpPr>
            <a:cxnSpLocks/>
          </p:cNvCxnSpPr>
          <p:nvPr/>
        </p:nvCxnSpPr>
        <p:spPr>
          <a:xfrm>
            <a:off x="1169231" y="3945842"/>
            <a:ext cx="8844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07E8C0-5718-4388-9B3B-3D5D4281406B}"/>
              </a:ext>
            </a:extLst>
          </p:cNvPr>
          <p:cNvCxnSpPr/>
          <p:nvPr/>
        </p:nvCxnSpPr>
        <p:spPr>
          <a:xfrm>
            <a:off x="1169231" y="4440517"/>
            <a:ext cx="8844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4AEEB4-052B-4E3D-A0A9-434C23C8E609}"/>
              </a:ext>
            </a:extLst>
          </p:cNvPr>
          <p:cNvCxnSpPr>
            <a:cxnSpLocks/>
          </p:cNvCxnSpPr>
          <p:nvPr/>
        </p:nvCxnSpPr>
        <p:spPr>
          <a:xfrm>
            <a:off x="1146747" y="4905212"/>
            <a:ext cx="11467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1A1B79-EF89-437C-BE29-B7C79A53F302}"/>
              </a:ext>
            </a:extLst>
          </p:cNvPr>
          <p:cNvCxnSpPr/>
          <p:nvPr/>
        </p:nvCxnSpPr>
        <p:spPr>
          <a:xfrm>
            <a:off x="1169231" y="5408867"/>
            <a:ext cx="8844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8C354CB-25CA-4E7D-A4F9-91EEBF5C9D90}"/>
              </a:ext>
            </a:extLst>
          </p:cNvPr>
          <p:cNvSpPr/>
          <p:nvPr/>
        </p:nvSpPr>
        <p:spPr>
          <a:xfrm>
            <a:off x="3854970" y="1991249"/>
            <a:ext cx="2188564" cy="470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bɒksəv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113A71-7BF4-4D63-9B6A-D053D44D149D}"/>
              </a:ext>
            </a:extLst>
          </p:cNvPr>
          <p:cNvSpPr/>
          <p:nvPr/>
        </p:nvSpPr>
        <p:spPr>
          <a:xfrm>
            <a:off x="4104806" y="2500299"/>
            <a:ext cx="2053653" cy="470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bɒtələv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/>
              <a:t>/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FE9AAE-7AC5-4212-937D-975B095BD7F3}"/>
              </a:ext>
            </a:extLst>
          </p:cNvPr>
          <p:cNvSpPr/>
          <p:nvPr/>
        </p:nvSpPr>
        <p:spPr>
          <a:xfrm>
            <a:off x="4147278" y="2883166"/>
            <a:ext cx="2053653" cy="635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FF0000"/>
                </a:solidFill>
              </a:rPr>
              <a:t>/ˈkɑːrtən</a:t>
            </a:r>
            <a:r>
              <a:rPr lang="en-US" sz="2800" dirty="0" err="1">
                <a:solidFill>
                  <a:srgbClr val="FF0000"/>
                </a:solidFill>
              </a:rPr>
              <a:t>əv</a:t>
            </a:r>
            <a:r>
              <a:rPr lang="pt-BR" sz="2800" dirty="0">
                <a:solidFill>
                  <a:srgbClr val="FF0000"/>
                </a:solidFill>
              </a:rPr>
              <a:t>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78DCB3-C8BC-4DFA-A26F-E73968F59C39}"/>
              </a:ext>
            </a:extLst>
          </p:cNvPr>
          <p:cNvSpPr/>
          <p:nvPr/>
        </p:nvSpPr>
        <p:spPr>
          <a:xfrm>
            <a:off x="4084819" y="3022053"/>
            <a:ext cx="1891262" cy="516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1B4D8B-EBA9-48C3-93DE-6F69EB7EC024}"/>
              </a:ext>
            </a:extLst>
          </p:cNvPr>
          <p:cNvSpPr/>
          <p:nvPr/>
        </p:nvSpPr>
        <p:spPr>
          <a:xfrm>
            <a:off x="4189750" y="3058563"/>
            <a:ext cx="2053653" cy="635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C8C9B-45EF-47D5-A646-84475AD55521}"/>
              </a:ext>
            </a:extLst>
          </p:cNvPr>
          <p:cNvSpPr/>
          <p:nvPr/>
        </p:nvSpPr>
        <p:spPr>
          <a:xfrm>
            <a:off x="4294682" y="3058563"/>
            <a:ext cx="2053653" cy="635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E08C2-74A4-4941-8FBE-97E8E7FE2745}"/>
              </a:ext>
            </a:extLst>
          </p:cNvPr>
          <p:cNvSpPr/>
          <p:nvPr/>
        </p:nvSpPr>
        <p:spPr>
          <a:xfrm>
            <a:off x="4042346" y="3414853"/>
            <a:ext cx="1871274" cy="470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stɪkəv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/>
              <a:t>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478F3B-B123-4621-91A0-66C180790607}"/>
              </a:ext>
            </a:extLst>
          </p:cNvPr>
          <p:cNvSpPr/>
          <p:nvPr/>
        </p:nvSpPr>
        <p:spPr>
          <a:xfrm>
            <a:off x="3899941" y="3894564"/>
            <a:ext cx="2188564" cy="470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bɒksəv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5FA966-AC5B-4F4A-9123-C3D663E389E1}"/>
              </a:ext>
            </a:extLst>
          </p:cNvPr>
          <p:cNvSpPr/>
          <p:nvPr/>
        </p:nvSpPr>
        <p:spPr>
          <a:xfrm>
            <a:off x="4166016" y="4480571"/>
            <a:ext cx="2053653" cy="470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bɒtələv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/>
              <a:t>/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75F00E-CFC7-4049-BA17-42BD291E522A}"/>
              </a:ext>
            </a:extLst>
          </p:cNvPr>
          <p:cNvSpPr/>
          <p:nvPr/>
        </p:nvSpPr>
        <p:spPr>
          <a:xfrm>
            <a:off x="4042347" y="4944823"/>
            <a:ext cx="2053653" cy="470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bæɡəv</a:t>
            </a:r>
            <a:r>
              <a:rPr lang="en-US" sz="2800" dirty="0">
                <a:solidFill>
                  <a:srgbClr val="FF0000"/>
                </a:solidFill>
              </a:rPr>
              <a:t> /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C80ED3-FFBF-4147-87DD-13BC15EBE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061" y="1555966"/>
            <a:ext cx="2053653" cy="33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9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B564C-2316-4482-8301-FF1E24B6E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67" y="735002"/>
            <a:ext cx="11678077" cy="49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989351" y="3759876"/>
            <a:ext cx="4180178" cy="1231271"/>
          </a:xfrm>
          <a:prstGeom prst="wedgeRoundRectCallout">
            <a:avLst>
              <a:gd name="adj1" fmla="val -2969"/>
              <a:gd name="adj2" fmla="val 64706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There’s a bag of rice.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939073" y="5200601"/>
            <a:ext cx="1083400" cy="810285"/>
          </a:xfrm>
          <a:prstGeom prst="wedgeRoundRectCallout">
            <a:avLst>
              <a:gd name="adj1" fmla="val -40334"/>
              <a:gd name="adj2" fmla="val 837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Ok.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939073" y="3552669"/>
            <a:ext cx="5003747" cy="1046491"/>
          </a:xfrm>
          <a:prstGeom prst="wedgeRoundRectCallout">
            <a:avLst>
              <a:gd name="adj1" fmla="val -40482"/>
              <a:gd name="adj2" fmla="val 8225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Put the bag of rice in the bottom cupboard.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2DE8F-A81B-4326-8C07-32B0FFB6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AF0C6-2CCF-4B6D-867F-DEDB1D1A3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073" y="528411"/>
            <a:ext cx="2605320" cy="28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852459" y="3945990"/>
            <a:ext cx="4870764" cy="1312752"/>
          </a:xfrm>
          <a:prstGeom prst="wedgeRoundRectCallout">
            <a:avLst>
              <a:gd name="adj1" fmla="val -2617"/>
              <a:gd name="adj2" fmla="val 70776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bottle of milk.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047715" y="3945990"/>
            <a:ext cx="5944416" cy="751438"/>
          </a:xfrm>
          <a:prstGeom prst="wedgeRoundRectCallout">
            <a:avLst>
              <a:gd name="adj1" fmla="val -40015"/>
              <a:gd name="adj2" fmla="val 793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Put the bottle of milk in the….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061296" y="5169528"/>
            <a:ext cx="1118994" cy="706171"/>
          </a:xfrm>
          <a:prstGeom prst="wedgeRoundRectCallout">
            <a:avLst>
              <a:gd name="adj1" fmla="val -40422"/>
              <a:gd name="adj2" fmla="val 8301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063AC-C3BF-49BF-B253-22CE468C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0"/>
            <a:ext cx="3294136" cy="2900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C7E38-8744-4986-8DC6-98F6A51B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715" y="528410"/>
            <a:ext cx="1785939" cy="26865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37812-D906-47CA-ADEB-3381E46432B5}"/>
              </a:ext>
            </a:extLst>
          </p:cNvPr>
          <p:cNvSpPr/>
          <p:nvPr/>
        </p:nvSpPr>
        <p:spPr>
          <a:xfrm>
            <a:off x="7833654" y="783973"/>
            <a:ext cx="3682354" cy="1239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Use your own ideas</a:t>
            </a:r>
          </a:p>
        </p:txBody>
      </p:sp>
    </p:spTree>
    <p:extLst>
      <p:ext uri="{BB962C8B-B14F-4D97-AF65-F5344CB8AC3E}">
        <p14:creationId xmlns:p14="http://schemas.microsoft.com/office/powerpoint/2010/main" val="370306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832919" y="4063301"/>
            <a:ext cx="4023894" cy="1321806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carton of eggs.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96459" y="4063301"/>
            <a:ext cx="6011056" cy="868463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carton of eggs in the ……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458385" y="5205743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735A1-6C62-4402-83C9-EA3A19CB3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18" y="1464101"/>
            <a:ext cx="4390205" cy="13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192683" y="3968982"/>
            <a:ext cx="3694110" cy="1321806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stick of butter.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096000" y="3968982"/>
            <a:ext cx="5611318" cy="597529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</a:t>
            </a:r>
            <a:r>
              <a:rPr lang="en-US" sz="3200" dirty="0">
                <a:solidFill>
                  <a:schemeClr val="accent1"/>
                </a:solidFill>
              </a:rPr>
              <a:t>stick of butter </a:t>
            </a:r>
            <a:r>
              <a:rPr lang="en-US" sz="3200" dirty="0">
                <a:solidFill>
                  <a:srgbClr val="0070C0"/>
                </a:solidFill>
              </a:rPr>
              <a:t>in the ……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4380" y="5205742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98480-449A-4A4F-B14E-2A68505C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567" y="1913123"/>
            <a:ext cx="2937839" cy="13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9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94479" y="4118882"/>
            <a:ext cx="4601980" cy="895257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can of beans.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096000" y="3968982"/>
            <a:ext cx="5506882" cy="597529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</a:t>
            </a:r>
            <a:r>
              <a:rPr lang="en-US" sz="3200" dirty="0">
                <a:solidFill>
                  <a:schemeClr val="accent1"/>
                </a:solidFill>
              </a:rPr>
              <a:t>can of beans </a:t>
            </a:r>
            <a:r>
              <a:rPr lang="en-US" sz="3200" dirty="0">
                <a:solidFill>
                  <a:srgbClr val="0070C0"/>
                </a:solidFill>
              </a:rPr>
              <a:t>in the ……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458385" y="5205743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6E94CF-BD2D-47B6-AA3F-9AD0C0C2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0913"/>
            <a:ext cx="1456623" cy="17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0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64695" y="4168005"/>
            <a:ext cx="4557010" cy="808729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bag of candy.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711252" y="3968982"/>
            <a:ext cx="5591332" cy="1007752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</a:t>
            </a:r>
            <a:r>
              <a:rPr lang="en-US" sz="3200" dirty="0">
                <a:solidFill>
                  <a:schemeClr val="accent1"/>
                </a:solidFill>
              </a:rPr>
              <a:t>bag of candy </a:t>
            </a:r>
            <a:r>
              <a:rPr lang="en-US" sz="3200" dirty="0">
                <a:solidFill>
                  <a:srgbClr val="0070C0"/>
                </a:solidFill>
              </a:rPr>
              <a:t>in the ……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458385" y="5205743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1A0FE-CCDB-4113-B30F-723284E1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21937"/>
            <a:ext cx="1923738" cy="24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81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14663" y="3979820"/>
            <a:ext cx="5209503" cy="932802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box of spaghetti.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096000" y="3968982"/>
            <a:ext cx="5776210" cy="932802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</a:t>
            </a:r>
            <a:r>
              <a:rPr lang="en-US" sz="3200" dirty="0">
                <a:solidFill>
                  <a:schemeClr val="accent1"/>
                </a:solidFill>
              </a:rPr>
              <a:t>box of spaghetti </a:t>
            </a:r>
            <a:r>
              <a:rPr lang="en-US" sz="3200" dirty="0">
                <a:solidFill>
                  <a:srgbClr val="0070C0"/>
                </a:solidFill>
              </a:rPr>
              <a:t>in the 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4380" y="5290788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77EDD5-B259-40F0-9D1F-A2FDD186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026" y="558392"/>
            <a:ext cx="1476581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1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430" y="2660987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59" y="3985234"/>
            <a:ext cx="4053756" cy="826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71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593955" y="3950580"/>
            <a:ext cx="3322820" cy="1321806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box of chocolates.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970787" y="3968982"/>
            <a:ext cx="5901423" cy="932802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</a:t>
            </a:r>
            <a:r>
              <a:rPr lang="en-US" sz="3200" dirty="0">
                <a:solidFill>
                  <a:schemeClr val="accent1"/>
                </a:solidFill>
              </a:rPr>
              <a:t>box of chocolates </a:t>
            </a:r>
            <a:r>
              <a:rPr lang="en-US" sz="3200" dirty="0">
                <a:solidFill>
                  <a:srgbClr val="0070C0"/>
                </a:solidFill>
              </a:rPr>
              <a:t>in the 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4380" y="5290788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F85587-AE0C-4729-9DCD-1327B851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87" y="969684"/>
            <a:ext cx="3682373" cy="18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25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813810" y="3968982"/>
            <a:ext cx="3715483" cy="1321806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There’s a bunch of bananas.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970787" y="3968982"/>
            <a:ext cx="5946393" cy="962782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Put the </a:t>
            </a:r>
            <a:r>
              <a:rPr lang="en-US" sz="3200" dirty="0">
                <a:solidFill>
                  <a:schemeClr val="accent1"/>
                </a:solidFill>
              </a:rPr>
              <a:t>bunch of bananas </a:t>
            </a:r>
            <a:r>
              <a:rPr lang="en-US" sz="3200" dirty="0">
                <a:solidFill>
                  <a:srgbClr val="0070C0"/>
                </a:solidFill>
              </a:rPr>
              <a:t>in the …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4380" y="5290788"/>
            <a:ext cx="1096657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D3922-E4BD-4732-B97B-97CD12C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52" y="528411"/>
            <a:ext cx="3145177" cy="2769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3B2A7F-0B34-406F-B229-8D38C2FF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735" y="969683"/>
            <a:ext cx="2469732" cy="22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1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6C92-0F6E-4719-BE7C-1F504E2F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8" y="539646"/>
            <a:ext cx="10154058" cy="58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B585A-14B8-41B6-9989-E0D0ECA05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128" y="2006072"/>
            <a:ext cx="4344674" cy="37763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706282-A705-4406-A01E-1A09104155C1}"/>
              </a:ext>
            </a:extLst>
          </p:cNvPr>
          <p:cNvSpPr/>
          <p:nvPr/>
        </p:nvSpPr>
        <p:spPr>
          <a:xfrm>
            <a:off x="659567" y="809469"/>
            <a:ext cx="11062741" cy="869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Student A &amp; B: Choose 7 items from the list and draw them in your kitchen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471EE-C756-4A83-9C7E-C6A30B7B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26" y="2006073"/>
            <a:ext cx="2548690" cy="37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91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1F000-38DC-40DE-AB5C-513A9FF9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60" y="2925531"/>
            <a:ext cx="4143273" cy="35445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E04BBB-7C34-4C69-9D08-FF52F71A3212}"/>
              </a:ext>
            </a:extLst>
          </p:cNvPr>
          <p:cNvSpPr/>
          <p:nvPr/>
        </p:nvSpPr>
        <p:spPr>
          <a:xfrm>
            <a:off x="344774" y="422703"/>
            <a:ext cx="11250115" cy="1409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</a:rPr>
              <a:t>Student A, ask Student B what food they have and where it is, then draw it on your partner’s kitchen. Swap roles and repeat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  <a:r>
              <a:rPr lang="en-US" sz="3200" dirty="0">
                <a:solidFill>
                  <a:schemeClr val="accent1"/>
                </a:solidFill>
              </a:rPr>
              <a:t>Did you draw your partner’s kitchen correctly</a:t>
            </a:r>
            <a:r>
              <a:rPr lang="en-US" sz="2800" dirty="0">
                <a:solidFill>
                  <a:schemeClr val="accent1"/>
                </a:solidFill>
              </a:rPr>
              <a:t>?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E9043-22E2-4941-8D87-E845A97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6" y="2995888"/>
            <a:ext cx="3987383" cy="3439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ADEFD1-FA11-4FB9-9506-41196571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93" y="1849315"/>
            <a:ext cx="540142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395237" y="2007954"/>
            <a:ext cx="7858035" cy="3689036"/>
          </a:xfrm>
          <a:prstGeom prst="wedgeRoundRectCallout">
            <a:avLst>
              <a:gd name="adj1" fmla="val -798"/>
              <a:gd name="adj2" fmla="val 627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A: What do you have in your kitchen?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C: I have a bottle of oil.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A: Oh, I have a bottle of oil, too.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   Where is the bottle of oil?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C: It’s in the top cupboard.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A: Wow, I put it in the same place.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D1FF2-78BF-4215-A348-D68E2602DF82}"/>
              </a:ext>
            </a:extLst>
          </p:cNvPr>
          <p:cNvSpPr/>
          <p:nvPr/>
        </p:nvSpPr>
        <p:spPr>
          <a:xfrm>
            <a:off x="509665" y="643849"/>
            <a:ext cx="11137691" cy="1364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b="1" dirty="0">
                <a:solidFill>
                  <a:srgbClr val="0070C0"/>
                </a:solidFill>
              </a:rPr>
              <a:t>J</a:t>
            </a:r>
            <a:r>
              <a:rPr lang="en-US" sz="3600" dirty="0">
                <a:solidFill>
                  <a:srgbClr val="0070C0"/>
                </a:solidFill>
              </a:rPr>
              <a:t>oin another pair and look at their kitchens. Did you put any of the same ingredients in the same places?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87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what your friend has in his/her kitchen and where he/she puts them, using the words and information you asked in speaking task a.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(about 40-50 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25083" y="2318869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Pronunciation: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pronouncing sound change.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 &amp; Writing: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talk about what you have in your kitchen and where you put them.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Pronounce the sound change in phrases &amp; sentences.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talk about what you have in your kitchen and where they are.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61363"/>
            <a:ext cx="1170654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sound change.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ingredients in the kitchen and places to put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10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</a:t>
            </a:r>
            <a:r>
              <a:rPr lang="en-US" sz="3600" i="1" dirty="0">
                <a:solidFill>
                  <a:srgbClr val="0070C0"/>
                </a:solidFill>
              </a:rPr>
              <a:t> App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recycling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tradition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onion	 	</a:t>
            </a:r>
            <a:r>
              <a:rPr lang="en-US" sz="3200" dirty="0" err="1" smtClean="0">
                <a:latin typeface="+mj-lt"/>
              </a:rPr>
              <a:t>D.tomato</a:t>
            </a:r>
            <a:endParaRPr lang="en-US" sz="3200" dirty="0" smtClean="0">
              <a:latin typeface="+mj-lt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tablespoon		B. spaghetti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conclusion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potato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tasty		 	B. crunchy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alive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helpful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85522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differently from </a:t>
            </a:r>
            <a:r>
              <a:rPr lang="en-US" sz="3200" dirty="0">
                <a:solidFill>
                  <a:srgbClr val="0070C0"/>
                </a:solidFill>
              </a:rPr>
              <a:t>the </a:t>
            </a:r>
            <a:r>
              <a:rPr lang="en-US" sz="3200" dirty="0" smtClean="0">
                <a:solidFill>
                  <a:srgbClr val="0070C0"/>
                </a:solidFill>
              </a:rPr>
              <a:t>others.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216" y="331349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01724" y="52162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/riˈsaɪklɪŋ/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/trəˈdɪʃn/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/ˈʌnjən/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/təˈmeɪtoʊ/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3" y="5524505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krʌntʃi/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/əˈlaɪv/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əˈteɪtoʊ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/ˈteɪblspuːn/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626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/spəˈɡeti/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helpfl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1773" y="360735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/kənˈkluʒn/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ˈteɪsti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0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arriv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pronounc</a:t>
            </a:r>
            <a:r>
              <a:rPr lang="en-US" sz="3200" u="sng" dirty="0" smtClean="0">
                <a:latin typeface="+mj-lt"/>
              </a:rPr>
              <a:t>ed</a:t>
            </a:r>
            <a:r>
              <a:rPr lang="en-US" sz="3200" dirty="0" smtClean="0">
                <a:latin typeface="+mj-lt"/>
              </a:rPr>
              <a:t>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believ</a:t>
            </a:r>
            <a:r>
              <a:rPr lang="en-US" sz="3200" u="sng" dirty="0" smtClean="0">
                <a:latin typeface="+mj-lt"/>
              </a:rPr>
              <a:t>ed	</a:t>
            </a:r>
            <a:r>
              <a:rPr lang="en-US" sz="3200" dirty="0" smtClean="0">
                <a:latin typeface="+mj-lt"/>
              </a:rPr>
              <a:t>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err="1" smtClean="0">
                <a:latin typeface="+mj-lt"/>
              </a:rPr>
              <a:t>occur</a:t>
            </a:r>
            <a:r>
              <a:rPr lang="en-US" sz="3200" u="sng" dirty="0" err="1" smtClean="0">
                <a:latin typeface="+mj-lt"/>
              </a:rPr>
              <a:t>ed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st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ck			B. r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ght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r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ce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cr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me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ev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nt			B. tal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nt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l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mon		D</a:t>
            </a:r>
            <a:r>
              <a:rPr lang="en-US" sz="3200" dirty="0">
                <a:latin typeface="+mj-lt"/>
              </a:rPr>
              <a:t>. r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ggae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802244" y="14205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2811" y="33882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3733861" y="5294907"/>
            <a:ext cx="530644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əˈ</a:t>
            </a:r>
            <a:r>
              <a:rPr lang="en-US" sz="3200" smtClean="0">
                <a:solidFill>
                  <a:srgbClr val="FF0000"/>
                </a:solidFill>
              </a:rPr>
              <a:t>raɪvd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/prəˈ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naʊnst/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29358" y="179871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bɪˈ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li:vd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əˈkərd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/stɪk/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/raɪt/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ra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/kraɪm/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vent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lem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/ˈreɡeɪ/</a:t>
            </a:r>
          </a:p>
        </p:txBody>
      </p:sp>
    </p:spTree>
    <p:extLst>
      <p:ext uri="{BB962C8B-B14F-4D97-AF65-F5344CB8AC3E}">
        <p14:creationId xmlns:p14="http://schemas.microsoft.com/office/powerpoint/2010/main" val="29890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24F14D-00F7-4429-BFE5-269935E19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345541"/>
              </p:ext>
            </p:extLst>
          </p:nvPr>
        </p:nvGraphicFramePr>
        <p:xfrm>
          <a:off x="554636" y="2383573"/>
          <a:ext cx="10598046" cy="40921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2682">
                  <a:extLst>
                    <a:ext uri="{9D8B030D-6E8A-4147-A177-3AD203B41FA5}">
                      <a16:colId xmlns:a16="http://schemas.microsoft.com/office/drawing/2014/main" val="2516082616"/>
                    </a:ext>
                  </a:extLst>
                </a:gridCol>
                <a:gridCol w="3532682">
                  <a:extLst>
                    <a:ext uri="{9D8B030D-6E8A-4147-A177-3AD203B41FA5}">
                      <a16:colId xmlns:a16="http://schemas.microsoft.com/office/drawing/2014/main" val="3911249803"/>
                    </a:ext>
                  </a:extLst>
                </a:gridCol>
                <a:gridCol w="3532682">
                  <a:extLst>
                    <a:ext uri="{9D8B030D-6E8A-4147-A177-3AD203B41FA5}">
                      <a16:colId xmlns:a16="http://schemas.microsoft.com/office/drawing/2014/main" val="3050636512"/>
                    </a:ext>
                  </a:extLst>
                </a:gridCol>
              </a:tblGrid>
              <a:tr h="67546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Do you have …………?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Your classmate’s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Where do you put it?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9123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1. a carton of 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33264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2. a bunch of bananas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995053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3. a bag of flour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75660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4. a stick of butter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974253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5. a bottle of orange juice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145657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6. </a:t>
                      </a:r>
                      <a:r>
                        <a:rPr lang="en-US" sz="2400" i="1" u="sng" dirty="0">
                          <a:solidFill>
                            <a:srgbClr val="FF0000"/>
                          </a:solidFill>
                        </a:rPr>
                        <a:t>your own idea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78554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94A6347-E00D-4DF5-88A2-8CBF9E085DB8}"/>
              </a:ext>
            </a:extLst>
          </p:cNvPr>
          <p:cNvSpPr/>
          <p:nvPr/>
        </p:nvSpPr>
        <p:spPr>
          <a:xfrm>
            <a:off x="554636" y="1244183"/>
            <a:ext cx="10598047" cy="113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1"/>
                </a:solidFill>
              </a:rPr>
              <a:t>FIND SOMEONE WHO……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				</a:t>
            </a:r>
            <a:r>
              <a:rPr lang="en-US" sz="2800" i="1" dirty="0">
                <a:solidFill>
                  <a:schemeClr val="accent1"/>
                </a:solidFill>
              </a:rPr>
              <a:t>FOOD &amp; DRINKS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CB91E-8A38-4632-8F86-06450E446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685" y="1004059"/>
            <a:ext cx="1923715" cy="122658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24E6E6-36A2-4793-B519-CFA15AECDD3B}"/>
              </a:ext>
            </a:extLst>
          </p:cNvPr>
          <p:cNvSpPr/>
          <p:nvPr/>
        </p:nvSpPr>
        <p:spPr>
          <a:xfrm>
            <a:off x="554636" y="329784"/>
            <a:ext cx="10822898" cy="914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/>
                </a:solidFill>
              </a:rPr>
              <a:t>Move around the class, ask and answer your friends using the information below. </a:t>
            </a:r>
          </a:p>
        </p:txBody>
      </p:sp>
    </p:spTree>
    <p:extLst>
      <p:ext uri="{BB962C8B-B14F-4D97-AF65-F5344CB8AC3E}">
        <p14:creationId xmlns:p14="http://schemas.microsoft.com/office/powerpoint/2010/main" val="192100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55">
            <a:hlinkClick r:id="" action="ppaction://media"/>
            <a:extLst>
              <a:ext uri="{FF2B5EF4-FFF2-40B4-BE49-F238E27FC236}">
                <a16:creationId xmlns:a16="http://schemas.microsoft.com/office/drawing/2014/main" id="{AD4074D2-F377-412E-9FA9-EE85DB626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0153" y="39147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82273-DA0C-4639-A75A-CDF88B156811}"/>
              </a:ext>
            </a:extLst>
          </p:cNvPr>
          <p:cNvSpPr/>
          <p:nvPr/>
        </p:nvSpPr>
        <p:spPr>
          <a:xfrm>
            <a:off x="802609" y="4959525"/>
            <a:ext cx="7884827" cy="847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Listen and repeat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451C9C-1B0A-400C-8629-117F69F2482B}"/>
              </a:ext>
            </a:extLst>
          </p:cNvPr>
          <p:cNvSpPr/>
          <p:nvPr/>
        </p:nvSpPr>
        <p:spPr>
          <a:xfrm>
            <a:off x="501112" y="1187118"/>
            <a:ext cx="11468747" cy="3772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52488" algn="l"/>
              </a:tabLst>
            </a:pPr>
            <a:endParaRPr lang="en-US" sz="3600" b="1" dirty="0">
              <a:solidFill>
                <a:srgbClr val="0070C0"/>
              </a:solidFill>
            </a:endParaRPr>
          </a:p>
          <a:p>
            <a:pPr>
              <a:tabLst>
                <a:tab pos="852488" algn="l"/>
              </a:tabLst>
            </a:pPr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. Sound changes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a. "…bunch of…", "…bag of…" often sound like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	/</a:t>
            </a:r>
            <a:r>
              <a:rPr lang="en-US" sz="3600" dirty="0" err="1">
                <a:solidFill>
                  <a:srgbClr val="0070C0"/>
                </a:solidFill>
              </a:rPr>
              <a:t>bʌnʧəv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bæɡəv</a:t>
            </a:r>
            <a:r>
              <a:rPr lang="en-US" sz="3600" dirty="0">
                <a:solidFill>
                  <a:srgbClr val="0070C0"/>
                </a:solidFill>
              </a:rPr>
              <a:t>/. </a:t>
            </a:r>
          </a:p>
          <a:p>
            <a:pPr>
              <a:tabLst>
                <a:tab pos="852488" algn="l"/>
              </a:tabLst>
            </a:pPr>
            <a:endParaRPr lang="en-US" sz="3600" dirty="0">
              <a:solidFill>
                <a:srgbClr val="0070C0"/>
              </a:solidFill>
            </a:endParaRPr>
          </a:p>
          <a:p>
            <a:pPr>
              <a:tabLst>
                <a:tab pos="511175" algn="l"/>
              </a:tabLst>
            </a:pPr>
            <a:r>
              <a:rPr lang="en-US" sz="3600" dirty="0">
                <a:solidFill>
                  <a:srgbClr val="0070C0"/>
                </a:solidFill>
              </a:rPr>
              <a:t>b. Listen. Notice the sound changes of the underlined words.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en-US" sz="3600" i="1" dirty="0">
                <a:solidFill>
                  <a:srgbClr val="0070C0"/>
                </a:solidFill>
              </a:rPr>
              <a:t>a </a:t>
            </a:r>
            <a:r>
              <a:rPr lang="en-US" sz="3600" i="1" u="sng" dirty="0">
                <a:solidFill>
                  <a:srgbClr val="0070C0"/>
                </a:solidFill>
              </a:rPr>
              <a:t>bunch of </a:t>
            </a:r>
            <a:r>
              <a:rPr lang="en-US" sz="3600" i="1" dirty="0">
                <a:solidFill>
                  <a:srgbClr val="0070C0"/>
                </a:solidFill>
              </a:rPr>
              <a:t>bananas 				a </a:t>
            </a:r>
            <a:r>
              <a:rPr lang="en-US" sz="3600" i="1" u="sng" dirty="0">
                <a:solidFill>
                  <a:srgbClr val="0070C0"/>
                </a:solidFill>
              </a:rPr>
              <a:t>bag of </a:t>
            </a:r>
            <a:r>
              <a:rPr lang="en-US" sz="3600" i="1" dirty="0">
                <a:solidFill>
                  <a:srgbClr val="0070C0"/>
                </a:solidFill>
              </a:rPr>
              <a:t>sugar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pPr>
              <a:tabLst>
                <a:tab pos="852488" algn="l"/>
              </a:tabLst>
            </a:pP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5048</TotalTime>
  <Words>750</Words>
  <Application>Microsoft Office PowerPoint</Application>
  <PresentationFormat>Widescreen</PresentationFormat>
  <Paragraphs>133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283</cp:revision>
  <dcterms:created xsi:type="dcterms:W3CDTF">2020-12-08T03:17:05Z</dcterms:created>
  <dcterms:modified xsi:type="dcterms:W3CDTF">2022-07-13T08:25:48Z</dcterms:modified>
</cp:coreProperties>
</file>