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32" r:id="rId2"/>
    <p:sldId id="334" r:id="rId3"/>
    <p:sldId id="7305" r:id="rId4"/>
    <p:sldId id="7311" r:id="rId5"/>
    <p:sldId id="259" r:id="rId6"/>
    <p:sldId id="321" r:id="rId7"/>
    <p:sldId id="7312" r:id="rId8"/>
    <p:sldId id="7307" r:id="rId9"/>
    <p:sldId id="7314" r:id="rId10"/>
    <p:sldId id="7315" r:id="rId11"/>
    <p:sldId id="7316" r:id="rId12"/>
    <p:sldId id="7317" r:id="rId13"/>
    <p:sldId id="7318" r:id="rId14"/>
    <p:sldId id="335" r:id="rId15"/>
    <p:sldId id="7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377C-8B83-0E50-F4E8-1DCCDCC1D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44B69-97D6-E1D3-530B-7DA146C86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3FF26-C154-C57E-CB6A-AAB5CA7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5A04B-C49A-C227-7BDB-A4F5C98E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E787-C18C-1A7E-630B-1AC3FA71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5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6E87-0485-DBC9-ABBE-DA6B0E47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21717-93B7-A2D3-AF62-78F60FEC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9977-7830-19B4-6729-B04097B3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80DE8-9A9D-BF03-86E5-928FED90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ABE7A-AFF0-6BFA-2C86-3C235E3C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DCAE2-2714-A210-46AE-418F42CDD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C255E-1D14-334F-F496-DB2BF9A84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74AF-949A-28E5-B50A-34432C79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1C816-164C-6DE6-509B-FDBEFADF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BF71-13A8-04A4-6E86-8B24AF8E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8BF6-E836-7892-6A61-6824AB18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CF86F-F671-0009-3EAA-D7678EF2B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408C8-B0A7-3CE6-6AA5-79E82CFD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8FFA-A6CF-2FFF-F382-D455C381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4C9B-866F-342D-14C8-EE6AD5F1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AE6B-9A51-78A5-4D7D-716E6F90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FBFC6-141F-17B3-601B-65F79CDA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2AF0-9C55-8810-88C5-747CE6D6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4F12-832C-0208-7750-E223FD77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61009-6107-8AA7-C281-37CCF9EF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CC7C-7E54-1663-6DD5-46122A5C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95C0-5409-86FE-74A7-957A6F0F5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DA536-5EDF-9FBC-C7AE-C95C50829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F7AC4-4776-15A3-EA50-B9C91349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3A95D-FC5F-F50A-F307-F07BD455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BCDDB-03F6-56D6-DAFB-FDB4F9CE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7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DD39-86D8-78C6-EAA7-5898076C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C6E76-B4FC-CB31-20DA-C1B697AEC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B2742-10BC-2D7F-61AA-44C407A32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C92AB-AAA1-7EA5-31B2-9E66F0E20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05B22-CB27-EBFC-0F5A-26E9E63B6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5C875-97DD-524A-7515-A12116DC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FA014-30A3-E658-EEF2-7854DE35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95F01-8487-77F7-83D8-298F2177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722F-78F3-EA50-1B5C-8FDA7465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09E21-CF3D-951B-92A6-6E7BDC24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1A15-E357-E8B7-2C96-51322682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E133C-6F6C-BDF0-FB66-2E6F16D5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4878C-6183-24A0-E1FD-D1D83DBC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3ED29-DA6B-250A-885D-80562868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143C6-8C3C-6EF5-4FB5-0FC5B196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3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B627-D5C4-F460-DA69-D144694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C9A8-48E9-B398-63C0-F3ABD026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8923D-9DA6-6091-0F7F-CEE8573C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C1FE1-46EC-1124-E404-8BF6F491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4694E-B694-C8A2-149F-1A50588D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009F1-FAF6-9095-A5B3-42C3A5A3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0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19B8-A554-E6A6-D510-132E9A30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D7ADE-ED64-38E2-7D51-327A9B71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A3801-03D8-1F21-A8D5-CBDB6EB05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712BC-EA42-403D-4B9B-DEB849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53A9-2693-9561-489B-71AB7CF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0CB55-4B86-7CE1-A12D-2201EF67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E25FDD0-4B2B-9667-79C4-D164C77C24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74F70E-F9BF-BD40-37EB-871BDCD8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9546B-D2EA-E190-8950-0213DDA1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8384-6FF4-937B-4105-E890E57BE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C934-D1E1-B577-5504-1E04A0CF2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732A-5598-EA98-7179-EAD0680A3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1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BDC8F-D9A6-4050-703E-8551887C0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466" y="2442096"/>
            <a:ext cx="690736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8580-96D9-DDC4-2104-AD432F7F5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21" y="4420701"/>
            <a:ext cx="21825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819189" y="99834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311685" y="367450"/>
            <a:ext cx="9544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Trong siêu thị điện máy, cô bán hàng đã đặt nhầm biển giá tiền của bốn loại máy tính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1745294"/>
            <a:ext cx="6584665" cy="449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D141-D417-D2B8-A924-E47D403FDC9C}"/>
              </a:ext>
            </a:extLst>
          </p:cNvPr>
          <p:cNvSpPr txBox="1"/>
          <p:nvPr/>
        </p:nvSpPr>
        <p:spPr>
          <a:xfrm>
            <a:off x="6380253" y="1880171"/>
            <a:ext cx="540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rằng máy tính C có giá thấp nhất, máy tính B có giá thấp hơn máy tính D nhưng cao hơn máy tính A. Em hãy giúp cô bán hàng xác định đúng giá tiền của mỗi máy tính.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6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0" y="1786393"/>
            <a:ext cx="4647843" cy="31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3AD5E-C2B2-EED3-57CC-868E0C0207B5}"/>
              </a:ext>
            </a:extLst>
          </p:cNvPr>
          <p:cNvSpPr txBox="1"/>
          <p:nvPr/>
        </p:nvSpPr>
        <p:spPr>
          <a:xfrm>
            <a:off x="5126805" y="442259"/>
            <a:ext cx="742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Các số theo thứ tự từ bé đến lớn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8DF86-687D-691C-A808-E16CB69A1132}"/>
              </a:ext>
            </a:extLst>
          </p:cNvPr>
          <p:cNvSpPr txBox="1"/>
          <p:nvPr/>
        </p:nvSpPr>
        <p:spPr>
          <a:xfrm>
            <a:off x="5147354" y="1202547"/>
            <a:ext cx="6411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17 800 000 đồng ; 18 700 000 đồng;      21 900 000 đồng; 22 300 000 đồng.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AF0C1-4C9D-4519-5258-9A3E250836BD}"/>
              </a:ext>
            </a:extLst>
          </p:cNvPr>
          <p:cNvSpPr txBox="1"/>
          <p:nvPr/>
        </p:nvSpPr>
        <p:spPr>
          <a:xfrm>
            <a:off x="5178177" y="2353253"/>
            <a:ext cx="641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Vì máy tính C có giá thấp nhất nên giá tiền của máy tính C là 17 800 000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5D49-06BD-61BE-556D-7927D929B2CE}"/>
              </a:ext>
            </a:extLst>
          </p:cNvPr>
          <p:cNvSpPr txBox="1"/>
          <p:nvPr/>
        </p:nvSpPr>
        <p:spPr>
          <a:xfrm>
            <a:off x="5157629" y="3298475"/>
            <a:ext cx="6411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Máy tính B có giá thấp hơn máy tính D nhưng cao hơn máy tính A nên 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giá tiền máy tính A &lt; giá tiền máy tính B &lt; giá tiền máy tính D.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CAD15-D34E-F4AD-1B83-04CC2529B2C7}"/>
              </a:ext>
            </a:extLst>
          </p:cNvPr>
          <p:cNvSpPr txBox="1"/>
          <p:nvPr/>
        </p:nvSpPr>
        <p:spPr>
          <a:xfrm>
            <a:off x="5198726" y="4983437"/>
            <a:ext cx="641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Vậy giá tiền máy tính A là 18 700 000 đồng; giá tiền máy tính B là 21 900 000 đồng; giá tiền máy tính D là 22 300 000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5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B8F87-8FFE-9A0D-B2F2-6FD9FC89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815" y="1841403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1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480C7-8D6A-0953-EC4E-9FDFF2AE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62" y="321597"/>
            <a:ext cx="7462151" cy="12010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C1E2F5-7A41-F277-11CD-2122E72E266C}"/>
              </a:ext>
            </a:extLst>
          </p:cNvPr>
          <p:cNvGrpSpPr/>
          <p:nvPr/>
        </p:nvGrpSpPr>
        <p:grpSpPr>
          <a:xfrm>
            <a:off x="533972" y="2338427"/>
            <a:ext cx="11187953" cy="3408469"/>
            <a:chOff x="651176" y="221226"/>
            <a:chExt cx="11187953" cy="2758036"/>
          </a:xfrm>
        </p:grpSpPr>
        <p:sp>
          <p:nvSpPr>
            <p:cNvPr id="8" name="Hình chữ nhật: Góc Tròn 13">
              <a:extLst>
                <a:ext uri="{FF2B5EF4-FFF2-40B4-BE49-F238E27FC236}">
                  <a16:creationId xmlns:a16="http://schemas.microsoft.com/office/drawing/2014/main" id="{C883E2F7-1D01-A7C3-C0A7-69FB569EF072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D4C1326F-9588-0B0A-DE00-31CB3AB63EE5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23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240 000 – ( 120 000 – 30 000)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80 000 + 50 000 – 40 000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F5B5-6ED7-52D8-B98A-8A5E3D79868A}"/>
              </a:ext>
            </a:extLst>
          </p:cNvPr>
          <p:cNvGrpSpPr/>
          <p:nvPr/>
        </p:nvGrpSpPr>
        <p:grpSpPr>
          <a:xfrm>
            <a:off x="552808" y="2336715"/>
            <a:ext cx="11187953" cy="3408469"/>
            <a:chOff x="651176" y="221226"/>
            <a:chExt cx="11187953" cy="2758036"/>
          </a:xfrm>
        </p:grpSpPr>
        <p:sp>
          <p:nvSpPr>
            <p:cNvPr id="11" name="Hình chữ nhật: Góc Tròn 13">
              <a:extLst>
                <a:ext uri="{FF2B5EF4-FFF2-40B4-BE49-F238E27FC236}">
                  <a16:creationId xmlns:a16="http://schemas.microsoft.com/office/drawing/2014/main" id="{80654579-977B-D3D5-7AF6-41AB4DF25D1A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6E4A5016-BB79-FAFD-6C73-491D10C2E6E9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0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240 000 – ( 120 000 – 30 000) = 150 000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80 000 + 50 000 – 40 000 = 90 000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 = 45 000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621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NHẢY MÚA NÀO BẠN ƠI  Nhạc thiếu nhi vui nhộn  POMPOM4kids_1080p">
            <a:hlinkClick r:id="" action="ppaction://media"/>
            <a:extLst>
              <a:ext uri="{FF2B5EF4-FFF2-40B4-BE49-F238E27FC236}">
                <a16:creationId xmlns:a16="http://schemas.microsoft.com/office/drawing/2014/main" id="{2381901B-A079-1BDB-DF82-726C12F9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76" y="443404"/>
            <a:ext cx="10468303" cy="5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215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923722"/>
                </a:solidFill>
                <a:latin typeface="Cambria" panose="02040503050406030204" pitchFamily="18" charset="0"/>
              </a:rPr>
              <a:t> &gt;, &lt;, 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FBA91-EB3C-2F26-C74E-7F2D0A6D430B}"/>
              </a:ext>
            </a:extLst>
          </p:cNvPr>
          <p:cNvGrpSpPr/>
          <p:nvPr/>
        </p:nvGrpSpPr>
        <p:grpSpPr>
          <a:xfrm>
            <a:off x="5132741" y="780607"/>
            <a:ext cx="5394960" cy="2482603"/>
            <a:chOff x="5410143" y="297722"/>
            <a:chExt cx="5394960" cy="24826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6014F-0F60-2AF4-EBCD-48DAF0282F14}"/>
                </a:ext>
              </a:extLst>
            </p:cNvPr>
            <p:cNvSpPr txBox="1"/>
            <p:nvPr/>
          </p:nvSpPr>
          <p:spPr>
            <a:xfrm>
              <a:off x="5410143" y="297722"/>
              <a:ext cx="5394960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98 979        701 352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651 410        639 837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4 785 696        5 460 315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F9E9CD-77A1-D327-773C-05B25954FD5D}"/>
                </a:ext>
              </a:extLst>
            </p:cNvPr>
            <p:cNvSpPr/>
            <p:nvPr/>
          </p:nvSpPr>
          <p:spPr>
            <a:xfrm>
              <a:off x="7454587" y="495898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74D90C-07BE-90D4-4488-85E49A35D163}"/>
                </a:ext>
              </a:extLst>
            </p:cNvPr>
            <p:cNvSpPr/>
            <p:nvPr/>
          </p:nvSpPr>
          <p:spPr>
            <a:xfrm>
              <a:off x="7210747" y="131885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7FFEFB-C427-EFE0-DB12-154E2FD2B8EA}"/>
                </a:ext>
              </a:extLst>
            </p:cNvPr>
            <p:cNvSpPr/>
            <p:nvPr/>
          </p:nvSpPr>
          <p:spPr>
            <a:xfrm>
              <a:off x="7566347" y="215197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051720-1CB5-9433-5F0E-6746CE81A994}"/>
              </a:ext>
            </a:extLst>
          </p:cNvPr>
          <p:cNvGrpSpPr/>
          <p:nvPr/>
        </p:nvGrpSpPr>
        <p:grpSpPr>
          <a:xfrm>
            <a:off x="1366463" y="3647097"/>
            <a:ext cx="7640663" cy="2482603"/>
            <a:chOff x="3287730" y="3390243"/>
            <a:chExt cx="7640663" cy="2482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76A4-C428-A968-2874-39B914D75B33}"/>
                </a:ext>
              </a:extLst>
            </p:cNvPr>
            <p:cNvSpPr txBox="1"/>
            <p:nvPr/>
          </p:nvSpPr>
          <p:spPr>
            <a:xfrm>
              <a:off x="3287730" y="3390243"/>
              <a:ext cx="7640663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37 020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30 000 + 7 000 + 20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200 895 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200 000 + 900 + 5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8 100 300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7 000 000 + 900 000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77B04D-5F3B-D1C3-9C91-3C1459C7E728}"/>
                </a:ext>
              </a:extLst>
            </p:cNvPr>
            <p:cNvSpPr/>
            <p:nvPr/>
          </p:nvSpPr>
          <p:spPr>
            <a:xfrm>
              <a:off x="5358659" y="3537047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801FDA-07FC-30E3-DC2B-87862B8857F9}"/>
                </a:ext>
              </a:extLst>
            </p:cNvPr>
            <p:cNvSpPr/>
            <p:nvPr/>
          </p:nvSpPr>
          <p:spPr>
            <a:xfrm>
              <a:off x="5155915" y="4390830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4287BE-DAE0-66A5-8CCD-1B2C5B0002D4}"/>
                </a:ext>
              </a:extLst>
            </p:cNvPr>
            <p:cNvSpPr/>
            <p:nvPr/>
          </p:nvSpPr>
          <p:spPr>
            <a:xfrm>
              <a:off x="5521791" y="5213676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A0FBDA-2720-DCAA-5385-1AAF1D87054C}"/>
              </a:ext>
            </a:extLst>
          </p:cNvPr>
          <p:cNvSpPr/>
          <p:nvPr/>
        </p:nvSpPr>
        <p:spPr>
          <a:xfrm>
            <a:off x="7175472" y="9770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C07914-3CF2-33CC-29F3-FC3F731C2688}"/>
              </a:ext>
            </a:extLst>
          </p:cNvPr>
          <p:cNvSpPr/>
          <p:nvPr/>
        </p:nvSpPr>
        <p:spPr>
          <a:xfrm>
            <a:off x="6928892" y="1788728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F73DAA-D4E3-CF0F-FF9B-81C5EB8C6819}"/>
              </a:ext>
            </a:extLst>
          </p:cNvPr>
          <p:cNvSpPr/>
          <p:nvPr/>
        </p:nvSpPr>
        <p:spPr>
          <a:xfrm>
            <a:off x="7298762" y="2620935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28D50-CC1C-FE70-DE52-9186E950446B}"/>
              </a:ext>
            </a:extLst>
          </p:cNvPr>
          <p:cNvSpPr txBox="1"/>
          <p:nvPr/>
        </p:nvSpPr>
        <p:spPr>
          <a:xfrm>
            <a:off x="5363111" y="42637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37 020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E9461F-4CC8-A89F-270D-14E34811817E}"/>
              </a:ext>
            </a:extLst>
          </p:cNvPr>
          <p:cNvSpPr/>
          <p:nvPr/>
        </p:nvSpPr>
        <p:spPr>
          <a:xfrm>
            <a:off x="3435679" y="3792189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3A861-D1C4-36A3-E9F2-E386EA2A35AD}"/>
              </a:ext>
            </a:extLst>
          </p:cNvPr>
          <p:cNvSpPr txBox="1"/>
          <p:nvPr/>
        </p:nvSpPr>
        <p:spPr>
          <a:xfrm>
            <a:off x="5301466" y="50343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200 905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5C4FB1-6C5C-5414-443C-EF0BF75DEAC7}"/>
              </a:ext>
            </a:extLst>
          </p:cNvPr>
          <p:cNvSpPr/>
          <p:nvPr/>
        </p:nvSpPr>
        <p:spPr>
          <a:xfrm>
            <a:off x="3230195" y="46346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24829-45A7-904D-522C-12F997096F97}"/>
              </a:ext>
            </a:extLst>
          </p:cNvPr>
          <p:cNvSpPr txBox="1"/>
          <p:nvPr/>
        </p:nvSpPr>
        <p:spPr>
          <a:xfrm>
            <a:off x="5414481" y="5989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7 900 000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D903B8-EAA9-5426-5D1F-0D33673CA977}"/>
              </a:ext>
            </a:extLst>
          </p:cNvPr>
          <p:cNvSpPr/>
          <p:nvPr/>
        </p:nvSpPr>
        <p:spPr>
          <a:xfrm>
            <a:off x="3600064" y="5466877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923722"/>
                </a:solidFill>
                <a:latin typeface="Cambria" panose="02040503050406030204" pitchFamily="18" charset="0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7" y="1880170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Nước nào có số lượt khách du lịch đến Việt Nam nhiều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5137079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277509" y="2887037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Ma-lai-xi-a có số lượt khách du lịch đến Việt Nam nhiều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1D85F-A3F7-CC1A-A546-5ABA0DC1C024}"/>
              </a:ext>
            </a:extLst>
          </p:cNvPr>
          <p:cNvSpPr txBox="1"/>
          <p:nvPr/>
        </p:nvSpPr>
        <p:spPr>
          <a:xfrm>
            <a:off x="6287783" y="384253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nào có số lượt khách du lịch đến Việt Nam ít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52D0-1474-6CF2-9920-422E6E684AF0}"/>
              </a:ext>
            </a:extLst>
          </p:cNvPr>
          <p:cNvSpPr txBox="1"/>
          <p:nvPr/>
        </p:nvSpPr>
        <p:spPr>
          <a:xfrm>
            <a:off x="6308332" y="488022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 có số lượt khách du lịch đến Việt Nam ít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D3032-D5B2-0473-7350-90B488E6895A}"/>
              </a:ext>
            </a:extLst>
          </p:cNvPr>
          <p:cNvSpPr/>
          <p:nvPr/>
        </p:nvSpPr>
        <p:spPr>
          <a:xfrm>
            <a:off x="1551398" y="3082248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8" y="1921267"/>
            <a:ext cx="547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lượt khách du lịch đến Việt Nam của nước Cam-pu-chia ít hơn số lượt khách du lịch của những nước nào trong các nước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4068566"/>
            <a:ext cx="4150759" cy="2034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328880" y="3739793"/>
            <a:ext cx="553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lượt khách du lịch đến Việt Nam của nước Cam-pu-chia ít hơn số lượt khách du lịch của Thái Lan và Ma-lai-xi-a.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BD59-0E21-5DC8-C20A-299DA6A29542}"/>
              </a:ext>
            </a:extLst>
          </p:cNvPr>
          <p:cNvSpPr txBox="1"/>
          <p:nvPr/>
        </p:nvSpPr>
        <p:spPr>
          <a:xfrm>
            <a:off x="1613043" y="2321959"/>
            <a:ext cx="996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8 891 400.</a:t>
            </a:r>
          </a:p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"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8 891 300”.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0D956555-3218-5DFC-CA00-AA44828217E1}"/>
              </a:ext>
            </a:extLst>
          </p:cNvPr>
          <p:cNvSpPr/>
          <p:nvPr/>
        </p:nvSpPr>
        <p:spPr>
          <a:xfrm>
            <a:off x="1450676" y="4726112"/>
            <a:ext cx="9891994" cy="1438381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Bạn Việt nói đúng vì số 4 ở hàng chục bé hơn 5 nên ta làm tròn xuống.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B547F2-6777-26D3-C2E7-ECA59CCD5894}"/>
              </a:ext>
            </a:extLst>
          </p:cNvPr>
          <p:cNvSpPr txBox="1"/>
          <p:nvPr/>
        </p:nvSpPr>
        <p:spPr>
          <a:xfrm>
            <a:off x="1253448" y="2188866"/>
            <a:ext cx="1019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b) Mỗi bạn dưới đây đã làm tròn số học sinh đến hàng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BE6EF-6151-B473-D4C8-D4F2D992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14" y="2810168"/>
            <a:ext cx="7950210" cy="3405698"/>
          </a:xfrm>
          <a:prstGeom prst="rect">
            <a:avLst/>
          </a:prstGeom>
        </p:spPr>
      </p:pic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E3D22D16-0B18-B9B6-7130-5C7B3EE9E5B6}"/>
              </a:ext>
            </a:extLst>
          </p:cNvPr>
          <p:cNvSpPr/>
          <p:nvPr/>
        </p:nvSpPr>
        <p:spPr>
          <a:xfrm>
            <a:off x="2334253" y="5558319"/>
            <a:ext cx="2165827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1" name="Google Shape;8497;p43">
            <a:extLst>
              <a:ext uri="{FF2B5EF4-FFF2-40B4-BE49-F238E27FC236}">
                <a16:creationId xmlns:a16="http://schemas.microsoft.com/office/drawing/2014/main" id="{118D0BBD-0DA5-FDC9-841A-F8A63526AC77}"/>
              </a:ext>
            </a:extLst>
          </p:cNvPr>
          <p:cNvSpPr/>
          <p:nvPr/>
        </p:nvSpPr>
        <p:spPr>
          <a:xfrm>
            <a:off x="5221291" y="5445303"/>
            <a:ext cx="1682943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Google Shape;8497;p43">
            <a:extLst>
              <a:ext uri="{FF2B5EF4-FFF2-40B4-BE49-F238E27FC236}">
                <a16:creationId xmlns:a16="http://schemas.microsoft.com/office/drawing/2014/main" id="{097F9606-8E10-0E58-FCAB-09C3B33C10AD}"/>
              </a:ext>
            </a:extLst>
          </p:cNvPr>
          <p:cNvSpPr/>
          <p:nvPr/>
        </p:nvSpPr>
        <p:spPr>
          <a:xfrm>
            <a:off x="7543251" y="5517221"/>
            <a:ext cx="2258295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1054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</TotalTime>
  <Words>709</Words>
  <PresentationFormat>Widescreen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Vogue-ExtraBold</vt:lpstr>
      <vt:lpstr>阿里巴巴普惠体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2023-10-09T01:36:50Z</dcterms:created>
  <dcterms:modified xsi:type="dcterms:W3CDTF">2023-10-15T08:52:14Z</dcterms:modified>
</cp:coreProperties>
</file>