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45" r:id="rId5"/>
    <p:sldId id="346" r:id="rId6"/>
    <p:sldId id="311" r:id="rId7"/>
    <p:sldId id="310" r:id="rId8"/>
    <p:sldId id="322" r:id="rId9"/>
    <p:sldId id="341" r:id="rId10"/>
    <p:sldId id="342" r:id="rId11"/>
    <p:sldId id="343" r:id="rId12"/>
    <p:sldId id="344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1" autoAdjust="0"/>
    <p:restoredTop sz="79171" autoAdjust="0"/>
  </p:normalViewPr>
  <p:slideViewPr>
    <p:cSldViewPr snapToGrid="0" showGuides="1">
      <p:cViewPr varScale="1">
        <p:scale>
          <a:sx n="88" d="100"/>
          <a:sy n="88" d="100"/>
        </p:scale>
        <p:origin x="10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</a:t>
            </a:r>
            <a:r>
              <a:rPr lang="en-US" sz="1200" b="0" i="1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quizizz.com</a:t>
            </a:r>
            <a:r>
              <a:rPr lang="en-US" sz="1200" b="0" i="1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/admin/quiz/</a:t>
            </a:r>
            <a:r>
              <a:rPr lang="en-US" sz="1200" b="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6384e7b420f73e001e34eec8?source</a:t>
            </a:r>
            <a:r>
              <a:rPr lang="en-US" sz="1200" b="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quiz_share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5A3AA-3EBB-F441-B82F-3B370034EA2B}"/>
              </a:ext>
            </a:extLst>
          </p:cNvPr>
          <p:cNvSpPr txBox="1"/>
          <p:nvPr/>
        </p:nvSpPr>
        <p:spPr>
          <a:xfrm>
            <a:off x="2780438" y="873369"/>
            <a:ext cx="8084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80F3"/>
                </a:solidFill>
                <a:effectLst/>
                <a:latin typeface="Times" pitchFamily="2" charset="0"/>
              </a:rPr>
              <a:t>Modal verbs: must, have to, </a:t>
            </a:r>
            <a:r>
              <a:rPr lang="en-US" sz="3200" b="1" dirty="0" smtClean="0">
                <a:solidFill>
                  <a:srgbClr val="3380F3"/>
                </a:solidFill>
                <a:effectLst/>
                <a:latin typeface="Times" pitchFamily="2" charset="0"/>
              </a:rPr>
              <a:t>should</a:t>
            </a:r>
            <a:endParaRPr lang="en-US" sz="3200" b="1" dirty="0">
              <a:solidFill>
                <a:srgbClr val="3380F3"/>
              </a:solidFill>
              <a:effectLst/>
              <a:latin typeface="Times" pitchFamily="2" charset="0"/>
            </a:endParaRP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CC228BDC-9A00-D948-B38C-E482A5FC3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4" y="1328442"/>
            <a:ext cx="10176987" cy="54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4913" y="1153278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Helvetica" pitchFamily="2" charset="0"/>
              </a:rPr>
              <a:t>Circle the correct answers to complete the sentences.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0368A-1405-ED46-98B8-3CEB651FCD34}"/>
              </a:ext>
            </a:extLst>
          </p:cNvPr>
          <p:cNvSpPr txBox="1"/>
          <p:nvPr/>
        </p:nvSpPr>
        <p:spPr>
          <a:xfrm>
            <a:off x="603422" y="2096586"/>
            <a:ext cx="10985156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  <a:latin typeface="Helvetica" pitchFamily="2" charset="0"/>
              </a:rPr>
              <a:t>1. </a:t>
            </a:r>
            <a:r>
              <a:rPr lang="en-US" sz="2400" dirty="0">
                <a:effectLst/>
                <a:latin typeface="Helvetica" pitchFamily="2" charset="0"/>
              </a:rPr>
              <a:t>You 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must</a:t>
            </a:r>
            <a:r>
              <a:rPr lang="en-US" sz="2400" dirty="0">
                <a:effectLst/>
                <a:latin typeface="Helvetica" pitchFamily="2" charset="0"/>
              </a:rPr>
              <a:t>/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mustn’t </a:t>
            </a:r>
            <a:r>
              <a:rPr lang="en-US" sz="2400" dirty="0">
                <a:effectLst/>
                <a:latin typeface="Helvetica" pitchFamily="2" charset="0"/>
              </a:rPr>
              <a:t>respect older people. You can learn some valuable lessons from them.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  <a:latin typeface="Helvetica" pitchFamily="2" charset="0"/>
              </a:rPr>
              <a:t>2. </a:t>
            </a:r>
            <a:r>
              <a:rPr lang="en-US" sz="2400" dirty="0">
                <a:effectLst/>
                <a:latin typeface="Helvetica" pitchFamily="2" charset="0"/>
              </a:rPr>
              <a:t>We 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don’t have to</a:t>
            </a:r>
            <a:r>
              <a:rPr lang="en-US" sz="2400" dirty="0">
                <a:effectLst/>
                <a:latin typeface="Helvetica" pitchFamily="2" charset="0"/>
              </a:rPr>
              <a:t>/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have to </a:t>
            </a:r>
            <a:r>
              <a:rPr lang="en-US" sz="2400" dirty="0">
                <a:effectLst/>
                <a:latin typeface="Helvetica" pitchFamily="2" charset="0"/>
              </a:rPr>
              <a:t>wear uniforms on weekdays. It’s the rule at our school.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  <a:latin typeface="Helvetica" pitchFamily="2" charset="0"/>
              </a:rPr>
              <a:t>3. </a:t>
            </a:r>
            <a:r>
              <a:rPr lang="en-US" sz="2400" dirty="0">
                <a:effectLst/>
                <a:latin typeface="Helvetica" pitchFamily="2" charset="0"/>
              </a:rPr>
              <a:t>You 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should</a:t>
            </a:r>
            <a:r>
              <a:rPr lang="en-US" sz="2400" dirty="0">
                <a:effectLst/>
                <a:latin typeface="Helvetica" pitchFamily="2" charset="0"/>
              </a:rPr>
              <a:t>/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mustn’t </a:t>
            </a:r>
            <a:r>
              <a:rPr lang="en-US" sz="2400" dirty="0">
                <a:effectLst/>
                <a:latin typeface="Helvetica" pitchFamily="2" charset="0"/>
              </a:rPr>
              <a:t>ask your parents for permission if you want to </a:t>
            </a:r>
            <a:r>
              <a:rPr lang="en-US" sz="2400" dirty="0" err="1">
                <a:effectLst/>
                <a:latin typeface="Helvetica" pitchFamily="2" charset="0"/>
              </a:rPr>
              <a:t>colour</a:t>
            </a:r>
            <a:r>
              <a:rPr lang="en-US" sz="2400" dirty="0">
                <a:effectLst/>
                <a:latin typeface="Helvetica" pitchFamily="2" charset="0"/>
              </a:rPr>
              <a:t> your hair.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  <a:latin typeface="Helvetica" pitchFamily="2" charset="0"/>
              </a:rPr>
              <a:t>4. </a:t>
            </a:r>
            <a:r>
              <a:rPr lang="en-US" sz="2400" dirty="0">
                <a:effectLst/>
                <a:latin typeface="Helvetica" pitchFamily="2" charset="0"/>
              </a:rPr>
              <a:t>In the past, women 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had to</a:t>
            </a:r>
            <a:r>
              <a:rPr lang="en-US" sz="2400" dirty="0">
                <a:effectLst/>
                <a:latin typeface="Helvetica" pitchFamily="2" charset="0"/>
              </a:rPr>
              <a:t>/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must </a:t>
            </a:r>
            <a:r>
              <a:rPr lang="en-US" sz="2400" dirty="0">
                <a:effectLst/>
                <a:latin typeface="Helvetica" pitchFamily="2" charset="0"/>
              </a:rPr>
              <a:t>do all housework. It was one of their duties.</a:t>
            </a:r>
          </a:p>
          <a:p>
            <a:pPr>
              <a:lnSpc>
                <a:spcPct val="150000"/>
              </a:lnSpc>
            </a:pPr>
            <a:endParaRPr lang="x-none" sz="2400" dirty="0"/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19B2206C-16D6-5449-AEC9-7FF5598C767F}"/>
              </a:ext>
            </a:extLst>
          </p:cNvPr>
          <p:cNvSpPr/>
          <p:nvPr/>
        </p:nvSpPr>
        <p:spPr>
          <a:xfrm>
            <a:off x="1534913" y="2096586"/>
            <a:ext cx="800514" cy="63425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FDBAB7B8-E9E9-084A-9E68-55C8DABEE01B}"/>
              </a:ext>
            </a:extLst>
          </p:cNvPr>
          <p:cNvSpPr/>
          <p:nvPr/>
        </p:nvSpPr>
        <p:spPr>
          <a:xfrm>
            <a:off x="3348847" y="3213571"/>
            <a:ext cx="1111941" cy="63425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F0A6AD04-4C91-3448-BEED-A735212D260A}"/>
              </a:ext>
            </a:extLst>
          </p:cNvPr>
          <p:cNvSpPr/>
          <p:nvPr/>
        </p:nvSpPr>
        <p:spPr>
          <a:xfrm>
            <a:off x="1584340" y="4330114"/>
            <a:ext cx="1022936" cy="63425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39E86346-4F92-BF46-ADAD-18919A571258}"/>
              </a:ext>
            </a:extLst>
          </p:cNvPr>
          <p:cNvSpPr/>
          <p:nvPr/>
        </p:nvSpPr>
        <p:spPr>
          <a:xfrm>
            <a:off x="3660273" y="5387593"/>
            <a:ext cx="924083" cy="63425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916302"/>
            <a:ext cx="9922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 in pairs. Are there any rules in your family or things that you or your parents</a:t>
            </a:r>
            <a:r>
              <a:rPr lang="x-none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think are necessary? Share them with your partner. Use must, have to, and should.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riend talking cartoon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"/>
          <a:stretch/>
        </p:blipFill>
        <p:spPr bwMode="auto">
          <a:xfrm>
            <a:off x="4076045" y="2849110"/>
            <a:ext cx="3856994" cy="36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1AFD4B4E-F65A-8C49-945A-1698EA721C2E}"/>
              </a:ext>
            </a:extLst>
          </p:cNvPr>
          <p:cNvSpPr/>
          <p:nvPr/>
        </p:nvSpPr>
        <p:spPr>
          <a:xfrm>
            <a:off x="333633" y="2161994"/>
            <a:ext cx="3742412" cy="1592866"/>
          </a:xfrm>
          <a:prstGeom prst="cloudCallout">
            <a:avLst>
              <a:gd name="adj1" fmla="val 51288"/>
              <a:gd name="adj2" fmla="val 927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have to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be back home by 9 p.m.</a:t>
            </a:r>
            <a:endParaRPr lang="x-none" sz="2000" dirty="0"/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5D218AB8-F72E-DE42-8A42-7F2F33CA48B4}"/>
              </a:ext>
            </a:extLst>
          </p:cNvPr>
          <p:cNvSpPr/>
          <p:nvPr/>
        </p:nvSpPr>
        <p:spPr>
          <a:xfrm>
            <a:off x="6941868" y="2797441"/>
            <a:ext cx="4977989" cy="1633045"/>
          </a:xfrm>
          <a:prstGeom prst="cloudCallout">
            <a:avLst>
              <a:gd name="adj1" fmla="val -62954"/>
              <a:gd name="adj2" fmla="val 1046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Really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I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don't have to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But my parents think I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shouldn't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stay out after 10 p.m.</a:t>
            </a:r>
            <a:r>
              <a:rPr lang="x-none" sz="2000" dirty="0"/>
              <a:t> </a:t>
            </a:r>
          </a:p>
          <a:p>
            <a:pPr algn="ctr"/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generational differences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Contracted forms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Modal verbs: must, have to, should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3 -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82870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Game: Quizizz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17380"/>
            <a:ext cx="5828706" cy="87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Listen and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circle.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5828707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Match the words to make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phrases.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2: Complete the sentences using the correct forms of the </a:t>
            </a:r>
            <a:r>
              <a:rPr lang="en-GB" dirty="0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912684"/>
            <a:ext cx="582870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376864"/>
            <a:ext cx="5828704" cy="13974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Circle the correct answers to complete the sentences.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2.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Talk any rules in your family or things that you or your parents</a:t>
            </a:r>
            <a:r>
              <a:rPr lang="x-none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think are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necessary.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- Use your electronic devices to access to the link on quizizz and join the game.</a:t>
            </a:r>
          </a:p>
          <a:p>
            <a:r>
              <a:rPr lang="en-US" sz="2800"/>
              <a:t>- The whole class complete to answer the questions.</a:t>
            </a:r>
          </a:p>
          <a:p>
            <a:r>
              <a:rPr lang="en-US" sz="2800"/>
              <a:t>- After the game, Ss with the highest point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QUIZIZZ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3314" y="5453278"/>
            <a:ext cx="6191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quizizz.com</a:t>
            </a:r>
            <a:r>
              <a:rPr lang="en-US" sz="3200" dirty="0"/>
              <a:t>/</a:t>
            </a:r>
            <a:r>
              <a:rPr lang="en-US" sz="3200" dirty="0" err="1"/>
              <a:t>join?gc</a:t>
            </a:r>
            <a:r>
              <a:rPr lang="en-US" sz="3200" dirty="0"/>
              <a:t>=314578</a:t>
            </a:r>
          </a:p>
        </p:txBody>
      </p:sp>
      <p:pic>
        <p:nvPicPr>
          <p:cNvPr id="1026" name="Picture 2" descr="Giới Thiệu Về Quizizz - Ứng Dụng Tạo Trò Chơi Học Tập 11/2022">
            <a:extLst>
              <a:ext uri="{FF2B5EF4-FFF2-40B4-BE49-F238E27FC236}">
                <a16:creationId xmlns:a16="http://schemas.microsoft.com/office/drawing/2014/main" id="{50982676-0131-1D40-B0CD-E2F199E5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34" y="1176867"/>
            <a:ext cx="376555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0993" y="926736"/>
            <a:ext cx="104516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Listen and repeat. Pay attention to the contracted forms in the following sentences. What are their full forms?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5585E6-2D66-2849-8FB0-8711209251F4}"/>
              </a:ext>
            </a:extLst>
          </p:cNvPr>
          <p:cNvSpPr txBox="1"/>
          <p:nvPr/>
        </p:nvSpPr>
        <p:spPr>
          <a:xfrm>
            <a:off x="878041" y="2149846"/>
            <a:ext cx="7857067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Today, </a:t>
            </a:r>
            <a:r>
              <a:rPr lang="en-US" sz="2800" dirty="0">
                <a:solidFill>
                  <a:srgbClr val="FF0000"/>
                </a:solidFill>
                <a:effectLst/>
              </a:rPr>
              <a:t>we’ll</a:t>
            </a:r>
            <a:r>
              <a:rPr lang="en-US" sz="2800" dirty="0">
                <a:effectLst/>
              </a:rPr>
              <a:t> talk about the generation gap.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solidFill>
                  <a:srgbClr val="FF0000"/>
                </a:solidFill>
                <a:effectLst/>
              </a:rPr>
              <a:t>You’re</a:t>
            </a:r>
            <a:r>
              <a:rPr lang="en-US" sz="2800" dirty="0">
                <a:effectLst/>
              </a:rPr>
              <a:t> right, Mark.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solidFill>
                  <a:srgbClr val="FF0000"/>
                </a:solidFill>
                <a:effectLst/>
              </a:rPr>
              <a:t>We can’t </a:t>
            </a:r>
            <a:r>
              <a:rPr lang="en-US" sz="2800" dirty="0">
                <a:effectLst/>
              </a:rPr>
              <a:t>avoid daily arguments.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4. </a:t>
            </a:r>
            <a:r>
              <a:rPr lang="en-US" sz="2800" dirty="0">
                <a:solidFill>
                  <a:srgbClr val="FF0000"/>
                </a:solidFill>
                <a:effectLst/>
              </a:rPr>
              <a:t>That’s</a:t>
            </a:r>
            <a:r>
              <a:rPr lang="en-US" sz="2800" dirty="0">
                <a:effectLst/>
              </a:rPr>
              <a:t> a good point.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No, they </a:t>
            </a:r>
            <a:r>
              <a:rPr lang="en-US" sz="2800" dirty="0">
                <a:solidFill>
                  <a:srgbClr val="FF0000"/>
                </a:solidFill>
                <a:effectLst/>
              </a:rPr>
              <a:t>don’t</a:t>
            </a:r>
            <a:r>
              <a:rPr lang="en-US" sz="2800" dirty="0"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6. </a:t>
            </a:r>
            <a:r>
              <a:rPr lang="en-US" sz="2800" dirty="0">
                <a:effectLst/>
              </a:rPr>
              <a:t>Now </a:t>
            </a:r>
            <a:r>
              <a:rPr lang="en-US" sz="2800" dirty="0">
                <a:solidFill>
                  <a:srgbClr val="FF0000"/>
                </a:solidFill>
                <a:effectLst/>
              </a:rPr>
              <a:t>let’s</a:t>
            </a:r>
            <a:r>
              <a:rPr lang="en-US" sz="2800" dirty="0">
                <a:effectLst/>
              </a:rPr>
              <a:t> continue our discussion with …</a:t>
            </a:r>
          </a:p>
          <a:p>
            <a:pPr>
              <a:lnSpc>
                <a:spcPct val="150000"/>
              </a:lnSpc>
            </a:pPr>
            <a:endParaRPr lang="x-none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93D79-4E77-8841-A1FC-E4A5C22D1200}"/>
              </a:ext>
            </a:extLst>
          </p:cNvPr>
          <p:cNvSpPr txBox="1"/>
          <p:nvPr/>
        </p:nvSpPr>
        <p:spPr>
          <a:xfrm>
            <a:off x="8033621" y="2301918"/>
            <a:ext cx="1402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we will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0AAF6-B585-2E4C-ADD3-A28EC7EAA60E}"/>
              </a:ext>
            </a:extLst>
          </p:cNvPr>
          <p:cNvSpPr txBox="1"/>
          <p:nvPr/>
        </p:nvSpPr>
        <p:spPr>
          <a:xfrm>
            <a:off x="8033621" y="2920229"/>
            <a:ext cx="1345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You are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EDEB8-D117-5B4B-AEBB-469ED5C3D5E3}"/>
              </a:ext>
            </a:extLst>
          </p:cNvPr>
          <p:cNvSpPr txBox="1"/>
          <p:nvPr/>
        </p:nvSpPr>
        <p:spPr>
          <a:xfrm>
            <a:off x="8100049" y="3588238"/>
            <a:ext cx="1270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cannot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0C930-85C4-E448-8294-E078193D64DD}"/>
              </a:ext>
            </a:extLst>
          </p:cNvPr>
          <p:cNvSpPr txBox="1"/>
          <p:nvPr/>
        </p:nvSpPr>
        <p:spPr>
          <a:xfrm>
            <a:off x="8100049" y="4308570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That is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9031C-A337-7E4D-8732-BCD94E1139F4}"/>
              </a:ext>
            </a:extLst>
          </p:cNvPr>
          <p:cNvSpPr txBox="1"/>
          <p:nvPr/>
        </p:nvSpPr>
        <p:spPr>
          <a:xfrm>
            <a:off x="8122490" y="4844595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do not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C5166E-8063-3A42-BBFE-316955CD4667}"/>
              </a:ext>
            </a:extLst>
          </p:cNvPr>
          <p:cNvSpPr txBox="1"/>
          <p:nvPr/>
        </p:nvSpPr>
        <p:spPr>
          <a:xfrm>
            <a:off x="8134161" y="5525865"/>
            <a:ext cx="1043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let us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pic>
        <p:nvPicPr>
          <p:cNvPr id="2" name="Trac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88706" y="200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5" grpId="0"/>
      <p:bldP spid="6" grpId="0"/>
      <p:bldP spid="7" grpId="0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Listen and circle what you hear: contracted or full forms. Then </a:t>
            </a:r>
            <a:r>
              <a:rPr lang="en-U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saying these conversations in pairs.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BD367-FFD2-2242-85BE-E5D91D90DBB4}"/>
              </a:ext>
            </a:extLst>
          </p:cNvPr>
          <p:cNvSpPr txBox="1"/>
          <p:nvPr/>
        </p:nvSpPr>
        <p:spPr>
          <a:xfrm>
            <a:off x="1410819" y="2058962"/>
            <a:ext cx="10058400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A: </a:t>
            </a:r>
            <a:r>
              <a:rPr lang="en-US" sz="2800" dirty="0">
                <a:solidFill>
                  <a:srgbClr val="3380F3"/>
                </a:solidFill>
                <a:effectLst/>
              </a:rPr>
              <a:t>What’s</a:t>
            </a:r>
            <a:r>
              <a:rPr lang="en-US" sz="2800" dirty="0"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What is </a:t>
            </a:r>
            <a:r>
              <a:rPr lang="en-US" sz="2800" dirty="0">
                <a:effectLst/>
              </a:rPr>
              <a:t>the topic of today’s discussion?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B: </a:t>
            </a:r>
            <a:r>
              <a:rPr lang="en-US" sz="2800" dirty="0">
                <a:solidFill>
                  <a:srgbClr val="3380F3"/>
                </a:solidFill>
                <a:effectLst/>
              </a:rPr>
              <a:t>We’ll</a:t>
            </a:r>
            <a:r>
              <a:rPr lang="en-US" sz="2800" dirty="0"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We will </a:t>
            </a:r>
            <a:r>
              <a:rPr lang="en-US" sz="2800" dirty="0">
                <a:effectLst/>
              </a:rPr>
              <a:t>talk about the generation gap.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solidFill>
                  <a:srgbClr val="000000"/>
                </a:solidFill>
                <a:effectLst/>
              </a:rPr>
              <a:t>A: </a:t>
            </a:r>
            <a:r>
              <a:rPr lang="en-US" sz="2800" dirty="0">
                <a:solidFill>
                  <a:srgbClr val="3380F3"/>
                </a:solidFill>
                <a:effectLst/>
              </a:rPr>
              <a:t>Don’t you</a:t>
            </a:r>
            <a:r>
              <a:rPr lang="en-US" sz="2800" dirty="0">
                <a:solidFill>
                  <a:srgbClr val="000000"/>
                </a:solidFill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Do you not </a:t>
            </a:r>
            <a:r>
              <a:rPr lang="en-US" sz="2800" dirty="0">
                <a:solidFill>
                  <a:srgbClr val="000000"/>
                </a:solidFill>
                <a:effectLst/>
              </a:rPr>
              <a:t>live with your</a:t>
            </a:r>
            <a:r>
              <a:rPr lang="en-US" sz="2800" dirty="0">
                <a:solidFill>
                  <a:srgbClr val="3380F3"/>
                </a:solidFill>
              </a:rPr>
              <a:t> </a:t>
            </a:r>
            <a:r>
              <a:rPr lang="en-US" sz="2800" dirty="0">
                <a:effectLst/>
              </a:rPr>
              <a:t>grandparents?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B: No, I </a:t>
            </a:r>
            <a:r>
              <a:rPr lang="en-US" sz="2800" dirty="0">
                <a:solidFill>
                  <a:srgbClr val="3380F3"/>
                </a:solidFill>
                <a:effectLst/>
              </a:rPr>
              <a:t>don’t</a:t>
            </a:r>
            <a:r>
              <a:rPr lang="en-US" sz="2800" dirty="0"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do not</a:t>
            </a:r>
            <a:r>
              <a:rPr lang="en-US" sz="2800" dirty="0"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A: I’m not sure </a:t>
            </a:r>
            <a:r>
              <a:rPr lang="en-US" sz="2800" dirty="0">
                <a:solidFill>
                  <a:srgbClr val="3380F3"/>
                </a:solidFill>
                <a:effectLst/>
              </a:rPr>
              <a:t>who’ll</a:t>
            </a:r>
            <a:r>
              <a:rPr lang="en-US" sz="2800" dirty="0"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who will </a:t>
            </a:r>
            <a:r>
              <a:rPr lang="en-US" sz="2800" dirty="0">
                <a:effectLst/>
              </a:rPr>
              <a:t>be the next presenter? Will you speak next?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</a:rPr>
              <a:t>B: Yes, </a:t>
            </a:r>
            <a:r>
              <a:rPr lang="en-US" sz="2800" dirty="0">
                <a:solidFill>
                  <a:srgbClr val="3380F3"/>
                </a:solidFill>
                <a:effectLst/>
              </a:rPr>
              <a:t>I’ll</a:t>
            </a:r>
            <a:r>
              <a:rPr lang="en-US" sz="2800" dirty="0">
                <a:solidFill>
                  <a:srgbClr val="000000"/>
                </a:solidFill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I will</a:t>
            </a:r>
            <a:r>
              <a:rPr lang="en-US" sz="2800" dirty="0">
                <a:solidFill>
                  <a:srgbClr val="000000"/>
                </a:solidFill>
                <a:effectLst/>
              </a:rPr>
              <a:t>.</a:t>
            </a:r>
            <a:endParaRPr lang="en-US" sz="2800" dirty="0">
              <a:solidFill>
                <a:srgbClr val="3380F3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x-none" sz="2800" dirty="0"/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56437FBF-2D24-394C-A560-E0C20EF9EE5A}"/>
              </a:ext>
            </a:extLst>
          </p:cNvPr>
          <p:cNvSpPr/>
          <p:nvPr/>
        </p:nvSpPr>
        <p:spPr>
          <a:xfrm>
            <a:off x="2099733" y="2058962"/>
            <a:ext cx="1185334" cy="701171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1B270791-D61B-DC4A-94F4-AF9E34AA736A}"/>
              </a:ext>
            </a:extLst>
          </p:cNvPr>
          <p:cNvSpPr/>
          <p:nvPr/>
        </p:nvSpPr>
        <p:spPr>
          <a:xfrm>
            <a:off x="1744132" y="2736295"/>
            <a:ext cx="1036305" cy="701171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04EAB310-A84D-6746-892D-1D3DA87E30E4}"/>
              </a:ext>
            </a:extLst>
          </p:cNvPr>
          <p:cNvSpPr/>
          <p:nvPr/>
        </p:nvSpPr>
        <p:spPr>
          <a:xfrm>
            <a:off x="2187770" y="3429000"/>
            <a:ext cx="1520630" cy="701171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A6C506DF-626B-9947-94A3-FBCFD832C223}"/>
              </a:ext>
            </a:extLst>
          </p:cNvPr>
          <p:cNvSpPr/>
          <p:nvPr/>
        </p:nvSpPr>
        <p:spPr>
          <a:xfrm>
            <a:off x="2429932" y="4130171"/>
            <a:ext cx="1036305" cy="66886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764CCB03-742D-A246-95B8-443290B76CC9}"/>
              </a:ext>
            </a:extLst>
          </p:cNvPr>
          <p:cNvSpPr/>
          <p:nvPr/>
        </p:nvSpPr>
        <p:spPr>
          <a:xfrm>
            <a:off x="3963787" y="4653343"/>
            <a:ext cx="1102651" cy="668868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3B09566E-3BE7-F246-9AB7-8DB80D32087E}"/>
              </a:ext>
            </a:extLst>
          </p:cNvPr>
          <p:cNvSpPr/>
          <p:nvPr/>
        </p:nvSpPr>
        <p:spPr>
          <a:xfrm>
            <a:off x="2917589" y="6023382"/>
            <a:ext cx="1102651" cy="668868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" name="Trac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9619" y="227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Match the words to make phrases that mean the following.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5020433E-3E14-E540-B87E-1DE22CB7C29E}"/>
              </a:ext>
            </a:extLst>
          </p:cNvPr>
          <p:cNvSpPr/>
          <p:nvPr/>
        </p:nvSpPr>
        <p:spPr>
          <a:xfrm>
            <a:off x="482690" y="2204358"/>
            <a:ext cx="2297748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1. traditional</a:t>
            </a:r>
          </a:p>
        </p:txBody>
      </p:sp>
      <p:sp>
        <p:nvSpPr>
          <p:cNvPr id="25" name="Alternate Process 24">
            <a:extLst>
              <a:ext uri="{FF2B5EF4-FFF2-40B4-BE49-F238E27FC236}">
                <a16:creationId xmlns:a16="http://schemas.microsoft.com/office/drawing/2014/main" id="{55EF7BD5-D1B8-A446-9C07-63D22825DFE3}"/>
              </a:ext>
            </a:extLst>
          </p:cNvPr>
          <p:cNvSpPr/>
          <p:nvPr/>
        </p:nvSpPr>
        <p:spPr>
          <a:xfrm>
            <a:off x="482690" y="3322865"/>
            <a:ext cx="2297748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2. common</a:t>
            </a:r>
          </a:p>
        </p:txBody>
      </p:sp>
      <p:sp>
        <p:nvSpPr>
          <p:cNvPr id="29" name="Alternate Process 28">
            <a:extLst>
              <a:ext uri="{FF2B5EF4-FFF2-40B4-BE49-F238E27FC236}">
                <a16:creationId xmlns:a16="http://schemas.microsoft.com/office/drawing/2014/main" id="{104F99D7-64C8-1F4F-BC42-C94A25DA2640}"/>
              </a:ext>
            </a:extLst>
          </p:cNvPr>
          <p:cNvSpPr/>
          <p:nvPr/>
        </p:nvSpPr>
        <p:spPr>
          <a:xfrm>
            <a:off x="482690" y="4458849"/>
            <a:ext cx="2297748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3. generational</a:t>
            </a:r>
          </a:p>
        </p:txBody>
      </p:sp>
      <p:sp>
        <p:nvSpPr>
          <p:cNvPr id="31" name="Alternate Process 30">
            <a:extLst>
              <a:ext uri="{FF2B5EF4-FFF2-40B4-BE49-F238E27FC236}">
                <a16:creationId xmlns:a16="http://schemas.microsoft.com/office/drawing/2014/main" id="{3AA0A39D-F718-E949-AF54-B912326C90FB}"/>
              </a:ext>
            </a:extLst>
          </p:cNvPr>
          <p:cNvSpPr/>
          <p:nvPr/>
        </p:nvSpPr>
        <p:spPr>
          <a:xfrm>
            <a:off x="470942" y="5660905"/>
            <a:ext cx="2297748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4. cultural</a:t>
            </a:r>
          </a:p>
        </p:txBody>
      </p:sp>
      <p:sp>
        <p:nvSpPr>
          <p:cNvPr id="37" name="Alternate Process 36">
            <a:extLst>
              <a:ext uri="{FF2B5EF4-FFF2-40B4-BE49-F238E27FC236}">
                <a16:creationId xmlns:a16="http://schemas.microsoft.com/office/drawing/2014/main" id="{B230BA38-1062-724E-AE66-1208DC6350A2}"/>
              </a:ext>
            </a:extLst>
          </p:cNvPr>
          <p:cNvSpPr/>
          <p:nvPr/>
        </p:nvSpPr>
        <p:spPr>
          <a:xfrm>
            <a:off x="6867162" y="2078600"/>
            <a:ext cx="5324838" cy="8932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special qualities that belong to a group of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people or things</a:t>
            </a:r>
          </a:p>
        </p:txBody>
      </p:sp>
      <p:sp>
        <p:nvSpPr>
          <p:cNvPr id="38" name="Alternate Process 37">
            <a:extLst>
              <a:ext uri="{FF2B5EF4-FFF2-40B4-BE49-F238E27FC236}">
                <a16:creationId xmlns:a16="http://schemas.microsoft.com/office/drawing/2014/main" id="{C51C932D-0E56-3341-9978-2448EF75ECC7}"/>
              </a:ext>
            </a:extLst>
          </p:cNvPr>
          <p:cNvSpPr/>
          <p:nvPr/>
        </p:nvSpPr>
        <p:spPr>
          <a:xfrm>
            <a:off x="6867162" y="3197107"/>
            <a:ext cx="5324838" cy="8932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a disagreement between different generations</a:t>
            </a:r>
          </a:p>
        </p:txBody>
      </p:sp>
      <p:sp>
        <p:nvSpPr>
          <p:cNvPr id="39" name="Alternate Process 38">
            <a:extLst>
              <a:ext uri="{FF2B5EF4-FFF2-40B4-BE49-F238E27FC236}">
                <a16:creationId xmlns:a16="http://schemas.microsoft.com/office/drawing/2014/main" id="{374F61B0-3F55-4541-83A2-9A8B97CF52C8}"/>
              </a:ext>
            </a:extLst>
          </p:cNvPr>
          <p:cNvSpPr/>
          <p:nvPr/>
        </p:nvSpPr>
        <p:spPr>
          <a:xfrm>
            <a:off x="6867162" y="4333091"/>
            <a:ext cx="5324838" cy="8932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beliefs about what is important in the culture of a particular society</a:t>
            </a:r>
          </a:p>
        </p:txBody>
      </p:sp>
      <p:sp>
        <p:nvSpPr>
          <p:cNvPr id="40" name="Alternate Process 39">
            <a:extLst>
              <a:ext uri="{FF2B5EF4-FFF2-40B4-BE49-F238E27FC236}">
                <a16:creationId xmlns:a16="http://schemas.microsoft.com/office/drawing/2014/main" id="{3D3D49B1-2DC8-8342-A0D3-3B78E9EF6475}"/>
              </a:ext>
            </a:extLst>
          </p:cNvPr>
          <p:cNvSpPr/>
          <p:nvPr/>
        </p:nvSpPr>
        <p:spPr>
          <a:xfrm>
            <a:off x="6855414" y="5535147"/>
            <a:ext cx="5324838" cy="8932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a belief or an opinion that has existed for a long time without changing</a:t>
            </a:r>
          </a:p>
        </p:txBody>
      </p:sp>
      <p:sp>
        <p:nvSpPr>
          <p:cNvPr id="41" name="Alternate Process 40">
            <a:extLst>
              <a:ext uri="{FF2B5EF4-FFF2-40B4-BE49-F238E27FC236}">
                <a16:creationId xmlns:a16="http://schemas.microsoft.com/office/drawing/2014/main" id="{90C94400-D627-A748-B94B-8751795C68CE}"/>
              </a:ext>
            </a:extLst>
          </p:cNvPr>
          <p:cNvSpPr/>
          <p:nvPr/>
        </p:nvSpPr>
        <p:spPr>
          <a:xfrm>
            <a:off x="4672828" y="2204358"/>
            <a:ext cx="2297748" cy="63681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a. characteristics</a:t>
            </a:r>
          </a:p>
        </p:txBody>
      </p:sp>
      <p:sp>
        <p:nvSpPr>
          <p:cNvPr id="42" name="Alternate Process 41">
            <a:extLst>
              <a:ext uri="{FF2B5EF4-FFF2-40B4-BE49-F238E27FC236}">
                <a16:creationId xmlns:a16="http://schemas.microsoft.com/office/drawing/2014/main" id="{8168143F-25A8-9A47-A861-8D56C514DDC9}"/>
              </a:ext>
            </a:extLst>
          </p:cNvPr>
          <p:cNvSpPr/>
          <p:nvPr/>
        </p:nvSpPr>
        <p:spPr>
          <a:xfrm>
            <a:off x="4672828" y="3322865"/>
            <a:ext cx="2297748" cy="63681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b. conflict</a:t>
            </a:r>
          </a:p>
        </p:txBody>
      </p:sp>
      <p:sp>
        <p:nvSpPr>
          <p:cNvPr id="43" name="Alternate Process 42">
            <a:extLst>
              <a:ext uri="{FF2B5EF4-FFF2-40B4-BE49-F238E27FC236}">
                <a16:creationId xmlns:a16="http://schemas.microsoft.com/office/drawing/2014/main" id="{E76CF0A5-092B-0346-8F66-F07F2C8BE371}"/>
              </a:ext>
            </a:extLst>
          </p:cNvPr>
          <p:cNvSpPr/>
          <p:nvPr/>
        </p:nvSpPr>
        <p:spPr>
          <a:xfrm>
            <a:off x="4672828" y="4458849"/>
            <a:ext cx="2297748" cy="63681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Helvetica" pitchFamily="2" charset="0"/>
              </a:rPr>
              <a:t>c. </a:t>
            </a:r>
            <a:r>
              <a:rPr lang="en-US" sz="2000" dirty="0">
                <a:effectLst/>
                <a:latin typeface="Helvetica" pitchFamily="2" charset="0"/>
              </a:rPr>
              <a:t>values</a:t>
            </a:r>
          </a:p>
        </p:txBody>
      </p:sp>
      <p:sp>
        <p:nvSpPr>
          <p:cNvPr id="44" name="Alternate Process 43">
            <a:extLst>
              <a:ext uri="{FF2B5EF4-FFF2-40B4-BE49-F238E27FC236}">
                <a16:creationId xmlns:a16="http://schemas.microsoft.com/office/drawing/2014/main" id="{8A99F54E-D560-2E49-87BB-E893F9B9E266}"/>
              </a:ext>
            </a:extLst>
          </p:cNvPr>
          <p:cNvSpPr/>
          <p:nvPr/>
        </p:nvSpPr>
        <p:spPr>
          <a:xfrm>
            <a:off x="4661080" y="5660905"/>
            <a:ext cx="2297748" cy="63681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d. view</a:t>
            </a:r>
          </a:p>
          <a:p>
            <a:pPr algn="ctr"/>
            <a:endParaRPr lang="x-none" sz="2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AE46-467F-1A4C-802E-30D5FC855CD8}"/>
              </a:ext>
            </a:extLst>
          </p:cNvPr>
          <p:cNvCxnSpPr>
            <a:cxnSpLocks/>
            <a:stCxn id="2" idx="3"/>
            <a:endCxn id="44" idx="1"/>
          </p:cNvCxnSpPr>
          <p:nvPr/>
        </p:nvCxnSpPr>
        <p:spPr>
          <a:xfrm>
            <a:off x="2780438" y="2522765"/>
            <a:ext cx="1880642" cy="3456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F823856-C77A-A645-9961-365AA965962A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2780438" y="2522765"/>
            <a:ext cx="1892390" cy="1114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D927C3-3580-E845-860B-B28D1ABB416D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2780438" y="3641272"/>
            <a:ext cx="1892390" cy="1161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9E81F3-8284-F444-8ABF-DA2F4AB94B8C}"/>
              </a:ext>
            </a:extLst>
          </p:cNvPr>
          <p:cNvCxnSpPr>
            <a:cxnSpLocks/>
          </p:cNvCxnSpPr>
          <p:nvPr/>
        </p:nvCxnSpPr>
        <p:spPr>
          <a:xfrm flipV="1">
            <a:off x="2780438" y="4883195"/>
            <a:ext cx="1892390" cy="1161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4667" y="968867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Complete the sentences using the correct forms of the phrases in </a:t>
            </a:r>
            <a:r>
              <a:rPr lang="en-US" sz="3200" b="1" dirty="0">
                <a:solidFill>
                  <a:srgbClr val="00CD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8851E2-7D35-EC42-8865-6CDA9D4B4A47}"/>
              </a:ext>
            </a:extLst>
          </p:cNvPr>
          <p:cNvSpPr txBox="1"/>
          <p:nvPr/>
        </p:nvSpPr>
        <p:spPr>
          <a:xfrm>
            <a:off x="494438" y="2168811"/>
            <a:ext cx="115934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EE4000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We all have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</a:t>
            </a:r>
            <a:r>
              <a:rPr lang="en-US" sz="3200" dirty="0">
                <a:effectLst/>
              </a:rPr>
              <a:t>, and they can influence the way we treat other people.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When you live with your extended family, you have to deal with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_____________________</a:t>
            </a:r>
            <a:r>
              <a:rPr lang="en-US" sz="3200" dirty="0">
                <a:effectLst/>
              </a:rPr>
              <a:t>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Each generation has its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______________________ </a:t>
            </a:r>
            <a:r>
              <a:rPr lang="en-US" sz="3200" dirty="0">
                <a:effectLst/>
              </a:rPr>
              <a:t>that are influenced by social and economic conditions.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A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_________________ </a:t>
            </a:r>
            <a:r>
              <a:rPr lang="en-US" sz="3200" dirty="0">
                <a:effectLst/>
              </a:rPr>
              <a:t>is that men are the breadwinners in the family.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25627E-EF10-C849-B5AF-06FD06D7E20A}"/>
              </a:ext>
            </a:extLst>
          </p:cNvPr>
          <p:cNvSpPr txBox="1"/>
          <p:nvPr/>
        </p:nvSpPr>
        <p:spPr>
          <a:xfrm>
            <a:off x="5003961" y="4153365"/>
            <a:ext cx="562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common characteristics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9E6D85-CDA1-874D-8D3A-B0D3735869EE}"/>
              </a:ext>
            </a:extLst>
          </p:cNvPr>
          <p:cNvSpPr txBox="1"/>
          <p:nvPr/>
        </p:nvSpPr>
        <p:spPr>
          <a:xfrm>
            <a:off x="3160756" y="1973858"/>
            <a:ext cx="3686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cultural values	</a:t>
            </a:r>
            <a:r>
              <a:rPr lang="x-none" sz="4400" dirty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B4668-8467-5D49-8348-F52F1CF7C171}"/>
              </a:ext>
            </a:extLst>
          </p:cNvPr>
          <p:cNvSpPr txBox="1"/>
          <p:nvPr/>
        </p:nvSpPr>
        <p:spPr>
          <a:xfrm>
            <a:off x="637595" y="3627969"/>
            <a:ext cx="387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generational conflicts</a:t>
            </a:r>
            <a:r>
              <a:rPr lang="x-none" sz="3200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C24BC6-93E1-2145-B8E4-DE151056CB61}"/>
              </a:ext>
            </a:extLst>
          </p:cNvPr>
          <p:cNvSpPr txBox="1"/>
          <p:nvPr/>
        </p:nvSpPr>
        <p:spPr>
          <a:xfrm>
            <a:off x="637595" y="5097415"/>
            <a:ext cx="451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traditional view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8" grpId="1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3278</TotalTime>
  <Words>708</Words>
  <Application>Microsoft Office PowerPoint</Application>
  <PresentationFormat>Widescreen</PresentationFormat>
  <Paragraphs>113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Helvetica</vt:lpstr>
      <vt:lpstr>Myriad Pro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159</cp:revision>
  <dcterms:created xsi:type="dcterms:W3CDTF">2020-12-09T02:04:09Z</dcterms:created>
  <dcterms:modified xsi:type="dcterms:W3CDTF">2023-05-11T03:03:39Z</dcterms:modified>
</cp:coreProperties>
</file>