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2" r:id="rId1"/>
  </p:sldMasterIdLst>
  <p:notesMasterIdLst>
    <p:notesMasterId r:id="rId31"/>
  </p:notesMasterIdLst>
  <p:sldIdLst>
    <p:sldId id="269" r:id="rId2"/>
    <p:sldId id="307" r:id="rId3"/>
    <p:sldId id="388" r:id="rId4"/>
    <p:sldId id="321" r:id="rId5"/>
    <p:sldId id="322" r:id="rId6"/>
    <p:sldId id="389" r:id="rId7"/>
    <p:sldId id="339" r:id="rId8"/>
    <p:sldId id="390" r:id="rId9"/>
    <p:sldId id="334" r:id="rId10"/>
    <p:sldId id="391" r:id="rId11"/>
    <p:sldId id="336" r:id="rId12"/>
    <p:sldId id="392" r:id="rId13"/>
    <p:sldId id="338" r:id="rId14"/>
    <p:sldId id="354" r:id="rId15"/>
    <p:sldId id="318" r:id="rId16"/>
    <p:sldId id="386" r:id="rId17"/>
    <p:sldId id="333" r:id="rId18"/>
    <p:sldId id="335" r:id="rId19"/>
    <p:sldId id="319" r:id="rId20"/>
    <p:sldId id="308" r:id="rId21"/>
    <p:sldId id="387" r:id="rId22"/>
    <p:sldId id="313" r:id="rId23"/>
    <p:sldId id="314" r:id="rId24"/>
    <p:sldId id="345" r:id="rId25"/>
    <p:sldId id="337" r:id="rId26"/>
    <p:sldId id="352" r:id="rId27"/>
    <p:sldId id="365" r:id="rId28"/>
    <p:sldId id="375" r:id="rId29"/>
    <p:sldId id="306" r:id="rId30"/>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0099"/>
    <a:srgbClr val="993300"/>
    <a:srgbClr val="0000CC"/>
    <a:srgbClr val="2E14F0"/>
    <a:srgbClr val="FFFFFF"/>
    <a:srgbClr val="FF3300"/>
    <a:srgbClr val="00FF00"/>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103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5" Type="http://schemas.openxmlformats.org/officeDocument/2006/relationships/image" Target="../media/image8.wmf"/><Relationship Id="rId4" Type="http://schemas.openxmlformats.org/officeDocument/2006/relationships/image" Target="../media/image7.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 Id="rId4" Type="http://schemas.openxmlformats.org/officeDocument/2006/relationships/image" Target="../media/image50.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52.wmf"/><Relationship Id="rId1" Type="http://schemas.openxmlformats.org/officeDocument/2006/relationships/image" Target="../media/image51.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image" Target="../media/image54.wmf"/><Relationship Id="rId1" Type="http://schemas.openxmlformats.org/officeDocument/2006/relationships/image" Target="../media/image53.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57.wmf"/><Relationship Id="rId2" Type="http://schemas.openxmlformats.org/officeDocument/2006/relationships/image" Target="../media/image56.wmf"/><Relationship Id="rId1" Type="http://schemas.openxmlformats.org/officeDocument/2006/relationships/image" Target="../media/image53.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59.wmf"/><Relationship Id="rId1" Type="http://schemas.openxmlformats.org/officeDocument/2006/relationships/image" Target="../media/image58.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62.wmf"/><Relationship Id="rId7" Type="http://schemas.openxmlformats.org/officeDocument/2006/relationships/image" Target="../media/image66.wmf"/><Relationship Id="rId2" Type="http://schemas.openxmlformats.org/officeDocument/2006/relationships/image" Target="../media/image61.wmf"/><Relationship Id="rId1" Type="http://schemas.openxmlformats.org/officeDocument/2006/relationships/image" Target="../media/image60.wmf"/><Relationship Id="rId6" Type="http://schemas.openxmlformats.org/officeDocument/2006/relationships/image" Target="../media/image65.wmf"/><Relationship Id="rId5" Type="http://schemas.openxmlformats.org/officeDocument/2006/relationships/image" Target="../media/image64.wmf"/><Relationship Id="rId4" Type="http://schemas.openxmlformats.org/officeDocument/2006/relationships/image" Target="../media/image63.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69.wmf"/><Relationship Id="rId7" Type="http://schemas.openxmlformats.org/officeDocument/2006/relationships/image" Target="../media/image73.wmf"/><Relationship Id="rId2" Type="http://schemas.openxmlformats.org/officeDocument/2006/relationships/image" Target="../media/image68.wmf"/><Relationship Id="rId1" Type="http://schemas.openxmlformats.org/officeDocument/2006/relationships/image" Target="../media/image67.wmf"/><Relationship Id="rId6" Type="http://schemas.openxmlformats.org/officeDocument/2006/relationships/image" Target="../media/image72.wmf"/><Relationship Id="rId5" Type="http://schemas.openxmlformats.org/officeDocument/2006/relationships/image" Target="../media/image71.wmf"/><Relationship Id="rId4" Type="http://schemas.openxmlformats.org/officeDocument/2006/relationships/image" Target="../media/image70.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76.wmf"/><Relationship Id="rId2" Type="http://schemas.openxmlformats.org/officeDocument/2006/relationships/image" Target="../media/image75.wmf"/><Relationship Id="rId1" Type="http://schemas.openxmlformats.org/officeDocument/2006/relationships/image" Target="../media/image74.wmf"/><Relationship Id="rId4" Type="http://schemas.openxmlformats.org/officeDocument/2006/relationships/image" Target="../media/image77.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78.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79.wmf"/><Relationship Id="rId1" Type="http://schemas.openxmlformats.org/officeDocument/2006/relationships/image" Target="../media/image3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82.wmf"/><Relationship Id="rId2" Type="http://schemas.openxmlformats.org/officeDocument/2006/relationships/image" Target="../media/image81.wmf"/><Relationship Id="rId1" Type="http://schemas.openxmlformats.org/officeDocument/2006/relationships/image" Target="../media/image80.wmf"/><Relationship Id="rId4" Type="http://schemas.openxmlformats.org/officeDocument/2006/relationships/image" Target="../media/image83.wmf"/></Relationships>
</file>

<file path=ppt/drawings/_rels/vmlDrawing21.vml.rels><?xml version="1.0" encoding="UTF-8" standalone="yes"?>
<Relationships xmlns="http://schemas.openxmlformats.org/package/2006/relationships"><Relationship Id="rId8" Type="http://schemas.openxmlformats.org/officeDocument/2006/relationships/image" Target="../media/image91.wmf"/><Relationship Id="rId3" Type="http://schemas.openxmlformats.org/officeDocument/2006/relationships/image" Target="../media/image86.wmf"/><Relationship Id="rId7" Type="http://schemas.openxmlformats.org/officeDocument/2006/relationships/image" Target="../media/image90.wmf"/><Relationship Id="rId2" Type="http://schemas.openxmlformats.org/officeDocument/2006/relationships/image" Target="../media/image85.wmf"/><Relationship Id="rId1" Type="http://schemas.openxmlformats.org/officeDocument/2006/relationships/image" Target="../media/image84.wmf"/><Relationship Id="rId6" Type="http://schemas.openxmlformats.org/officeDocument/2006/relationships/image" Target="../media/image89.wmf"/><Relationship Id="rId5" Type="http://schemas.openxmlformats.org/officeDocument/2006/relationships/image" Target="../media/image88.wmf"/><Relationship Id="rId4" Type="http://schemas.openxmlformats.org/officeDocument/2006/relationships/image" Target="../media/image87.wmf"/><Relationship Id="rId9" Type="http://schemas.openxmlformats.org/officeDocument/2006/relationships/image" Target="../media/image92.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94.wmf"/><Relationship Id="rId2" Type="http://schemas.openxmlformats.org/officeDocument/2006/relationships/image" Target="../media/image93.wmf"/><Relationship Id="rId1" Type="http://schemas.openxmlformats.org/officeDocument/2006/relationships/image" Target="../media/image52.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97.wmf"/><Relationship Id="rId2" Type="http://schemas.openxmlformats.org/officeDocument/2006/relationships/image" Target="../media/image96.wmf"/><Relationship Id="rId1" Type="http://schemas.openxmlformats.org/officeDocument/2006/relationships/image" Target="../media/image95.wmf"/><Relationship Id="rId6" Type="http://schemas.openxmlformats.org/officeDocument/2006/relationships/image" Target="../media/image100.wmf"/><Relationship Id="rId5" Type="http://schemas.openxmlformats.org/officeDocument/2006/relationships/image" Target="../media/image99.wmf"/><Relationship Id="rId4" Type="http://schemas.openxmlformats.org/officeDocument/2006/relationships/image" Target="../media/image9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5" Type="http://schemas.openxmlformats.org/officeDocument/2006/relationships/image" Target="../media/image20.wmf"/><Relationship Id="rId4" Type="http://schemas.openxmlformats.org/officeDocument/2006/relationships/image" Target="../media/image19.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5" Type="http://schemas.openxmlformats.org/officeDocument/2006/relationships/image" Target="../media/image28.wmf"/><Relationship Id="rId4" Type="http://schemas.openxmlformats.org/officeDocument/2006/relationships/image" Target="../media/image2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4" Type="http://schemas.openxmlformats.org/officeDocument/2006/relationships/image" Target="../media/image34.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8.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2.wmf"/><Relationship Id="rId7" Type="http://schemas.openxmlformats.org/officeDocument/2006/relationships/image" Target="../media/image46.wmf"/><Relationship Id="rId2" Type="http://schemas.openxmlformats.org/officeDocument/2006/relationships/image" Target="../media/image41.wmf"/><Relationship Id="rId1" Type="http://schemas.openxmlformats.org/officeDocument/2006/relationships/image" Target="../media/image40.wmf"/><Relationship Id="rId6" Type="http://schemas.openxmlformats.org/officeDocument/2006/relationships/image" Target="../media/image45.wmf"/><Relationship Id="rId5" Type="http://schemas.openxmlformats.org/officeDocument/2006/relationships/image" Target="../media/image44.wmf"/><Relationship Id="rId4" Type="http://schemas.openxmlformats.org/officeDocument/2006/relationships/image" Target="../media/image4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E160E092-830B-480C-BB85-5D6DF6A2F51F}" type="datetimeFigureOut">
              <a:rPr lang="en-US"/>
              <a:pPr>
                <a:defRPr/>
              </a:pPr>
              <a:t>11/10/2021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365E826-9970-4F4B-8AB5-9110BF71F295}" type="slidenum">
              <a:rPr lang="en-US"/>
              <a:pPr>
                <a:defRPr/>
              </a:pPr>
              <a:t>‹#›</a:t>
            </a:fld>
            <a:endParaRPr lang="en-US"/>
          </a:p>
        </p:txBody>
      </p:sp>
    </p:spTree>
    <p:extLst>
      <p:ext uri="{BB962C8B-B14F-4D97-AF65-F5344CB8AC3E}">
        <p14:creationId xmlns:p14="http://schemas.microsoft.com/office/powerpoint/2010/main" val="26126863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1</a:t>
            </a:fld>
            <a:endParaRPr lang="en-US"/>
          </a:p>
        </p:txBody>
      </p:sp>
    </p:spTree>
    <p:extLst>
      <p:ext uri="{BB962C8B-B14F-4D97-AF65-F5344CB8AC3E}">
        <p14:creationId xmlns:p14="http://schemas.microsoft.com/office/powerpoint/2010/main" val="32599647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365E826-9970-4F4B-8AB5-9110BF71F295}"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170592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11</a:t>
            </a:fld>
            <a:endParaRPr lang="en-US"/>
          </a:p>
        </p:txBody>
      </p:sp>
    </p:spTree>
    <p:extLst>
      <p:ext uri="{BB962C8B-B14F-4D97-AF65-F5344CB8AC3E}">
        <p14:creationId xmlns:p14="http://schemas.microsoft.com/office/powerpoint/2010/main" val="14624117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365E826-9970-4F4B-8AB5-9110BF71F295}"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486402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13</a:t>
            </a:fld>
            <a:endParaRPr lang="en-US"/>
          </a:p>
        </p:txBody>
      </p:sp>
    </p:spTree>
    <p:extLst>
      <p:ext uri="{BB962C8B-B14F-4D97-AF65-F5344CB8AC3E}">
        <p14:creationId xmlns:p14="http://schemas.microsoft.com/office/powerpoint/2010/main" val="21074965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14</a:t>
            </a:fld>
            <a:endParaRPr lang="en-US"/>
          </a:p>
        </p:txBody>
      </p:sp>
    </p:spTree>
    <p:extLst>
      <p:ext uri="{BB962C8B-B14F-4D97-AF65-F5344CB8AC3E}">
        <p14:creationId xmlns:p14="http://schemas.microsoft.com/office/powerpoint/2010/main" val="214763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15</a:t>
            </a:fld>
            <a:endParaRPr lang="en-US"/>
          </a:p>
        </p:txBody>
      </p:sp>
    </p:spTree>
    <p:extLst>
      <p:ext uri="{BB962C8B-B14F-4D97-AF65-F5344CB8AC3E}">
        <p14:creationId xmlns:p14="http://schemas.microsoft.com/office/powerpoint/2010/main" val="25415864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16</a:t>
            </a:fld>
            <a:endParaRPr lang="en-US"/>
          </a:p>
        </p:txBody>
      </p:sp>
    </p:spTree>
    <p:extLst>
      <p:ext uri="{BB962C8B-B14F-4D97-AF65-F5344CB8AC3E}">
        <p14:creationId xmlns:p14="http://schemas.microsoft.com/office/powerpoint/2010/main" val="14256249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17</a:t>
            </a:fld>
            <a:endParaRPr lang="en-US"/>
          </a:p>
        </p:txBody>
      </p:sp>
    </p:spTree>
    <p:extLst>
      <p:ext uri="{BB962C8B-B14F-4D97-AF65-F5344CB8AC3E}">
        <p14:creationId xmlns:p14="http://schemas.microsoft.com/office/powerpoint/2010/main" val="17802848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18</a:t>
            </a:fld>
            <a:endParaRPr lang="en-US"/>
          </a:p>
        </p:txBody>
      </p:sp>
    </p:spTree>
    <p:extLst>
      <p:ext uri="{BB962C8B-B14F-4D97-AF65-F5344CB8AC3E}">
        <p14:creationId xmlns:p14="http://schemas.microsoft.com/office/powerpoint/2010/main" val="38537219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19</a:t>
            </a:fld>
            <a:endParaRPr lang="en-US"/>
          </a:p>
        </p:txBody>
      </p:sp>
    </p:spTree>
    <p:extLst>
      <p:ext uri="{BB962C8B-B14F-4D97-AF65-F5344CB8AC3E}">
        <p14:creationId xmlns:p14="http://schemas.microsoft.com/office/powerpoint/2010/main" val="358846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2</a:t>
            </a:fld>
            <a:endParaRPr lang="en-US"/>
          </a:p>
        </p:txBody>
      </p:sp>
    </p:spTree>
    <p:extLst>
      <p:ext uri="{BB962C8B-B14F-4D97-AF65-F5344CB8AC3E}">
        <p14:creationId xmlns:p14="http://schemas.microsoft.com/office/powerpoint/2010/main" val="13264243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20</a:t>
            </a:fld>
            <a:endParaRPr lang="en-US"/>
          </a:p>
        </p:txBody>
      </p:sp>
    </p:spTree>
    <p:extLst>
      <p:ext uri="{BB962C8B-B14F-4D97-AF65-F5344CB8AC3E}">
        <p14:creationId xmlns:p14="http://schemas.microsoft.com/office/powerpoint/2010/main" val="24180009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21</a:t>
            </a:fld>
            <a:endParaRPr lang="en-US"/>
          </a:p>
        </p:txBody>
      </p:sp>
    </p:spTree>
    <p:extLst>
      <p:ext uri="{BB962C8B-B14F-4D97-AF65-F5344CB8AC3E}">
        <p14:creationId xmlns:p14="http://schemas.microsoft.com/office/powerpoint/2010/main" val="32191946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22</a:t>
            </a:fld>
            <a:endParaRPr lang="en-US"/>
          </a:p>
        </p:txBody>
      </p:sp>
    </p:spTree>
    <p:extLst>
      <p:ext uri="{BB962C8B-B14F-4D97-AF65-F5344CB8AC3E}">
        <p14:creationId xmlns:p14="http://schemas.microsoft.com/office/powerpoint/2010/main" val="9855046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23</a:t>
            </a:fld>
            <a:endParaRPr lang="en-US"/>
          </a:p>
        </p:txBody>
      </p:sp>
    </p:spTree>
    <p:extLst>
      <p:ext uri="{BB962C8B-B14F-4D97-AF65-F5344CB8AC3E}">
        <p14:creationId xmlns:p14="http://schemas.microsoft.com/office/powerpoint/2010/main" val="33581354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24</a:t>
            </a:fld>
            <a:endParaRPr lang="en-US"/>
          </a:p>
        </p:txBody>
      </p:sp>
    </p:spTree>
    <p:extLst>
      <p:ext uri="{BB962C8B-B14F-4D97-AF65-F5344CB8AC3E}">
        <p14:creationId xmlns:p14="http://schemas.microsoft.com/office/powerpoint/2010/main" val="12890941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25</a:t>
            </a:fld>
            <a:endParaRPr lang="en-US"/>
          </a:p>
        </p:txBody>
      </p:sp>
    </p:spTree>
    <p:extLst>
      <p:ext uri="{BB962C8B-B14F-4D97-AF65-F5344CB8AC3E}">
        <p14:creationId xmlns:p14="http://schemas.microsoft.com/office/powerpoint/2010/main" val="11602749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26</a:t>
            </a:fld>
            <a:endParaRPr lang="en-US"/>
          </a:p>
        </p:txBody>
      </p:sp>
    </p:spTree>
    <p:extLst>
      <p:ext uri="{BB962C8B-B14F-4D97-AF65-F5344CB8AC3E}">
        <p14:creationId xmlns:p14="http://schemas.microsoft.com/office/powerpoint/2010/main" val="16384142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27</a:t>
            </a:fld>
            <a:endParaRPr lang="en-US"/>
          </a:p>
        </p:txBody>
      </p:sp>
    </p:spTree>
    <p:extLst>
      <p:ext uri="{BB962C8B-B14F-4D97-AF65-F5344CB8AC3E}">
        <p14:creationId xmlns:p14="http://schemas.microsoft.com/office/powerpoint/2010/main" val="1014628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28</a:t>
            </a:fld>
            <a:endParaRPr lang="en-US"/>
          </a:p>
        </p:txBody>
      </p:sp>
    </p:spTree>
    <p:extLst>
      <p:ext uri="{BB962C8B-B14F-4D97-AF65-F5344CB8AC3E}">
        <p14:creationId xmlns:p14="http://schemas.microsoft.com/office/powerpoint/2010/main" val="41857442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29</a:t>
            </a:fld>
            <a:endParaRPr lang="en-US"/>
          </a:p>
        </p:txBody>
      </p:sp>
    </p:spTree>
    <p:extLst>
      <p:ext uri="{BB962C8B-B14F-4D97-AF65-F5344CB8AC3E}">
        <p14:creationId xmlns:p14="http://schemas.microsoft.com/office/powerpoint/2010/main" val="30115319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365E826-9970-4F4B-8AB5-9110BF71F295}"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7096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4</a:t>
            </a:fld>
            <a:endParaRPr lang="en-US"/>
          </a:p>
        </p:txBody>
      </p:sp>
    </p:spTree>
    <p:extLst>
      <p:ext uri="{BB962C8B-B14F-4D97-AF65-F5344CB8AC3E}">
        <p14:creationId xmlns:p14="http://schemas.microsoft.com/office/powerpoint/2010/main" val="305284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5</a:t>
            </a:fld>
            <a:endParaRPr lang="en-US"/>
          </a:p>
        </p:txBody>
      </p:sp>
    </p:spTree>
    <p:extLst>
      <p:ext uri="{BB962C8B-B14F-4D97-AF65-F5344CB8AC3E}">
        <p14:creationId xmlns:p14="http://schemas.microsoft.com/office/powerpoint/2010/main" val="3544480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365E826-9970-4F4B-8AB5-9110BF71F295}"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3204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7</a:t>
            </a:fld>
            <a:endParaRPr lang="en-US"/>
          </a:p>
        </p:txBody>
      </p:sp>
    </p:spTree>
    <p:extLst>
      <p:ext uri="{BB962C8B-B14F-4D97-AF65-F5344CB8AC3E}">
        <p14:creationId xmlns:p14="http://schemas.microsoft.com/office/powerpoint/2010/main" val="13781368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365E826-9970-4F4B-8AB5-9110BF71F295}"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972277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D365E826-9970-4F4B-8AB5-9110BF71F295}" type="slidenum">
              <a:rPr lang="en-US" smtClean="0"/>
              <a:pPr>
                <a:defRPr/>
              </a:pPr>
              <a:t>9</a:t>
            </a:fld>
            <a:endParaRPr lang="en-US"/>
          </a:p>
        </p:txBody>
      </p:sp>
    </p:spTree>
    <p:extLst>
      <p:ext uri="{BB962C8B-B14F-4D97-AF65-F5344CB8AC3E}">
        <p14:creationId xmlns:p14="http://schemas.microsoft.com/office/powerpoint/2010/main" val="4257801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97536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5" name="Group 8"/>
          <p:cNvGrpSpPr>
            <a:grpSpLocks/>
          </p:cNvGrpSpPr>
          <p:nvPr/>
        </p:nvGrpSpPr>
        <p:grpSpPr bwMode="auto">
          <a:xfrm>
            <a:off x="9990667" y="2992438"/>
            <a:ext cx="1784351"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7"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8"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9"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grpSp>
      <p:sp>
        <p:nvSpPr>
          <p:cNvPr id="37" name="Line 40"/>
          <p:cNvSpPr>
            <a:spLocks noChangeShapeType="1"/>
          </p:cNvSpPr>
          <p:nvPr/>
        </p:nvSpPr>
        <p:spPr bwMode="auto">
          <a:xfrm>
            <a:off x="406400" y="2819400"/>
            <a:ext cx="109728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59075" name="Rectangle 3"/>
          <p:cNvSpPr>
            <a:spLocks noGrp="1" noChangeArrowheads="1"/>
          </p:cNvSpPr>
          <p:nvPr>
            <p:ph type="ctrTitle"/>
          </p:nvPr>
        </p:nvSpPr>
        <p:spPr>
          <a:xfrm>
            <a:off x="421217" y="466725"/>
            <a:ext cx="9042400" cy="2133600"/>
          </a:xfrm>
        </p:spPr>
        <p:txBody>
          <a:bodyPr/>
          <a:lstStyle>
            <a:lvl1pPr algn="r">
              <a:defRPr sz="4800"/>
            </a:lvl1pPr>
          </a:lstStyle>
          <a:p>
            <a:pPr lvl="0"/>
            <a:r>
              <a:rPr lang="en-US" altLang="en-US" noProof="0"/>
              <a:t>Click to edit Master title style</a:t>
            </a:r>
          </a:p>
        </p:txBody>
      </p:sp>
      <p:sp>
        <p:nvSpPr>
          <p:cNvPr id="259076" name="Rectangle 4"/>
          <p:cNvSpPr>
            <a:spLocks noGrp="1" noChangeArrowheads="1"/>
          </p:cNvSpPr>
          <p:nvPr>
            <p:ph type="subTitle" idx="1"/>
          </p:nvPr>
        </p:nvSpPr>
        <p:spPr>
          <a:xfrm>
            <a:off x="1132417" y="3049588"/>
            <a:ext cx="8331200" cy="2362200"/>
          </a:xfrm>
        </p:spPr>
        <p:txBody>
          <a:bodyPr/>
          <a:lstStyle>
            <a:lvl1pPr marL="0" indent="0" algn="r">
              <a:buFont typeface="Wingdings" pitchFamily="2" charset="2"/>
              <a:buNone/>
              <a:defRPr sz="3200"/>
            </a:lvl1pPr>
          </a:lstStyle>
          <a:p>
            <a:pPr lvl="0"/>
            <a:r>
              <a:rPr lang="en-US" altLang="en-US" noProof="0"/>
              <a:t>Click to edit Master subtitle style</a:t>
            </a:r>
          </a:p>
        </p:txBody>
      </p:sp>
      <p:sp>
        <p:nvSpPr>
          <p:cNvPr id="38" name="Rectangle 5"/>
          <p:cNvSpPr>
            <a:spLocks noGrp="1" noChangeArrowheads="1"/>
          </p:cNvSpPr>
          <p:nvPr>
            <p:ph type="dt" sz="half" idx="10"/>
          </p:nvPr>
        </p:nvSpPr>
        <p:spPr/>
        <p:txBody>
          <a:bodyPr/>
          <a:lstStyle>
            <a:lvl1pPr>
              <a:defRPr/>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a:lvl1pPr>
          </a:lstStyle>
          <a:p>
            <a:pPr>
              <a:defRPr/>
            </a:pPr>
            <a:fld id="{E386EBA7-BFE0-4BE6-9E58-E8F01DD1CA43}" type="slidenum">
              <a:rPr lang="en-US" altLang="en-US"/>
              <a:pPr>
                <a:defRPr/>
              </a:pPr>
              <a:t>‹#›</a:t>
            </a:fld>
            <a:endParaRPr lang="en-US" altLang="en-US"/>
          </a:p>
        </p:txBody>
      </p:sp>
    </p:spTree>
    <p:extLst>
      <p:ext uri="{BB962C8B-B14F-4D97-AF65-F5344CB8AC3E}">
        <p14:creationId xmlns:p14="http://schemas.microsoft.com/office/powerpoint/2010/main" val="707084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118FF546-9EAC-4888-83C8-43C3B1846447}" type="slidenum">
              <a:rPr lang="en-US" altLang="en-US"/>
              <a:pPr>
                <a:defRPr/>
              </a:pPr>
              <a:t>‹#›</a:t>
            </a:fld>
            <a:endParaRPr lang="en-US" altLang="en-US"/>
          </a:p>
        </p:txBody>
      </p:sp>
    </p:spTree>
    <p:extLst>
      <p:ext uri="{BB962C8B-B14F-4D97-AF65-F5344CB8AC3E}">
        <p14:creationId xmlns:p14="http://schemas.microsoft.com/office/powerpoint/2010/main" val="2499327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22239"/>
            <a:ext cx="27432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22239"/>
            <a:ext cx="80264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0B82AF33-99D8-4976-86BC-7E955A14D3BE}" type="slidenum">
              <a:rPr lang="en-US" altLang="en-US"/>
              <a:pPr>
                <a:defRPr/>
              </a:pPr>
              <a:t>‹#›</a:t>
            </a:fld>
            <a:endParaRPr lang="en-US" altLang="en-US"/>
          </a:p>
        </p:txBody>
      </p:sp>
    </p:spTree>
    <p:extLst>
      <p:ext uri="{BB962C8B-B14F-4D97-AF65-F5344CB8AC3E}">
        <p14:creationId xmlns:p14="http://schemas.microsoft.com/office/powerpoint/2010/main" val="5221810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1295400"/>
          </a:xfrm>
        </p:spPr>
        <p:txBody>
          <a:bodyPr/>
          <a:lstStyle/>
          <a:p>
            <a:r>
              <a:rPr lang="en-US"/>
              <a:t>Click to edit Master title style</a:t>
            </a:r>
          </a:p>
        </p:txBody>
      </p:sp>
      <p:sp>
        <p:nvSpPr>
          <p:cNvPr id="3" name="Table Placeholder 2"/>
          <p:cNvSpPr>
            <a:spLocks noGrp="1"/>
          </p:cNvSpPr>
          <p:nvPr>
            <p:ph type="tbl" idx="1"/>
          </p:nvPr>
        </p:nvSpPr>
        <p:spPr>
          <a:xfrm>
            <a:off x="609600" y="1719263"/>
            <a:ext cx="10972800" cy="4411662"/>
          </a:xfrm>
        </p:spPr>
        <p:txBody>
          <a:bodyPr/>
          <a:lstStyle/>
          <a:p>
            <a:pPr lvl="0"/>
            <a:endParaRPr lang="en-US" noProof="0"/>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CC5CE330-EFB9-45E6-8EB3-B24AAE763FC9}" type="slidenum">
              <a:rPr lang="en-US" altLang="en-US"/>
              <a:pPr>
                <a:defRPr/>
              </a:pPr>
              <a:t>‹#›</a:t>
            </a:fld>
            <a:endParaRPr lang="en-US" altLang="en-US"/>
          </a:p>
        </p:txBody>
      </p:sp>
    </p:spTree>
    <p:extLst>
      <p:ext uri="{BB962C8B-B14F-4D97-AF65-F5344CB8AC3E}">
        <p14:creationId xmlns:p14="http://schemas.microsoft.com/office/powerpoint/2010/main" val="31457540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122239"/>
            <a:ext cx="10972800" cy="6008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30A041AB-2FFD-4066-86F8-E77BFCE34C59}" type="slidenum">
              <a:rPr lang="en-US" altLang="en-US"/>
              <a:pPr>
                <a:defRPr/>
              </a:pPr>
              <a:t>‹#›</a:t>
            </a:fld>
            <a:endParaRPr lang="en-US" altLang="en-US"/>
          </a:p>
        </p:txBody>
      </p:sp>
    </p:spTree>
    <p:extLst>
      <p:ext uri="{BB962C8B-B14F-4D97-AF65-F5344CB8AC3E}">
        <p14:creationId xmlns:p14="http://schemas.microsoft.com/office/powerpoint/2010/main" val="4079576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122238"/>
            <a:ext cx="10058400" cy="1295400"/>
          </a:xfrm>
        </p:spPr>
        <p:txBody>
          <a:bodyPr/>
          <a:lstStyle/>
          <a:p>
            <a:r>
              <a:rPr lang="en-US"/>
              <a:t>Click to edit Master title style</a:t>
            </a:r>
          </a:p>
        </p:txBody>
      </p:sp>
      <p:sp>
        <p:nvSpPr>
          <p:cNvPr id="3" name="Content Placeholder 2"/>
          <p:cNvSpPr>
            <a:spLocks noGrp="1"/>
          </p:cNvSpPr>
          <p:nvPr>
            <p:ph sz="quarter" idx="1"/>
          </p:nvPr>
        </p:nvSpPr>
        <p:spPr>
          <a:xfrm>
            <a:off x="609600" y="1719264"/>
            <a:ext cx="5384800" cy="21288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719264"/>
            <a:ext cx="5384800" cy="21288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4000501"/>
            <a:ext cx="5384800" cy="21304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4000501"/>
            <a:ext cx="5384800" cy="21304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B624813A-B1C3-4403-9920-EB4BC7EDF6BD}" type="slidenum">
              <a:rPr lang="en-US" altLang="en-US"/>
              <a:pPr>
                <a:defRPr/>
              </a:pPr>
              <a:t>‹#›</a:t>
            </a:fld>
            <a:endParaRPr lang="en-US" altLang="en-US"/>
          </a:p>
        </p:txBody>
      </p:sp>
    </p:spTree>
    <p:extLst>
      <p:ext uri="{BB962C8B-B14F-4D97-AF65-F5344CB8AC3E}">
        <p14:creationId xmlns:p14="http://schemas.microsoft.com/office/powerpoint/2010/main" val="3763901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7B9B56A7-BA64-4D6E-B67E-4E161E3E1DED}" type="slidenum">
              <a:rPr lang="en-US" altLang="en-US"/>
              <a:pPr>
                <a:defRPr/>
              </a:pPr>
              <a:t>‹#›</a:t>
            </a:fld>
            <a:endParaRPr lang="en-US" altLang="en-US"/>
          </a:p>
        </p:txBody>
      </p:sp>
    </p:spTree>
    <p:extLst>
      <p:ext uri="{BB962C8B-B14F-4D97-AF65-F5344CB8AC3E}">
        <p14:creationId xmlns:p14="http://schemas.microsoft.com/office/powerpoint/2010/main" val="1683100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A937A9A7-A7C1-434B-9030-930FC96C8D9A}" type="slidenum">
              <a:rPr lang="en-US" altLang="en-US"/>
              <a:pPr>
                <a:defRPr/>
              </a:pPr>
              <a:t>‹#›</a:t>
            </a:fld>
            <a:endParaRPr lang="en-US" altLang="en-US"/>
          </a:p>
        </p:txBody>
      </p:sp>
    </p:spTree>
    <p:extLst>
      <p:ext uri="{BB962C8B-B14F-4D97-AF65-F5344CB8AC3E}">
        <p14:creationId xmlns:p14="http://schemas.microsoft.com/office/powerpoint/2010/main" val="316979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A3E703B7-8BC0-4709-A72C-6D02EE273C9C}" type="slidenum">
              <a:rPr lang="en-US" altLang="en-US"/>
              <a:pPr>
                <a:defRPr/>
              </a:pPr>
              <a:t>‹#›</a:t>
            </a:fld>
            <a:endParaRPr lang="en-US" altLang="en-US"/>
          </a:p>
        </p:txBody>
      </p:sp>
    </p:spTree>
    <p:extLst>
      <p:ext uri="{BB962C8B-B14F-4D97-AF65-F5344CB8AC3E}">
        <p14:creationId xmlns:p14="http://schemas.microsoft.com/office/powerpoint/2010/main" val="47468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3E011719-1F0D-4466-930E-E82731E59228}" type="slidenum">
              <a:rPr lang="en-US" altLang="en-US"/>
              <a:pPr>
                <a:defRPr/>
              </a:pPr>
              <a:t>‹#›</a:t>
            </a:fld>
            <a:endParaRPr lang="en-US" altLang="en-US"/>
          </a:p>
        </p:txBody>
      </p:sp>
    </p:spTree>
    <p:extLst>
      <p:ext uri="{BB962C8B-B14F-4D97-AF65-F5344CB8AC3E}">
        <p14:creationId xmlns:p14="http://schemas.microsoft.com/office/powerpoint/2010/main" val="689586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462FC140-83A1-449C-97C4-AA4B4F963ED6}" type="slidenum">
              <a:rPr lang="en-US" altLang="en-US"/>
              <a:pPr>
                <a:defRPr/>
              </a:pPr>
              <a:t>‹#›</a:t>
            </a:fld>
            <a:endParaRPr lang="en-US" altLang="en-US"/>
          </a:p>
        </p:txBody>
      </p:sp>
    </p:spTree>
    <p:extLst>
      <p:ext uri="{BB962C8B-B14F-4D97-AF65-F5344CB8AC3E}">
        <p14:creationId xmlns:p14="http://schemas.microsoft.com/office/powerpoint/2010/main" val="2218457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E5E3EC6C-BE5C-459A-8E8B-4ED95A4DA838}" type="slidenum">
              <a:rPr lang="en-US" altLang="en-US"/>
              <a:pPr>
                <a:defRPr/>
              </a:pPr>
              <a:t>‹#›</a:t>
            </a:fld>
            <a:endParaRPr lang="en-US" altLang="en-US"/>
          </a:p>
        </p:txBody>
      </p:sp>
    </p:spTree>
    <p:extLst>
      <p:ext uri="{BB962C8B-B14F-4D97-AF65-F5344CB8AC3E}">
        <p14:creationId xmlns:p14="http://schemas.microsoft.com/office/powerpoint/2010/main" val="602999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47380BA2-8E04-4392-AD18-15CDFCC819D6}" type="slidenum">
              <a:rPr lang="en-US" altLang="en-US"/>
              <a:pPr>
                <a:defRPr/>
              </a:pPr>
              <a:t>‹#›</a:t>
            </a:fld>
            <a:endParaRPr lang="en-US" altLang="en-US"/>
          </a:p>
        </p:txBody>
      </p:sp>
    </p:spTree>
    <p:extLst>
      <p:ext uri="{BB962C8B-B14F-4D97-AF65-F5344CB8AC3E}">
        <p14:creationId xmlns:p14="http://schemas.microsoft.com/office/powerpoint/2010/main" val="3100219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7399F90F-3107-46D6-ACE2-988BD2F2BC95}" type="slidenum">
              <a:rPr lang="en-US" altLang="en-US"/>
              <a:pPr>
                <a:defRPr/>
              </a:pPr>
              <a:t>‹#›</a:t>
            </a:fld>
            <a:endParaRPr lang="en-US" altLang="en-US"/>
          </a:p>
        </p:txBody>
      </p:sp>
    </p:spTree>
    <p:extLst>
      <p:ext uri="{BB962C8B-B14F-4D97-AF65-F5344CB8AC3E}">
        <p14:creationId xmlns:p14="http://schemas.microsoft.com/office/powerpoint/2010/main" val="274757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06172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7" name="Rectangle 3"/>
          <p:cNvSpPr>
            <a:spLocks noGrp="1" noChangeArrowheads="1"/>
          </p:cNvSpPr>
          <p:nvPr>
            <p:ph type="title"/>
          </p:nvPr>
        </p:nvSpPr>
        <p:spPr bwMode="auto">
          <a:xfrm>
            <a:off x="609600" y="122238"/>
            <a:ext cx="100584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609600" y="1719263"/>
            <a:ext cx="109728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58053" name="Rectangle 5"/>
          <p:cNvSpPr>
            <a:spLocks noGrp="1" noChangeArrowheads="1"/>
          </p:cNvSpPr>
          <p:nvPr>
            <p:ph type="dt" sz="half" idx="2"/>
          </p:nvPr>
        </p:nvSpPr>
        <p:spPr bwMode="auto">
          <a:xfrm>
            <a:off x="609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000">
                <a:latin typeface="Arial" charset="0"/>
                <a:cs typeface="Arial" charset="0"/>
              </a:defRPr>
            </a:lvl1pPr>
          </a:lstStyle>
          <a:p>
            <a:pPr>
              <a:defRPr/>
            </a:pPr>
            <a:endParaRPr lang="en-US" altLang="en-US"/>
          </a:p>
        </p:txBody>
      </p:sp>
      <p:sp>
        <p:nvSpPr>
          <p:cNvPr id="258054" name="Rectangle 6"/>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Arial" charset="0"/>
                <a:cs typeface="Arial" charset="0"/>
              </a:defRPr>
            </a:lvl1pPr>
          </a:lstStyle>
          <a:p>
            <a:pPr>
              <a:defRPr/>
            </a:pPr>
            <a:endParaRPr lang="en-US" altLang="en-US"/>
          </a:p>
        </p:txBody>
      </p:sp>
      <p:sp>
        <p:nvSpPr>
          <p:cNvPr id="258055" name="Rectangle 7"/>
          <p:cNvSpPr>
            <a:spLocks noGrp="1" noChangeArrowheads="1"/>
          </p:cNvSpPr>
          <p:nvPr>
            <p:ph type="sldNum" sz="quarter" idx="4"/>
          </p:nvPr>
        </p:nvSpPr>
        <p:spPr bwMode="auto">
          <a:xfrm>
            <a:off x="8737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A48C91A5-CA44-40B0-BAD8-3BF2CDD07041}" type="slidenum">
              <a:rPr lang="en-US" altLang="en-US"/>
              <a:pPr>
                <a:defRPr/>
              </a:pPr>
              <a:t>‹#›</a:t>
            </a:fld>
            <a:endParaRPr lang="en-US" altLang="en-US"/>
          </a:p>
        </p:txBody>
      </p:sp>
      <p:grpSp>
        <p:nvGrpSpPr>
          <p:cNvPr id="1032" name="Group 8"/>
          <p:cNvGrpSpPr>
            <a:grpSpLocks/>
          </p:cNvGrpSpPr>
          <p:nvPr/>
        </p:nvGrpSpPr>
        <p:grpSpPr bwMode="auto">
          <a:xfrm>
            <a:off x="10871201" y="152400"/>
            <a:ext cx="1056217"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34" name="Oval 10"/>
            <p:cNvSpPr>
              <a:spLocks noChangeArrowheads="1"/>
            </p:cNvSpPr>
            <p:nvPr/>
          </p:nvSpPr>
          <p:spPr bwMode="auto">
            <a:xfrm>
              <a:off x="5248" y="960"/>
              <a:ext cx="79"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35" name="Oval 11"/>
            <p:cNvSpPr>
              <a:spLocks noChangeArrowheads="1"/>
            </p:cNvSpPr>
            <p:nvPr/>
          </p:nvSpPr>
          <p:spPr bwMode="auto">
            <a:xfrm>
              <a:off x="5360" y="960"/>
              <a:ext cx="76"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36" name="Oval 12"/>
            <p:cNvSpPr>
              <a:spLocks noChangeArrowheads="1"/>
            </p:cNvSpPr>
            <p:nvPr/>
          </p:nvSpPr>
          <p:spPr bwMode="auto">
            <a:xfrm>
              <a:off x="5136" y="1072"/>
              <a:ext cx="80" cy="7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37" name="Oval 13"/>
            <p:cNvSpPr>
              <a:spLocks noChangeArrowheads="1"/>
            </p:cNvSpPr>
            <p:nvPr/>
          </p:nvSpPr>
          <p:spPr bwMode="auto">
            <a:xfrm>
              <a:off x="5248" y="1072"/>
              <a:ext cx="79" cy="7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38" name="Oval 14"/>
            <p:cNvSpPr>
              <a:spLocks noChangeArrowheads="1"/>
            </p:cNvSpPr>
            <p:nvPr/>
          </p:nvSpPr>
          <p:spPr bwMode="auto">
            <a:xfrm>
              <a:off x="5360" y="1072"/>
              <a:ext cx="76" cy="7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39" name="Oval 15"/>
            <p:cNvSpPr>
              <a:spLocks noChangeArrowheads="1"/>
            </p:cNvSpPr>
            <p:nvPr/>
          </p:nvSpPr>
          <p:spPr bwMode="auto">
            <a:xfrm>
              <a:off x="5472" y="1072"/>
              <a:ext cx="76" cy="7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40" name="Oval 16"/>
            <p:cNvSpPr>
              <a:spLocks noChangeArrowheads="1"/>
            </p:cNvSpPr>
            <p:nvPr/>
          </p:nvSpPr>
          <p:spPr bwMode="auto">
            <a:xfrm>
              <a:off x="5136" y="1184"/>
              <a:ext cx="80" cy="76"/>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41" name="Oval 17"/>
            <p:cNvSpPr>
              <a:spLocks noChangeArrowheads="1"/>
            </p:cNvSpPr>
            <p:nvPr/>
          </p:nvSpPr>
          <p:spPr bwMode="auto">
            <a:xfrm>
              <a:off x="5248" y="1184"/>
              <a:ext cx="79" cy="76"/>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42" name="Oval 18"/>
            <p:cNvSpPr>
              <a:spLocks noChangeArrowheads="1"/>
            </p:cNvSpPr>
            <p:nvPr/>
          </p:nvSpPr>
          <p:spPr bwMode="auto">
            <a:xfrm>
              <a:off x="5360" y="1184"/>
              <a:ext cx="76" cy="76"/>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43" name="Oval 19"/>
            <p:cNvSpPr>
              <a:spLocks noChangeArrowheads="1"/>
            </p:cNvSpPr>
            <p:nvPr/>
          </p:nvSpPr>
          <p:spPr bwMode="auto">
            <a:xfrm>
              <a:off x="5472" y="1184"/>
              <a:ext cx="76" cy="76"/>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44" name="Oval 20"/>
            <p:cNvSpPr>
              <a:spLocks noChangeArrowheads="1"/>
            </p:cNvSpPr>
            <p:nvPr/>
          </p:nvSpPr>
          <p:spPr bwMode="auto">
            <a:xfrm>
              <a:off x="5584" y="1184"/>
              <a:ext cx="80" cy="76"/>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45"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46" name="Oval 22"/>
            <p:cNvSpPr>
              <a:spLocks noChangeArrowheads="1"/>
            </p:cNvSpPr>
            <p:nvPr/>
          </p:nvSpPr>
          <p:spPr bwMode="auto">
            <a:xfrm>
              <a:off x="5248" y="1296"/>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47" name="Oval 23"/>
            <p:cNvSpPr>
              <a:spLocks noChangeArrowheads="1"/>
            </p:cNvSpPr>
            <p:nvPr/>
          </p:nvSpPr>
          <p:spPr bwMode="auto">
            <a:xfrm>
              <a:off x="5360" y="1296"/>
              <a:ext cx="76"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48" name="Oval 24"/>
            <p:cNvSpPr>
              <a:spLocks noChangeArrowheads="1"/>
            </p:cNvSpPr>
            <p:nvPr/>
          </p:nvSpPr>
          <p:spPr bwMode="auto">
            <a:xfrm>
              <a:off x="5472" y="1296"/>
              <a:ext cx="76"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49"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50" name="Oval 26"/>
            <p:cNvSpPr>
              <a:spLocks noChangeArrowheads="1"/>
            </p:cNvSpPr>
            <p:nvPr/>
          </p:nvSpPr>
          <p:spPr bwMode="auto">
            <a:xfrm>
              <a:off x="5248" y="1408"/>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51" name="Oval 27"/>
            <p:cNvSpPr>
              <a:spLocks noChangeArrowheads="1"/>
            </p:cNvSpPr>
            <p:nvPr/>
          </p:nvSpPr>
          <p:spPr bwMode="auto">
            <a:xfrm>
              <a:off x="5360" y="1408"/>
              <a:ext cx="76"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52" name="Oval 28"/>
            <p:cNvSpPr>
              <a:spLocks noChangeArrowheads="1"/>
            </p:cNvSpPr>
            <p:nvPr/>
          </p:nvSpPr>
          <p:spPr bwMode="auto">
            <a:xfrm>
              <a:off x="5472" y="1408"/>
              <a:ext cx="76"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53"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54" name="Oval 30"/>
            <p:cNvSpPr>
              <a:spLocks noChangeArrowheads="1"/>
            </p:cNvSpPr>
            <p:nvPr/>
          </p:nvSpPr>
          <p:spPr bwMode="auto">
            <a:xfrm>
              <a:off x="5136" y="1520"/>
              <a:ext cx="80"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55" name="Oval 31"/>
            <p:cNvSpPr>
              <a:spLocks noChangeArrowheads="1"/>
            </p:cNvSpPr>
            <p:nvPr/>
          </p:nvSpPr>
          <p:spPr bwMode="auto">
            <a:xfrm>
              <a:off x="5248" y="1520"/>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56" name="Oval 32"/>
            <p:cNvSpPr>
              <a:spLocks noChangeArrowheads="1"/>
            </p:cNvSpPr>
            <p:nvPr/>
          </p:nvSpPr>
          <p:spPr bwMode="auto">
            <a:xfrm>
              <a:off x="5360" y="1520"/>
              <a:ext cx="76"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57" name="Oval 33"/>
            <p:cNvSpPr>
              <a:spLocks noChangeArrowheads="1"/>
            </p:cNvSpPr>
            <p:nvPr/>
          </p:nvSpPr>
          <p:spPr bwMode="auto">
            <a:xfrm>
              <a:off x="5472" y="1520"/>
              <a:ext cx="76"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58" name="Oval 34"/>
            <p:cNvSpPr>
              <a:spLocks noChangeArrowheads="1"/>
            </p:cNvSpPr>
            <p:nvPr/>
          </p:nvSpPr>
          <p:spPr bwMode="auto">
            <a:xfrm>
              <a:off x="5136" y="1632"/>
              <a:ext cx="80" cy="76"/>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59" name="Oval 35"/>
            <p:cNvSpPr>
              <a:spLocks noChangeArrowheads="1"/>
            </p:cNvSpPr>
            <p:nvPr/>
          </p:nvSpPr>
          <p:spPr bwMode="auto">
            <a:xfrm>
              <a:off x="5248" y="1632"/>
              <a:ext cx="79" cy="76"/>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60" name="Oval 36"/>
            <p:cNvSpPr>
              <a:spLocks noChangeArrowheads="1"/>
            </p:cNvSpPr>
            <p:nvPr/>
          </p:nvSpPr>
          <p:spPr bwMode="auto">
            <a:xfrm>
              <a:off x="5360" y="1632"/>
              <a:ext cx="76" cy="76"/>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61" name="Oval 37"/>
            <p:cNvSpPr>
              <a:spLocks noChangeArrowheads="1"/>
            </p:cNvSpPr>
            <p:nvPr/>
          </p:nvSpPr>
          <p:spPr bwMode="auto">
            <a:xfrm>
              <a:off x="5472" y="1632"/>
              <a:ext cx="76" cy="76"/>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62" name="Oval 38"/>
            <p:cNvSpPr>
              <a:spLocks noChangeArrowheads="1"/>
            </p:cNvSpPr>
            <p:nvPr/>
          </p:nvSpPr>
          <p:spPr bwMode="auto">
            <a:xfrm>
              <a:off x="5248" y="1744"/>
              <a:ext cx="79"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sp>
          <p:nvSpPr>
            <p:cNvPr id="1063" name="Oval 39"/>
            <p:cNvSpPr>
              <a:spLocks noChangeArrowheads="1"/>
            </p:cNvSpPr>
            <p:nvPr/>
          </p:nvSpPr>
          <p:spPr bwMode="auto">
            <a:xfrm>
              <a:off x="5472" y="1744"/>
              <a:ext cx="76"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p>
          </p:txBody>
        </p:sp>
      </p:grpSp>
    </p:spTree>
  </p:cSld>
  <p:clrMap bg1="lt1" tx1="dk1" bg2="lt2" tx2="dk2" accent1="accent1" accent2="accent2" accent3="accent3" accent4="accent4" accent5="accent5" accent6="accent6" hlink="hlink" folHlink="folHlink"/>
  <p:sldLayoutIdLst>
    <p:sldLayoutId id="2147484006" r:id="rId1"/>
    <p:sldLayoutId id="2147483993" r:id="rId2"/>
    <p:sldLayoutId id="2147483994" r:id="rId3"/>
    <p:sldLayoutId id="2147483995" r:id="rId4"/>
    <p:sldLayoutId id="2147483996" r:id="rId5"/>
    <p:sldLayoutId id="2147483997" r:id="rId6"/>
    <p:sldLayoutId id="2147483998" r:id="rId7"/>
    <p:sldLayoutId id="2147483999" r:id="rId8"/>
    <p:sldLayoutId id="2147484000" r:id="rId9"/>
    <p:sldLayoutId id="2147484001" r:id="rId10"/>
    <p:sldLayoutId id="2147484002" r:id="rId11"/>
    <p:sldLayoutId id="2147484003" r:id="rId12"/>
    <p:sldLayoutId id="2147484004" r:id="rId13"/>
    <p:sldLayoutId id="2147484005" r:id="rId14"/>
  </p:sldLayoutIdLst>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9.gif"/><Relationship Id="rId4" Type="http://schemas.openxmlformats.org/officeDocument/2006/relationships/image" Target="../media/image30.png"/></Relationships>
</file>

<file path=ppt/slides/_rels/slide11.xml.rels><?xml version="1.0" encoding="UTF-8" standalone="yes"?>
<Relationships xmlns="http://schemas.openxmlformats.org/package/2006/relationships"><Relationship Id="rId8" Type="http://schemas.openxmlformats.org/officeDocument/2006/relationships/image" Target="../media/image32.wmf"/><Relationship Id="rId13" Type="http://schemas.openxmlformats.org/officeDocument/2006/relationships/image" Target="../media/image9.gif"/><Relationship Id="rId3" Type="http://schemas.openxmlformats.org/officeDocument/2006/relationships/notesSlide" Target="../notesSlides/notesSlide11.xml"/><Relationship Id="rId7" Type="http://schemas.openxmlformats.org/officeDocument/2006/relationships/oleObject" Target="../embeddings/oleObject25.bin"/><Relationship Id="rId12" Type="http://schemas.openxmlformats.org/officeDocument/2006/relationships/image" Target="../media/image34.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31.wmf"/><Relationship Id="rId11" Type="http://schemas.openxmlformats.org/officeDocument/2006/relationships/oleObject" Target="../embeddings/oleObject27.bin"/><Relationship Id="rId5" Type="http://schemas.openxmlformats.org/officeDocument/2006/relationships/oleObject" Target="../embeddings/oleObject24.bin"/><Relationship Id="rId10" Type="http://schemas.openxmlformats.org/officeDocument/2006/relationships/image" Target="../media/image33.wmf"/><Relationship Id="rId4" Type="http://schemas.openxmlformats.org/officeDocument/2006/relationships/image" Target="../media/image1.jpg"/><Relationship Id="rId9" Type="http://schemas.openxmlformats.org/officeDocument/2006/relationships/oleObject" Target="../embeddings/oleObject26.bin"/></Relationships>
</file>

<file path=ppt/slides/_rels/slide12.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notesSlide" Target="../notesSlides/notesSlide12.xml"/><Relationship Id="rId7"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35.wmf"/><Relationship Id="rId11" Type="http://schemas.openxmlformats.org/officeDocument/2006/relationships/image" Target="../media/image37.wmf"/><Relationship Id="rId5" Type="http://schemas.openxmlformats.org/officeDocument/2006/relationships/oleObject" Target="../embeddings/oleObject28.bin"/><Relationship Id="rId10" Type="http://schemas.openxmlformats.org/officeDocument/2006/relationships/oleObject" Target="../embeddings/oleObject30.bin"/><Relationship Id="rId4" Type="http://schemas.openxmlformats.org/officeDocument/2006/relationships/image" Target="../media/image1.jpg"/><Relationship Id="rId9" Type="http://schemas.openxmlformats.org/officeDocument/2006/relationships/image" Target="../media/image9.gi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32.bin"/><Relationship Id="rId3" Type="http://schemas.openxmlformats.org/officeDocument/2006/relationships/notesSlide" Target="../notesSlides/notesSlide13.xml"/><Relationship Id="rId7" Type="http://schemas.openxmlformats.org/officeDocument/2006/relationships/image" Target="../media/image38.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31.bin"/><Relationship Id="rId5" Type="http://schemas.openxmlformats.org/officeDocument/2006/relationships/image" Target="../media/image9.gif"/><Relationship Id="rId4" Type="http://schemas.openxmlformats.org/officeDocument/2006/relationships/image" Target="../media/image1.jpg"/><Relationship Id="rId9" Type="http://schemas.openxmlformats.org/officeDocument/2006/relationships/image" Target="../media/image39.wmf"/></Relationships>
</file>

<file path=ppt/slides/_rels/slide14.xml.rels><?xml version="1.0" encoding="UTF-8" standalone="yes"?>
<Relationships xmlns="http://schemas.openxmlformats.org/package/2006/relationships"><Relationship Id="rId8" Type="http://schemas.openxmlformats.org/officeDocument/2006/relationships/image" Target="../media/image41.wmf"/><Relationship Id="rId13" Type="http://schemas.openxmlformats.org/officeDocument/2006/relationships/oleObject" Target="../embeddings/oleObject37.bin"/><Relationship Id="rId18" Type="http://schemas.openxmlformats.org/officeDocument/2006/relationships/image" Target="../media/image46.wmf"/><Relationship Id="rId3" Type="http://schemas.openxmlformats.org/officeDocument/2006/relationships/notesSlide" Target="../notesSlides/notesSlide14.xml"/><Relationship Id="rId7" Type="http://schemas.openxmlformats.org/officeDocument/2006/relationships/oleObject" Target="../embeddings/oleObject34.bin"/><Relationship Id="rId12" Type="http://schemas.openxmlformats.org/officeDocument/2006/relationships/image" Target="../media/image43.wmf"/><Relationship Id="rId17" Type="http://schemas.openxmlformats.org/officeDocument/2006/relationships/oleObject" Target="../embeddings/oleObject39.bin"/><Relationship Id="rId2" Type="http://schemas.openxmlformats.org/officeDocument/2006/relationships/slideLayout" Target="../slideLayouts/slideLayout2.xml"/><Relationship Id="rId16" Type="http://schemas.openxmlformats.org/officeDocument/2006/relationships/image" Target="../media/image45.wmf"/><Relationship Id="rId1" Type="http://schemas.openxmlformats.org/officeDocument/2006/relationships/vmlDrawing" Target="../drawings/vmlDrawing9.vml"/><Relationship Id="rId6" Type="http://schemas.openxmlformats.org/officeDocument/2006/relationships/image" Target="../media/image40.wmf"/><Relationship Id="rId11" Type="http://schemas.openxmlformats.org/officeDocument/2006/relationships/oleObject" Target="../embeddings/oleObject36.bin"/><Relationship Id="rId5" Type="http://schemas.openxmlformats.org/officeDocument/2006/relationships/oleObject" Target="../embeddings/oleObject33.bin"/><Relationship Id="rId15" Type="http://schemas.openxmlformats.org/officeDocument/2006/relationships/oleObject" Target="../embeddings/oleObject38.bin"/><Relationship Id="rId10" Type="http://schemas.openxmlformats.org/officeDocument/2006/relationships/image" Target="../media/image42.wmf"/><Relationship Id="rId19" Type="http://schemas.openxmlformats.org/officeDocument/2006/relationships/image" Target="../media/image9.gif"/><Relationship Id="rId4" Type="http://schemas.openxmlformats.org/officeDocument/2006/relationships/image" Target="../media/image1.jpg"/><Relationship Id="rId9" Type="http://schemas.openxmlformats.org/officeDocument/2006/relationships/oleObject" Target="../embeddings/oleObject35.bin"/><Relationship Id="rId14" Type="http://schemas.openxmlformats.org/officeDocument/2006/relationships/image" Target="../media/image44.wmf"/></Relationships>
</file>

<file path=ppt/slides/_rels/slide15.xml.rels><?xml version="1.0" encoding="UTF-8" standalone="yes"?>
<Relationships xmlns="http://schemas.openxmlformats.org/package/2006/relationships"><Relationship Id="rId8" Type="http://schemas.openxmlformats.org/officeDocument/2006/relationships/image" Target="../media/image48.wmf"/><Relationship Id="rId13" Type="http://schemas.openxmlformats.org/officeDocument/2006/relationships/image" Target="../media/image9.gif"/><Relationship Id="rId3" Type="http://schemas.openxmlformats.org/officeDocument/2006/relationships/notesSlide" Target="../notesSlides/notesSlide15.xml"/><Relationship Id="rId7" Type="http://schemas.openxmlformats.org/officeDocument/2006/relationships/oleObject" Target="../embeddings/oleObject41.bin"/><Relationship Id="rId12" Type="http://schemas.openxmlformats.org/officeDocument/2006/relationships/image" Target="../media/image50.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47.wmf"/><Relationship Id="rId11" Type="http://schemas.openxmlformats.org/officeDocument/2006/relationships/oleObject" Target="../embeddings/oleObject43.bin"/><Relationship Id="rId5" Type="http://schemas.openxmlformats.org/officeDocument/2006/relationships/oleObject" Target="../embeddings/oleObject40.bin"/><Relationship Id="rId10" Type="http://schemas.openxmlformats.org/officeDocument/2006/relationships/image" Target="../media/image49.wmf"/><Relationship Id="rId4" Type="http://schemas.openxmlformats.org/officeDocument/2006/relationships/image" Target="../media/image1.jpg"/><Relationship Id="rId9" Type="http://schemas.openxmlformats.org/officeDocument/2006/relationships/oleObject" Target="../embeddings/oleObject42.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45.bin"/><Relationship Id="rId3" Type="http://schemas.openxmlformats.org/officeDocument/2006/relationships/notesSlide" Target="../notesSlides/notesSlide16.xml"/><Relationship Id="rId7" Type="http://schemas.openxmlformats.org/officeDocument/2006/relationships/image" Target="../media/image51.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44.bin"/><Relationship Id="rId5" Type="http://schemas.openxmlformats.org/officeDocument/2006/relationships/image" Target="../media/image9.gif"/><Relationship Id="rId4" Type="http://schemas.openxmlformats.org/officeDocument/2006/relationships/image" Target="../media/image1.jpg"/><Relationship Id="rId9" Type="http://schemas.openxmlformats.org/officeDocument/2006/relationships/image" Target="../media/image52.wmf"/></Relationships>
</file>

<file path=ppt/slides/_rels/slide17.xml.rels><?xml version="1.0" encoding="UTF-8" standalone="yes"?>
<Relationships xmlns="http://schemas.openxmlformats.org/package/2006/relationships"><Relationship Id="rId8" Type="http://schemas.openxmlformats.org/officeDocument/2006/relationships/image" Target="../media/image54.wmf"/><Relationship Id="rId3" Type="http://schemas.openxmlformats.org/officeDocument/2006/relationships/notesSlide" Target="../notesSlides/notesSlide17.xml"/><Relationship Id="rId7"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53.wmf"/><Relationship Id="rId11" Type="http://schemas.openxmlformats.org/officeDocument/2006/relationships/image" Target="../media/image55.wmf"/><Relationship Id="rId5" Type="http://schemas.openxmlformats.org/officeDocument/2006/relationships/oleObject" Target="../embeddings/oleObject46.bin"/><Relationship Id="rId10" Type="http://schemas.openxmlformats.org/officeDocument/2006/relationships/oleObject" Target="../embeddings/oleObject48.bin"/><Relationship Id="rId4" Type="http://schemas.openxmlformats.org/officeDocument/2006/relationships/image" Target="../media/image1.jpg"/><Relationship Id="rId9" Type="http://schemas.openxmlformats.org/officeDocument/2006/relationships/image" Target="../media/image9.gi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50.bin"/><Relationship Id="rId3" Type="http://schemas.openxmlformats.org/officeDocument/2006/relationships/notesSlide" Target="../notesSlides/notesSlide18.xml"/><Relationship Id="rId7" Type="http://schemas.openxmlformats.org/officeDocument/2006/relationships/image" Target="../media/image53.w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49.bin"/><Relationship Id="rId11" Type="http://schemas.openxmlformats.org/officeDocument/2006/relationships/image" Target="../media/image57.wmf"/><Relationship Id="rId5" Type="http://schemas.openxmlformats.org/officeDocument/2006/relationships/image" Target="../media/image9.gif"/><Relationship Id="rId10" Type="http://schemas.openxmlformats.org/officeDocument/2006/relationships/oleObject" Target="../embeddings/oleObject51.bin"/><Relationship Id="rId4" Type="http://schemas.openxmlformats.org/officeDocument/2006/relationships/image" Target="../media/image1.jpg"/><Relationship Id="rId9" Type="http://schemas.openxmlformats.org/officeDocument/2006/relationships/image" Target="../media/image56.w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53.bin"/><Relationship Id="rId3" Type="http://schemas.openxmlformats.org/officeDocument/2006/relationships/notesSlide" Target="../notesSlides/notesSlide19.xml"/><Relationship Id="rId7" Type="http://schemas.openxmlformats.org/officeDocument/2006/relationships/image" Target="../media/image58.wmf"/><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52.bin"/><Relationship Id="rId5" Type="http://schemas.openxmlformats.org/officeDocument/2006/relationships/image" Target="../media/image9.gif"/><Relationship Id="rId4" Type="http://schemas.openxmlformats.org/officeDocument/2006/relationships/image" Target="../media/image1.jpg"/><Relationship Id="rId9" Type="http://schemas.openxmlformats.org/officeDocument/2006/relationships/image" Target="../media/image59.wmf"/></Relationships>
</file>

<file path=ppt/slides/_rels/slide2.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oleObject" Target="../embeddings/oleObject5.bin"/><Relationship Id="rId3" Type="http://schemas.openxmlformats.org/officeDocument/2006/relationships/notesSlide" Target="../notesSlides/notesSlide2.xml"/><Relationship Id="rId7" Type="http://schemas.openxmlformats.org/officeDocument/2006/relationships/oleObject" Target="../embeddings/oleObject2.bin"/><Relationship Id="rId12"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11" Type="http://schemas.openxmlformats.org/officeDocument/2006/relationships/oleObject" Target="../embeddings/oleObject4.bin"/><Relationship Id="rId5" Type="http://schemas.openxmlformats.org/officeDocument/2006/relationships/oleObject" Target="../embeddings/oleObject1.bin"/><Relationship Id="rId10" Type="http://schemas.openxmlformats.org/officeDocument/2006/relationships/image" Target="../media/image6.wmf"/><Relationship Id="rId4" Type="http://schemas.openxmlformats.org/officeDocument/2006/relationships/image" Target="../media/image1.jpg"/><Relationship Id="rId9" Type="http://schemas.openxmlformats.org/officeDocument/2006/relationships/oleObject" Target="../embeddings/oleObject3.bin"/><Relationship Id="rId14" Type="http://schemas.openxmlformats.org/officeDocument/2006/relationships/image" Target="../media/image8.wmf"/></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55.bin"/><Relationship Id="rId13" Type="http://schemas.openxmlformats.org/officeDocument/2006/relationships/image" Target="../media/image63.wmf"/><Relationship Id="rId18" Type="http://schemas.openxmlformats.org/officeDocument/2006/relationships/oleObject" Target="../embeddings/oleObject60.bin"/><Relationship Id="rId3" Type="http://schemas.openxmlformats.org/officeDocument/2006/relationships/notesSlide" Target="../notesSlides/notesSlide20.xml"/><Relationship Id="rId7" Type="http://schemas.openxmlformats.org/officeDocument/2006/relationships/image" Target="../media/image60.wmf"/><Relationship Id="rId12" Type="http://schemas.openxmlformats.org/officeDocument/2006/relationships/oleObject" Target="../embeddings/oleObject57.bin"/><Relationship Id="rId17" Type="http://schemas.openxmlformats.org/officeDocument/2006/relationships/image" Target="../media/image65.wmf"/><Relationship Id="rId2" Type="http://schemas.openxmlformats.org/officeDocument/2006/relationships/slideLayout" Target="../slideLayouts/slideLayout2.xml"/><Relationship Id="rId16" Type="http://schemas.openxmlformats.org/officeDocument/2006/relationships/oleObject" Target="../embeddings/oleObject59.bin"/><Relationship Id="rId1" Type="http://schemas.openxmlformats.org/officeDocument/2006/relationships/vmlDrawing" Target="../drawings/vmlDrawing15.vml"/><Relationship Id="rId6" Type="http://schemas.openxmlformats.org/officeDocument/2006/relationships/oleObject" Target="../embeddings/oleObject54.bin"/><Relationship Id="rId11" Type="http://schemas.openxmlformats.org/officeDocument/2006/relationships/image" Target="../media/image62.wmf"/><Relationship Id="rId5" Type="http://schemas.openxmlformats.org/officeDocument/2006/relationships/image" Target="../media/image9.gif"/><Relationship Id="rId15" Type="http://schemas.openxmlformats.org/officeDocument/2006/relationships/image" Target="../media/image64.wmf"/><Relationship Id="rId10" Type="http://schemas.openxmlformats.org/officeDocument/2006/relationships/oleObject" Target="../embeddings/oleObject56.bin"/><Relationship Id="rId19" Type="http://schemas.openxmlformats.org/officeDocument/2006/relationships/image" Target="../media/image66.wmf"/><Relationship Id="rId4" Type="http://schemas.openxmlformats.org/officeDocument/2006/relationships/image" Target="../media/image1.jpg"/><Relationship Id="rId9" Type="http://schemas.openxmlformats.org/officeDocument/2006/relationships/image" Target="../media/image61.wmf"/><Relationship Id="rId14" Type="http://schemas.openxmlformats.org/officeDocument/2006/relationships/oleObject" Target="../embeddings/oleObject58.bin"/></Relationships>
</file>

<file path=ppt/slides/_rels/slide21.xml.rels><?xml version="1.0" encoding="UTF-8" standalone="yes"?>
<Relationships xmlns="http://schemas.openxmlformats.org/package/2006/relationships"><Relationship Id="rId8" Type="http://schemas.openxmlformats.org/officeDocument/2006/relationships/image" Target="../media/image68.wmf"/><Relationship Id="rId13" Type="http://schemas.openxmlformats.org/officeDocument/2006/relationships/image" Target="../media/image70.wmf"/><Relationship Id="rId18" Type="http://schemas.openxmlformats.org/officeDocument/2006/relationships/oleObject" Target="../embeddings/oleObject67.bin"/><Relationship Id="rId3" Type="http://schemas.openxmlformats.org/officeDocument/2006/relationships/notesSlide" Target="../notesSlides/notesSlide21.xml"/><Relationship Id="rId7" Type="http://schemas.openxmlformats.org/officeDocument/2006/relationships/oleObject" Target="../embeddings/oleObject62.bin"/><Relationship Id="rId12" Type="http://schemas.openxmlformats.org/officeDocument/2006/relationships/oleObject" Target="../embeddings/oleObject64.bin"/><Relationship Id="rId17" Type="http://schemas.openxmlformats.org/officeDocument/2006/relationships/image" Target="../media/image72.wmf"/><Relationship Id="rId2" Type="http://schemas.openxmlformats.org/officeDocument/2006/relationships/slideLayout" Target="../slideLayouts/slideLayout2.xml"/><Relationship Id="rId16" Type="http://schemas.openxmlformats.org/officeDocument/2006/relationships/oleObject" Target="../embeddings/oleObject66.bin"/><Relationship Id="rId1" Type="http://schemas.openxmlformats.org/officeDocument/2006/relationships/vmlDrawing" Target="../drawings/vmlDrawing16.vml"/><Relationship Id="rId6" Type="http://schemas.openxmlformats.org/officeDocument/2006/relationships/image" Target="../media/image67.wmf"/><Relationship Id="rId11" Type="http://schemas.openxmlformats.org/officeDocument/2006/relationships/image" Target="../media/image69.wmf"/><Relationship Id="rId5" Type="http://schemas.openxmlformats.org/officeDocument/2006/relationships/oleObject" Target="../embeddings/oleObject61.bin"/><Relationship Id="rId15" Type="http://schemas.openxmlformats.org/officeDocument/2006/relationships/image" Target="../media/image71.wmf"/><Relationship Id="rId10" Type="http://schemas.openxmlformats.org/officeDocument/2006/relationships/oleObject" Target="../embeddings/oleObject63.bin"/><Relationship Id="rId19" Type="http://schemas.openxmlformats.org/officeDocument/2006/relationships/image" Target="../media/image73.wmf"/><Relationship Id="rId4" Type="http://schemas.openxmlformats.org/officeDocument/2006/relationships/image" Target="../media/image1.jpg"/><Relationship Id="rId9" Type="http://schemas.openxmlformats.org/officeDocument/2006/relationships/image" Target="../media/image9.gif"/><Relationship Id="rId14" Type="http://schemas.openxmlformats.org/officeDocument/2006/relationships/oleObject" Target="../embeddings/oleObject65.bin"/></Relationships>
</file>

<file path=ppt/slides/_rels/slide22.xml.rels><?xml version="1.0" encoding="UTF-8" standalone="yes"?>
<Relationships xmlns="http://schemas.openxmlformats.org/package/2006/relationships"><Relationship Id="rId8" Type="http://schemas.openxmlformats.org/officeDocument/2006/relationships/image" Target="../media/image75.wmf"/><Relationship Id="rId13" Type="http://schemas.openxmlformats.org/officeDocument/2006/relationships/image" Target="../media/image77.wmf"/><Relationship Id="rId3" Type="http://schemas.openxmlformats.org/officeDocument/2006/relationships/notesSlide" Target="../notesSlides/notesSlide22.xml"/><Relationship Id="rId7" Type="http://schemas.openxmlformats.org/officeDocument/2006/relationships/oleObject" Target="../embeddings/oleObject69.bin"/><Relationship Id="rId12" Type="http://schemas.openxmlformats.org/officeDocument/2006/relationships/oleObject" Target="../embeddings/oleObject71.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74.wmf"/><Relationship Id="rId11" Type="http://schemas.openxmlformats.org/officeDocument/2006/relationships/image" Target="../media/image9.gif"/><Relationship Id="rId5" Type="http://schemas.openxmlformats.org/officeDocument/2006/relationships/oleObject" Target="../embeddings/oleObject68.bin"/><Relationship Id="rId10" Type="http://schemas.openxmlformats.org/officeDocument/2006/relationships/image" Target="../media/image76.wmf"/><Relationship Id="rId4" Type="http://schemas.openxmlformats.org/officeDocument/2006/relationships/image" Target="../media/image1.jpg"/><Relationship Id="rId9" Type="http://schemas.openxmlformats.org/officeDocument/2006/relationships/oleObject" Target="../embeddings/oleObject70.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78.wmf"/><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oleObject" Target="../embeddings/oleObject72.bin"/><Relationship Id="rId5" Type="http://schemas.openxmlformats.org/officeDocument/2006/relationships/image" Target="../media/image9.gif"/><Relationship Id="rId4" Type="http://schemas.openxmlformats.org/officeDocument/2006/relationships/image" Target="../media/image1.jpg"/></Relationships>
</file>

<file path=ppt/slides/_rels/slide24.xml.rels><?xml version="1.0" encoding="UTF-8" standalone="yes"?>
<Relationships xmlns="http://schemas.openxmlformats.org/package/2006/relationships"><Relationship Id="rId8" Type="http://schemas.openxmlformats.org/officeDocument/2006/relationships/image" Target="../media/image79.wmf"/><Relationship Id="rId3" Type="http://schemas.openxmlformats.org/officeDocument/2006/relationships/notesSlide" Target="../notesSlides/notesSlide24.xml"/><Relationship Id="rId7" Type="http://schemas.openxmlformats.org/officeDocument/2006/relationships/oleObject" Target="../embeddings/oleObject74.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35.wmf"/><Relationship Id="rId5" Type="http://schemas.openxmlformats.org/officeDocument/2006/relationships/oleObject" Target="../embeddings/oleObject73.bin"/><Relationship Id="rId4" Type="http://schemas.openxmlformats.org/officeDocument/2006/relationships/image" Target="../media/image1.jpg"/><Relationship Id="rId9" Type="http://schemas.openxmlformats.org/officeDocument/2006/relationships/image" Target="../media/image9.gif"/></Relationships>
</file>

<file path=ppt/slides/_rels/slide25.xml.rels><?xml version="1.0" encoding="UTF-8" standalone="yes"?>
<Relationships xmlns="http://schemas.openxmlformats.org/package/2006/relationships"><Relationship Id="rId8" Type="http://schemas.openxmlformats.org/officeDocument/2006/relationships/image" Target="../media/image81.wmf"/><Relationship Id="rId13" Type="http://schemas.openxmlformats.org/officeDocument/2006/relationships/oleObject" Target="../embeddings/oleObject79.bin"/><Relationship Id="rId3" Type="http://schemas.openxmlformats.org/officeDocument/2006/relationships/notesSlide" Target="../notesSlides/notesSlide25.xml"/><Relationship Id="rId7" Type="http://schemas.openxmlformats.org/officeDocument/2006/relationships/oleObject" Target="../embeddings/oleObject76.bin"/><Relationship Id="rId12" Type="http://schemas.openxmlformats.org/officeDocument/2006/relationships/oleObject" Target="../embeddings/oleObject78.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80.wmf"/><Relationship Id="rId11" Type="http://schemas.openxmlformats.org/officeDocument/2006/relationships/image" Target="../media/image9.gif"/><Relationship Id="rId5" Type="http://schemas.openxmlformats.org/officeDocument/2006/relationships/oleObject" Target="../embeddings/oleObject75.bin"/><Relationship Id="rId10" Type="http://schemas.openxmlformats.org/officeDocument/2006/relationships/image" Target="../media/image82.wmf"/><Relationship Id="rId4" Type="http://schemas.openxmlformats.org/officeDocument/2006/relationships/image" Target="../media/image1.jpg"/><Relationship Id="rId9" Type="http://schemas.openxmlformats.org/officeDocument/2006/relationships/oleObject" Target="../embeddings/oleObject77.bin"/><Relationship Id="rId14" Type="http://schemas.openxmlformats.org/officeDocument/2006/relationships/image" Target="../media/image83.wmf"/></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81.bin"/><Relationship Id="rId13" Type="http://schemas.openxmlformats.org/officeDocument/2006/relationships/image" Target="../media/image87.wmf"/><Relationship Id="rId18" Type="http://schemas.openxmlformats.org/officeDocument/2006/relationships/oleObject" Target="../embeddings/oleObject86.bin"/><Relationship Id="rId3" Type="http://schemas.openxmlformats.org/officeDocument/2006/relationships/notesSlide" Target="../notesSlides/notesSlide26.xml"/><Relationship Id="rId21" Type="http://schemas.openxmlformats.org/officeDocument/2006/relationships/image" Target="../media/image91.wmf"/><Relationship Id="rId7" Type="http://schemas.openxmlformats.org/officeDocument/2006/relationships/image" Target="../media/image9.gif"/><Relationship Id="rId12" Type="http://schemas.openxmlformats.org/officeDocument/2006/relationships/oleObject" Target="../embeddings/oleObject83.bin"/><Relationship Id="rId17" Type="http://schemas.openxmlformats.org/officeDocument/2006/relationships/image" Target="../media/image89.wmf"/><Relationship Id="rId25" Type="http://schemas.openxmlformats.org/officeDocument/2006/relationships/oleObject" Target="../embeddings/oleObject90.bin"/><Relationship Id="rId2" Type="http://schemas.openxmlformats.org/officeDocument/2006/relationships/slideLayout" Target="../slideLayouts/slideLayout2.xml"/><Relationship Id="rId16" Type="http://schemas.openxmlformats.org/officeDocument/2006/relationships/oleObject" Target="../embeddings/oleObject85.bin"/><Relationship Id="rId20" Type="http://schemas.openxmlformats.org/officeDocument/2006/relationships/oleObject" Target="../embeddings/oleObject87.bin"/><Relationship Id="rId1" Type="http://schemas.openxmlformats.org/officeDocument/2006/relationships/vmlDrawing" Target="../drawings/vmlDrawing21.vml"/><Relationship Id="rId6" Type="http://schemas.openxmlformats.org/officeDocument/2006/relationships/image" Target="../media/image84.wmf"/><Relationship Id="rId11" Type="http://schemas.openxmlformats.org/officeDocument/2006/relationships/image" Target="../media/image86.wmf"/><Relationship Id="rId24" Type="http://schemas.openxmlformats.org/officeDocument/2006/relationships/oleObject" Target="../embeddings/oleObject89.bin"/><Relationship Id="rId5" Type="http://schemas.openxmlformats.org/officeDocument/2006/relationships/oleObject" Target="../embeddings/oleObject80.bin"/><Relationship Id="rId15" Type="http://schemas.openxmlformats.org/officeDocument/2006/relationships/image" Target="../media/image88.wmf"/><Relationship Id="rId23" Type="http://schemas.openxmlformats.org/officeDocument/2006/relationships/image" Target="../media/image92.wmf"/><Relationship Id="rId10" Type="http://schemas.openxmlformats.org/officeDocument/2006/relationships/oleObject" Target="../embeddings/oleObject82.bin"/><Relationship Id="rId19" Type="http://schemas.openxmlformats.org/officeDocument/2006/relationships/image" Target="../media/image90.wmf"/><Relationship Id="rId4" Type="http://schemas.openxmlformats.org/officeDocument/2006/relationships/image" Target="../media/image1.jpg"/><Relationship Id="rId9" Type="http://schemas.openxmlformats.org/officeDocument/2006/relationships/image" Target="../media/image85.wmf"/><Relationship Id="rId14" Type="http://schemas.openxmlformats.org/officeDocument/2006/relationships/oleObject" Target="../embeddings/oleObject84.bin"/><Relationship Id="rId22" Type="http://schemas.openxmlformats.org/officeDocument/2006/relationships/oleObject" Target="../embeddings/oleObject88.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92.bin"/><Relationship Id="rId3" Type="http://schemas.openxmlformats.org/officeDocument/2006/relationships/notesSlide" Target="../notesSlides/notesSlide27.xml"/><Relationship Id="rId7" Type="http://schemas.openxmlformats.org/officeDocument/2006/relationships/image" Target="../media/image52.wmf"/><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oleObject" Target="../embeddings/oleObject91.bin"/><Relationship Id="rId11" Type="http://schemas.openxmlformats.org/officeDocument/2006/relationships/image" Target="../media/image94.wmf"/><Relationship Id="rId5" Type="http://schemas.openxmlformats.org/officeDocument/2006/relationships/image" Target="../media/image9.gif"/><Relationship Id="rId10" Type="http://schemas.openxmlformats.org/officeDocument/2006/relationships/oleObject" Target="../embeddings/oleObject93.bin"/><Relationship Id="rId4" Type="http://schemas.openxmlformats.org/officeDocument/2006/relationships/image" Target="../media/image1.jpg"/><Relationship Id="rId9" Type="http://schemas.openxmlformats.org/officeDocument/2006/relationships/image" Target="../media/image93.wmf"/></Relationships>
</file>

<file path=ppt/slides/_rels/slide28.xml.rels><?xml version="1.0" encoding="UTF-8" standalone="yes"?>
<Relationships xmlns="http://schemas.openxmlformats.org/package/2006/relationships"><Relationship Id="rId8" Type="http://schemas.openxmlformats.org/officeDocument/2006/relationships/image" Target="../media/image96.wmf"/><Relationship Id="rId13" Type="http://schemas.openxmlformats.org/officeDocument/2006/relationships/oleObject" Target="../embeddings/oleObject98.bin"/><Relationship Id="rId18" Type="http://schemas.openxmlformats.org/officeDocument/2006/relationships/image" Target="../media/image9.gif"/><Relationship Id="rId3" Type="http://schemas.openxmlformats.org/officeDocument/2006/relationships/notesSlide" Target="../notesSlides/notesSlide28.xml"/><Relationship Id="rId7" Type="http://schemas.openxmlformats.org/officeDocument/2006/relationships/oleObject" Target="../embeddings/oleObject95.bin"/><Relationship Id="rId12" Type="http://schemas.openxmlformats.org/officeDocument/2006/relationships/image" Target="../media/image98.wmf"/><Relationship Id="rId17" Type="http://schemas.openxmlformats.org/officeDocument/2006/relationships/image" Target="../media/image100.wmf"/><Relationship Id="rId2" Type="http://schemas.openxmlformats.org/officeDocument/2006/relationships/slideLayout" Target="../slideLayouts/slideLayout2.xml"/><Relationship Id="rId16" Type="http://schemas.openxmlformats.org/officeDocument/2006/relationships/oleObject" Target="../embeddings/oleObject99.bin"/><Relationship Id="rId1" Type="http://schemas.openxmlformats.org/officeDocument/2006/relationships/vmlDrawing" Target="../drawings/vmlDrawing23.vml"/><Relationship Id="rId6" Type="http://schemas.openxmlformats.org/officeDocument/2006/relationships/image" Target="../media/image95.wmf"/><Relationship Id="rId11" Type="http://schemas.openxmlformats.org/officeDocument/2006/relationships/oleObject" Target="../embeddings/oleObject97.bin"/><Relationship Id="rId5" Type="http://schemas.openxmlformats.org/officeDocument/2006/relationships/oleObject" Target="../embeddings/oleObject94.bin"/><Relationship Id="rId15" Type="http://schemas.openxmlformats.org/officeDocument/2006/relationships/image" Target="../media/image101.png"/><Relationship Id="rId10" Type="http://schemas.openxmlformats.org/officeDocument/2006/relationships/image" Target="../media/image97.wmf"/><Relationship Id="rId4" Type="http://schemas.openxmlformats.org/officeDocument/2006/relationships/image" Target="../media/image1.jpg"/><Relationship Id="rId9" Type="http://schemas.openxmlformats.org/officeDocument/2006/relationships/oleObject" Target="../embeddings/oleObject96.bin"/><Relationship Id="rId14" Type="http://schemas.openxmlformats.org/officeDocument/2006/relationships/image" Target="../media/image99.wmf"/></Relationships>
</file>

<file path=ppt/slides/_rels/slide2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9.xml"/><Relationship Id="rId1" Type="http://schemas.openxmlformats.org/officeDocument/2006/relationships/slideLayout" Target="../slideLayouts/slideLayout12.xml"/><Relationship Id="rId4" Type="http://schemas.openxmlformats.org/officeDocument/2006/relationships/image" Target="../media/image10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4.x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image" Target="../media/image9.gif"/><Relationship Id="rId3" Type="http://schemas.openxmlformats.org/officeDocument/2006/relationships/notesSlide" Target="../notesSlides/notesSlide4.xml"/><Relationship Id="rId7" Type="http://schemas.openxmlformats.org/officeDocument/2006/relationships/oleObject" Target="../embeddings/oleObject7.bin"/><Relationship Id="rId12" Type="http://schemas.openxmlformats.org/officeDocument/2006/relationships/image" Target="../media/image13.wmf"/><Relationship Id="rId17" Type="http://schemas.openxmlformats.org/officeDocument/2006/relationships/image" Target="../media/image15.wmf"/><Relationship Id="rId2" Type="http://schemas.openxmlformats.org/officeDocument/2006/relationships/slideLayout" Target="../slideLayouts/slideLayout2.xml"/><Relationship Id="rId16" Type="http://schemas.openxmlformats.org/officeDocument/2006/relationships/oleObject" Target="../embeddings/oleObject11.bin"/><Relationship Id="rId1" Type="http://schemas.openxmlformats.org/officeDocument/2006/relationships/vmlDrawing" Target="../drawings/vmlDrawing2.vml"/><Relationship Id="rId6" Type="http://schemas.openxmlformats.org/officeDocument/2006/relationships/image" Target="../media/image10.wmf"/><Relationship Id="rId11" Type="http://schemas.openxmlformats.org/officeDocument/2006/relationships/oleObject" Target="../embeddings/oleObject9.bin"/><Relationship Id="rId5" Type="http://schemas.openxmlformats.org/officeDocument/2006/relationships/oleObject" Target="../embeddings/oleObject6.bin"/><Relationship Id="rId15" Type="http://schemas.openxmlformats.org/officeDocument/2006/relationships/image" Target="../media/image14.wmf"/><Relationship Id="rId10" Type="http://schemas.openxmlformats.org/officeDocument/2006/relationships/image" Target="../media/image12.wmf"/><Relationship Id="rId4" Type="http://schemas.openxmlformats.org/officeDocument/2006/relationships/image" Target="../media/image1.jpg"/><Relationship Id="rId9" Type="http://schemas.openxmlformats.org/officeDocument/2006/relationships/oleObject" Target="../embeddings/oleObject8.bin"/><Relationship Id="rId14" Type="http://schemas.openxmlformats.org/officeDocument/2006/relationships/oleObject" Target="../embeddings/oleObject10.bin"/></Relationships>
</file>

<file path=ppt/slides/_rels/slide5.xml.rels><?xml version="1.0" encoding="UTF-8" standalone="yes"?>
<Relationships xmlns="http://schemas.openxmlformats.org/package/2006/relationships"><Relationship Id="rId8" Type="http://schemas.openxmlformats.org/officeDocument/2006/relationships/image" Target="../media/image17.wmf"/><Relationship Id="rId13" Type="http://schemas.openxmlformats.org/officeDocument/2006/relationships/oleObject" Target="../embeddings/oleObject16.bin"/><Relationship Id="rId3" Type="http://schemas.openxmlformats.org/officeDocument/2006/relationships/notesSlide" Target="../notesSlides/notesSlide5.xml"/><Relationship Id="rId7" Type="http://schemas.openxmlformats.org/officeDocument/2006/relationships/oleObject" Target="../embeddings/oleObject13.bin"/><Relationship Id="rId12"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6.wmf"/><Relationship Id="rId11" Type="http://schemas.openxmlformats.org/officeDocument/2006/relationships/oleObject" Target="../embeddings/oleObject15.bin"/><Relationship Id="rId5" Type="http://schemas.openxmlformats.org/officeDocument/2006/relationships/oleObject" Target="../embeddings/oleObject12.bin"/><Relationship Id="rId15" Type="http://schemas.openxmlformats.org/officeDocument/2006/relationships/image" Target="../media/image9.gif"/><Relationship Id="rId10" Type="http://schemas.openxmlformats.org/officeDocument/2006/relationships/image" Target="../media/image18.wmf"/><Relationship Id="rId4" Type="http://schemas.openxmlformats.org/officeDocument/2006/relationships/image" Target="../media/image1.jpg"/><Relationship Id="rId9" Type="http://schemas.openxmlformats.org/officeDocument/2006/relationships/oleObject" Target="../embeddings/oleObject14.bin"/><Relationship Id="rId14" Type="http://schemas.openxmlformats.org/officeDocument/2006/relationships/image" Target="../media/image20.wmf"/></Relationships>
</file>

<file path=ppt/slides/_rels/slide6.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notesSlide" Target="../notesSlides/notesSlide6.xml"/><Relationship Id="rId7"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gif"/><Relationship Id="rId5" Type="http://schemas.openxmlformats.org/officeDocument/2006/relationships/image" Target="../media/image23.png"/><Relationship Id="rId10" Type="http://schemas.openxmlformats.org/officeDocument/2006/relationships/image" Target="../media/image22.wmf"/><Relationship Id="rId4" Type="http://schemas.openxmlformats.org/officeDocument/2006/relationships/image" Target="../media/image1.jpg"/><Relationship Id="rId9" Type="http://schemas.openxmlformats.org/officeDocument/2006/relationships/oleObject" Target="../embeddings/oleObject18.bin"/></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0.bin"/><Relationship Id="rId13" Type="http://schemas.openxmlformats.org/officeDocument/2006/relationships/image" Target="../media/image27.wmf"/><Relationship Id="rId3" Type="http://schemas.openxmlformats.org/officeDocument/2006/relationships/notesSlide" Target="../notesSlides/notesSlide9.xml"/><Relationship Id="rId7" Type="http://schemas.openxmlformats.org/officeDocument/2006/relationships/image" Target="../media/image24.wmf"/><Relationship Id="rId12" Type="http://schemas.openxmlformats.org/officeDocument/2006/relationships/oleObject" Target="../embeddings/oleObject22.bin"/><Relationship Id="rId2" Type="http://schemas.openxmlformats.org/officeDocument/2006/relationships/slideLayout" Target="../slideLayouts/slideLayout2.xml"/><Relationship Id="rId16" Type="http://schemas.openxmlformats.org/officeDocument/2006/relationships/image" Target="../media/image28.wmf"/><Relationship Id="rId1" Type="http://schemas.openxmlformats.org/officeDocument/2006/relationships/vmlDrawing" Target="../drawings/vmlDrawing5.vml"/><Relationship Id="rId6" Type="http://schemas.openxmlformats.org/officeDocument/2006/relationships/oleObject" Target="../embeddings/oleObject19.bin"/><Relationship Id="rId11" Type="http://schemas.openxmlformats.org/officeDocument/2006/relationships/image" Target="../media/image26.wmf"/><Relationship Id="rId5" Type="http://schemas.openxmlformats.org/officeDocument/2006/relationships/image" Target="../media/image29.png"/><Relationship Id="rId15" Type="http://schemas.openxmlformats.org/officeDocument/2006/relationships/oleObject" Target="../embeddings/oleObject23.bin"/><Relationship Id="rId10" Type="http://schemas.openxmlformats.org/officeDocument/2006/relationships/oleObject" Target="../embeddings/oleObject21.bin"/><Relationship Id="rId4" Type="http://schemas.openxmlformats.org/officeDocument/2006/relationships/image" Target="../media/image1.jpg"/><Relationship Id="rId9" Type="http://schemas.openxmlformats.org/officeDocument/2006/relationships/image" Target="../media/image25.wmf"/><Relationship Id="rId14" Type="http://schemas.openxmlformats.org/officeDocument/2006/relationships/image" Target="../media/image9.gif"/></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161799" name="Text Box 7"/>
          <p:cNvSpPr txBox="1">
            <a:spLocks noChangeArrowheads="1"/>
          </p:cNvSpPr>
          <p:nvPr/>
        </p:nvSpPr>
        <p:spPr bwMode="auto">
          <a:xfrm>
            <a:off x="1797050" y="1521242"/>
            <a:ext cx="8389688"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4000" b="1" dirty="0">
                <a:solidFill>
                  <a:srgbClr val="FF3300"/>
                </a:solidFill>
              </a:rPr>
              <a:t>BÀI TẬP</a:t>
            </a:r>
          </a:p>
          <a:p>
            <a:pPr algn="ctr" eaLnBrk="1" hangingPunct="1">
              <a:spcBef>
                <a:spcPct val="0"/>
              </a:spcBef>
              <a:buClrTx/>
              <a:buSzTx/>
              <a:buFontTx/>
              <a:buNone/>
            </a:pPr>
            <a:r>
              <a:rPr lang="en-US" altLang="vi-VN" sz="4000" b="1" dirty="0">
                <a:solidFill>
                  <a:srgbClr val="2E14F0"/>
                </a:solidFill>
              </a:rPr>
              <a:t>MẠCH CÓ R, L, C MẮC NỐI TIẾP</a:t>
            </a:r>
          </a:p>
          <a:p>
            <a:pPr algn="ctr" eaLnBrk="1" hangingPunct="1">
              <a:spcBef>
                <a:spcPct val="0"/>
              </a:spcBef>
              <a:buClrTx/>
              <a:buSzTx/>
              <a:buFontTx/>
              <a:buNone/>
            </a:pPr>
            <a:r>
              <a:rPr lang="en-US" altLang="vi-VN" sz="2800" b="1" dirty="0">
                <a:solidFill>
                  <a:srgbClr val="2E14F0"/>
                </a:solidFill>
              </a:rPr>
              <a:t>(Phần 1: Vận dụng công thức)</a:t>
            </a:r>
          </a:p>
        </p:txBody>
      </p:sp>
      <p:pic>
        <p:nvPicPr>
          <p:cNvPr id="4101" name="Picture 4" descr="10831_1383999633_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7375" y="471488"/>
            <a:ext cx="1209675" cy="1162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WordArt 3"/>
          <p:cNvSpPr>
            <a:spLocks noChangeArrowheads="1" noChangeShapeType="1" noTextEdit="1"/>
          </p:cNvSpPr>
          <p:nvPr/>
        </p:nvSpPr>
        <p:spPr bwMode="auto">
          <a:xfrm>
            <a:off x="3621089" y="123826"/>
            <a:ext cx="4962525" cy="866775"/>
          </a:xfrm>
          <a:prstGeom prst="rect">
            <a:avLst/>
          </a:prstGeom>
        </p:spPr>
        <p:txBody>
          <a:bodyPr wrap="none" fromWordArt="1">
            <a:prstTxWarp prst="textPlain">
              <a:avLst>
                <a:gd name="adj" fmla="val 50000"/>
              </a:avLst>
            </a:prstTxWarp>
          </a:bodyPr>
          <a:lstStyle/>
          <a:p>
            <a:pPr algn="ctr"/>
            <a:r>
              <a:rPr lang="vi-VN" sz="3600" b="1" kern="10">
                <a:ln w="12700">
                  <a:solidFill>
                    <a:srgbClr val="FFC000"/>
                  </a:solidFill>
                  <a:round/>
                  <a:headEnd/>
                  <a:tailEnd/>
                </a:ln>
                <a:solidFill>
                  <a:srgbClr val="FF3399"/>
                </a:solidFill>
                <a:effectLst>
                  <a:outerShdw blurRad="41275" dist="20320" dir="1799969" algn="tl" rotWithShape="0">
                    <a:srgbClr val="000000">
                      <a:alpha val="39998"/>
                    </a:srgbClr>
                  </a:outerShdw>
                </a:effectLst>
              </a:rPr>
              <a:t>VẬT LÝ 12</a:t>
            </a:r>
          </a:p>
        </p:txBody>
      </p:sp>
      <p:pic>
        <p:nvPicPr>
          <p:cNvPr id="4104" name="Picture 9" descr="Kết quả hình ảnh cho mạch rlc mắc nối tiế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73860" y="3868487"/>
            <a:ext cx="3775075"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1617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9"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9218" name="Text Box 38"/>
          <p:cNvSpPr txBox="1">
            <a:spLocks noChangeArrowheads="1"/>
          </p:cNvSpPr>
          <p:nvPr/>
        </p:nvSpPr>
        <p:spPr bwMode="auto">
          <a:xfrm>
            <a:off x="1668380" y="420103"/>
            <a:ext cx="83724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vi-VN" sz="2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BÀI TẬP. MẠCH CÓ R, L, C MẮC NỐI TIẾP</a:t>
            </a:r>
          </a:p>
        </p:txBody>
      </p:sp>
      <mc:AlternateContent xmlns:mc="http://schemas.openxmlformats.org/markup-compatibility/2006">
        <mc:Choice xmlns:a14="http://schemas.microsoft.com/office/drawing/2010/main" Requires="a14">
          <p:sp>
            <p:nvSpPr>
              <p:cNvPr id="9220" name="Rectangle 1"/>
              <p:cNvSpPr>
                <a:spLocks noChangeArrowheads="1"/>
              </p:cNvSpPr>
              <p:nvPr/>
            </p:nvSpPr>
            <p:spPr bwMode="auto">
              <a:xfrm>
                <a:off x="433137" y="1584276"/>
                <a:ext cx="11341767" cy="281513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ts val="600"/>
                  </a:spcBef>
                  <a:spcAft>
                    <a:spcPct val="0"/>
                  </a:spcAft>
                  <a:buClrTx/>
                  <a:buSzTx/>
                  <a:buFont typeface="Wingdings" panose="05000000000000000000" pitchFamily="2" charset="2"/>
                  <a:buNone/>
                  <a:tabLst/>
                  <a:defRPr/>
                </a:pPr>
                <a:r>
                  <a:rPr kumimoji="0" lang="en-US" altLang="vi-VN" sz="2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Câu 8:</a:t>
                </a:r>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Đặt một hiệu điện thế xoay chiều u = 300cosωt (V) vào hai đầu một đoạn mạch điện RLC mắc nối tiếp gồm tụ điện có dung kháng Z</a:t>
                </a:r>
                <a:r>
                  <a:rPr kumimoji="0" lang="en-US" altLang="vi-VN" sz="2800" b="0" i="0" u="none" strike="noStrike" kern="1200" cap="none" spc="0" normalizeH="0" baseline="-25000" noProof="0" dirty="0">
                    <a:ln>
                      <a:noFill/>
                    </a:ln>
                    <a:solidFill>
                      <a:srgbClr val="000000"/>
                    </a:solidFill>
                    <a:effectLst/>
                    <a:uLnTx/>
                    <a:uFillTx/>
                    <a:latin typeface="Arial" panose="020B0604020202020204" pitchFamily="34" charset="0"/>
                    <a:ea typeface="+mn-ea"/>
                    <a:cs typeface="Arial" panose="020B0604020202020204" pitchFamily="34" charset="0"/>
                  </a:rPr>
                  <a:t>C</a:t>
                </a:r>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 200Ω, điện trở thuần R = 100Ω và cuộn dây thuần cảm có cảm kháng Z</a:t>
                </a:r>
                <a:r>
                  <a:rPr kumimoji="0" lang="en-US" altLang="vi-VN" sz="2800" b="0" i="0" u="none" strike="noStrike" kern="1200" cap="none" spc="0" normalizeH="0" baseline="-25000" noProof="0" dirty="0">
                    <a:ln>
                      <a:noFill/>
                    </a:ln>
                    <a:solidFill>
                      <a:srgbClr val="000000"/>
                    </a:solidFill>
                    <a:effectLst/>
                    <a:uLnTx/>
                    <a:uFillTx/>
                    <a:latin typeface="Arial" panose="020B0604020202020204" pitchFamily="34" charset="0"/>
                    <a:ea typeface="+mn-ea"/>
                    <a:cs typeface="Arial" panose="020B0604020202020204" pitchFamily="34" charset="0"/>
                  </a:rPr>
                  <a:t>L</a:t>
                </a:r>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 100Ω. Cường độ hiệu dụng của dòng điện trong đoạn mạch này bằng</a:t>
                </a:r>
              </a:p>
              <a:p>
                <a:pPr marL="0" marR="0" lvl="0" indent="0" algn="just" defTabSz="914400" rtl="0" eaLnBrk="1" fontAlgn="base" latinLnBrk="0" hangingPunct="1">
                  <a:lnSpc>
                    <a:spcPct val="100000"/>
                  </a:lnSpc>
                  <a:spcBef>
                    <a:spcPts val="600"/>
                  </a:spcBef>
                  <a:spcAft>
                    <a:spcPct val="0"/>
                  </a:spcAft>
                  <a:buClrTx/>
                  <a:buSzTx/>
                  <a:buFont typeface="Wingdings" panose="05000000000000000000" pitchFamily="2" charset="2"/>
                  <a:buNone/>
                  <a:tabLst/>
                  <a:defRPr/>
                </a:pPr>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altLang="vi-VN" sz="2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 </a:t>
                </a:r>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1,5 A.  	</a:t>
                </a:r>
                <a:r>
                  <a:rPr kumimoji="0" lang="en-US" altLang="vi-VN" sz="2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B. </a:t>
                </a:r>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3,0 A.  	</a:t>
                </a:r>
                <a:r>
                  <a:rPr kumimoji="0" lang="en-US" altLang="vi-VN" sz="2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a:t>
                </a:r>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1,5</a:t>
                </a:r>
                <a14:m>
                  <m:oMath xmlns:m="http://schemas.openxmlformats.org/officeDocument/2006/math">
                    <m:rad>
                      <m:radPr>
                        <m:degHide m:val="on"/>
                        <m:ctrlPr>
                          <a:rPr kumimoji="0" lang="en-US" altLang="vi-VN" sz="28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Arial" panose="020B0604020202020204" pitchFamily="34" charset="0"/>
                          </a:rPr>
                        </m:ctrlPr>
                      </m:radPr>
                      <m:deg/>
                      <m:e>
                        <m:r>
                          <a:rPr kumimoji="0" lang="en-US" altLang="vi-VN" sz="28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Arial" panose="020B0604020202020204" pitchFamily="34" charset="0"/>
                          </a:rPr>
                          <m:t>2</m:t>
                        </m:r>
                      </m:e>
                    </m:rad>
                  </m:oMath>
                </a14:m>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 </a:t>
                </a:r>
                <a:r>
                  <a:rPr kumimoji="0" lang="en-US" altLang="vi-VN" sz="2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D.</a:t>
                </a:r>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2,0 A. </a:t>
                </a:r>
              </a:p>
            </p:txBody>
          </p:sp>
        </mc:Choice>
        <mc:Fallback>
          <p:sp>
            <p:nvSpPr>
              <p:cNvPr id="9220" name="Rectangle 1"/>
              <p:cNvSpPr>
                <a:spLocks noRot="1" noChangeAspect="1" noMove="1" noResize="1" noEditPoints="1" noAdjustHandles="1" noChangeArrowheads="1" noChangeShapeType="1" noTextEdit="1"/>
              </p:cNvSpPr>
              <p:nvPr/>
            </p:nvSpPr>
            <p:spPr bwMode="auto">
              <a:xfrm>
                <a:off x="433137" y="1584276"/>
                <a:ext cx="11341767" cy="2815130"/>
              </a:xfrm>
              <a:prstGeom prst="rect">
                <a:avLst/>
              </a:prstGeom>
              <a:blipFill>
                <a:blip r:embed="rId4"/>
                <a:stretch>
                  <a:fillRect l="-1075" t="-2381" r="-1075" b="-432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vi-VN">
                    <a:noFill/>
                  </a:rPr>
                  <a:t> </a:t>
                </a:r>
              </a:p>
            </p:txBody>
          </p:sp>
        </mc:Fallback>
      </mc:AlternateContent>
      <p:pic>
        <p:nvPicPr>
          <p:cNvPr id="9223" name="Picture 6" descr="Kết quả hình ảnh cho ảnh gif ngộ nghĩnh"/>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41413" y="3737213"/>
            <a:ext cx="7651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440176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1000"/>
                                        <p:tgtEl>
                                          <p:spTgt spid="92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9223"/>
                                        </p:tgtEl>
                                        <p:attrNameLst>
                                          <p:attrName>style.visibility</p:attrName>
                                        </p:attrNameLst>
                                      </p:cBhvr>
                                      <p:to>
                                        <p:strVal val="visible"/>
                                      </p:to>
                                    </p:set>
                                    <p:animEffect transition="in" filter="fade">
                                      <p:cBhvr>
                                        <p:cTn id="12" dur="1000"/>
                                        <p:tgtEl>
                                          <p:spTgt spid="9223"/>
                                        </p:tgtEl>
                                      </p:cBhvr>
                                    </p:animEffect>
                                    <p:anim calcmode="lin" valueType="num">
                                      <p:cBhvr>
                                        <p:cTn id="13" dur="1000" fill="hold"/>
                                        <p:tgtEl>
                                          <p:spTgt spid="9223"/>
                                        </p:tgtEl>
                                        <p:attrNameLst>
                                          <p:attrName>ppt_x</p:attrName>
                                        </p:attrNameLst>
                                      </p:cBhvr>
                                      <p:tavLst>
                                        <p:tav tm="0">
                                          <p:val>
                                            <p:strVal val="#ppt_x"/>
                                          </p:val>
                                        </p:tav>
                                        <p:tav tm="100000">
                                          <p:val>
                                            <p:strVal val="#ppt_x"/>
                                          </p:val>
                                        </p:tav>
                                      </p:tavLst>
                                    </p:anim>
                                    <p:anim calcmode="lin" valueType="num">
                                      <p:cBhvr>
                                        <p:cTn id="14" dur="1000" fill="hold"/>
                                        <p:tgtEl>
                                          <p:spTgt spid="92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10242" name="Text Box 38"/>
          <p:cNvSpPr txBox="1">
            <a:spLocks noChangeArrowheads="1"/>
          </p:cNvSpPr>
          <p:nvPr/>
        </p:nvSpPr>
        <p:spPr bwMode="auto">
          <a:xfrm>
            <a:off x="1524001" y="19050"/>
            <a:ext cx="83724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2800" b="1">
                <a:solidFill>
                  <a:srgbClr val="FF0000"/>
                </a:solidFill>
              </a:rPr>
              <a:t>BÀI TẬP. MẠCH CÓ R, L, C MẮC NỐI TIẾP</a:t>
            </a:r>
          </a:p>
        </p:txBody>
      </p:sp>
      <p:grpSp>
        <p:nvGrpSpPr>
          <p:cNvPr id="10243" name="Group 3"/>
          <p:cNvGrpSpPr>
            <a:grpSpLocks/>
          </p:cNvGrpSpPr>
          <p:nvPr/>
        </p:nvGrpSpPr>
        <p:grpSpPr bwMode="auto">
          <a:xfrm>
            <a:off x="1524000" y="488950"/>
            <a:ext cx="9144000" cy="4461732"/>
            <a:chOff x="0" y="488950"/>
            <a:chExt cx="9144000" cy="4461732"/>
          </a:xfrm>
        </p:grpSpPr>
        <p:sp>
          <p:nvSpPr>
            <p:cNvPr id="10252" name="Rectangle 3"/>
            <p:cNvSpPr>
              <a:spLocks noChangeArrowheads="1"/>
            </p:cNvSpPr>
            <p:nvPr/>
          </p:nvSpPr>
          <p:spPr bwMode="auto">
            <a:xfrm>
              <a:off x="0" y="488950"/>
              <a:ext cx="9144000"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en-US" altLang="vi-VN" sz="2800" b="1" dirty="0"/>
                <a:t>Câu 9:</a:t>
              </a:r>
              <a:r>
                <a:rPr lang="en-US" altLang="vi-VN" sz="2800" dirty="0"/>
                <a:t>  Đặt vào hai đầu đoạn mạch RLC nối tiếp</a:t>
              </a:r>
            </a:p>
            <a:p>
              <a:pPr algn="just" eaLnBrk="1" hangingPunct="1">
                <a:spcBef>
                  <a:spcPct val="0"/>
                </a:spcBef>
                <a:buClrTx/>
                <a:buSzTx/>
                <a:buFontTx/>
                <a:buNone/>
              </a:pPr>
              <a:r>
                <a:rPr lang="en-US" altLang="vi-VN" sz="2800" dirty="0"/>
                <a:t>một hiệu điện thế xoay chiều u = </a:t>
              </a:r>
              <a:r>
                <a:rPr lang="en-US" altLang="vi-VN" sz="2800" dirty="0" err="1"/>
                <a:t>U</a:t>
              </a:r>
              <a:r>
                <a:rPr lang="en-US" altLang="vi-VN" sz="2800" baseline="-25000" dirty="0" err="1"/>
                <a:t>o</a:t>
              </a:r>
              <a:r>
                <a:rPr lang="en-US" altLang="vi-VN" sz="2800" dirty="0" err="1"/>
                <a:t>cosωt</a:t>
              </a:r>
              <a:r>
                <a:rPr lang="en-US" altLang="vi-VN" sz="2800" dirty="0"/>
                <a:t> thì độ lệch pha của hiệu điện thế u với cường độ dòng điện i trong mạch được tính theo công thức </a:t>
              </a:r>
            </a:p>
          </p:txBody>
        </p:sp>
        <p:graphicFrame>
          <p:nvGraphicFramePr>
            <p:cNvPr id="10253" name="Object 4"/>
            <p:cNvGraphicFramePr>
              <a:graphicFrameLocks noChangeAspect="1"/>
            </p:cNvGraphicFramePr>
            <p:nvPr>
              <p:extLst>
                <p:ext uri="{D42A27DB-BD31-4B8C-83A1-F6EECF244321}">
                  <p14:modId xmlns:p14="http://schemas.microsoft.com/office/powerpoint/2010/main" val="1263542547"/>
                </p:ext>
              </p:extLst>
            </p:nvPr>
          </p:nvGraphicFramePr>
          <p:xfrm>
            <a:off x="753099" y="2591215"/>
            <a:ext cx="2514600" cy="1191670"/>
          </p:xfrm>
          <a:graphic>
            <a:graphicData uri="http://schemas.openxmlformats.org/presentationml/2006/ole">
              <mc:AlternateContent xmlns:mc="http://schemas.openxmlformats.org/markup-compatibility/2006">
                <mc:Choice xmlns:v="urn:schemas-microsoft-com:vml" Requires="v">
                  <p:oleObj spid="_x0000_s10474" name="Equation" r:id="rId5" imgW="1206500" imgH="571500" progId="Equation.DSMT4">
                    <p:embed/>
                  </p:oleObj>
                </mc:Choice>
                <mc:Fallback>
                  <p:oleObj name="Equation" r:id="rId5" imgW="1206500" imgH="571500"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3099" y="2591215"/>
                          <a:ext cx="2514600" cy="1191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54" name="Object 5"/>
            <p:cNvGraphicFramePr>
              <a:graphicFrameLocks noChangeAspect="1"/>
            </p:cNvGraphicFramePr>
            <p:nvPr>
              <p:extLst>
                <p:ext uri="{D42A27DB-BD31-4B8C-83A1-F6EECF244321}">
                  <p14:modId xmlns:p14="http://schemas.microsoft.com/office/powerpoint/2010/main" val="1026362254"/>
                </p:ext>
              </p:extLst>
            </p:nvPr>
          </p:nvGraphicFramePr>
          <p:xfrm>
            <a:off x="946151" y="3750214"/>
            <a:ext cx="2533650" cy="1200468"/>
          </p:xfrm>
          <a:graphic>
            <a:graphicData uri="http://schemas.openxmlformats.org/presentationml/2006/ole">
              <mc:AlternateContent xmlns:mc="http://schemas.openxmlformats.org/markup-compatibility/2006">
                <mc:Choice xmlns:v="urn:schemas-microsoft-com:vml" Requires="v">
                  <p:oleObj spid="_x0000_s10475" name="Equation" r:id="rId7" imgW="1206500" imgH="571500" progId="Equation.DSMT4">
                    <p:embed/>
                  </p:oleObj>
                </mc:Choice>
                <mc:Fallback>
                  <p:oleObj name="Equation" r:id="rId7" imgW="1206500" imgH="571500"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46151" y="3750214"/>
                          <a:ext cx="2533650" cy="1200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55" name="Object 6"/>
            <p:cNvGraphicFramePr>
              <a:graphicFrameLocks noChangeAspect="1"/>
            </p:cNvGraphicFramePr>
            <p:nvPr>
              <p:extLst>
                <p:ext uri="{D42A27DB-BD31-4B8C-83A1-F6EECF244321}">
                  <p14:modId xmlns:p14="http://schemas.microsoft.com/office/powerpoint/2010/main" val="2548401191"/>
                </p:ext>
              </p:extLst>
            </p:nvPr>
          </p:nvGraphicFramePr>
          <p:xfrm>
            <a:off x="4446588" y="2923008"/>
            <a:ext cx="2457450" cy="819150"/>
          </p:xfrm>
          <a:graphic>
            <a:graphicData uri="http://schemas.openxmlformats.org/presentationml/2006/ole">
              <mc:AlternateContent xmlns:mc="http://schemas.openxmlformats.org/markup-compatibility/2006">
                <mc:Choice xmlns:v="urn:schemas-microsoft-com:vml" Requires="v">
                  <p:oleObj spid="_x0000_s10476" name="Equation" r:id="rId9" imgW="1180588" imgH="393529" progId="Equation.DSMT4">
                    <p:embed/>
                  </p:oleObj>
                </mc:Choice>
                <mc:Fallback>
                  <p:oleObj name="Equation" r:id="rId9" imgW="1180588" imgH="393529" progId="Equation.DSMT4">
                    <p:embed/>
                    <p:pic>
                      <p:nvPicPr>
                        <p:cNvPr id="0"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46588" y="2923008"/>
                          <a:ext cx="245745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56" name="Object 7"/>
            <p:cNvGraphicFramePr>
              <a:graphicFrameLocks noChangeAspect="1"/>
            </p:cNvGraphicFramePr>
            <p:nvPr>
              <p:extLst>
                <p:ext uri="{D42A27DB-BD31-4B8C-83A1-F6EECF244321}">
                  <p14:modId xmlns:p14="http://schemas.microsoft.com/office/powerpoint/2010/main" val="627240696"/>
                </p:ext>
              </p:extLst>
            </p:nvPr>
          </p:nvGraphicFramePr>
          <p:xfrm>
            <a:off x="4446588" y="4142423"/>
            <a:ext cx="2474912" cy="808259"/>
          </p:xfrm>
          <a:graphic>
            <a:graphicData uri="http://schemas.openxmlformats.org/presentationml/2006/ole">
              <mc:AlternateContent xmlns:mc="http://schemas.openxmlformats.org/markup-compatibility/2006">
                <mc:Choice xmlns:v="urn:schemas-microsoft-com:vml" Requires="v">
                  <p:oleObj spid="_x0000_s10477" name="Equation" r:id="rId11" imgW="1205977" imgH="393529" progId="Equation.DSMT4">
                    <p:embed/>
                  </p:oleObj>
                </mc:Choice>
                <mc:Fallback>
                  <p:oleObj name="Equation" r:id="rId11" imgW="1205977" imgH="393529" progId="Equation.DSMT4">
                    <p:embed/>
                    <p:pic>
                      <p:nvPicPr>
                        <p:cNvPr id="0" name="Object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446588" y="4142423"/>
                          <a:ext cx="2474912" cy="808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pic>
        <p:nvPicPr>
          <p:cNvPr id="10248" name="Picture 6" descr="Kết quả hình ảnh cho ảnh gif ngộ nghĩnh"/>
          <p:cNvPicPr>
            <a:picLocks noChangeAspect="1" noChangeArrowheads="1" noCrop="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94511" y="3080133"/>
            <a:ext cx="765175"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nodeType="withEffect">
                                  <p:stCondLst>
                                    <p:cond delay="0"/>
                                  </p:stCondLst>
                                  <p:childTnLst>
                                    <p:set>
                                      <p:cBhvr>
                                        <p:cTn id="6" dur="1" fill="hold">
                                          <p:stCondLst>
                                            <p:cond delay="0"/>
                                          </p:stCondLst>
                                        </p:cTn>
                                        <p:tgtEl>
                                          <p:spTgt spid="10243"/>
                                        </p:tgtEl>
                                        <p:attrNameLst>
                                          <p:attrName>style.visibility</p:attrName>
                                        </p:attrNameLst>
                                      </p:cBhvr>
                                      <p:to>
                                        <p:strVal val="visible"/>
                                      </p:to>
                                    </p:set>
                                    <p:anim calcmode="lin" valueType="num">
                                      <p:cBhvr>
                                        <p:cTn id="7" dur="1000" fill="hold"/>
                                        <p:tgtEl>
                                          <p:spTgt spid="10243"/>
                                        </p:tgtEl>
                                        <p:attrNameLst>
                                          <p:attrName>ppt_w</p:attrName>
                                        </p:attrNameLst>
                                      </p:cBhvr>
                                      <p:tavLst>
                                        <p:tav tm="0">
                                          <p:val>
                                            <p:fltVal val="0"/>
                                          </p:val>
                                        </p:tav>
                                        <p:tav tm="100000">
                                          <p:val>
                                            <p:strVal val="#ppt_w"/>
                                          </p:val>
                                        </p:tav>
                                      </p:tavLst>
                                    </p:anim>
                                    <p:anim calcmode="lin" valueType="num">
                                      <p:cBhvr>
                                        <p:cTn id="8" dur="1000" fill="hold"/>
                                        <p:tgtEl>
                                          <p:spTgt spid="10243"/>
                                        </p:tgtEl>
                                        <p:attrNameLst>
                                          <p:attrName>ppt_h</p:attrName>
                                        </p:attrNameLst>
                                      </p:cBhvr>
                                      <p:tavLst>
                                        <p:tav tm="0">
                                          <p:val>
                                            <p:fltVal val="0"/>
                                          </p:val>
                                        </p:tav>
                                        <p:tav tm="100000">
                                          <p:val>
                                            <p:strVal val="#ppt_h"/>
                                          </p:val>
                                        </p:tav>
                                      </p:tavLst>
                                    </p:anim>
                                    <p:animEffect transition="in" filter="fade">
                                      <p:cBhvr>
                                        <p:cTn id="9" dur="1000"/>
                                        <p:tgtEl>
                                          <p:spTgt spid="1024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0248"/>
                                        </p:tgtEl>
                                        <p:attrNameLst>
                                          <p:attrName>style.visibility</p:attrName>
                                        </p:attrNameLst>
                                      </p:cBhvr>
                                      <p:to>
                                        <p:strVal val="visible"/>
                                      </p:to>
                                    </p:set>
                                    <p:animEffect transition="in" filter="fade">
                                      <p:cBhvr>
                                        <p:cTn id="14" dur="1000"/>
                                        <p:tgtEl>
                                          <p:spTgt spid="10248"/>
                                        </p:tgtEl>
                                      </p:cBhvr>
                                    </p:animEffect>
                                    <p:anim calcmode="lin" valueType="num">
                                      <p:cBhvr>
                                        <p:cTn id="15" dur="1000" fill="hold"/>
                                        <p:tgtEl>
                                          <p:spTgt spid="10248"/>
                                        </p:tgtEl>
                                        <p:attrNameLst>
                                          <p:attrName>ppt_x</p:attrName>
                                        </p:attrNameLst>
                                      </p:cBhvr>
                                      <p:tavLst>
                                        <p:tav tm="0">
                                          <p:val>
                                            <p:strVal val="#ppt_x"/>
                                          </p:val>
                                        </p:tav>
                                        <p:tav tm="100000">
                                          <p:val>
                                            <p:strVal val="#ppt_x"/>
                                          </p:val>
                                        </p:tav>
                                      </p:tavLst>
                                    </p:anim>
                                    <p:anim calcmode="lin" valueType="num">
                                      <p:cBhvr>
                                        <p:cTn id="16" dur="1000" fill="hold"/>
                                        <p:tgtEl>
                                          <p:spTgt spid="102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10242" name="Text Box 38"/>
          <p:cNvSpPr txBox="1">
            <a:spLocks noChangeArrowheads="1"/>
          </p:cNvSpPr>
          <p:nvPr/>
        </p:nvSpPr>
        <p:spPr bwMode="auto">
          <a:xfrm>
            <a:off x="1524001" y="327680"/>
            <a:ext cx="83724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vi-VN" sz="2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BÀI TẬP. MẠCH CÓ R, L, C MẮC NỐI TIẾP</a:t>
            </a:r>
          </a:p>
        </p:txBody>
      </p:sp>
      <p:sp>
        <p:nvSpPr>
          <p:cNvPr id="10244" name="Rectangle 1"/>
          <p:cNvSpPr>
            <a:spLocks noChangeArrowheads="1"/>
          </p:cNvSpPr>
          <p:nvPr/>
        </p:nvSpPr>
        <p:spPr bwMode="auto">
          <a:xfrm>
            <a:off x="824288" y="1364248"/>
            <a:ext cx="1031073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ts val="600"/>
              </a:spcBef>
              <a:spcAft>
                <a:spcPct val="0"/>
              </a:spcAft>
              <a:buClrTx/>
              <a:buSzTx/>
              <a:buFont typeface="Wingdings" panose="05000000000000000000" pitchFamily="2" charset="2"/>
              <a:buNone/>
              <a:tabLst/>
              <a:defRPr/>
            </a:pPr>
            <a:r>
              <a:rPr kumimoji="0" lang="en-US" altLang="vi-VN" sz="2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Câu 10:</a:t>
            </a:r>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Một đoạn mạch điện xoay chiều gồm điện trở thuần R mắc nối tiếp với tụ điện C. Nếu dung kháng Z</a:t>
            </a:r>
            <a:r>
              <a:rPr kumimoji="0" lang="en-US" altLang="vi-VN" sz="2800" b="0" i="0" u="none" strike="noStrike" kern="1200" cap="none" spc="0" normalizeH="0" baseline="-25000" noProof="0" dirty="0">
                <a:ln>
                  <a:noFill/>
                </a:ln>
                <a:solidFill>
                  <a:srgbClr val="000000"/>
                </a:solidFill>
                <a:effectLst/>
                <a:uLnTx/>
                <a:uFillTx/>
                <a:latin typeface="Arial" panose="020B0604020202020204" pitchFamily="34" charset="0"/>
                <a:ea typeface="+mn-ea"/>
                <a:cs typeface="Arial" panose="020B0604020202020204" pitchFamily="34" charset="0"/>
              </a:rPr>
              <a:t>C</a:t>
            </a:r>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bằng R thì cường độ dòng điện chạy qua điện trở luôn</a:t>
            </a:r>
          </a:p>
          <a:p>
            <a:pPr marL="0" marR="0" lvl="0" indent="0" algn="just" defTabSz="914400" rtl="0" eaLnBrk="1" fontAlgn="base" latinLnBrk="0" hangingPunct="1">
              <a:lnSpc>
                <a:spcPct val="100000"/>
              </a:lnSpc>
              <a:spcBef>
                <a:spcPts val="600"/>
              </a:spcBef>
              <a:spcAft>
                <a:spcPct val="0"/>
              </a:spcAft>
              <a:buClrTx/>
              <a:buSzTx/>
              <a:buFont typeface="Wingdings" panose="05000000000000000000" pitchFamily="2" charset="2"/>
              <a:buNone/>
              <a:tabLst/>
              <a:defRPr/>
            </a:pPr>
            <a:r>
              <a:rPr kumimoji="0" lang="en-US" altLang="vi-VN" sz="2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 </a:t>
            </a:r>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chậm pha π/2 so với hiệu điện thế ở hai đầu tụ điện. </a:t>
            </a:r>
          </a:p>
          <a:p>
            <a:pPr marL="0" marR="0" lvl="0" indent="0" algn="just" defTabSz="914400" rtl="0" eaLnBrk="1" fontAlgn="base" latinLnBrk="0" hangingPunct="1">
              <a:lnSpc>
                <a:spcPct val="100000"/>
              </a:lnSpc>
              <a:spcBef>
                <a:spcPts val="600"/>
              </a:spcBef>
              <a:spcAft>
                <a:spcPct val="0"/>
              </a:spcAft>
              <a:buClrTx/>
              <a:buSzTx/>
              <a:buFont typeface="Wingdings" panose="05000000000000000000" pitchFamily="2" charset="2"/>
              <a:buNone/>
              <a:tabLst/>
              <a:defRPr/>
            </a:pPr>
            <a:r>
              <a:rPr kumimoji="0" lang="en-US" altLang="vi-VN" sz="2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B.</a:t>
            </a:r>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nhanh pha π/4 so với hiệu điện thế ở hai đầu đoạn mạch. </a:t>
            </a:r>
          </a:p>
          <a:p>
            <a:pPr marL="0" marR="0" lvl="0" indent="0" algn="just" defTabSz="914400" rtl="0" eaLnBrk="1" fontAlgn="base" latinLnBrk="0" hangingPunct="1">
              <a:lnSpc>
                <a:spcPct val="100000"/>
              </a:lnSpc>
              <a:spcBef>
                <a:spcPts val="600"/>
              </a:spcBef>
              <a:spcAft>
                <a:spcPct val="0"/>
              </a:spcAft>
              <a:buClrTx/>
              <a:buSzTx/>
              <a:buFont typeface="Wingdings" panose="05000000000000000000" pitchFamily="2" charset="2"/>
              <a:buNone/>
              <a:tabLst/>
              <a:defRPr/>
            </a:pPr>
            <a:r>
              <a:rPr kumimoji="0" lang="en-US" altLang="vi-VN" sz="2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C.</a:t>
            </a:r>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chậm pha π/4 so với hiệu điện thế ở hai đầu đoạn mạch. </a:t>
            </a:r>
          </a:p>
          <a:p>
            <a:pPr marL="0" marR="0" lvl="0" indent="0" algn="just" defTabSz="914400" rtl="0" eaLnBrk="1" fontAlgn="base" latinLnBrk="0" hangingPunct="1">
              <a:lnSpc>
                <a:spcPct val="100000"/>
              </a:lnSpc>
              <a:spcBef>
                <a:spcPts val="600"/>
              </a:spcBef>
              <a:spcAft>
                <a:spcPct val="0"/>
              </a:spcAft>
              <a:buClrTx/>
              <a:buSzTx/>
              <a:buFont typeface="Wingdings" panose="05000000000000000000" pitchFamily="2" charset="2"/>
              <a:buNone/>
              <a:tabLst/>
              <a:defRPr/>
            </a:pPr>
            <a:r>
              <a:rPr kumimoji="0" lang="en-US" altLang="vi-VN" sz="2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D. </a:t>
            </a:r>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nhanh pha π/2 so với hiệu điện thế ở hai đầu đoạn mạch. </a:t>
            </a:r>
          </a:p>
        </p:txBody>
      </p:sp>
      <p:graphicFrame>
        <p:nvGraphicFramePr>
          <p:cNvPr id="10245" name="Object 4"/>
          <p:cNvGraphicFramePr>
            <a:graphicFrameLocks noChangeAspect="1"/>
          </p:cNvGraphicFramePr>
          <p:nvPr>
            <p:extLst>
              <p:ext uri="{D42A27DB-BD31-4B8C-83A1-F6EECF244321}">
                <p14:modId xmlns:p14="http://schemas.microsoft.com/office/powerpoint/2010/main" val="1653918745"/>
              </p:ext>
            </p:extLst>
          </p:nvPr>
        </p:nvGraphicFramePr>
        <p:xfrm>
          <a:off x="4073065" y="5709582"/>
          <a:ext cx="1906588" cy="820738"/>
        </p:xfrm>
        <a:graphic>
          <a:graphicData uri="http://schemas.openxmlformats.org/presentationml/2006/ole">
            <mc:AlternateContent xmlns:mc="http://schemas.openxmlformats.org/markup-compatibility/2006">
              <mc:Choice xmlns:v="urn:schemas-microsoft-com:vml" Requires="v">
                <p:oleObj spid="_x0000_s28674" name="Equation" r:id="rId5" imgW="914400" imgH="393700" progId="Equation.DSMT4">
                  <p:embed/>
                </p:oleObj>
              </mc:Choice>
              <mc:Fallback>
                <p:oleObj name="Equation" r:id="rId5" imgW="914400" imgH="393700" progId="Equation.DSMT4">
                  <p:embed/>
                  <p:pic>
                    <p:nvPicPr>
                      <p:cNvPr id="10245"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73065" y="5709582"/>
                        <a:ext cx="1906588"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47" name="Object 4"/>
          <p:cNvGraphicFramePr>
            <a:graphicFrameLocks noChangeAspect="1"/>
          </p:cNvGraphicFramePr>
          <p:nvPr>
            <p:extLst>
              <p:ext uri="{D42A27DB-BD31-4B8C-83A1-F6EECF244321}">
                <p14:modId xmlns:p14="http://schemas.microsoft.com/office/powerpoint/2010/main" val="3568625384"/>
              </p:ext>
            </p:extLst>
          </p:nvPr>
        </p:nvGraphicFramePr>
        <p:xfrm>
          <a:off x="6096000" y="5709583"/>
          <a:ext cx="1563688" cy="820737"/>
        </p:xfrm>
        <a:graphic>
          <a:graphicData uri="http://schemas.openxmlformats.org/presentationml/2006/ole">
            <mc:AlternateContent xmlns:mc="http://schemas.openxmlformats.org/markup-compatibility/2006">
              <mc:Choice xmlns:v="urn:schemas-microsoft-com:vml" Requires="v">
                <p:oleObj spid="_x0000_s28675" name="Equation" r:id="rId7" imgW="748975" imgH="393529" progId="Equation.DSMT4">
                  <p:embed/>
                </p:oleObj>
              </mc:Choice>
              <mc:Fallback>
                <p:oleObj name="Equation" r:id="rId7" imgW="748975" imgH="393529" progId="Equation.DSMT4">
                  <p:embed/>
                  <p:pic>
                    <p:nvPicPr>
                      <p:cNvPr id="10247"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0" y="5709583"/>
                        <a:ext cx="1563688"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0249" name="Picture 6" descr="Kết quả hình ảnh cho ảnh gif ngộ nghĩnh"/>
          <p:cNvPicPr>
            <a:picLocks noChangeAspect="1" noChangeArrowheads="1" noCrop="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57346" y="3211221"/>
            <a:ext cx="765175"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5" name="Object 4"/>
          <p:cNvGraphicFramePr>
            <a:graphicFrameLocks noChangeAspect="1"/>
          </p:cNvGraphicFramePr>
          <p:nvPr>
            <p:extLst>
              <p:ext uri="{D42A27DB-BD31-4B8C-83A1-F6EECF244321}">
                <p14:modId xmlns:p14="http://schemas.microsoft.com/office/powerpoint/2010/main" val="3317789582"/>
              </p:ext>
            </p:extLst>
          </p:nvPr>
        </p:nvGraphicFramePr>
        <p:xfrm>
          <a:off x="7923817" y="5693252"/>
          <a:ext cx="1339850" cy="820737"/>
        </p:xfrm>
        <a:graphic>
          <a:graphicData uri="http://schemas.openxmlformats.org/presentationml/2006/ole">
            <mc:AlternateContent xmlns:mc="http://schemas.openxmlformats.org/markup-compatibility/2006">
              <mc:Choice xmlns:v="urn:schemas-microsoft-com:vml" Requires="v">
                <p:oleObj spid="_x0000_s28676" name="Equation" r:id="rId10" imgW="698197" imgH="393529" progId="Equation.DSMT4">
                  <p:embed/>
                </p:oleObj>
              </mc:Choice>
              <mc:Fallback>
                <p:oleObj name="Equation" r:id="rId10" imgW="698197" imgH="393529" progId="Equation.DSMT4">
                  <p:embed/>
                  <p:pic>
                    <p:nvPicPr>
                      <p:cNvPr id="15" name="Object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923817" y="5693252"/>
                        <a:ext cx="133985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2988203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0245"/>
                                        </p:tgtEl>
                                        <p:attrNameLst>
                                          <p:attrName>style.visibility</p:attrName>
                                        </p:attrNameLst>
                                      </p:cBhvr>
                                      <p:to>
                                        <p:strVal val="visible"/>
                                      </p:to>
                                    </p:set>
                                    <p:animEffect transition="in" filter="wipe(left)">
                                      <p:cBhvr>
                                        <p:cTn id="7" dur="1000"/>
                                        <p:tgtEl>
                                          <p:spTgt spid="102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0244"/>
                                        </p:tgtEl>
                                        <p:attrNameLst>
                                          <p:attrName>style.visibility</p:attrName>
                                        </p:attrNameLst>
                                      </p:cBhvr>
                                      <p:to>
                                        <p:strVal val="visible"/>
                                      </p:to>
                                    </p:set>
                                    <p:anim calcmode="lin" valueType="num">
                                      <p:cBhvr>
                                        <p:cTn id="12" dur="1000" fill="hold"/>
                                        <p:tgtEl>
                                          <p:spTgt spid="10244"/>
                                        </p:tgtEl>
                                        <p:attrNameLst>
                                          <p:attrName>ppt_w</p:attrName>
                                        </p:attrNameLst>
                                      </p:cBhvr>
                                      <p:tavLst>
                                        <p:tav tm="0">
                                          <p:val>
                                            <p:fltVal val="0"/>
                                          </p:val>
                                        </p:tav>
                                        <p:tav tm="100000">
                                          <p:val>
                                            <p:strVal val="#ppt_w"/>
                                          </p:val>
                                        </p:tav>
                                      </p:tavLst>
                                    </p:anim>
                                    <p:anim calcmode="lin" valueType="num">
                                      <p:cBhvr>
                                        <p:cTn id="13" dur="1000" fill="hold"/>
                                        <p:tgtEl>
                                          <p:spTgt spid="10244"/>
                                        </p:tgtEl>
                                        <p:attrNameLst>
                                          <p:attrName>ppt_h</p:attrName>
                                        </p:attrNameLst>
                                      </p:cBhvr>
                                      <p:tavLst>
                                        <p:tav tm="0">
                                          <p:val>
                                            <p:fltVal val="0"/>
                                          </p:val>
                                        </p:tav>
                                        <p:tav tm="100000">
                                          <p:val>
                                            <p:strVal val="#ppt_h"/>
                                          </p:val>
                                        </p:tav>
                                      </p:tavLst>
                                    </p:anim>
                                    <p:animEffect transition="in" filter="fade">
                                      <p:cBhvr>
                                        <p:cTn id="14" dur="1000"/>
                                        <p:tgtEl>
                                          <p:spTgt spid="1024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10247"/>
                                        </p:tgtEl>
                                        <p:attrNameLst>
                                          <p:attrName>style.visibility</p:attrName>
                                        </p:attrNameLst>
                                      </p:cBhvr>
                                      <p:to>
                                        <p:strVal val="visible"/>
                                      </p:to>
                                    </p:set>
                                    <p:animEffect transition="in" filter="wipe(down)">
                                      <p:cBhvr>
                                        <p:cTn id="19" dur="1000"/>
                                        <p:tgtEl>
                                          <p:spTgt spid="1024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wipe(left)">
                                      <p:cBhvr>
                                        <p:cTn id="24" dur="1000"/>
                                        <p:tgtEl>
                                          <p:spTgt spid="1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2" presetClass="entr" presetSubtype="0" fill="hold" nodeType="clickEffect">
                                  <p:stCondLst>
                                    <p:cond delay="0"/>
                                  </p:stCondLst>
                                  <p:childTnLst>
                                    <p:set>
                                      <p:cBhvr>
                                        <p:cTn id="28" dur="1" fill="hold">
                                          <p:stCondLst>
                                            <p:cond delay="0"/>
                                          </p:stCondLst>
                                        </p:cTn>
                                        <p:tgtEl>
                                          <p:spTgt spid="10249"/>
                                        </p:tgtEl>
                                        <p:attrNameLst>
                                          <p:attrName>style.visibility</p:attrName>
                                        </p:attrNameLst>
                                      </p:cBhvr>
                                      <p:to>
                                        <p:strVal val="visible"/>
                                      </p:to>
                                    </p:set>
                                    <p:animEffect transition="in" filter="fade">
                                      <p:cBhvr>
                                        <p:cTn id="29" dur="1000"/>
                                        <p:tgtEl>
                                          <p:spTgt spid="10249"/>
                                        </p:tgtEl>
                                      </p:cBhvr>
                                    </p:animEffect>
                                    <p:anim calcmode="lin" valueType="num">
                                      <p:cBhvr>
                                        <p:cTn id="30" dur="1000" fill="hold"/>
                                        <p:tgtEl>
                                          <p:spTgt spid="10249"/>
                                        </p:tgtEl>
                                        <p:attrNameLst>
                                          <p:attrName>ppt_x</p:attrName>
                                        </p:attrNameLst>
                                      </p:cBhvr>
                                      <p:tavLst>
                                        <p:tav tm="0">
                                          <p:val>
                                            <p:strVal val="#ppt_x"/>
                                          </p:val>
                                        </p:tav>
                                        <p:tav tm="100000">
                                          <p:val>
                                            <p:strVal val="#ppt_x"/>
                                          </p:val>
                                        </p:tav>
                                      </p:tavLst>
                                    </p:anim>
                                    <p:anim calcmode="lin" valueType="num">
                                      <p:cBhvr>
                                        <p:cTn id="31" dur="1000" fill="hold"/>
                                        <p:tgtEl>
                                          <p:spTgt spid="102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11266" name="Text Box 38"/>
          <p:cNvSpPr txBox="1">
            <a:spLocks noChangeArrowheads="1"/>
          </p:cNvSpPr>
          <p:nvPr/>
        </p:nvSpPr>
        <p:spPr bwMode="auto">
          <a:xfrm>
            <a:off x="1524001" y="163428"/>
            <a:ext cx="83724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3200" b="1" dirty="0">
                <a:solidFill>
                  <a:srgbClr val="FF0000"/>
                </a:solidFill>
              </a:rPr>
              <a:t>BÀI TẬP. MẠCH CÓ R, L, C MẮC NỐI TIẾP</a:t>
            </a:r>
          </a:p>
        </p:txBody>
      </p:sp>
      <p:sp>
        <p:nvSpPr>
          <p:cNvPr id="10243" name="Rectangle 2"/>
          <p:cNvSpPr>
            <a:spLocks noChangeArrowheads="1"/>
          </p:cNvSpPr>
          <p:nvPr/>
        </p:nvSpPr>
        <p:spPr bwMode="auto">
          <a:xfrm>
            <a:off x="465221" y="751472"/>
            <a:ext cx="11261558" cy="4555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eaLnBrk="1" hangingPunct="1">
              <a:spcBef>
                <a:spcPts val="0"/>
              </a:spcBef>
              <a:defRPr/>
            </a:pPr>
            <a:r>
              <a:rPr lang="fr-FR" sz="2700" b="1" dirty="0">
                <a:latin typeface="Arial" charset="0"/>
                <a:cs typeface="Arial" charset="0"/>
              </a:rPr>
              <a:t>Câu 11: </a:t>
            </a:r>
            <a:r>
              <a:rPr lang="fr-FR" sz="2700" dirty="0">
                <a:latin typeface="Arial" charset="0"/>
                <a:cs typeface="Arial" charset="0"/>
              </a:rPr>
              <a:t>Đặt hiệu điện thế u = U</a:t>
            </a:r>
            <a:r>
              <a:rPr lang="fr-FR" sz="2700" baseline="-25000" dirty="0">
                <a:latin typeface="Arial" charset="0"/>
                <a:cs typeface="Arial" charset="0"/>
              </a:rPr>
              <a:t>0</a:t>
            </a:r>
            <a:r>
              <a:rPr lang="fr-FR" sz="2700" dirty="0">
                <a:latin typeface="Arial" charset="0"/>
                <a:cs typeface="Arial" charset="0"/>
              </a:rPr>
              <a:t>sinωt (U</a:t>
            </a:r>
            <a:r>
              <a:rPr lang="fr-FR" sz="2700" baseline="-25000" dirty="0">
                <a:latin typeface="Arial" charset="0"/>
                <a:cs typeface="Arial" charset="0"/>
              </a:rPr>
              <a:t>0</a:t>
            </a:r>
            <a:r>
              <a:rPr lang="fr-FR" sz="2700" dirty="0">
                <a:latin typeface="Arial" charset="0"/>
                <a:cs typeface="Arial" charset="0"/>
              </a:rPr>
              <a:t> không đổi) vào </a:t>
            </a:r>
          </a:p>
          <a:p>
            <a:pPr algn="just" eaLnBrk="1" hangingPunct="1">
              <a:spcBef>
                <a:spcPts val="0"/>
              </a:spcBef>
              <a:defRPr/>
            </a:pPr>
            <a:r>
              <a:rPr lang="fr-FR" sz="2700" dirty="0">
                <a:latin typeface="Arial" charset="0"/>
                <a:cs typeface="Arial" charset="0"/>
              </a:rPr>
              <a:t>hai đầu đoạn mạch RLC không phân nhánh. Biết điện trở thuần của mạch không đổi. Khi có hiện tượng cộng hưởng điện trong đoạn mạch, phát biểu nào sau đây </a:t>
            </a:r>
            <a:r>
              <a:rPr lang="fr-FR" sz="2700" b="1" dirty="0">
                <a:latin typeface="Arial" charset="0"/>
                <a:cs typeface="Arial" charset="0"/>
              </a:rPr>
              <a:t>sai</a:t>
            </a:r>
            <a:r>
              <a:rPr lang="fr-FR" sz="2700" dirty="0">
                <a:latin typeface="Arial" charset="0"/>
                <a:cs typeface="Arial" charset="0"/>
              </a:rPr>
              <a:t>?</a:t>
            </a:r>
            <a:endParaRPr lang="en-US" sz="2700" dirty="0">
              <a:latin typeface="Arial" charset="0"/>
              <a:cs typeface="Arial" charset="0"/>
            </a:endParaRPr>
          </a:p>
          <a:p>
            <a:pPr marL="914400" indent="-514350" algn="just" eaLnBrk="1" hangingPunct="1">
              <a:spcBef>
                <a:spcPts val="600"/>
              </a:spcBef>
              <a:buAutoNum type="alphaUcPeriod"/>
              <a:defRPr/>
            </a:pPr>
            <a:r>
              <a:rPr lang="fr-FR" sz="2700" dirty="0">
                <a:latin typeface="Arial" charset="0"/>
                <a:cs typeface="Arial" charset="0"/>
              </a:rPr>
              <a:t>Hiệu điện thế hiệu dụng ở hai đầu điện trở R nhỏ hơn hiệu điện thế hiệu dụng ở hai đầu đoạn mạch.</a:t>
            </a:r>
            <a:endParaRPr lang="en-US" sz="2700" dirty="0">
              <a:latin typeface="Arial" charset="0"/>
              <a:cs typeface="Arial" charset="0"/>
            </a:endParaRPr>
          </a:p>
          <a:p>
            <a:pPr marL="400050" algn="just" eaLnBrk="1" hangingPunct="1">
              <a:spcBef>
                <a:spcPts val="600"/>
              </a:spcBef>
              <a:defRPr/>
            </a:pPr>
            <a:r>
              <a:rPr lang="fr-FR" sz="2700" b="1" dirty="0">
                <a:latin typeface="Arial" charset="0"/>
                <a:cs typeface="Arial" charset="0"/>
              </a:rPr>
              <a:t>B. </a:t>
            </a:r>
            <a:r>
              <a:rPr lang="fr-FR" sz="2700" dirty="0">
                <a:latin typeface="Arial" charset="0"/>
                <a:cs typeface="Arial" charset="0"/>
              </a:rPr>
              <a:t>Cường độ hiệu dụng của dòng điện trong mạch đạt giá trị lớn nhất.</a:t>
            </a:r>
            <a:endParaRPr lang="en-US" sz="2700" dirty="0">
              <a:latin typeface="Arial" charset="0"/>
              <a:cs typeface="Arial" charset="0"/>
            </a:endParaRPr>
          </a:p>
          <a:p>
            <a:pPr marL="400050" algn="just" eaLnBrk="1" hangingPunct="1">
              <a:spcBef>
                <a:spcPts val="600"/>
              </a:spcBef>
              <a:defRPr/>
            </a:pPr>
            <a:r>
              <a:rPr lang="fr-FR" sz="2700" b="1" dirty="0">
                <a:latin typeface="Arial" charset="0"/>
                <a:cs typeface="Arial" charset="0"/>
              </a:rPr>
              <a:t>C. </a:t>
            </a:r>
            <a:r>
              <a:rPr lang="fr-FR" sz="2700" dirty="0">
                <a:latin typeface="Arial" charset="0"/>
                <a:cs typeface="Arial" charset="0"/>
              </a:rPr>
              <a:t>Hiệu điện thế tức thời ở hai đầu đoạn mạch cùng pha với hiệu điện thế tức thời ở hai đầu điện trở R.</a:t>
            </a:r>
            <a:endParaRPr lang="en-US" sz="2700" dirty="0">
              <a:latin typeface="Arial" charset="0"/>
              <a:cs typeface="Arial" charset="0"/>
            </a:endParaRPr>
          </a:p>
          <a:p>
            <a:pPr marL="400050" algn="just" eaLnBrk="1" hangingPunct="1">
              <a:spcBef>
                <a:spcPts val="600"/>
              </a:spcBef>
              <a:defRPr/>
            </a:pPr>
            <a:r>
              <a:rPr lang="fr-FR" sz="2700" b="1" dirty="0">
                <a:latin typeface="Arial" charset="0"/>
                <a:cs typeface="Arial" charset="0"/>
              </a:rPr>
              <a:t>D. </a:t>
            </a:r>
            <a:r>
              <a:rPr lang="fr-FR" sz="2700" dirty="0">
                <a:latin typeface="Arial" charset="0"/>
                <a:cs typeface="Arial" charset="0"/>
              </a:rPr>
              <a:t>Cảm kháng và dung kháng của đoạn mạch bằng nhau.</a:t>
            </a:r>
            <a:endParaRPr lang="en-US" sz="2700" dirty="0">
              <a:latin typeface="Arial" charset="0"/>
              <a:cs typeface="Arial" charset="0"/>
            </a:endParaRPr>
          </a:p>
        </p:txBody>
      </p:sp>
      <p:pic>
        <p:nvPicPr>
          <p:cNvPr id="11268" name="Picture 6" descr="Kết quả hình ảnh cho ảnh gif ngộ nghĩnh"/>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8826" y="2562978"/>
            <a:ext cx="765175"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Object 14"/>
          <p:cNvGraphicFramePr>
            <a:graphicFrameLocks noChangeAspect="1"/>
          </p:cNvGraphicFramePr>
          <p:nvPr>
            <p:extLst>
              <p:ext uri="{D42A27DB-BD31-4B8C-83A1-F6EECF244321}">
                <p14:modId xmlns:p14="http://schemas.microsoft.com/office/powerpoint/2010/main" val="1877631086"/>
              </p:ext>
            </p:extLst>
          </p:nvPr>
        </p:nvGraphicFramePr>
        <p:xfrm>
          <a:off x="8253437" y="5774991"/>
          <a:ext cx="3141662" cy="855662"/>
        </p:xfrm>
        <a:graphic>
          <a:graphicData uri="http://schemas.openxmlformats.org/presentationml/2006/ole">
            <mc:AlternateContent xmlns:mc="http://schemas.openxmlformats.org/markup-compatibility/2006">
              <mc:Choice xmlns:v="urn:schemas-microsoft-com:vml" Requires="v">
                <p:oleObj spid="_x0000_s11369" name="Equation" r:id="rId6" imgW="1524000" imgH="393700" progId="Equation.DSMT4">
                  <p:embed/>
                </p:oleObj>
              </mc:Choice>
              <mc:Fallback>
                <p:oleObj name="Equation" r:id="rId6" imgW="1524000" imgH="393700" progId="Equation.DSMT4">
                  <p:embed/>
                  <p:pic>
                    <p:nvPicPr>
                      <p:cNvPr id="0" name="Object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53437" y="5774991"/>
                        <a:ext cx="3141662" cy="8556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16"/>
          <p:cNvGraphicFramePr>
            <a:graphicFrameLocks noChangeAspect="1"/>
          </p:cNvGraphicFramePr>
          <p:nvPr>
            <p:extLst>
              <p:ext uri="{D42A27DB-BD31-4B8C-83A1-F6EECF244321}">
                <p14:modId xmlns:p14="http://schemas.microsoft.com/office/powerpoint/2010/main" val="455471535"/>
              </p:ext>
            </p:extLst>
          </p:nvPr>
        </p:nvGraphicFramePr>
        <p:xfrm>
          <a:off x="465221" y="5506640"/>
          <a:ext cx="5464939" cy="919581"/>
        </p:xfrm>
        <a:graphic>
          <a:graphicData uri="http://schemas.openxmlformats.org/presentationml/2006/ole">
            <mc:AlternateContent xmlns:mc="http://schemas.openxmlformats.org/markup-compatibility/2006">
              <mc:Choice xmlns:v="urn:schemas-microsoft-com:vml" Requires="v">
                <p:oleObj spid="_x0000_s11370" name="Equation" r:id="rId8" imgW="2349500" imgH="393700" progId="Equation.DSMT4">
                  <p:embed/>
                </p:oleObj>
              </mc:Choice>
              <mc:Fallback>
                <p:oleObj name="Equation" r:id="rId8" imgW="2349500" imgH="393700" progId="Equation.DSMT4">
                  <p:embed/>
                  <p:pic>
                    <p:nvPicPr>
                      <p:cNvPr id="0" name="Object 1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5221" y="5506640"/>
                        <a:ext cx="5464939" cy="919581"/>
                      </a:xfrm>
                      <a:prstGeom prst="rect">
                        <a:avLst/>
                      </a:prstGeom>
                      <a:solidFill>
                        <a:srgbClr val="FFFFFF"/>
                      </a:solidFill>
                      <a:ln>
                        <a:noFill/>
                      </a:ln>
                    </p:spPr>
                  </p:pic>
                </p:oleObj>
              </mc:Fallback>
            </mc:AlternateContent>
          </a:graphicData>
        </a:graphic>
      </p:graphicFrame>
      <p:sp>
        <p:nvSpPr>
          <p:cNvPr id="9" name="Text Box 10"/>
          <p:cNvSpPr txBox="1">
            <a:spLocks noChangeArrowheads="1"/>
          </p:cNvSpPr>
          <p:nvPr/>
        </p:nvSpPr>
        <p:spPr bwMode="auto">
          <a:xfrm>
            <a:off x="5930160" y="5426096"/>
            <a:ext cx="6149545"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en-US" altLang="vi-VN" sz="2400" dirty="0">
                <a:solidFill>
                  <a:srgbClr val="0000CC"/>
                </a:solidFill>
              </a:rPr>
              <a:t>* Đặc điểm: 	+ </a:t>
            </a:r>
            <a:r>
              <a:rPr lang="en-US" altLang="vi-VN" sz="2400" dirty="0">
                <a:solidFill>
                  <a:srgbClr val="0000CC"/>
                </a:solidFill>
                <a:sym typeface="Symbol" panose="05050102010706020507" pitchFamily="18" charset="2"/>
              </a:rPr>
              <a:t>u cùng pha với i và </a:t>
            </a:r>
            <a:r>
              <a:rPr lang="en-US" altLang="vi-VN" sz="2400" dirty="0" err="1">
                <a:solidFill>
                  <a:srgbClr val="0000CC"/>
                </a:solidFill>
                <a:sym typeface="Symbol" panose="05050102010706020507" pitchFamily="18" charset="2"/>
              </a:rPr>
              <a:t>Z</a:t>
            </a:r>
            <a:r>
              <a:rPr lang="en-US" altLang="vi-VN" sz="2400" baseline="-25000" dirty="0" err="1">
                <a:solidFill>
                  <a:srgbClr val="0000CC"/>
                </a:solidFill>
                <a:sym typeface="Symbol" panose="05050102010706020507" pitchFamily="18" charset="2"/>
              </a:rPr>
              <a:t>min</a:t>
            </a:r>
            <a:r>
              <a:rPr lang="en-US" altLang="vi-VN" sz="2400" dirty="0">
                <a:solidFill>
                  <a:srgbClr val="0000CC"/>
                </a:solidFill>
                <a:sym typeface="Symbol" panose="05050102010706020507" pitchFamily="18" charset="2"/>
              </a:rPr>
              <a:t> = R</a:t>
            </a:r>
          </a:p>
          <a:p>
            <a:pPr algn="just" eaLnBrk="1" hangingPunct="1">
              <a:spcBef>
                <a:spcPct val="0"/>
              </a:spcBef>
              <a:buClrTx/>
              <a:buSzTx/>
              <a:buFontTx/>
              <a:buNone/>
            </a:pPr>
            <a:r>
              <a:rPr lang="en-US" altLang="vi-VN" sz="1100" dirty="0">
                <a:solidFill>
                  <a:srgbClr val="0000CC"/>
                </a:solidFill>
                <a:sym typeface="Symbol" panose="05050102010706020507" pitchFamily="18" charset="2"/>
              </a:rPr>
              <a:t>		</a:t>
            </a:r>
          </a:p>
          <a:p>
            <a:pPr algn="just" eaLnBrk="1" hangingPunct="1">
              <a:spcBef>
                <a:spcPct val="0"/>
              </a:spcBef>
              <a:buClrTx/>
              <a:buSzTx/>
              <a:buFontTx/>
              <a:buNone/>
            </a:pPr>
            <a:r>
              <a:rPr lang="en-US" altLang="vi-VN" sz="2400" dirty="0">
                <a:solidFill>
                  <a:srgbClr val="0000CC"/>
                </a:solidFill>
                <a:sym typeface="Symbol" panose="05050102010706020507" pitchFamily="18" charset="2"/>
              </a:rPr>
              <a:t>		+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barn(outVertical)">
                                      <p:cBhvr>
                                        <p:cTn id="7" dur="500"/>
                                        <p:tgtEl>
                                          <p:spTgt spid="102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1000"/>
                                        <p:tgtEl>
                                          <p:spTgt spid="8"/>
                                        </p:tgtEl>
                                      </p:cBhvr>
                                    </p:animEffect>
                                  </p:childTnLst>
                                </p:cTn>
                              </p:par>
                              <p:par>
                                <p:cTn id="13" presetID="22" presetClass="entr" presetSubtype="8" fill="hold" nodeType="with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wipe(left)">
                                      <p:cBhvr>
                                        <p:cTn id="15" dur="1000"/>
                                        <p:tgtEl>
                                          <p:spTgt spid="9">
                                            <p:txEl>
                                              <p:pRg st="0" end="0"/>
                                            </p:txEl>
                                          </p:spTgt>
                                        </p:tgtEl>
                                      </p:cBhvr>
                                    </p:animEffect>
                                  </p:childTnLst>
                                </p:cTn>
                              </p:par>
                            </p:childTnLst>
                          </p:cTn>
                        </p:par>
                        <p:par>
                          <p:cTn id="16" fill="hold" nodeType="afterGroup">
                            <p:stCondLst>
                              <p:cond delay="1000"/>
                            </p:stCondLst>
                            <p:childTnLst>
                              <p:par>
                                <p:cTn id="17" presetID="22" presetClass="entr" presetSubtype="8" fill="hold" nodeType="after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wipe(left)">
                                      <p:cBhvr>
                                        <p:cTn id="19" dur="1000"/>
                                        <p:tgtEl>
                                          <p:spTgt spid="9">
                                            <p:txEl>
                                              <p:pRg st="2" end="2"/>
                                            </p:txEl>
                                          </p:spTgt>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left)">
                                      <p:cBhvr>
                                        <p:cTn id="23" dur="1000"/>
                                        <p:tgtEl>
                                          <p:spTgt spid="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11268"/>
                                        </p:tgtEl>
                                        <p:attrNameLst>
                                          <p:attrName>style.visibility</p:attrName>
                                        </p:attrNameLst>
                                      </p:cBhvr>
                                      <p:to>
                                        <p:strVal val="visible"/>
                                      </p:to>
                                    </p:set>
                                    <p:animEffect transition="in" filter="fade">
                                      <p:cBhvr>
                                        <p:cTn id="28" dur="1000"/>
                                        <p:tgtEl>
                                          <p:spTgt spid="11268"/>
                                        </p:tgtEl>
                                      </p:cBhvr>
                                    </p:animEffect>
                                    <p:anim calcmode="lin" valueType="num">
                                      <p:cBhvr>
                                        <p:cTn id="29" dur="1000" fill="hold"/>
                                        <p:tgtEl>
                                          <p:spTgt spid="11268"/>
                                        </p:tgtEl>
                                        <p:attrNameLst>
                                          <p:attrName>ppt_x</p:attrName>
                                        </p:attrNameLst>
                                      </p:cBhvr>
                                      <p:tavLst>
                                        <p:tav tm="0">
                                          <p:val>
                                            <p:strVal val="#ppt_x"/>
                                          </p:val>
                                        </p:tav>
                                        <p:tav tm="100000">
                                          <p:val>
                                            <p:strVal val="#ppt_x"/>
                                          </p:val>
                                        </p:tav>
                                      </p:tavLst>
                                    </p:anim>
                                    <p:anim calcmode="lin" valueType="num">
                                      <p:cBhvr>
                                        <p:cTn id="30" dur="1000" fill="hold"/>
                                        <p:tgtEl>
                                          <p:spTgt spid="1126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12290" name="Text Box 38"/>
          <p:cNvSpPr txBox="1">
            <a:spLocks noChangeArrowheads="1"/>
          </p:cNvSpPr>
          <p:nvPr/>
        </p:nvSpPr>
        <p:spPr bwMode="auto">
          <a:xfrm>
            <a:off x="1524001" y="19050"/>
            <a:ext cx="83724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3200" b="1">
                <a:solidFill>
                  <a:srgbClr val="FF0000"/>
                </a:solidFill>
              </a:rPr>
              <a:t>BÀI TẬP. MẠCH CÓ R, L, C MẮC NỐI TIẾP</a:t>
            </a:r>
          </a:p>
        </p:txBody>
      </p:sp>
      <p:grpSp>
        <p:nvGrpSpPr>
          <p:cNvPr id="12291" name="Group 1"/>
          <p:cNvGrpSpPr>
            <a:grpSpLocks/>
          </p:cNvGrpSpPr>
          <p:nvPr/>
        </p:nvGrpSpPr>
        <p:grpSpPr bwMode="auto">
          <a:xfrm>
            <a:off x="1524000" y="609600"/>
            <a:ext cx="9144000" cy="3276600"/>
            <a:chOff x="0" y="609600"/>
            <a:chExt cx="9144000" cy="3276600"/>
          </a:xfrm>
        </p:grpSpPr>
        <p:sp>
          <p:nvSpPr>
            <p:cNvPr id="12301" name="Rectangle 2"/>
            <p:cNvSpPr>
              <a:spLocks noChangeArrowheads="1"/>
            </p:cNvSpPr>
            <p:nvPr/>
          </p:nvSpPr>
          <p:spPr bwMode="auto">
            <a:xfrm>
              <a:off x="0" y="609600"/>
              <a:ext cx="91440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fr-FR" altLang="vi-VN" sz="2400" b="1"/>
                <a:t>Câu 12:</a:t>
              </a:r>
              <a:r>
                <a:rPr lang="fr-FR" altLang="vi-VN" sz="2400"/>
                <a:t> </a:t>
              </a:r>
              <a:r>
                <a:rPr lang="fr-FR" altLang="vi-VN" sz="2400" b="1"/>
                <a:t>(ĐH2010) </a:t>
              </a:r>
              <a:r>
                <a:rPr lang="fr-FR" altLang="vi-VN" sz="2400"/>
                <a:t>Đặt điện áp u = U</a:t>
              </a:r>
              <a:r>
                <a:rPr lang="fr-FR" altLang="vi-VN" sz="2400" baseline="-25000"/>
                <a:t>0</a:t>
              </a:r>
              <a:r>
                <a:rPr lang="fr-FR" altLang="vi-VN" sz="2400"/>
                <a:t>cos</a:t>
              </a:r>
              <a:r>
                <a:rPr lang="fr-FR" altLang="vi-VN" sz="2400">
                  <a:sym typeface="Symbol" panose="05050102010706020507" pitchFamily="18" charset="2"/>
                </a:rPr>
                <a:t></a:t>
              </a:r>
              <a:r>
                <a:rPr lang="fr-FR" altLang="vi-VN" sz="2400"/>
                <a:t>t vào hai đầu</a:t>
              </a:r>
            </a:p>
            <a:p>
              <a:pPr algn="just" eaLnBrk="1" hangingPunct="1">
                <a:spcBef>
                  <a:spcPct val="0"/>
                </a:spcBef>
                <a:buClrTx/>
                <a:buSzTx/>
                <a:buFontTx/>
                <a:buNone/>
              </a:pPr>
              <a:r>
                <a:rPr lang="fr-FR" altLang="vi-VN" sz="2400"/>
                <a:t>đoạn mạch gồm điện trở thuần R, cuộn cảm thuần có độ</a:t>
              </a:r>
            </a:p>
            <a:p>
              <a:pPr algn="just" eaLnBrk="1" hangingPunct="1">
                <a:spcBef>
                  <a:spcPct val="0"/>
                </a:spcBef>
                <a:buClrTx/>
                <a:buSzTx/>
                <a:buFontTx/>
                <a:buNone/>
              </a:pPr>
              <a:r>
                <a:rPr lang="fr-FR" altLang="vi-VN" sz="2400"/>
                <a:t>tự cảm L và tụ điện có điện dung C mắc nối tiếp. Gọi i là cường độ dòng điện tức thời trong đoạn mạch; u</a:t>
              </a:r>
              <a:r>
                <a:rPr lang="fr-FR" altLang="vi-VN" sz="2400" baseline="-25000"/>
                <a:t>1</a:t>
              </a:r>
              <a:r>
                <a:rPr lang="fr-FR" altLang="vi-VN" sz="2400"/>
                <a:t>, u</a:t>
              </a:r>
              <a:r>
                <a:rPr lang="fr-FR" altLang="vi-VN" sz="2400" baseline="-25000"/>
                <a:t>2</a:t>
              </a:r>
              <a:r>
                <a:rPr lang="fr-FR" altLang="vi-VN" sz="2400"/>
                <a:t> và u</a:t>
              </a:r>
              <a:r>
                <a:rPr lang="fr-FR" altLang="vi-VN" sz="2400" baseline="-25000"/>
                <a:t>3</a:t>
              </a:r>
              <a:r>
                <a:rPr lang="fr-FR" altLang="vi-VN" sz="2400"/>
                <a:t> lần lượt là điện áp tức thời giữa hai đầu điện trở, giữa hai đầu cuộn cảm và giữa hai đầu tụ điện. Hệ thức đúng là</a:t>
              </a:r>
              <a:endParaRPr lang="en-US" altLang="vi-VN" sz="2400"/>
            </a:p>
          </p:txBody>
        </p:sp>
        <p:graphicFrame>
          <p:nvGraphicFramePr>
            <p:cNvPr id="12302" name="Object 3"/>
            <p:cNvGraphicFramePr>
              <a:graphicFrameLocks noChangeAspect="1"/>
            </p:cNvGraphicFramePr>
            <p:nvPr>
              <p:extLst>
                <p:ext uri="{D42A27DB-BD31-4B8C-83A1-F6EECF244321}">
                  <p14:modId xmlns:p14="http://schemas.microsoft.com/office/powerpoint/2010/main" val="1408290134"/>
                </p:ext>
              </p:extLst>
            </p:nvPr>
          </p:nvGraphicFramePr>
          <p:xfrm>
            <a:off x="266700" y="2724150"/>
            <a:ext cx="2981212" cy="1162050"/>
          </p:xfrm>
          <a:graphic>
            <a:graphicData uri="http://schemas.openxmlformats.org/presentationml/2006/ole">
              <mc:AlternateContent xmlns:mc="http://schemas.openxmlformats.org/markup-compatibility/2006">
                <mc:Choice xmlns:v="urn:schemas-microsoft-com:vml" Requires="v">
                  <p:oleObj spid="_x0000_s12523" name="Equation" r:id="rId5" imgW="1497950" imgH="583947" progId="Equation.DSMT4">
                    <p:embed/>
                  </p:oleObj>
                </mc:Choice>
                <mc:Fallback>
                  <p:oleObj name="Equation" r:id="rId5" imgW="1497950" imgH="583947"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6700" y="2724150"/>
                          <a:ext cx="2981212"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303" name="Object 4"/>
            <p:cNvGraphicFramePr>
              <a:graphicFrameLocks noChangeAspect="1"/>
            </p:cNvGraphicFramePr>
            <p:nvPr>
              <p:extLst>
                <p:ext uri="{D42A27DB-BD31-4B8C-83A1-F6EECF244321}">
                  <p14:modId xmlns:p14="http://schemas.microsoft.com/office/powerpoint/2010/main" val="1326549427"/>
                </p:ext>
              </p:extLst>
            </p:nvPr>
          </p:nvGraphicFramePr>
          <p:xfrm>
            <a:off x="3352799" y="2917825"/>
            <a:ext cx="1789113" cy="511175"/>
          </p:xfrm>
          <a:graphic>
            <a:graphicData uri="http://schemas.openxmlformats.org/presentationml/2006/ole">
              <mc:AlternateContent xmlns:mc="http://schemas.openxmlformats.org/markup-compatibility/2006">
                <mc:Choice xmlns:v="urn:schemas-microsoft-com:vml" Requires="v">
                  <p:oleObj spid="_x0000_s12524" name="Equation" r:id="rId7" imgW="800100" imgH="228600" progId="Equation.DSMT4">
                    <p:embed/>
                  </p:oleObj>
                </mc:Choice>
                <mc:Fallback>
                  <p:oleObj name="Equation" r:id="rId7" imgW="800100" imgH="228600" progId="Equation.DSMT4">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52799" y="2917825"/>
                          <a:ext cx="178911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304" name="Object 5"/>
            <p:cNvGraphicFramePr>
              <a:graphicFrameLocks noChangeAspect="1"/>
            </p:cNvGraphicFramePr>
            <p:nvPr>
              <p:extLst>
                <p:ext uri="{D42A27DB-BD31-4B8C-83A1-F6EECF244321}">
                  <p14:modId xmlns:p14="http://schemas.microsoft.com/office/powerpoint/2010/main" val="3067812164"/>
                </p:ext>
              </p:extLst>
            </p:nvPr>
          </p:nvGraphicFramePr>
          <p:xfrm>
            <a:off x="5276849" y="2686050"/>
            <a:ext cx="1475509" cy="914400"/>
          </p:xfrm>
          <a:graphic>
            <a:graphicData uri="http://schemas.openxmlformats.org/presentationml/2006/ole">
              <mc:AlternateContent xmlns:mc="http://schemas.openxmlformats.org/markup-compatibility/2006">
                <mc:Choice xmlns:v="urn:schemas-microsoft-com:vml" Requires="v">
                  <p:oleObj spid="_x0000_s12525" name="Equation" r:id="rId9" imgW="634725" imgH="393529" progId="Equation.DSMT4">
                    <p:embed/>
                  </p:oleObj>
                </mc:Choice>
                <mc:Fallback>
                  <p:oleObj name="Equation" r:id="rId9" imgW="634725" imgH="393529" progId="Equation.DSMT4">
                    <p:embed/>
                    <p:pic>
                      <p:nvPicPr>
                        <p:cNvPr id="0"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76849" y="2686050"/>
                          <a:ext cx="1475509"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305" name="Object 6"/>
            <p:cNvGraphicFramePr>
              <a:graphicFrameLocks noChangeAspect="1"/>
            </p:cNvGraphicFramePr>
            <p:nvPr>
              <p:extLst>
                <p:ext uri="{D42A27DB-BD31-4B8C-83A1-F6EECF244321}">
                  <p14:modId xmlns:p14="http://schemas.microsoft.com/office/powerpoint/2010/main" val="1990777035"/>
                </p:ext>
              </p:extLst>
            </p:nvPr>
          </p:nvGraphicFramePr>
          <p:xfrm>
            <a:off x="7048500" y="2705100"/>
            <a:ext cx="1526515" cy="876300"/>
          </p:xfrm>
          <a:graphic>
            <a:graphicData uri="http://schemas.openxmlformats.org/presentationml/2006/ole">
              <mc:AlternateContent xmlns:mc="http://schemas.openxmlformats.org/markup-compatibility/2006">
                <mc:Choice xmlns:v="urn:schemas-microsoft-com:vml" Requires="v">
                  <p:oleObj spid="_x0000_s12526" name="Equation" r:id="rId11" imgW="685800" imgH="393700" progId="Equation.DSMT4">
                    <p:embed/>
                  </p:oleObj>
                </mc:Choice>
                <mc:Fallback>
                  <p:oleObj name="Equation" r:id="rId11" imgW="685800" imgH="393700" progId="Equation.DSMT4">
                    <p:embed/>
                    <p:pic>
                      <p:nvPicPr>
                        <p:cNvPr id="0"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48500" y="2705100"/>
                          <a:ext cx="1526515"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12292" name="Group 2"/>
          <p:cNvGrpSpPr>
            <a:grpSpLocks/>
          </p:cNvGrpSpPr>
          <p:nvPr/>
        </p:nvGrpSpPr>
        <p:grpSpPr bwMode="auto">
          <a:xfrm>
            <a:off x="1524000" y="3768726"/>
            <a:ext cx="9144000" cy="3070225"/>
            <a:chOff x="0" y="3768725"/>
            <a:chExt cx="9144000" cy="3070226"/>
          </a:xfrm>
        </p:grpSpPr>
        <p:sp>
          <p:nvSpPr>
            <p:cNvPr id="12296" name="Rectangle 3"/>
            <p:cNvSpPr>
              <a:spLocks noChangeArrowheads="1"/>
            </p:cNvSpPr>
            <p:nvPr/>
          </p:nvSpPr>
          <p:spPr bwMode="auto">
            <a:xfrm>
              <a:off x="0" y="3768725"/>
              <a:ext cx="91440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ts val="600"/>
                </a:spcBef>
                <a:buClrTx/>
                <a:buSzTx/>
                <a:buNone/>
              </a:pPr>
              <a:r>
                <a:rPr lang="pt-BR" altLang="vi-VN" sz="2400" b="1"/>
                <a:t>Câu 13: </a:t>
              </a:r>
              <a:r>
                <a:rPr lang="fr-FR" altLang="vi-VN" sz="2400" b="1"/>
                <a:t>(ĐH2012) </a:t>
              </a:r>
              <a:r>
                <a:rPr lang="pt-BR" altLang="vi-VN" sz="2400"/>
                <a:t>Đặt điện áp u = U</a:t>
              </a:r>
              <a:r>
                <a:rPr lang="pt-BR" altLang="vi-VN" sz="2400" baseline="-25000"/>
                <a:t>0</a:t>
              </a:r>
              <a:r>
                <a:rPr lang="pt-BR" altLang="vi-VN" sz="2400"/>
                <a:t>cos</a:t>
              </a:r>
              <a:r>
                <a:rPr lang="fr-FR" altLang="vi-VN" sz="2400"/>
                <a:t>ω</a:t>
              </a:r>
              <a:r>
                <a:rPr lang="pt-BR" altLang="vi-VN" sz="2400"/>
                <a:t>t vào hai đầu đoạn mạch gồm điện trở thuần R, cuộn cảm thuần có độ tự cảm L và tụ điện có  điện dung C mắc nối tiếp. Gọi i là cường độ dòng điện tức thời trong đoạn mạch; u</a:t>
              </a:r>
              <a:r>
                <a:rPr lang="pt-BR" altLang="vi-VN" sz="2400" baseline="-25000"/>
                <a:t>1</a:t>
              </a:r>
              <a:r>
                <a:rPr lang="pt-BR" altLang="vi-VN" sz="2400"/>
                <a:t>, u</a:t>
              </a:r>
              <a:r>
                <a:rPr lang="pt-BR" altLang="vi-VN" sz="2400" baseline="-25000"/>
                <a:t>2</a:t>
              </a:r>
              <a:r>
                <a:rPr lang="pt-BR" altLang="vi-VN" sz="2400"/>
                <a:t> và u</a:t>
              </a:r>
              <a:r>
                <a:rPr lang="pt-BR" altLang="vi-VN" sz="2400" baseline="-25000"/>
                <a:t>3</a:t>
              </a:r>
              <a:r>
                <a:rPr lang="pt-BR" altLang="vi-VN" sz="2400"/>
                <a:t> lần lượt là điện áp tức thời giữa hai đầu điện trở, giữa hai đầu cuộn cảm và giữa hai đầu tụ điện; Z là tổng trở của đoạn mạch. Hệ thức đúng là </a:t>
              </a:r>
              <a:endParaRPr lang="en-US" altLang="vi-VN" sz="2400"/>
            </a:p>
          </p:txBody>
        </p:sp>
        <p:sp>
          <p:nvSpPr>
            <p:cNvPr id="12297" name="Rectangle 4"/>
            <p:cNvSpPr>
              <a:spLocks noChangeArrowheads="1"/>
            </p:cNvSpPr>
            <p:nvPr/>
          </p:nvSpPr>
          <p:spPr bwMode="auto">
            <a:xfrm>
              <a:off x="628650" y="6142038"/>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pt-BR" altLang="vi-VN" sz="2400" b="1"/>
                <a:t>A. </a:t>
              </a:r>
              <a:r>
                <a:rPr lang="pt-BR" altLang="vi-VN" sz="2400"/>
                <a:t>i = u</a:t>
              </a:r>
              <a:r>
                <a:rPr lang="pt-BR" altLang="vi-VN" sz="2400" baseline="-25000"/>
                <a:t>3</a:t>
              </a:r>
              <a:r>
                <a:rPr lang="fr-FR" altLang="vi-VN" sz="2400"/>
                <a:t>ω</a:t>
              </a:r>
              <a:r>
                <a:rPr lang="pt-BR" altLang="vi-VN" sz="2400"/>
                <a:t>C.</a:t>
              </a:r>
              <a:endParaRPr lang="en-US" altLang="vi-VN" sz="2400"/>
            </a:p>
          </p:txBody>
        </p:sp>
        <p:graphicFrame>
          <p:nvGraphicFramePr>
            <p:cNvPr id="12298" name="Object 5"/>
            <p:cNvGraphicFramePr>
              <a:graphicFrameLocks noChangeAspect="1"/>
            </p:cNvGraphicFramePr>
            <p:nvPr>
              <p:extLst>
                <p:ext uri="{D42A27DB-BD31-4B8C-83A1-F6EECF244321}">
                  <p14:modId xmlns:p14="http://schemas.microsoft.com/office/powerpoint/2010/main" val="2323418698"/>
                </p:ext>
              </p:extLst>
            </p:nvPr>
          </p:nvGraphicFramePr>
          <p:xfrm>
            <a:off x="2838449" y="5943600"/>
            <a:ext cx="1328527" cy="895351"/>
          </p:xfrm>
          <a:graphic>
            <a:graphicData uri="http://schemas.openxmlformats.org/presentationml/2006/ole">
              <mc:AlternateContent xmlns:mc="http://schemas.openxmlformats.org/markup-compatibility/2006">
                <mc:Choice xmlns:v="urn:schemas-microsoft-com:vml" Requires="v">
                  <p:oleObj spid="_x0000_s12527" name="Equation" r:id="rId13" imgW="583947" imgH="393529" progId="Equation.DSMT4">
                    <p:embed/>
                  </p:oleObj>
                </mc:Choice>
                <mc:Fallback>
                  <p:oleObj name="Equation" r:id="rId13" imgW="583947" imgH="393529" progId="Equation.DSMT4">
                    <p:embed/>
                    <p:pic>
                      <p:nvPicPr>
                        <p:cNvPr id="0" name="Object 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838449" y="5943600"/>
                          <a:ext cx="1328527" cy="895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299" name="Object 6"/>
            <p:cNvGraphicFramePr>
              <a:graphicFrameLocks noChangeAspect="1"/>
            </p:cNvGraphicFramePr>
            <p:nvPr/>
          </p:nvGraphicFramePr>
          <p:xfrm>
            <a:off x="4743450" y="5981701"/>
            <a:ext cx="1432785" cy="838200"/>
          </p:xfrm>
          <a:graphic>
            <a:graphicData uri="http://schemas.openxmlformats.org/presentationml/2006/ole">
              <mc:AlternateContent xmlns:mc="http://schemas.openxmlformats.org/markup-compatibility/2006">
                <mc:Choice xmlns:v="urn:schemas-microsoft-com:vml" Requires="v">
                  <p:oleObj spid="_x0000_s12528" name="Equation" r:id="rId15" imgW="672808" imgH="393529" progId="Equation.DSMT4">
                    <p:embed/>
                  </p:oleObj>
                </mc:Choice>
                <mc:Fallback>
                  <p:oleObj name="Equation" r:id="rId15" imgW="672808" imgH="393529" progId="Equation.DSMT4">
                    <p:embed/>
                    <p:pic>
                      <p:nvPicPr>
                        <p:cNvPr id="0" name="Object 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743450" y="5981701"/>
                          <a:ext cx="143278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300" name="Object 7"/>
            <p:cNvGraphicFramePr>
              <a:graphicFrameLocks noChangeAspect="1"/>
            </p:cNvGraphicFramePr>
            <p:nvPr/>
          </p:nvGraphicFramePr>
          <p:xfrm>
            <a:off x="6800850" y="5945981"/>
            <a:ext cx="1295400" cy="854075"/>
          </p:xfrm>
          <a:graphic>
            <a:graphicData uri="http://schemas.openxmlformats.org/presentationml/2006/ole">
              <mc:AlternateContent xmlns:mc="http://schemas.openxmlformats.org/markup-compatibility/2006">
                <mc:Choice xmlns:v="urn:schemas-microsoft-com:vml" Requires="v">
                  <p:oleObj spid="_x0000_s12529" name="Equation" r:id="rId17" imgW="596641" imgH="393529" progId="Equation.DSMT4">
                    <p:embed/>
                  </p:oleObj>
                </mc:Choice>
                <mc:Fallback>
                  <p:oleObj name="Equation" r:id="rId17" imgW="596641" imgH="393529" progId="Equation.DSMT4">
                    <p:embed/>
                    <p:pic>
                      <p:nvPicPr>
                        <p:cNvPr id="0" name="Object 7"/>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800850" y="5945981"/>
                          <a:ext cx="12954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pic>
        <p:nvPicPr>
          <p:cNvPr id="12293" name="Picture 6" descr="Kết quả hình ảnh cho ảnh gif ngộ nghĩnh"/>
          <p:cNvPicPr>
            <a:picLocks noChangeAspect="1" noChangeArrowheads="1" noCrop="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6601255" y="2876551"/>
            <a:ext cx="7651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Picture 6" descr="Kết quả hình ảnh cho ảnh gif ngộ nghĩnh"/>
          <p:cNvPicPr>
            <a:picLocks noChangeAspect="1" noChangeArrowheads="1" noCrop="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4138614" y="6018213"/>
            <a:ext cx="765175"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nodeType="withEffect">
                                  <p:stCondLst>
                                    <p:cond delay="0"/>
                                  </p:stCondLst>
                                  <p:childTnLst>
                                    <p:set>
                                      <p:cBhvr>
                                        <p:cTn id="6" dur="1" fill="hold">
                                          <p:stCondLst>
                                            <p:cond delay="0"/>
                                          </p:stCondLst>
                                        </p:cTn>
                                        <p:tgtEl>
                                          <p:spTgt spid="12291"/>
                                        </p:tgtEl>
                                        <p:attrNameLst>
                                          <p:attrName>style.visibility</p:attrName>
                                        </p:attrNameLst>
                                      </p:cBhvr>
                                      <p:to>
                                        <p:strVal val="visible"/>
                                      </p:to>
                                    </p:set>
                                    <p:anim calcmode="lin" valueType="num">
                                      <p:cBhvr>
                                        <p:cTn id="7" dur="1000" fill="hold"/>
                                        <p:tgtEl>
                                          <p:spTgt spid="12291"/>
                                        </p:tgtEl>
                                        <p:attrNameLst>
                                          <p:attrName>ppt_w</p:attrName>
                                        </p:attrNameLst>
                                      </p:cBhvr>
                                      <p:tavLst>
                                        <p:tav tm="0">
                                          <p:val>
                                            <p:strVal val="#ppt_w*0.70"/>
                                          </p:val>
                                        </p:tav>
                                        <p:tav tm="100000">
                                          <p:val>
                                            <p:strVal val="#ppt_w"/>
                                          </p:val>
                                        </p:tav>
                                      </p:tavLst>
                                    </p:anim>
                                    <p:anim calcmode="lin" valueType="num">
                                      <p:cBhvr>
                                        <p:cTn id="8" dur="1000" fill="hold"/>
                                        <p:tgtEl>
                                          <p:spTgt spid="12291"/>
                                        </p:tgtEl>
                                        <p:attrNameLst>
                                          <p:attrName>ppt_h</p:attrName>
                                        </p:attrNameLst>
                                      </p:cBhvr>
                                      <p:tavLst>
                                        <p:tav tm="0">
                                          <p:val>
                                            <p:strVal val="#ppt_h"/>
                                          </p:val>
                                        </p:tav>
                                        <p:tav tm="100000">
                                          <p:val>
                                            <p:strVal val="#ppt_h"/>
                                          </p:val>
                                        </p:tav>
                                      </p:tavLst>
                                    </p:anim>
                                    <p:animEffect transition="in" filter="fade">
                                      <p:cBhvr>
                                        <p:cTn id="9" dur="1000"/>
                                        <p:tgtEl>
                                          <p:spTgt spid="12291"/>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6" presetClass="entr" presetSubtype="0" fill="hold" nodeType="clickEffect">
                                  <p:stCondLst>
                                    <p:cond delay="0"/>
                                  </p:stCondLst>
                                  <p:childTnLst>
                                    <p:set>
                                      <p:cBhvr>
                                        <p:cTn id="13" dur="1" fill="hold">
                                          <p:stCondLst>
                                            <p:cond delay="0"/>
                                          </p:stCondLst>
                                        </p:cTn>
                                        <p:tgtEl>
                                          <p:spTgt spid="12293"/>
                                        </p:tgtEl>
                                        <p:attrNameLst>
                                          <p:attrName>style.visibility</p:attrName>
                                        </p:attrNameLst>
                                      </p:cBhvr>
                                      <p:to>
                                        <p:strVal val="visible"/>
                                      </p:to>
                                    </p:set>
                                    <p:animEffect transition="in" filter="wipe(down)">
                                      <p:cBhvr>
                                        <p:cTn id="14" dur="285">
                                          <p:stCondLst>
                                            <p:cond delay="0"/>
                                          </p:stCondLst>
                                        </p:cTn>
                                        <p:tgtEl>
                                          <p:spTgt spid="12293"/>
                                        </p:tgtEl>
                                      </p:cBhvr>
                                    </p:animEffect>
                                    <p:anim calcmode="lin" valueType="num">
                                      <p:cBhvr>
                                        <p:cTn id="15" dur="896" tmFilter="0,0; 0.14,0.36; 0.43,0.73; 0.71,0.91; 1.0,1.0">
                                          <p:stCondLst>
                                            <p:cond delay="0"/>
                                          </p:stCondLst>
                                        </p:cTn>
                                        <p:tgtEl>
                                          <p:spTgt spid="12293"/>
                                        </p:tgtEl>
                                        <p:attrNameLst>
                                          <p:attrName>ppt_x</p:attrName>
                                        </p:attrNameLst>
                                      </p:cBhvr>
                                      <p:tavLst>
                                        <p:tav tm="0">
                                          <p:val>
                                            <p:strVal val="#ppt_x-0.25"/>
                                          </p:val>
                                        </p:tav>
                                        <p:tav tm="100000">
                                          <p:val>
                                            <p:strVal val="#ppt_x"/>
                                          </p:val>
                                        </p:tav>
                                      </p:tavLst>
                                    </p:anim>
                                    <p:anim calcmode="lin" valueType="num">
                                      <p:cBhvr>
                                        <p:cTn id="16" dur="326" tmFilter="0.0,0.0; 0.25,0.07; 0.50,0.2; 0.75,0.467; 1.0,1.0">
                                          <p:stCondLst>
                                            <p:cond delay="0"/>
                                          </p:stCondLst>
                                        </p:cTn>
                                        <p:tgtEl>
                                          <p:spTgt spid="12293"/>
                                        </p:tgtEl>
                                        <p:attrNameLst>
                                          <p:attrName>ppt_y</p:attrName>
                                        </p:attrNameLst>
                                      </p:cBhvr>
                                      <p:tavLst>
                                        <p:tav tm="0" fmla="#ppt_y-sin(pi*$)/3">
                                          <p:val>
                                            <p:fltVal val="0.5"/>
                                          </p:val>
                                        </p:tav>
                                        <p:tav tm="100000">
                                          <p:val>
                                            <p:fltVal val="1"/>
                                          </p:val>
                                        </p:tav>
                                      </p:tavLst>
                                    </p:anim>
                                    <p:anim calcmode="lin" valueType="num">
                                      <p:cBhvr>
                                        <p:cTn id="17" dur="326" tmFilter="0, 0; 0.125,0.2665; 0.25,0.4; 0.375,0.465; 0.5,0.5;  0.625,0.535; 0.75,0.6; 0.875,0.7335; 1,1">
                                          <p:stCondLst>
                                            <p:cond delay="326"/>
                                          </p:stCondLst>
                                        </p:cTn>
                                        <p:tgtEl>
                                          <p:spTgt spid="12293"/>
                                        </p:tgtEl>
                                        <p:attrNameLst>
                                          <p:attrName>ppt_y</p:attrName>
                                        </p:attrNameLst>
                                      </p:cBhvr>
                                      <p:tavLst>
                                        <p:tav tm="0" fmla="#ppt_y-sin(pi*$)/9">
                                          <p:val>
                                            <p:fltVal val="0"/>
                                          </p:val>
                                        </p:tav>
                                        <p:tav tm="100000">
                                          <p:val>
                                            <p:fltVal val="1"/>
                                          </p:val>
                                        </p:tav>
                                      </p:tavLst>
                                    </p:anim>
                                    <p:anim calcmode="lin" valueType="num">
                                      <p:cBhvr>
                                        <p:cTn id="18" dur="2" tmFilter="0, 0; 0.125,0.2665; 0.25,0.4; 0.375,0.465; 0.5,0.5;  0.625,0.535; 0.75,0.6; 0.875,0.7335; 1,1">
                                          <p:stCondLst>
                                            <p:cond delay="651"/>
                                          </p:stCondLst>
                                        </p:cTn>
                                        <p:tgtEl>
                                          <p:spTgt spid="12293"/>
                                        </p:tgtEl>
                                        <p:attrNameLst>
                                          <p:attrName>ppt_y</p:attrName>
                                        </p:attrNameLst>
                                      </p:cBhvr>
                                      <p:tavLst>
                                        <p:tav tm="0" fmla="#ppt_y-sin(pi*$)/27">
                                          <p:val>
                                            <p:fltVal val="0"/>
                                          </p:val>
                                        </p:tav>
                                        <p:tav tm="100000">
                                          <p:val>
                                            <p:fltVal val="1"/>
                                          </p:val>
                                        </p:tav>
                                      </p:tavLst>
                                    </p:anim>
                                    <p:anim calcmode="lin" valueType="num">
                                      <p:cBhvr>
                                        <p:cTn id="19" dur="1" tmFilter="0, 0; 0.125,0.2665; 0.25,0.4; 0.375,0.465; 0.5,0.5;  0.625,0.535; 0.75,0.6; 0.875,0.7335; 1,1">
                                          <p:stCondLst>
                                            <p:cond delay="999"/>
                                          </p:stCondLst>
                                        </p:cTn>
                                        <p:tgtEl>
                                          <p:spTgt spid="12293"/>
                                        </p:tgtEl>
                                        <p:attrNameLst>
                                          <p:attrName>ppt_y</p:attrName>
                                        </p:attrNameLst>
                                      </p:cBhvr>
                                      <p:tavLst>
                                        <p:tav tm="0" fmla="#ppt_y-sin(pi*$)/81">
                                          <p:val>
                                            <p:fltVal val="0"/>
                                          </p:val>
                                        </p:tav>
                                        <p:tav tm="100000">
                                          <p:val>
                                            <p:fltVal val="1"/>
                                          </p:val>
                                        </p:tav>
                                      </p:tavLst>
                                    </p:anim>
                                    <p:animScale>
                                      <p:cBhvr>
                                        <p:cTn id="20" dur="1">
                                          <p:stCondLst>
                                            <p:cond delay="320"/>
                                          </p:stCondLst>
                                        </p:cTn>
                                        <p:tgtEl>
                                          <p:spTgt spid="12293"/>
                                        </p:tgtEl>
                                      </p:cBhvr>
                                      <p:to x="100000" y="60000"/>
                                    </p:animScale>
                                    <p:animScale>
                                      <p:cBhvr>
                                        <p:cTn id="21" dur="1" decel="50000">
                                          <p:stCondLst>
                                            <p:cond delay="332"/>
                                          </p:stCondLst>
                                        </p:cTn>
                                        <p:tgtEl>
                                          <p:spTgt spid="12293"/>
                                        </p:tgtEl>
                                      </p:cBhvr>
                                      <p:to x="100000" y="100000"/>
                                    </p:animScale>
                                    <p:animScale>
                                      <p:cBhvr>
                                        <p:cTn id="22" dur="1">
                                          <p:stCondLst>
                                            <p:cond delay="645"/>
                                          </p:stCondLst>
                                        </p:cTn>
                                        <p:tgtEl>
                                          <p:spTgt spid="12293"/>
                                        </p:tgtEl>
                                      </p:cBhvr>
                                      <p:to x="100000" y="80000"/>
                                    </p:animScale>
                                    <p:animScale>
                                      <p:cBhvr>
                                        <p:cTn id="23" dur="1" decel="50000">
                                          <p:stCondLst>
                                            <p:cond delay="658"/>
                                          </p:stCondLst>
                                        </p:cTn>
                                        <p:tgtEl>
                                          <p:spTgt spid="12293"/>
                                        </p:tgtEl>
                                      </p:cBhvr>
                                      <p:to x="100000" y="100000"/>
                                    </p:animScale>
                                    <p:animScale>
                                      <p:cBhvr>
                                        <p:cTn id="24" dur="1">
                                          <p:stCondLst>
                                            <p:cond delay="999"/>
                                          </p:stCondLst>
                                        </p:cTn>
                                        <p:tgtEl>
                                          <p:spTgt spid="12293"/>
                                        </p:tgtEl>
                                      </p:cBhvr>
                                      <p:to x="100000" y="90000"/>
                                    </p:animScale>
                                    <p:animScale>
                                      <p:cBhvr>
                                        <p:cTn id="25" dur="1" decel="50000">
                                          <p:stCondLst>
                                            <p:cond delay="999"/>
                                          </p:stCondLst>
                                        </p:cTn>
                                        <p:tgtEl>
                                          <p:spTgt spid="12293"/>
                                        </p:tgtEl>
                                      </p:cBhvr>
                                      <p:to x="100000" y="100000"/>
                                    </p:animScale>
                                    <p:animScale>
                                      <p:cBhvr>
                                        <p:cTn id="26" dur="1">
                                          <p:stCondLst>
                                            <p:cond delay="999"/>
                                          </p:stCondLst>
                                        </p:cTn>
                                        <p:tgtEl>
                                          <p:spTgt spid="12293"/>
                                        </p:tgtEl>
                                      </p:cBhvr>
                                      <p:to x="100000" y="95000"/>
                                    </p:animScale>
                                    <p:animScale>
                                      <p:cBhvr>
                                        <p:cTn id="27" dur="1" decel="50000">
                                          <p:stCondLst>
                                            <p:cond delay="999"/>
                                          </p:stCondLst>
                                        </p:cTn>
                                        <p:tgtEl>
                                          <p:spTgt spid="12293"/>
                                        </p:tgtEl>
                                      </p:cBhvr>
                                      <p:to x="100000" y="100000"/>
                                    </p:animScale>
                                  </p:childTnLst>
                                </p:cTn>
                              </p:par>
                            </p:childTnLst>
                          </p:cTn>
                        </p:par>
                      </p:childTnLst>
                    </p:cTn>
                  </p:par>
                  <p:par>
                    <p:cTn id="28" fill="hold" nodeType="clickPar">
                      <p:stCondLst>
                        <p:cond delay="indefinite"/>
                      </p:stCondLst>
                      <p:childTnLst>
                        <p:par>
                          <p:cTn id="29" fill="hold" nodeType="withGroup">
                            <p:stCondLst>
                              <p:cond delay="0"/>
                            </p:stCondLst>
                            <p:childTnLst>
                              <p:par>
                                <p:cTn id="30" presetID="55" presetClass="entr" presetSubtype="0" fill="hold" nodeType="clickEffect">
                                  <p:stCondLst>
                                    <p:cond delay="0"/>
                                  </p:stCondLst>
                                  <p:childTnLst>
                                    <p:set>
                                      <p:cBhvr>
                                        <p:cTn id="31" dur="1" fill="hold">
                                          <p:stCondLst>
                                            <p:cond delay="0"/>
                                          </p:stCondLst>
                                        </p:cTn>
                                        <p:tgtEl>
                                          <p:spTgt spid="12292"/>
                                        </p:tgtEl>
                                        <p:attrNameLst>
                                          <p:attrName>style.visibility</p:attrName>
                                        </p:attrNameLst>
                                      </p:cBhvr>
                                      <p:to>
                                        <p:strVal val="visible"/>
                                      </p:to>
                                    </p:set>
                                    <p:anim calcmode="lin" valueType="num">
                                      <p:cBhvr>
                                        <p:cTn id="32" dur="1000" fill="hold"/>
                                        <p:tgtEl>
                                          <p:spTgt spid="12292"/>
                                        </p:tgtEl>
                                        <p:attrNameLst>
                                          <p:attrName>ppt_w</p:attrName>
                                        </p:attrNameLst>
                                      </p:cBhvr>
                                      <p:tavLst>
                                        <p:tav tm="0">
                                          <p:val>
                                            <p:strVal val="#ppt_w*0.70"/>
                                          </p:val>
                                        </p:tav>
                                        <p:tav tm="100000">
                                          <p:val>
                                            <p:strVal val="#ppt_w"/>
                                          </p:val>
                                        </p:tav>
                                      </p:tavLst>
                                    </p:anim>
                                    <p:anim calcmode="lin" valueType="num">
                                      <p:cBhvr>
                                        <p:cTn id="33" dur="1000" fill="hold"/>
                                        <p:tgtEl>
                                          <p:spTgt spid="12292"/>
                                        </p:tgtEl>
                                        <p:attrNameLst>
                                          <p:attrName>ppt_h</p:attrName>
                                        </p:attrNameLst>
                                      </p:cBhvr>
                                      <p:tavLst>
                                        <p:tav tm="0">
                                          <p:val>
                                            <p:strVal val="#ppt_h"/>
                                          </p:val>
                                        </p:tav>
                                        <p:tav tm="100000">
                                          <p:val>
                                            <p:strVal val="#ppt_h"/>
                                          </p:val>
                                        </p:tav>
                                      </p:tavLst>
                                    </p:anim>
                                    <p:animEffect transition="in" filter="fade">
                                      <p:cBhvr>
                                        <p:cTn id="34" dur="1000"/>
                                        <p:tgtEl>
                                          <p:spTgt spid="12292"/>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6" presetClass="entr" presetSubtype="0" fill="hold" nodeType="clickEffect">
                                  <p:stCondLst>
                                    <p:cond delay="0"/>
                                  </p:stCondLst>
                                  <p:childTnLst>
                                    <p:set>
                                      <p:cBhvr>
                                        <p:cTn id="38" dur="1" fill="hold">
                                          <p:stCondLst>
                                            <p:cond delay="0"/>
                                          </p:stCondLst>
                                        </p:cTn>
                                        <p:tgtEl>
                                          <p:spTgt spid="12294"/>
                                        </p:tgtEl>
                                        <p:attrNameLst>
                                          <p:attrName>style.visibility</p:attrName>
                                        </p:attrNameLst>
                                      </p:cBhvr>
                                      <p:to>
                                        <p:strVal val="visible"/>
                                      </p:to>
                                    </p:set>
                                    <p:animEffect transition="in" filter="wipe(down)">
                                      <p:cBhvr>
                                        <p:cTn id="39" dur="285">
                                          <p:stCondLst>
                                            <p:cond delay="0"/>
                                          </p:stCondLst>
                                        </p:cTn>
                                        <p:tgtEl>
                                          <p:spTgt spid="12294"/>
                                        </p:tgtEl>
                                      </p:cBhvr>
                                    </p:animEffect>
                                    <p:anim calcmode="lin" valueType="num">
                                      <p:cBhvr>
                                        <p:cTn id="40" dur="896" tmFilter="0,0; 0.14,0.36; 0.43,0.73; 0.71,0.91; 1.0,1.0">
                                          <p:stCondLst>
                                            <p:cond delay="0"/>
                                          </p:stCondLst>
                                        </p:cTn>
                                        <p:tgtEl>
                                          <p:spTgt spid="12294"/>
                                        </p:tgtEl>
                                        <p:attrNameLst>
                                          <p:attrName>ppt_x</p:attrName>
                                        </p:attrNameLst>
                                      </p:cBhvr>
                                      <p:tavLst>
                                        <p:tav tm="0">
                                          <p:val>
                                            <p:strVal val="#ppt_x-0.25"/>
                                          </p:val>
                                        </p:tav>
                                        <p:tav tm="100000">
                                          <p:val>
                                            <p:strVal val="#ppt_x"/>
                                          </p:val>
                                        </p:tav>
                                      </p:tavLst>
                                    </p:anim>
                                    <p:anim calcmode="lin" valueType="num">
                                      <p:cBhvr>
                                        <p:cTn id="41" dur="326" tmFilter="0.0,0.0; 0.25,0.07; 0.50,0.2; 0.75,0.467; 1.0,1.0">
                                          <p:stCondLst>
                                            <p:cond delay="0"/>
                                          </p:stCondLst>
                                        </p:cTn>
                                        <p:tgtEl>
                                          <p:spTgt spid="12294"/>
                                        </p:tgtEl>
                                        <p:attrNameLst>
                                          <p:attrName>ppt_y</p:attrName>
                                        </p:attrNameLst>
                                      </p:cBhvr>
                                      <p:tavLst>
                                        <p:tav tm="0" fmla="#ppt_y-sin(pi*$)/3">
                                          <p:val>
                                            <p:fltVal val="0.5"/>
                                          </p:val>
                                        </p:tav>
                                        <p:tav tm="100000">
                                          <p:val>
                                            <p:fltVal val="1"/>
                                          </p:val>
                                        </p:tav>
                                      </p:tavLst>
                                    </p:anim>
                                    <p:anim calcmode="lin" valueType="num">
                                      <p:cBhvr>
                                        <p:cTn id="42" dur="326" tmFilter="0, 0; 0.125,0.2665; 0.25,0.4; 0.375,0.465; 0.5,0.5;  0.625,0.535; 0.75,0.6; 0.875,0.7335; 1,1">
                                          <p:stCondLst>
                                            <p:cond delay="326"/>
                                          </p:stCondLst>
                                        </p:cTn>
                                        <p:tgtEl>
                                          <p:spTgt spid="12294"/>
                                        </p:tgtEl>
                                        <p:attrNameLst>
                                          <p:attrName>ppt_y</p:attrName>
                                        </p:attrNameLst>
                                      </p:cBhvr>
                                      <p:tavLst>
                                        <p:tav tm="0" fmla="#ppt_y-sin(pi*$)/9">
                                          <p:val>
                                            <p:fltVal val="0"/>
                                          </p:val>
                                        </p:tav>
                                        <p:tav tm="100000">
                                          <p:val>
                                            <p:fltVal val="1"/>
                                          </p:val>
                                        </p:tav>
                                      </p:tavLst>
                                    </p:anim>
                                    <p:anim calcmode="lin" valueType="num">
                                      <p:cBhvr>
                                        <p:cTn id="43" dur="2" tmFilter="0, 0; 0.125,0.2665; 0.25,0.4; 0.375,0.465; 0.5,0.5;  0.625,0.535; 0.75,0.6; 0.875,0.7335; 1,1">
                                          <p:stCondLst>
                                            <p:cond delay="651"/>
                                          </p:stCondLst>
                                        </p:cTn>
                                        <p:tgtEl>
                                          <p:spTgt spid="12294"/>
                                        </p:tgtEl>
                                        <p:attrNameLst>
                                          <p:attrName>ppt_y</p:attrName>
                                        </p:attrNameLst>
                                      </p:cBhvr>
                                      <p:tavLst>
                                        <p:tav tm="0" fmla="#ppt_y-sin(pi*$)/27">
                                          <p:val>
                                            <p:fltVal val="0"/>
                                          </p:val>
                                        </p:tav>
                                        <p:tav tm="100000">
                                          <p:val>
                                            <p:fltVal val="1"/>
                                          </p:val>
                                        </p:tav>
                                      </p:tavLst>
                                    </p:anim>
                                    <p:anim calcmode="lin" valueType="num">
                                      <p:cBhvr>
                                        <p:cTn id="44" dur="1" tmFilter="0, 0; 0.125,0.2665; 0.25,0.4; 0.375,0.465; 0.5,0.5;  0.625,0.535; 0.75,0.6; 0.875,0.7335; 1,1">
                                          <p:stCondLst>
                                            <p:cond delay="999"/>
                                          </p:stCondLst>
                                        </p:cTn>
                                        <p:tgtEl>
                                          <p:spTgt spid="12294"/>
                                        </p:tgtEl>
                                        <p:attrNameLst>
                                          <p:attrName>ppt_y</p:attrName>
                                        </p:attrNameLst>
                                      </p:cBhvr>
                                      <p:tavLst>
                                        <p:tav tm="0" fmla="#ppt_y-sin(pi*$)/81">
                                          <p:val>
                                            <p:fltVal val="0"/>
                                          </p:val>
                                        </p:tav>
                                        <p:tav tm="100000">
                                          <p:val>
                                            <p:fltVal val="1"/>
                                          </p:val>
                                        </p:tav>
                                      </p:tavLst>
                                    </p:anim>
                                    <p:animScale>
                                      <p:cBhvr>
                                        <p:cTn id="45" dur="1">
                                          <p:stCondLst>
                                            <p:cond delay="320"/>
                                          </p:stCondLst>
                                        </p:cTn>
                                        <p:tgtEl>
                                          <p:spTgt spid="12294"/>
                                        </p:tgtEl>
                                      </p:cBhvr>
                                      <p:to x="100000" y="60000"/>
                                    </p:animScale>
                                    <p:animScale>
                                      <p:cBhvr>
                                        <p:cTn id="46" dur="1" decel="50000">
                                          <p:stCondLst>
                                            <p:cond delay="332"/>
                                          </p:stCondLst>
                                        </p:cTn>
                                        <p:tgtEl>
                                          <p:spTgt spid="12294"/>
                                        </p:tgtEl>
                                      </p:cBhvr>
                                      <p:to x="100000" y="100000"/>
                                    </p:animScale>
                                    <p:animScale>
                                      <p:cBhvr>
                                        <p:cTn id="47" dur="1">
                                          <p:stCondLst>
                                            <p:cond delay="645"/>
                                          </p:stCondLst>
                                        </p:cTn>
                                        <p:tgtEl>
                                          <p:spTgt spid="12294"/>
                                        </p:tgtEl>
                                      </p:cBhvr>
                                      <p:to x="100000" y="80000"/>
                                    </p:animScale>
                                    <p:animScale>
                                      <p:cBhvr>
                                        <p:cTn id="48" dur="1" decel="50000">
                                          <p:stCondLst>
                                            <p:cond delay="658"/>
                                          </p:stCondLst>
                                        </p:cTn>
                                        <p:tgtEl>
                                          <p:spTgt spid="12294"/>
                                        </p:tgtEl>
                                      </p:cBhvr>
                                      <p:to x="100000" y="100000"/>
                                    </p:animScale>
                                    <p:animScale>
                                      <p:cBhvr>
                                        <p:cTn id="49" dur="1">
                                          <p:stCondLst>
                                            <p:cond delay="999"/>
                                          </p:stCondLst>
                                        </p:cTn>
                                        <p:tgtEl>
                                          <p:spTgt spid="12294"/>
                                        </p:tgtEl>
                                      </p:cBhvr>
                                      <p:to x="100000" y="90000"/>
                                    </p:animScale>
                                    <p:animScale>
                                      <p:cBhvr>
                                        <p:cTn id="50" dur="1" decel="50000">
                                          <p:stCondLst>
                                            <p:cond delay="999"/>
                                          </p:stCondLst>
                                        </p:cTn>
                                        <p:tgtEl>
                                          <p:spTgt spid="12294"/>
                                        </p:tgtEl>
                                      </p:cBhvr>
                                      <p:to x="100000" y="100000"/>
                                    </p:animScale>
                                    <p:animScale>
                                      <p:cBhvr>
                                        <p:cTn id="51" dur="1">
                                          <p:stCondLst>
                                            <p:cond delay="999"/>
                                          </p:stCondLst>
                                        </p:cTn>
                                        <p:tgtEl>
                                          <p:spTgt spid="12294"/>
                                        </p:tgtEl>
                                      </p:cBhvr>
                                      <p:to x="100000" y="95000"/>
                                    </p:animScale>
                                    <p:animScale>
                                      <p:cBhvr>
                                        <p:cTn id="52" dur="1" decel="50000">
                                          <p:stCondLst>
                                            <p:cond delay="999"/>
                                          </p:stCondLst>
                                        </p:cTn>
                                        <p:tgtEl>
                                          <p:spTgt spid="1229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13314" name="Text Box 38"/>
          <p:cNvSpPr txBox="1">
            <a:spLocks noChangeArrowheads="1"/>
          </p:cNvSpPr>
          <p:nvPr/>
        </p:nvSpPr>
        <p:spPr bwMode="auto">
          <a:xfrm>
            <a:off x="1524001" y="19050"/>
            <a:ext cx="83724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3200" b="1">
                <a:solidFill>
                  <a:srgbClr val="FF0000"/>
                </a:solidFill>
              </a:rPr>
              <a:t>BÀI TẬP. MẠCH CÓ R, L, C MẮC NỐI TIẾP</a:t>
            </a:r>
          </a:p>
        </p:txBody>
      </p:sp>
      <p:grpSp>
        <p:nvGrpSpPr>
          <p:cNvPr id="3" name="Group 2"/>
          <p:cNvGrpSpPr>
            <a:grpSpLocks/>
          </p:cNvGrpSpPr>
          <p:nvPr/>
        </p:nvGrpSpPr>
        <p:grpSpPr bwMode="auto">
          <a:xfrm>
            <a:off x="1524000" y="514351"/>
            <a:ext cx="9144000" cy="2252663"/>
            <a:chOff x="0" y="514350"/>
            <a:chExt cx="9144000" cy="2252663"/>
          </a:xfrm>
        </p:grpSpPr>
        <p:sp>
          <p:nvSpPr>
            <p:cNvPr id="2" name="Rectangle 1"/>
            <p:cNvSpPr>
              <a:spLocks noChangeArrowheads="1"/>
            </p:cNvSpPr>
            <p:nvPr/>
          </p:nvSpPr>
          <p:spPr bwMode="auto">
            <a:xfrm>
              <a:off x="0" y="514350"/>
              <a:ext cx="9144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fr-FR" altLang="vi-VN" sz="2400" b="1"/>
                <a:t>Câu 14: (TN2012)</a:t>
              </a:r>
              <a:r>
                <a:rPr lang="fr-FR" altLang="vi-VN" sz="2400"/>
                <a:t> Đặt điện áp xoay chiều u = U</a:t>
              </a:r>
              <a:r>
                <a:rPr lang="fr-FR" altLang="vi-VN" sz="2400" baseline="-25000"/>
                <a:t>0</a:t>
              </a:r>
              <a:r>
                <a:rPr lang="fr-FR" altLang="vi-VN" sz="2400"/>
                <a:t>cos</a:t>
              </a:r>
              <a:r>
                <a:rPr lang="en-US" altLang="vi-VN" sz="2400"/>
                <a:t>ω</a:t>
              </a:r>
              <a:r>
                <a:rPr lang="fr-FR" altLang="vi-VN" sz="2400"/>
                <a:t>t</a:t>
              </a:r>
            </a:p>
            <a:p>
              <a:pPr algn="just" eaLnBrk="1" hangingPunct="1">
                <a:spcBef>
                  <a:spcPct val="0"/>
                </a:spcBef>
                <a:buClrTx/>
                <a:buSzTx/>
                <a:buFontTx/>
                <a:buNone/>
              </a:pPr>
              <a:r>
                <a:rPr lang="fr-FR" altLang="vi-VN" sz="2400"/>
                <a:t>vào hai đầu một đoạn mạch gồm điện trở R và cuộn cảm</a:t>
              </a:r>
            </a:p>
            <a:p>
              <a:pPr algn="just" eaLnBrk="1" hangingPunct="1">
                <a:spcBef>
                  <a:spcPct val="0"/>
                </a:spcBef>
                <a:buClrTx/>
                <a:buSzTx/>
                <a:buFontTx/>
                <a:buNone/>
              </a:pPr>
              <a:r>
                <a:rPr lang="fr-FR" altLang="vi-VN" sz="2400"/>
                <a:t>thuần có độ tự cảm L mắc nối tiếp. Tổng trở của đoạn mạch là</a:t>
              </a:r>
              <a:endParaRPr lang="en-US" altLang="vi-VN" sz="2400"/>
            </a:p>
          </p:txBody>
        </p:sp>
        <p:graphicFrame>
          <p:nvGraphicFramePr>
            <p:cNvPr id="4" name="Object 2"/>
            <p:cNvGraphicFramePr>
              <a:graphicFrameLocks noChangeAspect="1"/>
            </p:cNvGraphicFramePr>
            <p:nvPr>
              <p:extLst>
                <p:ext uri="{D42A27DB-BD31-4B8C-83A1-F6EECF244321}">
                  <p14:modId xmlns:p14="http://schemas.microsoft.com/office/powerpoint/2010/main" val="3063745503"/>
                </p:ext>
              </p:extLst>
            </p:nvPr>
          </p:nvGraphicFramePr>
          <p:xfrm>
            <a:off x="800100" y="1663700"/>
            <a:ext cx="2095500" cy="603250"/>
          </p:xfrm>
          <a:graphic>
            <a:graphicData uri="http://schemas.openxmlformats.org/presentationml/2006/ole">
              <mc:AlternateContent xmlns:mc="http://schemas.openxmlformats.org/markup-compatibility/2006">
                <mc:Choice xmlns:v="urn:schemas-microsoft-com:vml" Requires="v">
                  <p:oleObj spid="_x0000_s13453" name="Equation" r:id="rId5" imgW="926698" imgH="266584" progId="Equation.DSMT4">
                    <p:embed/>
                  </p:oleObj>
                </mc:Choice>
                <mc:Fallback>
                  <p:oleObj name="Equation" r:id="rId5" imgW="926698" imgH="266584"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0100" y="1663700"/>
                          <a:ext cx="2095500"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3"/>
            <p:cNvGraphicFramePr>
              <a:graphicFrameLocks noChangeAspect="1"/>
            </p:cNvGraphicFramePr>
            <p:nvPr>
              <p:extLst>
                <p:ext uri="{D42A27DB-BD31-4B8C-83A1-F6EECF244321}">
                  <p14:modId xmlns:p14="http://schemas.microsoft.com/office/powerpoint/2010/main" val="1061867919"/>
                </p:ext>
              </p:extLst>
            </p:nvPr>
          </p:nvGraphicFramePr>
          <p:xfrm>
            <a:off x="819150" y="2171700"/>
            <a:ext cx="2039938" cy="595313"/>
          </p:xfrm>
          <a:graphic>
            <a:graphicData uri="http://schemas.openxmlformats.org/presentationml/2006/ole">
              <mc:AlternateContent xmlns:mc="http://schemas.openxmlformats.org/markup-compatibility/2006">
                <mc:Choice xmlns:v="urn:schemas-microsoft-com:vml" Requires="v">
                  <p:oleObj spid="_x0000_s13454" name="Equation" r:id="rId7" imgW="914003" imgH="266584" progId="Equation.DSMT4">
                    <p:embed/>
                  </p:oleObj>
                </mc:Choice>
                <mc:Fallback>
                  <p:oleObj name="Equation" r:id="rId7" imgW="914003" imgH="266584" progId="Equation.DSMT4">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9150" y="2171700"/>
                          <a:ext cx="2039938"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327" name="Object 4"/>
            <p:cNvGraphicFramePr>
              <a:graphicFrameLocks noChangeAspect="1"/>
            </p:cNvGraphicFramePr>
            <p:nvPr>
              <p:extLst>
                <p:ext uri="{D42A27DB-BD31-4B8C-83A1-F6EECF244321}">
                  <p14:modId xmlns:p14="http://schemas.microsoft.com/office/powerpoint/2010/main" val="1199855064"/>
                </p:ext>
              </p:extLst>
            </p:nvPr>
          </p:nvGraphicFramePr>
          <p:xfrm>
            <a:off x="4838700" y="1671638"/>
            <a:ext cx="2019300" cy="557212"/>
          </p:xfrm>
          <a:graphic>
            <a:graphicData uri="http://schemas.openxmlformats.org/presentationml/2006/ole">
              <mc:AlternateContent xmlns:mc="http://schemas.openxmlformats.org/markup-compatibility/2006">
                <mc:Choice xmlns:v="urn:schemas-microsoft-com:vml" Requires="v">
                  <p:oleObj spid="_x0000_s13455" name="Equation" r:id="rId9" imgW="964781" imgH="266584" progId="Equation.DSMT4">
                    <p:embed/>
                  </p:oleObj>
                </mc:Choice>
                <mc:Fallback>
                  <p:oleObj name="Equation" r:id="rId9" imgW="964781" imgH="266584" progId="Equation.DSMT4">
                    <p:embed/>
                    <p:pic>
                      <p:nvPicPr>
                        <p:cNvPr id="0" name="Object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38700" y="1671638"/>
                          <a:ext cx="2019300"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328" name="Object 5"/>
            <p:cNvGraphicFramePr>
              <a:graphicFrameLocks noChangeAspect="1"/>
            </p:cNvGraphicFramePr>
            <p:nvPr>
              <p:extLst>
                <p:ext uri="{D42A27DB-BD31-4B8C-83A1-F6EECF244321}">
                  <p14:modId xmlns:p14="http://schemas.microsoft.com/office/powerpoint/2010/main" val="1511205452"/>
                </p:ext>
              </p:extLst>
            </p:nvPr>
          </p:nvGraphicFramePr>
          <p:xfrm>
            <a:off x="4838700" y="2122488"/>
            <a:ext cx="2095500" cy="563562"/>
          </p:xfrm>
          <a:graphic>
            <a:graphicData uri="http://schemas.openxmlformats.org/presentationml/2006/ole">
              <mc:AlternateContent xmlns:mc="http://schemas.openxmlformats.org/markup-compatibility/2006">
                <mc:Choice xmlns:v="urn:schemas-microsoft-com:vml" Requires="v">
                  <p:oleObj spid="_x0000_s13456" name="Equation" r:id="rId11" imgW="990170" imgH="266584" progId="Equation.DSMT4">
                    <p:embed/>
                  </p:oleObj>
                </mc:Choice>
                <mc:Fallback>
                  <p:oleObj name="Equation" r:id="rId11" imgW="990170" imgH="266584" progId="Equation.DSMT4">
                    <p:embed/>
                    <p:pic>
                      <p:nvPicPr>
                        <p:cNvPr id="0" name="Object 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838700" y="2122488"/>
                          <a:ext cx="20955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13316" name="Rectangle 2"/>
          <p:cNvSpPr>
            <a:spLocks noChangeArrowheads="1"/>
          </p:cNvSpPr>
          <p:nvPr/>
        </p:nvSpPr>
        <p:spPr bwMode="auto">
          <a:xfrm>
            <a:off x="6003635" y="3296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endParaRPr lang="vi-VN" altLang="vi-VN" sz="1800"/>
          </a:p>
        </p:txBody>
      </p:sp>
      <p:pic>
        <p:nvPicPr>
          <p:cNvPr id="13321" name="Picture 6" descr="Kết quả hình ảnh cho ảnh gif ngộ nghĩnh"/>
          <p:cNvPicPr>
            <a:picLocks noChangeAspect="1" noChangeArrowheads="1" noCrop="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102351" y="2098676"/>
            <a:ext cx="7651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2" name="Rectangle 1"/>
          <p:cNvSpPr>
            <a:spLocks noChangeArrowheads="1"/>
          </p:cNvSpPr>
          <p:nvPr/>
        </p:nvSpPr>
        <p:spPr bwMode="auto">
          <a:xfrm>
            <a:off x="1524000" y="3057526"/>
            <a:ext cx="9144000" cy="209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ts val="600"/>
              </a:spcBef>
              <a:buClrTx/>
              <a:buSzTx/>
              <a:buNone/>
            </a:pPr>
            <a:r>
              <a:rPr lang="en-US" altLang="vi-VN" sz="2400" b="1"/>
              <a:t>Câu 15:</a:t>
            </a:r>
            <a:r>
              <a:rPr lang="en-US" altLang="vi-VN" sz="2400"/>
              <a:t> </a:t>
            </a:r>
            <a:r>
              <a:rPr lang="en-US" altLang="vi-VN" sz="2400" b="1"/>
              <a:t>(TN2007)</a:t>
            </a:r>
            <a:r>
              <a:rPr lang="en-US" altLang="vi-VN" sz="2400"/>
              <a:t> Dòng điện đi qua đoạn mạch R, L, C mắc nối tiếp có biểu thức i = I</a:t>
            </a:r>
            <a:r>
              <a:rPr lang="en-US" altLang="vi-VN" sz="2400" baseline="-25000"/>
              <a:t>m</a:t>
            </a:r>
            <a:r>
              <a:rPr lang="en-US" altLang="vi-VN" sz="2400"/>
              <a:t>cosωt. Hiệu điện thế giữa hai đầu đoạn mạch chậm pha hơn cường độ dòng điện khi </a:t>
            </a:r>
          </a:p>
          <a:p>
            <a:pPr algn="just" eaLnBrk="1" hangingPunct="1">
              <a:spcBef>
                <a:spcPts val="600"/>
              </a:spcBef>
              <a:buClrTx/>
              <a:buSzTx/>
              <a:buNone/>
            </a:pPr>
            <a:r>
              <a:rPr lang="en-US" altLang="vi-VN" sz="2400" b="1"/>
              <a:t>	A.</a:t>
            </a:r>
            <a:r>
              <a:rPr lang="en-US" altLang="vi-VN" sz="2400"/>
              <a:t> ωL &gt; 1/(ωC).</a:t>
            </a:r>
            <a:r>
              <a:rPr lang="en-US" altLang="vi-VN" sz="2400" b="1"/>
              <a:t>  			B. </a:t>
            </a:r>
            <a:r>
              <a:rPr lang="en-US" altLang="vi-VN" sz="2400"/>
              <a:t>ω &gt; 1/(LC).</a:t>
            </a:r>
          </a:p>
          <a:p>
            <a:pPr algn="just" eaLnBrk="1" hangingPunct="1">
              <a:spcBef>
                <a:spcPts val="600"/>
              </a:spcBef>
              <a:buClrTx/>
              <a:buSzTx/>
              <a:buNone/>
            </a:pPr>
            <a:r>
              <a:rPr lang="en-US" altLang="vi-VN" sz="2400" b="1"/>
              <a:t>	C. </a:t>
            </a:r>
            <a:r>
              <a:rPr lang="en-US" altLang="vi-VN" sz="2400"/>
              <a:t>ωL = 1/(ωC).  			</a:t>
            </a:r>
            <a:r>
              <a:rPr lang="en-US" altLang="vi-VN" sz="2400" b="1"/>
              <a:t>D.</a:t>
            </a:r>
            <a:r>
              <a:rPr lang="en-US" altLang="vi-VN" sz="2400"/>
              <a:t> ωL &lt; 1/(ωC). </a:t>
            </a:r>
          </a:p>
        </p:txBody>
      </p:sp>
      <p:sp>
        <p:nvSpPr>
          <p:cNvPr id="13323" name="TextBox 1"/>
          <p:cNvSpPr txBox="1">
            <a:spLocks noChangeArrowheads="1"/>
          </p:cNvSpPr>
          <p:nvPr/>
        </p:nvSpPr>
        <p:spPr bwMode="auto">
          <a:xfrm>
            <a:off x="3429000" y="5256214"/>
            <a:ext cx="52387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2400" b="1">
                <a:solidFill>
                  <a:srgbClr val="990099"/>
                </a:solidFill>
              </a:rPr>
              <a:t>u chậm pha hơn i: </a:t>
            </a:r>
            <a:r>
              <a:rPr lang="en-US" altLang="vi-VN" sz="2400" b="1">
                <a:solidFill>
                  <a:srgbClr val="990099"/>
                </a:solidFill>
                <a:sym typeface="Symbol" panose="05050102010706020507" pitchFamily="18" charset="2"/>
              </a:rPr>
              <a:t> &lt; 0 </a:t>
            </a:r>
            <a:r>
              <a:rPr lang="en-US" altLang="vi-VN" sz="2400" b="1">
                <a:solidFill>
                  <a:srgbClr val="990099"/>
                </a:solidFill>
              </a:rPr>
              <a:t> Z</a:t>
            </a:r>
            <a:r>
              <a:rPr lang="en-US" altLang="vi-VN" sz="2400" b="1" baseline="-25000">
                <a:solidFill>
                  <a:srgbClr val="990099"/>
                </a:solidFill>
              </a:rPr>
              <a:t>L</a:t>
            </a:r>
            <a:r>
              <a:rPr lang="en-US" altLang="vi-VN" sz="2400" b="1">
                <a:solidFill>
                  <a:srgbClr val="990099"/>
                </a:solidFill>
              </a:rPr>
              <a:t> &lt; Z</a:t>
            </a:r>
            <a:r>
              <a:rPr lang="en-US" altLang="vi-VN" sz="2400" b="1" baseline="-25000">
                <a:solidFill>
                  <a:srgbClr val="990099"/>
                </a:solidFill>
              </a:rPr>
              <a:t>C</a:t>
            </a:r>
            <a:endParaRPr lang="en-US" altLang="vi-VN" sz="2400" b="1">
              <a:solidFill>
                <a:srgbClr val="990099"/>
              </a:solidFill>
            </a:endParaRPr>
          </a:p>
        </p:txBody>
      </p:sp>
      <p:cxnSp>
        <p:nvCxnSpPr>
          <p:cNvPr id="13324" name="Straight Connector 12"/>
          <p:cNvCxnSpPr>
            <a:cxnSpLocks noChangeShapeType="1"/>
          </p:cNvCxnSpPr>
          <p:nvPr/>
        </p:nvCxnSpPr>
        <p:spPr bwMode="auto">
          <a:xfrm>
            <a:off x="5980114" y="3825875"/>
            <a:ext cx="179228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25" name="Straight Connector 14"/>
          <p:cNvCxnSpPr>
            <a:cxnSpLocks noChangeShapeType="1"/>
          </p:cNvCxnSpPr>
          <p:nvPr/>
        </p:nvCxnSpPr>
        <p:spPr bwMode="auto">
          <a:xfrm>
            <a:off x="2532064" y="4187825"/>
            <a:ext cx="472598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3326" name="Picture 6" descr="Kết quả hình ảnh cho ảnh gif ngộ nghĩnh"/>
          <p:cNvPicPr>
            <a:picLocks noChangeAspect="1" noChangeArrowheads="1" noCrop="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848476" y="4616451"/>
            <a:ext cx="7651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3"/>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3321"/>
                                        </p:tgtEl>
                                        <p:attrNameLst>
                                          <p:attrName>style.visibility</p:attrName>
                                        </p:attrNameLst>
                                      </p:cBhvr>
                                      <p:to>
                                        <p:strVal val="visible"/>
                                      </p:to>
                                    </p:set>
                                    <p:animEffect transition="in" filter="fade">
                                      <p:cBhvr>
                                        <p:cTn id="14" dur="1000"/>
                                        <p:tgtEl>
                                          <p:spTgt spid="13321"/>
                                        </p:tgtEl>
                                      </p:cBhvr>
                                    </p:animEffect>
                                    <p:anim calcmode="lin" valueType="num">
                                      <p:cBhvr>
                                        <p:cTn id="15" dur="1000" fill="hold"/>
                                        <p:tgtEl>
                                          <p:spTgt spid="13321"/>
                                        </p:tgtEl>
                                        <p:attrNameLst>
                                          <p:attrName>ppt_x</p:attrName>
                                        </p:attrNameLst>
                                      </p:cBhvr>
                                      <p:tavLst>
                                        <p:tav tm="0">
                                          <p:val>
                                            <p:strVal val="#ppt_x"/>
                                          </p:val>
                                        </p:tav>
                                        <p:tav tm="100000">
                                          <p:val>
                                            <p:strVal val="#ppt_x"/>
                                          </p:val>
                                        </p:tav>
                                      </p:tavLst>
                                    </p:anim>
                                    <p:anim calcmode="lin" valueType="num">
                                      <p:cBhvr>
                                        <p:cTn id="16" dur="1000" fill="hold"/>
                                        <p:tgtEl>
                                          <p:spTgt spid="13321"/>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13322"/>
                                        </p:tgtEl>
                                        <p:attrNameLst>
                                          <p:attrName>style.visibility</p:attrName>
                                        </p:attrNameLst>
                                      </p:cBhvr>
                                      <p:to>
                                        <p:strVal val="visible"/>
                                      </p:to>
                                    </p:set>
                                    <p:anim calcmode="lin" valueType="num">
                                      <p:cBhvr>
                                        <p:cTn id="21" dur="1000" fill="hold"/>
                                        <p:tgtEl>
                                          <p:spTgt spid="13322"/>
                                        </p:tgtEl>
                                        <p:attrNameLst>
                                          <p:attrName>ppt_w</p:attrName>
                                        </p:attrNameLst>
                                      </p:cBhvr>
                                      <p:tavLst>
                                        <p:tav tm="0">
                                          <p:val>
                                            <p:strVal val="#ppt_w+.3"/>
                                          </p:val>
                                        </p:tav>
                                        <p:tav tm="100000">
                                          <p:val>
                                            <p:strVal val="#ppt_w"/>
                                          </p:val>
                                        </p:tav>
                                      </p:tavLst>
                                    </p:anim>
                                    <p:anim calcmode="lin" valueType="num">
                                      <p:cBhvr>
                                        <p:cTn id="22" dur="1000" fill="hold"/>
                                        <p:tgtEl>
                                          <p:spTgt spid="13322"/>
                                        </p:tgtEl>
                                        <p:attrNameLst>
                                          <p:attrName>ppt_h</p:attrName>
                                        </p:attrNameLst>
                                      </p:cBhvr>
                                      <p:tavLst>
                                        <p:tav tm="0">
                                          <p:val>
                                            <p:strVal val="#ppt_h"/>
                                          </p:val>
                                        </p:tav>
                                        <p:tav tm="100000">
                                          <p:val>
                                            <p:strVal val="#ppt_h"/>
                                          </p:val>
                                        </p:tav>
                                      </p:tavLst>
                                    </p:anim>
                                    <p:animEffect transition="in" filter="fade">
                                      <p:cBhvr>
                                        <p:cTn id="23" dur="1000"/>
                                        <p:tgtEl>
                                          <p:spTgt spid="1332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nodeType="clickEffect">
                                  <p:stCondLst>
                                    <p:cond delay="0"/>
                                  </p:stCondLst>
                                  <p:childTnLst>
                                    <p:set>
                                      <p:cBhvr>
                                        <p:cTn id="27" dur="1" fill="hold">
                                          <p:stCondLst>
                                            <p:cond delay="0"/>
                                          </p:stCondLst>
                                        </p:cTn>
                                        <p:tgtEl>
                                          <p:spTgt spid="13324"/>
                                        </p:tgtEl>
                                        <p:attrNameLst>
                                          <p:attrName>style.visibility</p:attrName>
                                        </p:attrNameLst>
                                      </p:cBhvr>
                                      <p:to>
                                        <p:strVal val="visible"/>
                                      </p:to>
                                    </p:set>
                                    <p:animEffect transition="in" filter="wipe(left)">
                                      <p:cBhvr>
                                        <p:cTn id="28" dur="1000"/>
                                        <p:tgtEl>
                                          <p:spTgt spid="1332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nodeType="clickEffect">
                                  <p:stCondLst>
                                    <p:cond delay="0"/>
                                  </p:stCondLst>
                                  <p:childTnLst>
                                    <p:set>
                                      <p:cBhvr>
                                        <p:cTn id="32" dur="1" fill="hold">
                                          <p:stCondLst>
                                            <p:cond delay="0"/>
                                          </p:stCondLst>
                                        </p:cTn>
                                        <p:tgtEl>
                                          <p:spTgt spid="13325"/>
                                        </p:tgtEl>
                                        <p:attrNameLst>
                                          <p:attrName>style.visibility</p:attrName>
                                        </p:attrNameLst>
                                      </p:cBhvr>
                                      <p:to>
                                        <p:strVal val="visible"/>
                                      </p:to>
                                    </p:set>
                                    <p:animEffect transition="in" filter="wipe(left)">
                                      <p:cBhvr>
                                        <p:cTn id="33" dur="1000"/>
                                        <p:tgtEl>
                                          <p:spTgt spid="1332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3323"/>
                                        </p:tgtEl>
                                        <p:attrNameLst>
                                          <p:attrName>style.visibility</p:attrName>
                                        </p:attrNameLst>
                                      </p:cBhvr>
                                      <p:to>
                                        <p:strVal val="visible"/>
                                      </p:to>
                                    </p:set>
                                    <p:animEffect transition="in" filter="wipe(left)">
                                      <p:cBhvr>
                                        <p:cTn id="38" dur="1000"/>
                                        <p:tgtEl>
                                          <p:spTgt spid="1332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42" presetClass="entr" presetSubtype="0" fill="hold" nodeType="clickEffect">
                                  <p:stCondLst>
                                    <p:cond delay="0"/>
                                  </p:stCondLst>
                                  <p:childTnLst>
                                    <p:set>
                                      <p:cBhvr>
                                        <p:cTn id="42" dur="1" fill="hold">
                                          <p:stCondLst>
                                            <p:cond delay="0"/>
                                          </p:stCondLst>
                                        </p:cTn>
                                        <p:tgtEl>
                                          <p:spTgt spid="13326"/>
                                        </p:tgtEl>
                                        <p:attrNameLst>
                                          <p:attrName>style.visibility</p:attrName>
                                        </p:attrNameLst>
                                      </p:cBhvr>
                                      <p:to>
                                        <p:strVal val="visible"/>
                                      </p:to>
                                    </p:set>
                                    <p:animEffect transition="in" filter="fade">
                                      <p:cBhvr>
                                        <p:cTn id="43" dur="1000"/>
                                        <p:tgtEl>
                                          <p:spTgt spid="13326"/>
                                        </p:tgtEl>
                                      </p:cBhvr>
                                    </p:animEffect>
                                    <p:anim calcmode="lin" valueType="num">
                                      <p:cBhvr>
                                        <p:cTn id="44" dur="1000" fill="hold"/>
                                        <p:tgtEl>
                                          <p:spTgt spid="13326"/>
                                        </p:tgtEl>
                                        <p:attrNameLst>
                                          <p:attrName>ppt_x</p:attrName>
                                        </p:attrNameLst>
                                      </p:cBhvr>
                                      <p:tavLst>
                                        <p:tav tm="0">
                                          <p:val>
                                            <p:strVal val="#ppt_x"/>
                                          </p:val>
                                        </p:tav>
                                        <p:tav tm="100000">
                                          <p:val>
                                            <p:strVal val="#ppt_x"/>
                                          </p:val>
                                        </p:tav>
                                      </p:tavLst>
                                    </p:anim>
                                    <p:anim calcmode="lin" valueType="num">
                                      <p:cBhvr>
                                        <p:cTn id="45" dur="1000" fill="hold"/>
                                        <p:tgtEl>
                                          <p:spTgt spid="133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2" grpId="0"/>
      <p:bldP spid="13323"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14338" name="Text Box 38"/>
          <p:cNvSpPr txBox="1">
            <a:spLocks noChangeArrowheads="1"/>
          </p:cNvSpPr>
          <p:nvPr/>
        </p:nvSpPr>
        <p:spPr bwMode="auto">
          <a:xfrm>
            <a:off x="1524001" y="19050"/>
            <a:ext cx="83724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3200" b="1">
                <a:solidFill>
                  <a:srgbClr val="FF0000"/>
                </a:solidFill>
              </a:rPr>
              <a:t>BÀI TẬP. MẠCH CÓ R, L, C MẮC NỐI TIẾP</a:t>
            </a:r>
          </a:p>
        </p:txBody>
      </p:sp>
      <p:sp>
        <p:nvSpPr>
          <p:cNvPr id="14339" name="Rectangle 2"/>
          <p:cNvSpPr>
            <a:spLocks noChangeArrowheads="1"/>
          </p:cNvSpPr>
          <p:nvPr/>
        </p:nvSpPr>
        <p:spPr bwMode="auto">
          <a:xfrm>
            <a:off x="1524000" y="606426"/>
            <a:ext cx="91440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en-US" altLang="vi-VN" sz="2400" b="1"/>
              <a:t>Câu 16:</a:t>
            </a:r>
            <a:r>
              <a:rPr lang="en-US" altLang="vi-VN" sz="2400"/>
              <a:t> </a:t>
            </a:r>
            <a:r>
              <a:rPr lang="fr-FR" altLang="vi-VN" sz="2400" b="1"/>
              <a:t>(TN2010)</a:t>
            </a:r>
            <a:r>
              <a:rPr lang="fr-FR" altLang="vi-VN" sz="2400"/>
              <a:t> </a:t>
            </a:r>
            <a:r>
              <a:rPr lang="en-US" altLang="vi-VN" sz="2400"/>
              <a:t>Đặt điện áp xoay chiều</a:t>
            </a:r>
          </a:p>
          <a:p>
            <a:pPr algn="just" eaLnBrk="1" hangingPunct="1">
              <a:spcBef>
                <a:spcPct val="0"/>
              </a:spcBef>
              <a:buClrTx/>
              <a:buSzTx/>
              <a:buFontTx/>
              <a:buNone/>
            </a:pPr>
            <a:r>
              <a:rPr lang="en-US" altLang="vi-VN" sz="2400"/>
              <a:t>u = 100</a:t>
            </a:r>
            <a:r>
              <a:rPr lang="en-US" altLang="vi-VN" sz="2400">
                <a:sym typeface="Symbol" panose="05050102010706020507" pitchFamily="18" charset="2"/>
              </a:rPr>
              <a:t></a:t>
            </a:r>
            <a:r>
              <a:rPr lang="en-US" altLang="vi-VN" sz="2400"/>
              <a:t>2cosωt (V) vào hai đầu một đoạn mạch gồm cuộn</a:t>
            </a:r>
          </a:p>
          <a:p>
            <a:pPr algn="just" eaLnBrk="1" hangingPunct="1">
              <a:spcBef>
                <a:spcPct val="0"/>
              </a:spcBef>
              <a:buClrTx/>
              <a:buSzTx/>
              <a:buFontTx/>
              <a:buNone/>
            </a:pPr>
            <a:r>
              <a:rPr lang="en-US" altLang="vi-VN" sz="2400"/>
              <a:t>cảm thuần và tụ điện mắc nối tiếp. Biết điện áp hiệu dụng giữa hai đầu tụ điện là 100V và điện áp giữa hai đầu đoạn mạch sớm pha so với cường độ dòng điện trong mạch. Điện áp hiệu dụng giữa hai đầu cuộn cảm bằng </a:t>
            </a:r>
          </a:p>
          <a:p>
            <a:pPr algn="just" eaLnBrk="1" hangingPunct="1">
              <a:spcBef>
                <a:spcPct val="0"/>
              </a:spcBef>
              <a:buClrTx/>
              <a:buSzTx/>
              <a:buFontTx/>
              <a:buNone/>
            </a:pPr>
            <a:r>
              <a:rPr lang="en-US" altLang="vi-VN" sz="2400" b="1"/>
              <a:t>	A. </a:t>
            </a:r>
            <a:r>
              <a:rPr lang="en-US" altLang="vi-VN" sz="2400"/>
              <a:t>150 V.  	</a:t>
            </a:r>
            <a:r>
              <a:rPr lang="en-US" altLang="vi-VN" sz="2400" b="1"/>
              <a:t>B. </a:t>
            </a:r>
            <a:r>
              <a:rPr lang="en-US" altLang="vi-VN" sz="2400"/>
              <a:t>50 V.  	</a:t>
            </a:r>
            <a:r>
              <a:rPr lang="en-US" altLang="vi-VN" sz="2400" b="1"/>
              <a:t>C.</a:t>
            </a:r>
            <a:r>
              <a:rPr lang="en-US" altLang="vi-VN" sz="2400"/>
              <a:t> 100</a:t>
            </a:r>
            <a:r>
              <a:rPr lang="en-US" altLang="vi-VN" sz="2400">
                <a:sym typeface="Symbol" panose="05050102010706020507" pitchFamily="18" charset="2"/>
              </a:rPr>
              <a:t></a:t>
            </a:r>
            <a:r>
              <a:rPr lang="en-US" altLang="vi-VN" sz="2400"/>
              <a:t>2 V. </a:t>
            </a:r>
            <a:r>
              <a:rPr lang="en-US" altLang="vi-VN" sz="2400" b="1"/>
              <a:t> 		D.</a:t>
            </a:r>
            <a:r>
              <a:rPr lang="en-US" altLang="vi-VN" sz="2400"/>
              <a:t> 200 V. </a:t>
            </a:r>
          </a:p>
        </p:txBody>
      </p:sp>
      <p:sp>
        <p:nvSpPr>
          <p:cNvPr id="14340" name="Rectangle 2"/>
          <p:cNvSpPr>
            <a:spLocks noChangeArrowheads="1"/>
          </p:cNvSpPr>
          <p:nvPr/>
        </p:nvSpPr>
        <p:spPr bwMode="auto">
          <a:xfrm>
            <a:off x="1524000" y="3616326"/>
            <a:ext cx="9144000"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ts val="600"/>
              </a:spcBef>
              <a:buClrTx/>
              <a:buSzTx/>
              <a:buNone/>
            </a:pPr>
            <a:r>
              <a:rPr lang="en-US" altLang="vi-VN" sz="2400" b="1" dirty="0"/>
              <a:t>Câu 17:</a:t>
            </a:r>
            <a:r>
              <a:rPr lang="en-US" altLang="vi-VN" sz="2400" dirty="0"/>
              <a:t> </a:t>
            </a:r>
            <a:r>
              <a:rPr lang="fr-FR" altLang="vi-VN" sz="2400" b="1" dirty="0"/>
              <a:t>(</a:t>
            </a:r>
            <a:r>
              <a:rPr lang="fr-FR" altLang="vi-VN" sz="2400" b="1" dirty="0" err="1"/>
              <a:t>TN2009</a:t>
            </a:r>
            <a:r>
              <a:rPr lang="fr-FR" altLang="vi-VN" sz="2400" b="1" dirty="0"/>
              <a:t>)</a:t>
            </a:r>
            <a:r>
              <a:rPr lang="fr-FR" altLang="vi-VN" sz="2400" dirty="0"/>
              <a:t> </a:t>
            </a:r>
            <a:r>
              <a:rPr lang="en-US" altLang="vi-VN" sz="2400" dirty="0"/>
              <a:t>Đặt 1 điện áp xoay chiều u = </a:t>
            </a:r>
            <a:r>
              <a:rPr lang="en-US" altLang="vi-VN" sz="2400" dirty="0" err="1"/>
              <a:t>100</a:t>
            </a:r>
            <a:r>
              <a:rPr lang="en-US" altLang="vi-VN" sz="2400" dirty="0" err="1">
                <a:sym typeface="Symbol" panose="05050102010706020507" pitchFamily="18" charset="2"/>
              </a:rPr>
              <a:t></a:t>
            </a:r>
            <a:r>
              <a:rPr lang="en-US" altLang="vi-VN" sz="2400" dirty="0" err="1"/>
              <a:t>2cos100</a:t>
            </a:r>
            <a:r>
              <a:rPr lang="en-US" altLang="vi-VN" sz="2400" dirty="0"/>
              <a:t>πt V vào 2 đầu đoạn mạch có R, L, C mắc nối tiếp. Biết R = 50 Ω, cuộn cảm thuần có độ tự cảm L = 1/π H và tụ điện có điện dung C = 2.10</a:t>
            </a:r>
            <a:r>
              <a:rPr lang="en-US" altLang="vi-VN" sz="2400" baseline="30000" dirty="0"/>
              <a:t>-4</a:t>
            </a:r>
            <a:r>
              <a:rPr lang="en-US" altLang="vi-VN" sz="2400" dirty="0"/>
              <a:t>/πF. Cường độ hiệu dụng của dòng điện trong đoạn mạch là</a:t>
            </a:r>
          </a:p>
          <a:p>
            <a:pPr algn="just" eaLnBrk="1" hangingPunct="1">
              <a:spcBef>
                <a:spcPts val="600"/>
              </a:spcBef>
              <a:buClrTx/>
              <a:buSzTx/>
              <a:buNone/>
            </a:pPr>
            <a:r>
              <a:rPr lang="en-US" altLang="vi-VN" sz="2400" b="1" dirty="0"/>
              <a:t>	A.</a:t>
            </a:r>
            <a:r>
              <a:rPr lang="en-US" altLang="vi-VN" sz="2400" dirty="0"/>
              <a:t> </a:t>
            </a:r>
            <a:r>
              <a:rPr lang="en-US" altLang="vi-VN" sz="2400" dirty="0" err="1"/>
              <a:t>2</a:t>
            </a:r>
            <a:r>
              <a:rPr lang="en-US" altLang="vi-VN" sz="2400" dirty="0" err="1">
                <a:sym typeface="Symbol" panose="05050102010706020507" pitchFamily="18" charset="2"/>
              </a:rPr>
              <a:t></a:t>
            </a:r>
            <a:r>
              <a:rPr lang="en-US" altLang="vi-VN" sz="2400" dirty="0" err="1"/>
              <a:t>2A</a:t>
            </a:r>
            <a:r>
              <a:rPr lang="en-US" altLang="vi-VN" sz="2400" dirty="0"/>
              <a:t>. 	</a:t>
            </a:r>
            <a:r>
              <a:rPr lang="en-US" altLang="vi-VN" sz="2400" b="1" dirty="0"/>
              <a:t>B.</a:t>
            </a:r>
            <a:r>
              <a:rPr lang="en-US" altLang="vi-VN" sz="2400" dirty="0"/>
              <a:t> </a:t>
            </a:r>
            <a:r>
              <a:rPr lang="en-US" altLang="vi-VN" sz="2400" dirty="0">
                <a:sym typeface="Symbol" panose="05050102010706020507" pitchFamily="18" charset="2"/>
              </a:rPr>
              <a:t></a:t>
            </a:r>
            <a:r>
              <a:rPr lang="en-US" altLang="vi-VN" sz="2400" dirty="0" err="1"/>
              <a:t>2A</a:t>
            </a:r>
            <a:r>
              <a:rPr lang="en-US" altLang="vi-VN" sz="2400" dirty="0"/>
              <a:t>. 	</a:t>
            </a:r>
            <a:r>
              <a:rPr lang="en-US" altLang="vi-VN" sz="2400" b="1" dirty="0"/>
              <a:t>C.</a:t>
            </a:r>
            <a:r>
              <a:rPr lang="en-US" altLang="vi-VN" sz="2400" dirty="0"/>
              <a:t> 1 A. 	</a:t>
            </a:r>
            <a:r>
              <a:rPr lang="en-US" altLang="vi-VN" sz="2400" b="1" dirty="0"/>
              <a:t>D.</a:t>
            </a:r>
            <a:r>
              <a:rPr lang="en-US" altLang="vi-VN" sz="2400" dirty="0"/>
              <a:t> 2 A.</a:t>
            </a:r>
          </a:p>
        </p:txBody>
      </p:sp>
      <p:cxnSp>
        <p:nvCxnSpPr>
          <p:cNvPr id="14341" name="Straight Connector 4"/>
          <p:cNvCxnSpPr>
            <a:cxnSpLocks noChangeShapeType="1"/>
          </p:cNvCxnSpPr>
          <p:nvPr/>
        </p:nvCxnSpPr>
        <p:spPr bwMode="auto">
          <a:xfrm>
            <a:off x="1674814" y="1349375"/>
            <a:ext cx="257333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2" name="Straight Connector 6"/>
          <p:cNvCxnSpPr>
            <a:cxnSpLocks noChangeShapeType="1"/>
          </p:cNvCxnSpPr>
          <p:nvPr/>
        </p:nvCxnSpPr>
        <p:spPr bwMode="auto">
          <a:xfrm>
            <a:off x="2208214" y="2111375"/>
            <a:ext cx="203993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3" name="Straight Connector 8"/>
          <p:cNvCxnSpPr>
            <a:cxnSpLocks noChangeShapeType="1"/>
          </p:cNvCxnSpPr>
          <p:nvPr/>
        </p:nvCxnSpPr>
        <p:spPr bwMode="auto">
          <a:xfrm>
            <a:off x="4818064" y="2092325"/>
            <a:ext cx="101917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4" name="Straight Connector 10"/>
          <p:cNvCxnSpPr>
            <a:cxnSpLocks noChangeShapeType="1"/>
          </p:cNvCxnSpPr>
          <p:nvPr/>
        </p:nvCxnSpPr>
        <p:spPr bwMode="auto">
          <a:xfrm>
            <a:off x="9386889" y="2092325"/>
            <a:ext cx="101917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5" name="Straight Connector 12"/>
          <p:cNvCxnSpPr>
            <a:cxnSpLocks noChangeShapeType="1"/>
          </p:cNvCxnSpPr>
          <p:nvPr/>
        </p:nvCxnSpPr>
        <p:spPr bwMode="auto">
          <a:xfrm>
            <a:off x="4068764" y="2473325"/>
            <a:ext cx="125888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6" name="Straight Connector 14"/>
          <p:cNvCxnSpPr>
            <a:cxnSpLocks noChangeShapeType="1"/>
          </p:cNvCxnSpPr>
          <p:nvPr/>
        </p:nvCxnSpPr>
        <p:spPr bwMode="auto">
          <a:xfrm>
            <a:off x="7212014" y="2473325"/>
            <a:ext cx="250348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7" name="Straight Connector 16"/>
          <p:cNvCxnSpPr>
            <a:cxnSpLocks noChangeShapeType="1"/>
          </p:cNvCxnSpPr>
          <p:nvPr/>
        </p:nvCxnSpPr>
        <p:spPr bwMode="auto">
          <a:xfrm>
            <a:off x="2713039" y="2835275"/>
            <a:ext cx="125888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8" name="TextBox 11"/>
          <p:cNvSpPr txBox="1">
            <a:spLocks noChangeArrowheads="1"/>
          </p:cNvSpPr>
          <p:nvPr/>
        </p:nvSpPr>
        <p:spPr bwMode="auto">
          <a:xfrm>
            <a:off x="2646364" y="3189288"/>
            <a:ext cx="36290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2400" b="1" dirty="0">
                <a:solidFill>
                  <a:srgbClr val="990099"/>
                </a:solidFill>
              </a:rPr>
              <a:t>U = </a:t>
            </a:r>
            <a:r>
              <a:rPr lang="en-US" altLang="vi-VN" sz="2400" b="1" dirty="0">
                <a:solidFill>
                  <a:srgbClr val="990099"/>
                </a:solidFill>
                <a:sym typeface="Symbol" panose="05050102010706020507" pitchFamily="18" charset="2"/>
              </a:rPr>
              <a:t>U</a:t>
            </a:r>
            <a:r>
              <a:rPr lang="en-US" altLang="vi-VN" sz="2400" b="1" baseline="-25000" dirty="0">
                <a:solidFill>
                  <a:srgbClr val="990099"/>
                </a:solidFill>
                <a:sym typeface="Symbol" panose="05050102010706020507" pitchFamily="18" charset="2"/>
              </a:rPr>
              <a:t>L</a:t>
            </a:r>
            <a:r>
              <a:rPr lang="en-US" altLang="vi-VN" sz="2400" b="1" dirty="0">
                <a:solidFill>
                  <a:srgbClr val="990099"/>
                </a:solidFill>
                <a:sym typeface="Symbol" panose="05050102010706020507" pitchFamily="18" charset="2"/>
              </a:rPr>
              <a:t> - </a:t>
            </a:r>
            <a:r>
              <a:rPr lang="en-US" altLang="vi-VN" sz="2400" b="1" dirty="0" err="1">
                <a:solidFill>
                  <a:srgbClr val="990099"/>
                </a:solidFill>
                <a:sym typeface="Symbol" panose="05050102010706020507" pitchFamily="18" charset="2"/>
              </a:rPr>
              <a:t>U</a:t>
            </a:r>
            <a:r>
              <a:rPr lang="en-US" altLang="vi-VN" sz="2400" b="1" baseline="-25000" dirty="0" err="1">
                <a:solidFill>
                  <a:srgbClr val="990099"/>
                </a:solidFill>
                <a:sym typeface="Symbol" panose="05050102010706020507" pitchFamily="18" charset="2"/>
              </a:rPr>
              <a:t>C</a:t>
            </a:r>
            <a:r>
              <a:rPr lang="en-US" altLang="vi-VN" sz="2400" b="1" dirty="0">
                <a:solidFill>
                  <a:srgbClr val="990099"/>
                </a:solidFill>
                <a:sym typeface="Symbol" panose="05050102010706020507" pitchFamily="18" charset="2"/>
              </a:rPr>
              <a:t> = U</a:t>
            </a:r>
            <a:r>
              <a:rPr lang="en-US" altLang="vi-VN" sz="2400" b="1" baseline="-25000" dirty="0">
                <a:solidFill>
                  <a:srgbClr val="990099"/>
                </a:solidFill>
                <a:sym typeface="Symbol" panose="05050102010706020507" pitchFamily="18" charset="2"/>
              </a:rPr>
              <a:t>L</a:t>
            </a:r>
            <a:r>
              <a:rPr lang="en-US" altLang="vi-VN" sz="2400" b="1" dirty="0">
                <a:solidFill>
                  <a:srgbClr val="990099"/>
                </a:solidFill>
                <a:sym typeface="Symbol" panose="05050102010706020507" pitchFamily="18" charset="2"/>
              </a:rPr>
              <a:t> – </a:t>
            </a:r>
            <a:r>
              <a:rPr lang="en-US" altLang="vi-VN" sz="2400" b="1" dirty="0" err="1">
                <a:solidFill>
                  <a:srgbClr val="990099"/>
                </a:solidFill>
                <a:sym typeface="Symbol" panose="05050102010706020507" pitchFamily="18" charset="2"/>
              </a:rPr>
              <a:t>U</a:t>
            </a:r>
            <a:r>
              <a:rPr lang="en-US" altLang="vi-VN" sz="2400" b="1" baseline="-25000" dirty="0" err="1">
                <a:solidFill>
                  <a:srgbClr val="990099"/>
                </a:solidFill>
                <a:sym typeface="Symbol" panose="05050102010706020507" pitchFamily="18" charset="2"/>
              </a:rPr>
              <a:t>C</a:t>
            </a:r>
            <a:r>
              <a:rPr lang="en-US" altLang="vi-VN" sz="2400" b="1" dirty="0">
                <a:solidFill>
                  <a:srgbClr val="990099"/>
                </a:solidFill>
                <a:sym typeface="Symbol" panose="05050102010706020507" pitchFamily="18" charset="2"/>
              </a:rPr>
              <a:t>  </a:t>
            </a:r>
            <a:endParaRPr lang="en-US" altLang="vi-VN" sz="2400" b="1" dirty="0">
              <a:solidFill>
                <a:srgbClr val="990099"/>
              </a:solidFill>
            </a:endParaRPr>
          </a:p>
        </p:txBody>
      </p:sp>
      <p:cxnSp>
        <p:nvCxnSpPr>
          <p:cNvPr id="14349" name="Straight Connector 18"/>
          <p:cNvCxnSpPr>
            <a:cxnSpLocks noChangeShapeType="1"/>
          </p:cNvCxnSpPr>
          <p:nvPr/>
        </p:nvCxnSpPr>
        <p:spPr bwMode="auto">
          <a:xfrm>
            <a:off x="1674814" y="1730375"/>
            <a:ext cx="442118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50" name="TextBox 21"/>
          <p:cNvSpPr txBox="1">
            <a:spLocks noChangeArrowheads="1"/>
          </p:cNvSpPr>
          <p:nvPr/>
        </p:nvSpPr>
        <p:spPr bwMode="auto">
          <a:xfrm>
            <a:off x="6345238" y="3182938"/>
            <a:ext cx="25574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2400" b="1" dirty="0">
                <a:solidFill>
                  <a:srgbClr val="990099"/>
                </a:solidFill>
                <a:sym typeface="Symbol" panose="05050102010706020507" pitchFamily="18" charset="2"/>
              </a:rPr>
              <a:t> U</a:t>
            </a:r>
            <a:r>
              <a:rPr lang="en-US" altLang="vi-VN" sz="2400" b="1" baseline="-25000" dirty="0">
                <a:solidFill>
                  <a:srgbClr val="990099"/>
                </a:solidFill>
                <a:sym typeface="Symbol" panose="05050102010706020507" pitchFamily="18" charset="2"/>
              </a:rPr>
              <a:t>L</a:t>
            </a:r>
            <a:r>
              <a:rPr lang="en-US" altLang="vi-VN" sz="2400" b="1" dirty="0">
                <a:solidFill>
                  <a:srgbClr val="990099"/>
                </a:solidFill>
                <a:sym typeface="Symbol" panose="05050102010706020507" pitchFamily="18" charset="2"/>
              </a:rPr>
              <a:t> </a:t>
            </a:r>
            <a:r>
              <a:rPr lang="en-US" altLang="vi-VN" sz="2400" b="1" dirty="0">
                <a:solidFill>
                  <a:srgbClr val="990099"/>
                </a:solidFill>
              </a:rPr>
              <a:t>= U </a:t>
            </a:r>
            <a:r>
              <a:rPr lang="en-US" altLang="vi-VN" sz="2400" b="1" dirty="0">
                <a:solidFill>
                  <a:srgbClr val="990099"/>
                </a:solidFill>
                <a:sym typeface="Symbol" panose="05050102010706020507" pitchFamily="18" charset="2"/>
              </a:rPr>
              <a:t>+ </a:t>
            </a:r>
            <a:r>
              <a:rPr lang="en-US" altLang="vi-VN" sz="2400" b="1" dirty="0" err="1">
                <a:solidFill>
                  <a:srgbClr val="990099"/>
                </a:solidFill>
                <a:sym typeface="Symbol" panose="05050102010706020507" pitchFamily="18" charset="2"/>
              </a:rPr>
              <a:t>U</a:t>
            </a:r>
            <a:r>
              <a:rPr lang="en-US" altLang="vi-VN" sz="2400" b="1" baseline="-25000" dirty="0" err="1">
                <a:solidFill>
                  <a:srgbClr val="990099"/>
                </a:solidFill>
                <a:sym typeface="Symbol" panose="05050102010706020507" pitchFamily="18" charset="2"/>
              </a:rPr>
              <a:t>C</a:t>
            </a:r>
            <a:r>
              <a:rPr lang="en-US" altLang="vi-VN" sz="2400" b="1" dirty="0">
                <a:solidFill>
                  <a:srgbClr val="990099"/>
                </a:solidFill>
                <a:sym typeface="Symbol" panose="05050102010706020507" pitchFamily="18" charset="2"/>
              </a:rPr>
              <a:t>  </a:t>
            </a:r>
            <a:endParaRPr lang="en-US" altLang="vi-VN" sz="2400" b="1" dirty="0">
              <a:solidFill>
                <a:srgbClr val="990099"/>
              </a:solidFill>
            </a:endParaRPr>
          </a:p>
        </p:txBody>
      </p:sp>
      <p:pic>
        <p:nvPicPr>
          <p:cNvPr id="14351" name="Picture 6" descr="Kết quả hình ảnh cho ảnh gif ngộ nghĩnh"/>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621714" y="2700338"/>
            <a:ext cx="765175"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4352" name="Object 5"/>
          <p:cNvGraphicFramePr>
            <a:graphicFrameLocks noChangeAspect="1"/>
          </p:cNvGraphicFramePr>
          <p:nvPr/>
        </p:nvGraphicFramePr>
        <p:xfrm>
          <a:off x="6000750" y="5645150"/>
          <a:ext cx="2667000" cy="1258888"/>
        </p:xfrm>
        <a:graphic>
          <a:graphicData uri="http://schemas.openxmlformats.org/presentationml/2006/ole">
            <mc:AlternateContent xmlns:mc="http://schemas.openxmlformats.org/markup-compatibility/2006">
              <mc:Choice xmlns:v="urn:schemas-microsoft-com:vml" Requires="v">
                <p:oleObj spid="_x0000_s14423" name="Equation" r:id="rId6" imgW="1345616" imgH="634725" progId="Equation.DSMT4">
                  <p:embed/>
                </p:oleObj>
              </mc:Choice>
              <mc:Fallback>
                <p:oleObj name="Equation" r:id="rId6" imgW="1345616" imgH="634725" progId="Equation.DSMT4">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00750" y="5645150"/>
                        <a:ext cx="2667000"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353" name="Object 17"/>
          <p:cNvGraphicFramePr>
            <a:graphicFrameLocks noChangeAspect="1"/>
          </p:cNvGraphicFramePr>
          <p:nvPr/>
        </p:nvGraphicFramePr>
        <p:xfrm>
          <a:off x="3265488" y="5611814"/>
          <a:ext cx="2755900" cy="979487"/>
        </p:xfrm>
        <a:graphic>
          <a:graphicData uri="http://schemas.openxmlformats.org/presentationml/2006/ole">
            <mc:AlternateContent xmlns:mc="http://schemas.openxmlformats.org/markup-compatibility/2006">
              <mc:Choice xmlns:v="urn:schemas-microsoft-com:vml" Requires="v">
                <p:oleObj spid="_x0000_s14424" name="Equation" r:id="rId8" imgW="1358310" imgH="482391" progId="Equation.DSMT4">
                  <p:embed/>
                </p:oleObj>
              </mc:Choice>
              <mc:Fallback>
                <p:oleObj name="Equation" r:id="rId8" imgW="1358310" imgH="482391" progId="Equation.DSMT4">
                  <p:embed/>
                  <p:pic>
                    <p:nvPicPr>
                      <p:cNvPr id="0" name="Object 1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65488" y="5611814"/>
                        <a:ext cx="27559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4354" name="Picture 6" descr="Kết quả hình ảnh cho ảnh gif ngộ nghĩnh"/>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52889" y="5097463"/>
            <a:ext cx="765175"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4355" name="Straight Connector 26"/>
          <p:cNvCxnSpPr>
            <a:cxnSpLocks noChangeShapeType="1"/>
          </p:cNvCxnSpPr>
          <p:nvPr/>
        </p:nvCxnSpPr>
        <p:spPr bwMode="auto">
          <a:xfrm>
            <a:off x="7615239" y="4016375"/>
            <a:ext cx="257333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6" name="Straight Connector 27"/>
          <p:cNvCxnSpPr>
            <a:cxnSpLocks noChangeShapeType="1"/>
          </p:cNvCxnSpPr>
          <p:nvPr/>
        </p:nvCxnSpPr>
        <p:spPr bwMode="auto">
          <a:xfrm>
            <a:off x="8493126" y="4378325"/>
            <a:ext cx="122237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7" name="Straight Connector 29"/>
          <p:cNvCxnSpPr>
            <a:cxnSpLocks noChangeShapeType="1"/>
          </p:cNvCxnSpPr>
          <p:nvPr/>
        </p:nvCxnSpPr>
        <p:spPr bwMode="auto">
          <a:xfrm>
            <a:off x="5130800" y="4759325"/>
            <a:ext cx="14414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8" name="Straight Connector 31"/>
          <p:cNvCxnSpPr>
            <a:cxnSpLocks noChangeShapeType="1"/>
          </p:cNvCxnSpPr>
          <p:nvPr/>
        </p:nvCxnSpPr>
        <p:spPr bwMode="auto">
          <a:xfrm>
            <a:off x="1576389" y="5113338"/>
            <a:ext cx="106997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9" name="Straight Connector 34"/>
          <p:cNvCxnSpPr>
            <a:cxnSpLocks noChangeShapeType="1"/>
          </p:cNvCxnSpPr>
          <p:nvPr/>
        </p:nvCxnSpPr>
        <p:spPr bwMode="auto">
          <a:xfrm>
            <a:off x="3067050" y="5097463"/>
            <a:ext cx="2643188"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barn(outVertical)">
                                      <p:cBhvr>
                                        <p:cTn id="7" dur="1000"/>
                                        <p:tgtEl>
                                          <p:spTgt spid="143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4341"/>
                                        </p:tgtEl>
                                        <p:attrNameLst>
                                          <p:attrName>style.visibility</p:attrName>
                                        </p:attrNameLst>
                                      </p:cBhvr>
                                      <p:to>
                                        <p:strVal val="visible"/>
                                      </p:to>
                                    </p:set>
                                    <p:animEffect transition="in" filter="wipe(left)">
                                      <p:cBhvr>
                                        <p:cTn id="12" dur="1000"/>
                                        <p:tgtEl>
                                          <p:spTgt spid="1434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4349"/>
                                        </p:tgtEl>
                                        <p:attrNameLst>
                                          <p:attrName>style.visibility</p:attrName>
                                        </p:attrNameLst>
                                      </p:cBhvr>
                                      <p:to>
                                        <p:strVal val="visible"/>
                                      </p:to>
                                    </p:set>
                                    <p:animEffect transition="in" filter="wipe(left)">
                                      <p:cBhvr>
                                        <p:cTn id="17" dur="1000"/>
                                        <p:tgtEl>
                                          <p:spTgt spid="1434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4342"/>
                                        </p:tgtEl>
                                        <p:attrNameLst>
                                          <p:attrName>style.visibility</p:attrName>
                                        </p:attrNameLst>
                                      </p:cBhvr>
                                      <p:to>
                                        <p:strVal val="visible"/>
                                      </p:to>
                                    </p:set>
                                    <p:animEffect transition="in" filter="wipe(left)">
                                      <p:cBhvr>
                                        <p:cTn id="22" dur="1000"/>
                                        <p:tgtEl>
                                          <p:spTgt spid="1434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14346"/>
                                        </p:tgtEl>
                                        <p:attrNameLst>
                                          <p:attrName>style.visibility</p:attrName>
                                        </p:attrNameLst>
                                      </p:cBhvr>
                                      <p:to>
                                        <p:strVal val="visible"/>
                                      </p:to>
                                    </p:set>
                                    <p:animEffect transition="in" filter="wipe(left)">
                                      <p:cBhvr>
                                        <p:cTn id="27" dur="1000"/>
                                        <p:tgtEl>
                                          <p:spTgt spid="1434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4347"/>
                                        </p:tgtEl>
                                        <p:attrNameLst>
                                          <p:attrName>style.visibility</p:attrName>
                                        </p:attrNameLst>
                                      </p:cBhvr>
                                      <p:to>
                                        <p:strVal val="visible"/>
                                      </p:to>
                                    </p:set>
                                    <p:animEffect transition="in" filter="wipe(left)">
                                      <p:cBhvr>
                                        <p:cTn id="32" dur="1000"/>
                                        <p:tgtEl>
                                          <p:spTgt spid="1434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4348"/>
                                        </p:tgtEl>
                                        <p:attrNameLst>
                                          <p:attrName>style.visibility</p:attrName>
                                        </p:attrNameLst>
                                      </p:cBhvr>
                                      <p:to>
                                        <p:strVal val="visible"/>
                                      </p:to>
                                    </p:set>
                                    <p:animEffect transition="in" filter="wipe(left)">
                                      <p:cBhvr>
                                        <p:cTn id="37" dur="1000"/>
                                        <p:tgtEl>
                                          <p:spTgt spid="1434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4343"/>
                                        </p:tgtEl>
                                        <p:attrNameLst>
                                          <p:attrName>style.visibility</p:attrName>
                                        </p:attrNameLst>
                                      </p:cBhvr>
                                      <p:to>
                                        <p:strVal val="visible"/>
                                      </p:to>
                                    </p:set>
                                    <p:animEffect transition="in" filter="wipe(left)">
                                      <p:cBhvr>
                                        <p:cTn id="42" dur="1000"/>
                                        <p:tgtEl>
                                          <p:spTgt spid="1434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14344"/>
                                        </p:tgtEl>
                                        <p:attrNameLst>
                                          <p:attrName>style.visibility</p:attrName>
                                        </p:attrNameLst>
                                      </p:cBhvr>
                                      <p:to>
                                        <p:strVal val="visible"/>
                                      </p:to>
                                    </p:set>
                                    <p:animEffect transition="in" filter="wipe(left)">
                                      <p:cBhvr>
                                        <p:cTn id="47" dur="1000"/>
                                        <p:tgtEl>
                                          <p:spTgt spid="1434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14345"/>
                                        </p:tgtEl>
                                        <p:attrNameLst>
                                          <p:attrName>style.visibility</p:attrName>
                                        </p:attrNameLst>
                                      </p:cBhvr>
                                      <p:to>
                                        <p:strVal val="visible"/>
                                      </p:to>
                                    </p:set>
                                    <p:animEffect transition="in" filter="wipe(left)">
                                      <p:cBhvr>
                                        <p:cTn id="52" dur="1000"/>
                                        <p:tgtEl>
                                          <p:spTgt spid="1434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4350"/>
                                        </p:tgtEl>
                                        <p:attrNameLst>
                                          <p:attrName>style.visibility</p:attrName>
                                        </p:attrNameLst>
                                      </p:cBhvr>
                                      <p:to>
                                        <p:strVal val="visible"/>
                                      </p:to>
                                    </p:set>
                                    <p:animEffect transition="in" filter="wipe(left)">
                                      <p:cBhvr>
                                        <p:cTn id="57" dur="1000"/>
                                        <p:tgtEl>
                                          <p:spTgt spid="14350"/>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6" presetClass="entr" presetSubtype="32" fill="hold" nodeType="clickEffect">
                                  <p:stCondLst>
                                    <p:cond delay="0"/>
                                  </p:stCondLst>
                                  <p:childTnLst>
                                    <p:set>
                                      <p:cBhvr>
                                        <p:cTn id="61" dur="1" fill="hold">
                                          <p:stCondLst>
                                            <p:cond delay="0"/>
                                          </p:stCondLst>
                                        </p:cTn>
                                        <p:tgtEl>
                                          <p:spTgt spid="14351"/>
                                        </p:tgtEl>
                                        <p:attrNameLst>
                                          <p:attrName>style.visibility</p:attrName>
                                        </p:attrNameLst>
                                      </p:cBhvr>
                                      <p:to>
                                        <p:strVal val="visible"/>
                                      </p:to>
                                    </p:set>
                                    <p:animEffect transition="in" filter="circle(out)">
                                      <p:cBhvr>
                                        <p:cTn id="62" dur="1000"/>
                                        <p:tgtEl>
                                          <p:spTgt spid="14351"/>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6" presetClass="entr" presetSubtype="37" fill="hold" grpId="0" nodeType="clickEffect">
                                  <p:stCondLst>
                                    <p:cond delay="0"/>
                                  </p:stCondLst>
                                  <p:childTnLst>
                                    <p:set>
                                      <p:cBhvr>
                                        <p:cTn id="66" dur="1" fill="hold">
                                          <p:stCondLst>
                                            <p:cond delay="0"/>
                                          </p:stCondLst>
                                        </p:cTn>
                                        <p:tgtEl>
                                          <p:spTgt spid="14340"/>
                                        </p:tgtEl>
                                        <p:attrNameLst>
                                          <p:attrName>style.visibility</p:attrName>
                                        </p:attrNameLst>
                                      </p:cBhvr>
                                      <p:to>
                                        <p:strVal val="visible"/>
                                      </p:to>
                                    </p:set>
                                    <p:animEffect transition="in" filter="barn(outVertical)">
                                      <p:cBhvr>
                                        <p:cTn id="67" dur="1000"/>
                                        <p:tgtEl>
                                          <p:spTgt spid="14340"/>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nodeType="clickEffect">
                                  <p:stCondLst>
                                    <p:cond delay="0"/>
                                  </p:stCondLst>
                                  <p:childTnLst>
                                    <p:set>
                                      <p:cBhvr>
                                        <p:cTn id="71" dur="1" fill="hold">
                                          <p:stCondLst>
                                            <p:cond delay="0"/>
                                          </p:stCondLst>
                                        </p:cTn>
                                        <p:tgtEl>
                                          <p:spTgt spid="14355"/>
                                        </p:tgtEl>
                                        <p:attrNameLst>
                                          <p:attrName>style.visibility</p:attrName>
                                        </p:attrNameLst>
                                      </p:cBhvr>
                                      <p:to>
                                        <p:strVal val="visible"/>
                                      </p:to>
                                    </p:set>
                                    <p:animEffect transition="in" filter="wipe(left)">
                                      <p:cBhvr>
                                        <p:cTn id="72" dur="1000"/>
                                        <p:tgtEl>
                                          <p:spTgt spid="14355"/>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nodeType="clickEffect">
                                  <p:stCondLst>
                                    <p:cond delay="0"/>
                                  </p:stCondLst>
                                  <p:childTnLst>
                                    <p:set>
                                      <p:cBhvr>
                                        <p:cTn id="76" dur="1" fill="hold">
                                          <p:stCondLst>
                                            <p:cond delay="0"/>
                                          </p:stCondLst>
                                        </p:cTn>
                                        <p:tgtEl>
                                          <p:spTgt spid="14356"/>
                                        </p:tgtEl>
                                        <p:attrNameLst>
                                          <p:attrName>style.visibility</p:attrName>
                                        </p:attrNameLst>
                                      </p:cBhvr>
                                      <p:to>
                                        <p:strVal val="visible"/>
                                      </p:to>
                                    </p:set>
                                    <p:animEffect transition="in" filter="wipe(left)">
                                      <p:cBhvr>
                                        <p:cTn id="77" dur="1000"/>
                                        <p:tgtEl>
                                          <p:spTgt spid="14356"/>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childTnLst>
                                    <p:set>
                                      <p:cBhvr>
                                        <p:cTn id="81" dur="1" fill="hold">
                                          <p:stCondLst>
                                            <p:cond delay="0"/>
                                          </p:stCondLst>
                                        </p:cTn>
                                        <p:tgtEl>
                                          <p:spTgt spid="14357"/>
                                        </p:tgtEl>
                                        <p:attrNameLst>
                                          <p:attrName>style.visibility</p:attrName>
                                        </p:attrNameLst>
                                      </p:cBhvr>
                                      <p:to>
                                        <p:strVal val="visible"/>
                                      </p:to>
                                    </p:set>
                                    <p:animEffect transition="in" filter="wipe(left)">
                                      <p:cBhvr>
                                        <p:cTn id="82" dur="1000"/>
                                        <p:tgtEl>
                                          <p:spTgt spid="14357"/>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nodeType="clickEffect">
                                  <p:stCondLst>
                                    <p:cond delay="0"/>
                                  </p:stCondLst>
                                  <p:childTnLst>
                                    <p:set>
                                      <p:cBhvr>
                                        <p:cTn id="86" dur="1" fill="hold">
                                          <p:stCondLst>
                                            <p:cond delay="0"/>
                                          </p:stCondLst>
                                        </p:cTn>
                                        <p:tgtEl>
                                          <p:spTgt spid="14358"/>
                                        </p:tgtEl>
                                        <p:attrNameLst>
                                          <p:attrName>style.visibility</p:attrName>
                                        </p:attrNameLst>
                                      </p:cBhvr>
                                      <p:to>
                                        <p:strVal val="visible"/>
                                      </p:to>
                                    </p:set>
                                    <p:animEffect transition="in" filter="wipe(left)">
                                      <p:cBhvr>
                                        <p:cTn id="87" dur="1000"/>
                                        <p:tgtEl>
                                          <p:spTgt spid="14358"/>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nodeType="clickEffect">
                                  <p:stCondLst>
                                    <p:cond delay="0"/>
                                  </p:stCondLst>
                                  <p:childTnLst>
                                    <p:set>
                                      <p:cBhvr>
                                        <p:cTn id="91" dur="1" fill="hold">
                                          <p:stCondLst>
                                            <p:cond delay="0"/>
                                          </p:stCondLst>
                                        </p:cTn>
                                        <p:tgtEl>
                                          <p:spTgt spid="14359"/>
                                        </p:tgtEl>
                                        <p:attrNameLst>
                                          <p:attrName>style.visibility</p:attrName>
                                        </p:attrNameLst>
                                      </p:cBhvr>
                                      <p:to>
                                        <p:strVal val="visible"/>
                                      </p:to>
                                    </p:set>
                                    <p:animEffect transition="in" filter="wipe(left)">
                                      <p:cBhvr>
                                        <p:cTn id="92" dur="1000"/>
                                        <p:tgtEl>
                                          <p:spTgt spid="14359"/>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nodeType="clickEffect">
                                  <p:stCondLst>
                                    <p:cond delay="0"/>
                                  </p:stCondLst>
                                  <p:childTnLst>
                                    <p:set>
                                      <p:cBhvr>
                                        <p:cTn id="96" dur="1" fill="hold">
                                          <p:stCondLst>
                                            <p:cond delay="0"/>
                                          </p:stCondLst>
                                        </p:cTn>
                                        <p:tgtEl>
                                          <p:spTgt spid="14353"/>
                                        </p:tgtEl>
                                        <p:attrNameLst>
                                          <p:attrName>style.visibility</p:attrName>
                                        </p:attrNameLst>
                                      </p:cBhvr>
                                      <p:to>
                                        <p:strVal val="visible"/>
                                      </p:to>
                                    </p:set>
                                    <p:animEffect transition="in" filter="wipe(left)">
                                      <p:cBhvr>
                                        <p:cTn id="97" dur="1000"/>
                                        <p:tgtEl>
                                          <p:spTgt spid="14353"/>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8" fill="hold" nodeType="clickEffect">
                                  <p:stCondLst>
                                    <p:cond delay="0"/>
                                  </p:stCondLst>
                                  <p:childTnLst>
                                    <p:set>
                                      <p:cBhvr>
                                        <p:cTn id="101" dur="1" fill="hold">
                                          <p:stCondLst>
                                            <p:cond delay="0"/>
                                          </p:stCondLst>
                                        </p:cTn>
                                        <p:tgtEl>
                                          <p:spTgt spid="14352"/>
                                        </p:tgtEl>
                                        <p:attrNameLst>
                                          <p:attrName>style.visibility</p:attrName>
                                        </p:attrNameLst>
                                      </p:cBhvr>
                                      <p:to>
                                        <p:strVal val="visible"/>
                                      </p:to>
                                    </p:set>
                                    <p:animEffect transition="in" filter="wipe(left)">
                                      <p:cBhvr>
                                        <p:cTn id="102" dur="1000"/>
                                        <p:tgtEl>
                                          <p:spTgt spid="14352"/>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6" presetClass="entr" presetSubtype="32" fill="hold" nodeType="clickEffect">
                                  <p:stCondLst>
                                    <p:cond delay="0"/>
                                  </p:stCondLst>
                                  <p:childTnLst>
                                    <p:set>
                                      <p:cBhvr>
                                        <p:cTn id="106" dur="1" fill="hold">
                                          <p:stCondLst>
                                            <p:cond delay="0"/>
                                          </p:stCondLst>
                                        </p:cTn>
                                        <p:tgtEl>
                                          <p:spTgt spid="14354"/>
                                        </p:tgtEl>
                                        <p:attrNameLst>
                                          <p:attrName>style.visibility</p:attrName>
                                        </p:attrNameLst>
                                      </p:cBhvr>
                                      <p:to>
                                        <p:strVal val="visible"/>
                                      </p:to>
                                    </p:set>
                                    <p:animEffect transition="in" filter="circle(out)">
                                      <p:cBhvr>
                                        <p:cTn id="107" dur="1000"/>
                                        <p:tgtEl>
                                          <p:spTgt spid="14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P spid="14340" grpId="0"/>
      <p:bldP spid="14348" grpId="0"/>
      <p:bldP spid="14350"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15362" name="Text Box 38"/>
          <p:cNvSpPr txBox="1">
            <a:spLocks noChangeArrowheads="1"/>
          </p:cNvSpPr>
          <p:nvPr/>
        </p:nvSpPr>
        <p:spPr bwMode="auto">
          <a:xfrm>
            <a:off x="1524001" y="19050"/>
            <a:ext cx="83724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3200" b="1">
                <a:solidFill>
                  <a:srgbClr val="FF0000"/>
                </a:solidFill>
              </a:rPr>
              <a:t>BÀI TẬP. MẠCH CÓ R, L, C MẮC NỐI TIẾP</a:t>
            </a:r>
          </a:p>
        </p:txBody>
      </p:sp>
      <p:sp>
        <p:nvSpPr>
          <p:cNvPr id="15363" name="Rectangle 2"/>
          <p:cNvSpPr>
            <a:spLocks noChangeArrowheads="1"/>
          </p:cNvSpPr>
          <p:nvPr/>
        </p:nvSpPr>
        <p:spPr bwMode="auto">
          <a:xfrm>
            <a:off x="1524000" y="603251"/>
            <a:ext cx="91440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en-US" altLang="vi-VN" sz="2400" b="1"/>
              <a:t>Câu 18: (TN2007)</a:t>
            </a:r>
            <a:r>
              <a:rPr lang="en-US" altLang="vi-VN" sz="2400"/>
              <a:t> Đặt vào hai đầu đoạn mạch R, L, C</a:t>
            </a:r>
          </a:p>
          <a:p>
            <a:pPr algn="just" eaLnBrk="1" hangingPunct="1">
              <a:spcBef>
                <a:spcPct val="0"/>
              </a:spcBef>
              <a:buClrTx/>
              <a:buSzTx/>
              <a:buFontTx/>
              <a:buNone/>
            </a:pPr>
            <a:r>
              <a:rPr lang="en-US" altLang="vi-VN" sz="2400"/>
              <a:t>mắcnối tiếp một hiệu điện thế xoay chiều có biểu thức</a:t>
            </a:r>
          </a:p>
          <a:p>
            <a:pPr algn="just" eaLnBrk="1" hangingPunct="1">
              <a:spcBef>
                <a:spcPct val="0"/>
              </a:spcBef>
              <a:buClrTx/>
              <a:buSzTx/>
              <a:buFontTx/>
              <a:buNone/>
            </a:pPr>
            <a:r>
              <a:rPr lang="en-US" altLang="vi-VN" sz="2400"/>
              <a:t>u = U</a:t>
            </a:r>
            <a:r>
              <a:rPr lang="en-US" altLang="vi-VN" sz="2400" baseline="-25000"/>
              <a:t>0</a:t>
            </a:r>
            <a:r>
              <a:rPr lang="en-US" altLang="vi-VN" sz="2400"/>
              <a:t>cos(ωt + </a:t>
            </a:r>
            <a:r>
              <a:rPr lang="en-US" altLang="vi-VN" sz="2400">
                <a:sym typeface="Symbol" panose="05050102010706020507" pitchFamily="18" charset="2"/>
              </a:rPr>
              <a:t></a:t>
            </a:r>
            <a:r>
              <a:rPr lang="en-US" altLang="vi-VN" sz="2400"/>
              <a:t>) với U</a:t>
            </a:r>
            <a:r>
              <a:rPr lang="en-US" altLang="vi-VN" sz="2400" baseline="-25000"/>
              <a:t>0</a:t>
            </a:r>
            <a:r>
              <a:rPr lang="en-US" altLang="vi-VN" sz="2400"/>
              <a:t>, </a:t>
            </a:r>
            <a:r>
              <a:rPr lang="en-US" altLang="vi-VN" sz="2400">
                <a:sym typeface="Symbol" panose="05050102010706020507" pitchFamily="18" charset="2"/>
              </a:rPr>
              <a:t></a:t>
            </a:r>
            <a:r>
              <a:rPr lang="en-US" altLang="vi-VN" sz="2400"/>
              <a:t> là hằng số còn ω thay đổi được. Cường độ dòng điện hiệu dụng trong mạch đạt giá trị lớn nhất khi tần số góc ω thoả mãn </a:t>
            </a:r>
          </a:p>
          <a:p>
            <a:pPr algn="just" eaLnBrk="1" hangingPunct="1">
              <a:spcBef>
                <a:spcPct val="0"/>
              </a:spcBef>
              <a:buClrTx/>
              <a:buSzTx/>
              <a:buFontTx/>
              <a:buNone/>
            </a:pPr>
            <a:r>
              <a:rPr lang="en-US" altLang="vi-VN" sz="2400" b="1"/>
              <a:t>   A.</a:t>
            </a:r>
            <a:r>
              <a:rPr lang="en-US" altLang="vi-VN" sz="2400"/>
              <a:t> ω</a:t>
            </a:r>
            <a:r>
              <a:rPr lang="en-US" altLang="vi-VN" sz="2400" baseline="30000"/>
              <a:t>2</a:t>
            </a:r>
            <a:r>
              <a:rPr lang="en-US" altLang="vi-VN" sz="2400"/>
              <a:t> = L/C.     </a:t>
            </a:r>
            <a:r>
              <a:rPr lang="en-US" altLang="vi-VN" sz="2400" b="1"/>
              <a:t>B.</a:t>
            </a:r>
            <a:r>
              <a:rPr lang="en-US" altLang="vi-VN" sz="2400"/>
              <a:t> ω</a:t>
            </a:r>
            <a:r>
              <a:rPr lang="en-US" altLang="vi-VN" sz="2400" baseline="30000"/>
              <a:t>2</a:t>
            </a:r>
            <a:r>
              <a:rPr lang="en-US" altLang="vi-VN" sz="2400"/>
              <a:t> = R</a:t>
            </a:r>
            <a:r>
              <a:rPr lang="en-US" altLang="vi-VN" sz="2400" baseline="30000"/>
              <a:t>2</a:t>
            </a:r>
            <a:r>
              <a:rPr lang="en-US" altLang="vi-VN" sz="2400"/>
              <a:t>/(LC).     </a:t>
            </a:r>
            <a:r>
              <a:rPr lang="en-US" altLang="vi-VN" sz="2400" b="1"/>
              <a:t>C. </a:t>
            </a:r>
            <a:r>
              <a:rPr lang="en-US" altLang="vi-VN" sz="2400"/>
              <a:t>ω</a:t>
            </a:r>
            <a:r>
              <a:rPr lang="en-US" altLang="vi-VN" sz="2400" baseline="30000"/>
              <a:t>2</a:t>
            </a:r>
            <a:r>
              <a:rPr lang="en-US" altLang="vi-VN" sz="2400"/>
              <a:t> = C/L. </a:t>
            </a:r>
            <a:r>
              <a:rPr lang="en-US" altLang="vi-VN" sz="2400" b="1"/>
              <a:t>   D.</a:t>
            </a:r>
            <a:r>
              <a:rPr lang="en-US" altLang="vi-VN" sz="2400"/>
              <a:t> ω</a:t>
            </a:r>
            <a:r>
              <a:rPr lang="en-US" altLang="vi-VN" sz="2400" baseline="30000"/>
              <a:t>2</a:t>
            </a:r>
            <a:r>
              <a:rPr lang="en-US" altLang="vi-VN" sz="2400"/>
              <a:t> = 1/(LC). </a:t>
            </a:r>
          </a:p>
        </p:txBody>
      </p:sp>
      <p:sp>
        <p:nvSpPr>
          <p:cNvPr id="15364" name="Rectangle 2"/>
          <p:cNvSpPr>
            <a:spLocks noChangeArrowheads="1"/>
          </p:cNvSpPr>
          <p:nvPr/>
        </p:nvSpPr>
        <p:spPr bwMode="auto">
          <a:xfrm>
            <a:off x="1524000" y="2919413"/>
            <a:ext cx="9144000" cy="238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ts val="600"/>
              </a:spcBef>
              <a:buClrTx/>
              <a:buSzTx/>
              <a:buNone/>
            </a:pPr>
            <a:r>
              <a:rPr lang="fr-FR" altLang="vi-VN" sz="2400" b="1" dirty="0"/>
              <a:t>Câu 19: (</a:t>
            </a:r>
            <a:r>
              <a:rPr lang="fr-FR" altLang="vi-VN" sz="2400" b="1" dirty="0" err="1"/>
              <a:t>TN2012</a:t>
            </a:r>
            <a:r>
              <a:rPr lang="fr-FR" altLang="vi-VN" sz="2400" b="1" dirty="0"/>
              <a:t>)</a:t>
            </a:r>
            <a:r>
              <a:rPr lang="fr-FR" altLang="vi-VN" sz="2400" dirty="0"/>
              <a:t> Đặt điện áp u = </a:t>
            </a:r>
            <a:r>
              <a:rPr lang="fr-FR" altLang="vi-VN" sz="2400" dirty="0" err="1"/>
              <a:t>U</a:t>
            </a:r>
            <a:r>
              <a:rPr lang="fr-FR" altLang="vi-VN" sz="2400" baseline="-25000" dirty="0" err="1"/>
              <a:t>0</a:t>
            </a:r>
            <a:r>
              <a:rPr lang="fr-FR" altLang="vi-VN" sz="2400" dirty="0" err="1"/>
              <a:t>cos100</a:t>
            </a:r>
            <a:r>
              <a:rPr lang="en-US" altLang="vi-VN" sz="2400" dirty="0"/>
              <a:t>π</a:t>
            </a:r>
            <a:r>
              <a:rPr lang="fr-FR" altLang="vi-VN" sz="2400" dirty="0"/>
              <a:t>t (</a:t>
            </a:r>
            <a:r>
              <a:rPr lang="fr-FR" altLang="vi-VN" sz="2400" dirty="0" err="1"/>
              <a:t>U</a:t>
            </a:r>
            <a:r>
              <a:rPr lang="fr-FR" altLang="vi-VN" sz="2400" baseline="-25000" dirty="0" err="1"/>
              <a:t>0</a:t>
            </a:r>
            <a:r>
              <a:rPr lang="fr-FR" altLang="vi-VN" sz="2400" dirty="0"/>
              <a:t> không đổi) vào hai đầu đoạn mạch mắc nối tiếp gồm điện trở 50Ω, cuộn cảm thuần có độ tự cảm </a:t>
            </a:r>
            <a:r>
              <a:rPr lang="fr-FR" altLang="vi-VN" sz="2400" dirty="0" err="1"/>
              <a:t>0,318H</a:t>
            </a:r>
            <a:r>
              <a:rPr lang="fr-FR" altLang="vi-VN" sz="2400" dirty="0"/>
              <a:t> và tụ điện có điện dung thay đổi được. Để cường độ dòng điện hiệu dụng trong đoạn mạch đạt giá trị cực đại thì phải điều chỉnh điện dung của tụ điện tới giá trị bằng</a:t>
            </a:r>
            <a:endParaRPr lang="en-US" altLang="vi-VN" sz="2400" dirty="0"/>
          </a:p>
          <a:p>
            <a:pPr algn="just" eaLnBrk="1" hangingPunct="1">
              <a:spcBef>
                <a:spcPts val="600"/>
              </a:spcBef>
              <a:buClrTx/>
              <a:buSzTx/>
              <a:buNone/>
            </a:pPr>
            <a:r>
              <a:rPr lang="fr-FR" altLang="vi-VN" sz="2400" b="1" dirty="0"/>
              <a:t>    A. </a:t>
            </a:r>
            <a:r>
              <a:rPr lang="fr-FR" altLang="vi-VN" sz="2400" dirty="0"/>
              <a:t>42,48 µF.	</a:t>
            </a:r>
            <a:r>
              <a:rPr lang="fr-FR" altLang="vi-VN" sz="2400" b="1" dirty="0"/>
              <a:t>B.</a:t>
            </a:r>
            <a:r>
              <a:rPr lang="fr-FR" altLang="vi-VN" sz="2400" dirty="0"/>
              <a:t> 47,74 µF.	    </a:t>
            </a:r>
            <a:r>
              <a:rPr lang="fr-FR" altLang="vi-VN" sz="2400" b="1" dirty="0"/>
              <a:t>C.</a:t>
            </a:r>
            <a:r>
              <a:rPr lang="fr-FR" altLang="vi-VN" sz="2400" dirty="0"/>
              <a:t> 63,72 µF.       </a:t>
            </a:r>
            <a:r>
              <a:rPr lang="fr-FR" altLang="vi-VN" sz="2400" b="1" dirty="0"/>
              <a:t>D.</a:t>
            </a:r>
            <a:r>
              <a:rPr lang="fr-FR" altLang="vi-VN" sz="2400" dirty="0"/>
              <a:t> 31,86 µF. </a:t>
            </a:r>
            <a:endParaRPr lang="en-US" altLang="vi-VN" sz="2400" dirty="0"/>
          </a:p>
        </p:txBody>
      </p:sp>
      <p:graphicFrame>
        <p:nvGraphicFramePr>
          <p:cNvPr id="2" name="Object 1"/>
          <p:cNvGraphicFramePr>
            <a:graphicFrameLocks noChangeAspect="1"/>
          </p:cNvGraphicFramePr>
          <p:nvPr/>
        </p:nvGraphicFramePr>
        <p:xfrm>
          <a:off x="3187700" y="5667376"/>
          <a:ext cx="1665288" cy="557213"/>
        </p:xfrm>
        <a:graphic>
          <a:graphicData uri="http://schemas.openxmlformats.org/presentationml/2006/ole">
            <mc:AlternateContent xmlns:mc="http://schemas.openxmlformats.org/markup-compatibility/2006">
              <mc:Choice xmlns:v="urn:schemas-microsoft-com:vml" Requires="v">
                <p:oleObj spid="_x0000_s15461" name="Equation" r:id="rId5" imgW="609336" imgH="203112" progId="Equation.DSMT4">
                  <p:embed/>
                </p:oleObj>
              </mc:Choice>
              <mc:Fallback>
                <p:oleObj name="Equation" r:id="rId5" imgW="609336" imgH="203112" progId="Equation.DSMT4">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87700" y="5667376"/>
                        <a:ext cx="1665288" cy="5572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3209263191"/>
              </p:ext>
            </p:extLst>
          </p:nvPr>
        </p:nvGraphicFramePr>
        <p:xfrm>
          <a:off x="5232401" y="5526088"/>
          <a:ext cx="1797050" cy="933450"/>
        </p:xfrm>
        <a:graphic>
          <a:graphicData uri="http://schemas.openxmlformats.org/presentationml/2006/ole">
            <mc:AlternateContent xmlns:mc="http://schemas.openxmlformats.org/markup-compatibility/2006">
              <mc:Choice xmlns:v="urn:schemas-microsoft-com:vml" Requires="v">
                <p:oleObj spid="_x0000_s15462" name="Equation" r:id="rId7" imgW="761760" imgH="393480" progId="Equation.DSMT4">
                  <p:embed/>
                </p:oleObj>
              </mc:Choice>
              <mc:Fallback>
                <p:oleObj name="Equation" r:id="rId7" imgW="761760" imgH="393480" progId="Equation.DSMT4">
                  <p:embed/>
                  <p:pic>
                    <p:nvPicPr>
                      <p:cNvPr id="0" name="Object 2"/>
                      <p:cNvPicPr>
                        <a:picLocks noChangeAspect="1" noChangeArrowheads="1"/>
                      </p:cNvPicPr>
                      <p:nvPr/>
                    </p:nvPicPr>
                    <p:blipFill>
                      <a:blip r:embed="rId8"/>
                      <a:srcRect/>
                      <a:stretch>
                        <a:fillRect/>
                      </a:stretch>
                    </p:blipFill>
                    <p:spPr bwMode="auto">
                      <a:xfrm>
                        <a:off x="5232401" y="5526088"/>
                        <a:ext cx="1797050" cy="9334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5367" name="Picture 6" descr="Kết quả hình ảnh cho ảnh gif ngộ nghĩnh"/>
          <p:cNvPicPr>
            <a:picLocks noChangeAspect="1" noChangeArrowheads="1" noCrop="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239126" y="2341563"/>
            <a:ext cx="765175"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8" name="Picture 6" descr="Kết quả hình ảnh cho ảnh gif ngộ nghĩnh"/>
          <p:cNvPicPr>
            <a:picLocks noChangeAspect="1" noChangeArrowheads="1" noCrop="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467726" y="4718051"/>
            <a:ext cx="7651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5369" name="Straight Connector 9"/>
          <p:cNvCxnSpPr>
            <a:cxnSpLocks noChangeShapeType="1"/>
          </p:cNvCxnSpPr>
          <p:nvPr/>
        </p:nvCxnSpPr>
        <p:spPr bwMode="auto">
          <a:xfrm>
            <a:off x="3111500" y="2092325"/>
            <a:ext cx="27305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70" name="Straight Connector 11"/>
          <p:cNvCxnSpPr>
            <a:cxnSpLocks noChangeShapeType="1"/>
          </p:cNvCxnSpPr>
          <p:nvPr/>
        </p:nvCxnSpPr>
        <p:spPr bwMode="auto">
          <a:xfrm>
            <a:off x="7637464" y="2087563"/>
            <a:ext cx="245903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71" name="Straight Connector 13"/>
          <p:cNvCxnSpPr>
            <a:cxnSpLocks noChangeShapeType="1"/>
          </p:cNvCxnSpPr>
          <p:nvPr/>
        </p:nvCxnSpPr>
        <p:spPr bwMode="auto">
          <a:xfrm>
            <a:off x="5842000" y="3316288"/>
            <a:ext cx="21590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73" name="Straight Connector 17"/>
          <p:cNvCxnSpPr>
            <a:cxnSpLocks noChangeShapeType="1"/>
          </p:cNvCxnSpPr>
          <p:nvPr/>
        </p:nvCxnSpPr>
        <p:spPr bwMode="auto">
          <a:xfrm>
            <a:off x="4638676" y="4056063"/>
            <a:ext cx="1071563"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75" name="Straight Connector 20"/>
          <p:cNvCxnSpPr>
            <a:cxnSpLocks noChangeShapeType="1"/>
          </p:cNvCxnSpPr>
          <p:nvPr/>
        </p:nvCxnSpPr>
        <p:spPr bwMode="auto">
          <a:xfrm>
            <a:off x="4338638" y="4418013"/>
            <a:ext cx="2786062"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76" name="Straight Connector 22"/>
          <p:cNvCxnSpPr>
            <a:cxnSpLocks noChangeShapeType="1"/>
          </p:cNvCxnSpPr>
          <p:nvPr/>
        </p:nvCxnSpPr>
        <p:spPr bwMode="auto">
          <a:xfrm>
            <a:off x="1995488" y="4762500"/>
            <a:ext cx="938212"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77" name="Straight Connector 24"/>
          <p:cNvCxnSpPr>
            <a:cxnSpLocks noChangeShapeType="1"/>
          </p:cNvCxnSpPr>
          <p:nvPr/>
        </p:nvCxnSpPr>
        <p:spPr bwMode="auto">
          <a:xfrm>
            <a:off x="5626100" y="4762500"/>
            <a:ext cx="12954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0" name="Object 19"/>
          <p:cNvGraphicFramePr>
            <a:graphicFrameLocks noChangeAspect="1"/>
          </p:cNvGraphicFramePr>
          <p:nvPr>
            <p:extLst>
              <p:ext uri="{D42A27DB-BD31-4B8C-83A1-F6EECF244321}">
                <p14:modId xmlns:p14="http://schemas.microsoft.com/office/powerpoint/2010/main" val="2726121552"/>
              </p:ext>
            </p:extLst>
          </p:nvPr>
        </p:nvGraphicFramePr>
        <p:xfrm>
          <a:off x="7046910" y="5721351"/>
          <a:ext cx="2155825" cy="542925"/>
        </p:xfrm>
        <a:graphic>
          <a:graphicData uri="http://schemas.openxmlformats.org/presentationml/2006/ole">
            <mc:AlternateContent xmlns:mc="http://schemas.openxmlformats.org/markup-compatibility/2006">
              <mc:Choice xmlns:v="urn:schemas-microsoft-com:vml" Requires="v">
                <p:oleObj spid="_x0000_s15463" name="Equation" r:id="rId10" imgW="914400" imgH="228600" progId="Equation.DSMT4">
                  <p:embed/>
                </p:oleObj>
              </mc:Choice>
              <mc:Fallback>
                <p:oleObj name="Equation" r:id="rId10" imgW="914400" imgH="228600" progId="Equation.DSMT4">
                  <p:embed/>
                  <p:pic>
                    <p:nvPicPr>
                      <p:cNvPr id="0" name=""/>
                      <p:cNvPicPr>
                        <a:picLocks noChangeAspect="1" noChangeArrowheads="1"/>
                      </p:cNvPicPr>
                      <p:nvPr/>
                    </p:nvPicPr>
                    <p:blipFill>
                      <a:blip r:embed="rId11"/>
                      <a:srcRect/>
                      <a:stretch>
                        <a:fillRect/>
                      </a:stretch>
                    </p:blipFill>
                    <p:spPr bwMode="auto">
                      <a:xfrm>
                        <a:off x="7046910" y="5721351"/>
                        <a:ext cx="2155825" cy="542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5363"/>
                                        </p:tgtEl>
                                        <p:attrNameLst>
                                          <p:attrName>style.visibility</p:attrName>
                                        </p:attrNameLst>
                                      </p:cBhvr>
                                      <p:to>
                                        <p:strVal val="visible"/>
                                      </p:to>
                                    </p:set>
                                    <p:animEffect transition="in" filter="dissolve">
                                      <p:cBhvr>
                                        <p:cTn id="7" dur="1000"/>
                                        <p:tgtEl>
                                          <p:spTgt spid="153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5369"/>
                                        </p:tgtEl>
                                        <p:attrNameLst>
                                          <p:attrName>style.visibility</p:attrName>
                                        </p:attrNameLst>
                                      </p:cBhvr>
                                      <p:to>
                                        <p:strVal val="visible"/>
                                      </p:to>
                                    </p:set>
                                    <p:animEffect transition="in" filter="wipe(left)">
                                      <p:cBhvr>
                                        <p:cTn id="12" dur="1000"/>
                                        <p:tgtEl>
                                          <p:spTgt spid="1536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5370"/>
                                        </p:tgtEl>
                                        <p:attrNameLst>
                                          <p:attrName>style.visibility</p:attrName>
                                        </p:attrNameLst>
                                      </p:cBhvr>
                                      <p:to>
                                        <p:strVal val="visible"/>
                                      </p:to>
                                    </p:set>
                                    <p:animEffect transition="in" filter="wipe(left)">
                                      <p:cBhvr>
                                        <p:cTn id="17" dur="1000"/>
                                        <p:tgtEl>
                                          <p:spTgt spid="1537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15367"/>
                                        </p:tgtEl>
                                        <p:attrNameLst>
                                          <p:attrName>style.visibility</p:attrName>
                                        </p:attrNameLst>
                                      </p:cBhvr>
                                      <p:to>
                                        <p:strVal val="visible"/>
                                      </p:to>
                                    </p:set>
                                    <p:animEffect transition="in" filter="dissolve">
                                      <p:cBhvr>
                                        <p:cTn id="22" dur="1000"/>
                                        <p:tgtEl>
                                          <p:spTgt spid="1536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364"/>
                                        </p:tgtEl>
                                        <p:attrNameLst>
                                          <p:attrName>style.visibility</p:attrName>
                                        </p:attrNameLst>
                                      </p:cBhvr>
                                      <p:to>
                                        <p:strVal val="visible"/>
                                      </p:to>
                                    </p:set>
                                    <p:animEffect transition="in" filter="dissolve">
                                      <p:cBhvr>
                                        <p:cTn id="27" dur="1000"/>
                                        <p:tgtEl>
                                          <p:spTgt spid="1536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5375"/>
                                        </p:tgtEl>
                                        <p:attrNameLst>
                                          <p:attrName>style.visibility</p:attrName>
                                        </p:attrNameLst>
                                      </p:cBhvr>
                                      <p:to>
                                        <p:strVal val="visible"/>
                                      </p:to>
                                    </p:set>
                                    <p:animEffect transition="in" filter="wipe(left)">
                                      <p:cBhvr>
                                        <p:cTn id="32" dur="1000"/>
                                        <p:tgtEl>
                                          <p:spTgt spid="1537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5376"/>
                                        </p:tgtEl>
                                        <p:attrNameLst>
                                          <p:attrName>style.visibility</p:attrName>
                                        </p:attrNameLst>
                                      </p:cBhvr>
                                      <p:to>
                                        <p:strVal val="visible"/>
                                      </p:to>
                                    </p:set>
                                    <p:animEffect transition="in" filter="wipe(left)">
                                      <p:cBhvr>
                                        <p:cTn id="37" dur="1000"/>
                                        <p:tgtEl>
                                          <p:spTgt spid="1537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5377"/>
                                        </p:tgtEl>
                                        <p:attrNameLst>
                                          <p:attrName>style.visibility</p:attrName>
                                        </p:attrNameLst>
                                      </p:cBhvr>
                                      <p:to>
                                        <p:strVal val="visible"/>
                                      </p:to>
                                    </p:set>
                                    <p:animEffect transition="in" filter="wipe(left)">
                                      <p:cBhvr>
                                        <p:cTn id="42" dur="1000"/>
                                        <p:tgtEl>
                                          <p:spTgt spid="15377"/>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box(in)">
                                      <p:cBhvr>
                                        <p:cTn id="47" dur="1000"/>
                                        <p:tgtEl>
                                          <p:spTgt spid="2"/>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3"/>
                                        </p:tgtEl>
                                        <p:attrNameLst>
                                          <p:attrName>style.visibility</p:attrName>
                                        </p:attrNameLst>
                                      </p:cBhvr>
                                      <p:to>
                                        <p:strVal val="visible"/>
                                      </p:to>
                                    </p:set>
                                    <p:animEffect transition="in" filter="box(in)">
                                      <p:cBhvr>
                                        <p:cTn id="52" dur="1000"/>
                                        <p:tgtEl>
                                          <p:spTgt spid="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15371"/>
                                        </p:tgtEl>
                                        <p:attrNameLst>
                                          <p:attrName>style.visibility</p:attrName>
                                        </p:attrNameLst>
                                      </p:cBhvr>
                                      <p:to>
                                        <p:strVal val="visible"/>
                                      </p:to>
                                    </p:set>
                                    <p:animEffect transition="in" filter="wipe(left)">
                                      <p:cBhvr>
                                        <p:cTn id="57" dur="1000"/>
                                        <p:tgtEl>
                                          <p:spTgt spid="1537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15373"/>
                                        </p:tgtEl>
                                        <p:attrNameLst>
                                          <p:attrName>style.visibility</p:attrName>
                                        </p:attrNameLst>
                                      </p:cBhvr>
                                      <p:to>
                                        <p:strVal val="visible"/>
                                      </p:to>
                                    </p:set>
                                    <p:animEffect transition="in" filter="wipe(left)">
                                      <p:cBhvr>
                                        <p:cTn id="62" dur="1000"/>
                                        <p:tgtEl>
                                          <p:spTgt spid="15373"/>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box(in)">
                                      <p:cBhvr>
                                        <p:cTn id="67" dur="1000"/>
                                        <p:tgtEl>
                                          <p:spTgt spid="20"/>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15368"/>
                                        </p:tgtEl>
                                        <p:attrNameLst>
                                          <p:attrName>style.visibility</p:attrName>
                                        </p:attrNameLst>
                                      </p:cBhvr>
                                      <p:to>
                                        <p:strVal val="visible"/>
                                      </p:to>
                                    </p:set>
                                    <p:animEffect transition="in" filter="dissolve">
                                      <p:cBhvr>
                                        <p:cTn id="72" dur="1000"/>
                                        <p:tgtEl>
                                          <p:spTgt spid="153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p:bldP spid="15364"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16386" name="Text Box 38"/>
          <p:cNvSpPr txBox="1">
            <a:spLocks noChangeArrowheads="1"/>
          </p:cNvSpPr>
          <p:nvPr/>
        </p:nvSpPr>
        <p:spPr bwMode="auto">
          <a:xfrm>
            <a:off x="1524001" y="19050"/>
            <a:ext cx="83724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3200" b="1">
                <a:solidFill>
                  <a:srgbClr val="FF0000"/>
                </a:solidFill>
              </a:rPr>
              <a:t>BÀI TẬP. MẠCH CÓ R, L, C MẮC NỐI TIẾP</a:t>
            </a:r>
          </a:p>
        </p:txBody>
      </p:sp>
      <p:sp>
        <p:nvSpPr>
          <p:cNvPr id="16387" name="Rectangle 13"/>
          <p:cNvSpPr>
            <a:spLocks noChangeArrowheads="1"/>
          </p:cNvSpPr>
          <p:nvPr/>
        </p:nvSpPr>
        <p:spPr bwMode="auto">
          <a:xfrm>
            <a:off x="1524000" y="638176"/>
            <a:ext cx="9144000" cy="238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en-US" altLang="vi-VN" sz="2400" b="1" dirty="0"/>
              <a:t>Câu 20: (</a:t>
            </a:r>
            <a:r>
              <a:rPr lang="en-US" altLang="vi-VN" sz="2400" b="1" dirty="0" err="1"/>
              <a:t>TN2007</a:t>
            </a:r>
            <a:r>
              <a:rPr lang="en-US" altLang="vi-VN" sz="2400" b="1" dirty="0"/>
              <a:t>)</a:t>
            </a:r>
            <a:r>
              <a:rPr lang="en-US" altLang="vi-VN" sz="2400" dirty="0"/>
              <a:t> Đặt một hiệu điện thế u = </a:t>
            </a:r>
            <a:r>
              <a:rPr lang="en-US" altLang="vi-VN" sz="2400" dirty="0" err="1"/>
              <a:t>U</a:t>
            </a:r>
            <a:r>
              <a:rPr lang="en-US" altLang="vi-VN" sz="2400" baseline="-25000" dirty="0" err="1"/>
              <a:t>0</a:t>
            </a:r>
            <a:r>
              <a:rPr lang="en-US" altLang="vi-VN" sz="2400" dirty="0" err="1"/>
              <a:t>cos100</a:t>
            </a:r>
            <a:r>
              <a:rPr lang="en-US" altLang="vi-VN" sz="2400" dirty="0"/>
              <a:t>πt (V)</a:t>
            </a:r>
          </a:p>
          <a:p>
            <a:pPr algn="just" eaLnBrk="1" hangingPunct="1">
              <a:spcBef>
                <a:spcPct val="0"/>
              </a:spcBef>
              <a:buClrTx/>
              <a:buSzTx/>
              <a:buFontTx/>
              <a:buNone/>
            </a:pPr>
            <a:r>
              <a:rPr lang="en-US" altLang="vi-VN" sz="2400" dirty="0"/>
              <a:t>vào hai đầu đoạn mạch gồm: điện trở thuần R, cuộn dây</a:t>
            </a:r>
          </a:p>
          <a:p>
            <a:pPr algn="just" eaLnBrk="1" hangingPunct="1">
              <a:spcBef>
                <a:spcPct val="0"/>
              </a:spcBef>
              <a:buClrTx/>
              <a:buSzTx/>
              <a:buFontTx/>
              <a:buNone/>
            </a:pPr>
            <a:r>
              <a:rPr lang="en-US" altLang="vi-VN" sz="2400" dirty="0"/>
              <a:t>thuần cảm (cảm thuần) có độ tự cảm L và tụ điện có điện dung C = 10</a:t>
            </a:r>
            <a:r>
              <a:rPr lang="en-US" altLang="vi-VN" sz="2400" baseline="30000" dirty="0"/>
              <a:t>−3</a:t>
            </a:r>
            <a:r>
              <a:rPr lang="en-US" altLang="vi-VN" sz="2400" dirty="0"/>
              <a:t>/π F mắc nối tiếp. Để dòng điện qua điện trở R cùng pha với hiệu điện thế đặt vào đoạn mạch thì giá trị của L là</a:t>
            </a:r>
          </a:p>
          <a:p>
            <a:pPr algn="just" eaLnBrk="1" hangingPunct="1">
              <a:spcBef>
                <a:spcPts val="600"/>
              </a:spcBef>
              <a:buClrTx/>
              <a:buSzTx/>
              <a:buNone/>
            </a:pPr>
            <a:r>
              <a:rPr lang="en-US" altLang="vi-VN" sz="2400" b="1" dirty="0"/>
              <a:t>	A.</a:t>
            </a:r>
            <a:r>
              <a:rPr lang="en-US" altLang="vi-VN" sz="2400" dirty="0"/>
              <a:t> 10/π H.	</a:t>
            </a:r>
            <a:r>
              <a:rPr lang="en-US" altLang="vi-VN" sz="2400" b="1" dirty="0"/>
              <a:t>B.</a:t>
            </a:r>
            <a:r>
              <a:rPr lang="en-US" altLang="vi-VN" sz="2400" dirty="0"/>
              <a:t> 1/(10π) H.   </a:t>
            </a:r>
            <a:r>
              <a:rPr lang="en-US" altLang="vi-VN" sz="2400" b="1" dirty="0"/>
              <a:t> C. </a:t>
            </a:r>
            <a:r>
              <a:rPr lang="en-US" altLang="vi-VN" sz="2400" dirty="0"/>
              <a:t>10</a:t>
            </a:r>
            <a:r>
              <a:rPr lang="en-US" altLang="vi-VN" sz="2400" baseline="30000" dirty="0"/>
              <a:t>−2</a:t>
            </a:r>
            <a:r>
              <a:rPr lang="en-US" altLang="vi-VN" sz="2400" dirty="0"/>
              <a:t>/π H.   </a:t>
            </a:r>
            <a:r>
              <a:rPr lang="en-US" altLang="vi-VN" sz="2400" b="1" dirty="0"/>
              <a:t> D. </a:t>
            </a:r>
            <a:r>
              <a:rPr lang="en-US" altLang="vi-VN" sz="2400" dirty="0"/>
              <a:t>1/π H. </a:t>
            </a:r>
          </a:p>
        </p:txBody>
      </p:sp>
      <p:sp>
        <p:nvSpPr>
          <p:cNvPr id="16388" name="Rectangle 2"/>
          <p:cNvSpPr>
            <a:spLocks noChangeArrowheads="1"/>
          </p:cNvSpPr>
          <p:nvPr/>
        </p:nvSpPr>
        <p:spPr bwMode="auto">
          <a:xfrm>
            <a:off x="1524000" y="3970338"/>
            <a:ext cx="9144000" cy="275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ts val="600"/>
              </a:spcBef>
              <a:buClrTx/>
              <a:buSzTx/>
              <a:buNone/>
            </a:pPr>
            <a:r>
              <a:rPr lang="en-US" altLang="vi-VN" sz="2400" b="1" dirty="0"/>
              <a:t>Câu 21: (</a:t>
            </a:r>
            <a:r>
              <a:rPr lang="en-US" altLang="vi-VN" sz="2400" b="1" dirty="0" err="1"/>
              <a:t>TN2007</a:t>
            </a:r>
            <a:r>
              <a:rPr lang="en-US" altLang="vi-VN" sz="2400" b="1" dirty="0"/>
              <a:t>)</a:t>
            </a:r>
            <a:r>
              <a:rPr lang="en-US" altLang="vi-VN" sz="2400" dirty="0"/>
              <a:t> Đoạn mạch xoay chiều </a:t>
            </a:r>
            <a:r>
              <a:rPr lang="en-US" altLang="vi-VN" sz="2400" dirty="0" err="1"/>
              <a:t>RLC</a:t>
            </a:r>
            <a:r>
              <a:rPr lang="en-US" altLang="vi-VN" sz="2400" dirty="0"/>
              <a:t> nối tiếp. Điện trở thuần R = 10Ω, cuộn dây thuần cảm có độ tự cảm L =1/(10π)H, tụ điện có điện dung C thay đổi được. Mắc vào hai  đầu đoạn mạch hiệu điện thế xoay chiều u = </a:t>
            </a:r>
            <a:r>
              <a:rPr lang="en-US" altLang="vi-VN" sz="2400" dirty="0" err="1"/>
              <a:t>U</a:t>
            </a:r>
            <a:r>
              <a:rPr lang="en-US" altLang="vi-VN" sz="2400" baseline="-25000" dirty="0" err="1"/>
              <a:t>o</a:t>
            </a:r>
            <a:r>
              <a:rPr lang="en-US" altLang="vi-VN" sz="2400" dirty="0" err="1"/>
              <a:t>sin100</a:t>
            </a:r>
            <a:r>
              <a:rPr lang="en-US" altLang="vi-VN" sz="2400" dirty="0"/>
              <a:t>πt (V). Để hiệu điện thế hai đầu đoạn mạch cùng pha với hiệu điện thế hai đầu điện trở R thì giá trị điện dung của tụ điện là</a:t>
            </a:r>
          </a:p>
          <a:p>
            <a:pPr algn="just" eaLnBrk="1" hangingPunct="1">
              <a:spcBef>
                <a:spcPts val="600"/>
              </a:spcBef>
              <a:buClrTx/>
              <a:buSzTx/>
              <a:buNone/>
            </a:pPr>
            <a:r>
              <a:rPr lang="en-US" altLang="vi-VN" sz="2400" b="1" dirty="0"/>
              <a:t>	A. </a:t>
            </a:r>
            <a:r>
              <a:rPr lang="en-US" altLang="vi-VN" sz="2400" dirty="0"/>
              <a:t>10</a:t>
            </a:r>
            <a:r>
              <a:rPr lang="en-US" altLang="vi-VN" sz="2400" baseline="30000" dirty="0"/>
              <a:t>-3</a:t>
            </a:r>
            <a:r>
              <a:rPr lang="en-US" altLang="vi-VN" sz="2400" dirty="0"/>
              <a:t>/π F.  	    </a:t>
            </a:r>
            <a:r>
              <a:rPr lang="en-US" altLang="vi-VN" sz="2400" b="1" dirty="0"/>
              <a:t>B. </a:t>
            </a:r>
            <a:r>
              <a:rPr lang="en-US" altLang="vi-VN" sz="2400" dirty="0"/>
              <a:t>10</a:t>
            </a:r>
            <a:r>
              <a:rPr lang="en-US" altLang="vi-VN" sz="2400" baseline="30000" dirty="0"/>
              <a:t>-4</a:t>
            </a:r>
            <a:r>
              <a:rPr lang="en-US" altLang="vi-VN" sz="2400" dirty="0"/>
              <a:t>/(2π)F.       </a:t>
            </a:r>
            <a:r>
              <a:rPr lang="en-US" altLang="vi-VN" sz="2400" b="1" dirty="0"/>
              <a:t>C. </a:t>
            </a:r>
            <a:r>
              <a:rPr lang="en-US" altLang="vi-VN" sz="2400" dirty="0"/>
              <a:t>10</a:t>
            </a:r>
            <a:r>
              <a:rPr lang="en-US" altLang="vi-VN" sz="2400" baseline="30000" dirty="0"/>
              <a:t>-4</a:t>
            </a:r>
            <a:r>
              <a:rPr lang="en-US" altLang="vi-VN" sz="2400" dirty="0"/>
              <a:t>/πF.  	</a:t>
            </a:r>
            <a:r>
              <a:rPr lang="en-US" altLang="vi-VN" sz="2400" b="1" dirty="0"/>
              <a:t>D. </a:t>
            </a:r>
            <a:r>
              <a:rPr lang="en-US" altLang="vi-VN" sz="2400" dirty="0"/>
              <a:t>3,18 µF. </a:t>
            </a:r>
          </a:p>
        </p:txBody>
      </p:sp>
      <p:cxnSp>
        <p:nvCxnSpPr>
          <p:cNvPr id="16389" name="Straight Connector 4"/>
          <p:cNvCxnSpPr>
            <a:cxnSpLocks noChangeShapeType="1"/>
          </p:cNvCxnSpPr>
          <p:nvPr/>
        </p:nvCxnSpPr>
        <p:spPr bwMode="auto">
          <a:xfrm>
            <a:off x="7212014" y="1044575"/>
            <a:ext cx="214153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0" name="Straight Connector 6"/>
          <p:cNvCxnSpPr>
            <a:cxnSpLocks noChangeShapeType="1"/>
          </p:cNvCxnSpPr>
          <p:nvPr/>
        </p:nvCxnSpPr>
        <p:spPr bwMode="auto">
          <a:xfrm>
            <a:off x="7554914" y="1406525"/>
            <a:ext cx="40798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1" name="Straight Connector 8"/>
          <p:cNvCxnSpPr>
            <a:cxnSpLocks noChangeShapeType="1"/>
          </p:cNvCxnSpPr>
          <p:nvPr/>
        </p:nvCxnSpPr>
        <p:spPr bwMode="auto">
          <a:xfrm>
            <a:off x="6640514" y="1792288"/>
            <a:ext cx="40798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2" name="Straight Connector 9"/>
          <p:cNvCxnSpPr>
            <a:cxnSpLocks noChangeShapeType="1"/>
          </p:cNvCxnSpPr>
          <p:nvPr/>
        </p:nvCxnSpPr>
        <p:spPr bwMode="auto">
          <a:xfrm>
            <a:off x="10260014" y="1792288"/>
            <a:ext cx="40798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3" name="Straight Connector 10"/>
          <p:cNvCxnSpPr>
            <a:cxnSpLocks noChangeShapeType="1"/>
          </p:cNvCxnSpPr>
          <p:nvPr/>
        </p:nvCxnSpPr>
        <p:spPr bwMode="auto">
          <a:xfrm>
            <a:off x="1524000" y="2116138"/>
            <a:ext cx="15049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4" name="Straight Connector 12"/>
          <p:cNvCxnSpPr>
            <a:cxnSpLocks noChangeShapeType="1"/>
          </p:cNvCxnSpPr>
          <p:nvPr/>
        </p:nvCxnSpPr>
        <p:spPr bwMode="auto">
          <a:xfrm>
            <a:off x="5135564" y="2116138"/>
            <a:ext cx="191293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5" name="Straight Connector 14"/>
          <p:cNvCxnSpPr>
            <a:cxnSpLocks noChangeShapeType="1"/>
          </p:cNvCxnSpPr>
          <p:nvPr/>
        </p:nvCxnSpPr>
        <p:spPr bwMode="auto">
          <a:xfrm>
            <a:off x="9353550" y="2116138"/>
            <a:ext cx="11112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6" name="Straight Connector 16"/>
          <p:cNvCxnSpPr>
            <a:cxnSpLocks noChangeShapeType="1"/>
          </p:cNvCxnSpPr>
          <p:nvPr/>
        </p:nvCxnSpPr>
        <p:spPr bwMode="auto">
          <a:xfrm>
            <a:off x="2133600" y="2497138"/>
            <a:ext cx="16954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6397" name="Picture 6" descr="Kết quả hình ảnh cho ảnh gif ngộ nghĩnh"/>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00501" y="2439988"/>
            <a:ext cx="765175"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6398" name="Straight Connector 19"/>
          <p:cNvCxnSpPr>
            <a:cxnSpLocks noChangeShapeType="1"/>
          </p:cNvCxnSpPr>
          <p:nvPr/>
        </p:nvCxnSpPr>
        <p:spPr bwMode="auto">
          <a:xfrm>
            <a:off x="2403476" y="4725988"/>
            <a:ext cx="121602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9" name="Straight Connector 21"/>
          <p:cNvCxnSpPr>
            <a:cxnSpLocks noChangeShapeType="1"/>
          </p:cNvCxnSpPr>
          <p:nvPr/>
        </p:nvCxnSpPr>
        <p:spPr bwMode="auto">
          <a:xfrm>
            <a:off x="8518526" y="4746625"/>
            <a:ext cx="159702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00" name="Straight Connector 23"/>
          <p:cNvCxnSpPr>
            <a:cxnSpLocks noChangeShapeType="1"/>
          </p:cNvCxnSpPr>
          <p:nvPr/>
        </p:nvCxnSpPr>
        <p:spPr bwMode="auto">
          <a:xfrm>
            <a:off x="4113214" y="5089525"/>
            <a:ext cx="224948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01" name="Straight Connector 25"/>
          <p:cNvCxnSpPr>
            <a:cxnSpLocks noChangeShapeType="1"/>
          </p:cNvCxnSpPr>
          <p:nvPr/>
        </p:nvCxnSpPr>
        <p:spPr bwMode="auto">
          <a:xfrm>
            <a:off x="5110163" y="5470525"/>
            <a:ext cx="24447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02" name="Straight Connector 27"/>
          <p:cNvCxnSpPr>
            <a:cxnSpLocks noChangeShapeType="1"/>
          </p:cNvCxnSpPr>
          <p:nvPr/>
        </p:nvCxnSpPr>
        <p:spPr bwMode="auto">
          <a:xfrm>
            <a:off x="7759700" y="5470525"/>
            <a:ext cx="24447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03" name="Straight Connector 28"/>
          <p:cNvCxnSpPr>
            <a:cxnSpLocks noChangeShapeType="1"/>
          </p:cNvCxnSpPr>
          <p:nvPr/>
        </p:nvCxnSpPr>
        <p:spPr bwMode="auto">
          <a:xfrm>
            <a:off x="2981325" y="5832475"/>
            <a:ext cx="2154238"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04" name="Straight Connector 30"/>
          <p:cNvCxnSpPr>
            <a:cxnSpLocks noChangeShapeType="1"/>
          </p:cNvCxnSpPr>
          <p:nvPr/>
        </p:nvCxnSpPr>
        <p:spPr bwMode="auto">
          <a:xfrm>
            <a:off x="5710239" y="5832475"/>
            <a:ext cx="184467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05" name="Straight Connector 32"/>
          <p:cNvCxnSpPr>
            <a:cxnSpLocks noChangeShapeType="1"/>
          </p:cNvCxnSpPr>
          <p:nvPr/>
        </p:nvCxnSpPr>
        <p:spPr bwMode="auto">
          <a:xfrm>
            <a:off x="9896476" y="5832475"/>
            <a:ext cx="21907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06" name="Straight Connector 34"/>
          <p:cNvCxnSpPr>
            <a:cxnSpLocks noChangeShapeType="1"/>
          </p:cNvCxnSpPr>
          <p:nvPr/>
        </p:nvCxnSpPr>
        <p:spPr bwMode="auto">
          <a:xfrm>
            <a:off x="2508250" y="6213475"/>
            <a:ext cx="13208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6407" name="Picture 6" descr="Kết quả hình ảnh cho ảnh gif ngộ nghĩnh"/>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66951" y="6161088"/>
            <a:ext cx="765175"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2" name="Object 31"/>
          <p:cNvGraphicFramePr>
            <a:graphicFrameLocks noChangeAspect="1"/>
          </p:cNvGraphicFramePr>
          <p:nvPr/>
        </p:nvGraphicFramePr>
        <p:xfrm>
          <a:off x="2447925" y="3200401"/>
          <a:ext cx="1665288" cy="557213"/>
        </p:xfrm>
        <a:graphic>
          <a:graphicData uri="http://schemas.openxmlformats.org/presentationml/2006/ole">
            <mc:AlternateContent xmlns:mc="http://schemas.openxmlformats.org/markup-compatibility/2006">
              <mc:Choice xmlns:v="urn:schemas-microsoft-com:vml" Requires="v">
                <p:oleObj spid="_x0000_s16513" name="Equation" r:id="rId6" imgW="609336" imgH="203112" progId="Equation.DSMT4">
                  <p:embed/>
                </p:oleObj>
              </mc:Choice>
              <mc:Fallback>
                <p:oleObj name="Equation" r:id="rId6" imgW="609336" imgH="203112" progId="Equation.DSMT4">
                  <p:embed/>
                  <p:pic>
                    <p:nvPicPr>
                      <p:cNvPr id="0" name="Object 3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47925" y="3200401"/>
                        <a:ext cx="1665288" cy="5572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 name="Object 38"/>
          <p:cNvGraphicFramePr>
            <a:graphicFrameLocks noChangeAspect="1"/>
          </p:cNvGraphicFramePr>
          <p:nvPr/>
        </p:nvGraphicFramePr>
        <p:xfrm>
          <a:off x="4292601" y="3060700"/>
          <a:ext cx="1800225" cy="933450"/>
        </p:xfrm>
        <a:graphic>
          <a:graphicData uri="http://schemas.openxmlformats.org/presentationml/2006/ole">
            <mc:AlternateContent xmlns:mc="http://schemas.openxmlformats.org/markup-compatibility/2006">
              <mc:Choice xmlns:v="urn:schemas-microsoft-com:vml" Requires="v">
                <p:oleObj spid="_x0000_s16514" name="Equation" r:id="rId8" imgW="761669" imgH="393529" progId="Equation.DSMT4">
                  <p:embed/>
                </p:oleObj>
              </mc:Choice>
              <mc:Fallback>
                <p:oleObj name="Equation" r:id="rId8" imgW="761669" imgH="393529" progId="Equation.DSMT4">
                  <p:embed/>
                  <p:pic>
                    <p:nvPicPr>
                      <p:cNvPr id="0" name="Object 3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292601" y="3060700"/>
                        <a:ext cx="1800225" cy="9334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0" name="Object 39"/>
          <p:cNvGraphicFramePr>
            <a:graphicFrameLocks noChangeAspect="1"/>
          </p:cNvGraphicFramePr>
          <p:nvPr>
            <p:extLst>
              <p:ext uri="{D42A27DB-BD31-4B8C-83A1-F6EECF244321}">
                <p14:modId xmlns:p14="http://schemas.microsoft.com/office/powerpoint/2010/main" val="1179255738"/>
              </p:ext>
            </p:extLst>
          </p:nvPr>
        </p:nvGraphicFramePr>
        <p:xfrm>
          <a:off x="6362700" y="3060700"/>
          <a:ext cx="1798638" cy="933450"/>
        </p:xfrm>
        <a:graphic>
          <a:graphicData uri="http://schemas.openxmlformats.org/presentationml/2006/ole">
            <mc:AlternateContent xmlns:mc="http://schemas.openxmlformats.org/markup-compatibility/2006">
              <mc:Choice xmlns:v="urn:schemas-microsoft-com:vml" Requires="v">
                <p:oleObj spid="_x0000_s16515" name="Equation" r:id="rId10" imgW="761760" imgH="393480" progId="Equation.DSMT4">
                  <p:embed/>
                </p:oleObj>
              </mc:Choice>
              <mc:Fallback>
                <p:oleObj name="Equation" r:id="rId10" imgW="761760" imgH="393480" progId="Equation.DSMT4">
                  <p:embed/>
                  <p:pic>
                    <p:nvPicPr>
                      <p:cNvPr id="0" name="Object 39"/>
                      <p:cNvPicPr>
                        <a:picLocks noChangeAspect="1" noChangeArrowheads="1"/>
                      </p:cNvPicPr>
                      <p:nvPr/>
                    </p:nvPicPr>
                    <p:blipFill>
                      <a:blip r:embed="rId11"/>
                      <a:srcRect/>
                      <a:stretch>
                        <a:fillRect/>
                      </a:stretch>
                    </p:blipFill>
                    <p:spPr bwMode="auto">
                      <a:xfrm>
                        <a:off x="6362700" y="3060700"/>
                        <a:ext cx="1798638" cy="9334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7" name="Straight Connector 8"/>
          <p:cNvCxnSpPr>
            <a:cxnSpLocks noChangeShapeType="1"/>
          </p:cNvCxnSpPr>
          <p:nvPr/>
        </p:nvCxnSpPr>
        <p:spPr bwMode="auto">
          <a:xfrm>
            <a:off x="8314532" y="2497138"/>
            <a:ext cx="40798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fade">
                                      <p:cBhvr>
                                        <p:cTn id="7" dur="1000"/>
                                        <p:tgtEl>
                                          <p:spTgt spid="1638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389"/>
                                        </p:tgtEl>
                                        <p:attrNameLst>
                                          <p:attrName>style.visibility</p:attrName>
                                        </p:attrNameLst>
                                      </p:cBhvr>
                                      <p:to>
                                        <p:strVal val="visible"/>
                                      </p:to>
                                    </p:set>
                                    <p:animEffect transition="in" filter="wipe(left)">
                                      <p:cBhvr>
                                        <p:cTn id="12" dur="1000"/>
                                        <p:tgtEl>
                                          <p:spTgt spid="1638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6390"/>
                                        </p:tgtEl>
                                        <p:attrNameLst>
                                          <p:attrName>style.visibility</p:attrName>
                                        </p:attrNameLst>
                                      </p:cBhvr>
                                      <p:to>
                                        <p:strVal val="visible"/>
                                      </p:to>
                                    </p:set>
                                    <p:animEffect transition="in" filter="wipe(left)">
                                      <p:cBhvr>
                                        <p:cTn id="17" dur="1000"/>
                                        <p:tgtEl>
                                          <p:spTgt spid="1639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6391"/>
                                        </p:tgtEl>
                                        <p:attrNameLst>
                                          <p:attrName>style.visibility</p:attrName>
                                        </p:attrNameLst>
                                      </p:cBhvr>
                                      <p:to>
                                        <p:strVal val="visible"/>
                                      </p:to>
                                    </p:set>
                                    <p:animEffect transition="in" filter="wipe(left)">
                                      <p:cBhvr>
                                        <p:cTn id="22" dur="1000"/>
                                        <p:tgtEl>
                                          <p:spTgt spid="1639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6392"/>
                                        </p:tgtEl>
                                        <p:attrNameLst>
                                          <p:attrName>style.visibility</p:attrName>
                                        </p:attrNameLst>
                                      </p:cBhvr>
                                      <p:to>
                                        <p:strVal val="visible"/>
                                      </p:to>
                                    </p:set>
                                    <p:animEffect transition="in" filter="wipe(left)">
                                      <p:cBhvr>
                                        <p:cTn id="27" dur="1000"/>
                                        <p:tgtEl>
                                          <p:spTgt spid="1639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6393"/>
                                        </p:tgtEl>
                                        <p:attrNameLst>
                                          <p:attrName>style.visibility</p:attrName>
                                        </p:attrNameLst>
                                      </p:cBhvr>
                                      <p:to>
                                        <p:strVal val="visible"/>
                                      </p:to>
                                    </p:set>
                                    <p:animEffect transition="in" filter="wipe(left)">
                                      <p:cBhvr>
                                        <p:cTn id="32" dur="1000"/>
                                        <p:tgtEl>
                                          <p:spTgt spid="1639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6394"/>
                                        </p:tgtEl>
                                        <p:attrNameLst>
                                          <p:attrName>style.visibility</p:attrName>
                                        </p:attrNameLst>
                                      </p:cBhvr>
                                      <p:to>
                                        <p:strVal val="visible"/>
                                      </p:to>
                                    </p:set>
                                    <p:animEffect transition="in" filter="wipe(left)">
                                      <p:cBhvr>
                                        <p:cTn id="37" dur="1000"/>
                                        <p:tgtEl>
                                          <p:spTgt spid="1639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6395"/>
                                        </p:tgtEl>
                                        <p:attrNameLst>
                                          <p:attrName>style.visibility</p:attrName>
                                        </p:attrNameLst>
                                      </p:cBhvr>
                                      <p:to>
                                        <p:strVal val="visible"/>
                                      </p:to>
                                    </p:set>
                                    <p:animEffect transition="in" filter="wipe(left)">
                                      <p:cBhvr>
                                        <p:cTn id="42" dur="1000"/>
                                        <p:tgtEl>
                                          <p:spTgt spid="1639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16396"/>
                                        </p:tgtEl>
                                        <p:attrNameLst>
                                          <p:attrName>style.visibility</p:attrName>
                                        </p:attrNameLst>
                                      </p:cBhvr>
                                      <p:to>
                                        <p:strVal val="visible"/>
                                      </p:to>
                                    </p:set>
                                    <p:animEffect transition="in" filter="wipe(left)">
                                      <p:cBhvr>
                                        <p:cTn id="47" dur="1000"/>
                                        <p:tgtEl>
                                          <p:spTgt spid="1639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wipe(left)">
                                      <p:cBhvr>
                                        <p:cTn id="52" dur="1000"/>
                                        <p:tgtEl>
                                          <p:spTgt spid="27"/>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box(in)">
                                      <p:cBhvr>
                                        <p:cTn id="57" dur="1000"/>
                                        <p:tgtEl>
                                          <p:spTgt spid="32"/>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39"/>
                                        </p:tgtEl>
                                        <p:attrNameLst>
                                          <p:attrName>style.visibility</p:attrName>
                                        </p:attrNameLst>
                                      </p:cBhvr>
                                      <p:to>
                                        <p:strVal val="visible"/>
                                      </p:to>
                                    </p:set>
                                    <p:animEffect transition="in" filter="box(in)">
                                      <p:cBhvr>
                                        <p:cTn id="62" dur="1000"/>
                                        <p:tgtEl>
                                          <p:spTgt spid="39"/>
                                        </p:tgtEl>
                                      </p:cBhvr>
                                    </p:animEffect>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16397"/>
                                        </p:tgtEl>
                                        <p:attrNameLst>
                                          <p:attrName>style.visibility</p:attrName>
                                        </p:attrNameLst>
                                      </p:cBhvr>
                                      <p:to>
                                        <p:strVal val="visible"/>
                                      </p:to>
                                    </p:set>
                                    <p:animEffect transition="in" filter="fade">
                                      <p:cBhvr>
                                        <p:cTn id="67" dur="1000"/>
                                        <p:tgtEl>
                                          <p:spTgt spid="16397"/>
                                        </p:tgtEl>
                                      </p:cBhvr>
                                    </p:animEffect>
                                    <p:anim calcmode="lin" valueType="num">
                                      <p:cBhvr>
                                        <p:cTn id="68" dur="1000" fill="hold"/>
                                        <p:tgtEl>
                                          <p:spTgt spid="16397"/>
                                        </p:tgtEl>
                                        <p:attrNameLst>
                                          <p:attrName>ppt_x</p:attrName>
                                        </p:attrNameLst>
                                      </p:cBhvr>
                                      <p:tavLst>
                                        <p:tav tm="0">
                                          <p:val>
                                            <p:strVal val="#ppt_x"/>
                                          </p:val>
                                        </p:tav>
                                        <p:tav tm="100000">
                                          <p:val>
                                            <p:strVal val="#ppt_x"/>
                                          </p:val>
                                        </p:tav>
                                      </p:tavLst>
                                    </p:anim>
                                    <p:anim calcmode="lin" valueType="num">
                                      <p:cBhvr>
                                        <p:cTn id="69" dur="1000" fill="hold"/>
                                        <p:tgtEl>
                                          <p:spTgt spid="16397"/>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16388"/>
                                        </p:tgtEl>
                                        <p:attrNameLst>
                                          <p:attrName>style.visibility</p:attrName>
                                        </p:attrNameLst>
                                      </p:cBhvr>
                                      <p:to>
                                        <p:strVal val="visible"/>
                                      </p:to>
                                    </p:set>
                                    <p:animEffect transition="in" filter="fade">
                                      <p:cBhvr>
                                        <p:cTn id="74" dur="1000"/>
                                        <p:tgtEl>
                                          <p:spTgt spid="16388"/>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childTnLst>
                                    <p:set>
                                      <p:cBhvr>
                                        <p:cTn id="78" dur="1" fill="hold">
                                          <p:stCondLst>
                                            <p:cond delay="0"/>
                                          </p:stCondLst>
                                        </p:cTn>
                                        <p:tgtEl>
                                          <p:spTgt spid="16398"/>
                                        </p:tgtEl>
                                        <p:attrNameLst>
                                          <p:attrName>style.visibility</p:attrName>
                                        </p:attrNameLst>
                                      </p:cBhvr>
                                      <p:to>
                                        <p:strVal val="visible"/>
                                      </p:to>
                                    </p:set>
                                    <p:animEffect transition="in" filter="wipe(left)">
                                      <p:cBhvr>
                                        <p:cTn id="79" dur="1000"/>
                                        <p:tgtEl>
                                          <p:spTgt spid="16398"/>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16399"/>
                                        </p:tgtEl>
                                        <p:attrNameLst>
                                          <p:attrName>style.visibility</p:attrName>
                                        </p:attrNameLst>
                                      </p:cBhvr>
                                      <p:to>
                                        <p:strVal val="visible"/>
                                      </p:to>
                                    </p:set>
                                    <p:animEffect transition="in" filter="wipe(left)">
                                      <p:cBhvr>
                                        <p:cTn id="84" dur="1000"/>
                                        <p:tgtEl>
                                          <p:spTgt spid="16399"/>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childTnLst>
                                    <p:set>
                                      <p:cBhvr>
                                        <p:cTn id="88" dur="1" fill="hold">
                                          <p:stCondLst>
                                            <p:cond delay="0"/>
                                          </p:stCondLst>
                                        </p:cTn>
                                        <p:tgtEl>
                                          <p:spTgt spid="16400"/>
                                        </p:tgtEl>
                                        <p:attrNameLst>
                                          <p:attrName>style.visibility</p:attrName>
                                        </p:attrNameLst>
                                      </p:cBhvr>
                                      <p:to>
                                        <p:strVal val="visible"/>
                                      </p:to>
                                    </p:set>
                                    <p:animEffect transition="in" filter="wipe(left)">
                                      <p:cBhvr>
                                        <p:cTn id="89" dur="1000"/>
                                        <p:tgtEl>
                                          <p:spTgt spid="16400"/>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childTnLst>
                                    <p:set>
                                      <p:cBhvr>
                                        <p:cTn id="93" dur="1" fill="hold">
                                          <p:stCondLst>
                                            <p:cond delay="0"/>
                                          </p:stCondLst>
                                        </p:cTn>
                                        <p:tgtEl>
                                          <p:spTgt spid="16401"/>
                                        </p:tgtEl>
                                        <p:attrNameLst>
                                          <p:attrName>style.visibility</p:attrName>
                                        </p:attrNameLst>
                                      </p:cBhvr>
                                      <p:to>
                                        <p:strVal val="visible"/>
                                      </p:to>
                                    </p:set>
                                    <p:animEffect transition="in" filter="wipe(left)">
                                      <p:cBhvr>
                                        <p:cTn id="94" dur="1000"/>
                                        <p:tgtEl>
                                          <p:spTgt spid="16401"/>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nodeType="clickEffect">
                                  <p:stCondLst>
                                    <p:cond delay="0"/>
                                  </p:stCondLst>
                                  <p:childTnLst>
                                    <p:set>
                                      <p:cBhvr>
                                        <p:cTn id="98" dur="1" fill="hold">
                                          <p:stCondLst>
                                            <p:cond delay="0"/>
                                          </p:stCondLst>
                                        </p:cTn>
                                        <p:tgtEl>
                                          <p:spTgt spid="16402"/>
                                        </p:tgtEl>
                                        <p:attrNameLst>
                                          <p:attrName>style.visibility</p:attrName>
                                        </p:attrNameLst>
                                      </p:cBhvr>
                                      <p:to>
                                        <p:strVal val="visible"/>
                                      </p:to>
                                    </p:set>
                                    <p:animEffect transition="in" filter="wipe(left)">
                                      <p:cBhvr>
                                        <p:cTn id="99" dur="1000"/>
                                        <p:tgtEl>
                                          <p:spTgt spid="16402"/>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nodeType="clickEffect">
                                  <p:stCondLst>
                                    <p:cond delay="0"/>
                                  </p:stCondLst>
                                  <p:childTnLst>
                                    <p:set>
                                      <p:cBhvr>
                                        <p:cTn id="103" dur="1" fill="hold">
                                          <p:stCondLst>
                                            <p:cond delay="0"/>
                                          </p:stCondLst>
                                        </p:cTn>
                                        <p:tgtEl>
                                          <p:spTgt spid="16403"/>
                                        </p:tgtEl>
                                        <p:attrNameLst>
                                          <p:attrName>style.visibility</p:attrName>
                                        </p:attrNameLst>
                                      </p:cBhvr>
                                      <p:to>
                                        <p:strVal val="visible"/>
                                      </p:to>
                                    </p:set>
                                    <p:animEffect transition="in" filter="wipe(left)">
                                      <p:cBhvr>
                                        <p:cTn id="104" dur="1000"/>
                                        <p:tgtEl>
                                          <p:spTgt spid="16403"/>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nodeType="clickEffect">
                                  <p:stCondLst>
                                    <p:cond delay="0"/>
                                  </p:stCondLst>
                                  <p:childTnLst>
                                    <p:set>
                                      <p:cBhvr>
                                        <p:cTn id="108" dur="1" fill="hold">
                                          <p:stCondLst>
                                            <p:cond delay="0"/>
                                          </p:stCondLst>
                                        </p:cTn>
                                        <p:tgtEl>
                                          <p:spTgt spid="16404"/>
                                        </p:tgtEl>
                                        <p:attrNameLst>
                                          <p:attrName>style.visibility</p:attrName>
                                        </p:attrNameLst>
                                      </p:cBhvr>
                                      <p:to>
                                        <p:strVal val="visible"/>
                                      </p:to>
                                    </p:set>
                                    <p:animEffect transition="in" filter="wipe(left)">
                                      <p:cBhvr>
                                        <p:cTn id="109" dur="1000"/>
                                        <p:tgtEl>
                                          <p:spTgt spid="16404"/>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nodeType="clickEffect">
                                  <p:stCondLst>
                                    <p:cond delay="0"/>
                                  </p:stCondLst>
                                  <p:childTnLst>
                                    <p:set>
                                      <p:cBhvr>
                                        <p:cTn id="113" dur="1" fill="hold">
                                          <p:stCondLst>
                                            <p:cond delay="0"/>
                                          </p:stCondLst>
                                        </p:cTn>
                                        <p:tgtEl>
                                          <p:spTgt spid="16405"/>
                                        </p:tgtEl>
                                        <p:attrNameLst>
                                          <p:attrName>style.visibility</p:attrName>
                                        </p:attrNameLst>
                                      </p:cBhvr>
                                      <p:to>
                                        <p:strVal val="visible"/>
                                      </p:to>
                                    </p:set>
                                    <p:animEffect transition="in" filter="wipe(left)">
                                      <p:cBhvr>
                                        <p:cTn id="114" dur="1000"/>
                                        <p:tgtEl>
                                          <p:spTgt spid="16405"/>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8" fill="hold" nodeType="clickEffect">
                                  <p:stCondLst>
                                    <p:cond delay="0"/>
                                  </p:stCondLst>
                                  <p:childTnLst>
                                    <p:set>
                                      <p:cBhvr>
                                        <p:cTn id="118" dur="1" fill="hold">
                                          <p:stCondLst>
                                            <p:cond delay="0"/>
                                          </p:stCondLst>
                                        </p:cTn>
                                        <p:tgtEl>
                                          <p:spTgt spid="16406"/>
                                        </p:tgtEl>
                                        <p:attrNameLst>
                                          <p:attrName>style.visibility</p:attrName>
                                        </p:attrNameLst>
                                      </p:cBhvr>
                                      <p:to>
                                        <p:strVal val="visible"/>
                                      </p:to>
                                    </p:set>
                                    <p:animEffect transition="in" filter="wipe(left)">
                                      <p:cBhvr>
                                        <p:cTn id="119" dur="1000"/>
                                        <p:tgtEl>
                                          <p:spTgt spid="16406"/>
                                        </p:tgtEl>
                                      </p:cBhvr>
                                    </p:animEffect>
                                  </p:childTnLst>
                                </p:cTn>
                              </p:par>
                            </p:childTnLst>
                          </p:cTn>
                        </p:par>
                      </p:childTnLst>
                    </p:cTn>
                  </p:par>
                  <p:par>
                    <p:cTn id="120" fill="hold">
                      <p:stCondLst>
                        <p:cond delay="indefinite"/>
                      </p:stCondLst>
                      <p:childTnLst>
                        <p:par>
                          <p:cTn id="121" fill="hold">
                            <p:stCondLst>
                              <p:cond delay="0"/>
                            </p:stCondLst>
                            <p:childTnLst>
                              <p:par>
                                <p:cTn id="122" presetID="4" presetClass="entr" presetSubtype="16" fill="hold" nodeType="clickEffect">
                                  <p:stCondLst>
                                    <p:cond delay="0"/>
                                  </p:stCondLst>
                                  <p:childTnLst>
                                    <p:set>
                                      <p:cBhvr>
                                        <p:cTn id="123" dur="1" fill="hold">
                                          <p:stCondLst>
                                            <p:cond delay="0"/>
                                          </p:stCondLst>
                                        </p:cTn>
                                        <p:tgtEl>
                                          <p:spTgt spid="40"/>
                                        </p:tgtEl>
                                        <p:attrNameLst>
                                          <p:attrName>style.visibility</p:attrName>
                                        </p:attrNameLst>
                                      </p:cBhvr>
                                      <p:to>
                                        <p:strVal val="visible"/>
                                      </p:to>
                                    </p:set>
                                    <p:animEffect transition="in" filter="box(in)">
                                      <p:cBhvr>
                                        <p:cTn id="124" dur="1000"/>
                                        <p:tgtEl>
                                          <p:spTgt spid="40"/>
                                        </p:tgtEl>
                                      </p:cBhvr>
                                    </p:animEffect>
                                  </p:childTnLst>
                                </p:cTn>
                              </p:par>
                            </p:childTnLst>
                          </p:cTn>
                        </p:par>
                      </p:childTnLst>
                    </p:cTn>
                  </p:par>
                  <p:par>
                    <p:cTn id="125" fill="hold">
                      <p:stCondLst>
                        <p:cond delay="indefinite"/>
                      </p:stCondLst>
                      <p:childTnLst>
                        <p:par>
                          <p:cTn id="126" fill="hold">
                            <p:stCondLst>
                              <p:cond delay="0"/>
                            </p:stCondLst>
                            <p:childTnLst>
                              <p:par>
                                <p:cTn id="127" presetID="42" presetClass="entr" presetSubtype="0" fill="hold" nodeType="clickEffect">
                                  <p:stCondLst>
                                    <p:cond delay="0"/>
                                  </p:stCondLst>
                                  <p:childTnLst>
                                    <p:set>
                                      <p:cBhvr>
                                        <p:cTn id="128" dur="1" fill="hold">
                                          <p:stCondLst>
                                            <p:cond delay="0"/>
                                          </p:stCondLst>
                                        </p:cTn>
                                        <p:tgtEl>
                                          <p:spTgt spid="16407"/>
                                        </p:tgtEl>
                                        <p:attrNameLst>
                                          <p:attrName>style.visibility</p:attrName>
                                        </p:attrNameLst>
                                      </p:cBhvr>
                                      <p:to>
                                        <p:strVal val="visible"/>
                                      </p:to>
                                    </p:set>
                                    <p:animEffect transition="in" filter="fade">
                                      <p:cBhvr>
                                        <p:cTn id="129" dur="1000"/>
                                        <p:tgtEl>
                                          <p:spTgt spid="16407"/>
                                        </p:tgtEl>
                                      </p:cBhvr>
                                    </p:animEffect>
                                    <p:anim calcmode="lin" valueType="num">
                                      <p:cBhvr>
                                        <p:cTn id="130" dur="1000" fill="hold"/>
                                        <p:tgtEl>
                                          <p:spTgt spid="16407"/>
                                        </p:tgtEl>
                                        <p:attrNameLst>
                                          <p:attrName>ppt_x</p:attrName>
                                        </p:attrNameLst>
                                      </p:cBhvr>
                                      <p:tavLst>
                                        <p:tav tm="0">
                                          <p:val>
                                            <p:strVal val="#ppt_x"/>
                                          </p:val>
                                        </p:tav>
                                        <p:tav tm="100000">
                                          <p:val>
                                            <p:strVal val="#ppt_x"/>
                                          </p:val>
                                        </p:tav>
                                      </p:tavLst>
                                    </p:anim>
                                    <p:anim calcmode="lin" valueType="num">
                                      <p:cBhvr>
                                        <p:cTn id="131" dur="1000" fill="hold"/>
                                        <p:tgtEl>
                                          <p:spTgt spid="1640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p:bldP spid="16388"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17410" name="Text Box 38"/>
          <p:cNvSpPr txBox="1">
            <a:spLocks noChangeArrowheads="1"/>
          </p:cNvSpPr>
          <p:nvPr/>
        </p:nvSpPr>
        <p:spPr bwMode="auto">
          <a:xfrm>
            <a:off x="1524001" y="19050"/>
            <a:ext cx="83724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3200" b="1">
                <a:solidFill>
                  <a:srgbClr val="FF0000"/>
                </a:solidFill>
              </a:rPr>
              <a:t>BÀI TẬP. MẠCH CÓ R, L, C MẮC NỐI TIẾP</a:t>
            </a:r>
          </a:p>
        </p:txBody>
      </p:sp>
      <p:sp>
        <p:nvSpPr>
          <p:cNvPr id="17411" name="Rectangle 1"/>
          <p:cNvSpPr>
            <a:spLocks noChangeArrowheads="1"/>
          </p:cNvSpPr>
          <p:nvPr/>
        </p:nvSpPr>
        <p:spPr bwMode="auto">
          <a:xfrm>
            <a:off x="1524000" y="552451"/>
            <a:ext cx="9144000"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en-US" altLang="vi-VN" sz="2400" b="1"/>
              <a:t>Câu 22:</a:t>
            </a:r>
            <a:r>
              <a:rPr lang="en-US" altLang="vi-VN" sz="2400"/>
              <a:t> </a:t>
            </a:r>
            <a:r>
              <a:rPr lang="fr-FR" altLang="vi-VN" sz="2400" b="1"/>
              <a:t>(TN2010)</a:t>
            </a:r>
            <a:r>
              <a:rPr lang="fr-FR" altLang="vi-VN" sz="2400"/>
              <a:t> </a:t>
            </a:r>
            <a:r>
              <a:rPr lang="en-US" altLang="vi-VN" sz="2400"/>
              <a:t>Đặt điện áp u = U</a:t>
            </a:r>
            <a:r>
              <a:rPr lang="en-US" altLang="vi-VN" sz="2400">
                <a:sym typeface="Symbol" panose="05050102010706020507" pitchFamily="18" charset="2"/>
              </a:rPr>
              <a:t></a:t>
            </a:r>
            <a:r>
              <a:rPr lang="en-US" altLang="vi-VN" sz="2400"/>
              <a:t>2cosωt vào hai đầu</a:t>
            </a:r>
          </a:p>
          <a:p>
            <a:pPr algn="just" eaLnBrk="1" hangingPunct="1">
              <a:spcBef>
                <a:spcPct val="0"/>
              </a:spcBef>
              <a:buClrTx/>
              <a:buSzTx/>
              <a:buFontTx/>
              <a:buNone/>
            </a:pPr>
            <a:r>
              <a:rPr lang="en-US" altLang="vi-VN" sz="2400"/>
              <a:t>đoạn mạch gồm điện trở thuần R, cuộn cảm thuần có độ tự</a:t>
            </a:r>
          </a:p>
          <a:p>
            <a:pPr algn="just" eaLnBrk="1" hangingPunct="1">
              <a:spcBef>
                <a:spcPct val="0"/>
              </a:spcBef>
              <a:buClrTx/>
              <a:buSzTx/>
              <a:buFontTx/>
              <a:buNone/>
            </a:pPr>
            <a:r>
              <a:rPr lang="en-US" altLang="vi-VN" sz="2400"/>
              <a:t>cảm L và tụ điện có điện dung C mắc nối tiếp. Biết </a:t>
            </a:r>
            <a:r>
              <a:rPr lang="en-US" altLang="vi-VN" sz="2400">
                <a:sym typeface="Symbol" panose="05050102010706020507" pitchFamily="18" charset="2"/>
              </a:rPr>
              <a:t></a:t>
            </a:r>
            <a:r>
              <a:rPr lang="en-US" altLang="vi-VN" sz="2400"/>
              <a:t> = 1/</a:t>
            </a:r>
            <a:r>
              <a:rPr lang="en-US" altLang="vi-VN" sz="2400">
                <a:sym typeface="Symbol" panose="05050102010706020507" pitchFamily="18" charset="2"/>
              </a:rPr>
              <a:t></a:t>
            </a:r>
            <a:r>
              <a:rPr lang="en-US" altLang="vi-VN" sz="2400"/>
              <a:t>(LC). Tổng trở của đoạn mạch này bằng</a:t>
            </a:r>
          </a:p>
          <a:p>
            <a:pPr algn="just" eaLnBrk="1" hangingPunct="1">
              <a:spcBef>
                <a:spcPts val="600"/>
              </a:spcBef>
              <a:buClrTx/>
              <a:buSzTx/>
              <a:buNone/>
            </a:pPr>
            <a:r>
              <a:rPr lang="en-US" altLang="vi-VN" sz="2400" b="1"/>
              <a:t>	A. </a:t>
            </a:r>
            <a:r>
              <a:rPr lang="en-US" altLang="vi-VN" sz="2400"/>
              <a:t>R.  		</a:t>
            </a:r>
            <a:r>
              <a:rPr lang="en-US" altLang="vi-VN" sz="2400" b="1"/>
              <a:t>B. </a:t>
            </a:r>
            <a:r>
              <a:rPr lang="en-US" altLang="vi-VN" sz="2400"/>
              <a:t>3R.  	</a:t>
            </a:r>
            <a:r>
              <a:rPr lang="en-US" altLang="vi-VN" sz="2400" b="1"/>
              <a:t>C. </a:t>
            </a:r>
            <a:r>
              <a:rPr lang="en-US" altLang="vi-VN" sz="2400"/>
              <a:t>0,5R.  	</a:t>
            </a:r>
            <a:r>
              <a:rPr lang="en-US" altLang="vi-VN" sz="2400" b="1"/>
              <a:t>D. </a:t>
            </a:r>
            <a:r>
              <a:rPr lang="en-US" altLang="vi-VN" sz="2400"/>
              <a:t>2R. </a:t>
            </a:r>
          </a:p>
        </p:txBody>
      </p:sp>
      <p:sp>
        <p:nvSpPr>
          <p:cNvPr id="17412" name="Rectangle 1"/>
          <p:cNvSpPr>
            <a:spLocks noChangeArrowheads="1"/>
          </p:cNvSpPr>
          <p:nvPr/>
        </p:nvSpPr>
        <p:spPr bwMode="auto">
          <a:xfrm>
            <a:off x="1524000" y="2762251"/>
            <a:ext cx="9144000"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en-US" altLang="vi-VN" sz="2400" b="1"/>
              <a:t>Câu 23:</a:t>
            </a:r>
            <a:r>
              <a:rPr lang="en-US" altLang="vi-VN" sz="2400"/>
              <a:t> </a:t>
            </a:r>
            <a:r>
              <a:rPr lang="fr-FR" altLang="vi-VN" sz="2400" b="1"/>
              <a:t>(TN2010)</a:t>
            </a:r>
            <a:r>
              <a:rPr lang="fr-FR" altLang="vi-VN" sz="2400"/>
              <a:t> </a:t>
            </a:r>
            <a:r>
              <a:rPr lang="en-US" altLang="vi-VN" sz="2400"/>
              <a:t>Đặt điện áp xoay chiều u = 200</a:t>
            </a:r>
            <a:r>
              <a:rPr lang="en-US" altLang="vi-VN" sz="2400">
                <a:sym typeface="Symbol" panose="05050102010706020507" pitchFamily="18" charset="2"/>
              </a:rPr>
              <a:t></a:t>
            </a:r>
            <a:r>
              <a:rPr lang="en-US" altLang="vi-VN" sz="2400"/>
              <a:t>2cos100πt (V) vào hai đầu một đoạn mạch gồm cuộn cảm thuần có độ tự cảm L = 1/π H và tụ điện có điện dung C = 10</a:t>
            </a:r>
            <a:r>
              <a:rPr lang="en-US" altLang="vi-VN" sz="2400" baseline="30000"/>
              <a:t>−4</a:t>
            </a:r>
            <a:r>
              <a:rPr lang="en-US" altLang="vi-VN" sz="2400"/>
              <a:t>/(2π) F mắc nối tiếp. Cường độ hiệu dụng của dòng điện trong đoạn mạch là </a:t>
            </a:r>
          </a:p>
          <a:p>
            <a:pPr algn="just" eaLnBrk="1" hangingPunct="1">
              <a:spcBef>
                <a:spcPts val="600"/>
              </a:spcBef>
              <a:buClrTx/>
              <a:buSzTx/>
              <a:buNone/>
            </a:pPr>
            <a:r>
              <a:rPr lang="en-US" altLang="vi-VN" sz="2400" b="1"/>
              <a:t>	A.</a:t>
            </a:r>
            <a:r>
              <a:rPr lang="en-US" altLang="vi-VN" sz="2400"/>
              <a:t> 2 A. </a:t>
            </a:r>
            <a:r>
              <a:rPr lang="en-US" altLang="vi-VN" sz="2400" b="1"/>
              <a:t> 	B. </a:t>
            </a:r>
            <a:r>
              <a:rPr lang="en-US" altLang="vi-VN" sz="2400"/>
              <a:t>1,5 A.  	</a:t>
            </a:r>
            <a:r>
              <a:rPr lang="en-US" altLang="vi-VN" sz="2400" b="1"/>
              <a:t>C.</a:t>
            </a:r>
            <a:r>
              <a:rPr lang="en-US" altLang="vi-VN" sz="2400"/>
              <a:t> 0,75 A.  	</a:t>
            </a:r>
            <a:r>
              <a:rPr lang="en-US" altLang="vi-VN" sz="2400" b="1"/>
              <a:t>D.</a:t>
            </a:r>
            <a:r>
              <a:rPr lang="en-US" altLang="vi-VN" sz="2400"/>
              <a:t> 2</a:t>
            </a:r>
            <a:r>
              <a:rPr lang="en-US" altLang="vi-VN" sz="2400">
                <a:sym typeface="Symbol" panose="05050102010706020507" pitchFamily="18" charset="2"/>
              </a:rPr>
              <a:t></a:t>
            </a:r>
            <a:r>
              <a:rPr lang="en-US" altLang="vi-VN" sz="2400"/>
              <a:t>2 A. </a:t>
            </a:r>
          </a:p>
        </p:txBody>
      </p:sp>
      <p:cxnSp>
        <p:nvCxnSpPr>
          <p:cNvPr id="17413" name="Straight Connector 4"/>
          <p:cNvCxnSpPr>
            <a:cxnSpLocks noChangeShapeType="1"/>
          </p:cNvCxnSpPr>
          <p:nvPr/>
        </p:nvCxnSpPr>
        <p:spPr bwMode="auto">
          <a:xfrm>
            <a:off x="8839200" y="1677988"/>
            <a:ext cx="16002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14" name="Straight Connector 6"/>
          <p:cNvCxnSpPr>
            <a:cxnSpLocks noChangeShapeType="1"/>
          </p:cNvCxnSpPr>
          <p:nvPr/>
        </p:nvCxnSpPr>
        <p:spPr bwMode="auto">
          <a:xfrm>
            <a:off x="1676400" y="2039938"/>
            <a:ext cx="10858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7415" name="Picture 6" descr="Kết quả hình ảnh cho ảnh gif ngộ nghĩnh"/>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59014" y="2005013"/>
            <a:ext cx="765175"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416" name="Straight Connector 9"/>
          <p:cNvCxnSpPr>
            <a:cxnSpLocks noChangeShapeType="1"/>
          </p:cNvCxnSpPr>
          <p:nvPr/>
        </p:nvCxnSpPr>
        <p:spPr bwMode="auto">
          <a:xfrm>
            <a:off x="7429500" y="3163888"/>
            <a:ext cx="26479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17" name="Straight Connector 11"/>
          <p:cNvCxnSpPr>
            <a:cxnSpLocks noChangeShapeType="1"/>
          </p:cNvCxnSpPr>
          <p:nvPr/>
        </p:nvCxnSpPr>
        <p:spPr bwMode="auto">
          <a:xfrm>
            <a:off x="1524000" y="3906838"/>
            <a:ext cx="12382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18" name="Straight Connector 13"/>
          <p:cNvCxnSpPr>
            <a:cxnSpLocks noChangeShapeType="1"/>
          </p:cNvCxnSpPr>
          <p:nvPr/>
        </p:nvCxnSpPr>
        <p:spPr bwMode="auto">
          <a:xfrm>
            <a:off x="6343650" y="3889375"/>
            <a:ext cx="21907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7419" name="Object 10"/>
          <p:cNvGraphicFramePr>
            <a:graphicFrameLocks noChangeAspect="1"/>
          </p:cNvGraphicFramePr>
          <p:nvPr/>
        </p:nvGraphicFramePr>
        <p:xfrm>
          <a:off x="4370388" y="4906964"/>
          <a:ext cx="1674812" cy="903287"/>
        </p:xfrm>
        <a:graphic>
          <a:graphicData uri="http://schemas.openxmlformats.org/presentationml/2006/ole">
            <mc:AlternateContent xmlns:mc="http://schemas.openxmlformats.org/markup-compatibility/2006">
              <mc:Choice xmlns:v="urn:schemas-microsoft-com:vml" Requires="v">
                <p:oleObj spid="_x0000_s17487" name="Equation" r:id="rId6" imgW="825142" imgH="444307" progId="Equation.DSMT4">
                  <p:embed/>
                </p:oleObj>
              </mc:Choice>
              <mc:Fallback>
                <p:oleObj name="Equation" r:id="rId6" imgW="825142" imgH="444307" progId="Equation.DSMT4">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70388" y="4906964"/>
                        <a:ext cx="1674812"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20" name="Object 12"/>
          <p:cNvGraphicFramePr>
            <a:graphicFrameLocks noChangeAspect="1"/>
          </p:cNvGraphicFramePr>
          <p:nvPr/>
        </p:nvGraphicFramePr>
        <p:xfrm>
          <a:off x="5983289" y="4933950"/>
          <a:ext cx="1584325" cy="1233488"/>
        </p:xfrm>
        <a:graphic>
          <a:graphicData uri="http://schemas.openxmlformats.org/presentationml/2006/ole">
            <mc:AlternateContent xmlns:mc="http://schemas.openxmlformats.org/markup-compatibility/2006">
              <mc:Choice xmlns:v="urn:schemas-microsoft-com:vml" Requires="v">
                <p:oleObj spid="_x0000_s17488" name="Equation" r:id="rId8" imgW="799753" imgH="622030" progId="Equation.DSMT4">
                  <p:embed/>
                </p:oleObj>
              </mc:Choice>
              <mc:Fallback>
                <p:oleObj name="Equation" r:id="rId8" imgW="799753" imgH="622030" progId="Equation.DSMT4">
                  <p:embed/>
                  <p:pic>
                    <p:nvPicPr>
                      <p:cNvPr id="0" name="Object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83289" y="4933950"/>
                        <a:ext cx="1584325"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7421" name="Picture 6" descr="Kết quả hình ảnh cho ảnh gif ngộ nghĩnh"/>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57426" y="4195763"/>
            <a:ext cx="765175"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6" name="Straight Connector 13"/>
          <p:cNvCxnSpPr>
            <a:cxnSpLocks noChangeShapeType="1"/>
          </p:cNvCxnSpPr>
          <p:nvPr/>
        </p:nvCxnSpPr>
        <p:spPr bwMode="auto">
          <a:xfrm flipV="1">
            <a:off x="1716088" y="4195763"/>
            <a:ext cx="2654301" cy="17462"/>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blinds(horizontal)">
                                      <p:cBhvr>
                                        <p:cTn id="7" dur="1000"/>
                                        <p:tgtEl>
                                          <p:spTgt spid="174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7413"/>
                                        </p:tgtEl>
                                        <p:attrNameLst>
                                          <p:attrName>style.visibility</p:attrName>
                                        </p:attrNameLst>
                                      </p:cBhvr>
                                      <p:to>
                                        <p:strVal val="visible"/>
                                      </p:to>
                                    </p:set>
                                    <p:animEffect transition="in" filter="wipe(left)">
                                      <p:cBhvr>
                                        <p:cTn id="12" dur="1000"/>
                                        <p:tgtEl>
                                          <p:spTgt spid="174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7414"/>
                                        </p:tgtEl>
                                        <p:attrNameLst>
                                          <p:attrName>style.visibility</p:attrName>
                                        </p:attrNameLst>
                                      </p:cBhvr>
                                      <p:to>
                                        <p:strVal val="visible"/>
                                      </p:to>
                                    </p:set>
                                    <p:animEffect transition="in" filter="wipe(left)">
                                      <p:cBhvr>
                                        <p:cTn id="17" dur="1000"/>
                                        <p:tgtEl>
                                          <p:spTgt spid="1741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7415"/>
                                        </p:tgtEl>
                                        <p:attrNameLst>
                                          <p:attrName>style.visibility</p:attrName>
                                        </p:attrNameLst>
                                      </p:cBhvr>
                                      <p:to>
                                        <p:strVal val="visible"/>
                                      </p:to>
                                    </p:set>
                                    <p:animEffect transition="in" filter="blinds(horizontal)">
                                      <p:cBhvr>
                                        <p:cTn id="22" dur="1000"/>
                                        <p:tgtEl>
                                          <p:spTgt spid="1741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7412"/>
                                        </p:tgtEl>
                                        <p:attrNameLst>
                                          <p:attrName>style.visibility</p:attrName>
                                        </p:attrNameLst>
                                      </p:cBhvr>
                                      <p:to>
                                        <p:strVal val="visible"/>
                                      </p:to>
                                    </p:set>
                                    <p:animEffect transition="in" filter="blinds(horizontal)">
                                      <p:cBhvr>
                                        <p:cTn id="27" dur="1000"/>
                                        <p:tgtEl>
                                          <p:spTgt spid="1741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7416"/>
                                        </p:tgtEl>
                                        <p:attrNameLst>
                                          <p:attrName>style.visibility</p:attrName>
                                        </p:attrNameLst>
                                      </p:cBhvr>
                                      <p:to>
                                        <p:strVal val="visible"/>
                                      </p:to>
                                    </p:set>
                                    <p:animEffect transition="in" filter="wipe(left)">
                                      <p:cBhvr>
                                        <p:cTn id="32" dur="1000"/>
                                        <p:tgtEl>
                                          <p:spTgt spid="1741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17417"/>
                                        </p:tgtEl>
                                        <p:attrNameLst>
                                          <p:attrName>style.visibility</p:attrName>
                                        </p:attrNameLst>
                                      </p:cBhvr>
                                      <p:to>
                                        <p:strVal val="visible"/>
                                      </p:to>
                                    </p:set>
                                    <p:animEffect transition="in" filter="wipe(left)">
                                      <p:cBhvr>
                                        <p:cTn id="37" dur="1000"/>
                                        <p:tgtEl>
                                          <p:spTgt spid="1741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17418"/>
                                        </p:tgtEl>
                                        <p:attrNameLst>
                                          <p:attrName>style.visibility</p:attrName>
                                        </p:attrNameLst>
                                      </p:cBhvr>
                                      <p:to>
                                        <p:strVal val="visible"/>
                                      </p:to>
                                    </p:set>
                                    <p:animEffect transition="in" filter="wipe(left)">
                                      <p:cBhvr>
                                        <p:cTn id="42" dur="1000"/>
                                        <p:tgtEl>
                                          <p:spTgt spid="1741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ipe(left)">
                                      <p:cBhvr>
                                        <p:cTn id="47" dur="10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17419"/>
                                        </p:tgtEl>
                                        <p:attrNameLst>
                                          <p:attrName>style.visibility</p:attrName>
                                        </p:attrNameLst>
                                      </p:cBhvr>
                                      <p:to>
                                        <p:strVal val="visible"/>
                                      </p:to>
                                    </p:set>
                                    <p:animEffect transition="in" filter="wipe(left)">
                                      <p:cBhvr>
                                        <p:cTn id="52" dur="1000"/>
                                        <p:tgtEl>
                                          <p:spTgt spid="1741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17420"/>
                                        </p:tgtEl>
                                        <p:attrNameLst>
                                          <p:attrName>style.visibility</p:attrName>
                                        </p:attrNameLst>
                                      </p:cBhvr>
                                      <p:to>
                                        <p:strVal val="visible"/>
                                      </p:to>
                                    </p:set>
                                    <p:animEffect transition="in" filter="wipe(left)">
                                      <p:cBhvr>
                                        <p:cTn id="57" dur="1000"/>
                                        <p:tgtEl>
                                          <p:spTgt spid="17420"/>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nodeType="clickEffect">
                                  <p:stCondLst>
                                    <p:cond delay="0"/>
                                  </p:stCondLst>
                                  <p:childTnLst>
                                    <p:set>
                                      <p:cBhvr>
                                        <p:cTn id="61" dur="1" fill="hold">
                                          <p:stCondLst>
                                            <p:cond delay="0"/>
                                          </p:stCondLst>
                                        </p:cTn>
                                        <p:tgtEl>
                                          <p:spTgt spid="17421"/>
                                        </p:tgtEl>
                                        <p:attrNameLst>
                                          <p:attrName>style.visibility</p:attrName>
                                        </p:attrNameLst>
                                      </p:cBhvr>
                                      <p:to>
                                        <p:strVal val="visible"/>
                                      </p:to>
                                    </p:set>
                                    <p:animEffect transition="in" filter="blinds(horizontal)">
                                      <p:cBhvr>
                                        <p:cTn id="62" dur="1000"/>
                                        <p:tgtEl>
                                          <p:spTgt spid="174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5122" name="Text Box 38"/>
          <p:cNvSpPr txBox="1">
            <a:spLocks noChangeArrowheads="1"/>
          </p:cNvSpPr>
          <p:nvPr/>
        </p:nvSpPr>
        <p:spPr bwMode="auto">
          <a:xfrm>
            <a:off x="1524001" y="19050"/>
            <a:ext cx="83724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3200" b="1">
                <a:solidFill>
                  <a:srgbClr val="FF0000"/>
                </a:solidFill>
              </a:rPr>
              <a:t>BÀI TẬP. MẠCH CÓ R, L, C MẮC NỐI TIẾP</a:t>
            </a:r>
          </a:p>
        </p:txBody>
      </p:sp>
      <p:sp>
        <p:nvSpPr>
          <p:cNvPr id="5123" name="TextBox 1"/>
          <p:cNvSpPr txBox="1">
            <a:spLocks noChangeArrowheads="1"/>
          </p:cNvSpPr>
          <p:nvPr/>
        </p:nvSpPr>
        <p:spPr bwMode="auto">
          <a:xfrm>
            <a:off x="1524000" y="527051"/>
            <a:ext cx="44386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en-US" altLang="vi-VN" sz="2400" b="1">
                <a:solidFill>
                  <a:srgbClr val="0000CC"/>
                </a:solidFill>
              </a:rPr>
              <a:t>Dạng 1: Vận dụng công thức</a:t>
            </a:r>
          </a:p>
        </p:txBody>
      </p:sp>
      <p:graphicFrame>
        <p:nvGraphicFramePr>
          <p:cNvPr id="5124" name="Object 4"/>
          <p:cNvGraphicFramePr>
            <a:graphicFrameLocks noChangeAspect="1"/>
          </p:cNvGraphicFramePr>
          <p:nvPr/>
        </p:nvGraphicFramePr>
        <p:xfrm>
          <a:off x="3516314" y="993776"/>
          <a:ext cx="2473325" cy="638175"/>
        </p:xfrm>
        <a:graphic>
          <a:graphicData uri="http://schemas.openxmlformats.org/presentationml/2006/ole">
            <mc:AlternateContent xmlns:mc="http://schemas.openxmlformats.org/markup-compatibility/2006">
              <mc:Choice xmlns:v="urn:schemas-microsoft-com:vml" Requires="v">
                <p:oleObj spid="_x0000_s5287" name="Equation" r:id="rId5" imgW="1371600" imgH="292100" progId="Equation.DSMT4">
                  <p:embed/>
                </p:oleObj>
              </mc:Choice>
              <mc:Fallback>
                <p:oleObj name="Equation" r:id="rId5" imgW="1371600" imgH="292100"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16314" y="993776"/>
                        <a:ext cx="2473325" cy="638175"/>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5" name="Text Box 29"/>
          <p:cNvSpPr txBox="1">
            <a:spLocks noChangeArrowheads="1"/>
          </p:cNvSpPr>
          <p:nvPr/>
        </p:nvSpPr>
        <p:spPr bwMode="auto">
          <a:xfrm>
            <a:off x="1611314" y="1096963"/>
            <a:ext cx="1906587"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2400" b="1">
                <a:solidFill>
                  <a:srgbClr val="00B050"/>
                </a:solidFill>
              </a:rPr>
              <a:t>1. Tổng trở:</a:t>
            </a:r>
          </a:p>
        </p:txBody>
      </p:sp>
      <p:graphicFrame>
        <p:nvGraphicFramePr>
          <p:cNvPr id="6" name="Object 30"/>
          <p:cNvGraphicFramePr>
            <a:graphicFrameLocks noChangeAspect="1"/>
          </p:cNvGraphicFramePr>
          <p:nvPr/>
        </p:nvGraphicFramePr>
        <p:xfrm>
          <a:off x="4121150" y="1735139"/>
          <a:ext cx="1157288" cy="852487"/>
        </p:xfrm>
        <a:graphic>
          <a:graphicData uri="http://schemas.openxmlformats.org/presentationml/2006/ole">
            <mc:AlternateContent xmlns:mc="http://schemas.openxmlformats.org/markup-compatibility/2006">
              <mc:Choice xmlns:v="urn:schemas-microsoft-com:vml" Requires="v">
                <p:oleObj spid="_x0000_s5288" name="Equation" r:id="rId7" imgW="418918" imgH="393529" progId="Equation.DSMT4">
                  <p:embed/>
                </p:oleObj>
              </mc:Choice>
              <mc:Fallback>
                <p:oleObj name="Equation" r:id="rId7" imgW="418918" imgH="393529" progId="Equation.DSMT4">
                  <p:embed/>
                  <p:pic>
                    <p:nvPicPr>
                      <p:cNvPr id="0" name="Object 3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21150" y="1735139"/>
                        <a:ext cx="1157288" cy="852487"/>
                      </a:xfrm>
                      <a:prstGeom prst="rect">
                        <a:avLst/>
                      </a:prstGeom>
                      <a:noFill/>
                      <a:ln w="28575">
                        <a:solidFill>
                          <a:srgbClr val="008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 Box 33"/>
          <p:cNvSpPr txBox="1">
            <a:spLocks noChangeArrowheads="1"/>
          </p:cNvSpPr>
          <p:nvPr/>
        </p:nvSpPr>
        <p:spPr bwMode="auto">
          <a:xfrm>
            <a:off x="1625600" y="1919288"/>
            <a:ext cx="2541588"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2400" b="1">
                <a:solidFill>
                  <a:srgbClr val="00B050"/>
                </a:solidFill>
              </a:rPr>
              <a:t>2. Định luật Ôm:</a:t>
            </a:r>
          </a:p>
        </p:txBody>
      </p:sp>
      <p:sp>
        <p:nvSpPr>
          <p:cNvPr id="8" name="Text Box 32"/>
          <p:cNvSpPr txBox="1">
            <a:spLocks noChangeArrowheads="1"/>
          </p:cNvSpPr>
          <p:nvPr/>
        </p:nvSpPr>
        <p:spPr bwMode="auto">
          <a:xfrm>
            <a:off x="1644650" y="2619376"/>
            <a:ext cx="635635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50000"/>
              </a:spcBef>
              <a:defRPr/>
            </a:pPr>
            <a:r>
              <a:rPr lang="en-US" sz="2400" b="1" dirty="0">
                <a:solidFill>
                  <a:srgbClr val="00B050"/>
                </a:solidFill>
                <a:latin typeface="+mj-lt"/>
              </a:rPr>
              <a:t>3. Độ lệch pha giữa điện áp và dòng điện.</a:t>
            </a:r>
          </a:p>
        </p:txBody>
      </p:sp>
      <p:graphicFrame>
        <p:nvGraphicFramePr>
          <p:cNvPr id="9" name="Object 33"/>
          <p:cNvGraphicFramePr>
            <a:graphicFrameLocks noChangeAspect="1"/>
          </p:cNvGraphicFramePr>
          <p:nvPr/>
        </p:nvGraphicFramePr>
        <p:xfrm>
          <a:off x="3671889" y="3081339"/>
          <a:ext cx="3514725" cy="896937"/>
        </p:xfrm>
        <a:graphic>
          <a:graphicData uri="http://schemas.openxmlformats.org/presentationml/2006/ole">
            <mc:AlternateContent xmlns:mc="http://schemas.openxmlformats.org/markup-compatibility/2006">
              <mc:Choice xmlns:v="urn:schemas-microsoft-com:vml" Requires="v">
                <p:oleObj spid="_x0000_s5289" name="Equation" r:id="rId9" imgW="1688367" imgH="431613" progId="Equation.DSMT4">
                  <p:embed/>
                </p:oleObj>
              </mc:Choice>
              <mc:Fallback>
                <p:oleObj name="Equation" r:id="rId9" imgW="1688367" imgH="431613" progId="Equation.DSMT4">
                  <p:embed/>
                  <p:pic>
                    <p:nvPicPr>
                      <p:cNvPr id="0" name="Object 3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71889" y="3081339"/>
                        <a:ext cx="3514725" cy="896937"/>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ext Box 10"/>
          <p:cNvSpPr txBox="1">
            <a:spLocks noChangeArrowheads="1"/>
          </p:cNvSpPr>
          <p:nvPr/>
        </p:nvSpPr>
        <p:spPr bwMode="auto">
          <a:xfrm>
            <a:off x="1643064" y="4011613"/>
            <a:ext cx="8986837"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en-US" altLang="vi-VN" sz="2400" dirty="0"/>
              <a:t>* Nếu Z</a:t>
            </a:r>
            <a:r>
              <a:rPr lang="en-US" altLang="vi-VN" sz="2400" baseline="-25000" dirty="0"/>
              <a:t>L</a:t>
            </a:r>
            <a:r>
              <a:rPr lang="en-US" altLang="vi-VN" sz="2400" dirty="0"/>
              <a:t>&gt;Z</a:t>
            </a:r>
            <a:r>
              <a:rPr lang="en-US" altLang="vi-VN" sz="2400" baseline="-25000" dirty="0"/>
              <a:t>C</a:t>
            </a:r>
            <a:r>
              <a:rPr lang="en-US" altLang="vi-VN" sz="2400" dirty="0"/>
              <a:t> thì </a:t>
            </a:r>
            <a:r>
              <a:rPr lang="en-US" altLang="vi-VN" sz="2400" dirty="0">
                <a:sym typeface="Symbol" panose="05050102010706020507" pitchFamily="18" charset="2"/>
              </a:rPr>
              <a:t> &gt; 0: u sớm pha hơn i, mạch có tính cảm kháng</a:t>
            </a:r>
          </a:p>
          <a:p>
            <a:pPr algn="just" eaLnBrk="1" hangingPunct="1">
              <a:spcBef>
                <a:spcPct val="0"/>
              </a:spcBef>
              <a:buClrTx/>
              <a:buSzTx/>
              <a:buFontTx/>
              <a:buNone/>
            </a:pPr>
            <a:r>
              <a:rPr lang="en-US" altLang="vi-VN" sz="2400" dirty="0"/>
              <a:t>* Nếu Z</a:t>
            </a:r>
            <a:r>
              <a:rPr lang="en-US" altLang="vi-VN" sz="2400" baseline="-25000" dirty="0"/>
              <a:t>L</a:t>
            </a:r>
            <a:r>
              <a:rPr lang="en-US" altLang="vi-VN" sz="2400" dirty="0"/>
              <a:t>&lt;Z</a:t>
            </a:r>
            <a:r>
              <a:rPr lang="en-US" altLang="vi-VN" sz="2400" baseline="-25000" dirty="0"/>
              <a:t>C</a:t>
            </a:r>
            <a:r>
              <a:rPr lang="en-US" altLang="vi-VN" sz="2400" dirty="0"/>
              <a:t> thì </a:t>
            </a:r>
            <a:r>
              <a:rPr lang="en-US" altLang="vi-VN" sz="2400" dirty="0">
                <a:sym typeface="Symbol" panose="05050102010706020507" pitchFamily="18" charset="2"/>
              </a:rPr>
              <a:t> &lt; 0: u trễ pha hơn i, mạch có tính dung kháng</a:t>
            </a:r>
          </a:p>
        </p:txBody>
      </p:sp>
      <p:sp>
        <p:nvSpPr>
          <p:cNvPr id="5131" name="TextBox 2"/>
          <p:cNvSpPr txBox="1">
            <a:spLocks noChangeArrowheads="1"/>
          </p:cNvSpPr>
          <p:nvPr/>
        </p:nvSpPr>
        <p:spPr bwMode="auto">
          <a:xfrm>
            <a:off x="7372351" y="3276601"/>
            <a:ext cx="25241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2400"/>
              <a:t>Với </a:t>
            </a:r>
            <a:r>
              <a:rPr lang="en-US" altLang="vi-VN" sz="2400">
                <a:sym typeface="Symbol" panose="05050102010706020507" pitchFamily="18" charset="2"/>
              </a:rPr>
              <a:t> = </a:t>
            </a:r>
            <a:r>
              <a:rPr lang="en-US" altLang="vi-VN" sz="2400" baseline="-25000">
                <a:sym typeface="Symbol" panose="05050102010706020507" pitchFamily="18" charset="2"/>
              </a:rPr>
              <a:t>u</a:t>
            </a:r>
            <a:r>
              <a:rPr lang="en-US" altLang="vi-VN" sz="2400">
                <a:sym typeface="Symbol" panose="05050102010706020507" pitchFamily="18" charset="2"/>
              </a:rPr>
              <a:t> - </a:t>
            </a:r>
            <a:r>
              <a:rPr lang="en-US" altLang="vi-VN" sz="2400" baseline="-25000">
                <a:sym typeface="Symbol" panose="05050102010706020507" pitchFamily="18" charset="2"/>
              </a:rPr>
              <a:t>i</a:t>
            </a:r>
            <a:endParaRPr lang="en-US" altLang="vi-VN" sz="2400"/>
          </a:p>
        </p:txBody>
      </p:sp>
      <p:sp>
        <p:nvSpPr>
          <p:cNvPr id="12" name="Text Box 11"/>
          <p:cNvSpPr txBox="1">
            <a:spLocks noChangeArrowheads="1"/>
          </p:cNvSpPr>
          <p:nvPr/>
        </p:nvSpPr>
        <p:spPr bwMode="auto">
          <a:xfrm>
            <a:off x="1644650" y="4897438"/>
            <a:ext cx="3405188"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defRPr/>
            </a:pPr>
            <a:r>
              <a:rPr lang="en-US" sz="2400" b="1" dirty="0">
                <a:solidFill>
                  <a:srgbClr val="00B050"/>
                </a:solidFill>
                <a:latin typeface="+mj-lt"/>
              </a:rPr>
              <a:t>4. Cộng hưởng điện:</a:t>
            </a:r>
          </a:p>
        </p:txBody>
      </p:sp>
      <p:graphicFrame>
        <p:nvGraphicFramePr>
          <p:cNvPr id="13" name="Object 14"/>
          <p:cNvGraphicFramePr>
            <a:graphicFrameLocks noChangeAspect="1"/>
          </p:cNvGraphicFramePr>
          <p:nvPr/>
        </p:nvGraphicFramePr>
        <p:xfrm>
          <a:off x="3883025" y="5880101"/>
          <a:ext cx="3251200" cy="885825"/>
        </p:xfrm>
        <a:graphic>
          <a:graphicData uri="http://schemas.openxmlformats.org/presentationml/2006/ole">
            <mc:AlternateContent xmlns:mc="http://schemas.openxmlformats.org/markup-compatibility/2006">
              <mc:Choice xmlns:v="urn:schemas-microsoft-com:vml" Requires="v">
                <p:oleObj spid="_x0000_s5290" name="Equation" r:id="rId11" imgW="1524000" imgH="393700" progId="Equation.DSMT4">
                  <p:embed/>
                </p:oleObj>
              </mc:Choice>
              <mc:Fallback>
                <p:oleObj name="Equation" r:id="rId11" imgW="1524000" imgH="393700" progId="Equation.DSMT4">
                  <p:embed/>
                  <p:pic>
                    <p:nvPicPr>
                      <p:cNvPr id="0" name="Object 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83025" y="5880101"/>
                        <a:ext cx="3251200" cy="885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 name="Object 16"/>
          <p:cNvGraphicFramePr>
            <a:graphicFrameLocks noChangeAspect="1"/>
          </p:cNvGraphicFramePr>
          <p:nvPr/>
        </p:nvGraphicFramePr>
        <p:xfrm>
          <a:off x="4822825" y="4759325"/>
          <a:ext cx="4622800" cy="776288"/>
        </p:xfrm>
        <a:graphic>
          <a:graphicData uri="http://schemas.openxmlformats.org/presentationml/2006/ole">
            <mc:AlternateContent xmlns:mc="http://schemas.openxmlformats.org/markup-compatibility/2006">
              <mc:Choice xmlns:v="urn:schemas-microsoft-com:vml" Requires="v">
                <p:oleObj spid="_x0000_s5291" name="Equation" r:id="rId13" imgW="2349500" imgH="393700" progId="Equation.DSMT4">
                  <p:embed/>
                </p:oleObj>
              </mc:Choice>
              <mc:Fallback>
                <p:oleObj name="Equation" r:id="rId13" imgW="2349500" imgH="393700" progId="Equation.DSMT4">
                  <p:embed/>
                  <p:pic>
                    <p:nvPicPr>
                      <p:cNvPr id="0" name="Object 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822825" y="4759325"/>
                        <a:ext cx="4622800" cy="7762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 name="Text Box 10"/>
          <p:cNvSpPr txBox="1">
            <a:spLocks noChangeArrowheads="1"/>
          </p:cNvSpPr>
          <p:nvPr/>
        </p:nvSpPr>
        <p:spPr bwMode="auto">
          <a:xfrm>
            <a:off x="1643064" y="5530851"/>
            <a:ext cx="8986837"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en-US" altLang="vi-VN" sz="2400"/>
              <a:t>* Đặc điểm: 	+ </a:t>
            </a:r>
            <a:r>
              <a:rPr lang="en-US" altLang="vi-VN" sz="2400">
                <a:sym typeface="Symbol" panose="05050102010706020507" pitchFamily="18" charset="2"/>
              </a:rPr>
              <a:t>u cùng pha với i và Z</a:t>
            </a:r>
            <a:r>
              <a:rPr lang="en-US" altLang="vi-VN" sz="2400" baseline="-25000">
                <a:sym typeface="Symbol" panose="05050102010706020507" pitchFamily="18" charset="2"/>
              </a:rPr>
              <a:t>min</a:t>
            </a:r>
            <a:r>
              <a:rPr lang="en-US" altLang="vi-VN" sz="2400">
                <a:sym typeface="Symbol" panose="05050102010706020507" pitchFamily="18" charset="2"/>
              </a:rPr>
              <a:t> = R</a:t>
            </a:r>
          </a:p>
          <a:p>
            <a:pPr algn="just" eaLnBrk="1" hangingPunct="1">
              <a:spcBef>
                <a:spcPct val="0"/>
              </a:spcBef>
              <a:buClrTx/>
              <a:buSzTx/>
              <a:buFontTx/>
              <a:buNone/>
            </a:pPr>
            <a:r>
              <a:rPr lang="en-US" altLang="vi-VN" sz="1100">
                <a:sym typeface="Symbol" panose="05050102010706020507" pitchFamily="18" charset="2"/>
              </a:rPr>
              <a:t>		</a:t>
            </a:r>
          </a:p>
          <a:p>
            <a:pPr algn="just" eaLnBrk="1" hangingPunct="1">
              <a:spcBef>
                <a:spcPct val="0"/>
              </a:spcBef>
              <a:buClrTx/>
              <a:buSzTx/>
              <a:buFontTx/>
              <a:buNone/>
            </a:pPr>
            <a:r>
              <a:rPr lang="en-US" altLang="vi-VN" sz="2400">
                <a:sym typeface="Symbol" panose="05050102010706020507" pitchFamily="18" charset="2"/>
              </a:rPr>
              <a:t>		+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5"/>
                                        </p:tgtEl>
                                        <p:attrNameLst>
                                          <p:attrName>style.visibility</p:attrName>
                                        </p:attrNameLst>
                                      </p:cBhvr>
                                      <p:to>
                                        <p:strVal val="visible"/>
                                      </p:to>
                                    </p:set>
                                    <p:animEffect transition="in" filter="wipe(left)">
                                      <p:cBhvr>
                                        <p:cTn id="7" dur="1000"/>
                                        <p:tgtEl>
                                          <p:spTgt spid="51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124"/>
                                        </p:tgtEl>
                                        <p:attrNameLst>
                                          <p:attrName>style.visibility</p:attrName>
                                        </p:attrNameLst>
                                      </p:cBhvr>
                                      <p:to>
                                        <p:strVal val="visible"/>
                                      </p:to>
                                    </p:set>
                                    <p:animEffect transition="in" filter="wipe(left)">
                                      <p:cBhvr>
                                        <p:cTn id="12" dur="1000"/>
                                        <p:tgtEl>
                                          <p:spTgt spid="512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10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10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left)">
                                      <p:cBhvr>
                                        <p:cTn id="34" dur="1000"/>
                                        <p:tgtEl>
                                          <p:spTgt spid="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5131"/>
                                        </p:tgtEl>
                                        <p:attrNameLst>
                                          <p:attrName>style.visibility</p:attrName>
                                        </p:attrNameLst>
                                      </p:cBhvr>
                                      <p:to>
                                        <p:strVal val="visible"/>
                                      </p:to>
                                    </p:set>
                                    <p:animEffect transition="in" filter="wipe(left)">
                                      <p:cBhvr>
                                        <p:cTn id="39" dur="1000"/>
                                        <p:tgtEl>
                                          <p:spTgt spid="5131"/>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10">
                                            <p:txEl>
                                              <p:pRg st="0" end="0"/>
                                            </p:txEl>
                                          </p:spTgt>
                                        </p:tgtEl>
                                        <p:attrNameLst>
                                          <p:attrName>style.visibility</p:attrName>
                                        </p:attrNameLst>
                                      </p:cBhvr>
                                      <p:to>
                                        <p:strVal val="visible"/>
                                      </p:to>
                                    </p:set>
                                    <p:animEffect transition="in" filter="wipe(left)">
                                      <p:cBhvr>
                                        <p:cTn id="44" dur="1000"/>
                                        <p:tgtEl>
                                          <p:spTgt spid="10">
                                            <p:txEl>
                                              <p:pRg st="0" end="0"/>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10">
                                            <p:txEl>
                                              <p:pRg st="1" end="1"/>
                                            </p:txEl>
                                          </p:spTgt>
                                        </p:tgtEl>
                                        <p:attrNameLst>
                                          <p:attrName>style.visibility</p:attrName>
                                        </p:attrNameLst>
                                      </p:cBhvr>
                                      <p:to>
                                        <p:strVal val="visible"/>
                                      </p:to>
                                    </p:set>
                                    <p:animEffect transition="in" filter="wipe(left)">
                                      <p:cBhvr>
                                        <p:cTn id="49" dur="1000"/>
                                        <p:tgtEl>
                                          <p:spTgt spid="10">
                                            <p:txEl>
                                              <p:pRg st="1" end="1"/>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wipe(left)">
                                      <p:cBhvr>
                                        <p:cTn id="54" dur="1000"/>
                                        <p:tgtEl>
                                          <p:spTgt spid="12"/>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4" presetClass="entr" presetSubtype="16" fill="hold" nodeType="click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box(in)">
                                      <p:cBhvr>
                                        <p:cTn id="59" dur="1000"/>
                                        <p:tgtEl>
                                          <p:spTgt spid="15"/>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nodeType="clickEffect">
                                  <p:stCondLst>
                                    <p:cond delay="0"/>
                                  </p:stCondLst>
                                  <p:childTnLst>
                                    <p:set>
                                      <p:cBhvr>
                                        <p:cTn id="63" dur="1" fill="hold">
                                          <p:stCondLst>
                                            <p:cond delay="0"/>
                                          </p:stCondLst>
                                        </p:cTn>
                                        <p:tgtEl>
                                          <p:spTgt spid="16">
                                            <p:txEl>
                                              <p:pRg st="0" end="0"/>
                                            </p:txEl>
                                          </p:spTgt>
                                        </p:tgtEl>
                                        <p:attrNameLst>
                                          <p:attrName>style.visibility</p:attrName>
                                        </p:attrNameLst>
                                      </p:cBhvr>
                                      <p:to>
                                        <p:strVal val="visible"/>
                                      </p:to>
                                    </p:set>
                                    <p:animEffect transition="in" filter="wipe(left)">
                                      <p:cBhvr>
                                        <p:cTn id="64" dur="1000"/>
                                        <p:tgtEl>
                                          <p:spTgt spid="16">
                                            <p:txEl>
                                              <p:pRg st="0" end="0"/>
                                            </p:txEl>
                                          </p:spTgt>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nodeType="clickEffect">
                                  <p:stCondLst>
                                    <p:cond delay="0"/>
                                  </p:stCondLst>
                                  <p:childTnLst>
                                    <p:set>
                                      <p:cBhvr>
                                        <p:cTn id="68" dur="1" fill="hold">
                                          <p:stCondLst>
                                            <p:cond delay="0"/>
                                          </p:stCondLst>
                                        </p:cTn>
                                        <p:tgtEl>
                                          <p:spTgt spid="16">
                                            <p:txEl>
                                              <p:pRg st="2" end="2"/>
                                            </p:txEl>
                                          </p:spTgt>
                                        </p:tgtEl>
                                        <p:attrNameLst>
                                          <p:attrName>style.visibility</p:attrName>
                                        </p:attrNameLst>
                                      </p:cBhvr>
                                      <p:to>
                                        <p:strVal val="visible"/>
                                      </p:to>
                                    </p:set>
                                    <p:animEffect transition="in" filter="wipe(left)">
                                      <p:cBhvr>
                                        <p:cTn id="69" dur="1000"/>
                                        <p:tgtEl>
                                          <p:spTgt spid="16">
                                            <p:txEl>
                                              <p:pRg st="2" end="2"/>
                                            </p:txEl>
                                          </p:spTgt>
                                        </p:tgtEl>
                                      </p:cBhvr>
                                    </p:animEffect>
                                  </p:childTnLst>
                                </p:cTn>
                              </p:par>
                            </p:childTnLst>
                          </p:cTn>
                        </p:par>
                        <p:par>
                          <p:cTn id="70" fill="hold" nodeType="afterGroup">
                            <p:stCondLst>
                              <p:cond delay="1000"/>
                            </p:stCondLst>
                            <p:childTnLst>
                              <p:par>
                                <p:cTn id="71" presetID="22" presetClass="entr" presetSubtype="8" fill="hold" nodeType="afterEffect">
                                  <p:stCondLst>
                                    <p:cond delay="0"/>
                                  </p:stCondLst>
                                  <p:childTnLst>
                                    <p:set>
                                      <p:cBhvr>
                                        <p:cTn id="72" dur="1" fill="hold">
                                          <p:stCondLst>
                                            <p:cond delay="0"/>
                                          </p:stCondLst>
                                        </p:cTn>
                                        <p:tgtEl>
                                          <p:spTgt spid="13"/>
                                        </p:tgtEl>
                                        <p:attrNameLst>
                                          <p:attrName>style.visibility</p:attrName>
                                        </p:attrNameLst>
                                      </p:cBhvr>
                                      <p:to>
                                        <p:strVal val="visible"/>
                                      </p:to>
                                    </p:set>
                                    <p:animEffect transition="in" filter="wipe(left)">
                                      <p:cBhvr>
                                        <p:cTn id="73"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p:bldP spid="7" grpId="0"/>
      <p:bldP spid="8" grpId="0"/>
      <p:bldP spid="5131" grpId="0"/>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18434" name="Text Box 38"/>
          <p:cNvSpPr txBox="1">
            <a:spLocks noChangeArrowheads="1"/>
          </p:cNvSpPr>
          <p:nvPr/>
        </p:nvSpPr>
        <p:spPr bwMode="auto">
          <a:xfrm>
            <a:off x="1524001" y="19050"/>
            <a:ext cx="83724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3200" b="1">
                <a:solidFill>
                  <a:srgbClr val="FF0000"/>
                </a:solidFill>
              </a:rPr>
              <a:t>BÀI TẬP. MẠCH CÓ R, L, C MẮC NỐI TIẾP</a:t>
            </a:r>
          </a:p>
        </p:txBody>
      </p:sp>
      <p:sp>
        <p:nvSpPr>
          <p:cNvPr id="18435" name="Rectangle 2"/>
          <p:cNvSpPr>
            <a:spLocks noChangeArrowheads="1"/>
          </p:cNvSpPr>
          <p:nvPr/>
        </p:nvSpPr>
        <p:spPr bwMode="auto">
          <a:xfrm>
            <a:off x="1524000" y="612776"/>
            <a:ext cx="9144000"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fr-FR" altLang="vi-VN" sz="2400" b="1"/>
              <a:t>Câu 24:</a:t>
            </a:r>
            <a:r>
              <a:rPr lang="fr-FR" altLang="vi-VN" sz="2400"/>
              <a:t> </a:t>
            </a:r>
            <a:r>
              <a:rPr lang="fr-FR" altLang="vi-VN" sz="2400" b="1"/>
              <a:t>(TN2014)</a:t>
            </a:r>
            <a:r>
              <a:rPr lang="fr-FR" altLang="vi-VN" sz="2400"/>
              <a:t> Đặt điện áp xoay chiều 120V – 50Hz</a:t>
            </a:r>
          </a:p>
          <a:p>
            <a:pPr algn="just" eaLnBrk="1" hangingPunct="1">
              <a:spcBef>
                <a:spcPct val="0"/>
              </a:spcBef>
              <a:buClrTx/>
              <a:buSzTx/>
              <a:buFontTx/>
              <a:buNone/>
            </a:pPr>
            <a:r>
              <a:rPr lang="fr-FR" altLang="vi-VN" sz="2400"/>
              <a:t>vào hai đầu đoạn mạch gồm điện trở thuần R = 50Ω mắc</a:t>
            </a:r>
          </a:p>
          <a:p>
            <a:pPr algn="just" eaLnBrk="1" hangingPunct="1">
              <a:spcBef>
                <a:spcPct val="0"/>
              </a:spcBef>
              <a:buClrTx/>
              <a:buSzTx/>
              <a:buFontTx/>
              <a:buNone/>
            </a:pPr>
            <a:r>
              <a:rPr lang="fr-FR" altLang="vi-VN" sz="2400"/>
              <a:t>nối tiếp với tụ điện có điện dung C. Điện áp hiệu dụng giữa hai bản tụ điện là 96V. Giá trị của C là</a:t>
            </a:r>
          </a:p>
          <a:p>
            <a:pPr algn="ctr" eaLnBrk="1" hangingPunct="1">
              <a:spcBef>
                <a:spcPts val="600"/>
              </a:spcBef>
              <a:buClrTx/>
              <a:buSzTx/>
              <a:buNone/>
            </a:pPr>
            <a:r>
              <a:rPr lang="fr-FR" altLang="vi-VN" sz="2400" b="1"/>
              <a:t>A. </a:t>
            </a:r>
            <a:r>
              <a:rPr lang="fr-FR" altLang="vi-VN" sz="2400"/>
              <a:t>3.10</a:t>
            </a:r>
            <a:r>
              <a:rPr lang="fr-FR" altLang="vi-VN" sz="2400" baseline="30000"/>
              <a:t>−4</a:t>
            </a:r>
            <a:r>
              <a:rPr lang="fr-FR" altLang="vi-VN" sz="2400"/>
              <a:t>/(2π)F. </a:t>
            </a:r>
            <a:r>
              <a:rPr lang="fr-FR" altLang="vi-VN" sz="2400" b="1"/>
              <a:t> B.</a:t>
            </a:r>
            <a:r>
              <a:rPr lang="fr-FR" altLang="vi-VN" sz="2400"/>
              <a:t> 2.10</a:t>
            </a:r>
            <a:r>
              <a:rPr lang="fr-FR" altLang="vi-VN" sz="2400" baseline="30000"/>
              <a:t>−4</a:t>
            </a:r>
            <a:r>
              <a:rPr lang="fr-FR" altLang="vi-VN" sz="2400"/>
              <a:t>/πF.  </a:t>
            </a:r>
            <a:r>
              <a:rPr lang="fr-FR" altLang="vi-VN" sz="2400" b="1"/>
              <a:t>C.</a:t>
            </a:r>
            <a:r>
              <a:rPr lang="fr-FR" altLang="vi-VN" sz="2400"/>
              <a:t> 2.10</a:t>
            </a:r>
            <a:r>
              <a:rPr lang="fr-FR" altLang="vi-VN" sz="2400" baseline="30000"/>
              <a:t>−4</a:t>
            </a:r>
            <a:r>
              <a:rPr lang="fr-FR" altLang="vi-VN" sz="2400"/>
              <a:t>/(3π)F.  </a:t>
            </a:r>
            <a:r>
              <a:rPr lang="fr-FR" altLang="vi-VN" sz="2400" b="1"/>
              <a:t>D.</a:t>
            </a:r>
            <a:r>
              <a:rPr lang="fr-FR" altLang="vi-VN" sz="2400"/>
              <a:t> 3.10</a:t>
            </a:r>
            <a:r>
              <a:rPr lang="fr-FR" altLang="vi-VN" sz="2400" baseline="30000"/>
              <a:t>−4</a:t>
            </a:r>
            <a:r>
              <a:rPr lang="fr-FR" altLang="vi-VN" sz="2400"/>
              <a:t>/(4π)F. </a:t>
            </a:r>
            <a:endParaRPr lang="en-US" altLang="vi-VN" sz="2400"/>
          </a:p>
        </p:txBody>
      </p:sp>
      <p:cxnSp>
        <p:nvCxnSpPr>
          <p:cNvPr id="18436" name="Straight Connector 4"/>
          <p:cNvCxnSpPr>
            <a:cxnSpLocks noChangeShapeType="1"/>
          </p:cNvCxnSpPr>
          <p:nvPr/>
        </p:nvCxnSpPr>
        <p:spPr bwMode="auto">
          <a:xfrm>
            <a:off x="7486650" y="1030288"/>
            <a:ext cx="16002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37" name="Straight Connector 5"/>
          <p:cNvCxnSpPr>
            <a:cxnSpLocks noChangeShapeType="1"/>
          </p:cNvCxnSpPr>
          <p:nvPr/>
        </p:nvCxnSpPr>
        <p:spPr bwMode="auto">
          <a:xfrm>
            <a:off x="7486650" y="1373188"/>
            <a:ext cx="12382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38" name="Straight Connector 7"/>
          <p:cNvCxnSpPr>
            <a:cxnSpLocks noChangeShapeType="1"/>
          </p:cNvCxnSpPr>
          <p:nvPr/>
        </p:nvCxnSpPr>
        <p:spPr bwMode="auto">
          <a:xfrm>
            <a:off x="4857750" y="1773238"/>
            <a:ext cx="16002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39" name="Straight Connector 9"/>
          <p:cNvCxnSpPr>
            <a:cxnSpLocks noChangeShapeType="1"/>
          </p:cNvCxnSpPr>
          <p:nvPr/>
        </p:nvCxnSpPr>
        <p:spPr bwMode="auto">
          <a:xfrm>
            <a:off x="2228850" y="2116138"/>
            <a:ext cx="18859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40" name="Straight Connector 11"/>
          <p:cNvCxnSpPr>
            <a:cxnSpLocks noChangeShapeType="1"/>
          </p:cNvCxnSpPr>
          <p:nvPr/>
        </p:nvCxnSpPr>
        <p:spPr bwMode="auto">
          <a:xfrm>
            <a:off x="5562600" y="2116138"/>
            <a:ext cx="484188"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8441" name="Picture 6" descr="Kết quả hình ảnh cho ảnh gif ngộ nghĩnh"/>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36701" y="2078038"/>
            <a:ext cx="765175"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1" name="Object 10"/>
          <p:cNvGraphicFramePr>
            <a:graphicFrameLocks noChangeAspect="1"/>
          </p:cNvGraphicFramePr>
          <p:nvPr/>
        </p:nvGraphicFramePr>
        <p:xfrm>
          <a:off x="2249489" y="2832100"/>
          <a:ext cx="1781175" cy="488950"/>
        </p:xfrm>
        <a:graphic>
          <a:graphicData uri="http://schemas.openxmlformats.org/presentationml/2006/ole">
            <mc:AlternateContent xmlns:mc="http://schemas.openxmlformats.org/markup-compatibility/2006">
              <mc:Choice xmlns:v="urn:schemas-microsoft-com:vml" Requires="v">
                <p:oleObj spid="_x0000_s18674" name="Equation" r:id="rId6" imgW="876300" imgH="241300" progId="Equation.DSMT4">
                  <p:embed/>
                </p:oleObj>
              </mc:Choice>
              <mc:Fallback>
                <p:oleObj name="Equation" r:id="rId6" imgW="876300" imgH="241300" progId="Equation.DSMT4">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49489" y="2832100"/>
                        <a:ext cx="178117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Object 16"/>
          <p:cNvGraphicFramePr>
            <a:graphicFrameLocks noChangeAspect="1"/>
          </p:cNvGraphicFramePr>
          <p:nvPr/>
        </p:nvGraphicFramePr>
        <p:xfrm>
          <a:off x="4125913" y="2762250"/>
          <a:ext cx="3225800" cy="592138"/>
        </p:xfrm>
        <a:graphic>
          <a:graphicData uri="http://schemas.openxmlformats.org/presentationml/2006/ole">
            <mc:AlternateContent xmlns:mc="http://schemas.openxmlformats.org/markup-compatibility/2006">
              <mc:Choice xmlns:v="urn:schemas-microsoft-com:vml" Requires="v">
                <p:oleObj spid="_x0000_s18675" name="Equation" r:id="rId8" imgW="1587500" imgH="292100" progId="Equation.DSMT4">
                  <p:embed/>
                </p:oleObj>
              </mc:Choice>
              <mc:Fallback>
                <p:oleObj name="Equation" r:id="rId8" imgW="1587500" imgH="292100" progId="Equation.DSMT4">
                  <p:embed/>
                  <p:pic>
                    <p:nvPicPr>
                      <p:cNvPr id="0" name="Object 1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125913" y="2762250"/>
                        <a:ext cx="322580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 name="Object 17"/>
          <p:cNvGraphicFramePr>
            <a:graphicFrameLocks noChangeAspect="1"/>
          </p:cNvGraphicFramePr>
          <p:nvPr/>
        </p:nvGraphicFramePr>
        <p:xfrm>
          <a:off x="4151313" y="3314700"/>
          <a:ext cx="2578100" cy="857250"/>
        </p:xfrm>
        <a:graphic>
          <a:graphicData uri="http://schemas.openxmlformats.org/presentationml/2006/ole">
            <mc:AlternateContent xmlns:mc="http://schemas.openxmlformats.org/markup-compatibility/2006">
              <mc:Choice xmlns:v="urn:schemas-microsoft-com:vml" Requires="v">
                <p:oleObj spid="_x0000_s18676" name="Equation" r:id="rId10" imgW="1180588" imgH="393529" progId="Equation.DSMT4">
                  <p:embed/>
                </p:oleObj>
              </mc:Choice>
              <mc:Fallback>
                <p:oleObj name="Equation" r:id="rId10" imgW="1180588" imgH="393529" progId="Equation.DSMT4">
                  <p:embed/>
                  <p:pic>
                    <p:nvPicPr>
                      <p:cNvPr id="0" name="Object 1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151313" y="3314700"/>
                        <a:ext cx="25781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 name="Object 18"/>
          <p:cNvGraphicFramePr>
            <a:graphicFrameLocks noChangeAspect="1"/>
          </p:cNvGraphicFramePr>
          <p:nvPr/>
        </p:nvGraphicFramePr>
        <p:xfrm>
          <a:off x="4176714" y="4183064"/>
          <a:ext cx="1677987" cy="865187"/>
        </p:xfrm>
        <a:graphic>
          <a:graphicData uri="http://schemas.openxmlformats.org/presentationml/2006/ole">
            <mc:AlternateContent xmlns:mc="http://schemas.openxmlformats.org/markup-compatibility/2006">
              <mc:Choice xmlns:v="urn:schemas-microsoft-com:vml" Requires="v">
                <p:oleObj spid="_x0000_s18677" name="Equation" r:id="rId12" imgW="761669" imgH="393529" progId="Equation.DSMT4">
                  <p:embed/>
                </p:oleObj>
              </mc:Choice>
              <mc:Fallback>
                <p:oleObj name="Equation" r:id="rId12" imgW="761669" imgH="393529" progId="Equation.DSMT4">
                  <p:embed/>
                  <p:pic>
                    <p:nvPicPr>
                      <p:cNvPr id="0" name="Object 1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176714" y="4183064"/>
                        <a:ext cx="1677987"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 name="Object 19"/>
          <p:cNvGraphicFramePr>
            <a:graphicFrameLocks noChangeAspect="1"/>
          </p:cNvGraphicFramePr>
          <p:nvPr/>
        </p:nvGraphicFramePr>
        <p:xfrm>
          <a:off x="4170364" y="5065713"/>
          <a:ext cx="1635125" cy="895350"/>
        </p:xfrm>
        <a:graphic>
          <a:graphicData uri="http://schemas.openxmlformats.org/presentationml/2006/ole">
            <mc:AlternateContent xmlns:mc="http://schemas.openxmlformats.org/markup-compatibility/2006">
              <mc:Choice xmlns:v="urn:schemas-microsoft-com:vml" Requires="v">
                <p:oleObj spid="_x0000_s18678" name="Equation" r:id="rId14" imgW="787400" imgH="431800" progId="Equation.DSMT4">
                  <p:embed/>
                </p:oleObj>
              </mc:Choice>
              <mc:Fallback>
                <p:oleObj name="Equation" r:id="rId14" imgW="787400" imgH="431800" progId="Equation.DSMT4">
                  <p:embed/>
                  <p:pic>
                    <p:nvPicPr>
                      <p:cNvPr id="0" name="Object 19"/>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170364" y="5065713"/>
                        <a:ext cx="1635125"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 name="Object 14"/>
          <p:cNvGraphicFramePr>
            <a:graphicFrameLocks noChangeAspect="1"/>
          </p:cNvGraphicFramePr>
          <p:nvPr/>
        </p:nvGraphicFramePr>
        <p:xfrm>
          <a:off x="5805489" y="5000626"/>
          <a:ext cx="1450975" cy="868363"/>
        </p:xfrm>
        <a:graphic>
          <a:graphicData uri="http://schemas.openxmlformats.org/presentationml/2006/ole">
            <mc:AlternateContent xmlns:mc="http://schemas.openxmlformats.org/markup-compatibility/2006">
              <mc:Choice xmlns:v="urn:schemas-microsoft-com:vml" Requires="v">
                <p:oleObj spid="_x0000_s18679" name="Equation" r:id="rId16" imgW="698500" imgH="419100" progId="Equation.DSMT4">
                  <p:embed/>
                </p:oleObj>
              </mc:Choice>
              <mc:Fallback>
                <p:oleObj name="Equation" r:id="rId16" imgW="698500" imgH="419100" progId="Equation.DSMT4">
                  <p:embed/>
                  <p:pic>
                    <p:nvPicPr>
                      <p:cNvPr id="0" name="Object 1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805489" y="5000626"/>
                        <a:ext cx="1450975" cy="86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 name="Object 15"/>
          <p:cNvGraphicFramePr>
            <a:graphicFrameLocks noChangeAspect="1"/>
          </p:cNvGraphicFramePr>
          <p:nvPr/>
        </p:nvGraphicFramePr>
        <p:xfrm>
          <a:off x="5867401" y="4167189"/>
          <a:ext cx="1230313" cy="865187"/>
        </p:xfrm>
        <a:graphic>
          <a:graphicData uri="http://schemas.openxmlformats.org/presentationml/2006/ole">
            <mc:AlternateContent xmlns:mc="http://schemas.openxmlformats.org/markup-compatibility/2006">
              <mc:Choice xmlns:v="urn:schemas-microsoft-com:vml" Requires="v">
                <p:oleObj spid="_x0000_s18680" name="Equation" r:id="rId18" imgW="558558" imgH="393529" progId="Equation.DSMT4">
                  <p:embed/>
                </p:oleObj>
              </mc:Choice>
              <mc:Fallback>
                <p:oleObj name="Equation" r:id="rId18" imgW="558558" imgH="393529" progId="Equation.DSMT4">
                  <p:embed/>
                  <p:pic>
                    <p:nvPicPr>
                      <p:cNvPr id="0" name="Object 15"/>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867401" y="4167189"/>
                        <a:ext cx="1230313"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32" fill="hold" grpId="0" nodeType="withEffect">
                                  <p:stCondLst>
                                    <p:cond delay="0"/>
                                  </p:stCondLst>
                                  <p:childTnLst>
                                    <p:set>
                                      <p:cBhvr>
                                        <p:cTn id="6" dur="1" fill="hold">
                                          <p:stCondLst>
                                            <p:cond delay="0"/>
                                          </p:stCondLst>
                                        </p:cTn>
                                        <p:tgtEl>
                                          <p:spTgt spid="18435"/>
                                        </p:tgtEl>
                                        <p:attrNameLst>
                                          <p:attrName>style.visibility</p:attrName>
                                        </p:attrNameLst>
                                      </p:cBhvr>
                                      <p:to>
                                        <p:strVal val="visible"/>
                                      </p:to>
                                    </p:set>
                                    <p:animEffect transition="in" filter="plus(out)">
                                      <p:cBhvr>
                                        <p:cTn id="7" dur="1000"/>
                                        <p:tgtEl>
                                          <p:spTgt spid="184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8436"/>
                                        </p:tgtEl>
                                        <p:attrNameLst>
                                          <p:attrName>style.visibility</p:attrName>
                                        </p:attrNameLst>
                                      </p:cBhvr>
                                      <p:to>
                                        <p:strVal val="visible"/>
                                      </p:to>
                                    </p:set>
                                    <p:animEffect transition="in" filter="wipe(left)">
                                      <p:cBhvr>
                                        <p:cTn id="12" dur="1000"/>
                                        <p:tgtEl>
                                          <p:spTgt spid="1843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8437"/>
                                        </p:tgtEl>
                                        <p:attrNameLst>
                                          <p:attrName>style.visibility</p:attrName>
                                        </p:attrNameLst>
                                      </p:cBhvr>
                                      <p:to>
                                        <p:strVal val="visible"/>
                                      </p:to>
                                    </p:set>
                                    <p:animEffect transition="in" filter="wipe(left)">
                                      <p:cBhvr>
                                        <p:cTn id="17" dur="1000"/>
                                        <p:tgtEl>
                                          <p:spTgt spid="1843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8438"/>
                                        </p:tgtEl>
                                        <p:attrNameLst>
                                          <p:attrName>style.visibility</p:attrName>
                                        </p:attrNameLst>
                                      </p:cBhvr>
                                      <p:to>
                                        <p:strVal val="visible"/>
                                      </p:to>
                                    </p:set>
                                    <p:animEffect transition="in" filter="wipe(left)">
                                      <p:cBhvr>
                                        <p:cTn id="22" dur="1000"/>
                                        <p:tgtEl>
                                          <p:spTgt spid="1843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18439"/>
                                        </p:tgtEl>
                                        <p:attrNameLst>
                                          <p:attrName>style.visibility</p:attrName>
                                        </p:attrNameLst>
                                      </p:cBhvr>
                                      <p:to>
                                        <p:strVal val="visible"/>
                                      </p:to>
                                    </p:set>
                                    <p:animEffect transition="in" filter="wipe(left)">
                                      <p:cBhvr>
                                        <p:cTn id="27" dur="1000"/>
                                        <p:tgtEl>
                                          <p:spTgt spid="1843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8440"/>
                                        </p:tgtEl>
                                        <p:attrNameLst>
                                          <p:attrName>style.visibility</p:attrName>
                                        </p:attrNameLst>
                                      </p:cBhvr>
                                      <p:to>
                                        <p:strVal val="visible"/>
                                      </p:to>
                                    </p:set>
                                    <p:animEffect transition="in" filter="wipe(left)">
                                      <p:cBhvr>
                                        <p:cTn id="32" dur="1000"/>
                                        <p:tgtEl>
                                          <p:spTgt spid="1844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2" presetClass="entr" presetSubtype="0" fill="hold"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1000"/>
                                        <p:tgtEl>
                                          <p:spTgt spid="20"/>
                                        </p:tgtEl>
                                      </p:cBhvr>
                                    </p:animEffect>
                                    <p:anim calcmode="lin" valueType="num">
                                      <p:cBhvr>
                                        <p:cTn id="38" dur="1000" fill="hold"/>
                                        <p:tgtEl>
                                          <p:spTgt spid="20"/>
                                        </p:tgtEl>
                                        <p:attrNameLst>
                                          <p:attrName>ppt_x</p:attrName>
                                        </p:attrNameLst>
                                      </p:cBhvr>
                                      <p:tavLst>
                                        <p:tav tm="0">
                                          <p:val>
                                            <p:strVal val="#ppt_x"/>
                                          </p:val>
                                        </p:tav>
                                        <p:tav tm="100000">
                                          <p:val>
                                            <p:strVal val="#ppt_x"/>
                                          </p:val>
                                        </p:tav>
                                      </p:tavLst>
                                    </p:anim>
                                    <p:anim calcmode="lin" valueType="num">
                                      <p:cBhvr>
                                        <p:cTn id="39"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42" presetClass="entr" presetSubtype="0" fill="hold" nodeType="click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fade">
                                      <p:cBhvr>
                                        <p:cTn id="44" dur="1000"/>
                                        <p:tgtEl>
                                          <p:spTgt spid="19"/>
                                        </p:tgtEl>
                                      </p:cBhvr>
                                    </p:animEffect>
                                    <p:anim calcmode="lin" valueType="num">
                                      <p:cBhvr>
                                        <p:cTn id="45" dur="1000" fill="hold"/>
                                        <p:tgtEl>
                                          <p:spTgt spid="19"/>
                                        </p:tgtEl>
                                        <p:attrNameLst>
                                          <p:attrName>ppt_x</p:attrName>
                                        </p:attrNameLst>
                                      </p:cBhvr>
                                      <p:tavLst>
                                        <p:tav tm="0">
                                          <p:val>
                                            <p:strVal val="#ppt_x"/>
                                          </p:val>
                                        </p:tav>
                                        <p:tav tm="100000">
                                          <p:val>
                                            <p:strVal val="#ppt_x"/>
                                          </p:val>
                                        </p:tav>
                                      </p:tavLst>
                                    </p:anim>
                                    <p:anim calcmode="lin" valueType="num">
                                      <p:cBhvr>
                                        <p:cTn id="46"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42" presetClass="entr" presetSubtype="0" fill="hold" nodeType="click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1000"/>
                                        <p:tgtEl>
                                          <p:spTgt spid="11"/>
                                        </p:tgtEl>
                                      </p:cBhvr>
                                    </p:animEffect>
                                    <p:anim calcmode="lin" valueType="num">
                                      <p:cBhvr>
                                        <p:cTn id="52" dur="1000" fill="hold"/>
                                        <p:tgtEl>
                                          <p:spTgt spid="11"/>
                                        </p:tgtEl>
                                        <p:attrNameLst>
                                          <p:attrName>ppt_x</p:attrName>
                                        </p:attrNameLst>
                                      </p:cBhvr>
                                      <p:tavLst>
                                        <p:tav tm="0">
                                          <p:val>
                                            <p:strVal val="#ppt_x"/>
                                          </p:val>
                                        </p:tav>
                                        <p:tav tm="100000">
                                          <p:val>
                                            <p:strVal val="#ppt_x"/>
                                          </p:val>
                                        </p:tav>
                                      </p:tavLst>
                                    </p:anim>
                                    <p:anim calcmode="lin" valueType="num">
                                      <p:cBhvr>
                                        <p:cTn id="5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42" presetClass="entr" presetSubtype="0" fill="hold" nodeType="clickEffect">
                                  <p:stCondLst>
                                    <p:cond delay="0"/>
                                  </p:stCondLst>
                                  <p:childTnLst>
                                    <p:set>
                                      <p:cBhvr>
                                        <p:cTn id="57" dur="1" fill="hold">
                                          <p:stCondLst>
                                            <p:cond delay="0"/>
                                          </p:stCondLst>
                                        </p:cTn>
                                        <p:tgtEl>
                                          <p:spTgt spid="17"/>
                                        </p:tgtEl>
                                        <p:attrNameLst>
                                          <p:attrName>style.visibility</p:attrName>
                                        </p:attrNameLst>
                                      </p:cBhvr>
                                      <p:to>
                                        <p:strVal val="visible"/>
                                      </p:to>
                                    </p:set>
                                    <p:animEffect transition="in" filter="fade">
                                      <p:cBhvr>
                                        <p:cTn id="58" dur="1000"/>
                                        <p:tgtEl>
                                          <p:spTgt spid="17"/>
                                        </p:tgtEl>
                                      </p:cBhvr>
                                    </p:animEffect>
                                    <p:anim calcmode="lin" valueType="num">
                                      <p:cBhvr>
                                        <p:cTn id="59" dur="1000" fill="hold"/>
                                        <p:tgtEl>
                                          <p:spTgt spid="17"/>
                                        </p:tgtEl>
                                        <p:attrNameLst>
                                          <p:attrName>ppt_x</p:attrName>
                                        </p:attrNameLst>
                                      </p:cBhvr>
                                      <p:tavLst>
                                        <p:tav tm="0">
                                          <p:val>
                                            <p:strVal val="#ppt_x"/>
                                          </p:val>
                                        </p:tav>
                                        <p:tav tm="100000">
                                          <p:val>
                                            <p:strVal val="#ppt_x"/>
                                          </p:val>
                                        </p:tav>
                                      </p:tavLst>
                                    </p:anim>
                                    <p:anim calcmode="lin" valueType="num">
                                      <p:cBhvr>
                                        <p:cTn id="6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42" presetClass="entr" presetSubtype="0" fill="hold" nodeType="clickEffect">
                                  <p:stCondLst>
                                    <p:cond delay="0"/>
                                  </p:stCondLst>
                                  <p:childTnLst>
                                    <p:set>
                                      <p:cBhvr>
                                        <p:cTn id="64" dur="1" fill="hold">
                                          <p:stCondLst>
                                            <p:cond delay="0"/>
                                          </p:stCondLst>
                                        </p:cTn>
                                        <p:tgtEl>
                                          <p:spTgt spid="18"/>
                                        </p:tgtEl>
                                        <p:attrNameLst>
                                          <p:attrName>style.visibility</p:attrName>
                                        </p:attrNameLst>
                                      </p:cBhvr>
                                      <p:to>
                                        <p:strVal val="visible"/>
                                      </p:to>
                                    </p:set>
                                    <p:animEffect transition="in" filter="fade">
                                      <p:cBhvr>
                                        <p:cTn id="65" dur="1000"/>
                                        <p:tgtEl>
                                          <p:spTgt spid="18"/>
                                        </p:tgtEl>
                                      </p:cBhvr>
                                    </p:animEffect>
                                    <p:anim calcmode="lin" valueType="num">
                                      <p:cBhvr>
                                        <p:cTn id="66" dur="1000" fill="hold"/>
                                        <p:tgtEl>
                                          <p:spTgt spid="18"/>
                                        </p:tgtEl>
                                        <p:attrNameLst>
                                          <p:attrName>ppt_x</p:attrName>
                                        </p:attrNameLst>
                                      </p:cBhvr>
                                      <p:tavLst>
                                        <p:tav tm="0">
                                          <p:val>
                                            <p:strVal val="#ppt_x"/>
                                          </p:val>
                                        </p:tav>
                                        <p:tav tm="100000">
                                          <p:val>
                                            <p:strVal val="#ppt_x"/>
                                          </p:val>
                                        </p:tav>
                                      </p:tavLst>
                                    </p:anim>
                                    <p:anim calcmode="lin" valueType="num">
                                      <p:cBhvr>
                                        <p:cTn id="67"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42" presetClass="entr" presetSubtype="0" fill="hold" nodeType="clickEffect">
                                  <p:stCondLst>
                                    <p:cond delay="0"/>
                                  </p:stCondLst>
                                  <p:childTnLst>
                                    <p:set>
                                      <p:cBhvr>
                                        <p:cTn id="71" dur="1" fill="hold">
                                          <p:stCondLst>
                                            <p:cond delay="0"/>
                                          </p:stCondLst>
                                        </p:cTn>
                                        <p:tgtEl>
                                          <p:spTgt spid="16"/>
                                        </p:tgtEl>
                                        <p:attrNameLst>
                                          <p:attrName>style.visibility</p:attrName>
                                        </p:attrNameLst>
                                      </p:cBhvr>
                                      <p:to>
                                        <p:strVal val="visible"/>
                                      </p:to>
                                    </p:set>
                                    <p:animEffect transition="in" filter="fade">
                                      <p:cBhvr>
                                        <p:cTn id="72" dur="1000"/>
                                        <p:tgtEl>
                                          <p:spTgt spid="16"/>
                                        </p:tgtEl>
                                      </p:cBhvr>
                                    </p:animEffect>
                                    <p:anim calcmode="lin" valueType="num">
                                      <p:cBhvr>
                                        <p:cTn id="73" dur="1000" fill="hold"/>
                                        <p:tgtEl>
                                          <p:spTgt spid="16"/>
                                        </p:tgtEl>
                                        <p:attrNameLst>
                                          <p:attrName>ppt_x</p:attrName>
                                        </p:attrNameLst>
                                      </p:cBhvr>
                                      <p:tavLst>
                                        <p:tav tm="0">
                                          <p:val>
                                            <p:strVal val="#ppt_x"/>
                                          </p:val>
                                        </p:tav>
                                        <p:tav tm="100000">
                                          <p:val>
                                            <p:strVal val="#ppt_x"/>
                                          </p:val>
                                        </p:tav>
                                      </p:tavLst>
                                    </p:anim>
                                    <p:anim calcmode="lin" valueType="num">
                                      <p:cBhvr>
                                        <p:cTn id="7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42" presetClass="entr" presetSubtype="0" fill="hold" nodeType="clickEffect">
                                  <p:stCondLst>
                                    <p:cond delay="0"/>
                                  </p:stCondLst>
                                  <p:childTnLst>
                                    <p:set>
                                      <p:cBhvr>
                                        <p:cTn id="78" dur="1" fill="hold">
                                          <p:stCondLst>
                                            <p:cond delay="0"/>
                                          </p:stCondLst>
                                        </p:cTn>
                                        <p:tgtEl>
                                          <p:spTgt spid="15"/>
                                        </p:tgtEl>
                                        <p:attrNameLst>
                                          <p:attrName>style.visibility</p:attrName>
                                        </p:attrNameLst>
                                      </p:cBhvr>
                                      <p:to>
                                        <p:strVal val="visible"/>
                                      </p:to>
                                    </p:set>
                                    <p:animEffect transition="in" filter="fade">
                                      <p:cBhvr>
                                        <p:cTn id="79" dur="1000"/>
                                        <p:tgtEl>
                                          <p:spTgt spid="15"/>
                                        </p:tgtEl>
                                      </p:cBhvr>
                                    </p:animEffect>
                                    <p:anim calcmode="lin" valueType="num">
                                      <p:cBhvr>
                                        <p:cTn id="80" dur="1000" fill="hold"/>
                                        <p:tgtEl>
                                          <p:spTgt spid="15"/>
                                        </p:tgtEl>
                                        <p:attrNameLst>
                                          <p:attrName>ppt_x</p:attrName>
                                        </p:attrNameLst>
                                      </p:cBhvr>
                                      <p:tavLst>
                                        <p:tav tm="0">
                                          <p:val>
                                            <p:strVal val="#ppt_x"/>
                                          </p:val>
                                        </p:tav>
                                        <p:tav tm="100000">
                                          <p:val>
                                            <p:strVal val="#ppt_x"/>
                                          </p:val>
                                        </p:tav>
                                      </p:tavLst>
                                    </p:anim>
                                    <p:anim calcmode="lin" valueType="num">
                                      <p:cBhvr>
                                        <p:cTn id="8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82" fill="hold" nodeType="clickPar">
                      <p:stCondLst>
                        <p:cond delay="indefinite"/>
                      </p:stCondLst>
                      <p:childTnLst>
                        <p:par>
                          <p:cTn id="83" fill="hold" nodeType="withGroup">
                            <p:stCondLst>
                              <p:cond delay="0"/>
                            </p:stCondLst>
                            <p:childTnLst>
                              <p:par>
                                <p:cTn id="84" presetID="13" presetClass="entr" presetSubtype="32" fill="hold" nodeType="clickEffect">
                                  <p:stCondLst>
                                    <p:cond delay="0"/>
                                  </p:stCondLst>
                                  <p:childTnLst>
                                    <p:set>
                                      <p:cBhvr>
                                        <p:cTn id="85" dur="1" fill="hold">
                                          <p:stCondLst>
                                            <p:cond delay="0"/>
                                          </p:stCondLst>
                                        </p:cTn>
                                        <p:tgtEl>
                                          <p:spTgt spid="18441"/>
                                        </p:tgtEl>
                                        <p:attrNameLst>
                                          <p:attrName>style.visibility</p:attrName>
                                        </p:attrNameLst>
                                      </p:cBhvr>
                                      <p:to>
                                        <p:strVal val="visible"/>
                                      </p:to>
                                    </p:set>
                                    <p:animEffect transition="in" filter="plus(out)">
                                      <p:cBhvr>
                                        <p:cTn id="86" dur="1000"/>
                                        <p:tgtEl>
                                          <p:spTgt spid="184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19458" name="Text Box 38"/>
          <p:cNvSpPr txBox="1">
            <a:spLocks noChangeArrowheads="1"/>
          </p:cNvSpPr>
          <p:nvPr/>
        </p:nvSpPr>
        <p:spPr bwMode="auto">
          <a:xfrm>
            <a:off x="1524001" y="19050"/>
            <a:ext cx="83724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3200" b="1">
                <a:solidFill>
                  <a:srgbClr val="FF0000"/>
                </a:solidFill>
              </a:rPr>
              <a:t>BÀI TẬP. MẠCH CÓ R, L, C MẮC NỐI TIẾP</a:t>
            </a:r>
          </a:p>
        </p:txBody>
      </p:sp>
      <p:sp>
        <p:nvSpPr>
          <p:cNvPr id="19459" name="Rectangle 3"/>
          <p:cNvSpPr>
            <a:spLocks noChangeArrowheads="1"/>
          </p:cNvSpPr>
          <p:nvPr/>
        </p:nvSpPr>
        <p:spPr bwMode="auto">
          <a:xfrm>
            <a:off x="1501776" y="3176588"/>
            <a:ext cx="9166225" cy="238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ts val="600"/>
              </a:spcBef>
              <a:buClrTx/>
              <a:buSzTx/>
              <a:buNone/>
            </a:pPr>
            <a:r>
              <a:rPr lang="fr-FR" altLang="vi-VN" sz="2400" b="1" dirty="0"/>
              <a:t>Câu 26:</a:t>
            </a:r>
            <a:r>
              <a:rPr lang="fr-FR" altLang="vi-VN" sz="2400" dirty="0"/>
              <a:t> </a:t>
            </a:r>
            <a:r>
              <a:rPr lang="fr-FR" altLang="vi-VN" sz="2400" b="1" dirty="0"/>
              <a:t>(</a:t>
            </a:r>
            <a:r>
              <a:rPr lang="fr-FR" altLang="vi-VN" sz="2400" b="1" dirty="0" err="1"/>
              <a:t>TN2011</a:t>
            </a:r>
            <a:r>
              <a:rPr lang="fr-FR" altLang="vi-VN" sz="2400" b="1" dirty="0"/>
              <a:t>)</a:t>
            </a:r>
            <a:r>
              <a:rPr lang="fr-FR" altLang="vi-VN" sz="2400" dirty="0"/>
              <a:t> Đặt điện áp xoay chiều </a:t>
            </a:r>
            <a:r>
              <a:rPr lang="en-US" altLang="vi-VN" sz="2400" dirty="0"/>
              <a:t>u = </a:t>
            </a:r>
            <a:r>
              <a:rPr lang="en-US" altLang="vi-VN" sz="2400" dirty="0" err="1"/>
              <a:t>U</a:t>
            </a:r>
            <a:r>
              <a:rPr lang="en-US" altLang="vi-VN" sz="2400" baseline="-25000" dirty="0" err="1"/>
              <a:t>0</a:t>
            </a:r>
            <a:r>
              <a:rPr lang="en-US" altLang="vi-VN" sz="2400" dirty="0" err="1"/>
              <a:t>cos</a:t>
            </a:r>
            <a:r>
              <a:rPr lang="en-US" altLang="vi-VN" sz="2400" dirty="0"/>
              <a:t>(</a:t>
            </a:r>
            <a:r>
              <a:rPr lang="en-US" altLang="vi-VN" sz="2400" dirty="0" err="1"/>
              <a:t>100</a:t>
            </a:r>
            <a:r>
              <a:rPr lang="en-US" altLang="vi-VN" sz="2400" dirty="0" err="1">
                <a:sym typeface="Symbol" panose="05050102010706020507" pitchFamily="18" charset="2"/>
              </a:rPr>
              <a:t></a:t>
            </a:r>
            <a:r>
              <a:rPr lang="en-US" altLang="vi-VN" sz="2400" dirty="0" err="1"/>
              <a:t>t</a:t>
            </a:r>
            <a:r>
              <a:rPr lang="en-US" altLang="vi-VN" sz="2400" dirty="0"/>
              <a:t>)</a:t>
            </a:r>
            <a:r>
              <a:rPr lang="fr-FR" altLang="vi-VN" sz="2400" dirty="0"/>
              <a:t> (V) vào hai đầu đoạn mạch AB mắc nối tiếp gồm điện trở thuần 100</a:t>
            </a:r>
            <a:r>
              <a:rPr lang="en-US" altLang="vi-VN" sz="2400" dirty="0">
                <a:sym typeface="Symbol" panose="05050102010706020507" pitchFamily="18" charset="2"/>
              </a:rPr>
              <a:t></a:t>
            </a:r>
            <a:r>
              <a:rPr lang="fr-FR" altLang="vi-VN" sz="2400" dirty="0"/>
              <a:t>, tụ điện có điện dung </a:t>
            </a:r>
            <a:r>
              <a:rPr lang="en-US" altLang="vi-VN" sz="2400" dirty="0"/>
              <a:t>10</a:t>
            </a:r>
            <a:r>
              <a:rPr lang="en-US" altLang="vi-VN" sz="2400" baseline="30000" dirty="0"/>
              <a:t>-4</a:t>
            </a:r>
            <a:r>
              <a:rPr lang="en-US" altLang="vi-VN" sz="2400" dirty="0"/>
              <a:t>/</a:t>
            </a:r>
            <a:r>
              <a:rPr lang="en-US" altLang="vi-VN" sz="2400" dirty="0">
                <a:sym typeface="Symbol" panose="05050102010706020507" pitchFamily="18" charset="2"/>
              </a:rPr>
              <a:t></a:t>
            </a:r>
            <a:r>
              <a:rPr lang="en-US" altLang="vi-VN" sz="2400" dirty="0"/>
              <a:t> </a:t>
            </a:r>
            <a:r>
              <a:rPr lang="fr-FR" altLang="vi-VN" sz="2400" dirty="0"/>
              <a:t>F và cuộn cảm thuần có độ tự cảm thay đổi được. Để điện áp hai đầu điện trở trễ pha </a:t>
            </a:r>
            <a:r>
              <a:rPr lang="fr-FR" altLang="vi-VN" sz="2400" dirty="0">
                <a:sym typeface="Symbol" panose="05050102010706020507" pitchFamily="18" charset="2"/>
              </a:rPr>
              <a:t></a:t>
            </a:r>
            <a:r>
              <a:rPr lang="fr-FR" altLang="vi-VN" sz="2400" dirty="0"/>
              <a:t>/4 so với điện áp hai đầu đoạn mạch AB thì độ tự cảm của cuộn cảm bằng</a:t>
            </a:r>
            <a:endParaRPr lang="en-US" altLang="vi-VN" sz="2400" dirty="0"/>
          </a:p>
          <a:p>
            <a:pPr algn="just" eaLnBrk="1" hangingPunct="1">
              <a:spcBef>
                <a:spcPts val="600"/>
              </a:spcBef>
              <a:buClrTx/>
              <a:buSzTx/>
              <a:buNone/>
            </a:pPr>
            <a:r>
              <a:rPr lang="fr-FR" altLang="vi-VN" sz="2400" dirty="0"/>
              <a:t>	</a:t>
            </a:r>
            <a:r>
              <a:rPr lang="fr-FR" altLang="vi-VN" sz="2400" b="1" dirty="0"/>
              <a:t>A.</a:t>
            </a:r>
            <a:r>
              <a:rPr lang="fr-FR" altLang="vi-VN" sz="2400" dirty="0"/>
              <a:t> </a:t>
            </a:r>
            <a:r>
              <a:rPr lang="en-US" altLang="vi-VN" sz="2400" dirty="0"/>
              <a:t>1/(5</a:t>
            </a:r>
            <a:r>
              <a:rPr lang="en-US" altLang="vi-VN" sz="2400" dirty="0">
                <a:sym typeface="Symbol" panose="05050102010706020507" pitchFamily="18" charset="2"/>
              </a:rPr>
              <a:t></a:t>
            </a:r>
            <a:r>
              <a:rPr lang="en-US" altLang="vi-VN" sz="2400" dirty="0"/>
              <a:t>)</a:t>
            </a:r>
            <a:r>
              <a:rPr lang="fr-FR" altLang="vi-VN" sz="2400" dirty="0"/>
              <a:t>H.	   </a:t>
            </a:r>
            <a:r>
              <a:rPr lang="fr-FR" altLang="vi-VN" sz="2400" b="1" dirty="0"/>
              <a:t>B.</a:t>
            </a:r>
            <a:r>
              <a:rPr lang="fr-FR" altLang="vi-VN" sz="2400" dirty="0"/>
              <a:t> </a:t>
            </a:r>
            <a:r>
              <a:rPr lang="en-US" altLang="vi-VN" sz="2400" dirty="0"/>
              <a:t>10</a:t>
            </a:r>
            <a:r>
              <a:rPr lang="en-US" altLang="vi-VN" sz="2400" baseline="30000" dirty="0"/>
              <a:t>-2</a:t>
            </a:r>
            <a:r>
              <a:rPr lang="en-US" altLang="vi-VN" sz="2400" dirty="0"/>
              <a:t>/(2</a:t>
            </a:r>
            <a:r>
              <a:rPr lang="en-US" altLang="vi-VN" sz="2400" dirty="0">
                <a:sym typeface="Symbol" panose="05050102010706020507" pitchFamily="18" charset="2"/>
              </a:rPr>
              <a:t></a:t>
            </a:r>
            <a:r>
              <a:rPr lang="en-US" altLang="vi-VN" sz="2400" dirty="0"/>
              <a:t>) </a:t>
            </a:r>
            <a:r>
              <a:rPr lang="fr-FR" altLang="vi-VN" sz="2400" dirty="0"/>
              <a:t>H.     </a:t>
            </a:r>
            <a:r>
              <a:rPr lang="fr-FR" altLang="vi-VN" sz="2400" b="1" dirty="0"/>
              <a:t>C.</a:t>
            </a:r>
            <a:r>
              <a:rPr lang="fr-FR" altLang="vi-VN" sz="2400" dirty="0"/>
              <a:t> </a:t>
            </a:r>
            <a:r>
              <a:rPr lang="en-US" altLang="vi-VN" sz="2400" dirty="0"/>
              <a:t>1/(2</a:t>
            </a:r>
            <a:r>
              <a:rPr lang="en-US" altLang="vi-VN" sz="2400" dirty="0">
                <a:sym typeface="Symbol" panose="05050102010706020507" pitchFamily="18" charset="2"/>
              </a:rPr>
              <a:t></a:t>
            </a:r>
            <a:r>
              <a:rPr lang="en-US" altLang="vi-VN" sz="2400" dirty="0"/>
              <a:t>) </a:t>
            </a:r>
            <a:r>
              <a:rPr lang="fr-FR" altLang="vi-VN" sz="2400" dirty="0"/>
              <a:t>H.	</a:t>
            </a:r>
            <a:r>
              <a:rPr lang="fr-FR" altLang="vi-VN" sz="2400" b="1" dirty="0"/>
              <a:t>D.</a:t>
            </a:r>
            <a:r>
              <a:rPr lang="fr-FR" altLang="vi-VN" sz="2400" dirty="0"/>
              <a:t> </a:t>
            </a:r>
            <a:r>
              <a:rPr lang="en-US" altLang="vi-VN" sz="2400" dirty="0"/>
              <a:t>2/</a:t>
            </a:r>
            <a:r>
              <a:rPr lang="en-US" altLang="vi-VN" sz="2400" dirty="0">
                <a:sym typeface="Symbol" panose="05050102010706020507" pitchFamily="18" charset="2"/>
              </a:rPr>
              <a:t></a:t>
            </a:r>
            <a:r>
              <a:rPr lang="en-US" altLang="vi-VN" sz="2400" dirty="0"/>
              <a:t> </a:t>
            </a:r>
            <a:r>
              <a:rPr lang="fr-FR" altLang="vi-VN" sz="2400" dirty="0"/>
              <a:t>H.</a:t>
            </a:r>
            <a:endParaRPr lang="en-US" altLang="vi-VN" sz="2400" dirty="0"/>
          </a:p>
        </p:txBody>
      </p:sp>
      <p:cxnSp>
        <p:nvCxnSpPr>
          <p:cNvPr id="19460" name="Straight Connector 20"/>
          <p:cNvCxnSpPr>
            <a:cxnSpLocks noChangeShapeType="1"/>
          </p:cNvCxnSpPr>
          <p:nvPr/>
        </p:nvCxnSpPr>
        <p:spPr bwMode="auto">
          <a:xfrm>
            <a:off x="7696200" y="3563938"/>
            <a:ext cx="28384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61" name="Straight Connector 22"/>
          <p:cNvCxnSpPr>
            <a:cxnSpLocks noChangeShapeType="1"/>
          </p:cNvCxnSpPr>
          <p:nvPr/>
        </p:nvCxnSpPr>
        <p:spPr bwMode="auto">
          <a:xfrm>
            <a:off x="7696200" y="3944938"/>
            <a:ext cx="28384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62" name="Straight Connector 23"/>
          <p:cNvCxnSpPr>
            <a:cxnSpLocks noChangeShapeType="1"/>
          </p:cNvCxnSpPr>
          <p:nvPr/>
        </p:nvCxnSpPr>
        <p:spPr bwMode="auto">
          <a:xfrm>
            <a:off x="3105150" y="4313238"/>
            <a:ext cx="24955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64" name="Straight Connector 27"/>
          <p:cNvCxnSpPr>
            <a:cxnSpLocks noChangeShapeType="1"/>
          </p:cNvCxnSpPr>
          <p:nvPr/>
        </p:nvCxnSpPr>
        <p:spPr bwMode="auto">
          <a:xfrm>
            <a:off x="4152901" y="4675188"/>
            <a:ext cx="494347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65" name="Straight Connector 29"/>
          <p:cNvCxnSpPr>
            <a:cxnSpLocks noChangeShapeType="1"/>
          </p:cNvCxnSpPr>
          <p:nvPr/>
        </p:nvCxnSpPr>
        <p:spPr bwMode="auto">
          <a:xfrm>
            <a:off x="1643064" y="5037138"/>
            <a:ext cx="348138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66" name="Straight Connector 31"/>
          <p:cNvCxnSpPr>
            <a:cxnSpLocks noChangeShapeType="1"/>
          </p:cNvCxnSpPr>
          <p:nvPr/>
        </p:nvCxnSpPr>
        <p:spPr bwMode="auto">
          <a:xfrm>
            <a:off x="5562600" y="5024438"/>
            <a:ext cx="14668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68" name="Rectangle 3"/>
          <p:cNvSpPr>
            <a:spLocks noChangeArrowheads="1"/>
          </p:cNvSpPr>
          <p:nvPr/>
        </p:nvSpPr>
        <p:spPr bwMode="auto">
          <a:xfrm>
            <a:off x="1524000" y="595314"/>
            <a:ext cx="9144000"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en-US" altLang="vi-VN" sz="2400" b="1" dirty="0"/>
              <a:t>Câu 25:</a:t>
            </a:r>
            <a:r>
              <a:rPr lang="en-US" altLang="vi-VN" sz="2400" dirty="0"/>
              <a:t> </a:t>
            </a:r>
            <a:r>
              <a:rPr lang="fr-FR" altLang="vi-VN" sz="2400" b="1" dirty="0"/>
              <a:t>(</a:t>
            </a:r>
            <a:r>
              <a:rPr lang="fr-FR" altLang="vi-VN" sz="2400" b="1" dirty="0" err="1"/>
              <a:t>TN2009</a:t>
            </a:r>
            <a:r>
              <a:rPr lang="fr-FR" altLang="vi-VN" sz="2400" b="1" dirty="0"/>
              <a:t>)</a:t>
            </a:r>
            <a:r>
              <a:rPr lang="fr-FR" altLang="vi-VN" sz="2400" dirty="0"/>
              <a:t> </a:t>
            </a:r>
            <a:r>
              <a:rPr lang="en-US" altLang="vi-VN" sz="2400" dirty="0"/>
              <a:t>Đặt một điện áp xoay chiều có giá trị</a:t>
            </a:r>
          </a:p>
          <a:p>
            <a:pPr algn="just" eaLnBrk="1" hangingPunct="1">
              <a:spcBef>
                <a:spcPct val="0"/>
              </a:spcBef>
              <a:buClrTx/>
              <a:buSzTx/>
              <a:buFontTx/>
              <a:buNone/>
            </a:pPr>
            <a:r>
              <a:rPr lang="en-US" altLang="vi-VN" sz="2400" dirty="0"/>
              <a:t>hiệu dụng 50 V vào hai đầu đoạn mạch gồm điện trở thuần</a:t>
            </a:r>
          </a:p>
          <a:p>
            <a:pPr algn="just" eaLnBrk="1" hangingPunct="1">
              <a:spcBef>
                <a:spcPct val="0"/>
              </a:spcBef>
              <a:buClrTx/>
              <a:buSzTx/>
              <a:buFontTx/>
              <a:buNone/>
            </a:pPr>
            <a:r>
              <a:rPr lang="en-US" altLang="vi-VN" sz="2400" dirty="0"/>
              <a:t>R mắc nối tiếp với cuộn cảm thuần L. Điện áp hiệu dụng giữa hai đầu R là 30 V. Điện áp hiệu dụng giữa hai đầu cuộn cảm bằng</a:t>
            </a:r>
          </a:p>
          <a:p>
            <a:pPr algn="just" eaLnBrk="1" hangingPunct="1">
              <a:spcBef>
                <a:spcPts val="600"/>
              </a:spcBef>
              <a:buClrTx/>
              <a:buSzTx/>
              <a:buNone/>
            </a:pPr>
            <a:r>
              <a:rPr lang="en-US" altLang="vi-VN" sz="2400" b="1" dirty="0"/>
              <a:t>	A.</a:t>
            </a:r>
            <a:r>
              <a:rPr lang="en-US" altLang="vi-VN" sz="2400" dirty="0"/>
              <a:t> 20 V. 	</a:t>
            </a:r>
            <a:r>
              <a:rPr lang="en-US" altLang="vi-VN" sz="2400" b="1" dirty="0"/>
              <a:t>B.</a:t>
            </a:r>
            <a:r>
              <a:rPr lang="en-US" altLang="vi-VN" sz="2400" dirty="0"/>
              <a:t> 30 V. 	</a:t>
            </a:r>
            <a:r>
              <a:rPr lang="en-US" altLang="vi-VN" sz="2400" b="1" dirty="0"/>
              <a:t>C.</a:t>
            </a:r>
            <a:r>
              <a:rPr lang="en-US" altLang="vi-VN" sz="2400" dirty="0"/>
              <a:t> 40 V. 	</a:t>
            </a:r>
            <a:r>
              <a:rPr lang="en-US" altLang="vi-VN" sz="2400" b="1" dirty="0"/>
              <a:t>D.</a:t>
            </a:r>
            <a:r>
              <a:rPr lang="en-US" altLang="vi-VN" sz="2400" dirty="0"/>
              <a:t> 10 V.</a:t>
            </a:r>
          </a:p>
        </p:txBody>
      </p:sp>
      <p:cxnSp>
        <p:nvCxnSpPr>
          <p:cNvPr id="19469" name="Straight Connector 20"/>
          <p:cNvCxnSpPr>
            <a:cxnSpLocks noChangeShapeType="1"/>
          </p:cNvCxnSpPr>
          <p:nvPr/>
        </p:nvCxnSpPr>
        <p:spPr bwMode="auto">
          <a:xfrm>
            <a:off x="2971800" y="1373188"/>
            <a:ext cx="7239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0" name="Straight Connector 20"/>
          <p:cNvCxnSpPr>
            <a:cxnSpLocks noChangeShapeType="1"/>
          </p:cNvCxnSpPr>
          <p:nvPr/>
        </p:nvCxnSpPr>
        <p:spPr bwMode="auto">
          <a:xfrm>
            <a:off x="1566863" y="1716088"/>
            <a:ext cx="3619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1" name="Straight Connector 20"/>
          <p:cNvCxnSpPr>
            <a:cxnSpLocks noChangeShapeType="1"/>
          </p:cNvCxnSpPr>
          <p:nvPr/>
        </p:nvCxnSpPr>
        <p:spPr bwMode="auto">
          <a:xfrm>
            <a:off x="6386513" y="1717675"/>
            <a:ext cx="3619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2" name="Straight Connector 20"/>
          <p:cNvCxnSpPr>
            <a:cxnSpLocks noChangeShapeType="1"/>
          </p:cNvCxnSpPr>
          <p:nvPr/>
        </p:nvCxnSpPr>
        <p:spPr bwMode="auto">
          <a:xfrm>
            <a:off x="2114551" y="2116138"/>
            <a:ext cx="1268413"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3" name="Straight Connector 20"/>
          <p:cNvCxnSpPr>
            <a:cxnSpLocks noChangeShapeType="1"/>
          </p:cNvCxnSpPr>
          <p:nvPr/>
        </p:nvCxnSpPr>
        <p:spPr bwMode="auto">
          <a:xfrm>
            <a:off x="3594100" y="2116138"/>
            <a:ext cx="10541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4" name="Straight Connector 21"/>
          <p:cNvCxnSpPr>
            <a:cxnSpLocks noChangeShapeType="1"/>
          </p:cNvCxnSpPr>
          <p:nvPr/>
        </p:nvCxnSpPr>
        <p:spPr bwMode="auto">
          <a:xfrm>
            <a:off x="7975600" y="2116138"/>
            <a:ext cx="12700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6" name="Object 5"/>
          <p:cNvGraphicFramePr>
            <a:graphicFrameLocks noChangeAspect="1"/>
          </p:cNvGraphicFramePr>
          <p:nvPr/>
        </p:nvGraphicFramePr>
        <p:xfrm>
          <a:off x="3179764" y="2668588"/>
          <a:ext cx="1754187" cy="488950"/>
        </p:xfrm>
        <a:graphic>
          <a:graphicData uri="http://schemas.openxmlformats.org/presentationml/2006/ole">
            <mc:AlternateContent xmlns:mc="http://schemas.openxmlformats.org/markup-compatibility/2006">
              <mc:Choice xmlns:v="urn:schemas-microsoft-com:vml" Requires="v">
                <p:oleObj spid="_x0000_s19701" name="Equation" r:id="rId5" imgW="863225" imgH="241195" progId="Equation.DSMT4">
                  <p:embed/>
                </p:oleObj>
              </mc:Choice>
              <mc:Fallback>
                <p:oleObj name="Equation" r:id="rId5" imgW="863225" imgH="241195" progId="Equation.DSMT4">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79764" y="2668588"/>
                        <a:ext cx="1754187"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nvGraphicFramePr>
        <p:xfrm>
          <a:off x="5305425" y="2593975"/>
          <a:ext cx="3225800" cy="592138"/>
        </p:xfrm>
        <a:graphic>
          <a:graphicData uri="http://schemas.openxmlformats.org/presentationml/2006/ole">
            <mc:AlternateContent xmlns:mc="http://schemas.openxmlformats.org/markup-compatibility/2006">
              <mc:Choice xmlns:v="urn:schemas-microsoft-com:vml" Requires="v">
                <p:oleObj spid="_x0000_s19702" name="Equation" r:id="rId7" imgW="1587500" imgH="292100" progId="Equation.DSMT4">
                  <p:embed/>
                </p:oleObj>
              </mc:Choice>
              <mc:Fallback>
                <p:oleObj name="Equation" r:id="rId7" imgW="1587500" imgH="292100" progId="Equation.DSMT4">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05425" y="2593975"/>
                        <a:ext cx="322580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9477" name="Picture 6" descr="Kết quả hình ảnh cho ảnh gif ngộ nghĩnh"/>
          <p:cNvPicPr>
            <a:picLocks noChangeAspect="1" noChangeArrowheads="1" noCrop="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983289" y="2076451"/>
            <a:ext cx="7651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78" name="Picture 6" descr="Kết quả hình ảnh cho ảnh gif ngộ nghĩnh"/>
          <p:cNvPicPr>
            <a:picLocks noChangeAspect="1" noChangeArrowheads="1" noCrop="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610601" y="5037138"/>
            <a:ext cx="765175"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9479" name="Object 30"/>
          <p:cNvGraphicFramePr>
            <a:graphicFrameLocks noChangeAspect="1"/>
          </p:cNvGraphicFramePr>
          <p:nvPr/>
        </p:nvGraphicFramePr>
        <p:xfrm>
          <a:off x="3692525" y="5708650"/>
          <a:ext cx="3551238" cy="477838"/>
        </p:xfrm>
        <a:graphic>
          <a:graphicData uri="http://schemas.openxmlformats.org/presentationml/2006/ole">
            <mc:AlternateContent xmlns:mc="http://schemas.openxmlformats.org/markup-compatibility/2006">
              <mc:Choice xmlns:v="urn:schemas-microsoft-com:vml" Requires="v">
                <p:oleObj spid="_x0000_s19703" name="Equation" r:id="rId10" imgW="1701800" imgH="228600" progId="Equation.DSMT4">
                  <p:embed/>
                </p:oleObj>
              </mc:Choice>
              <mc:Fallback>
                <p:oleObj name="Equation" r:id="rId10" imgW="1701800" imgH="228600" progId="Equation.DSMT4">
                  <p:embed/>
                  <p:pic>
                    <p:nvPicPr>
                      <p:cNvPr id="0" name="Object 3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692525" y="5708650"/>
                        <a:ext cx="3551238"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nvGraphicFramePr>
        <p:xfrm>
          <a:off x="4056063" y="6078539"/>
          <a:ext cx="2266950" cy="815975"/>
        </p:xfrm>
        <a:graphic>
          <a:graphicData uri="http://schemas.openxmlformats.org/presentationml/2006/ole">
            <mc:AlternateContent xmlns:mc="http://schemas.openxmlformats.org/markup-compatibility/2006">
              <mc:Choice xmlns:v="urn:schemas-microsoft-com:vml" Requires="v">
                <p:oleObj spid="_x0000_s19704" name="Equation" r:id="rId12" imgW="1091726" imgH="393529" progId="Equation.DSMT4">
                  <p:embed/>
                </p:oleObj>
              </mc:Choice>
              <mc:Fallback>
                <p:oleObj name="Equation" r:id="rId12" imgW="1091726" imgH="393529" progId="Equation.DSMT4">
                  <p:embed/>
                  <p:pic>
                    <p:nvPicPr>
                      <p:cNvPr id="0" name="Object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056063" y="6078539"/>
                        <a:ext cx="2266950"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30"/>
          <p:cNvGraphicFramePr>
            <a:graphicFrameLocks noChangeAspect="1"/>
          </p:cNvGraphicFramePr>
          <p:nvPr/>
        </p:nvGraphicFramePr>
        <p:xfrm>
          <a:off x="1643064" y="5519738"/>
          <a:ext cx="1908175" cy="823912"/>
        </p:xfrm>
        <a:graphic>
          <a:graphicData uri="http://schemas.openxmlformats.org/presentationml/2006/ole">
            <mc:AlternateContent xmlns:mc="http://schemas.openxmlformats.org/markup-compatibility/2006">
              <mc:Choice xmlns:v="urn:schemas-microsoft-com:vml" Requires="v">
                <p:oleObj spid="_x0000_s19705" name="Equation" r:id="rId14" imgW="914400" imgH="393700" progId="Equation.DSMT4">
                  <p:embed/>
                </p:oleObj>
              </mc:Choice>
              <mc:Fallback>
                <p:oleObj name="Equation" r:id="rId14" imgW="914400" imgH="393700" progId="Equation.DSMT4">
                  <p:embed/>
                  <p:pic>
                    <p:nvPicPr>
                      <p:cNvPr id="0" name="Object 3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643064" y="5519738"/>
                        <a:ext cx="1908175"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3" name="Group 2"/>
          <p:cNvGrpSpPr>
            <a:grpSpLocks/>
          </p:cNvGrpSpPr>
          <p:nvPr/>
        </p:nvGrpSpPr>
        <p:grpSpPr bwMode="auto">
          <a:xfrm>
            <a:off x="7585075" y="5832476"/>
            <a:ext cx="2273300" cy="822325"/>
            <a:chOff x="6060679" y="5832474"/>
            <a:chExt cx="2273696" cy="822326"/>
          </a:xfrm>
        </p:grpSpPr>
        <p:graphicFrame>
          <p:nvGraphicFramePr>
            <p:cNvPr id="19482" name="Object 30"/>
            <p:cNvGraphicFramePr>
              <a:graphicFrameLocks noChangeAspect="1"/>
            </p:cNvGraphicFramePr>
            <p:nvPr/>
          </p:nvGraphicFramePr>
          <p:xfrm>
            <a:off x="6060679" y="5832474"/>
            <a:ext cx="1377950" cy="822325"/>
          </p:xfrm>
          <a:graphic>
            <a:graphicData uri="http://schemas.openxmlformats.org/presentationml/2006/ole">
              <mc:AlternateContent xmlns:mc="http://schemas.openxmlformats.org/markup-compatibility/2006">
                <mc:Choice xmlns:v="urn:schemas-microsoft-com:vml" Requires="v">
                  <p:oleObj spid="_x0000_s19706" name="Equation" r:id="rId16" imgW="660113" imgH="393529" progId="Equation.DSMT4">
                    <p:embed/>
                  </p:oleObj>
                </mc:Choice>
                <mc:Fallback>
                  <p:oleObj name="Equation" r:id="rId16" imgW="660113" imgH="393529" progId="Equation.DSMT4">
                    <p:embed/>
                    <p:pic>
                      <p:nvPicPr>
                        <p:cNvPr id="0" name="Object 30"/>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060679" y="5832474"/>
                          <a:ext cx="13779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83" name="Object 30"/>
            <p:cNvGraphicFramePr>
              <a:graphicFrameLocks noChangeAspect="1"/>
            </p:cNvGraphicFramePr>
            <p:nvPr/>
          </p:nvGraphicFramePr>
          <p:xfrm>
            <a:off x="7407275" y="5832475"/>
            <a:ext cx="927100" cy="822325"/>
          </p:xfrm>
          <a:graphic>
            <a:graphicData uri="http://schemas.openxmlformats.org/presentationml/2006/ole">
              <mc:AlternateContent xmlns:mc="http://schemas.openxmlformats.org/markup-compatibility/2006">
                <mc:Choice xmlns:v="urn:schemas-microsoft-com:vml" Requires="v">
                  <p:oleObj spid="_x0000_s19707" name="Equation" r:id="rId18" imgW="444307" imgH="393529" progId="Equation.DSMT4">
                    <p:embed/>
                  </p:oleObj>
                </mc:Choice>
                <mc:Fallback>
                  <p:oleObj name="Equation" r:id="rId18" imgW="444307" imgH="393529" progId="Equation.DSMT4">
                    <p:embed/>
                    <p:pic>
                      <p:nvPicPr>
                        <p:cNvPr id="0" name="Object 3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407275" y="5832475"/>
                          <a:ext cx="9271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468"/>
                                        </p:tgtEl>
                                        <p:attrNameLst>
                                          <p:attrName>style.visibility</p:attrName>
                                        </p:attrNameLst>
                                      </p:cBhvr>
                                      <p:to>
                                        <p:strVal val="visible"/>
                                      </p:to>
                                    </p:set>
                                    <p:animEffect transition="in" filter="fade">
                                      <p:cBhvr>
                                        <p:cTn id="7" dur="1000"/>
                                        <p:tgtEl>
                                          <p:spTgt spid="194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9469"/>
                                        </p:tgtEl>
                                        <p:attrNameLst>
                                          <p:attrName>style.visibility</p:attrName>
                                        </p:attrNameLst>
                                      </p:cBhvr>
                                      <p:to>
                                        <p:strVal val="visible"/>
                                      </p:to>
                                    </p:set>
                                    <p:animEffect transition="in" filter="wipe(left)">
                                      <p:cBhvr>
                                        <p:cTn id="12" dur="1000"/>
                                        <p:tgtEl>
                                          <p:spTgt spid="1946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9470"/>
                                        </p:tgtEl>
                                        <p:attrNameLst>
                                          <p:attrName>style.visibility</p:attrName>
                                        </p:attrNameLst>
                                      </p:cBhvr>
                                      <p:to>
                                        <p:strVal val="visible"/>
                                      </p:to>
                                    </p:set>
                                    <p:animEffect transition="in" filter="wipe(left)">
                                      <p:cBhvr>
                                        <p:cTn id="17" dur="1000"/>
                                        <p:tgtEl>
                                          <p:spTgt spid="1947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9471"/>
                                        </p:tgtEl>
                                        <p:attrNameLst>
                                          <p:attrName>style.visibility</p:attrName>
                                        </p:attrNameLst>
                                      </p:cBhvr>
                                      <p:to>
                                        <p:strVal val="visible"/>
                                      </p:to>
                                    </p:set>
                                    <p:animEffect transition="in" filter="wipe(left)">
                                      <p:cBhvr>
                                        <p:cTn id="22" dur="1000"/>
                                        <p:tgtEl>
                                          <p:spTgt spid="1947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19472"/>
                                        </p:tgtEl>
                                        <p:attrNameLst>
                                          <p:attrName>style.visibility</p:attrName>
                                        </p:attrNameLst>
                                      </p:cBhvr>
                                      <p:to>
                                        <p:strVal val="visible"/>
                                      </p:to>
                                    </p:set>
                                    <p:animEffect transition="in" filter="wipe(left)">
                                      <p:cBhvr>
                                        <p:cTn id="27" dur="1000"/>
                                        <p:tgtEl>
                                          <p:spTgt spid="1947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9473"/>
                                        </p:tgtEl>
                                        <p:attrNameLst>
                                          <p:attrName>style.visibility</p:attrName>
                                        </p:attrNameLst>
                                      </p:cBhvr>
                                      <p:to>
                                        <p:strVal val="visible"/>
                                      </p:to>
                                    </p:set>
                                    <p:animEffect transition="in" filter="wipe(left)">
                                      <p:cBhvr>
                                        <p:cTn id="32" dur="1000"/>
                                        <p:tgtEl>
                                          <p:spTgt spid="1947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19474"/>
                                        </p:tgtEl>
                                        <p:attrNameLst>
                                          <p:attrName>style.visibility</p:attrName>
                                        </p:attrNameLst>
                                      </p:cBhvr>
                                      <p:to>
                                        <p:strVal val="visible"/>
                                      </p:to>
                                    </p:set>
                                    <p:animEffect transition="in" filter="wipe(left)">
                                      <p:cBhvr>
                                        <p:cTn id="37" dur="1000"/>
                                        <p:tgtEl>
                                          <p:spTgt spid="1947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fade">
                                      <p:cBhvr>
                                        <p:cTn id="42" dur="1000"/>
                                        <p:tgtEl>
                                          <p:spTgt spid="6"/>
                                        </p:tgtEl>
                                      </p:cBhvr>
                                    </p:animEffect>
                                    <p:anim calcmode="lin" valueType="num">
                                      <p:cBhvr>
                                        <p:cTn id="43" dur="1000" fill="hold"/>
                                        <p:tgtEl>
                                          <p:spTgt spid="6"/>
                                        </p:tgtEl>
                                        <p:attrNameLst>
                                          <p:attrName>ppt_x</p:attrName>
                                        </p:attrNameLst>
                                      </p:cBhvr>
                                      <p:tavLst>
                                        <p:tav tm="0">
                                          <p:val>
                                            <p:strVal val="#ppt_x"/>
                                          </p:val>
                                        </p:tav>
                                        <p:tav tm="100000">
                                          <p:val>
                                            <p:strVal val="#ppt_x"/>
                                          </p:val>
                                        </p:tav>
                                      </p:tavLst>
                                    </p:anim>
                                    <p:anim calcmode="lin" valueType="num">
                                      <p:cBhvr>
                                        <p:cTn id="4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fade">
                                      <p:cBhvr>
                                        <p:cTn id="49" dur="1000"/>
                                        <p:tgtEl>
                                          <p:spTgt spid="7"/>
                                        </p:tgtEl>
                                      </p:cBhvr>
                                    </p:animEffect>
                                    <p:anim calcmode="lin" valueType="num">
                                      <p:cBhvr>
                                        <p:cTn id="50" dur="1000" fill="hold"/>
                                        <p:tgtEl>
                                          <p:spTgt spid="7"/>
                                        </p:tgtEl>
                                        <p:attrNameLst>
                                          <p:attrName>ppt_x</p:attrName>
                                        </p:attrNameLst>
                                      </p:cBhvr>
                                      <p:tavLst>
                                        <p:tav tm="0">
                                          <p:val>
                                            <p:strVal val="#ppt_x"/>
                                          </p:val>
                                        </p:tav>
                                        <p:tav tm="100000">
                                          <p:val>
                                            <p:strVal val="#ppt_x"/>
                                          </p:val>
                                        </p:tav>
                                      </p:tavLst>
                                    </p:anim>
                                    <p:anim calcmode="lin" valueType="num">
                                      <p:cBhvr>
                                        <p:cTn id="5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31" presetClass="entr" presetSubtype="0" fill="hold" nodeType="clickEffect">
                                  <p:stCondLst>
                                    <p:cond delay="0"/>
                                  </p:stCondLst>
                                  <p:childTnLst>
                                    <p:set>
                                      <p:cBhvr>
                                        <p:cTn id="55" dur="1" fill="hold">
                                          <p:stCondLst>
                                            <p:cond delay="0"/>
                                          </p:stCondLst>
                                        </p:cTn>
                                        <p:tgtEl>
                                          <p:spTgt spid="19477"/>
                                        </p:tgtEl>
                                        <p:attrNameLst>
                                          <p:attrName>style.visibility</p:attrName>
                                        </p:attrNameLst>
                                      </p:cBhvr>
                                      <p:to>
                                        <p:strVal val="visible"/>
                                      </p:to>
                                    </p:set>
                                    <p:anim calcmode="lin" valueType="num">
                                      <p:cBhvr>
                                        <p:cTn id="56" dur="1000" fill="hold"/>
                                        <p:tgtEl>
                                          <p:spTgt spid="19477"/>
                                        </p:tgtEl>
                                        <p:attrNameLst>
                                          <p:attrName>ppt_w</p:attrName>
                                        </p:attrNameLst>
                                      </p:cBhvr>
                                      <p:tavLst>
                                        <p:tav tm="0">
                                          <p:val>
                                            <p:fltVal val="0"/>
                                          </p:val>
                                        </p:tav>
                                        <p:tav tm="100000">
                                          <p:val>
                                            <p:strVal val="#ppt_w"/>
                                          </p:val>
                                        </p:tav>
                                      </p:tavLst>
                                    </p:anim>
                                    <p:anim calcmode="lin" valueType="num">
                                      <p:cBhvr>
                                        <p:cTn id="57" dur="1000" fill="hold"/>
                                        <p:tgtEl>
                                          <p:spTgt spid="19477"/>
                                        </p:tgtEl>
                                        <p:attrNameLst>
                                          <p:attrName>ppt_h</p:attrName>
                                        </p:attrNameLst>
                                      </p:cBhvr>
                                      <p:tavLst>
                                        <p:tav tm="0">
                                          <p:val>
                                            <p:fltVal val="0"/>
                                          </p:val>
                                        </p:tav>
                                        <p:tav tm="100000">
                                          <p:val>
                                            <p:strVal val="#ppt_h"/>
                                          </p:val>
                                        </p:tav>
                                      </p:tavLst>
                                    </p:anim>
                                    <p:anim calcmode="lin" valueType="num">
                                      <p:cBhvr>
                                        <p:cTn id="58" dur="1000" fill="hold"/>
                                        <p:tgtEl>
                                          <p:spTgt spid="19477"/>
                                        </p:tgtEl>
                                        <p:attrNameLst>
                                          <p:attrName>style.rotation</p:attrName>
                                        </p:attrNameLst>
                                      </p:cBhvr>
                                      <p:tavLst>
                                        <p:tav tm="0">
                                          <p:val>
                                            <p:fltVal val="90"/>
                                          </p:val>
                                        </p:tav>
                                        <p:tav tm="100000">
                                          <p:val>
                                            <p:fltVal val="0"/>
                                          </p:val>
                                        </p:tav>
                                      </p:tavLst>
                                    </p:anim>
                                    <p:animEffect transition="in" filter="fade">
                                      <p:cBhvr>
                                        <p:cTn id="59" dur="1000"/>
                                        <p:tgtEl>
                                          <p:spTgt spid="19477"/>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19459"/>
                                        </p:tgtEl>
                                        <p:attrNameLst>
                                          <p:attrName>style.visibility</p:attrName>
                                        </p:attrNameLst>
                                      </p:cBhvr>
                                      <p:to>
                                        <p:strVal val="visible"/>
                                      </p:to>
                                    </p:set>
                                    <p:animEffect transition="in" filter="fade">
                                      <p:cBhvr>
                                        <p:cTn id="64" dur="1000"/>
                                        <p:tgtEl>
                                          <p:spTgt spid="19459"/>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nodeType="clickEffect">
                                  <p:stCondLst>
                                    <p:cond delay="0"/>
                                  </p:stCondLst>
                                  <p:childTnLst>
                                    <p:set>
                                      <p:cBhvr>
                                        <p:cTn id="68" dur="1" fill="hold">
                                          <p:stCondLst>
                                            <p:cond delay="0"/>
                                          </p:stCondLst>
                                        </p:cTn>
                                        <p:tgtEl>
                                          <p:spTgt spid="19460"/>
                                        </p:tgtEl>
                                        <p:attrNameLst>
                                          <p:attrName>style.visibility</p:attrName>
                                        </p:attrNameLst>
                                      </p:cBhvr>
                                      <p:to>
                                        <p:strVal val="visible"/>
                                      </p:to>
                                    </p:set>
                                    <p:animEffect transition="in" filter="wipe(left)">
                                      <p:cBhvr>
                                        <p:cTn id="69" dur="1000"/>
                                        <p:tgtEl>
                                          <p:spTgt spid="19460"/>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childTnLst>
                                    <p:set>
                                      <p:cBhvr>
                                        <p:cTn id="73" dur="1" fill="hold">
                                          <p:stCondLst>
                                            <p:cond delay="0"/>
                                          </p:stCondLst>
                                        </p:cTn>
                                        <p:tgtEl>
                                          <p:spTgt spid="19461"/>
                                        </p:tgtEl>
                                        <p:attrNameLst>
                                          <p:attrName>style.visibility</p:attrName>
                                        </p:attrNameLst>
                                      </p:cBhvr>
                                      <p:to>
                                        <p:strVal val="visible"/>
                                      </p:to>
                                    </p:set>
                                    <p:animEffect transition="in" filter="wipe(left)">
                                      <p:cBhvr>
                                        <p:cTn id="74" dur="1000"/>
                                        <p:tgtEl>
                                          <p:spTgt spid="19461"/>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childTnLst>
                                    <p:set>
                                      <p:cBhvr>
                                        <p:cTn id="78" dur="1" fill="hold">
                                          <p:stCondLst>
                                            <p:cond delay="0"/>
                                          </p:stCondLst>
                                        </p:cTn>
                                        <p:tgtEl>
                                          <p:spTgt spid="19462"/>
                                        </p:tgtEl>
                                        <p:attrNameLst>
                                          <p:attrName>style.visibility</p:attrName>
                                        </p:attrNameLst>
                                      </p:cBhvr>
                                      <p:to>
                                        <p:strVal val="visible"/>
                                      </p:to>
                                    </p:set>
                                    <p:animEffect transition="in" filter="wipe(left)">
                                      <p:cBhvr>
                                        <p:cTn id="79" dur="1000"/>
                                        <p:tgtEl>
                                          <p:spTgt spid="19462"/>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19464"/>
                                        </p:tgtEl>
                                        <p:attrNameLst>
                                          <p:attrName>style.visibility</p:attrName>
                                        </p:attrNameLst>
                                      </p:cBhvr>
                                      <p:to>
                                        <p:strVal val="visible"/>
                                      </p:to>
                                    </p:set>
                                    <p:animEffect transition="in" filter="wipe(left)">
                                      <p:cBhvr>
                                        <p:cTn id="84" dur="1000"/>
                                        <p:tgtEl>
                                          <p:spTgt spid="19464"/>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22" presetClass="entr" presetSubtype="8" fill="hold" nodeType="clickEffect">
                                  <p:stCondLst>
                                    <p:cond delay="0"/>
                                  </p:stCondLst>
                                  <p:childTnLst>
                                    <p:set>
                                      <p:cBhvr>
                                        <p:cTn id="88" dur="1" fill="hold">
                                          <p:stCondLst>
                                            <p:cond delay="0"/>
                                          </p:stCondLst>
                                        </p:cTn>
                                        <p:tgtEl>
                                          <p:spTgt spid="19465"/>
                                        </p:tgtEl>
                                        <p:attrNameLst>
                                          <p:attrName>style.visibility</p:attrName>
                                        </p:attrNameLst>
                                      </p:cBhvr>
                                      <p:to>
                                        <p:strVal val="visible"/>
                                      </p:to>
                                    </p:set>
                                    <p:animEffect transition="in" filter="wipe(left)">
                                      <p:cBhvr>
                                        <p:cTn id="89" dur="1000"/>
                                        <p:tgtEl>
                                          <p:spTgt spid="19465"/>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8" fill="hold" nodeType="clickEffect">
                                  <p:stCondLst>
                                    <p:cond delay="0"/>
                                  </p:stCondLst>
                                  <p:childTnLst>
                                    <p:set>
                                      <p:cBhvr>
                                        <p:cTn id="93" dur="1" fill="hold">
                                          <p:stCondLst>
                                            <p:cond delay="0"/>
                                          </p:stCondLst>
                                        </p:cTn>
                                        <p:tgtEl>
                                          <p:spTgt spid="19466"/>
                                        </p:tgtEl>
                                        <p:attrNameLst>
                                          <p:attrName>style.visibility</p:attrName>
                                        </p:attrNameLst>
                                      </p:cBhvr>
                                      <p:to>
                                        <p:strVal val="visible"/>
                                      </p:to>
                                    </p:set>
                                    <p:animEffect transition="in" filter="wipe(left)">
                                      <p:cBhvr>
                                        <p:cTn id="94" dur="1000"/>
                                        <p:tgtEl>
                                          <p:spTgt spid="19466"/>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nodeType="clickEffect">
                                  <p:stCondLst>
                                    <p:cond delay="0"/>
                                  </p:stCondLst>
                                  <p:childTnLst>
                                    <p:set>
                                      <p:cBhvr>
                                        <p:cTn id="98" dur="1" fill="hold">
                                          <p:stCondLst>
                                            <p:cond delay="0"/>
                                          </p:stCondLst>
                                        </p:cTn>
                                        <p:tgtEl>
                                          <p:spTgt spid="25"/>
                                        </p:tgtEl>
                                        <p:attrNameLst>
                                          <p:attrName>style.visibility</p:attrName>
                                        </p:attrNameLst>
                                      </p:cBhvr>
                                      <p:to>
                                        <p:strVal val="visible"/>
                                      </p:to>
                                    </p:set>
                                    <p:animEffect transition="in" filter="wipe(left)">
                                      <p:cBhvr>
                                        <p:cTn id="99" dur="1000"/>
                                        <p:tgtEl>
                                          <p:spTgt spid="25"/>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2" presetClass="entr" presetSubtype="8" fill="hold" nodeType="clickEffect">
                                  <p:stCondLst>
                                    <p:cond delay="0"/>
                                  </p:stCondLst>
                                  <p:childTnLst>
                                    <p:set>
                                      <p:cBhvr>
                                        <p:cTn id="103" dur="1" fill="hold">
                                          <p:stCondLst>
                                            <p:cond delay="0"/>
                                          </p:stCondLst>
                                        </p:cTn>
                                        <p:tgtEl>
                                          <p:spTgt spid="19479"/>
                                        </p:tgtEl>
                                        <p:attrNameLst>
                                          <p:attrName>style.visibility</p:attrName>
                                        </p:attrNameLst>
                                      </p:cBhvr>
                                      <p:to>
                                        <p:strVal val="visible"/>
                                      </p:to>
                                    </p:set>
                                    <p:animEffect transition="in" filter="wipe(left)">
                                      <p:cBhvr>
                                        <p:cTn id="104" dur="1000"/>
                                        <p:tgtEl>
                                          <p:spTgt spid="19479"/>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42" presetClass="entr" presetSubtype="0" fill="hold" nodeType="clickEffect">
                                  <p:stCondLst>
                                    <p:cond delay="0"/>
                                  </p:stCondLst>
                                  <p:childTnLst>
                                    <p:set>
                                      <p:cBhvr>
                                        <p:cTn id="108" dur="1" fill="hold">
                                          <p:stCondLst>
                                            <p:cond delay="0"/>
                                          </p:stCondLst>
                                        </p:cTn>
                                        <p:tgtEl>
                                          <p:spTgt spid="8"/>
                                        </p:tgtEl>
                                        <p:attrNameLst>
                                          <p:attrName>style.visibility</p:attrName>
                                        </p:attrNameLst>
                                      </p:cBhvr>
                                      <p:to>
                                        <p:strVal val="visible"/>
                                      </p:to>
                                    </p:set>
                                    <p:animEffect transition="in" filter="fade">
                                      <p:cBhvr>
                                        <p:cTn id="109" dur="1000"/>
                                        <p:tgtEl>
                                          <p:spTgt spid="8"/>
                                        </p:tgtEl>
                                      </p:cBhvr>
                                    </p:animEffect>
                                    <p:anim calcmode="lin" valueType="num">
                                      <p:cBhvr>
                                        <p:cTn id="110" dur="1000" fill="hold"/>
                                        <p:tgtEl>
                                          <p:spTgt spid="8"/>
                                        </p:tgtEl>
                                        <p:attrNameLst>
                                          <p:attrName>ppt_x</p:attrName>
                                        </p:attrNameLst>
                                      </p:cBhvr>
                                      <p:tavLst>
                                        <p:tav tm="0">
                                          <p:val>
                                            <p:strVal val="#ppt_x"/>
                                          </p:val>
                                        </p:tav>
                                        <p:tav tm="100000">
                                          <p:val>
                                            <p:strVal val="#ppt_x"/>
                                          </p:val>
                                        </p:tav>
                                      </p:tavLst>
                                    </p:anim>
                                    <p:anim calcmode="lin" valueType="num">
                                      <p:cBhvr>
                                        <p:cTn id="11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12" fill="hold" nodeType="clickPar">
                      <p:stCondLst>
                        <p:cond delay="indefinite"/>
                      </p:stCondLst>
                      <p:childTnLst>
                        <p:par>
                          <p:cTn id="113" fill="hold" nodeType="withGroup">
                            <p:stCondLst>
                              <p:cond delay="0"/>
                            </p:stCondLst>
                            <p:childTnLst>
                              <p:par>
                                <p:cTn id="114" presetID="22" presetClass="entr" presetSubtype="8" fill="hold" nodeType="clickEffect">
                                  <p:stCondLst>
                                    <p:cond delay="0"/>
                                  </p:stCondLst>
                                  <p:childTnLst>
                                    <p:set>
                                      <p:cBhvr>
                                        <p:cTn id="115" dur="1" fill="hold">
                                          <p:stCondLst>
                                            <p:cond delay="0"/>
                                          </p:stCondLst>
                                        </p:cTn>
                                        <p:tgtEl>
                                          <p:spTgt spid="3"/>
                                        </p:tgtEl>
                                        <p:attrNameLst>
                                          <p:attrName>style.visibility</p:attrName>
                                        </p:attrNameLst>
                                      </p:cBhvr>
                                      <p:to>
                                        <p:strVal val="visible"/>
                                      </p:to>
                                    </p:set>
                                    <p:animEffect transition="in" filter="wipe(left)">
                                      <p:cBhvr>
                                        <p:cTn id="116" dur="1000"/>
                                        <p:tgtEl>
                                          <p:spTgt spid="3"/>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31" presetClass="entr" presetSubtype="0" fill="hold" nodeType="clickEffect">
                                  <p:stCondLst>
                                    <p:cond delay="0"/>
                                  </p:stCondLst>
                                  <p:childTnLst>
                                    <p:set>
                                      <p:cBhvr>
                                        <p:cTn id="120" dur="1" fill="hold">
                                          <p:stCondLst>
                                            <p:cond delay="0"/>
                                          </p:stCondLst>
                                        </p:cTn>
                                        <p:tgtEl>
                                          <p:spTgt spid="19478"/>
                                        </p:tgtEl>
                                        <p:attrNameLst>
                                          <p:attrName>style.visibility</p:attrName>
                                        </p:attrNameLst>
                                      </p:cBhvr>
                                      <p:to>
                                        <p:strVal val="visible"/>
                                      </p:to>
                                    </p:set>
                                    <p:anim calcmode="lin" valueType="num">
                                      <p:cBhvr>
                                        <p:cTn id="121" dur="1000" fill="hold"/>
                                        <p:tgtEl>
                                          <p:spTgt spid="19478"/>
                                        </p:tgtEl>
                                        <p:attrNameLst>
                                          <p:attrName>ppt_w</p:attrName>
                                        </p:attrNameLst>
                                      </p:cBhvr>
                                      <p:tavLst>
                                        <p:tav tm="0">
                                          <p:val>
                                            <p:fltVal val="0"/>
                                          </p:val>
                                        </p:tav>
                                        <p:tav tm="100000">
                                          <p:val>
                                            <p:strVal val="#ppt_w"/>
                                          </p:val>
                                        </p:tav>
                                      </p:tavLst>
                                    </p:anim>
                                    <p:anim calcmode="lin" valueType="num">
                                      <p:cBhvr>
                                        <p:cTn id="122" dur="1000" fill="hold"/>
                                        <p:tgtEl>
                                          <p:spTgt spid="19478"/>
                                        </p:tgtEl>
                                        <p:attrNameLst>
                                          <p:attrName>ppt_h</p:attrName>
                                        </p:attrNameLst>
                                      </p:cBhvr>
                                      <p:tavLst>
                                        <p:tav tm="0">
                                          <p:val>
                                            <p:fltVal val="0"/>
                                          </p:val>
                                        </p:tav>
                                        <p:tav tm="100000">
                                          <p:val>
                                            <p:strVal val="#ppt_h"/>
                                          </p:val>
                                        </p:tav>
                                      </p:tavLst>
                                    </p:anim>
                                    <p:anim calcmode="lin" valueType="num">
                                      <p:cBhvr>
                                        <p:cTn id="123" dur="1000" fill="hold"/>
                                        <p:tgtEl>
                                          <p:spTgt spid="19478"/>
                                        </p:tgtEl>
                                        <p:attrNameLst>
                                          <p:attrName>style.rotation</p:attrName>
                                        </p:attrNameLst>
                                      </p:cBhvr>
                                      <p:tavLst>
                                        <p:tav tm="0">
                                          <p:val>
                                            <p:fltVal val="90"/>
                                          </p:val>
                                        </p:tav>
                                        <p:tav tm="100000">
                                          <p:val>
                                            <p:fltVal val="0"/>
                                          </p:val>
                                        </p:tav>
                                      </p:tavLst>
                                    </p:anim>
                                    <p:animEffect transition="in" filter="fade">
                                      <p:cBhvr>
                                        <p:cTn id="124" dur="1000"/>
                                        <p:tgtEl>
                                          <p:spTgt spid="194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p:bldP spid="19468"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20482" name="Text Box 38"/>
          <p:cNvSpPr txBox="1">
            <a:spLocks noChangeArrowheads="1"/>
          </p:cNvSpPr>
          <p:nvPr/>
        </p:nvSpPr>
        <p:spPr bwMode="auto">
          <a:xfrm>
            <a:off x="1524001" y="19050"/>
            <a:ext cx="83724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3200" b="1">
                <a:solidFill>
                  <a:srgbClr val="FF0000"/>
                </a:solidFill>
              </a:rPr>
              <a:t>BÀI TẬP. MẠCH CÓ R, L, C MẮC NỐI TIẾP</a:t>
            </a:r>
          </a:p>
        </p:txBody>
      </p:sp>
      <p:sp>
        <p:nvSpPr>
          <p:cNvPr id="20483" name="Rectangle 1"/>
          <p:cNvSpPr>
            <a:spLocks noChangeArrowheads="1"/>
          </p:cNvSpPr>
          <p:nvPr/>
        </p:nvSpPr>
        <p:spPr bwMode="auto">
          <a:xfrm>
            <a:off x="1524000" y="533401"/>
            <a:ext cx="9144000" cy="275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en-US" altLang="vi-VN" sz="2400" b="1"/>
              <a:t>Câu 27:</a:t>
            </a:r>
            <a:r>
              <a:rPr lang="en-US" altLang="vi-VN" sz="2400"/>
              <a:t> </a:t>
            </a:r>
            <a:r>
              <a:rPr lang="fr-FR" altLang="vi-VN" sz="2400" b="1"/>
              <a:t>(TN2009)</a:t>
            </a:r>
            <a:r>
              <a:rPr lang="fr-FR" altLang="vi-VN" sz="2400"/>
              <a:t> </a:t>
            </a:r>
            <a:r>
              <a:rPr lang="en-US" altLang="vi-VN" sz="2400"/>
              <a:t>Khi đặt hiệu điện thế không đổi 12 V</a:t>
            </a:r>
          </a:p>
          <a:p>
            <a:pPr algn="just" eaLnBrk="1" hangingPunct="1">
              <a:spcBef>
                <a:spcPct val="0"/>
              </a:spcBef>
              <a:buClrTx/>
              <a:buSzTx/>
              <a:buFontTx/>
              <a:buNone/>
            </a:pPr>
            <a:r>
              <a:rPr lang="en-US" altLang="vi-VN" sz="2400"/>
              <a:t>vào hai đầu một cuộn dây có điện trở thuần R và độ tự cảm</a:t>
            </a:r>
          </a:p>
          <a:p>
            <a:pPr algn="just" eaLnBrk="1" hangingPunct="1">
              <a:spcBef>
                <a:spcPct val="0"/>
              </a:spcBef>
              <a:buClrTx/>
              <a:buSzTx/>
              <a:buFontTx/>
              <a:buNone/>
            </a:pPr>
            <a:r>
              <a:rPr lang="en-US" altLang="vi-VN" sz="2400"/>
              <a:t>L thì dòng điện qua cuộn dây là dòng điện một chiều có cường</a:t>
            </a:r>
          </a:p>
          <a:p>
            <a:pPr algn="just" eaLnBrk="1" hangingPunct="1">
              <a:spcBef>
                <a:spcPct val="0"/>
              </a:spcBef>
              <a:buClrTx/>
              <a:buSzTx/>
              <a:buFontTx/>
              <a:buNone/>
            </a:pPr>
            <a:r>
              <a:rPr lang="en-US" altLang="vi-VN" sz="2400"/>
              <a:t>độ 0,15 A. Nếu đặt vào hai đầu cuộn dây này một điện áp xoay chiều có giá trị hiệu dụng 100 V thì cường độ dòng điện hiệu dụng qua nó là 1 A, cảm kháng của cuộn dây bằng</a:t>
            </a:r>
          </a:p>
          <a:p>
            <a:pPr algn="just" eaLnBrk="1" hangingPunct="1">
              <a:spcBef>
                <a:spcPts val="600"/>
              </a:spcBef>
              <a:buClrTx/>
              <a:buSzTx/>
              <a:buNone/>
            </a:pPr>
            <a:r>
              <a:rPr lang="en-US" altLang="vi-VN" sz="2400" b="1"/>
              <a:t>	A.</a:t>
            </a:r>
            <a:r>
              <a:rPr lang="en-US" altLang="vi-VN" sz="2400"/>
              <a:t> 60 Ω. 	</a:t>
            </a:r>
            <a:r>
              <a:rPr lang="en-US" altLang="vi-VN" sz="2400" b="1"/>
              <a:t>B.</a:t>
            </a:r>
            <a:r>
              <a:rPr lang="en-US" altLang="vi-VN" sz="2400"/>
              <a:t> 30 Ω. 	</a:t>
            </a:r>
            <a:r>
              <a:rPr lang="en-US" altLang="vi-VN" sz="2400" b="1"/>
              <a:t>C.</a:t>
            </a:r>
            <a:r>
              <a:rPr lang="en-US" altLang="vi-VN" sz="2400"/>
              <a:t> 40 Ω. 	</a:t>
            </a:r>
            <a:r>
              <a:rPr lang="en-US" altLang="vi-VN" sz="2400" b="1"/>
              <a:t>D.</a:t>
            </a:r>
            <a:r>
              <a:rPr lang="en-US" altLang="vi-VN" sz="2400"/>
              <a:t> 50 Ω.</a:t>
            </a:r>
          </a:p>
        </p:txBody>
      </p:sp>
      <p:cxnSp>
        <p:nvCxnSpPr>
          <p:cNvPr id="20484" name="Straight Connector 20"/>
          <p:cNvCxnSpPr>
            <a:cxnSpLocks noChangeShapeType="1"/>
          </p:cNvCxnSpPr>
          <p:nvPr/>
        </p:nvCxnSpPr>
        <p:spPr bwMode="auto">
          <a:xfrm>
            <a:off x="5867400" y="935038"/>
            <a:ext cx="32575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85" name="Straight Connector 20"/>
          <p:cNvCxnSpPr>
            <a:cxnSpLocks noChangeShapeType="1"/>
          </p:cNvCxnSpPr>
          <p:nvPr/>
        </p:nvCxnSpPr>
        <p:spPr bwMode="auto">
          <a:xfrm>
            <a:off x="3848100" y="1296988"/>
            <a:ext cx="40195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86" name="Straight Connector 20"/>
          <p:cNvCxnSpPr>
            <a:cxnSpLocks noChangeShapeType="1"/>
          </p:cNvCxnSpPr>
          <p:nvPr/>
        </p:nvCxnSpPr>
        <p:spPr bwMode="auto">
          <a:xfrm>
            <a:off x="2076450" y="2020888"/>
            <a:ext cx="9906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0487" name="Object 6"/>
          <p:cNvGraphicFramePr>
            <a:graphicFrameLocks noChangeAspect="1"/>
          </p:cNvGraphicFramePr>
          <p:nvPr/>
        </p:nvGraphicFramePr>
        <p:xfrm>
          <a:off x="2990851" y="3059113"/>
          <a:ext cx="1882775" cy="901700"/>
        </p:xfrm>
        <a:graphic>
          <a:graphicData uri="http://schemas.openxmlformats.org/presentationml/2006/ole">
            <mc:AlternateContent xmlns:mc="http://schemas.openxmlformats.org/markup-compatibility/2006">
              <mc:Choice xmlns:v="urn:schemas-microsoft-com:vml" Requires="v">
                <p:oleObj spid="_x0000_s20631" name="Equation" r:id="rId5" imgW="901309" imgH="431613" progId="Equation.DSMT4">
                  <p:embed/>
                </p:oleObj>
              </mc:Choice>
              <mc:Fallback>
                <p:oleObj name="Equation" r:id="rId5" imgW="901309" imgH="431613" progId="Equation.DSMT4">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90851" y="3059113"/>
                        <a:ext cx="1882775"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88" name="Object 10"/>
          <p:cNvGraphicFramePr>
            <a:graphicFrameLocks noChangeAspect="1"/>
          </p:cNvGraphicFramePr>
          <p:nvPr/>
        </p:nvGraphicFramePr>
        <p:xfrm>
          <a:off x="2952751" y="3821113"/>
          <a:ext cx="2227263" cy="901700"/>
        </p:xfrm>
        <a:graphic>
          <a:graphicData uri="http://schemas.openxmlformats.org/presentationml/2006/ole">
            <mc:AlternateContent xmlns:mc="http://schemas.openxmlformats.org/markup-compatibility/2006">
              <mc:Choice xmlns:v="urn:schemas-microsoft-com:vml" Requires="v">
                <p:oleObj spid="_x0000_s20632" name="Equation" r:id="rId7" imgW="1066800" imgH="431800" progId="Equation.DSMT4">
                  <p:embed/>
                </p:oleObj>
              </mc:Choice>
              <mc:Fallback>
                <p:oleObj name="Equation" r:id="rId7" imgW="1066800" imgH="431800" progId="Equation.DSMT4">
                  <p:embed/>
                  <p:pic>
                    <p:nvPicPr>
                      <p:cNvPr id="0"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52751" y="3821113"/>
                        <a:ext cx="2227263"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0" name="Group 9"/>
          <p:cNvGrpSpPr>
            <a:grpSpLocks/>
          </p:cNvGrpSpPr>
          <p:nvPr/>
        </p:nvGrpSpPr>
        <p:grpSpPr bwMode="auto">
          <a:xfrm>
            <a:off x="5276851" y="3409950"/>
            <a:ext cx="3649663" cy="819150"/>
            <a:chOff x="3752850" y="3409950"/>
            <a:chExt cx="3649663" cy="819150"/>
          </a:xfrm>
        </p:grpSpPr>
        <p:graphicFrame>
          <p:nvGraphicFramePr>
            <p:cNvPr id="20505" name="Object 8"/>
            <p:cNvGraphicFramePr>
              <a:graphicFrameLocks noChangeAspect="1"/>
            </p:cNvGraphicFramePr>
            <p:nvPr/>
          </p:nvGraphicFramePr>
          <p:xfrm>
            <a:off x="4254500" y="3517900"/>
            <a:ext cx="3148013" cy="566738"/>
          </p:xfrm>
          <a:graphic>
            <a:graphicData uri="http://schemas.openxmlformats.org/presentationml/2006/ole">
              <mc:AlternateContent xmlns:mc="http://schemas.openxmlformats.org/markup-compatibility/2006">
                <mc:Choice xmlns:v="urn:schemas-microsoft-com:vml" Requires="v">
                  <p:oleObj spid="_x0000_s20633" name="Equation" r:id="rId9" imgW="1549400" imgH="279400" progId="Equation.DSMT4">
                    <p:embed/>
                  </p:oleObj>
                </mc:Choice>
                <mc:Fallback>
                  <p:oleObj name="Equation" r:id="rId9" imgW="1549400" imgH="279400" progId="Equation.DSMT4">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54500" y="3517900"/>
                          <a:ext cx="3148013"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06" name="Right Brace 9"/>
            <p:cNvSpPr>
              <a:spLocks/>
            </p:cNvSpPr>
            <p:nvPr/>
          </p:nvSpPr>
          <p:spPr bwMode="auto">
            <a:xfrm>
              <a:off x="3752850" y="3409950"/>
              <a:ext cx="381000" cy="819150"/>
            </a:xfrm>
            <a:prstGeom prst="rightBrace">
              <a:avLst>
                <a:gd name="adj1" fmla="val 8331"/>
                <a:gd name="adj2" fmla="val 50000"/>
              </a:avLst>
            </a:prstGeom>
            <a:noFill/>
            <a:ln w="19050" algn="ctr">
              <a:solidFill>
                <a:srgbClr val="990099"/>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endParaRPr lang="vi-VN" altLang="vi-VN" sz="1800"/>
            </a:p>
          </p:txBody>
        </p:sp>
      </p:grpSp>
      <p:pic>
        <p:nvPicPr>
          <p:cNvPr id="20491" name="Picture 6" descr="Kết quả hình ảnh cho ảnh gif ngộ nghĩnh"/>
          <p:cNvPicPr>
            <a:picLocks noChangeAspect="1" noChangeArrowheads="1" noCrop="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208214" y="2751138"/>
            <a:ext cx="765175"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2" name="Rectangle 1"/>
          <p:cNvSpPr>
            <a:spLocks noChangeArrowheads="1"/>
          </p:cNvSpPr>
          <p:nvPr/>
        </p:nvSpPr>
        <p:spPr bwMode="auto">
          <a:xfrm>
            <a:off x="1501775" y="4610101"/>
            <a:ext cx="9144000"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ts val="600"/>
              </a:spcBef>
              <a:buClrTx/>
              <a:buSzTx/>
              <a:buNone/>
            </a:pPr>
            <a:r>
              <a:rPr lang="en-US" altLang="vi-VN" sz="2400" b="1" dirty="0"/>
              <a:t>Câu 28:</a:t>
            </a:r>
            <a:r>
              <a:rPr lang="en-US" altLang="vi-VN" sz="2400" dirty="0"/>
              <a:t> </a:t>
            </a:r>
            <a:r>
              <a:rPr lang="fr-FR" altLang="vi-VN" sz="2400" b="1" dirty="0"/>
              <a:t>(</a:t>
            </a:r>
            <a:r>
              <a:rPr lang="fr-FR" altLang="vi-VN" sz="2400" b="1" dirty="0" err="1"/>
              <a:t>ĐH2014</a:t>
            </a:r>
            <a:r>
              <a:rPr lang="fr-FR" altLang="vi-VN" sz="2400" b="1" dirty="0"/>
              <a:t>) </a:t>
            </a:r>
            <a:r>
              <a:rPr lang="en-US" altLang="vi-VN" sz="2400" dirty="0"/>
              <a:t>Một đoạn mạch điện xoay chiều gồm điện trở thuần R mắc nối tiếp với một cuộn cảm thuần có cảm kháng với giá trị bằng R. Độ lệch pha của điện áp giữa hai đầu đoạn mạch với cường độ dòng điện trong đoạn mạch bằng </a:t>
            </a:r>
          </a:p>
          <a:p>
            <a:pPr algn="just" eaLnBrk="1" hangingPunct="1">
              <a:spcBef>
                <a:spcPts val="600"/>
              </a:spcBef>
              <a:buClrTx/>
              <a:buSzTx/>
              <a:buNone/>
            </a:pPr>
            <a:r>
              <a:rPr lang="en-US" altLang="vi-VN" sz="2400" dirty="0"/>
              <a:t>	</a:t>
            </a:r>
            <a:r>
              <a:rPr lang="en-US" altLang="vi-VN" sz="2400" b="1" dirty="0"/>
              <a:t>A. </a:t>
            </a:r>
            <a:r>
              <a:rPr lang="nl-NL" altLang="vi-VN" sz="2400" dirty="0"/>
              <a:t>π</a:t>
            </a:r>
            <a:r>
              <a:rPr lang="en-US" altLang="vi-VN" sz="2400" dirty="0"/>
              <a:t>/2		</a:t>
            </a:r>
            <a:r>
              <a:rPr lang="en-US" altLang="vi-VN" sz="2400" b="1" dirty="0"/>
              <a:t>B.</a:t>
            </a:r>
            <a:r>
              <a:rPr lang="en-US" altLang="vi-VN" sz="2400" dirty="0"/>
              <a:t> </a:t>
            </a:r>
            <a:r>
              <a:rPr lang="nl-NL" altLang="vi-VN" sz="2400" dirty="0"/>
              <a:t>π</a:t>
            </a:r>
            <a:r>
              <a:rPr lang="en-US" altLang="vi-VN" sz="2400" dirty="0"/>
              <a:t>/4		</a:t>
            </a:r>
            <a:r>
              <a:rPr lang="en-US" altLang="vi-VN" sz="2400" b="1" dirty="0"/>
              <a:t>C.</a:t>
            </a:r>
            <a:r>
              <a:rPr lang="en-US" altLang="vi-VN" sz="2400" dirty="0"/>
              <a:t> </a:t>
            </a:r>
            <a:r>
              <a:rPr lang="nl-NL" altLang="vi-VN" sz="2400" dirty="0"/>
              <a:t>π</a:t>
            </a:r>
            <a:r>
              <a:rPr lang="en-US" altLang="vi-VN" sz="2400" dirty="0"/>
              <a:t>/3		</a:t>
            </a:r>
            <a:r>
              <a:rPr lang="en-US" altLang="vi-VN" sz="2400" b="1" dirty="0"/>
              <a:t>D.</a:t>
            </a:r>
            <a:r>
              <a:rPr lang="en-US" altLang="vi-VN" sz="2400" dirty="0"/>
              <a:t> 0. </a:t>
            </a:r>
          </a:p>
        </p:txBody>
      </p:sp>
      <p:cxnSp>
        <p:nvCxnSpPr>
          <p:cNvPr id="20493" name="Straight Connector 20"/>
          <p:cNvCxnSpPr>
            <a:cxnSpLocks noChangeShapeType="1"/>
          </p:cNvCxnSpPr>
          <p:nvPr/>
        </p:nvCxnSpPr>
        <p:spPr bwMode="auto">
          <a:xfrm>
            <a:off x="8420100" y="5354638"/>
            <a:ext cx="16192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4" name="Straight Connector 20"/>
          <p:cNvCxnSpPr>
            <a:cxnSpLocks noChangeShapeType="1"/>
          </p:cNvCxnSpPr>
          <p:nvPr/>
        </p:nvCxnSpPr>
        <p:spPr bwMode="auto">
          <a:xfrm>
            <a:off x="2438400" y="5732463"/>
            <a:ext cx="10668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5" name="Straight Connector 20"/>
          <p:cNvCxnSpPr>
            <a:cxnSpLocks noChangeShapeType="1"/>
          </p:cNvCxnSpPr>
          <p:nvPr/>
        </p:nvCxnSpPr>
        <p:spPr bwMode="auto">
          <a:xfrm>
            <a:off x="3695700" y="5730875"/>
            <a:ext cx="15811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6" name="Straight Connector 22"/>
          <p:cNvCxnSpPr>
            <a:cxnSpLocks noChangeShapeType="1"/>
          </p:cNvCxnSpPr>
          <p:nvPr/>
        </p:nvCxnSpPr>
        <p:spPr bwMode="auto">
          <a:xfrm flipV="1">
            <a:off x="6073776" y="5730875"/>
            <a:ext cx="974725" cy="1588"/>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7" name="Straight Connector 24"/>
          <p:cNvCxnSpPr>
            <a:cxnSpLocks noChangeShapeType="1"/>
          </p:cNvCxnSpPr>
          <p:nvPr/>
        </p:nvCxnSpPr>
        <p:spPr bwMode="auto">
          <a:xfrm>
            <a:off x="3524250" y="6113463"/>
            <a:ext cx="13144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0498" name="Picture 6" descr="Kết quả hình ảnh cho ảnh gif ngộ nghĩnh"/>
          <p:cNvPicPr>
            <a:picLocks noChangeAspect="1" noChangeArrowheads="1" noCrop="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073526" y="6113463"/>
            <a:ext cx="765175"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0499" name="Object 23"/>
          <p:cNvGraphicFramePr>
            <a:graphicFrameLocks noChangeAspect="1"/>
          </p:cNvGraphicFramePr>
          <p:nvPr/>
        </p:nvGraphicFramePr>
        <p:xfrm>
          <a:off x="8767764" y="5835650"/>
          <a:ext cx="1271587" cy="820738"/>
        </p:xfrm>
        <a:graphic>
          <a:graphicData uri="http://schemas.openxmlformats.org/presentationml/2006/ole">
            <mc:AlternateContent xmlns:mc="http://schemas.openxmlformats.org/markup-compatibility/2006">
              <mc:Choice xmlns:v="urn:schemas-microsoft-com:vml" Requires="v">
                <p:oleObj spid="_x0000_s20634" name="Equation" r:id="rId12" imgW="609336" imgH="393529" progId="Equation.DSMT4">
                  <p:embed/>
                </p:oleObj>
              </mc:Choice>
              <mc:Fallback>
                <p:oleObj name="Equation" r:id="rId12" imgW="609336" imgH="393529" progId="Equation.DSMT4">
                  <p:embed/>
                  <p:pic>
                    <p:nvPicPr>
                      <p:cNvPr id="0" name="Object 2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767764" y="5835650"/>
                        <a:ext cx="1271587"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0" name="Straight Connector 20"/>
          <p:cNvCxnSpPr>
            <a:cxnSpLocks noChangeShapeType="1"/>
          </p:cNvCxnSpPr>
          <p:nvPr/>
        </p:nvCxnSpPr>
        <p:spPr bwMode="auto">
          <a:xfrm>
            <a:off x="5010150" y="2406650"/>
            <a:ext cx="9906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p:cNvCxnSpPr>
            <a:cxnSpLocks noChangeShapeType="1"/>
          </p:cNvCxnSpPr>
          <p:nvPr/>
        </p:nvCxnSpPr>
        <p:spPr bwMode="auto">
          <a:xfrm>
            <a:off x="8767764" y="2020888"/>
            <a:ext cx="174307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20"/>
          <p:cNvCxnSpPr>
            <a:cxnSpLocks noChangeShapeType="1"/>
          </p:cNvCxnSpPr>
          <p:nvPr/>
        </p:nvCxnSpPr>
        <p:spPr bwMode="auto">
          <a:xfrm>
            <a:off x="1524000" y="2406650"/>
            <a:ext cx="9144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Connector 20"/>
          <p:cNvCxnSpPr>
            <a:cxnSpLocks noChangeShapeType="1"/>
          </p:cNvCxnSpPr>
          <p:nvPr/>
        </p:nvCxnSpPr>
        <p:spPr bwMode="auto">
          <a:xfrm>
            <a:off x="2971801" y="2751138"/>
            <a:ext cx="481013"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Straight Connector 20"/>
          <p:cNvCxnSpPr>
            <a:cxnSpLocks noChangeShapeType="1"/>
          </p:cNvCxnSpPr>
          <p:nvPr/>
        </p:nvCxnSpPr>
        <p:spPr bwMode="auto">
          <a:xfrm>
            <a:off x="3584576" y="2751138"/>
            <a:ext cx="142557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0483"/>
                                        </p:tgtEl>
                                        <p:attrNameLst>
                                          <p:attrName>style.visibility</p:attrName>
                                        </p:attrNameLst>
                                      </p:cBhvr>
                                      <p:to>
                                        <p:strVal val="visible"/>
                                      </p:to>
                                    </p:set>
                                    <p:animEffect transition="in" filter="wipe(up)">
                                      <p:cBhvr>
                                        <p:cTn id="7" dur="1000"/>
                                        <p:tgtEl>
                                          <p:spTgt spid="204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0484"/>
                                        </p:tgtEl>
                                        <p:attrNameLst>
                                          <p:attrName>style.visibility</p:attrName>
                                        </p:attrNameLst>
                                      </p:cBhvr>
                                      <p:to>
                                        <p:strVal val="visible"/>
                                      </p:to>
                                    </p:set>
                                    <p:animEffect transition="in" filter="wipe(left)">
                                      <p:cBhvr>
                                        <p:cTn id="12" dur="1000"/>
                                        <p:tgtEl>
                                          <p:spTgt spid="2048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0485"/>
                                        </p:tgtEl>
                                        <p:attrNameLst>
                                          <p:attrName>style.visibility</p:attrName>
                                        </p:attrNameLst>
                                      </p:cBhvr>
                                      <p:to>
                                        <p:strVal val="visible"/>
                                      </p:to>
                                    </p:set>
                                    <p:animEffect transition="in" filter="wipe(left)">
                                      <p:cBhvr>
                                        <p:cTn id="17" dur="1000"/>
                                        <p:tgtEl>
                                          <p:spTgt spid="2048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0486"/>
                                        </p:tgtEl>
                                        <p:attrNameLst>
                                          <p:attrName>style.visibility</p:attrName>
                                        </p:attrNameLst>
                                      </p:cBhvr>
                                      <p:to>
                                        <p:strVal val="visible"/>
                                      </p:to>
                                    </p:set>
                                    <p:animEffect transition="in" filter="wipe(left)">
                                      <p:cBhvr>
                                        <p:cTn id="22" dur="1000"/>
                                        <p:tgtEl>
                                          <p:spTgt spid="2048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left)">
                                      <p:cBhvr>
                                        <p:cTn id="27" dur="500"/>
                                        <p:tgtEl>
                                          <p:spTgt spid="21"/>
                                        </p:tgtEl>
                                      </p:cBhvr>
                                    </p:animEffect>
                                  </p:childTnLst>
                                </p:cTn>
                              </p:par>
                            </p:childTnLst>
                          </p:cTn>
                        </p:par>
                        <p:par>
                          <p:cTn id="28" fill="hold">
                            <p:stCondLst>
                              <p:cond delay="500"/>
                            </p:stCondLst>
                            <p:childTnLst>
                              <p:par>
                                <p:cTn id="29" presetID="22" presetClass="entr" presetSubtype="8"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left)">
                                      <p:cBhvr>
                                        <p:cTn id="31" dur="500"/>
                                        <p:tgtEl>
                                          <p:spTgt spid="2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wipe(left)">
                                      <p:cBhvr>
                                        <p:cTn id="36" dur="1000"/>
                                        <p:tgtEl>
                                          <p:spTgt spid="20"/>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wipe(left)">
                                      <p:cBhvr>
                                        <p:cTn id="41" dur="1000"/>
                                        <p:tgtEl>
                                          <p:spTgt spid="27"/>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30"/>
                                        </p:tgtEl>
                                        <p:attrNameLst>
                                          <p:attrName>style.visibility</p:attrName>
                                        </p:attrNameLst>
                                      </p:cBhvr>
                                      <p:to>
                                        <p:strVal val="visible"/>
                                      </p:to>
                                    </p:set>
                                    <p:animEffect transition="in" filter="wipe(left)">
                                      <p:cBhvr>
                                        <p:cTn id="46" dur="1000"/>
                                        <p:tgtEl>
                                          <p:spTgt spid="30"/>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20487"/>
                                        </p:tgtEl>
                                        <p:attrNameLst>
                                          <p:attrName>style.visibility</p:attrName>
                                        </p:attrNameLst>
                                      </p:cBhvr>
                                      <p:to>
                                        <p:strVal val="visible"/>
                                      </p:to>
                                    </p:set>
                                    <p:animEffect transition="in" filter="wipe(left)">
                                      <p:cBhvr>
                                        <p:cTn id="51" dur="1000"/>
                                        <p:tgtEl>
                                          <p:spTgt spid="20487"/>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nodeType="clickEffect">
                                  <p:stCondLst>
                                    <p:cond delay="0"/>
                                  </p:stCondLst>
                                  <p:childTnLst>
                                    <p:set>
                                      <p:cBhvr>
                                        <p:cTn id="55" dur="1" fill="hold">
                                          <p:stCondLst>
                                            <p:cond delay="0"/>
                                          </p:stCondLst>
                                        </p:cTn>
                                        <p:tgtEl>
                                          <p:spTgt spid="20488"/>
                                        </p:tgtEl>
                                        <p:attrNameLst>
                                          <p:attrName>style.visibility</p:attrName>
                                        </p:attrNameLst>
                                      </p:cBhvr>
                                      <p:to>
                                        <p:strVal val="visible"/>
                                      </p:to>
                                    </p:set>
                                    <p:animEffect transition="in" filter="wipe(left)">
                                      <p:cBhvr>
                                        <p:cTn id="56" dur="1000"/>
                                        <p:tgtEl>
                                          <p:spTgt spid="20488"/>
                                        </p:tgtEl>
                                      </p:cBhvr>
                                    </p:animEffect>
                                  </p:childTnLst>
                                </p:cTn>
                              </p:par>
                            </p:childTnLst>
                          </p:cTn>
                        </p:par>
                      </p:childTnLst>
                    </p:cTn>
                  </p:par>
                  <p:par>
                    <p:cTn id="57" fill="hold">
                      <p:stCondLst>
                        <p:cond delay="indefinite"/>
                      </p:stCondLst>
                      <p:childTnLst>
                        <p:par>
                          <p:cTn id="58" fill="hold" nodeType="afterGroup">
                            <p:stCondLst>
                              <p:cond delay="0"/>
                            </p:stCondLst>
                            <p:childTnLst>
                              <p:par>
                                <p:cTn id="59" presetID="22" presetClass="entr" presetSubtype="8" fill="hold" nodeType="clickEffect">
                                  <p:stCondLst>
                                    <p:cond delay="0"/>
                                  </p:stCondLst>
                                  <p:childTnLst>
                                    <p:set>
                                      <p:cBhvr>
                                        <p:cTn id="60" dur="1" fill="hold">
                                          <p:stCondLst>
                                            <p:cond delay="0"/>
                                          </p:stCondLst>
                                        </p:cTn>
                                        <p:tgtEl>
                                          <p:spTgt spid="10"/>
                                        </p:tgtEl>
                                        <p:attrNameLst>
                                          <p:attrName>style.visibility</p:attrName>
                                        </p:attrNameLst>
                                      </p:cBhvr>
                                      <p:to>
                                        <p:strVal val="visible"/>
                                      </p:to>
                                    </p:set>
                                    <p:animEffect transition="in" filter="wipe(left)">
                                      <p:cBhvr>
                                        <p:cTn id="61" dur="1000"/>
                                        <p:tgtEl>
                                          <p:spTgt spid="10"/>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4" fill="hold" nodeType="clickEffect">
                                  <p:stCondLst>
                                    <p:cond delay="0"/>
                                  </p:stCondLst>
                                  <p:childTnLst>
                                    <p:set>
                                      <p:cBhvr>
                                        <p:cTn id="65" dur="1" fill="hold">
                                          <p:stCondLst>
                                            <p:cond delay="0"/>
                                          </p:stCondLst>
                                        </p:cTn>
                                        <p:tgtEl>
                                          <p:spTgt spid="20491"/>
                                        </p:tgtEl>
                                        <p:attrNameLst>
                                          <p:attrName>style.visibility</p:attrName>
                                        </p:attrNameLst>
                                      </p:cBhvr>
                                      <p:to>
                                        <p:strVal val="visible"/>
                                      </p:to>
                                    </p:set>
                                    <p:animEffect transition="in" filter="wipe(down)">
                                      <p:cBhvr>
                                        <p:cTn id="66" dur="1000"/>
                                        <p:tgtEl>
                                          <p:spTgt spid="20491"/>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1" fill="hold" grpId="0" nodeType="clickEffect">
                                  <p:stCondLst>
                                    <p:cond delay="0"/>
                                  </p:stCondLst>
                                  <p:childTnLst>
                                    <p:set>
                                      <p:cBhvr>
                                        <p:cTn id="70" dur="1" fill="hold">
                                          <p:stCondLst>
                                            <p:cond delay="0"/>
                                          </p:stCondLst>
                                        </p:cTn>
                                        <p:tgtEl>
                                          <p:spTgt spid="20492"/>
                                        </p:tgtEl>
                                        <p:attrNameLst>
                                          <p:attrName>style.visibility</p:attrName>
                                        </p:attrNameLst>
                                      </p:cBhvr>
                                      <p:to>
                                        <p:strVal val="visible"/>
                                      </p:to>
                                    </p:set>
                                    <p:animEffect transition="in" filter="wipe(up)">
                                      <p:cBhvr>
                                        <p:cTn id="71" dur="1000"/>
                                        <p:tgtEl>
                                          <p:spTgt spid="20492"/>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8" fill="hold" nodeType="clickEffect">
                                  <p:stCondLst>
                                    <p:cond delay="0"/>
                                  </p:stCondLst>
                                  <p:childTnLst>
                                    <p:set>
                                      <p:cBhvr>
                                        <p:cTn id="75" dur="1" fill="hold">
                                          <p:stCondLst>
                                            <p:cond delay="0"/>
                                          </p:stCondLst>
                                        </p:cTn>
                                        <p:tgtEl>
                                          <p:spTgt spid="20493"/>
                                        </p:tgtEl>
                                        <p:attrNameLst>
                                          <p:attrName>style.visibility</p:attrName>
                                        </p:attrNameLst>
                                      </p:cBhvr>
                                      <p:to>
                                        <p:strVal val="visible"/>
                                      </p:to>
                                    </p:set>
                                    <p:animEffect transition="in" filter="wipe(left)">
                                      <p:cBhvr>
                                        <p:cTn id="76" dur="1000"/>
                                        <p:tgtEl>
                                          <p:spTgt spid="20493"/>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8" fill="hold" nodeType="clickEffect">
                                  <p:stCondLst>
                                    <p:cond delay="0"/>
                                  </p:stCondLst>
                                  <p:childTnLst>
                                    <p:set>
                                      <p:cBhvr>
                                        <p:cTn id="80" dur="1" fill="hold">
                                          <p:stCondLst>
                                            <p:cond delay="0"/>
                                          </p:stCondLst>
                                        </p:cTn>
                                        <p:tgtEl>
                                          <p:spTgt spid="20494"/>
                                        </p:tgtEl>
                                        <p:attrNameLst>
                                          <p:attrName>style.visibility</p:attrName>
                                        </p:attrNameLst>
                                      </p:cBhvr>
                                      <p:to>
                                        <p:strVal val="visible"/>
                                      </p:to>
                                    </p:set>
                                    <p:animEffect transition="in" filter="wipe(left)">
                                      <p:cBhvr>
                                        <p:cTn id="81" dur="1000"/>
                                        <p:tgtEl>
                                          <p:spTgt spid="20494"/>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8" fill="hold" nodeType="clickEffect">
                                  <p:stCondLst>
                                    <p:cond delay="0"/>
                                  </p:stCondLst>
                                  <p:childTnLst>
                                    <p:set>
                                      <p:cBhvr>
                                        <p:cTn id="85" dur="1" fill="hold">
                                          <p:stCondLst>
                                            <p:cond delay="0"/>
                                          </p:stCondLst>
                                        </p:cTn>
                                        <p:tgtEl>
                                          <p:spTgt spid="20495"/>
                                        </p:tgtEl>
                                        <p:attrNameLst>
                                          <p:attrName>style.visibility</p:attrName>
                                        </p:attrNameLst>
                                      </p:cBhvr>
                                      <p:to>
                                        <p:strVal val="visible"/>
                                      </p:to>
                                    </p:set>
                                    <p:animEffect transition="in" filter="wipe(left)">
                                      <p:cBhvr>
                                        <p:cTn id="86" dur="1000"/>
                                        <p:tgtEl>
                                          <p:spTgt spid="20495"/>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8" fill="hold" nodeType="clickEffect">
                                  <p:stCondLst>
                                    <p:cond delay="0"/>
                                  </p:stCondLst>
                                  <p:childTnLst>
                                    <p:set>
                                      <p:cBhvr>
                                        <p:cTn id="90" dur="1" fill="hold">
                                          <p:stCondLst>
                                            <p:cond delay="0"/>
                                          </p:stCondLst>
                                        </p:cTn>
                                        <p:tgtEl>
                                          <p:spTgt spid="20496"/>
                                        </p:tgtEl>
                                        <p:attrNameLst>
                                          <p:attrName>style.visibility</p:attrName>
                                        </p:attrNameLst>
                                      </p:cBhvr>
                                      <p:to>
                                        <p:strVal val="visible"/>
                                      </p:to>
                                    </p:set>
                                    <p:animEffect transition="in" filter="wipe(left)">
                                      <p:cBhvr>
                                        <p:cTn id="91" dur="1000"/>
                                        <p:tgtEl>
                                          <p:spTgt spid="20496"/>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22" presetClass="entr" presetSubtype="8" fill="hold" nodeType="clickEffect">
                                  <p:stCondLst>
                                    <p:cond delay="0"/>
                                  </p:stCondLst>
                                  <p:childTnLst>
                                    <p:set>
                                      <p:cBhvr>
                                        <p:cTn id="95" dur="1" fill="hold">
                                          <p:stCondLst>
                                            <p:cond delay="0"/>
                                          </p:stCondLst>
                                        </p:cTn>
                                        <p:tgtEl>
                                          <p:spTgt spid="20497"/>
                                        </p:tgtEl>
                                        <p:attrNameLst>
                                          <p:attrName>style.visibility</p:attrName>
                                        </p:attrNameLst>
                                      </p:cBhvr>
                                      <p:to>
                                        <p:strVal val="visible"/>
                                      </p:to>
                                    </p:set>
                                    <p:animEffect transition="in" filter="wipe(left)">
                                      <p:cBhvr>
                                        <p:cTn id="96" dur="1000"/>
                                        <p:tgtEl>
                                          <p:spTgt spid="20497"/>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22" presetClass="entr" presetSubtype="8" fill="hold" nodeType="clickEffect">
                                  <p:stCondLst>
                                    <p:cond delay="0"/>
                                  </p:stCondLst>
                                  <p:childTnLst>
                                    <p:set>
                                      <p:cBhvr>
                                        <p:cTn id="100" dur="1" fill="hold">
                                          <p:stCondLst>
                                            <p:cond delay="0"/>
                                          </p:stCondLst>
                                        </p:cTn>
                                        <p:tgtEl>
                                          <p:spTgt spid="20499"/>
                                        </p:tgtEl>
                                        <p:attrNameLst>
                                          <p:attrName>style.visibility</p:attrName>
                                        </p:attrNameLst>
                                      </p:cBhvr>
                                      <p:to>
                                        <p:strVal val="visible"/>
                                      </p:to>
                                    </p:set>
                                    <p:animEffect transition="in" filter="wipe(left)">
                                      <p:cBhvr>
                                        <p:cTn id="101" dur="1000"/>
                                        <p:tgtEl>
                                          <p:spTgt spid="20499"/>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22" presetClass="entr" presetSubtype="4" fill="hold" nodeType="clickEffect">
                                  <p:stCondLst>
                                    <p:cond delay="0"/>
                                  </p:stCondLst>
                                  <p:childTnLst>
                                    <p:set>
                                      <p:cBhvr>
                                        <p:cTn id="105" dur="1" fill="hold">
                                          <p:stCondLst>
                                            <p:cond delay="0"/>
                                          </p:stCondLst>
                                        </p:cTn>
                                        <p:tgtEl>
                                          <p:spTgt spid="20498"/>
                                        </p:tgtEl>
                                        <p:attrNameLst>
                                          <p:attrName>style.visibility</p:attrName>
                                        </p:attrNameLst>
                                      </p:cBhvr>
                                      <p:to>
                                        <p:strVal val="visible"/>
                                      </p:to>
                                    </p:set>
                                    <p:animEffect transition="in" filter="wipe(down)">
                                      <p:cBhvr>
                                        <p:cTn id="106" dur="1000"/>
                                        <p:tgtEl>
                                          <p:spTgt spid="204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p:bldP spid="2049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21506" name="Text Box 38"/>
          <p:cNvSpPr txBox="1">
            <a:spLocks noChangeArrowheads="1"/>
          </p:cNvSpPr>
          <p:nvPr/>
        </p:nvSpPr>
        <p:spPr bwMode="auto">
          <a:xfrm>
            <a:off x="1524001" y="19050"/>
            <a:ext cx="83724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3200" b="1">
                <a:solidFill>
                  <a:srgbClr val="FF0000"/>
                </a:solidFill>
              </a:rPr>
              <a:t>BÀI TẬP. MẠCH CÓ R, L, C MẮC NỐI TIẾP</a:t>
            </a:r>
          </a:p>
        </p:txBody>
      </p:sp>
      <p:sp>
        <p:nvSpPr>
          <p:cNvPr id="21507" name="Rectangle 4"/>
          <p:cNvSpPr>
            <a:spLocks noChangeArrowheads="1"/>
          </p:cNvSpPr>
          <p:nvPr/>
        </p:nvSpPr>
        <p:spPr bwMode="auto">
          <a:xfrm>
            <a:off x="1524000" y="603250"/>
            <a:ext cx="9144000" cy="283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en-US" altLang="vi-VN" sz="2400" b="1" dirty="0"/>
              <a:t>Câu 29:</a:t>
            </a:r>
            <a:r>
              <a:rPr lang="en-US" altLang="vi-VN" sz="2400" dirty="0"/>
              <a:t> </a:t>
            </a:r>
            <a:r>
              <a:rPr lang="fr-FR" altLang="vi-VN" sz="2400" b="1" dirty="0"/>
              <a:t>(</a:t>
            </a:r>
            <a:r>
              <a:rPr lang="fr-FR" altLang="vi-VN" sz="2400" b="1" dirty="0" err="1"/>
              <a:t>TN2008</a:t>
            </a:r>
            <a:r>
              <a:rPr lang="fr-FR" altLang="vi-VN" sz="2400" b="1" dirty="0"/>
              <a:t>)</a:t>
            </a:r>
            <a:r>
              <a:rPr lang="fr-FR" altLang="vi-VN" sz="2400" dirty="0"/>
              <a:t> </a:t>
            </a:r>
            <a:r>
              <a:rPr lang="en-US" altLang="vi-VN" sz="2400" dirty="0"/>
              <a:t>Đặt hiệu điện thế u = </a:t>
            </a:r>
            <a:r>
              <a:rPr lang="en-US" altLang="vi-VN" sz="2400" dirty="0" err="1"/>
              <a:t>50</a:t>
            </a:r>
            <a:r>
              <a:rPr lang="en-US" altLang="vi-VN" sz="2400" dirty="0" err="1">
                <a:sym typeface="Symbol" panose="05050102010706020507" pitchFamily="18" charset="2"/>
              </a:rPr>
              <a:t></a:t>
            </a:r>
            <a:r>
              <a:rPr lang="en-US" altLang="vi-VN" sz="2400" dirty="0" err="1"/>
              <a:t>2cosωt</a:t>
            </a:r>
            <a:r>
              <a:rPr lang="en-US" altLang="vi-VN" sz="2400" dirty="0"/>
              <a:t> (V)</a:t>
            </a:r>
          </a:p>
          <a:p>
            <a:pPr algn="just" eaLnBrk="1" hangingPunct="1">
              <a:spcBef>
                <a:spcPct val="0"/>
              </a:spcBef>
              <a:buClrTx/>
              <a:buSzTx/>
              <a:buFontTx/>
              <a:buNone/>
            </a:pPr>
            <a:r>
              <a:rPr lang="en-US" altLang="vi-VN" sz="2400" dirty="0"/>
              <a:t>(với ω không đổi) vào hai đầu một đoạn mạch gồm điện trở</a:t>
            </a:r>
          </a:p>
          <a:p>
            <a:pPr algn="just" eaLnBrk="1" hangingPunct="1">
              <a:spcBef>
                <a:spcPct val="0"/>
              </a:spcBef>
              <a:buClrTx/>
              <a:buSzTx/>
              <a:buFontTx/>
              <a:buNone/>
            </a:pPr>
            <a:r>
              <a:rPr lang="en-US" altLang="vi-VN" sz="2400" dirty="0"/>
              <a:t>thuần R = </a:t>
            </a:r>
            <a:r>
              <a:rPr lang="en-US" altLang="vi-VN" sz="2400" dirty="0" err="1"/>
              <a:t>50Ω</a:t>
            </a:r>
            <a:r>
              <a:rPr lang="en-US" altLang="vi-VN" sz="2400" dirty="0"/>
              <a:t>, mắc nối tiếp với cuộn cảm thuần có độ tự cảm L. Biết cảm kháng của cuộn cảm và điện trở thuần có giá trị bằng nhau. Cường độ dòng điện chạy trong mạch có giá trị </a:t>
            </a:r>
          </a:p>
          <a:p>
            <a:pPr algn="just" eaLnBrk="1" hangingPunct="1">
              <a:spcBef>
                <a:spcPts val="600"/>
              </a:spcBef>
              <a:buClrTx/>
              <a:buSzTx/>
              <a:buNone/>
            </a:pPr>
            <a:r>
              <a:rPr lang="en-US" altLang="vi-VN" sz="2400" b="1" dirty="0"/>
              <a:t>	A.</a:t>
            </a:r>
            <a:r>
              <a:rPr lang="en-US" altLang="vi-VN" sz="2400" dirty="0"/>
              <a:t> cực đại bằng </a:t>
            </a:r>
            <a:r>
              <a:rPr lang="en-US" altLang="vi-VN" sz="2400" dirty="0">
                <a:sym typeface="Symbol" panose="05050102010706020507" pitchFamily="18" charset="2"/>
              </a:rPr>
              <a:t></a:t>
            </a:r>
            <a:r>
              <a:rPr lang="en-US" altLang="vi-VN" sz="2400" dirty="0" err="1"/>
              <a:t>2A</a:t>
            </a:r>
            <a:r>
              <a:rPr lang="en-US" altLang="vi-VN" sz="2400" dirty="0"/>
              <a:t>.  	</a:t>
            </a:r>
            <a:r>
              <a:rPr lang="en-US" altLang="vi-VN" sz="2400" b="1" dirty="0"/>
              <a:t>B.</a:t>
            </a:r>
            <a:r>
              <a:rPr lang="en-US" altLang="vi-VN" sz="2400" dirty="0"/>
              <a:t> hiệu dụng bằng </a:t>
            </a:r>
            <a:r>
              <a:rPr lang="en-US" altLang="vi-VN" sz="2400" dirty="0" err="1"/>
              <a:t>1A</a:t>
            </a:r>
            <a:r>
              <a:rPr lang="en-US" altLang="vi-VN" sz="2400" dirty="0"/>
              <a:t>.</a:t>
            </a:r>
          </a:p>
          <a:p>
            <a:pPr algn="just" eaLnBrk="1" hangingPunct="1">
              <a:spcBef>
                <a:spcPts val="600"/>
              </a:spcBef>
              <a:buClrTx/>
              <a:buSzTx/>
              <a:buNone/>
            </a:pPr>
            <a:r>
              <a:rPr lang="en-US" altLang="vi-VN" sz="2400" b="1" dirty="0"/>
              <a:t>	C.</a:t>
            </a:r>
            <a:r>
              <a:rPr lang="en-US" altLang="vi-VN" sz="2400" dirty="0"/>
              <a:t> cực đại bằng </a:t>
            </a:r>
            <a:r>
              <a:rPr lang="en-US" altLang="vi-VN" sz="2400" dirty="0" err="1"/>
              <a:t>2A</a:t>
            </a:r>
            <a:r>
              <a:rPr lang="en-US" altLang="vi-VN" sz="2400" dirty="0"/>
              <a:t>.  	</a:t>
            </a:r>
            <a:r>
              <a:rPr lang="en-US" altLang="vi-VN" sz="2400" b="1" dirty="0"/>
              <a:t>D.</a:t>
            </a:r>
            <a:r>
              <a:rPr lang="en-US" altLang="vi-VN" sz="2400" dirty="0"/>
              <a:t> hiệu dụng bằng </a:t>
            </a:r>
            <a:r>
              <a:rPr lang="en-US" altLang="vi-VN" sz="2400" dirty="0">
                <a:sym typeface="Symbol" panose="05050102010706020507" pitchFamily="18" charset="2"/>
              </a:rPr>
              <a:t></a:t>
            </a:r>
            <a:r>
              <a:rPr lang="en-US" altLang="vi-VN" sz="2400" dirty="0"/>
              <a:t>2/</a:t>
            </a:r>
            <a:r>
              <a:rPr lang="en-US" altLang="vi-VN" sz="2400" dirty="0" err="1"/>
              <a:t>2A</a:t>
            </a:r>
            <a:r>
              <a:rPr lang="en-US" altLang="vi-VN" sz="2400" dirty="0"/>
              <a:t>. </a:t>
            </a:r>
          </a:p>
        </p:txBody>
      </p:sp>
      <p:cxnSp>
        <p:nvCxnSpPr>
          <p:cNvPr id="21508" name="Straight Connector 20"/>
          <p:cNvCxnSpPr>
            <a:cxnSpLocks noChangeShapeType="1"/>
          </p:cNvCxnSpPr>
          <p:nvPr/>
        </p:nvCxnSpPr>
        <p:spPr bwMode="auto">
          <a:xfrm>
            <a:off x="6524626" y="1012825"/>
            <a:ext cx="216217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509" name="Straight Connector 20"/>
          <p:cNvCxnSpPr>
            <a:cxnSpLocks noChangeShapeType="1"/>
          </p:cNvCxnSpPr>
          <p:nvPr/>
        </p:nvCxnSpPr>
        <p:spPr bwMode="auto">
          <a:xfrm>
            <a:off x="2486025" y="1717675"/>
            <a:ext cx="1081088"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510" name="Straight Connector 20"/>
          <p:cNvCxnSpPr>
            <a:cxnSpLocks noChangeShapeType="1"/>
          </p:cNvCxnSpPr>
          <p:nvPr/>
        </p:nvCxnSpPr>
        <p:spPr bwMode="auto">
          <a:xfrm>
            <a:off x="2257426" y="2098675"/>
            <a:ext cx="155257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511" name="Straight Connector 20"/>
          <p:cNvCxnSpPr>
            <a:cxnSpLocks noChangeShapeType="1"/>
          </p:cNvCxnSpPr>
          <p:nvPr/>
        </p:nvCxnSpPr>
        <p:spPr bwMode="auto">
          <a:xfrm>
            <a:off x="6472238" y="2101850"/>
            <a:ext cx="1909762"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512" name="Straight Connector 20"/>
          <p:cNvCxnSpPr>
            <a:cxnSpLocks noChangeShapeType="1"/>
          </p:cNvCxnSpPr>
          <p:nvPr/>
        </p:nvCxnSpPr>
        <p:spPr bwMode="auto">
          <a:xfrm>
            <a:off x="9934575" y="2101850"/>
            <a:ext cx="5397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513" name="Straight Connector 20"/>
          <p:cNvCxnSpPr>
            <a:cxnSpLocks noChangeShapeType="1"/>
          </p:cNvCxnSpPr>
          <p:nvPr/>
        </p:nvCxnSpPr>
        <p:spPr bwMode="auto">
          <a:xfrm>
            <a:off x="2611438" y="2463800"/>
            <a:ext cx="2646362"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1514" name="Picture 6" descr="Kết quả hình ảnh cho ảnh gif ngộ nghĩnh"/>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21376" y="2884488"/>
            <a:ext cx="765175"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1515" name="Object 11"/>
          <p:cNvGraphicFramePr>
            <a:graphicFrameLocks noChangeAspect="1"/>
          </p:cNvGraphicFramePr>
          <p:nvPr/>
        </p:nvGraphicFramePr>
        <p:xfrm>
          <a:off x="4670426" y="3236914"/>
          <a:ext cx="1801813" cy="954087"/>
        </p:xfrm>
        <a:graphic>
          <a:graphicData uri="http://schemas.openxmlformats.org/presentationml/2006/ole">
            <mc:AlternateContent xmlns:mc="http://schemas.openxmlformats.org/markup-compatibility/2006">
              <mc:Choice xmlns:v="urn:schemas-microsoft-com:vml" Requires="v">
                <p:oleObj spid="_x0000_s21553" name="Equation" r:id="rId6" imgW="889000" imgH="469900" progId="Equation.DSMT4">
                  <p:embed/>
                </p:oleObj>
              </mc:Choice>
              <mc:Fallback>
                <p:oleObj name="Equation" r:id="rId6" imgW="889000" imgH="469900" progId="Equation.DSMT4">
                  <p:embed/>
                  <p:pic>
                    <p:nvPicPr>
                      <p:cNvPr id="0" name="Object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70426" y="3236914"/>
                        <a:ext cx="18018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16" name="Rectangle 2"/>
          <p:cNvSpPr>
            <a:spLocks noChangeArrowheads="1"/>
          </p:cNvSpPr>
          <p:nvPr/>
        </p:nvSpPr>
        <p:spPr bwMode="auto">
          <a:xfrm>
            <a:off x="1524000" y="4191000"/>
            <a:ext cx="9144000" cy="164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fr-FR" altLang="vi-VN" sz="2400" b="1" dirty="0"/>
              <a:t>Câu 30: (</a:t>
            </a:r>
            <a:r>
              <a:rPr lang="fr-FR" altLang="vi-VN" sz="2400" b="1" dirty="0" err="1"/>
              <a:t>ĐH2007</a:t>
            </a:r>
            <a:r>
              <a:rPr lang="fr-FR" altLang="vi-VN" sz="2400" b="1" dirty="0"/>
              <a:t>) </a:t>
            </a:r>
            <a:r>
              <a:rPr lang="fr-FR" altLang="vi-VN" sz="2400" dirty="0"/>
              <a:t>Đặt vào hai đầu đoạn mạch </a:t>
            </a:r>
            <a:r>
              <a:rPr lang="fr-FR" altLang="vi-VN" sz="2400" dirty="0" err="1"/>
              <a:t>RLC</a:t>
            </a:r>
            <a:r>
              <a:rPr lang="fr-FR" altLang="vi-VN" sz="2400" dirty="0"/>
              <a:t> không phân nhánh một hiệu điện thế xoay chiều u = </a:t>
            </a:r>
            <a:r>
              <a:rPr lang="fr-FR" altLang="vi-VN" sz="2400" dirty="0" err="1"/>
              <a:t>U</a:t>
            </a:r>
            <a:r>
              <a:rPr lang="fr-FR" altLang="vi-VN" sz="2400" baseline="-25000" dirty="0" err="1"/>
              <a:t>0</a:t>
            </a:r>
            <a:r>
              <a:rPr lang="fr-FR" altLang="vi-VN" sz="2400" dirty="0" err="1"/>
              <a:t>sinωt</a:t>
            </a:r>
            <a:r>
              <a:rPr lang="fr-FR" altLang="vi-VN" sz="2400" dirty="0"/>
              <a:t> thì dòng điện trong mạch là i = </a:t>
            </a:r>
            <a:r>
              <a:rPr lang="fr-FR" altLang="vi-VN" sz="2400" dirty="0" err="1"/>
              <a:t>I</a:t>
            </a:r>
            <a:r>
              <a:rPr lang="fr-FR" altLang="vi-VN" sz="2400" baseline="-25000" dirty="0" err="1"/>
              <a:t>0</a:t>
            </a:r>
            <a:r>
              <a:rPr lang="fr-FR" altLang="vi-VN" sz="2400" dirty="0" err="1"/>
              <a:t>sin</a:t>
            </a:r>
            <a:r>
              <a:rPr lang="fr-FR" altLang="vi-VN" sz="2400" dirty="0"/>
              <a:t>(</a:t>
            </a:r>
            <a:r>
              <a:rPr lang="fr-FR" altLang="vi-VN" sz="2400" dirty="0" err="1"/>
              <a:t>ωt</a:t>
            </a:r>
            <a:r>
              <a:rPr lang="fr-FR" altLang="vi-VN" sz="2400" dirty="0"/>
              <a:t> + </a:t>
            </a:r>
            <a:r>
              <a:rPr lang="fr-FR" altLang="vi-VN" sz="2400" dirty="0">
                <a:sym typeface="Symbol" panose="05050102010706020507" pitchFamily="18" charset="2"/>
              </a:rPr>
              <a:t></a:t>
            </a:r>
            <a:r>
              <a:rPr lang="fr-FR" altLang="vi-VN" sz="2400" dirty="0"/>
              <a:t>/6). Đoạn mạch điện này luôn có</a:t>
            </a:r>
          </a:p>
          <a:p>
            <a:pPr algn="just" eaLnBrk="1" hangingPunct="1">
              <a:spcBef>
                <a:spcPts val="600"/>
              </a:spcBef>
              <a:buClrTx/>
              <a:buSzTx/>
              <a:buNone/>
            </a:pPr>
            <a:r>
              <a:rPr lang="fr-FR" altLang="vi-VN" sz="2400" b="1" dirty="0"/>
              <a:t>	A. </a:t>
            </a:r>
            <a:r>
              <a:rPr lang="fr-FR" altLang="vi-VN" sz="2400" dirty="0"/>
              <a:t>Z</a:t>
            </a:r>
            <a:r>
              <a:rPr lang="fr-FR" altLang="vi-VN" sz="2400" baseline="-25000" dirty="0"/>
              <a:t>L</a:t>
            </a:r>
            <a:r>
              <a:rPr lang="fr-FR" altLang="vi-VN" sz="2400" dirty="0"/>
              <a:t> = R. 	</a:t>
            </a:r>
            <a:r>
              <a:rPr lang="fr-FR" altLang="vi-VN" sz="2400" b="1" dirty="0"/>
              <a:t>B. </a:t>
            </a:r>
            <a:r>
              <a:rPr lang="fr-FR" altLang="vi-VN" sz="2400" dirty="0"/>
              <a:t>Z</a:t>
            </a:r>
            <a:r>
              <a:rPr lang="fr-FR" altLang="vi-VN" sz="2400" baseline="-25000" dirty="0"/>
              <a:t>L</a:t>
            </a:r>
            <a:r>
              <a:rPr lang="fr-FR" altLang="vi-VN" sz="2400" dirty="0"/>
              <a:t> &lt; </a:t>
            </a:r>
            <a:r>
              <a:rPr lang="fr-FR" altLang="vi-VN" sz="2400" dirty="0" err="1"/>
              <a:t>Z</a:t>
            </a:r>
            <a:r>
              <a:rPr lang="fr-FR" altLang="vi-VN" sz="2400" baseline="-25000" dirty="0" err="1"/>
              <a:t>C</a:t>
            </a:r>
            <a:r>
              <a:rPr lang="fr-FR" altLang="vi-VN" sz="2400" dirty="0"/>
              <a:t>. 	</a:t>
            </a:r>
            <a:r>
              <a:rPr lang="fr-FR" altLang="vi-VN" sz="2400" b="1" dirty="0"/>
              <a:t>C. </a:t>
            </a:r>
            <a:r>
              <a:rPr lang="fr-FR" altLang="vi-VN" sz="2400" dirty="0"/>
              <a:t>Z</a:t>
            </a:r>
            <a:r>
              <a:rPr lang="fr-FR" altLang="vi-VN" sz="2400" baseline="-25000" dirty="0"/>
              <a:t>L</a:t>
            </a:r>
            <a:r>
              <a:rPr lang="fr-FR" altLang="vi-VN" sz="2400" dirty="0"/>
              <a:t> = </a:t>
            </a:r>
            <a:r>
              <a:rPr lang="fr-FR" altLang="vi-VN" sz="2400" dirty="0" err="1"/>
              <a:t>Z</a:t>
            </a:r>
            <a:r>
              <a:rPr lang="fr-FR" altLang="vi-VN" sz="2400" baseline="-25000" dirty="0" err="1"/>
              <a:t>C</a:t>
            </a:r>
            <a:r>
              <a:rPr lang="fr-FR" altLang="vi-VN" sz="2400" dirty="0"/>
              <a:t>. 	</a:t>
            </a:r>
            <a:r>
              <a:rPr lang="fr-FR" altLang="vi-VN" sz="2400" b="1" dirty="0"/>
              <a:t>D. </a:t>
            </a:r>
            <a:r>
              <a:rPr lang="fr-FR" altLang="vi-VN" sz="2400" dirty="0"/>
              <a:t>Z</a:t>
            </a:r>
            <a:r>
              <a:rPr lang="fr-FR" altLang="vi-VN" sz="2400" baseline="-25000" dirty="0"/>
              <a:t>L</a:t>
            </a:r>
            <a:r>
              <a:rPr lang="fr-FR" altLang="vi-VN" sz="2400" dirty="0"/>
              <a:t> &gt; </a:t>
            </a:r>
            <a:r>
              <a:rPr lang="fr-FR" altLang="vi-VN" sz="2400" dirty="0" err="1"/>
              <a:t>Z</a:t>
            </a:r>
            <a:r>
              <a:rPr lang="fr-FR" altLang="vi-VN" sz="2400" baseline="-25000" dirty="0" err="1"/>
              <a:t>C</a:t>
            </a:r>
            <a:r>
              <a:rPr lang="fr-FR" altLang="vi-VN" sz="2400" dirty="0"/>
              <a:t>.</a:t>
            </a:r>
            <a:endParaRPr lang="en-US" altLang="vi-VN" sz="2400" dirty="0"/>
          </a:p>
        </p:txBody>
      </p:sp>
      <p:pic>
        <p:nvPicPr>
          <p:cNvPr id="21517" name="Picture 6" descr="Kết quả hình ảnh cho ảnh gif ngộ nghĩnh"/>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02101" y="5330826"/>
            <a:ext cx="7651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518" name="Straight Connector 20"/>
          <p:cNvCxnSpPr>
            <a:cxnSpLocks noChangeShapeType="1"/>
          </p:cNvCxnSpPr>
          <p:nvPr/>
        </p:nvCxnSpPr>
        <p:spPr bwMode="auto">
          <a:xfrm>
            <a:off x="6872288" y="4957763"/>
            <a:ext cx="1681162"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519" name="Straight Connector 22"/>
          <p:cNvCxnSpPr>
            <a:cxnSpLocks noChangeShapeType="1"/>
          </p:cNvCxnSpPr>
          <p:nvPr/>
        </p:nvCxnSpPr>
        <p:spPr bwMode="auto">
          <a:xfrm>
            <a:off x="3567113" y="5316538"/>
            <a:ext cx="2354262"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520" name="TextBox 17"/>
          <p:cNvSpPr txBox="1">
            <a:spLocks noChangeArrowheads="1"/>
          </p:cNvSpPr>
          <p:nvPr/>
        </p:nvSpPr>
        <p:spPr bwMode="auto">
          <a:xfrm>
            <a:off x="4743450" y="5951538"/>
            <a:ext cx="26368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2400" dirty="0">
                <a:solidFill>
                  <a:srgbClr val="990099"/>
                </a:solidFill>
                <a:sym typeface="Symbol" panose="05050102010706020507" pitchFamily="18" charset="2"/>
              </a:rPr>
              <a:t> = </a:t>
            </a:r>
            <a:r>
              <a:rPr lang="en-US" altLang="vi-VN" sz="2400" baseline="-25000" dirty="0">
                <a:solidFill>
                  <a:srgbClr val="990099"/>
                </a:solidFill>
                <a:sym typeface="Symbol" panose="05050102010706020507" pitchFamily="18" charset="2"/>
              </a:rPr>
              <a:t>u</a:t>
            </a:r>
            <a:r>
              <a:rPr lang="en-US" altLang="vi-VN" sz="2400" dirty="0">
                <a:solidFill>
                  <a:srgbClr val="990099"/>
                </a:solidFill>
                <a:sym typeface="Symbol" panose="05050102010706020507" pitchFamily="18" charset="2"/>
              </a:rPr>
              <a:t> - </a:t>
            </a:r>
            <a:r>
              <a:rPr lang="en-US" altLang="vi-VN" sz="2400" baseline="-25000" dirty="0">
                <a:solidFill>
                  <a:srgbClr val="990099"/>
                </a:solidFill>
                <a:sym typeface="Symbol" panose="05050102010706020507" pitchFamily="18" charset="2"/>
              </a:rPr>
              <a:t>i</a:t>
            </a:r>
            <a:r>
              <a:rPr lang="en-US" altLang="vi-VN" sz="2400" dirty="0">
                <a:solidFill>
                  <a:srgbClr val="990099"/>
                </a:solidFill>
                <a:sym typeface="Symbol" panose="05050102010706020507" pitchFamily="18" charset="2"/>
              </a:rPr>
              <a:t> = -/6</a:t>
            </a:r>
            <a:endParaRPr lang="en-US" altLang="vi-VN" sz="2400" dirty="0">
              <a:solidFill>
                <a:srgbClr val="9900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1507"/>
                                        </p:tgtEl>
                                        <p:attrNameLst>
                                          <p:attrName>style.visibility</p:attrName>
                                        </p:attrNameLst>
                                      </p:cBhvr>
                                      <p:to>
                                        <p:strVal val="visible"/>
                                      </p:to>
                                    </p:set>
                                    <p:animEffect transition="in" filter="fade">
                                      <p:cBhvr>
                                        <p:cTn id="7" dur="1000"/>
                                        <p:tgtEl>
                                          <p:spTgt spid="21507"/>
                                        </p:tgtEl>
                                      </p:cBhvr>
                                    </p:animEffect>
                                    <p:anim calcmode="lin" valueType="num">
                                      <p:cBhvr>
                                        <p:cTn id="8" dur="1000" fill="hold"/>
                                        <p:tgtEl>
                                          <p:spTgt spid="21507"/>
                                        </p:tgtEl>
                                        <p:attrNameLst>
                                          <p:attrName>ppt_x</p:attrName>
                                        </p:attrNameLst>
                                      </p:cBhvr>
                                      <p:tavLst>
                                        <p:tav tm="0">
                                          <p:val>
                                            <p:strVal val="#ppt_x"/>
                                          </p:val>
                                        </p:tav>
                                        <p:tav tm="100000">
                                          <p:val>
                                            <p:strVal val="#ppt_x"/>
                                          </p:val>
                                        </p:tav>
                                      </p:tavLst>
                                    </p:anim>
                                    <p:anim calcmode="lin" valueType="num">
                                      <p:cBhvr>
                                        <p:cTn id="9" dur="1000" fill="hold"/>
                                        <p:tgtEl>
                                          <p:spTgt spid="2150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21508"/>
                                        </p:tgtEl>
                                        <p:attrNameLst>
                                          <p:attrName>style.visibility</p:attrName>
                                        </p:attrNameLst>
                                      </p:cBhvr>
                                      <p:to>
                                        <p:strVal val="visible"/>
                                      </p:to>
                                    </p:set>
                                    <p:animEffect transition="in" filter="wipe(left)">
                                      <p:cBhvr>
                                        <p:cTn id="14" dur="1000"/>
                                        <p:tgtEl>
                                          <p:spTgt spid="2150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21509"/>
                                        </p:tgtEl>
                                        <p:attrNameLst>
                                          <p:attrName>style.visibility</p:attrName>
                                        </p:attrNameLst>
                                      </p:cBhvr>
                                      <p:to>
                                        <p:strVal val="visible"/>
                                      </p:to>
                                    </p:set>
                                    <p:animEffect transition="in" filter="wipe(left)">
                                      <p:cBhvr>
                                        <p:cTn id="19" dur="1000"/>
                                        <p:tgtEl>
                                          <p:spTgt spid="2150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21510"/>
                                        </p:tgtEl>
                                        <p:attrNameLst>
                                          <p:attrName>style.visibility</p:attrName>
                                        </p:attrNameLst>
                                      </p:cBhvr>
                                      <p:to>
                                        <p:strVal val="visible"/>
                                      </p:to>
                                    </p:set>
                                    <p:animEffect transition="in" filter="wipe(left)">
                                      <p:cBhvr>
                                        <p:cTn id="24" dur="1000"/>
                                        <p:tgtEl>
                                          <p:spTgt spid="2151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21511"/>
                                        </p:tgtEl>
                                        <p:attrNameLst>
                                          <p:attrName>style.visibility</p:attrName>
                                        </p:attrNameLst>
                                      </p:cBhvr>
                                      <p:to>
                                        <p:strVal val="visible"/>
                                      </p:to>
                                    </p:set>
                                    <p:animEffect transition="in" filter="wipe(left)">
                                      <p:cBhvr>
                                        <p:cTn id="29" dur="1000"/>
                                        <p:tgtEl>
                                          <p:spTgt spid="2151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21512"/>
                                        </p:tgtEl>
                                        <p:attrNameLst>
                                          <p:attrName>style.visibility</p:attrName>
                                        </p:attrNameLst>
                                      </p:cBhvr>
                                      <p:to>
                                        <p:strVal val="visible"/>
                                      </p:to>
                                    </p:set>
                                    <p:animEffect transition="in" filter="wipe(left)">
                                      <p:cBhvr>
                                        <p:cTn id="34" dur="1000"/>
                                        <p:tgtEl>
                                          <p:spTgt spid="21512"/>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21513"/>
                                        </p:tgtEl>
                                        <p:attrNameLst>
                                          <p:attrName>style.visibility</p:attrName>
                                        </p:attrNameLst>
                                      </p:cBhvr>
                                      <p:to>
                                        <p:strVal val="visible"/>
                                      </p:to>
                                    </p:set>
                                    <p:animEffect transition="in" filter="wipe(left)">
                                      <p:cBhvr>
                                        <p:cTn id="39" dur="1000"/>
                                        <p:tgtEl>
                                          <p:spTgt spid="2151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21515"/>
                                        </p:tgtEl>
                                        <p:attrNameLst>
                                          <p:attrName>style.visibility</p:attrName>
                                        </p:attrNameLst>
                                      </p:cBhvr>
                                      <p:to>
                                        <p:strVal val="visible"/>
                                      </p:to>
                                    </p:set>
                                    <p:animEffect transition="in" filter="wipe(left)">
                                      <p:cBhvr>
                                        <p:cTn id="44" dur="1000"/>
                                        <p:tgtEl>
                                          <p:spTgt spid="21515"/>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47" presetClass="entr" presetSubtype="0" fill="hold" nodeType="clickEffect">
                                  <p:stCondLst>
                                    <p:cond delay="0"/>
                                  </p:stCondLst>
                                  <p:childTnLst>
                                    <p:set>
                                      <p:cBhvr>
                                        <p:cTn id="48" dur="1" fill="hold">
                                          <p:stCondLst>
                                            <p:cond delay="0"/>
                                          </p:stCondLst>
                                        </p:cTn>
                                        <p:tgtEl>
                                          <p:spTgt spid="21514"/>
                                        </p:tgtEl>
                                        <p:attrNameLst>
                                          <p:attrName>style.visibility</p:attrName>
                                        </p:attrNameLst>
                                      </p:cBhvr>
                                      <p:to>
                                        <p:strVal val="visible"/>
                                      </p:to>
                                    </p:set>
                                    <p:animEffect transition="in" filter="fade">
                                      <p:cBhvr>
                                        <p:cTn id="49" dur="1000"/>
                                        <p:tgtEl>
                                          <p:spTgt spid="21514"/>
                                        </p:tgtEl>
                                      </p:cBhvr>
                                    </p:animEffect>
                                    <p:anim calcmode="lin" valueType="num">
                                      <p:cBhvr>
                                        <p:cTn id="50" dur="1000" fill="hold"/>
                                        <p:tgtEl>
                                          <p:spTgt spid="21514"/>
                                        </p:tgtEl>
                                        <p:attrNameLst>
                                          <p:attrName>ppt_x</p:attrName>
                                        </p:attrNameLst>
                                      </p:cBhvr>
                                      <p:tavLst>
                                        <p:tav tm="0">
                                          <p:val>
                                            <p:strVal val="#ppt_x"/>
                                          </p:val>
                                        </p:tav>
                                        <p:tav tm="100000">
                                          <p:val>
                                            <p:strVal val="#ppt_x"/>
                                          </p:val>
                                        </p:tav>
                                      </p:tavLst>
                                    </p:anim>
                                    <p:anim calcmode="lin" valueType="num">
                                      <p:cBhvr>
                                        <p:cTn id="51" dur="1000" fill="hold"/>
                                        <p:tgtEl>
                                          <p:spTgt spid="21514"/>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21516"/>
                                        </p:tgtEl>
                                        <p:attrNameLst>
                                          <p:attrName>style.visibility</p:attrName>
                                        </p:attrNameLst>
                                      </p:cBhvr>
                                      <p:to>
                                        <p:strVal val="visible"/>
                                      </p:to>
                                    </p:set>
                                    <p:animEffect transition="in" filter="fade">
                                      <p:cBhvr>
                                        <p:cTn id="56" dur="1000"/>
                                        <p:tgtEl>
                                          <p:spTgt spid="21516"/>
                                        </p:tgtEl>
                                      </p:cBhvr>
                                    </p:animEffect>
                                    <p:anim calcmode="lin" valueType="num">
                                      <p:cBhvr>
                                        <p:cTn id="57" dur="1000" fill="hold"/>
                                        <p:tgtEl>
                                          <p:spTgt spid="21516"/>
                                        </p:tgtEl>
                                        <p:attrNameLst>
                                          <p:attrName>ppt_x</p:attrName>
                                        </p:attrNameLst>
                                      </p:cBhvr>
                                      <p:tavLst>
                                        <p:tav tm="0">
                                          <p:val>
                                            <p:strVal val="#ppt_x"/>
                                          </p:val>
                                        </p:tav>
                                        <p:tav tm="100000">
                                          <p:val>
                                            <p:strVal val="#ppt_x"/>
                                          </p:val>
                                        </p:tav>
                                      </p:tavLst>
                                    </p:anim>
                                    <p:anim calcmode="lin" valueType="num">
                                      <p:cBhvr>
                                        <p:cTn id="58" dur="1000" fill="hold"/>
                                        <p:tgtEl>
                                          <p:spTgt spid="21516"/>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8" fill="hold" nodeType="clickEffect">
                                  <p:stCondLst>
                                    <p:cond delay="0"/>
                                  </p:stCondLst>
                                  <p:childTnLst>
                                    <p:set>
                                      <p:cBhvr>
                                        <p:cTn id="62" dur="1" fill="hold">
                                          <p:stCondLst>
                                            <p:cond delay="0"/>
                                          </p:stCondLst>
                                        </p:cTn>
                                        <p:tgtEl>
                                          <p:spTgt spid="21518"/>
                                        </p:tgtEl>
                                        <p:attrNameLst>
                                          <p:attrName>style.visibility</p:attrName>
                                        </p:attrNameLst>
                                      </p:cBhvr>
                                      <p:to>
                                        <p:strVal val="visible"/>
                                      </p:to>
                                    </p:set>
                                    <p:animEffect transition="in" filter="wipe(left)">
                                      <p:cBhvr>
                                        <p:cTn id="63" dur="1000"/>
                                        <p:tgtEl>
                                          <p:spTgt spid="21518"/>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nodeType="clickEffect">
                                  <p:stCondLst>
                                    <p:cond delay="0"/>
                                  </p:stCondLst>
                                  <p:childTnLst>
                                    <p:set>
                                      <p:cBhvr>
                                        <p:cTn id="67" dur="1" fill="hold">
                                          <p:stCondLst>
                                            <p:cond delay="0"/>
                                          </p:stCondLst>
                                        </p:cTn>
                                        <p:tgtEl>
                                          <p:spTgt spid="21519"/>
                                        </p:tgtEl>
                                        <p:attrNameLst>
                                          <p:attrName>style.visibility</p:attrName>
                                        </p:attrNameLst>
                                      </p:cBhvr>
                                      <p:to>
                                        <p:strVal val="visible"/>
                                      </p:to>
                                    </p:set>
                                    <p:animEffect transition="in" filter="wipe(left)">
                                      <p:cBhvr>
                                        <p:cTn id="68" dur="1000"/>
                                        <p:tgtEl>
                                          <p:spTgt spid="21519"/>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8" fill="hold" grpId="0" nodeType="clickEffect">
                                  <p:stCondLst>
                                    <p:cond delay="0"/>
                                  </p:stCondLst>
                                  <p:childTnLst>
                                    <p:set>
                                      <p:cBhvr>
                                        <p:cTn id="72" dur="1" fill="hold">
                                          <p:stCondLst>
                                            <p:cond delay="0"/>
                                          </p:stCondLst>
                                        </p:cTn>
                                        <p:tgtEl>
                                          <p:spTgt spid="21520"/>
                                        </p:tgtEl>
                                        <p:attrNameLst>
                                          <p:attrName>style.visibility</p:attrName>
                                        </p:attrNameLst>
                                      </p:cBhvr>
                                      <p:to>
                                        <p:strVal val="visible"/>
                                      </p:to>
                                    </p:set>
                                    <p:animEffect transition="in" filter="wipe(left)">
                                      <p:cBhvr>
                                        <p:cTn id="73" dur="1000"/>
                                        <p:tgtEl>
                                          <p:spTgt spid="21520"/>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47" presetClass="entr" presetSubtype="0" fill="hold" nodeType="clickEffect">
                                  <p:stCondLst>
                                    <p:cond delay="0"/>
                                  </p:stCondLst>
                                  <p:childTnLst>
                                    <p:set>
                                      <p:cBhvr>
                                        <p:cTn id="77" dur="1" fill="hold">
                                          <p:stCondLst>
                                            <p:cond delay="0"/>
                                          </p:stCondLst>
                                        </p:cTn>
                                        <p:tgtEl>
                                          <p:spTgt spid="21517"/>
                                        </p:tgtEl>
                                        <p:attrNameLst>
                                          <p:attrName>style.visibility</p:attrName>
                                        </p:attrNameLst>
                                      </p:cBhvr>
                                      <p:to>
                                        <p:strVal val="visible"/>
                                      </p:to>
                                    </p:set>
                                    <p:animEffect transition="in" filter="fade">
                                      <p:cBhvr>
                                        <p:cTn id="78" dur="1000"/>
                                        <p:tgtEl>
                                          <p:spTgt spid="21517"/>
                                        </p:tgtEl>
                                      </p:cBhvr>
                                    </p:animEffect>
                                    <p:anim calcmode="lin" valueType="num">
                                      <p:cBhvr>
                                        <p:cTn id="79" dur="1000" fill="hold"/>
                                        <p:tgtEl>
                                          <p:spTgt spid="21517"/>
                                        </p:tgtEl>
                                        <p:attrNameLst>
                                          <p:attrName>ppt_x</p:attrName>
                                        </p:attrNameLst>
                                      </p:cBhvr>
                                      <p:tavLst>
                                        <p:tav tm="0">
                                          <p:val>
                                            <p:strVal val="#ppt_x"/>
                                          </p:val>
                                        </p:tav>
                                        <p:tav tm="100000">
                                          <p:val>
                                            <p:strVal val="#ppt_x"/>
                                          </p:val>
                                        </p:tav>
                                      </p:tavLst>
                                    </p:anim>
                                    <p:anim calcmode="lin" valueType="num">
                                      <p:cBhvr>
                                        <p:cTn id="80" dur="1000" fill="hold"/>
                                        <p:tgtEl>
                                          <p:spTgt spid="215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p:bldP spid="21516" grpId="0"/>
      <p:bldP spid="21520"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22530" name="Text Box 38"/>
          <p:cNvSpPr txBox="1">
            <a:spLocks noChangeArrowheads="1"/>
          </p:cNvSpPr>
          <p:nvPr/>
        </p:nvSpPr>
        <p:spPr bwMode="auto">
          <a:xfrm>
            <a:off x="1524001" y="19050"/>
            <a:ext cx="83724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3200" b="1">
                <a:solidFill>
                  <a:srgbClr val="FF0000"/>
                </a:solidFill>
              </a:rPr>
              <a:t>BÀI TẬP. MẠCH CÓ R, L, C MẮC NỐI TIẾP</a:t>
            </a:r>
          </a:p>
        </p:txBody>
      </p:sp>
      <p:sp>
        <p:nvSpPr>
          <p:cNvPr id="22531" name="Rectangle 7"/>
          <p:cNvSpPr>
            <a:spLocks noChangeArrowheads="1"/>
          </p:cNvSpPr>
          <p:nvPr/>
        </p:nvSpPr>
        <p:spPr bwMode="auto">
          <a:xfrm>
            <a:off x="1524000" y="649288"/>
            <a:ext cx="91440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en-US" altLang="vi-VN" sz="2400" b="1"/>
              <a:t>Câu 31:</a:t>
            </a:r>
            <a:r>
              <a:rPr lang="fr-FR" altLang="vi-VN" sz="2400" b="1"/>
              <a:t> (ĐH2009)</a:t>
            </a:r>
            <a:r>
              <a:rPr lang="en-US" altLang="vi-VN" sz="2400" b="1"/>
              <a:t> </a:t>
            </a:r>
            <a:r>
              <a:rPr lang="en-US" altLang="vi-VN" sz="2400"/>
              <a:t>Một đoạn mạch điện xoay chiều gồm</a:t>
            </a:r>
          </a:p>
          <a:p>
            <a:pPr algn="just" eaLnBrk="1" hangingPunct="1">
              <a:spcBef>
                <a:spcPct val="0"/>
              </a:spcBef>
              <a:buClrTx/>
              <a:buSzTx/>
              <a:buFontTx/>
              <a:buNone/>
            </a:pPr>
            <a:r>
              <a:rPr lang="en-US" altLang="vi-VN" sz="2400"/>
              <a:t>điện trở thuần, cuộn cảm thuần và tụ điện mắc nối tiếp. Biết</a:t>
            </a:r>
          </a:p>
          <a:p>
            <a:pPr algn="just" eaLnBrk="1" hangingPunct="1">
              <a:spcBef>
                <a:spcPct val="0"/>
              </a:spcBef>
              <a:buClrTx/>
              <a:buSzTx/>
              <a:buFontTx/>
              <a:buNone/>
            </a:pPr>
            <a:r>
              <a:rPr lang="en-US" altLang="vi-VN" sz="2400"/>
              <a:t>cảm kháng gấp đôi dung kháng. Dùng vôn kế xoay chiều (điện trở rất lớn) đo điện áp giữa hai đầu tụ điện và điện áp giữa hai đầu điện trở thì số chỉ của vôn kế là như nhau. Độ lệch pha của điện áp giữa hai đầu đoạn mạch so với cường độ dòng điện trong đoạn mạch là</a:t>
            </a:r>
          </a:p>
          <a:p>
            <a:pPr algn="just" eaLnBrk="1" hangingPunct="1">
              <a:spcBef>
                <a:spcPts val="600"/>
              </a:spcBef>
              <a:buClrTx/>
              <a:buSzTx/>
              <a:buNone/>
            </a:pPr>
            <a:r>
              <a:rPr lang="en-US" altLang="vi-VN" sz="2400" b="1"/>
              <a:t>	A. </a:t>
            </a:r>
            <a:r>
              <a:rPr lang="en-US" altLang="vi-VN" sz="2400"/>
              <a:t>π/4. 	</a:t>
            </a:r>
            <a:r>
              <a:rPr lang="en-US" altLang="vi-VN" sz="2400" b="1"/>
              <a:t>B. </a:t>
            </a:r>
            <a:r>
              <a:rPr lang="en-US" altLang="vi-VN" sz="2400"/>
              <a:t>π/6. 	</a:t>
            </a:r>
            <a:r>
              <a:rPr lang="en-US" altLang="vi-VN" sz="2400" b="1"/>
              <a:t>C. </a:t>
            </a:r>
            <a:r>
              <a:rPr lang="en-US" altLang="vi-VN" sz="2400"/>
              <a:t>π/3. 	</a:t>
            </a:r>
            <a:r>
              <a:rPr lang="en-US" altLang="vi-VN" sz="2400" b="1"/>
              <a:t>D. –</a:t>
            </a:r>
            <a:r>
              <a:rPr lang="en-US" altLang="vi-VN" sz="2400"/>
              <a:t>π/3. </a:t>
            </a:r>
          </a:p>
        </p:txBody>
      </p:sp>
      <p:cxnSp>
        <p:nvCxnSpPr>
          <p:cNvPr id="22532" name="Straight Connector 20"/>
          <p:cNvCxnSpPr>
            <a:cxnSpLocks noChangeShapeType="1"/>
          </p:cNvCxnSpPr>
          <p:nvPr/>
        </p:nvCxnSpPr>
        <p:spPr bwMode="auto">
          <a:xfrm>
            <a:off x="1639888" y="1803400"/>
            <a:ext cx="4316412"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33" name="Straight Connector 20"/>
          <p:cNvCxnSpPr>
            <a:cxnSpLocks noChangeShapeType="1"/>
          </p:cNvCxnSpPr>
          <p:nvPr/>
        </p:nvCxnSpPr>
        <p:spPr bwMode="auto">
          <a:xfrm>
            <a:off x="3248026" y="2154238"/>
            <a:ext cx="3757613"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34" name="Straight Connector 20"/>
          <p:cNvCxnSpPr>
            <a:cxnSpLocks noChangeShapeType="1"/>
          </p:cNvCxnSpPr>
          <p:nvPr/>
        </p:nvCxnSpPr>
        <p:spPr bwMode="auto">
          <a:xfrm>
            <a:off x="7639050" y="2154238"/>
            <a:ext cx="29146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35" name="Straight Connector 20"/>
          <p:cNvCxnSpPr>
            <a:cxnSpLocks noChangeShapeType="1"/>
          </p:cNvCxnSpPr>
          <p:nvPr/>
        </p:nvCxnSpPr>
        <p:spPr bwMode="auto">
          <a:xfrm>
            <a:off x="1649413" y="2509838"/>
            <a:ext cx="9652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36" name="Straight Connector 20"/>
          <p:cNvCxnSpPr>
            <a:cxnSpLocks noChangeShapeType="1"/>
          </p:cNvCxnSpPr>
          <p:nvPr/>
        </p:nvCxnSpPr>
        <p:spPr bwMode="auto">
          <a:xfrm>
            <a:off x="6096000" y="2522538"/>
            <a:ext cx="13144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37" name="TextBox 13"/>
          <p:cNvSpPr txBox="1">
            <a:spLocks noChangeArrowheads="1"/>
          </p:cNvSpPr>
          <p:nvPr/>
        </p:nvSpPr>
        <p:spPr bwMode="auto">
          <a:xfrm>
            <a:off x="2643189" y="3994151"/>
            <a:ext cx="285273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en-US" altLang="vi-VN" sz="2400" dirty="0" err="1">
                <a:solidFill>
                  <a:srgbClr val="990099"/>
                </a:solidFill>
              </a:rPr>
              <a:t>Z</a:t>
            </a:r>
            <a:r>
              <a:rPr lang="en-US" altLang="vi-VN" sz="2400" baseline="-25000" dirty="0" err="1">
                <a:solidFill>
                  <a:srgbClr val="990099"/>
                </a:solidFill>
              </a:rPr>
              <a:t>L</a:t>
            </a:r>
            <a:r>
              <a:rPr lang="en-US" altLang="vi-VN" sz="2400" dirty="0">
                <a:solidFill>
                  <a:srgbClr val="990099"/>
                </a:solidFill>
              </a:rPr>
              <a:t> = </a:t>
            </a:r>
            <a:r>
              <a:rPr lang="en-US" altLang="vi-VN" sz="2400" dirty="0" err="1">
                <a:solidFill>
                  <a:srgbClr val="990099"/>
                </a:solidFill>
              </a:rPr>
              <a:t>2Z</a:t>
            </a:r>
            <a:r>
              <a:rPr lang="en-US" altLang="vi-VN" sz="2400" baseline="-25000" dirty="0" err="1">
                <a:solidFill>
                  <a:srgbClr val="990099"/>
                </a:solidFill>
              </a:rPr>
              <a:t>C</a:t>
            </a:r>
            <a:r>
              <a:rPr lang="en-US" altLang="vi-VN" sz="2400" dirty="0">
                <a:solidFill>
                  <a:srgbClr val="990099"/>
                </a:solidFill>
              </a:rPr>
              <a:t>.</a:t>
            </a:r>
          </a:p>
          <a:p>
            <a:pPr algn="just" eaLnBrk="1" hangingPunct="1">
              <a:spcBef>
                <a:spcPct val="0"/>
              </a:spcBef>
              <a:buClrTx/>
              <a:buSzTx/>
              <a:buFontTx/>
              <a:buNone/>
            </a:pPr>
            <a:r>
              <a:rPr lang="en-US" altLang="vi-VN" sz="2400" dirty="0" err="1">
                <a:solidFill>
                  <a:srgbClr val="990099"/>
                </a:solidFill>
              </a:rPr>
              <a:t>U</a:t>
            </a:r>
            <a:r>
              <a:rPr lang="en-US" altLang="vi-VN" sz="2400" baseline="-25000" dirty="0" err="1">
                <a:solidFill>
                  <a:srgbClr val="990099"/>
                </a:solidFill>
              </a:rPr>
              <a:t>C</a:t>
            </a:r>
            <a:r>
              <a:rPr lang="en-US" altLang="vi-VN" sz="2400" dirty="0">
                <a:solidFill>
                  <a:srgbClr val="990099"/>
                </a:solidFill>
              </a:rPr>
              <a:t> = U</a:t>
            </a:r>
            <a:r>
              <a:rPr lang="en-US" altLang="vi-VN" sz="2400" baseline="-25000" dirty="0">
                <a:solidFill>
                  <a:srgbClr val="990099"/>
                </a:solidFill>
              </a:rPr>
              <a:t>R</a:t>
            </a:r>
            <a:r>
              <a:rPr lang="en-US" altLang="vi-VN" sz="2400" dirty="0">
                <a:solidFill>
                  <a:srgbClr val="990099"/>
                </a:solidFill>
              </a:rPr>
              <a:t> </a:t>
            </a:r>
            <a:r>
              <a:rPr lang="en-US" altLang="vi-VN" sz="2400" dirty="0">
                <a:solidFill>
                  <a:srgbClr val="990099"/>
                </a:solidFill>
                <a:sym typeface="Symbol" panose="05050102010706020507" pitchFamily="18" charset="2"/>
              </a:rPr>
              <a:t> </a:t>
            </a:r>
            <a:r>
              <a:rPr lang="en-US" altLang="vi-VN" sz="2400" dirty="0" err="1">
                <a:solidFill>
                  <a:srgbClr val="990099"/>
                </a:solidFill>
                <a:sym typeface="Symbol" panose="05050102010706020507" pitchFamily="18" charset="2"/>
              </a:rPr>
              <a:t>Z</a:t>
            </a:r>
            <a:r>
              <a:rPr lang="en-US" altLang="vi-VN" sz="2400" baseline="-25000" dirty="0" err="1">
                <a:solidFill>
                  <a:srgbClr val="990099"/>
                </a:solidFill>
                <a:sym typeface="Symbol" panose="05050102010706020507" pitchFamily="18" charset="2"/>
              </a:rPr>
              <a:t>C</a:t>
            </a:r>
            <a:r>
              <a:rPr lang="en-US" altLang="vi-VN" sz="2400" dirty="0">
                <a:solidFill>
                  <a:srgbClr val="990099"/>
                </a:solidFill>
                <a:sym typeface="Symbol" panose="05050102010706020507" pitchFamily="18" charset="2"/>
              </a:rPr>
              <a:t> = R</a:t>
            </a:r>
            <a:endParaRPr lang="en-US" altLang="vi-VN" sz="2400" dirty="0">
              <a:solidFill>
                <a:srgbClr val="990099"/>
              </a:solidFill>
            </a:endParaRPr>
          </a:p>
        </p:txBody>
      </p:sp>
      <p:grpSp>
        <p:nvGrpSpPr>
          <p:cNvPr id="3" name="Group 2"/>
          <p:cNvGrpSpPr>
            <a:grpSpLocks/>
          </p:cNvGrpSpPr>
          <p:nvPr/>
        </p:nvGrpSpPr>
        <p:grpSpPr bwMode="auto">
          <a:xfrm>
            <a:off x="5305426" y="3997325"/>
            <a:ext cx="2386013" cy="820738"/>
            <a:chOff x="3781425" y="3997325"/>
            <a:chExt cx="2386013" cy="820738"/>
          </a:xfrm>
        </p:grpSpPr>
        <p:sp>
          <p:nvSpPr>
            <p:cNvPr id="22543" name="Right Brace 18"/>
            <p:cNvSpPr>
              <a:spLocks/>
            </p:cNvSpPr>
            <p:nvPr/>
          </p:nvSpPr>
          <p:spPr bwMode="auto">
            <a:xfrm>
              <a:off x="3781425" y="4051300"/>
              <a:ext cx="381000" cy="654050"/>
            </a:xfrm>
            <a:prstGeom prst="rightBrace">
              <a:avLst>
                <a:gd name="adj1" fmla="val 8337"/>
                <a:gd name="adj2" fmla="val 50000"/>
              </a:avLst>
            </a:prstGeom>
            <a:noFill/>
            <a:ln w="19050" algn="ctr">
              <a:solidFill>
                <a:srgbClr val="990099"/>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endParaRPr lang="vi-VN" altLang="vi-VN" sz="1800"/>
            </a:p>
          </p:txBody>
        </p:sp>
        <p:graphicFrame>
          <p:nvGraphicFramePr>
            <p:cNvPr id="22544" name="Object 15"/>
            <p:cNvGraphicFramePr>
              <a:graphicFrameLocks noChangeAspect="1"/>
            </p:cNvGraphicFramePr>
            <p:nvPr/>
          </p:nvGraphicFramePr>
          <p:xfrm>
            <a:off x="4260850" y="3997325"/>
            <a:ext cx="1906588" cy="820738"/>
          </p:xfrm>
          <a:graphic>
            <a:graphicData uri="http://schemas.openxmlformats.org/presentationml/2006/ole">
              <mc:AlternateContent xmlns:mc="http://schemas.openxmlformats.org/markup-compatibility/2006">
                <mc:Choice xmlns:v="urn:schemas-microsoft-com:vml" Requires="v">
                  <p:oleObj spid="_x0000_s22607" name="Equation" r:id="rId5" imgW="914400" imgH="393700" progId="Equation.DSMT4">
                    <p:embed/>
                  </p:oleObj>
                </mc:Choice>
                <mc:Fallback>
                  <p:oleObj name="Equation" r:id="rId5" imgW="914400" imgH="393700" progId="Equation.DSMT4">
                    <p:embed/>
                    <p:pic>
                      <p:nvPicPr>
                        <p:cNvPr id="0" name="Object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60850" y="3997325"/>
                          <a:ext cx="1906588"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22540" name="Object 20"/>
          <p:cNvGraphicFramePr>
            <a:graphicFrameLocks noChangeAspect="1"/>
          </p:cNvGraphicFramePr>
          <p:nvPr/>
        </p:nvGraphicFramePr>
        <p:xfrm>
          <a:off x="7685089" y="3990975"/>
          <a:ext cx="1697037" cy="820738"/>
        </p:xfrm>
        <a:graphic>
          <a:graphicData uri="http://schemas.openxmlformats.org/presentationml/2006/ole">
            <mc:AlternateContent xmlns:mc="http://schemas.openxmlformats.org/markup-compatibility/2006">
              <mc:Choice xmlns:v="urn:schemas-microsoft-com:vml" Requires="v">
                <p:oleObj spid="_x0000_s22608" name="Equation" r:id="rId7" imgW="812447" imgH="393529" progId="Equation.DSMT4">
                  <p:embed/>
                </p:oleObj>
              </mc:Choice>
              <mc:Fallback>
                <p:oleObj name="Equation" r:id="rId7" imgW="812447" imgH="393529" progId="Equation.DSMT4">
                  <p:embed/>
                  <p:pic>
                    <p:nvPicPr>
                      <p:cNvPr id="0" name="Object 2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85089" y="3990975"/>
                        <a:ext cx="1697037"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2541" name="Picture 6" descr="Kết quả hình ảnh cho ảnh gif ngộ nghĩnh"/>
          <p:cNvPicPr>
            <a:picLocks noChangeAspect="1" noChangeArrowheads="1" noCrop="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212976" y="3227388"/>
            <a:ext cx="765175"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2542" name="Straight Connector 20"/>
          <p:cNvCxnSpPr>
            <a:cxnSpLocks noChangeShapeType="1"/>
          </p:cNvCxnSpPr>
          <p:nvPr/>
        </p:nvCxnSpPr>
        <p:spPr bwMode="auto">
          <a:xfrm>
            <a:off x="7600950" y="2522538"/>
            <a:ext cx="17145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22531"/>
                                        </p:tgtEl>
                                        <p:attrNameLst>
                                          <p:attrName>style.visibility</p:attrName>
                                        </p:attrNameLst>
                                      </p:cBhvr>
                                      <p:to>
                                        <p:strVal val="visible"/>
                                      </p:to>
                                    </p:set>
                                    <p:anim calcmode="lin" valueType="num">
                                      <p:cBhvr>
                                        <p:cTn id="7" dur="500" decel="50000" fill="hold">
                                          <p:stCondLst>
                                            <p:cond delay="0"/>
                                          </p:stCondLst>
                                        </p:cTn>
                                        <p:tgtEl>
                                          <p:spTgt spid="22531"/>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2531"/>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2531"/>
                                        </p:tgtEl>
                                        <p:attrNameLst>
                                          <p:attrName>ppt_w</p:attrName>
                                        </p:attrNameLst>
                                      </p:cBhvr>
                                      <p:tavLst>
                                        <p:tav tm="0">
                                          <p:val>
                                            <p:strVal val="#ppt_w*.05"/>
                                          </p:val>
                                        </p:tav>
                                        <p:tav tm="100000">
                                          <p:val>
                                            <p:strVal val="#ppt_w"/>
                                          </p:val>
                                        </p:tav>
                                      </p:tavLst>
                                    </p:anim>
                                    <p:anim calcmode="lin" valueType="num">
                                      <p:cBhvr>
                                        <p:cTn id="10" dur="1000" fill="hold"/>
                                        <p:tgtEl>
                                          <p:spTgt spid="22531"/>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2531"/>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2531"/>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2531"/>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253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22532"/>
                                        </p:tgtEl>
                                        <p:attrNameLst>
                                          <p:attrName>style.visibility</p:attrName>
                                        </p:attrNameLst>
                                      </p:cBhvr>
                                      <p:to>
                                        <p:strVal val="visible"/>
                                      </p:to>
                                    </p:set>
                                    <p:animEffect transition="in" filter="wipe(left)">
                                      <p:cBhvr>
                                        <p:cTn id="19" dur="1000"/>
                                        <p:tgtEl>
                                          <p:spTgt spid="2253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22533"/>
                                        </p:tgtEl>
                                        <p:attrNameLst>
                                          <p:attrName>style.visibility</p:attrName>
                                        </p:attrNameLst>
                                      </p:cBhvr>
                                      <p:to>
                                        <p:strVal val="visible"/>
                                      </p:to>
                                    </p:set>
                                    <p:animEffect transition="in" filter="wipe(left)">
                                      <p:cBhvr>
                                        <p:cTn id="24" dur="1000"/>
                                        <p:tgtEl>
                                          <p:spTgt spid="2253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22534"/>
                                        </p:tgtEl>
                                        <p:attrNameLst>
                                          <p:attrName>style.visibility</p:attrName>
                                        </p:attrNameLst>
                                      </p:cBhvr>
                                      <p:to>
                                        <p:strVal val="visible"/>
                                      </p:to>
                                    </p:set>
                                    <p:animEffect transition="in" filter="wipe(left)">
                                      <p:cBhvr>
                                        <p:cTn id="29" dur="1000"/>
                                        <p:tgtEl>
                                          <p:spTgt spid="2253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2535"/>
                                        </p:tgtEl>
                                        <p:attrNameLst>
                                          <p:attrName>style.visibility</p:attrName>
                                        </p:attrNameLst>
                                      </p:cBhvr>
                                      <p:to>
                                        <p:strVal val="visible"/>
                                      </p:to>
                                    </p:set>
                                    <p:animEffect transition="in" filter="wipe(left)">
                                      <p:cBhvr>
                                        <p:cTn id="34" dur="1000"/>
                                        <p:tgtEl>
                                          <p:spTgt spid="22535"/>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22536"/>
                                        </p:tgtEl>
                                        <p:attrNameLst>
                                          <p:attrName>style.visibility</p:attrName>
                                        </p:attrNameLst>
                                      </p:cBhvr>
                                      <p:to>
                                        <p:strVal val="visible"/>
                                      </p:to>
                                    </p:set>
                                    <p:animEffect transition="in" filter="wipe(left)">
                                      <p:cBhvr>
                                        <p:cTn id="39" dur="1000"/>
                                        <p:tgtEl>
                                          <p:spTgt spid="22536"/>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22542"/>
                                        </p:tgtEl>
                                        <p:attrNameLst>
                                          <p:attrName>style.visibility</p:attrName>
                                        </p:attrNameLst>
                                      </p:cBhvr>
                                      <p:to>
                                        <p:strVal val="visible"/>
                                      </p:to>
                                    </p:set>
                                    <p:animEffect transition="in" filter="wipe(left)">
                                      <p:cBhvr>
                                        <p:cTn id="44" dur="1000"/>
                                        <p:tgtEl>
                                          <p:spTgt spid="22542"/>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22537">
                                            <p:txEl>
                                              <p:pRg st="0" end="0"/>
                                            </p:txEl>
                                          </p:spTgt>
                                        </p:tgtEl>
                                        <p:attrNameLst>
                                          <p:attrName>style.visibility</p:attrName>
                                        </p:attrNameLst>
                                      </p:cBhvr>
                                      <p:to>
                                        <p:strVal val="visible"/>
                                      </p:to>
                                    </p:set>
                                    <p:animEffect transition="in" filter="wipe(left)">
                                      <p:cBhvr>
                                        <p:cTn id="49" dur="1000"/>
                                        <p:tgtEl>
                                          <p:spTgt spid="22537">
                                            <p:txEl>
                                              <p:pRg st="0" end="0"/>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22537">
                                            <p:txEl>
                                              <p:pRg st="1" end="1"/>
                                            </p:txEl>
                                          </p:spTgt>
                                        </p:tgtEl>
                                        <p:attrNameLst>
                                          <p:attrName>style.visibility</p:attrName>
                                        </p:attrNameLst>
                                      </p:cBhvr>
                                      <p:to>
                                        <p:strVal val="visible"/>
                                      </p:to>
                                    </p:set>
                                    <p:animEffect transition="in" filter="wipe(left)">
                                      <p:cBhvr>
                                        <p:cTn id="54" dur="1000"/>
                                        <p:tgtEl>
                                          <p:spTgt spid="22537">
                                            <p:txEl>
                                              <p:pRg st="1" end="1"/>
                                            </p:txEl>
                                          </p:spTgt>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nodeType="clickEffect">
                                  <p:stCondLst>
                                    <p:cond delay="0"/>
                                  </p:stCondLst>
                                  <p:childTnLst>
                                    <p:set>
                                      <p:cBhvr>
                                        <p:cTn id="58" dur="1" fill="hold">
                                          <p:stCondLst>
                                            <p:cond delay="0"/>
                                          </p:stCondLst>
                                        </p:cTn>
                                        <p:tgtEl>
                                          <p:spTgt spid="3"/>
                                        </p:tgtEl>
                                        <p:attrNameLst>
                                          <p:attrName>style.visibility</p:attrName>
                                        </p:attrNameLst>
                                      </p:cBhvr>
                                      <p:to>
                                        <p:strVal val="visible"/>
                                      </p:to>
                                    </p:set>
                                    <p:animEffect transition="in" filter="wipe(left)">
                                      <p:cBhvr>
                                        <p:cTn id="59" dur="1000"/>
                                        <p:tgtEl>
                                          <p:spTgt spid="3"/>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nodeType="clickEffect">
                                  <p:stCondLst>
                                    <p:cond delay="0"/>
                                  </p:stCondLst>
                                  <p:childTnLst>
                                    <p:set>
                                      <p:cBhvr>
                                        <p:cTn id="63" dur="1" fill="hold">
                                          <p:stCondLst>
                                            <p:cond delay="0"/>
                                          </p:stCondLst>
                                        </p:cTn>
                                        <p:tgtEl>
                                          <p:spTgt spid="22540"/>
                                        </p:tgtEl>
                                        <p:attrNameLst>
                                          <p:attrName>style.visibility</p:attrName>
                                        </p:attrNameLst>
                                      </p:cBhvr>
                                      <p:to>
                                        <p:strVal val="visible"/>
                                      </p:to>
                                    </p:set>
                                    <p:animEffect transition="in" filter="wipe(left)">
                                      <p:cBhvr>
                                        <p:cTn id="64" dur="1000"/>
                                        <p:tgtEl>
                                          <p:spTgt spid="22540"/>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5" presetClass="entr" presetSubtype="0" fill="hold" nodeType="clickEffect">
                                  <p:stCondLst>
                                    <p:cond delay="0"/>
                                  </p:stCondLst>
                                  <p:childTnLst>
                                    <p:set>
                                      <p:cBhvr>
                                        <p:cTn id="68" dur="1" fill="hold">
                                          <p:stCondLst>
                                            <p:cond delay="0"/>
                                          </p:stCondLst>
                                        </p:cTn>
                                        <p:tgtEl>
                                          <p:spTgt spid="22541"/>
                                        </p:tgtEl>
                                        <p:attrNameLst>
                                          <p:attrName>style.visibility</p:attrName>
                                        </p:attrNameLst>
                                      </p:cBhvr>
                                      <p:to>
                                        <p:strVal val="visible"/>
                                      </p:to>
                                    </p:set>
                                    <p:anim calcmode="lin" valueType="num">
                                      <p:cBhvr>
                                        <p:cTn id="69" dur="500" decel="50000" fill="hold">
                                          <p:stCondLst>
                                            <p:cond delay="0"/>
                                          </p:stCondLst>
                                        </p:cTn>
                                        <p:tgtEl>
                                          <p:spTgt spid="22541"/>
                                        </p:tgtEl>
                                        <p:attrNameLst>
                                          <p:attrName>style.rotation</p:attrName>
                                        </p:attrNameLst>
                                      </p:cBhvr>
                                      <p:tavLst>
                                        <p:tav tm="0">
                                          <p:val>
                                            <p:fltVal val="-90"/>
                                          </p:val>
                                        </p:tav>
                                        <p:tav tm="100000">
                                          <p:val>
                                            <p:fltVal val="0"/>
                                          </p:val>
                                        </p:tav>
                                      </p:tavLst>
                                    </p:anim>
                                    <p:anim calcmode="lin" valueType="num">
                                      <p:cBhvr>
                                        <p:cTn id="70" dur="500" decel="50000" fill="hold">
                                          <p:stCondLst>
                                            <p:cond delay="0"/>
                                          </p:stCondLst>
                                        </p:cTn>
                                        <p:tgtEl>
                                          <p:spTgt spid="22541"/>
                                        </p:tgtEl>
                                        <p:attrNameLst>
                                          <p:attrName>ppt_w</p:attrName>
                                        </p:attrNameLst>
                                      </p:cBhvr>
                                      <p:tavLst>
                                        <p:tav tm="0">
                                          <p:val>
                                            <p:strVal val="#ppt_w"/>
                                          </p:val>
                                        </p:tav>
                                        <p:tav tm="100000">
                                          <p:val>
                                            <p:strVal val="#ppt_w*.05"/>
                                          </p:val>
                                        </p:tav>
                                      </p:tavLst>
                                    </p:anim>
                                    <p:anim calcmode="lin" valueType="num">
                                      <p:cBhvr>
                                        <p:cTn id="71" dur="500" accel="50000" fill="hold">
                                          <p:stCondLst>
                                            <p:cond delay="500"/>
                                          </p:stCondLst>
                                        </p:cTn>
                                        <p:tgtEl>
                                          <p:spTgt spid="22541"/>
                                        </p:tgtEl>
                                        <p:attrNameLst>
                                          <p:attrName>ppt_w</p:attrName>
                                        </p:attrNameLst>
                                      </p:cBhvr>
                                      <p:tavLst>
                                        <p:tav tm="0">
                                          <p:val>
                                            <p:strVal val="#ppt_w*.05"/>
                                          </p:val>
                                        </p:tav>
                                        <p:tav tm="100000">
                                          <p:val>
                                            <p:strVal val="#ppt_w"/>
                                          </p:val>
                                        </p:tav>
                                      </p:tavLst>
                                    </p:anim>
                                    <p:anim calcmode="lin" valueType="num">
                                      <p:cBhvr>
                                        <p:cTn id="72" dur="1000" fill="hold"/>
                                        <p:tgtEl>
                                          <p:spTgt spid="22541"/>
                                        </p:tgtEl>
                                        <p:attrNameLst>
                                          <p:attrName>ppt_h</p:attrName>
                                        </p:attrNameLst>
                                      </p:cBhvr>
                                      <p:tavLst>
                                        <p:tav tm="0">
                                          <p:val>
                                            <p:strVal val="#ppt_h"/>
                                          </p:val>
                                        </p:tav>
                                        <p:tav tm="100000">
                                          <p:val>
                                            <p:strVal val="#ppt_h"/>
                                          </p:val>
                                        </p:tav>
                                      </p:tavLst>
                                    </p:anim>
                                    <p:anim calcmode="lin" valueType="num">
                                      <p:cBhvr>
                                        <p:cTn id="73" dur="500" decel="50000" fill="hold">
                                          <p:stCondLst>
                                            <p:cond delay="0"/>
                                          </p:stCondLst>
                                        </p:cTn>
                                        <p:tgtEl>
                                          <p:spTgt spid="22541"/>
                                        </p:tgtEl>
                                        <p:attrNameLst>
                                          <p:attrName>ppt_x</p:attrName>
                                        </p:attrNameLst>
                                      </p:cBhvr>
                                      <p:tavLst>
                                        <p:tav tm="0">
                                          <p:val>
                                            <p:strVal val="#ppt_x+.4"/>
                                          </p:val>
                                        </p:tav>
                                        <p:tav tm="100000">
                                          <p:val>
                                            <p:strVal val="#ppt_x"/>
                                          </p:val>
                                        </p:tav>
                                      </p:tavLst>
                                    </p:anim>
                                    <p:anim calcmode="lin" valueType="num">
                                      <p:cBhvr>
                                        <p:cTn id="74" dur="500" decel="50000" fill="hold">
                                          <p:stCondLst>
                                            <p:cond delay="0"/>
                                          </p:stCondLst>
                                        </p:cTn>
                                        <p:tgtEl>
                                          <p:spTgt spid="22541"/>
                                        </p:tgtEl>
                                        <p:attrNameLst>
                                          <p:attrName>ppt_y</p:attrName>
                                        </p:attrNameLst>
                                      </p:cBhvr>
                                      <p:tavLst>
                                        <p:tav tm="0">
                                          <p:val>
                                            <p:strVal val="#ppt_y-.2"/>
                                          </p:val>
                                        </p:tav>
                                        <p:tav tm="100000">
                                          <p:val>
                                            <p:strVal val="#ppt_y+.1"/>
                                          </p:val>
                                        </p:tav>
                                      </p:tavLst>
                                    </p:anim>
                                    <p:anim calcmode="lin" valueType="num">
                                      <p:cBhvr>
                                        <p:cTn id="75" dur="500" accel="50000" fill="hold">
                                          <p:stCondLst>
                                            <p:cond delay="500"/>
                                          </p:stCondLst>
                                        </p:cTn>
                                        <p:tgtEl>
                                          <p:spTgt spid="22541"/>
                                        </p:tgtEl>
                                        <p:attrNameLst>
                                          <p:attrName>ppt_y</p:attrName>
                                        </p:attrNameLst>
                                      </p:cBhvr>
                                      <p:tavLst>
                                        <p:tav tm="0">
                                          <p:val>
                                            <p:strVal val="#ppt_y+.1"/>
                                          </p:val>
                                        </p:tav>
                                        <p:tav tm="100000">
                                          <p:val>
                                            <p:strVal val="#ppt_y"/>
                                          </p:val>
                                        </p:tav>
                                      </p:tavLst>
                                    </p:anim>
                                    <p:animEffect transition="in" filter="fade">
                                      <p:cBhvr>
                                        <p:cTn id="76" dur="1000" decel="50000">
                                          <p:stCondLst>
                                            <p:cond delay="0"/>
                                          </p:stCondLst>
                                        </p:cTn>
                                        <p:tgtEl>
                                          <p:spTgt spid="225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23554" name="Text Box 38"/>
          <p:cNvSpPr txBox="1">
            <a:spLocks noChangeArrowheads="1"/>
          </p:cNvSpPr>
          <p:nvPr/>
        </p:nvSpPr>
        <p:spPr bwMode="auto">
          <a:xfrm>
            <a:off x="1524001" y="19050"/>
            <a:ext cx="83724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3200" b="1">
                <a:solidFill>
                  <a:srgbClr val="FF0000"/>
                </a:solidFill>
              </a:rPr>
              <a:t>BÀI TẬP. MẠCH CÓ R, L, C MẮC NỐI TIẾP</a:t>
            </a:r>
          </a:p>
        </p:txBody>
      </p:sp>
      <p:sp>
        <p:nvSpPr>
          <p:cNvPr id="23555" name="Rectangle 3"/>
          <p:cNvSpPr>
            <a:spLocks noChangeArrowheads="1"/>
          </p:cNvSpPr>
          <p:nvPr/>
        </p:nvSpPr>
        <p:spPr bwMode="auto">
          <a:xfrm>
            <a:off x="1524000" y="3436938"/>
            <a:ext cx="9144000" cy="238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ts val="600"/>
              </a:spcBef>
              <a:buClrTx/>
              <a:buSzTx/>
              <a:buNone/>
            </a:pPr>
            <a:r>
              <a:rPr lang="fr-FR" altLang="vi-VN" sz="2400" b="1" dirty="0"/>
              <a:t>Câu 33: (</a:t>
            </a:r>
            <a:r>
              <a:rPr lang="fr-FR" altLang="vi-VN" sz="2400" b="1" dirty="0" err="1"/>
              <a:t>ĐH2007</a:t>
            </a:r>
            <a:r>
              <a:rPr lang="fr-FR" altLang="vi-VN" sz="2400" b="1" dirty="0"/>
              <a:t>) </a:t>
            </a:r>
            <a:r>
              <a:rPr lang="fr-FR" altLang="vi-VN" sz="2400" dirty="0"/>
              <a:t>Đặt vào hai đầu đoạn mạch điện </a:t>
            </a:r>
            <a:r>
              <a:rPr lang="fr-FR" altLang="vi-VN" sz="2400" dirty="0" err="1"/>
              <a:t>RLC</a:t>
            </a:r>
            <a:r>
              <a:rPr lang="fr-FR" altLang="vi-VN" sz="2400" dirty="0"/>
              <a:t> không phân nhánh một hiệu điện thế xoay chiều có tần số 50 Hz. Biết điện trở thuần R = 25 Ω, cuộn dây thuần cảm (cảm thuần) có L = 1/</a:t>
            </a:r>
            <a:r>
              <a:rPr lang="fr-FR" altLang="vi-VN" sz="2400" dirty="0">
                <a:sym typeface="Symbol" panose="05050102010706020507" pitchFamily="18" charset="2"/>
              </a:rPr>
              <a:t></a:t>
            </a:r>
            <a:r>
              <a:rPr lang="fr-FR" altLang="vi-VN" sz="2400" dirty="0"/>
              <a:t> H. Để hiệu điện thế ở hai đầu đoạn mạch trễ pha </a:t>
            </a:r>
            <a:r>
              <a:rPr lang="fr-FR" altLang="vi-VN" sz="2400" dirty="0">
                <a:sym typeface="Symbol" panose="05050102010706020507" pitchFamily="18" charset="2"/>
              </a:rPr>
              <a:t></a:t>
            </a:r>
            <a:r>
              <a:rPr lang="fr-FR" altLang="vi-VN" sz="2400" dirty="0"/>
              <a:t>/4 so với cường độ dòng điện thì dung kháng của tụ điện là</a:t>
            </a:r>
            <a:endParaRPr lang="en-US" altLang="vi-VN" sz="2400" dirty="0"/>
          </a:p>
          <a:p>
            <a:pPr algn="just" eaLnBrk="1" hangingPunct="1">
              <a:spcBef>
                <a:spcPts val="600"/>
              </a:spcBef>
              <a:buClrTx/>
              <a:buSzTx/>
              <a:buNone/>
            </a:pPr>
            <a:r>
              <a:rPr lang="fr-FR" altLang="vi-VN" sz="2400" b="1" dirty="0"/>
              <a:t>	A. </a:t>
            </a:r>
            <a:r>
              <a:rPr lang="fr-FR" altLang="vi-VN" sz="2400" dirty="0"/>
              <a:t>100 Ω. 	</a:t>
            </a:r>
            <a:r>
              <a:rPr lang="fr-FR" altLang="vi-VN" sz="2400" b="1" dirty="0"/>
              <a:t>B. </a:t>
            </a:r>
            <a:r>
              <a:rPr lang="fr-FR" altLang="vi-VN" sz="2400" dirty="0"/>
              <a:t>150 Ω. 	</a:t>
            </a:r>
            <a:r>
              <a:rPr lang="fr-FR" altLang="vi-VN" sz="2400" b="1" dirty="0"/>
              <a:t>C. </a:t>
            </a:r>
            <a:r>
              <a:rPr lang="fr-FR" altLang="vi-VN" sz="2400" dirty="0"/>
              <a:t>125 Ω. 	</a:t>
            </a:r>
            <a:r>
              <a:rPr lang="fr-FR" altLang="vi-VN" sz="2400" b="1" dirty="0"/>
              <a:t>D. </a:t>
            </a:r>
            <a:r>
              <a:rPr lang="fr-FR" altLang="vi-VN" sz="2400" dirty="0"/>
              <a:t>75 Ω.</a:t>
            </a:r>
            <a:endParaRPr lang="en-US" altLang="vi-VN" sz="2400" dirty="0"/>
          </a:p>
        </p:txBody>
      </p:sp>
      <p:sp>
        <p:nvSpPr>
          <p:cNvPr id="23556" name="Rectangle 2"/>
          <p:cNvSpPr>
            <a:spLocks noChangeArrowheads="1"/>
          </p:cNvSpPr>
          <p:nvPr/>
        </p:nvSpPr>
        <p:spPr bwMode="auto">
          <a:xfrm>
            <a:off x="1524000" y="477838"/>
            <a:ext cx="9144000" cy="238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en-US" altLang="vi-VN" sz="2400" b="1" dirty="0"/>
              <a:t>Câu 32: </a:t>
            </a:r>
            <a:r>
              <a:rPr lang="fr-FR" altLang="vi-VN" sz="2400" b="1" dirty="0"/>
              <a:t>(</a:t>
            </a:r>
            <a:r>
              <a:rPr lang="fr-FR" altLang="vi-VN" sz="2400" b="1" dirty="0" err="1"/>
              <a:t>TN2008</a:t>
            </a:r>
            <a:r>
              <a:rPr lang="fr-FR" altLang="vi-VN" sz="2400" b="1" dirty="0"/>
              <a:t>)</a:t>
            </a:r>
            <a:r>
              <a:rPr lang="fr-FR" altLang="vi-VN" sz="2400" dirty="0"/>
              <a:t> </a:t>
            </a:r>
            <a:r>
              <a:rPr lang="en-US" altLang="vi-VN" sz="2400" dirty="0"/>
              <a:t>Đặt hiệu điện thế u = </a:t>
            </a:r>
            <a:r>
              <a:rPr lang="en-US" altLang="vi-VN" sz="2400" dirty="0" err="1"/>
              <a:t>U</a:t>
            </a:r>
            <a:r>
              <a:rPr lang="en-US" altLang="vi-VN" sz="2400" dirty="0" err="1">
                <a:sym typeface="Symbol" panose="05050102010706020507" pitchFamily="18" charset="2"/>
              </a:rPr>
              <a:t></a:t>
            </a:r>
            <a:r>
              <a:rPr lang="en-US" altLang="vi-VN" sz="2400" dirty="0" err="1"/>
              <a:t>2sin100</a:t>
            </a:r>
            <a:r>
              <a:rPr lang="en-US" altLang="vi-VN" sz="2400" dirty="0"/>
              <a:t>πt (V)</a:t>
            </a:r>
          </a:p>
          <a:p>
            <a:pPr algn="just" eaLnBrk="1" hangingPunct="1">
              <a:spcBef>
                <a:spcPct val="0"/>
              </a:spcBef>
              <a:buClrTx/>
              <a:buSzTx/>
              <a:buFontTx/>
              <a:buNone/>
            </a:pPr>
            <a:r>
              <a:rPr lang="en-US" altLang="vi-VN" sz="2400" dirty="0"/>
              <a:t>vào hai đầu một đoạn mạch </a:t>
            </a:r>
            <a:r>
              <a:rPr lang="en-US" altLang="vi-VN" sz="2400" dirty="0" err="1"/>
              <a:t>RLC</a:t>
            </a:r>
            <a:r>
              <a:rPr lang="en-US" altLang="vi-VN" sz="2400" dirty="0"/>
              <a:t> không phân nhánh. Biết</a:t>
            </a:r>
          </a:p>
          <a:p>
            <a:pPr algn="just" eaLnBrk="1" hangingPunct="1">
              <a:spcBef>
                <a:spcPct val="0"/>
              </a:spcBef>
              <a:buClrTx/>
              <a:buSzTx/>
              <a:buFontTx/>
              <a:buNone/>
            </a:pPr>
            <a:r>
              <a:rPr lang="en-US" altLang="vi-VN" sz="2400" dirty="0"/>
              <a:t>điện trở thuần R = 100Ω, cuộn dây thuần cảm có độ tự cảm L, dung kháng của tụ điện bằng 200Ω và cường độ dòng điện trong mạch sớm pha π/4 so với hiệu điện thế u. Giá trị của L là</a:t>
            </a:r>
          </a:p>
          <a:p>
            <a:pPr algn="just" eaLnBrk="1" hangingPunct="1">
              <a:spcBef>
                <a:spcPts val="600"/>
              </a:spcBef>
              <a:buClrTx/>
              <a:buSzTx/>
              <a:buNone/>
            </a:pPr>
            <a:r>
              <a:rPr lang="en-US" altLang="vi-VN" sz="2400" b="1" dirty="0"/>
              <a:t>	A. </a:t>
            </a:r>
            <a:r>
              <a:rPr lang="en-US" altLang="vi-VN" sz="2400" dirty="0"/>
              <a:t>2/π H.     </a:t>
            </a:r>
            <a:r>
              <a:rPr lang="en-US" altLang="vi-VN" sz="2400" b="1" dirty="0"/>
              <a:t>B.</a:t>
            </a:r>
            <a:r>
              <a:rPr lang="en-US" altLang="vi-VN" sz="2400" dirty="0"/>
              <a:t> 3/π H.     </a:t>
            </a:r>
            <a:r>
              <a:rPr lang="en-US" altLang="vi-VN" sz="2400" b="1" dirty="0"/>
              <a:t>C.</a:t>
            </a:r>
            <a:r>
              <a:rPr lang="en-US" altLang="vi-VN" sz="2400" dirty="0"/>
              <a:t> 1/π H. </a:t>
            </a:r>
            <a:r>
              <a:rPr lang="en-US" altLang="vi-VN" sz="2400" b="1" dirty="0"/>
              <a:t>    D.</a:t>
            </a:r>
            <a:r>
              <a:rPr lang="en-US" altLang="vi-VN" sz="2400" dirty="0"/>
              <a:t> 4/π H. </a:t>
            </a:r>
          </a:p>
        </p:txBody>
      </p:sp>
      <p:cxnSp>
        <p:nvCxnSpPr>
          <p:cNvPr id="23559" name="Straight Connector 20"/>
          <p:cNvCxnSpPr>
            <a:cxnSpLocks noChangeShapeType="1"/>
          </p:cNvCxnSpPr>
          <p:nvPr/>
        </p:nvCxnSpPr>
        <p:spPr bwMode="auto">
          <a:xfrm>
            <a:off x="1671639" y="1974850"/>
            <a:ext cx="144462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60" name="Straight Connector 20"/>
          <p:cNvCxnSpPr>
            <a:cxnSpLocks noChangeShapeType="1"/>
          </p:cNvCxnSpPr>
          <p:nvPr/>
        </p:nvCxnSpPr>
        <p:spPr bwMode="auto">
          <a:xfrm>
            <a:off x="5729289" y="1987550"/>
            <a:ext cx="70008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61" name="Straight Connector 20"/>
          <p:cNvCxnSpPr>
            <a:cxnSpLocks noChangeShapeType="1"/>
          </p:cNvCxnSpPr>
          <p:nvPr/>
        </p:nvCxnSpPr>
        <p:spPr bwMode="auto">
          <a:xfrm>
            <a:off x="8450263" y="1987550"/>
            <a:ext cx="1223962"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62" name="Straight Connector 20"/>
          <p:cNvCxnSpPr>
            <a:cxnSpLocks noChangeShapeType="1"/>
          </p:cNvCxnSpPr>
          <p:nvPr/>
        </p:nvCxnSpPr>
        <p:spPr bwMode="auto">
          <a:xfrm>
            <a:off x="2544763" y="2336800"/>
            <a:ext cx="1617662"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63" name="Straight Connector 20"/>
          <p:cNvCxnSpPr>
            <a:cxnSpLocks noChangeShapeType="1"/>
          </p:cNvCxnSpPr>
          <p:nvPr/>
        </p:nvCxnSpPr>
        <p:spPr bwMode="auto">
          <a:xfrm>
            <a:off x="5280026" y="2336800"/>
            <a:ext cx="178752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64" name="Straight Connector 20"/>
          <p:cNvCxnSpPr>
            <a:cxnSpLocks noChangeShapeType="1"/>
          </p:cNvCxnSpPr>
          <p:nvPr/>
        </p:nvCxnSpPr>
        <p:spPr bwMode="auto">
          <a:xfrm>
            <a:off x="3703639" y="1593850"/>
            <a:ext cx="133032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3565" name="Object 2"/>
          <p:cNvGraphicFramePr>
            <a:graphicFrameLocks noChangeAspect="1"/>
          </p:cNvGraphicFramePr>
          <p:nvPr/>
        </p:nvGraphicFramePr>
        <p:xfrm>
          <a:off x="7397751" y="2740025"/>
          <a:ext cx="2074863" cy="749300"/>
        </p:xfrm>
        <a:graphic>
          <a:graphicData uri="http://schemas.openxmlformats.org/presentationml/2006/ole">
            <mc:AlternateContent xmlns:mc="http://schemas.openxmlformats.org/markup-compatibility/2006">
              <mc:Choice xmlns:v="urn:schemas-microsoft-com:vml" Requires="v">
                <p:oleObj spid="_x0000_s23735" name="Equation" r:id="rId5" imgW="1091726" imgH="393529" progId="Equation.DSMT4">
                  <p:embed/>
                </p:oleObj>
              </mc:Choice>
              <mc:Fallback>
                <p:oleObj name="Equation" r:id="rId5" imgW="1091726" imgH="393529"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97751" y="2740025"/>
                        <a:ext cx="2074863"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566" name="Object 3"/>
          <p:cNvGraphicFramePr>
            <a:graphicFrameLocks noChangeAspect="1"/>
          </p:cNvGraphicFramePr>
          <p:nvPr/>
        </p:nvGraphicFramePr>
        <p:xfrm>
          <a:off x="3732213" y="2901950"/>
          <a:ext cx="3524250" cy="477838"/>
        </p:xfrm>
        <a:graphic>
          <a:graphicData uri="http://schemas.openxmlformats.org/presentationml/2006/ole">
            <mc:AlternateContent xmlns:mc="http://schemas.openxmlformats.org/markup-compatibility/2006">
              <mc:Choice xmlns:v="urn:schemas-microsoft-com:vml" Requires="v">
                <p:oleObj spid="_x0000_s23736" name="Equation" r:id="rId7" imgW="1689100" imgH="228600" progId="Equation.DSMT4">
                  <p:embed/>
                </p:oleObj>
              </mc:Choice>
              <mc:Fallback>
                <p:oleObj name="Equation" r:id="rId7" imgW="1689100" imgH="228600" progId="Equation.DSMT4">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32213" y="2901950"/>
                        <a:ext cx="3524250"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 name="Object 14"/>
          <p:cNvGraphicFramePr>
            <a:graphicFrameLocks noChangeAspect="1"/>
          </p:cNvGraphicFramePr>
          <p:nvPr/>
        </p:nvGraphicFramePr>
        <p:xfrm>
          <a:off x="2513014" y="2717801"/>
          <a:ext cx="1081087" cy="815975"/>
        </p:xfrm>
        <a:graphic>
          <a:graphicData uri="http://schemas.openxmlformats.org/presentationml/2006/ole">
            <mc:AlternateContent xmlns:mc="http://schemas.openxmlformats.org/markup-compatibility/2006">
              <mc:Choice xmlns:v="urn:schemas-microsoft-com:vml" Requires="v">
                <p:oleObj spid="_x0000_s23737" name="Equation" r:id="rId9" imgW="520474" imgH="393529" progId="Equation.DSMT4">
                  <p:embed/>
                </p:oleObj>
              </mc:Choice>
              <mc:Fallback>
                <p:oleObj name="Equation" r:id="rId9" imgW="520474" imgH="393529" progId="Equation.DSMT4">
                  <p:embed/>
                  <p:pic>
                    <p:nvPicPr>
                      <p:cNvPr id="0"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13014" y="2717801"/>
                        <a:ext cx="1081087"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3568" name="Straight Connector 20"/>
          <p:cNvCxnSpPr>
            <a:cxnSpLocks noChangeShapeType="1"/>
          </p:cNvCxnSpPr>
          <p:nvPr/>
        </p:nvCxnSpPr>
        <p:spPr bwMode="auto">
          <a:xfrm>
            <a:off x="8780464" y="2330450"/>
            <a:ext cx="28257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3569" name="Picture 6" descr="Kết quả hình ảnh cho ảnh gif ngộ nghĩnh"/>
          <p:cNvPicPr>
            <a:picLocks noChangeAspect="1" noChangeArrowheads="1" noCrop="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600701" y="2336801"/>
            <a:ext cx="7651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70" name="Picture 6" descr="Kết quả hình ảnh cho ảnh gif ngộ nghĩnh"/>
          <p:cNvPicPr>
            <a:picLocks noChangeAspect="1" noChangeArrowheads="1" noCrop="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870576" y="5221288"/>
            <a:ext cx="765175"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3571" name="Straight Connector 20"/>
          <p:cNvCxnSpPr>
            <a:cxnSpLocks noChangeShapeType="1"/>
          </p:cNvCxnSpPr>
          <p:nvPr/>
        </p:nvCxnSpPr>
        <p:spPr bwMode="auto">
          <a:xfrm>
            <a:off x="9063039" y="4183063"/>
            <a:ext cx="83343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72" name="Straight Connector 20"/>
          <p:cNvCxnSpPr>
            <a:cxnSpLocks noChangeShapeType="1"/>
          </p:cNvCxnSpPr>
          <p:nvPr/>
        </p:nvCxnSpPr>
        <p:spPr bwMode="auto">
          <a:xfrm>
            <a:off x="3703639" y="4556125"/>
            <a:ext cx="109378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73" name="Straight Connector 20"/>
          <p:cNvCxnSpPr>
            <a:cxnSpLocks noChangeShapeType="1"/>
          </p:cNvCxnSpPr>
          <p:nvPr/>
        </p:nvCxnSpPr>
        <p:spPr bwMode="auto">
          <a:xfrm>
            <a:off x="1671638" y="4954588"/>
            <a:ext cx="722312"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74" name="Straight Connector 20"/>
          <p:cNvCxnSpPr>
            <a:cxnSpLocks noChangeShapeType="1"/>
          </p:cNvCxnSpPr>
          <p:nvPr/>
        </p:nvCxnSpPr>
        <p:spPr bwMode="auto">
          <a:xfrm>
            <a:off x="3157539" y="4924425"/>
            <a:ext cx="163988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75" name="Straight Connector 20"/>
          <p:cNvCxnSpPr>
            <a:cxnSpLocks noChangeShapeType="1"/>
          </p:cNvCxnSpPr>
          <p:nvPr/>
        </p:nvCxnSpPr>
        <p:spPr bwMode="auto">
          <a:xfrm>
            <a:off x="8178801" y="4924425"/>
            <a:ext cx="1344613"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76" name="Straight Connector 20"/>
          <p:cNvCxnSpPr>
            <a:cxnSpLocks noChangeShapeType="1"/>
          </p:cNvCxnSpPr>
          <p:nvPr/>
        </p:nvCxnSpPr>
        <p:spPr bwMode="auto">
          <a:xfrm>
            <a:off x="3005138" y="5280025"/>
            <a:ext cx="1344612"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77" name="Straight Connector 20"/>
          <p:cNvCxnSpPr>
            <a:cxnSpLocks noChangeShapeType="1"/>
          </p:cNvCxnSpPr>
          <p:nvPr/>
        </p:nvCxnSpPr>
        <p:spPr bwMode="auto">
          <a:xfrm>
            <a:off x="4906963" y="5280025"/>
            <a:ext cx="13462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578" name="TextBox 36"/>
          <p:cNvSpPr txBox="1">
            <a:spLocks noChangeArrowheads="1"/>
          </p:cNvSpPr>
          <p:nvPr/>
        </p:nvSpPr>
        <p:spPr bwMode="auto">
          <a:xfrm>
            <a:off x="3087689" y="5719763"/>
            <a:ext cx="36083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en-US" altLang="vi-VN" sz="2400" dirty="0" err="1">
                <a:solidFill>
                  <a:srgbClr val="990099"/>
                </a:solidFill>
              </a:rPr>
              <a:t>Z</a:t>
            </a:r>
            <a:r>
              <a:rPr lang="en-US" altLang="vi-VN" sz="2400" baseline="-25000" dirty="0" err="1">
                <a:solidFill>
                  <a:srgbClr val="990099"/>
                </a:solidFill>
              </a:rPr>
              <a:t>L</a:t>
            </a:r>
            <a:r>
              <a:rPr lang="en-US" altLang="vi-VN" sz="2400" dirty="0">
                <a:solidFill>
                  <a:srgbClr val="990099"/>
                </a:solidFill>
              </a:rPr>
              <a:t> = L</a:t>
            </a:r>
            <a:r>
              <a:rPr lang="en-US" altLang="vi-VN" sz="2400" dirty="0">
                <a:solidFill>
                  <a:srgbClr val="990099"/>
                </a:solidFill>
                <a:sym typeface="Symbol" panose="05050102010706020507" pitchFamily="18" charset="2"/>
              </a:rPr>
              <a:t> = </a:t>
            </a:r>
            <a:r>
              <a:rPr lang="en-US" altLang="vi-VN" sz="2400" dirty="0" err="1">
                <a:solidFill>
                  <a:srgbClr val="990099"/>
                </a:solidFill>
                <a:sym typeface="Symbol" panose="05050102010706020507" pitchFamily="18" charset="2"/>
              </a:rPr>
              <a:t>L.2f</a:t>
            </a:r>
            <a:r>
              <a:rPr lang="en-US" altLang="vi-VN" sz="2400" dirty="0">
                <a:solidFill>
                  <a:srgbClr val="990099"/>
                </a:solidFill>
                <a:sym typeface="Symbol" panose="05050102010706020507" pitchFamily="18" charset="2"/>
              </a:rPr>
              <a:t> = 100</a:t>
            </a:r>
            <a:endParaRPr lang="en-US" altLang="vi-VN" sz="2400" dirty="0">
              <a:solidFill>
                <a:srgbClr val="990099"/>
              </a:solidFill>
            </a:endParaRPr>
          </a:p>
        </p:txBody>
      </p:sp>
      <p:graphicFrame>
        <p:nvGraphicFramePr>
          <p:cNvPr id="44" name="Object 43"/>
          <p:cNvGraphicFramePr>
            <a:graphicFrameLocks noChangeAspect="1"/>
          </p:cNvGraphicFramePr>
          <p:nvPr/>
        </p:nvGraphicFramePr>
        <p:xfrm>
          <a:off x="3132138" y="6072188"/>
          <a:ext cx="984250" cy="741362"/>
        </p:xfrm>
        <a:graphic>
          <a:graphicData uri="http://schemas.openxmlformats.org/presentationml/2006/ole">
            <mc:AlternateContent xmlns:mc="http://schemas.openxmlformats.org/markup-compatibility/2006">
              <mc:Choice xmlns:v="urn:schemas-microsoft-com:vml" Requires="v">
                <p:oleObj spid="_x0000_s23738" name="Equation" r:id="rId12" imgW="520474" imgH="393529" progId="Equation.DSMT4">
                  <p:embed/>
                </p:oleObj>
              </mc:Choice>
              <mc:Fallback>
                <p:oleObj name="Equation" r:id="rId12" imgW="520474" imgH="393529" progId="Equation.DSMT4">
                  <p:embed/>
                  <p:pic>
                    <p:nvPicPr>
                      <p:cNvPr id="0" name="Object 4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32138" y="6072188"/>
                        <a:ext cx="984250" cy="741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580" name="Object 44"/>
          <p:cNvGraphicFramePr>
            <a:graphicFrameLocks noChangeAspect="1"/>
          </p:cNvGraphicFramePr>
          <p:nvPr>
            <p:extLst>
              <p:ext uri="{D42A27DB-BD31-4B8C-83A1-F6EECF244321}">
                <p14:modId xmlns:p14="http://schemas.microsoft.com/office/powerpoint/2010/main" val="3952472211"/>
              </p:ext>
            </p:extLst>
          </p:nvPr>
        </p:nvGraphicFramePr>
        <p:xfrm>
          <a:off x="4289426" y="6235700"/>
          <a:ext cx="2346325" cy="444500"/>
        </p:xfrm>
        <a:graphic>
          <a:graphicData uri="http://schemas.openxmlformats.org/presentationml/2006/ole">
            <mc:AlternateContent xmlns:mc="http://schemas.openxmlformats.org/markup-compatibility/2006">
              <mc:Choice xmlns:v="urn:schemas-microsoft-com:vml" Requires="v">
                <p:oleObj spid="_x0000_s23739" name="Equation" r:id="rId13" imgW="1206360" imgH="228600" progId="Equation.DSMT4">
                  <p:embed/>
                </p:oleObj>
              </mc:Choice>
              <mc:Fallback>
                <p:oleObj name="Equation" r:id="rId13" imgW="1206360" imgH="228600" progId="Equation.DSMT4">
                  <p:embed/>
                  <p:pic>
                    <p:nvPicPr>
                      <p:cNvPr id="0" name="Object 44"/>
                      <p:cNvPicPr>
                        <a:picLocks noChangeAspect="1" noChangeArrowheads="1"/>
                      </p:cNvPicPr>
                      <p:nvPr/>
                    </p:nvPicPr>
                    <p:blipFill>
                      <a:blip r:embed="rId14"/>
                      <a:srcRect/>
                      <a:stretch>
                        <a:fillRect/>
                      </a:stretch>
                    </p:blipFill>
                    <p:spPr bwMode="auto">
                      <a:xfrm>
                        <a:off x="4289426" y="6235700"/>
                        <a:ext cx="234632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9" name="Straight Connector 20"/>
          <p:cNvCxnSpPr>
            <a:cxnSpLocks noChangeShapeType="1"/>
          </p:cNvCxnSpPr>
          <p:nvPr/>
        </p:nvCxnSpPr>
        <p:spPr bwMode="auto">
          <a:xfrm flipV="1">
            <a:off x="6591301" y="842964"/>
            <a:ext cx="2189163" cy="7937"/>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23556"/>
                                        </p:tgtEl>
                                        <p:attrNameLst>
                                          <p:attrName>style.visibility</p:attrName>
                                        </p:attrNameLst>
                                      </p:cBhvr>
                                      <p:to>
                                        <p:strVal val="visible"/>
                                      </p:to>
                                    </p:set>
                                    <p:animScale>
                                      <p:cBhvr>
                                        <p:cTn id="7" dur="1000" decel="50000" fill="hold">
                                          <p:stCondLst>
                                            <p:cond delay="0"/>
                                          </p:stCondLst>
                                        </p:cTn>
                                        <p:tgtEl>
                                          <p:spTgt spid="2355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3556"/>
                                        </p:tgtEl>
                                        <p:attrNameLst>
                                          <p:attrName>ppt_x</p:attrName>
                                          <p:attrName>ppt_y</p:attrName>
                                        </p:attrNameLst>
                                      </p:cBhvr>
                                    </p:animMotion>
                                    <p:animEffect transition="in" filter="fade">
                                      <p:cBhvr>
                                        <p:cTn id="9" dur="1000"/>
                                        <p:tgtEl>
                                          <p:spTgt spid="23556"/>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wipe(left)">
                                      <p:cBhvr>
                                        <p:cTn id="14" dur="1000"/>
                                        <p:tgtEl>
                                          <p:spTgt spid="29"/>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23564"/>
                                        </p:tgtEl>
                                        <p:attrNameLst>
                                          <p:attrName>style.visibility</p:attrName>
                                        </p:attrNameLst>
                                      </p:cBhvr>
                                      <p:to>
                                        <p:strVal val="visible"/>
                                      </p:to>
                                    </p:set>
                                    <p:animEffect transition="in" filter="wipe(left)">
                                      <p:cBhvr>
                                        <p:cTn id="19" dur="1000"/>
                                        <p:tgtEl>
                                          <p:spTgt spid="2356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23559"/>
                                        </p:tgtEl>
                                        <p:attrNameLst>
                                          <p:attrName>style.visibility</p:attrName>
                                        </p:attrNameLst>
                                      </p:cBhvr>
                                      <p:to>
                                        <p:strVal val="visible"/>
                                      </p:to>
                                    </p:set>
                                    <p:animEffect transition="in" filter="wipe(left)">
                                      <p:cBhvr>
                                        <p:cTn id="24" dur="1000"/>
                                        <p:tgtEl>
                                          <p:spTgt spid="2355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23560"/>
                                        </p:tgtEl>
                                        <p:attrNameLst>
                                          <p:attrName>style.visibility</p:attrName>
                                        </p:attrNameLst>
                                      </p:cBhvr>
                                      <p:to>
                                        <p:strVal val="visible"/>
                                      </p:to>
                                    </p:set>
                                    <p:animEffect transition="in" filter="wipe(left)">
                                      <p:cBhvr>
                                        <p:cTn id="29" dur="1000"/>
                                        <p:tgtEl>
                                          <p:spTgt spid="2356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23561"/>
                                        </p:tgtEl>
                                        <p:attrNameLst>
                                          <p:attrName>style.visibility</p:attrName>
                                        </p:attrNameLst>
                                      </p:cBhvr>
                                      <p:to>
                                        <p:strVal val="visible"/>
                                      </p:to>
                                    </p:set>
                                    <p:animEffect transition="in" filter="wipe(left)">
                                      <p:cBhvr>
                                        <p:cTn id="34" dur="1000"/>
                                        <p:tgtEl>
                                          <p:spTgt spid="2356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23562"/>
                                        </p:tgtEl>
                                        <p:attrNameLst>
                                          <p:attrName>style.visibility</p:attrName>
                                        </p:attrNameLst>
                                      </p:cBhvr>
                                      <p:to>
                                        <p:strVal val="visible"/>
                                      </p:to>
                                    </p:set>
                                    <p:animEffect transition="in" filter="wipe(left)">
                                      <p:cBhvr>
                                        <p:cTn id="39" dur="1000"/>
                                        <p:tgtEl>
                                          <p:spTgt spid="23562"/>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23563"/>
                                        </p:tgtEl>
                                        <p:attrNameLst>
                                          <p:attrName>style.visibility</p:attrName>
                                        </p:attrNameLst>
                                      </p:cBhvr>
                                      <p:to>
                                        <p:strVal val="visible"/>
                                      </p:to>
                                    </p:set>
                                    <p:animEffect transition="in" filter="wipe(left)">
                                      <p:cBhvr>
                                        <p:cTn id="44" dur="1000"/>
                                        <p:tgtEl>
                                          <p:spTgt spid="2356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23568"/>
                                        </p:tgtEl>
                                        <p:attrNameLst>
                                          <p:attrName>style.visibility</p:attrName>
                                        </p:attrNameLst>
                                      </p:cBhvr>
                                      <p:to>
                                        <p:strVal val="visible"/>
                                      </p:to>
                                    </p:set>
                                    <p:animEffect transition="in" filter="wipe(left)">
                                      <p:cBhvr>
                                        <p:cTn id="49" dur="1000"/>
                                        <p:tgtEl>
                                          <p:spTgt spid="23568"/>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wipe(left)">
                                      <p:cBhvr>
                                        <p:cTn id="54" dur="1000"/>
                                        <p:tgtEl>
                                          <p:spTgt spid="15"/>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nodeType="clickEffect">
                                  <p:stCondLst>
                                    <p:cond delay="0"/>
                                  </p:stCondLst>
                                  <p:childTnLst>
                                    <p:set>
                                      <p:cBhvr>
                                        <p:cTn id="58" dur="1" fill="hold">
                                          <p:stCondLst>
                                            <p:cond delay="0"/>
                                          </p:stCondLst>
                                        </p:cTn>
                                        <p:tgtEl>
                                          <p:spTgt spid="23566"/>
                                        </p:tgtEl>
                                        <p:attrNameLst>
                                          <p:attrName>style.visibility</p:attrName>
                                        </p:attrNameLst>
                                      </p:cBhvr>
                                      <p:to>
                                        <p:strVal val="visible"/>
                                      </p:to>
                                    </p:set>
                                    <p:animEffect transition="in" filter="wipe(left)">
                                      <p:cBhvr>
                                        <p:cTn id="59" dur="1000"/>
                                        <p:tgtEl>
                                          <p:spTgt spid="23566"/>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nodeType="clickEffect">
                                  <p:stCondLst>
                                    <p:cond delay="0"/>
                                  </p:stCondLst>
                                  <p:childTnLst>
                                    <p:set>
                                      <p:cBhvr>
                                        <p:cTn id="63" dur="1" fill="hold">
                                          <p:stCondLst>
                                            <p:cond delay="0"/>
                                          </p:stCondLst>
                                        </p:cTn>
                                        <p:tgtEl>
                                          <p:spTgt spid="23565"/>
                                        </p:tgtEl>
                                        <p:attrNameLst>
                                          <p:attrName>style.visibility</p:attrName>
                                        </p:attrNameLst>
                                      </p:cBhvr>
                                      <p:to>
                                        <p:strVal val="visible"/>
                                      </p:to>
                                    </p:set>
                                    <p:animEffect transition="in" filter="wipe(left)">
                                      <p:cBhvr>
                                        <p:cTn id="64" dur="1000"/>
                                        <p:tgtEl>
                                          <p:spTgt spid="23565"/>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52" presetClass="entr" presetSubtype="0" fill="hold" nodeType="clickEffect">
                                  <p:stCondLst>
                                    <p:cond delay="0"/>
                                  </p:stCondLst>
                                  <p:childTnLst>
                                    <p:set>
                                      <p:cBhvr>
                                        <p:cTn id="68" dur="1" fill="hold">
                                          <p:stCondLst>
                                            <p:cond delay="0"/>
                                          </p:stCondLst>
                                        </p:cTn>
                                        <p:tgtEl>
                                          <p:spTgt spid="23569"/>
                                        </p:tgtEl>
                                        <p:attrNameLst>
                                          <p:attrName>style.visibility</p:attrName>
                                        </p:attrNameLst>
                                      </p:cBhvr>
                                      <p:to>
                                        <p:strVal val="visible"/>
                                      </p:to>
                                    </p:set>
                                    <p:animScale>
                                      <p:cBhvr>
                                        <p:cTn id="69" dur="1000" decel="50000" fill="hold">
                                          <p:stCondLst>
                                            <p:cond delay="0"/>
                                          </p:stCondLst>
                                        </p:cTn>
                                        <p:tgtEl>
                                          <p:spTgt spid="2356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0" dur="1000" decel="50000" fill="hold">
                                          <p:stCondLst>
                                            <p:cond delay="0"/>
                                          </p:stCondLst>
                                        </p:cTn>
                                        <p:tgtEl>
                                          <p:spTgt spid="23569"/>
                                        </p:tgtEl>
                                        <p:attrNameLst>
                                          <p:attrName>ppt_x</p:attrName>
                                          <p:attrName>ppt_y</p:attrName>
                                        </p:attrNameLst>
                                      </p:cBhvr>
                                    </p:animMotion>
                                    <p:animEffect transition="in" filter="fade">
                                      <p:cBhvr>
                                        <p:cTn id="71" dur="1000"/>
                                        <p:tgtEl>
                                          <p:spTgt spid="23569"/>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52" presetClass="entr" presetSubtype="0" fill="hold" grpId="0" nodeType="clickEffect">
                                  <p:stCondLst>
                                    <p:cond delay="0"/>
                                  </p:stCondLst>
                                  <p:childTnLst>
                                    <p:set>
                                      <p:cBhvr>
                                        <p:cTn id="75" dur="1" fill="hold">
                                          <p:stCondLst>
                                            <p:cond delay="0"/>
                                          </p:stCondLst>
                                        </p:cTn>
                                        <p:tgtEl>
                                          <p:spTgt spid="23555"/>
                                        </p:tgtEl>
                                        <p:attrNameLst>
                                          <p:attrName>style.visibility</p:attrName>
                                        </p:attrNameLst>
                                      </p:cBhvr>
                                      <p:to>
                                        <p:strVal val="visible"/>
                                      </p:to>
                                    </p:set>
                                    <p:animScale>
                                      <p:cBhvr>
                                        <p:cTn id="76" dur="1000" decel="50000" fill="hold">
                                          <p:stCondLst>
                                            <p:cond delay="0"/>
                                          </p:stCondLst>
                                        </p:cTn>
                                        <p:tgtEl>
                                          <p:spTgt spid="2355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7" dur="1000" decel="50000" fill="hold">
                                          <p:stCondLst>
                                            <p:cond delay="0"/>
                                          </p:stCondLst>
                                        </p:cTn>
                                        <p:tgtEl>
                                          <p:spTgt spid="23555"/>
                                        </p:tgtEl>
                                        <p:attrNameLst>
                                          <p:attrName>ppt_x</p:attrName>
                                          <p:attrName>ppt_y</p:attrName>
                                        </p:attrNameLst>
                                      </p:cBhvr>
                                    </p:animMotion>
                                    <p:animEffect transition="in" filter="fade">
                                      <p:cBhvr>
                                        <p:cTn id="78" dur="1000"/>
                                        <p:tgtEl>
                                          <p:spTgt spid="23555"/>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8" fill="hold" nodeType="clickEffect">
                                  <p:stCondLst>
                                    <p:cond delay="0"/>
                                  </p:stCondLst>
                                  <p:childTnLst>
                                    <p:set>
                                      <p:cBhvr>
                                        <p:cTn id="82" dur="1" fill="hold">
                                          <p:stCondLst>
                                            <p:cond delay="0"/>
                                          </p:stCondLst>
                                        </p:cTn>
                                        <p:tgtEl>
                                          <p:spTgt spid="23571"/>
                                        </p:tgtEl>
                                        <p:attrNameLst>
                                          <p:attrName>style.visibility</p:attrName>
                                        </p:attrNameLst>
                                      </p:cBhvr>
                                      <p:to>
                                        <p:strVal val="visible"/>
                                      </p:to>
                                    </p:set>
                                    <p:animEffect transition="in" filter="wipe(left)">
                                      <p:cBhvr>
                                        <p:cTn id="83" dur="1000"/>
                                        <p:tgtEl>
                                          <p:spTgt spid="23571"/>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childTnLst>
                                    <p:set>
                                      <p:cBhvr>
                                        <p:cTn id="87" dur="1" fill="hold">
                                          <p:stCondLst>
                                            <p:cond delay="0"/>
                                          </p:stCondLst>
                                        </p:cTn>
                                        <p:tgtEl>
                                          <p:spTgt spid="23572"/>
                                        </p:tgtEl>
                                        <p:attrNameLst>
                                          <p:attrName>style.visibility</p:attrName>
                                        </p:attrNameLst>
                                      </p:cBhvr>
                                      <p:to>
                                        <p:strVal val="visible"/>
                                      </p:to>
                                    </p:set>
                                    <p:animEffect transition="in" filter="wipe(left)">
                                      <p:cBhvr>
                                        <p:cTn id="88" dur="1000"/>
                                        <p:tgtEl>
                                          <p:spTgt spid="23572"/>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childTnLst>
                                    <p:set>
                                      <p:cBhvr>
                                        <p:cTn id="92" dur="1" fill="hold">
                                          <p:stCondLst>
                                            <p:cond delay="0"/>
                                          </p:stCondLst>
                                        </p:cTn>
                                        <p:tgtEl>
                                          <p:spTgt spid="23573"/>
                                        </p:tgtEl>
                                        <p:attrNameLst>
                                          <p:attrName>style.visibility</p:attrName>
                                        </p:attrNameLst>
                                      </p:cBhvr>
                                      <p:to>
                                        <p:strVal val="visible"/>
                                      </p:to>
                                    </p:set>
                                    <p:animEffect transition="in" filter="wipe(left)">
                                      <p:cBhvr>
                                        <p:cTn id="93" dur="1000"/>
                                        <p:tgtEl>
                                          <p:spTgt spid="23573"/>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childTnLst>
                                    <p:set>
                                      <p:cBhvr>
                                        <p:cTn id="97" dur="1" fill="hold">
                                          <p:stCondLst>
                                            <p:cond delay="0"/>
                                          </p:stCondLst>
                                        </p:cTn>
                                        <p:tgtEl>
                                          <p:spTgt spid="23574"/>
                                        </p:tgtEl>
                                        <p:attrNameLst>
                                          <p:attrName>style.visibility</p:attrName>
                                        </p:attrNameLst>
                                      </p:cBhvr>
                                      <p:to>
                                        <p:strVal val="visible"/>
                                      </p:to>
                                    </p:set>
                                    <p:animEffect transition="in" filter="wipe(left)">
                                      <p:cBhvr>
                                        <p:cTn id="98" dur="1000"/>
                                        <p:tgtEl>
                                          <p:spTgt spid="23574"/>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childTnLst>
                                    <p:set>
                                      <p:cBhvr>
                                        <p:cTn id="102" dur="1" fill="hold">
                                          <p:stCondLst>
                                            <p:cond delay="0"/>
                                          </p:stCondLst>
                                        </p:cTn>
                                        <p:tgtEl>
                                          <p:spTgt spid="23575"/>
                                        </p:tgtEl>
                                        <p:attrNameLst>
                                          <p:attrName>style.visibility</p:attrName>
                                        </p:attrNameLst>
                                      </p:cBhvr>
                                      <p:to>
                                        <p:strVal val="visible"/>
                                      </p:to>
                                    </p:set>
                                    <p:animEffect transition="in" filter="wipe(left)">
                                      <p:cBhvr>
                                        <p:cTn id="103" dur="1000"/>
                                        <p:tgtEl>
                                          <p:spTgt spid="23575"/>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childTnLst>
                                    <p:set>
                                      <p:cBhvr>
                                        <p:cTn id="107" dur="1" fill="hold">
                                          <p:stCondLst>
                                            <p:cond delay="0"/>
                                          </p:stCondLst>
                                        </p:cTn>
                                        <p:tgtEl>
                                          <p:spTgt spid="23576"/>
                                        </p:tgtEl>
                                        <p:attrNameLst>
                                          <p:attrName>style.visibility</p:attrName>
                                        </p:attrNameLst>
                                      </p:cBhvr>
                                      <p:to>
                                        <p:strVal val="visible"/>
                                      </p:to>
                                    </p:set>
                                    <p:animEffect transition="in" filter="wipe(left)">
                                      <p:cBhvr>
                                        <p:cTn id="108" dur="1000"/>
                                        <p:tgtEl>
                                          <p:spTgt spid="23576"/>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nodeType="clickEffect">
                                  <p:stCondLst>
                                    <p:cond delay="0"/>
                                  </p:stCondLst>
                                  <p:childTnLst>
                                    <p:set>
                                      <p:cBhvr>
                                        <p:cTn id="112" dur="1" fill="hold">
                                          <p:stCondLst>
                                            <p:cond delay="0"/>
                                          </p:stCondLst>
                                        </p:cTn>
                                        <p:tgtEl>
                                          <p:spTgt spid="23577"/>
                                        </p:tgtEl>
                                        <p:attrNameLst>
                                          <p:attrName>style.visibility</p:attrName>
                                        </p:attrNameLst>
                                      </p:cBhvr>
                                      <p:to>
                                        <p:strVal val="visible"/>
                                      </p:to>
                                    </p:set>
                                    <p:animEffect transition="in" filter="wipe(left)">
                                      <p:cBhvr>
                                        <p:cTn id="113" dur="1000"/>
                                        <p:tgtEl>
                                          <p:spTgt spid="23577"/>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22" presetClass="entr" presetSubtype="8" fill="hold" nodeType="clickEffect">
                                  <p:stCondLst>
                                    <p:cond delay="0"/>
                                  </p:stCondLst>
                                  <p:childTnLst>
                                    <p:set>
                                      <p:cBhvr>
                                        <p:cTn id="117" dur="1" fill="hold">
                                          <p:stCondLst>
                                            <p:cond delay="0"/>
                                          </p:stCondLst>
                                        </p:cTn>
                                        <p:tgtEl>
                                          <p:spTgt spid="44"/>
                                        </p:tgtEl>
                                        <p:attrNameLst>
                                          <p:attrName>style.visibility</p:attrName>
                                        </p:attrNameLst>
                                      </p:cBhvr>
                                      <p:to>
                                        <p:strVal val="visible"/>
                                      </p:to>
                                    </p:set>
                                    <p:animEffect transition="in" filter="wipe(left)">
                                      <p:cBhvr>
                                        <p:cTn id="118" dur="1000"/>
                                        <p:tgtEl>
                                          <p:spTgt spid="44"/>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22" presetClass="entr" presetSubtype="8" fill="hold" nodeType="clickEffect">
                                  <p:stCondLst>
                                    <p:cond delay="0"/>
                                  </p:stCondLst>
                                  <p:childTnLst>
                                    <p:set>
                                      <p:cBhvr>
                                        <p:cTn id="122" dur="1" fill="hold">
                                          <p:stCondLst>
                                            <p:cond delay="0"/>
                                          </p:stCondLst>
                                        </p:cTn>
                                        <p:tgtEl>
                                          <p:spTgt spid="23580"/>
                                        </p:tgtEl>
                                        <p:attrNameLst>
                                          <p:attrName>style.visibility</p:attrName>
                                        </p:attrNameLst>
                                      </p:cBhvr>
                                      <p:to>
                                        <p:strVal val="visible"/>
                                      </p:to>
                                    </p:set>
                                    <p:animEffect transition="in" filter="wipe(left)">
                                      <p:cBhvr>
                                        <p:cTn id="123" dur="1000"/>
                                        <p:tgtEl>
                                          <p:spTgt spid="23580"/>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22" presetClass="entr" presetSubtype="8" fill="hold" grpId="0" nodeType="clickEffect">
                                  <p:stCondLst>
                                    <p:cond delay="0"/>
                                  </p:stCondLst>
                                  <p:childTnLst>
                                    <p:set>
                                      <p:cBhvr>
                                        <p:cTn id="127" dur="1" fill="hold">
                                          <p:stCondLst>
                                            <p:cond delay="0"/>
                                          </p:stCondLst>
                                        </p:cTn>
                                        <p:tgtEl>
                                          <p:spTgt spid="23578"/>
                                        </p:tgtEl>
                                        <p:attrNameLst>
                                          <p:attrName>style.visibility</p:attrName>
                                        </p:attrNameLst>
                                      </p:cBhvr>
                                      <p:to>
                                        <p:strVal val="visible"/>
                                      </p:to>
                                    </p:set>
                                    <p:animEffect transition="in" filter="wipe(left)">
                                      <p:cBhvr>
                                        <p:cTn id="128" dur="1000"/>
                                        <p:tgtEl>
                                          <p:spTgt spid="23578"/>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52" presetClass="entr" presetSubtype="0" fill="hold" nodeType="clickEffect">
                                  <p:stCondLst>
                                    <p:cond delay="0"/>
                                  </p:stCondLst>
                                  <p:childTnLst>
                                    <p:set>
                                      <p:cBhvr>
                                        <p:cTn id="132" dur="1" fill="hold">
                                          <p:stCondLst>
                                            <p:cond delay="0"/>
                                          </p:stCondLst>
                                        </p:cTn>
                                        <p:tgtEl>
                                          <p:spTgt spid="23570"/>
                                        </p:tgtEl>
                                        <p:attrNameLst>
                                          <p:attrName>style.visibility</p:attrName>
                                        </p:attrNameLst>
                                      </p:cBhvr>
                                      <p:to>
                                        <p:strVal val="visible"/>
                                      </p:to>
                                    </p:set>
                                    <p:animScale>
                                      <p:cBhvr>
                                        <p:cTn id="133" dur="1000" decel="50000" fill="hold">
                                          <p:stCondLst>
                                            <p:cond delay="0"/>
                                          </p:stCondLst>
                                        </p:cTn>
                                        <p:tgtEl>
                                          <p:spTgt spid="2357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4" dur="1000" decel="50000" fill="hold">
                                          <p:stCondLst>
                                            <p:cond delay="0"/>
                                          </p:stCondLst>
                                        </p:cTn>
                                        <p:tgtEl>
                                          <p:spTgt spid="23570"/>
                                        </p:tgtEl>
                                        <p:attrNameLst>
                                          <p:attrName>ppt_x</p:attrName>
                                          <p:attrName>ppt_y</p:attrName>
                                        </p:attrNameLst>
                                      </p:cBhvr>
                                    </p:animMotion>
                                    <p:animEffect transition="in" filter="fade">
                                      <p:cBhvr>
                                        <p:cTn id="135" dur="1000"/>
                                        <p:tgtEl>
                                          <p:spTgt spid="235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p:bldP spid="23556" grpId="0"/>
      <p:bldP spid="23578"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24578" name="Text Box 38"/>
          <p:cNvSpPr txBox="1">
            <a:spLocks noChangeArrowheads="1"/>
          </p:cNvSpPr>
          <p:nvPr/>
        </p:nvSpPr>
        <p:spPr bwMode="auto">
          <a:xfrm>
            <a:off x="1524001" y="19050"/>
            <a:ext cx="83724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3200" b="1">
                <a:solidFill>
                  <a:srgbClr val="FF0000"/>
                </a:solidFill>
              </a:rPr>
              <a:t>BÀI TẬP. MẠCH CÓ R, L, C MẮC NỐI TIẾP</a:t>
            </a:r>
          </a:p>
        </p:txBody>
      </p:sp>
      <p:sp>
        <p:nvSpPr>
          <p:cNvPr id="24579" name="Rectangle 6"/>
          <p:cNvSpPr>
            <a:spLocks noChangeArrowheads="1"/>
          </p:cNvSpPr>
          <p:nvPr/>
        </p:nvSpPr>
        <p:spPr bwMode="auto">
          <a:xfrm>
            <a:off x="1524000" y="541338"/>
            <a:ext cx="9144000" cy="3570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fr-FR" altLang="vi-VN" sz="2400" b="1" dirty="0"/>
              <a:t>Câu 34: (</a:t>
            </a:r>
            <a:r>
              <a:rPr lang="fr-FR" altLang="vi-VN" sz="2400" b="1" dirty="0" err="1"/>
              <a:t>ĐH2008</a:t>
            </a:r>
            <a:r>
              <a:rPr lang="fr-FR" altLang="vi-VN" sz="2400" b="1" dirty="0"/>
              <a:t>) </a:t>
            </a:r>
            <a:r>
              <a:rPr lang="fr-FR" altLang="vi-VN" sz="2400" dirty="0"/>
              <a:t>Cho đoạn mạch điện xoay chiều gồm</a:t>
            </a:r>
          </a:p>
          <a:p>
            <a:pPr algn="just" eaLnBrk="1" hangingPunct="1">
              <a:spcBef>
                <a:spcPct val="0"/>
              </a:spcBef>
              <a:buClrTx/>
              <a:buSzTx/>
              <a:buFontTx/>
              <a:buNone/>
            </a:pPr>
            <a:r>
              <a:rPr lang="fr-FR" altLang="vi-VN" sz="2400" dirty="0"/>
              <a:t>cuộn dây mắc nối tiếp với tụ điện. Độ lệch pha của hiệu điện</a:t>
            </a:r>
          </a:p>
          <a:p>
            <a:pPr algn="just" eaLnBrk="1" hangingPunct="1">
              <a:spcBef>
                <a:spcPct val="0"/>
              </a:spcBef>
              <a:buClrTx/>
              <a:buSzTx/>
              <a:buFontTx/>
              <a:buNone/>
            </a:pPr>
            <a:r>
              <a:rPr lang="fr-FR" altLang="vi-VN" sz="2400" dirty="0"/>
              <a:t>thế giữa hai đầu cuộn dây so với cường độ dòng điện trong mạch là </a:t>
            </a:r>
            <a:r>
              <a:rPr lang="fr-FR" altLang="vi-VN" sz="2400" dirty="0">
                <a:sym typeface="Symbol" panose="05050102010706020507" pitchFamily="18" charset="2"/>
              </a:rPr>
              <a:t></a:t>
            </a:r>
            <a:r>
              <a:rPr lang="fr-FR" altLang="vi-VN" sz="2400" dirty="0"/>
              <a:t>/3. Hiệu điện thế hiệu dụng giữa hai đầu tụ điện bằng </a:t>
            </a:r>
            <a:r>
              <a:rPr lang="fr-FR" altLang="vi-VN" sz="2400" dirty="0">
                <a:sym typeface="Symbol" panose="05050102010706020507" pitchFamily="18" charset="2"/>
              </a:rPr>
              <a:t></a:t>
            </a:r>
            <a:r>
              <a:rPr lang="fr-FR" altLang="vi-VN" sz="2400" dirty="0"/>
              <a:t>3 lần hiệu điện thế hiệu dụng giữa hai đầu cuộn dây. Độ lệch pha của hiệu điện thế giữa hai đầu cuộn dây so với hiệu điện thế giữa hai đầu đoạn mạch trên là</a:t>
            </a:r>
          </a:p>
          <a:p>
            <a:pPr algn="just" eaLnBrk="1" hangingPunct="1">
              <a:spcBef>
                <a:spcPts val="600"/>
              </a:spcBef>
              <a:buClrTx/>
              <a:buSzTx/>
              <a:buNone/>
            </a:pPr>
            <a:r>
              <a:rPr lang="fr-FR" altLang="vi-VN" sz="2400" dirty="0"/>
              <a:t>	</a:t>
            </a:r>
            <a:r>
              <a:rPr lang="fr-FR" altLang="vi-VN" sz="2400" b="1" dirty="0"/>
              <a:t>A. </a:t>
            </a:r>
            <a:r>
              <a:rPr lang="fr-FR" altLang="vi-VN" sz="2400" dirty="0"/>
              <a:t>2</a:t>
            </a:r>
            <a:r>
              <a:rPr lang="fr-FR" altLang="vi-VN" sz="2400" dirty="0">
                <a:sym typeface="Symbol" panose="05050102010706020507" pitchFamily="18" charset="2"/>
              </a:rPr>
              <a:t></a:t>
            </a:r>
            <a:r>
              <a:rPr lang="fr-FR" altLang="vi-VN" sz="2400" dirty="0"/>
              <a:t>/3.		</a:t>
            </a:r>
            <a:r>
              <a:rPr lang="fr-FR" altLang="vi-VN" sz="2400" b="1" dirty="0"/>
              <a:t>B. </a:t>
            </a:r>
            <a:r>
              <a:rPr lang="fr-FR" altLang="vi-VN" sz="2400" dirty="0"/>
              <a:t>0.</a:t>
            </a:r>
          </a:p>
          <a:p>
            <a:pPr algn="just" eaLnBrk="1" hangingPunct="1">
              <a:spcBef>
                <a:spcPts val="600"/>
              </a:spcBef>
              <a:buClrTx/>
              <a:buSzTx/>
              <a:buNone/>
            </a:pPr>
            <a:r>
              <a:rPr lang="fr-FR" altLang="vi-VN" sz="2400" b="1" dirty="0"/>
              <a:t>	C. </a:t>
            </a:r>
            <a:r>
              <a:rPr lang="fr-FR" altLang="vi-VN" sz="2400" dirty="0">
                <a:sym typeface="Symbol" panose="05050102010706020507" pitchFamily="18" charset="2"/>
              </a:rPr>
              <a:t></a:t>
            </a:r>
            <a:r>
              <a:rPr lang="fr-FR" altLang="vi-VN" sz="2400" dirty="0"/>
              <a:t>/2. 		</a:t>
            </a:r>
            <a:r>
              <a:rPr lang="fr-FR" altLang="vi-VN" sz="2400" b="1" dirty="0"/>
              <a:t>D. </a:t>
            </a:r>
            <a:r>
              <a:rPr lang="fr-FR" altLang="vi-VN" sz="2400" dirty="0"/>
              <a:t>-</a:t>
            </a:r>
            <a:r>
              <a:rPr lang="fr-FR" altLang="vi-VN" sz="2400" dirty="0">
                <a:sym typeface="Symbol" panose="05050102010706020507" pitchFamily="18" charset="2"/>
              </a:rPr>
              <a:t></a:t>
            </a:r>
            <a:r>
              <a:rPr lang="fr-FR" altLang="vi-VN" sz="2400" dirty="0"/>
              <a:t>/3.</a:t>
            </a:r>
            <a:endParaRPr lang="en-US" altLang="vi-VN" sz="2400" dirty="0"/>
          </a:p>
        </p:txBody>
      </p:sp>
      <p:cxnSp>
        <p:nvCxnSpPr>
          <p:cNvPr id="24580" name="Straight Connector 20"/>
          <p:cNvCxnSpPr>
            <a:cxnSpLocks noChangeShapeType="1"/>
          </p:cNvCxnSpPr>
          <p:nvPr/>
        </p:nvCxnSpPr>
        <p:spPr bwMode="auto">
          <a:xfrm>
            <a:off x="1628776" y="1292225"/>
            <a:ext cx="446722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81" name="Straight Connector 20"/>
          <p:cNvCxnSpPr>
            <a:cxnSpLocks noChangeShapeType="1"/>
          </p:cNvCxnSpPr>
          <p:nvPr/>
        </p:nvCxnSpPr>
        <p:spPr bwMode="auto">
          <a:xfrm>
            <a:off x="6334126" y="1317625"/>
            <a:ext cx="154622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82" name="Straight Connector 20"/>
          <p:cNvCxnSpPr>
            <a:cxnSpLocks noChangeShapeType="1"/>
          </p:cNvCxnSpPr>
          <p:nvPr/>
        </p:nvCxnSpPr>
        <p:spPr bwMode="auto">
          <a:xfrm>
            <a:off x="8585201" y="1317625"/>
            <a:ext cx="131127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83" name="Straight Connector 20"/>
          <p:cNvCxnSpPr>
            <a:cxnSpLocks noChangeShapeType="1"/>
          </p:cNvCxnSpPr>
          <p:nvPr/>
        </p:nvCxnSpPr>
        <p:spPr bwMode="auto">
          <a:xfrm>
            <a:off x="1628775" y="1671638"/>
            <a:ext cx="3494088"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84" name="Straight Connector 20"/>
          <p:cNvCxnSpPr>
            <a:cxnSpLocks noChangeShapeType="1"/>
          </p:cNvCxnSpPr>
          <p:nvPr/>
        </p:nvCxnSpPr>
        <p:spPr bwMode="auto">
          <a:xfrm>
            <a:off x="7631114" y="1671638"/>
            <a:ext cx="134143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85" name="Straight Connector 20"/>
          <p:cNvCxnSpPr>
            <a:cxnSpLocks noChangeShapeType="1"/>
          </p:cNvCxnSpPr>
          <p:nvPr/>
        </p:nvCxnSpPr>
        <p:spPr bwMode="auto">
          <a:xfrm>
            <a:off x="1938338" y="2036763"/>
            <a:ext cx="4699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86" name="Straight Connector 20"/>
          <p:cNvCxnSpPr>
            <a:cxnSpLocks noChangeShapeType="1"/>
          </p:cNvCxnSpPr>
          <p:nvPr/>
        </p:nvCxnSpPr>
        <p:spPr bwMode="auto">
          <a:xfrm>
            <a:off x="2705101" y="2036763"/>
            <a:ext cx="167957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87" name="Straight Connector 20"/>
          <p:cNvCxnSpPr>
            <a:cxnSpLocks noChangeShapeType="1"/>
          </p:cNvCxnSpPr>
          <p:nvPr/>
        </p:nvCxnSpPr>
        <p:spPr bwMode="auto">
          <a:xfrm>
            <a:off x="6837363" y="2036763"/>
            <a:ext cx="14351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88" name="Straight Connector 20"/>
          <p:cNvCxnSpPr>
            <a:cxnSpLocks noChangeShapeType="1"/>
          </p:cNvCxnSpPr>
          <p:nvPr/>
        </p:nvCxnSpPr>
        <p:spPr bwMode="auto">
          <a:xfrm>
            <a:off x="9088438" y="2036763"/>
            <a:ext cx="14351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89" name="Straight Connector 20"/>
          <p:cNvCxnSpPr>
            <a:cxnSpLocks noChangeShapeType="1"/>
          </p:cNvCxnSpPr>
          <p:nvPr/>
        </p:nvCxnSpPr>
        <p:spPr bwMode="auto">
          <a:xfrm>
            <a:off x="1628775" y="2390775"/>
            <a:ext cx="17462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90" name="Straight Connector 20"/>
          <p:cNvCxnSpPr>
            <a:cxnSpLocks noChangeShapeType="1"/>
          </p:cNvCxnSpPr>
          <p:nvPr/>
        </p:nvCxnSpPr>
        <p:spPr bwMode="auto">
          <a:xfrm>
            <a:off x="5710238" y="2390775"/>
            <a:ext cx="24066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91" name="Straight Connector 20"/>
          <p:cNvCxnSpPr>
            <a:cxnSpLocks noChangeShapeType="1"/>
          </p:cNvCxnSpPr>
          <p:nvPr/>
        </p:nvCxnSpPr>
        <p:spPr bwMode="auto">
          <a:xfrm flipV="1">
            <a:off x="8301039" y="2390775"/>
            <a:ext cx="1717675" cy="1588"/>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92" name="Straight Connector 20"/>
          <p:cNvCxnSpPr>
            <a:cxnSpLocks noChangeShapeType="1"/>
          </p:cNvCxnSpPr>
          <p:nvPr/>
        </p:nvCxnSpPr>
        <p:spPr bwMode="auto">
          <a:xfrm flipV="1">
            <a:off x="1658939" y="2760664"/>
            <a:ext cx="1716087" cy="1587"/>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93" name="Straight Connector 20"/>
          <p:cNvCxnSpPr>
            <a:cxnSpLocks noChangeShapeType="1"/>
          </p:cNvCxnSpPr>
          <p:nvPr/>
        </p:nvCxnSpPr>
        <p:spPr bwMode="auto">
          <a:xfrm flipV="1">
            <a:off x="4264026" y="2757489"/>
            <a:ext cx="1717675" cy="3175"/>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94" name="Straight Connector 20"/>
          <p:cNvCxnSpPr>
            <a:cxnSpLocks noChangeShapeType="1"/>
          </p:cNvCxnSpPr>
          <p:nvPr/>
        </p:nvCxnSpPr>
        <p:spPr bwMode="auto">
          <a:xfrm flipV="1">
            <a:off x="7631114" y="2773364"/>
            <a:ext cx="1717675" cy="1587"/>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95" name="Straight Connector 20"/>
          <p:cNvCxnSpPr>
            <a:cxnSpLocks noChangeShapeType="1"/>
          </p:cNvCxnSpPr>
          <p:nvPr/>
        </p:nvCxnSpPr>
        <p:spPr bwMode="auto">
          <a:xfrm flipV="1">
            <a:off x="1673226" y="3127375"/>
            <a:ext cx="1901825" cy="1588"/>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8" name="Object 37"/>
          <p:cNvGraphicFramePr>
            <a:graphicFrameLocks noChangeAspect="1"/>
          </p:cNvGraphicFramePr>
          <p:nvPr>
            <p:extLst>
              <p:ext uri="{D42A27DB-BD31-4B8C-83A1-F6EECF244321}">
                <p14:modId xmlns:p14="http://schemas.microsoft.com/office/powerpoint/2010/main" val="31168104"/>
              </p:ext>
            </p:extLst>
          </p:nvPr>
        </p:nvGraphicFramePr>
        <p:xfrm>
          <a:off x="3370267" y="4906844"/>
          <a:ext cx="1581150" cy="525462"/>
        </p:xfrm>
        <a:graphic>
          <a:graphicData uri="http://schemas.openxmlformats.org/presentationml/2006/ole">
            <mc:AlternateContent xmlns:mc="http://schemas.openxmlformats.org/markup-compatibility/2006">
              <mc:Choice xmlns:v="urn:schemas-microsoft-com:vml" Requires="v">
                <p:oleObj spid="_x0000_s24961" name="Equation" r:id="rId5" imgW="761760" imgH="253800" progId="Equation.DSMT4">
                  <p:embed/>
                </p:oleObj>
              </mc:Choice>
              <mc:Fallback>
                <p:oleObj name="Equation" r:id="rId5" imgW="761760" imgH="253800" progId="Equation.DSMT4">
                  <p:embed/>
                  <p:pic>
                    <p:nvPicPr>
                      <p:cNvPr id="0" name="Object 37"/>
                      <p:cNvPicPr>
                        <a:picLocks noChangeAspect="1" noChangeArrowheads="1"/>
                      </p:cNvPicPr>
                      <p:nvPr/>
                    </p:nvPicPr>
                    <p:blipFill>
                      <a:blip r:embed="rId6"/>
                      <a:srcRect/>
                      <a:stretch>
                        <a:fillRect/>
                      </a:stretch>
                    </p:blipFill>
                    <p:spPr bwMode="auto">
                      <a:xfrm>
                        <a:off x="3370267" y="4906844"/>
                        <a:ext cx="1581150"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4608" name="Picture 6" descr="Kết quả hình ảnh cho ảnh gif ngộ nghĩnh"/>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41551" y="3149601"/>
            <a:ext cx="7651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3" name="Group 32"/>
          <p:cNvGrpSpPr>
            <a:grpSpLocks/>
          </p:cNvGrpSpPr>
          <p:nvPr/>
        </p:nvGrpSpPr>
        <p:grpSpPr bwMode="auto">
          <a:xfrm>
            <a:off x="7434262" y="3190873"/>
            <a:ext cx="1143000" cy="1787531"/>
            <a:chOff x="6824662" y="3789356"/>
            <a:chExt cx="1143000" cy="1787532"/>
          </a:xfrm>
        </p:grpSpPr>
        <p:sp>
          <p:nvSpPr>
            <p:cNvPr id="34" name="Line 8"/>
            <p:cNvSpPr>
              <a:spLocks noChangeShapeType="1"/>
            </p:cNvSpPr>
            <p:nvPr/>
          </p:nvSpPr>
          <p:spPr bwMode="auto">
            <a:xfrm flipV="1">
              <a:off x="6824662" y="3789356"/>
              <a:ext cx="11430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5" name="Line 9"/>
            <p:cNvSpPr>
              <a:spLocks noChangeShapeType="1"/>
            </p:cNvSpPr>
            <p:nvPr/>
          </p:nvSpPr>
          <p:spPr bwMode="auto">
            <a:xfrm flipH="1">
              <a:off x="7943847" y="3836980"/>
              <a:ext cx="9527" cy="173990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36" name="Group 35"/>
          <p:cNvGrpSpPr>
            <a:grpSpLocks/>
          </p:cNvGrpSpPr>
          <p:nvPr/>
        </p:nvGrpSpPr>
        <p:grpSpPr bwMode="auto">
          <a:xfrm>
            <a:off x="7010398" y="2981324"/>
            <a:ext cx="423864" cy="1958972"/>
            <a:chOff x="5511800" y="3587752"/>
            <a:chExt cx="423863" cy="1958970"/>
          </a:xfrm>
        </p:grpSpPr>
        <p:sp>
          <p:nvSpPr>
            <p:cNvPr id="37" name="Line 5"/>
            <p:cNvSpPr>
              <a:spLocks noChangeShapeType="1"/>
            </p:cNvSpPr>
            <p:nvPr/>
          </p:nvSpPr>
          <p:spPr bwMode="auto">
            <a:xfrm flipH="1" flipV="1">
              <a:off x="5918201" y="3797300"/>
              <a:ext cx="17462" cy="1749422"/>
            </a:xfrm>
            <a:prstGeom prst="line">
              <a:avLst/>
            </a:prstGeom>
            <a:noFill/>
            <a:ln w="38100">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aphicFrame>
          <p:nvGraphicFramePr>
            <p:cNvPr id="40" name="Object 13"/>
            <p:cNvGraphicFramePr>
              <a:graphicFrameLocks noChangeAspect="1"/>
            </p:cNvGraphicFramePr>
            <p:nvPr>
              <p:extLst>
                <p:ext uri="{D42A27DB-BD31-4B8C-83A1-F6EECF244321}">
                  <p14:modId xmlns:p14="http://schemas.microsoft.com/office/powerpoint/2010/main" val="1219844877"/>
                </p:ext>
              </p:extLst>
            </p:nvPr>
          </p:nvGraphicFramePr>
          <p:xfrm>
            <a:off x="5511800" y="3587752"/>
            <a:ext cx="423863" cy="471488"/>
          </p:xfrm>
          <a:graphic>
            <a:graphicData uri="http://schemas.openxmlformats.org/presentationml/2006/ole">
              <mc:AlternateContent xmlns:mc="http://schemas.openxmlformats.org/markup-compatibility/2006">
                <mc:Choice xmlns:v="urn:schemas-microsoft-com:vml" Requires="v">
                  <p:oleObj spid="_x0000_s24962" name="Equation" r:id="rId8" imgW="228501" imgH="253890" progId="Equation.DSMT4">
                    <p:embed/>
                  </p:oleObj>
                </mc:Choice>
                <mc:Fallback>
                  <p:oleObj name="Equation" r:id="rId8" imgW="228501" imgH="25389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511800" y="3587752"/>
                          <a:ext cx="423863" cy="471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41" name="Group 40"/>
          <p:cNvGrpSpPr>
            <a:grpSpLocks/>
          </p:cNvGrpSpPr>
          <p:nvPr/>
        </p:nvGrpSpPr>
        <p:grpSpPr bwMode="auto">
          <a:xfrm>
            <a:off x="8562179" y="3238496"/>
            <a:ext cx="572293" cy="3436939"/>
            <a:chOff x="5907882" y="5559424"/>
            <a:chExt cx="572293" cy="3436939"/>
          </a:xfrm>
        </p:grpSpPr>
        <p:sp>
          <p:nvSpPr>
            <p:cNvPr id="42" name="Line 6"/>
            <p:cNvSpPr>
              <a:spLocks noChangeShapeType="1"/>
            </p:cNvSpPr>
            <p:nvPr/>
          </p:nvSpPr>
          <p:spPr bwMode="auto">
            <a:xfrm flipH="1">
              <a:off x="5907882" y="5559424"/>
              <a:ext cx="27781" cy="3436939"/>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aphicFrame>
          <p:nvGraphicFramePr>
            <p:cNvPr id="46" name="Object 14"/>
            <p:cNvGraphicFramePr>
              <a:graphicFrameLocks noChangeAspect="1"/>
            </p:cNvGraphicFramePr>
            <p:nvPr/>
          </p:nvGraphicFramePr>
          <p:xfrm>
            <a:off x="6011863" y="6251575"/>
            <a:ext cx="468312" cy="520700"/>
          </p:xfrm>
          <a:graphic>
            <a:graphicData uri="http://schemas.openxmlformats.org/presentationml/2006/ole">
              <mc:AlternateContent xmlns:mc="http://schemas.openxmlformats.org/markup-compatibility/2006">
                <mc:Choice xmlns:v="urn:schemas-microsoft-com:vml" Requires="v">
                  <p:oleObj spid="_x0000_s24963" name="Equation" r:id="rId10" imgW="228501" imgH="253890" progId="Equation.DSMT4">
                    <p:embed/>
                  </p:oleObj>
                </mc:Choice>
                <mc:Fallback>
                  <p:oleObj name="Equation" r:id="rId10" imgW="228501" imgH="25389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011863" y="6251575"/>
                          <a:ext cx="468312"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47" name="Group 46"/>
          <p:cNvGrpSpPr>
            <a:grpSpLocks/>
          </p:cNvGrpSpPr>
          <p:nvPr/>
        </p:nvGrpSpPr>
        <p:grpSpPr bwMode="auto">
          <a:xfrm>
            <a:off x="7425531" y="2916235"/>
            <a:ext cx="1613694" cy="2017712"/>
            <a:chOff x="5969000" y="3541712"/>
            <a:chExt cx="1613694" cy="2017712"/>
          </a:xfrm>
        </p:grpSpPr>
        <p:sp>
          <p:nvSpPr>
            <p:cNvPr id="48" name="Line 10"/>
            <p:cNvSpPr>
              <a:spLocks noChangeShapeType="1"/>
            </p:cNvSpPr>
            <p:nvPr/>
          </p:nvSpPr>
          <p:spPr bwMode="auto">
            <a:xfrm flipV="1">
              <a:off x="5969000" y="3833815"/>
              <a:ext cx="1127916" cy="1725609"/>
            </a:xfrm>
            <a:prstGeom prst="line">
              <a:avLst/>
            </a:prstGeom>
            <a:noFill/>
            <a:ln w="38100">
              <a:solidFill>
                <a:srgbClr val="33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aphicFrame>
          <p:nvGraphicFramePr>
            <p:cNvPr id="49" name="Object 16"/>
            <p:cNvGraphicFramePr>
              <a:graphicFrameLocks noChangeAspect="1"/>
            </p:cNvGraphicFramePr>
            <p:nvPr>
              <p:extLst>
                <p:ext uri="{D42A27DB-BD31-4B8C-83A1-F6EECF244321}">
                  <p14:modId xmlns:p14="http://schemas.microsoft.com/office/powerpoint/2010/main" val="1206370746"/>
                </p:ext>
              </p:extLst>
            </p:nvPr>
          </p:nvGraphicFramePr>
          <p:xfrm>
            <a:off x="7092156" y="3541712"/>
            <a:ext cx="490538" cy="468312"/>
          </p:xfrm>
          <a:graphic>
            <a:graphicData uri="http://schemas.openxmlformats.org/presentationml/2006/ole">
              <mc:AlternateContent xmlns:mc="http://schemas.openxmlformats.org/markup-compatibility/2006">
                <mc:Choice xmlns:v="urn:schemas-microsoft-com:vml" Requires="v">
                  <p:oleObj spid="_x0000_s24964" name="Equation" r:id="rId12" imgW="266400" imgH="253800" progId="Equation.DSMT4">
                    <p:embed/>
                  </p:oleObj>
                </mc:Choice>
                <mc:Fallback>
                  <p:oleObj name="Equation" r:id="rId12" imgW="266400" imgH="253800" progId="Equation.DSMT4">
                    <p:embed/>
                    <p:pic>
                      <p:nvPicPr>
                        <p:cNvPr id="0" name=""/>
                        <p:cNvPicPr>
                          <a:picLocks noChangeAspect="1" noChangeArrowheads="1"/>
                        </p:cNvPicPr>
                        <p:nvPr/>
                      </p:nvPicPr>
                      <p:blipFill>
                        <a:blip r:embed="rId13"/>
                        <a:srcRect/>
                        <a:stretch>
                          <a:fillRect/>
                        </a:stretch>
                      </p:blipFill>
                      <p:spPr bwMode="auto">
                        <a:xfrm>
                          <a:off x="7092156" y="3541712"/>
                          <a:ext cx="490538" cy="468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50" name="Group 49"/>
          <p:cNvGrpSpPr>
            <a:grpSpLocks/>
          </p:cNvGrpSpPr>
          <p:nvPr/>
        </p:nvGrpSpPr>
        <p:grpSpPr bwMode="auto">
          <a:xfrm>
            <a:off x="7579122" y="4306886"/>
            <a:ext cx="490141" cy="642938"/>
            <a:chOff x="6281738" y="4930781"/>
            <a:chExt cx="490141" cy="642938"/>
          </a:xfrm>
        </p:grpSpPr>
        <p:sp>
          <p:nvSpPr>
            <p:cNvPr id="51" name="Freeform 18"/>
            <p:cNvSpPr>
              <a:spLocks/>
            </p:cNvSpPr>
            <p:nvPr/>
          </p:nvSpPr>
          <p:spPr bwMode="auto">
            <a:xfrm>
              <a:off x="6281738" y="5338763"/>
              <a:ext cx="177800" cy="222250"/>
            </a:xfrm>
            <a:custGeom>
              <a:avLst/>
              <a:gdLst>
                <a:gd name="T0" fmla="*/ 0 w 198"/>
                <a:gd name="T1" fmla="*/ 2147483647 h 130"/>
                <a:gd name="T2" fmla="*/ 2147483647 w 198"/>
                <a:gd name="T3" fmla="*/ 2147483647 h 130"/>
                <a:gd name="T4" fmla="*/ 2147483647 w 198"/>
                <a:gd name="T5" fmla="*/ 2147483647 h 130"/>
                <a:gd name="T6" fmla="*/ 0 60000 65536"/>
                <a:gd name="T7" fmla="*/ 0 60000 65536"/>
                <a:gd name="T8" fmla="*/ 0 60000 65536"/>
              </a:gdLst>
              <a:ahLst/>
              <a:cxnLst>
                <a:cxn ang="T6">
                  <a:pos x="T0" y="T1"/>
                </a:cxn>
                <a:cxn ang="T7">
                  <a:pos x="T2" y="T3"/>
                </a:cxn>
                <a:cxn ang="T8">
                  <a:pos x="T4" y="T5"/>
                </a:cxn>
              </a:cxnLst>
              <a:rect l="0" t="0" r="r" b="b"/>
              <a:pathLst>
                <a:path w="198" h="130">
                  <a:moveTo>
                    <a:pt x="0" y="11"/>
                  </a:moveTo>
                  <a:cubicBezTo>
                    <a:pt x="93" y="5"/>
                    <a:pt x="186" y="0"/>
                    <a:pt x="192" y="20"/>
                  </a:cubicBezTo>
                  <a:cubicBezTo>
                    <a:pt x="198" y="40"/>
                    <a:pt x="117" y="85"/>
                    <a:pt x="36" y="13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aphicFrame>
          <p:nvGraphicFramePr>
            <p:cNvPr id="52" name="Object 19"/>
            <p:cNvGraphicFramePr>
              <a:graphicFrameLocks noChangeAspect="1"/>
            </p:cNvGraphicFramePr>
            <p:nvPr>
              <p:extLst>
                <p:ext uri="{D42A27DB-BD31-4B8C-83A1-F6EECF244321}">
                  <p14:modId xmlns:p14="http://schemas.microsoft.com/office/powerpoint/2010/main" val="3729053472"/>
                </p:ext>
              </p:extLst>
            </p:nvPr>
          </p:nvGraphicFramePr>
          <p:xfrm>
            <a:off x="6502260" y="4930781"/>
            <a:ext cx="269619" cy="642938"/>
          </p:xfrm>
          <a:graphic>
            <a:graphicData uri="http://schemas.openxmlformats.org/presentationml/2006/ole">
              <mc:AlternateContent xmlns:mc="http://schemas.openxmlformats.org/markup-compatibility/2006">
                <mc:Choice xmlns:v="urn:schemas-microsoft-com:vml" Requires="v">
                  <p:oleObj spid="_x0000_s24965" name="Equation" r:id="rId14" imgW="164880" imgH="393480" progId="Equation.DSMT4">
                    <p:embed/>
                  </p:oleObj>
                </mc:Choice>
                <mc:Fallback>
                  <p:oleObj name="Equation" r:id="rId14" imgW="164880" imgH="393480" progId="Equation.DSMT4">
                    <p:embed/>
                    <p:pic>
                      <p:nvPicPr>
                        <p:cNvPr id="0" name=""/>
                        <p:cNvPicPr>
                          <a:picLocks noChangeAspect="1" noChangeArrowheads="1"/>
                        </p:cNvPicPr>
                        <p:nvPr/>
                      </p:nvPicPr>
                      <p:blipFill>
                        <a:blip r:embed="rId15"/>
                        <a:srcRect/>
                        <a:stretch>
                          <a:fillRect/>
                        </a:stretch>
                      </p:blipFill>
                      <p:spPr bwMode="auto">
                        <a:xfrm>
                          <a:off x="6502260" y="4930781"/>
                          <a:ext cx="269619" cy="642938"/>
                        </a:xfrm>
                        <a:prstGeom prst="rect">
                          <a:avLst/>
                        </a:prstGeom>
                        <a:noFill/>
                        <a:ln>
                          <a:noFill/>
                        </a:ln>
                        <a:effectLst/>
                      </p:spPr>
                    </p:pic>
                  </p:oleObj>
                </mc:Fallback>
              </mc:AlternateContent>
            </a:graphicData>
          </a:graphic>
        </p:graphicFrame>
      </p:grpSp>
      <p:grpSp>
        <p:nvGrpSpPr>
          <p:cNvPr id="53" name="Group 52"/>
          <p:cNvGrpSpPr>
            <a:grpSpLocks/>
          </p:cNvGrpSpPr>
          <p:nvPr/>
        </p:nvGrpSpPr>
        <p:grpSpPr bwMode="auto">
          <a:xfrm>
            <a:off x="7005637" y="4672010"/>
            <a:ext cx="3619500" cy="708025"/>
            <a:chOff x="5500688" y="5291138"/>
            <a:chExt cx="3619500" cy="708025"/>
          </a:xfrm>
        </p:grpSpPr>
        <p:graphicFrame>
          <p:nvGraphicFramePr>
            <p:cNvPr id="54" name="Object 17"/>
            <p:cNvGraphicFramePr>
              <a:graphicFrameLocks noChangeAspect="1"/>
            </p:cNvGraphicFramePr>
            <p:nvPr/>
          </p:nvGraphicFramePr>
          <p:xfrm>
            <a:off x="8858250" y="5580063"/>
            <a:ext cx="261938" cy="419100"/>
          </p:xfrm>
          <a:graphic>
            <a:graphicData uri="http://schemas.openxmlformats.org/presentationml/2006/ole">
              <mc:AlternateContent xmlns:mc="http://schemas.openxmlformats.org/markup-compatibility/2006">
                <mc:Choice xmlns:v="urn:schemas-microsoft-com:vml" Requires="v">
                  <p:oleObj spid="_x0000_s24966" name="Equation" r:id="rId16" imgW="126835" imgH="202936" progId="Equation.DSMT4">
                    <p:embed/>
                  </p:oleObj>
                </mc:Choice>
                <mc:Fallback>
                  <p:oleObj name="Equation" r:id="rId16" imgW="126835" imgH="202936"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858250" y="5580063"/>
                          <a:ext cx="261938" cy="419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55" name="Group 6"/>
            <p:cNvGrpSpPr>
              <a:grpSpLocks/>
            </p:cNvGrpSpPr>
            <p:nvPr/>
          </p:nvGrpSpPr>
          <p:grpSpPr bwMode="auto">
            <a:xfrm>
              <a:off x="5500688" y="5291138"/>
              <a:ext cx="3503612" cy="457200"/>
              <a:chOff x="5500688" y="5291138"/>
              <a:chExt cx="3503612" cy="457200"/>
            </a:xfrm>
          </p:grpSpPr>
          <p:sp>
            <p:nvSpPr>
              <p:cNvPr id="56" name="Line 3"/>
              <p:cNvSpPr>
                <a:spLocks noChangeShapeType="1"/>
              </p:cNvSpPr>
              <p:nvPr/>
            </p:nvSpPr>
            <p:spPr bwMode="auto">
              <a:xfrm>
                <a:off x="5922963" y="5559425"/>
                <a:ext cx="3081337" cy="158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57" name="Text Box 20"/>
              <p:cNvSpPr txBox="1">
                <a:spLocks noChangeArrowheads="1"/>
              </p:cNvSpPr>
              <p:nvPr/>
            </p:nvSpPr>
            <p:spPr bwMode="auto">
              <a:xfrm>
                <a:off x="5500688" y="5291138"/>
                <a:ext cx="5318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vi-VN" sz="2400"/>
                  <a:t>O</a:t>
                </a:r>
              </a:p>
            </p:txBody>
          </p:sp>
        </p:grpSp>
      </p:grpSp>
      <p:grpSp>
        <p:nvGrpSpPr>
          <p:cNvPr id="58" name="Group 57"/>
          <p:cNvGrpSpPr>
            <a:grpSpLocks/>
          </p:cNvGrpSpPr>
          <p:nvPr/>
        </p:nvGrpSpPr>
        <p:grpSpPr bwMode="auto">
          <a:xfrm>
            <a:off x="7425531" y="4943474"/>
            <a:ext cx="1164427" cy="468312"/>
            <a:chOff x="5935663" y="5549904"/>
            <a:chExt cx="1164427" cy="468311"/>
          </a:xfrm>
        </p:grpSpPr>
        <p:sp>
          <p:nvSpPr>
            <p:cNvPr id="59" name="Line 4"/>
            <p:cNvSpPr>
              <a:spLocks noChangeShapeType="1"/>
            </p:cNvSpPr>
            <p:nvPr/>
          </p:nvSpPr>
          <p:spPr bwMode="auto">
            <a:xfrm flipV="1">
              <a:off x="5935663" y="5549904"/>
              <a:ext cx="1164427" cy="9522"/>
            </a:xfrm>
            <a:prstGeom prst="line">
              <a:avLst/>
            </a:prstGeom>
            <a:noFill/>
            <a:ln w="381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aphicFrame>
          <p:nvGraphicFramePr>
            <p:cNvPr id="60" name="Object 12"/>
            <p:cNvGraphicFramePr>
              <a:graphicFrameLocks noChangeAspect="1"/>
            </p:cNvGraphicFramePr>
            <p:nvPr>
              <p:extLst>
                <p:ext uri="{D42A27DB-BD31-4B8C-83A1-F6EECF244321}">
                  <p14:modId xmlns:p14="http://schemas.microsoft.com/office/powerpoint/2010/main" val="254185786"/>
                </p:ext>
              </p:extLst>
            </p:nvPr>
          </p:nvGraphicFramePr>
          <p:xfrm>
            <a:off x="6714332" y="5614991"/>
            <a:ext cx="344488" cy="403224"/>
          </p:xfrm>
          <a:graphic>
            <a:graphicData uri="http://schemas.openxmlformats.org/presentationml/2006/ole">
              <mc:AlternateContent xmlns:mc="http://schemas.openxmlformats.org/markup-compatibility/2006">
                <mc:Choice xmlns:v="urn:schemas-microsoft-com:vml" Requires="v">
                  <p:oleObj spid="_x0000_s24967" name="Equation" r:id="rId18" imgW="215640" imgH="253800" progId="Equation.DSMT4">
                    <p:embed/>
                  </p:oleObj>
                </mc:Choice>
                <mc:Fallback>
                  <p:oleObj name="Equation" r:id="rId18" imgW="215640" imgH="253800" progId="Equation.DSMT4">
                    <p:embed/>
                    <p:pic>
                      <p:nvPicPr>
                        <p:cNvPr id="0" name=""/>
                        <p:cNvPicPr>
                          <a:picLocks noChangeAspect="1" noChangeArrowheads="1"/>
                        </p:cNvPicPr>
                        <p:nvPr/>
                      </p:nvPicPr>
                      <p:blipFill>
                        <a:blip r:embed="rId19"/>
                        <a:srcRect/>
                        <a:stretch>
                          <a:fillRect/>
                        </a:stretch>
                      </p:blipFill>
                      <p:spPr bwMode="auto">
                        <a:xfrm>
                          <a:off x="6714332" y="5614991"/>
                          <a:ext cx="344488" cy="4032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3" name="Group 2"/>
          <p:cNvGrpSpPr/>
          <p:nvPr/>
        </p:nvGrpSpPr>
        <p:grpSpPr>
          <a:xfrm>
            <a:off x="7434260" y="4957759"/>
            <a:ext cx="1155698" cy="1879598"/>
            <a:chOff x="5910260" y="4957759"/>
            <a:chExt cx="1155698" cy="1879598"/>
          </a:xfrm>
        </p:grpSpPr>
        <p:graphicFrame>
          <p:nvGraphicFramePr>
            <p:cNvPr id="61" name="Object 15"/>
            <p:cNvGraphicFramePr>
              <a:graphicFrameLocks noChangeAspect="1"/>
            </p:cNvGraphicFramePr>
            <p:nvPr>
              <p:extLst>
                <p:ext uri="{D42A27DB-BD31-4B8C-83A1-F6EECF244321}">
                  <p14:modId xmlns:p14="http://schemas.microsoft.com/office/powerpoint/2010/main" val="3496400180"/>
                </p:ext>
              </p:extLst>
            </p:nvPr>
          </p:nvGraphicFramePr>
          <p:xfrm>
            <a:off x="6712743" y="6446832"/>
            <a:ext cx="279400" cy="390525"/>
          </p:xfrm>
          <a:graphic>
            <a:graphicData uri="http://schemas.openxmlformats.org/presentationml/2006/ole">
              <mc:AlternateContent xmlns:mc="http://schemas.openxmlformats.org/markup-compatibility/2006">
                <mc:Choice xmlns:v="urn:schemas-microsoft-com:vml" Requires="v">
                  <p:oleObj spid="_x0000_s24968" name="Equation" r:id="rId20" imgW="164880" imgH="215640" progId="Equation.DSMT4">
                    <p:embed/>
                  </p:oleObj>
                </mc:Choice>
                <mc:Fallback>
                  <p:oleObj name="Equation" r:id="rId20" imgW="164880" imgH="215640" progId="Equation.DSMT4">
                    <p:embed/>
                    <p:pic>
                      <p:nvPicPr>
                        <p:cNvPr id="0" name=""/>
                        <p:cNvPicPr>
                          <a:picLocks noChangeAspect="1" noChangeArrowheads="1"/>
                        </p:cNvPicPr>
                        <p:nvPr/>
                      </p:nvPicPr>
                      <p:blipFill>
                        <a:blip r:embed="rId21"/>
                        <a:srcRect/>
                        <a:stretch>
                          <a:fillRect/>
                        </a:stretch>
                      </p:blipFill>
                      <p:spPr bwMode="auto">
                        <a:xfrm>
                          <a:off x="6712743" y="6446832"/>
                          <a:ext cx="279400" cy="390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2" name="Line 7"/>
            <p:cNvSpPr>
              <a:spLocks noChangeShapeType="1"/>
            </p:cNvSpPr>
            <p:nvPr/>
          </p:nvSpPr>
          <p:spPr bwMode="auto">
            <a:xfrm>
              <a:off x="5910260" y="4957759"/>
              <a:ext cx="1155698" cy="1717674"/>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 name="Group 3"/>
          <p:cNvGrpSpPr/>
          <p:nvPr/>
        </p:nvGrpSpPr>
        <p:grpSpPr>
          <a:xfrm>
            <a:off x="9423397" y="3216273"/>
            <a:ext cx="971558" cy="1717674"/>
            <a:chOff x="7899397" y="3216273"/>
            <a:chExt cx="971558" cy="1717674"/>
          </a:xfrm>
        </p:grpSpPr>
        <p:sp>
          <p:nvSpPr>
            <p:cNvPr id="63" name="Right Brace 62"/>
            <p:cNvSpPr/>
            <p:nvPr/>
          </p:nvSpPr>
          <p:spPr bwMode="auto">
            <a:xfrm>
              <a:off x="7899397" y="3216273"/>
              <a:ext cx="242884" cy="1717674"/>
            </a:xfrm>
            <a:prstGeom prst="rightBrace">
              <a:avLst/>
            </a:prstGeom>
            <a:noFill/>
            <a:ln w="28575" cap="flat" cmpd="sng" algn="ctr">
              <a:solidFill>
                <a:srgbClr val="99009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1" hangingPunct="1"/>
              <a:endParaRPr lang="vi-VN">
                <a:latin typeface="Arial" charset="0"/>
                <a:cs typeface="Arial" charset="0"/>
              </a:endParaRPr>
            </a:p>
          </p:txBody>
        </p:sp>
        <p:graphicFrame>
          <p:nvGraphicFramePr>
            <p:cNvPr id="65" name="Object 19"/>
            <p:cNvGraphicFramePr>
              <a:graphicFrameLocks noChangeAspect="1"/>
            </p:cNvGraphicFramePr>
            <p:nvPr>
              <p:extLst>
                <p:ext uri="{D42A27DB-BD31-4B8C-83A1-F6EECF244321}">
                  <p14:modId xmlns:p14="http://schemas.microsoft.com/office/powerpoint/2010/main" val="3435348398"/>
                </p:ext>
              </p:extLst>
            </p:nvPr>
          </p:nvGraphicFramePr>
          <p:xfrm>
            <a:off x="8102605" y="3724272"/>
            <a:ext cx="768350" cy="704850"/>
          </p:xfrm>
          <a:graphic>
            <a:graphicData uri="http://schemas.openxmlformats.org/presentationml/2006/ole">
              <mc:AlternateContent xmlns:mc="http://schemas.openxmlformats.org/markup-compatibility/2006">
                <mc:Choice xmlns:v="urn:schemas-microsoft-com:vml" Requires="v">
                  <p:oleObj spid="_x0000_s24969" name="Equation" r:id="rId22" imgW="469800" imgH="431640" progId="Equation.DSMT4">
                    <p:embed/>
                  </p:oleObj>
                </mc:Choice>
                <mc:Fallback>
                  <p:oleObj name="Equation" r:id="rId22" imgW="469800" imgH="431640" progId="Equation.DSMT4">
                    <p:embed/>
                    <p:pic>
                      <p:nvPicPr>
                        <p:cNvPr id="0" name=""/>
                        <p:cNvPicPr>
                          <a:picLocks noChangeAspect="1" noChangeArrowheads="1"/>
                        </p:cNvPicPr>
                        <p:nvPr/>
                      </p:nvPicPr>
                      <p:blipFill>
                        <a:blip r:embed="rId23"/>
                        <a:srcRect/>
                        <a:stretch>
                          <a:fillRect/>
                        </a:stretch>
                      </p:blipFill>
                      <p:spPr bwMode="auto">
                        <a:xfrm>
                          <a:off x="8102605" y="3724272"/>
                          <a:ext cx="768350" cy="704850"/>
                        </a:xfrm>
                        <a:prstGeom prst="rect">
                          <a:avLst/>
                        </a:prstGeom>
                        <a:noFill/>
                        <a:ln>
                          <a:noFill/>
                        </a:ln>
                        <a:effectLst/>
                      </p:spPr>
                    </p:pic>
                  </p:oleObj>
                </mc:Fallback>
              </mc:AlternateContent>
            </a:graphicData>
          </a:graphic>
        </p:graphicFrame>
      </p:grpSp>
      <p:grpSp>
        <p:nvGrpSpPr>
          <p:cNvPr id="5" name="Group 4"/>
          <p:cNvGrpSpPr/>
          <p:nvPr/>
        </p:nvGrpSpPr>
        <p:grpSpPr>
          <a:xfrm>
            <a:off x="9423398" y="4978403"/>
            <a:ext cx="1070771" cy="1717674"/>
            <a:chOff x="7899397" y="4978403"/>
            <a:chExt cx="1070771" cy="1717674"/>
          </a:xfrm>
        </p:grpSpPr>
        <p:sp>
          <p:nvSpPr>
            <p:cNvPr id="64" name="Right Brace 63"/>
            <p:cNvSpPr/>
            <p:nvPr/>
          </p:nvSpPr>
          <p:spPr bwMode="auto">
            <a:xfrm>
              <a:off x="7899397" y="4978403"/>
              <a:ext cx="242884" cy="1717674"/>
            </a:xfrm>
            <a:prstGeom prst="rightBrace">
              <a:avLst/>
            </a:prstGeom>
            <a:noFill/>
            <a:ln w="28575" cap="flat" cmpd="sng" algn="ctr">
              <a:solidFill>
                <a:srgbClr val="99009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1" hangingPunct="1"/>
              <a:endParaRPr lang="vi-VN">
                <a:latin typeface="Arial" charset="0"/>
                <a:cs typeface="Arial" charset="0"/>
              </a:endParaRPr>
            </a:p>
          </p:txBody>
        </p:sp>
        <p:graphicFrame>
          <p:nvGraphicFramePr>
            <p:cNvPr id="66" name="Object 19"/>
            <p:cNvGraphicFramePr>
              <a:graphicFrameLocks noChangeAspect="1"/>
            </p:cNvGraphicFramePr>
            <p:nvPr>
              <p:extLst>
                <p:ext uri="{D42A27DB-BD31-4B8C-83A1-F6EECF244321}">
                  <p14:modId xmlns:p14="http://schemas.microsoft.com/office/powerpoint/2010/main" val="2930626378"/>
                </p:ext>
              </p:extLst>
            </p:nvPr>
          </p:nvGraphicFramePr>
          <p:xfrm>
            <a:off x="8201818" y="5464171"/>
            <a:ext cx="768350" cy="704850"/>
          </p:xfrm>
          <a:graphic>
            <a:graphicData uri="http://schemas.openxmlformats.org/presentationml/2006/ole">
              <mc:AlternateContent xmlns:mc="http://schemas.openxmlformats.org/markup-compatibility/2006">
                <mc:Choice xmlns:v="urn:schemas-microsoft-com:vml" Requires="v">
                  <p:oleObj spid="_x0000_s24970" name="Equation" r:id="rId24" imgW="469800" imgH="431640" progId="Equation.DSMT4">
                    <p:embed/>
                  </p:oleObj>
                </mc:Choice>
                <mc:Fallback>
                  <p:oleObj name="Equation" r:id="rId24" imgW="469800" imgH="431640" progId="Equation.DSMT4">
                    <p:embed/>
                    <p:pic>
                      <p:nvPicPr>
                        <p:cNvPr id="0" name=""/>
                        <p:cNvPicPr>
                          <a:picLocks noChangeAspect="1" noChangeArrowheads="1"/>
                        </p:cNvPicPr>
                        <p:nvPr/>
                      </p:nvPicPr>
                      <p:blipFill>
                        <a:blip r:embed="rId23"/>
                        <a:srcRect/>
                        <a:stretch>
                          <a:fillRect/>
                        </a:stretch>
                      </p:blipFill>
                      <p:spPr bwMode="auto">
                        <a:xfrm>
                          <a:off x="8201818" y="5464171"/>
                          <a:ext cx="768350" cy="704850"/>
                        </a:xfrm>
                        <a:prstGeom prst="rect">
                          <a:avLst/>
                        </a:prstGeom>
                        <a:noFill/>
                        <a:ln>
                          <a:noFill/>
                        </a:ln>
                        <a:effectLst/>
                      </p:spPr>
                    </p:pic>
                  </p:oleObj>
                </mc:Fallback>
              </mc:AlternateContent>
            </a:graphicData>
          </a:graphic>
        </p:graphicFrame>
      </p:grpSp>
      <p:grpSp>
        <p:nvGrpSpPr>
          <p:cNvPr id="6" name="Group 5"/>
          <p:cNvGrpSpPr/>
          <p:nvPr/>
        </p:nvGrpSpPr>
        <p:grpSpPr>
          <a:xfrm>
            <a:off x="7623222" y="4888626"/>
            <a:ext cx="418007" cy="642938"/>
            <a:chOff x="6099221" y="4888626"/>
            <a:chExt cx="418007" cy="642938"/>
          </a:xfrm>
        </p:grpSpPr>
        <p:sp>
          <p:nvSpPr>
            <p:cNvPr id="68" name="Freeform 18"/>
            <p:cNvSpPr>
              <a:spLocks/>
            </p:cNvSpPr>
            <p:nvPr/>
          </p:nvSpPr>
          <p:spPr bwMode="auto">
            <a:xfrm flipV="1">
              <a:off x="6099221" y="4965700"/>
              <a:ext cx="96788" cy="214234"/>
            </a:xfrm>
            <a:custGeom>
              <a:avLst/>
              <a:gdLst>
                <a:gd name="T0" fmla="*/ 0 w 198"/>
                <a:gd name="T1" fmla="*/ 2147483647 h 130"/>
                <a:gd name="T2" fmla="*/ 2147483647 w 198"/>
                <a:gd name="T3" fmla="*/ 2147483647 h 130"/>
                <a:gd name="T4" fmla="*/ 2147483647 w 198"/>
                <a:gd name="T5" fmla="*/ 2147483647 h 130"/>
                <a:gd name="T6" fmla="*/ 0 60000 65536"/>
                <a:gd name="T7" fmla="*/ 0 60000 65536"/>
                <a:gd name="T8" fmla="*/ 0 60000 65536"/>
              </a:gdLst>
              <a:ahLst/>
              <a:cxnLst>
                <a:cxn ang="T6">
                  <a:pos x="T0" y="T1"/>
                </a:cxn>
                <a:cxn ang="T7">
                  <a:pos x="T2" y="T3"/>
                </a:cxn>
                <a:cxn ang="T8">
                  <a:pos x="T4" y="T5"/>
                </a:cxn>
              </a:cxnLst>
              <a:rect l="0" t="0" r="r" b="b"/>
              <a:pathLst>
                <a:path w="198" h="130">
                  <a:moveTo>
                    <a:pt x="0" y="11"/>
                  </a:moveTo>
                  <a:cubicBezTo>
                    <a:pt x="93" y="5"/>
                    <a:pt x="186" y="0"/>
                    <a:pt x="192" y="20"/>
                  </a:cubicBezTo>
                  <a:cubicBezTo>
                    <a:pt x="198" y="40"/>
                    <a:pt x="117" y="85"/>
                    <a:pt x="36" y="13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aphicFrame>
          <p:nvGraphicFramePr>
            <p:cNvPr id="69" name="Object 19"/>
            <p:cNvGraphicFramePr>
              <a:graphicFrameLocks noChangeAspect="1"/>
            </p:cNvGraphicFramePr>
            <p:nvPr>
              <p:extLst>
                <p:ext uri="{D42A27DB-BD31-4B8C-83A1-F6EECF244321}">
                  <p14:modId xmlns:p14="http://schemas.microsoft.com/office/powerpoint/2010/main" val="2530418494"/>
                </p:ext>
              </p:extLst>
            </p:nvPr>
          </p:nvGraphicFramePr>
          <p:xfrm>
            <a:off x="6247609" y="4888626"/>
            <a:ext cx="269619" cy="642938"/>
          </p:xfrm>
          <a:graphic>
            <a:graphicData uri="http://schemas.openxmlformats.org/presentationml/2006/ole">
              <mc:AlternateContent xmlns:mc="http://schemas.openxmlformats.org/markup-compatibility/2006">
                <mc:Choice xmlns:v="urn:schemas-microsoft-com:vml" Requires="v">
                  <p:oleObj spid="_x0000_s24971" name="Equation" r:id="rId25" imgW="164880" imgH="393480" progId="Equation.DSMT4">
                    <p:embed/>
                  </p:oleObj>
                </mc:Choice>
                <mc:Fallback>
                  <p:oleObj name="Equation" r:id="rId25" imgW="164880" imgH="393480" progId="Equation.DSMT4">
                    <p:embed/>
                    <p:pic>
                      <p:nvPicPr>
                        <p:cNvPr id="0" name=""/>
                        <p:cNvPicPr>
                          <a:picLocks noChangeAspect="1" noChangeArrowheads="1"/>
                        </p:cNvPicPr>
                        <p:nvPr/>
                      </p:nvPicPr>
                      <p:blipFill>
                        <a:blip r:embed="rId15"/>
                        <a:srcRect/>
                        <a:stretch>
                          <a:fillRect/>
                        </a:stretch>
                      </p:blipFill>
                      <p:spPr bwMode="auto">
                        <a:xfrm>
                          <a:off x="6247609" y="4888626"/>
                          <a:ext cx="269619" cy="642938"/>
                        </a:xfrm>
                        <a:prstGeom prst="rect">
                          <a:avLst/>
                        </a:prstGeom>
                        <a:noFill/>
                        <a:ln>
                          <a:noFill/>
                        </a:ln>
                        <a:effectLst/>
                      </p:spPr>
                    </p:pic>
                  </p:oleObj>
                </mc:Fallback>
              </mc:AlternateContent>
            </a:graphicData>
          </a:graphic>
        </p:graphicFrame>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579"/>
                                        </p:tgtEl>
                                        <p:attrNameLst>
                                          <p:attrName>style.visibility</p:attrName>
                                        </p:attrNameLst>
                                      </p:cBhvr>
                                      <p:to>
                                        <p:strVal val="visible"/>
                                      </p:to>
                                    </p:set>
                                    <p:animEffect transition="in" filter="fade">
                                      <p:cBhvr>
                                        <p:cTn id="7" dur="1000"/>
                                        <p:tgtEl>
                                          <p:spTgt spid="2457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4580"/>
                                        </p:tgtEl>
                                        <p:attrNameLst>
                                          <p:attrName>style.visibility</p:attrName>
                                        </p:attrNameLst>
                                      </p:cBhvr>
                                      <p:to>
                                        <p:strVal val="visible"/>
                                      </p:to>
                                    </p:set>
                                    <p:animEffect transition="in" filter="wipe(left)">
                                      <p:cBhvr>
                                        <p:cTn id="12" dur="1000"/>
                                        <p:tgtEl>
                                          <p:spTgt spid="2458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4581"/>
                                        </p:tgtEl>
                                        <p:attrNameLst>
                                          <p:attrName>style.visibility</p:attrName>
                                        </p:attrNameLst>
                                      </p:cBhvr>
                                      <p:to>
                                        <p:strVal val="visible"/>
                                      </p:to>
                                    </p:set>
                                    <p:animEffect transition="in" filter="wipe(left)">
                                      <p:cBhvr>
                                        <p:cTn id="17" dur="1000"/>
                                        <p:tgtEl>
                                          <p:spTgt spid="2458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4582"/>
                                        </p:tgtEl>
                                        <p:attrNameLst>
                                          <p:attrName>style.visibility</p:attrName>
                                        </p:attrNameLst>
                                      </p:cBhvr>
                                      <p:to>
                                        <p:strVal val="visible"/>
                                      </p:to>
                                    </p:set>
                                    <p:animEffect transition="in" filter="wipe(left)">
                                      <p:cBhvr>
                                        <p:cTn id="22" dur="1000"/>
                                        <p:tgtEl>
                                          <p:spTgt spid="2458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4583"/>
                                        </p:tgtEl>
                                        <p:attrNameLst>
                                          <p:attrName>style.visibility</p:attrName>
                                        </p:attrNameLst>
                                      </p:cBhvr>
                                      <p:to>
                                        <p:strVal val="visible"/>
                                      </p:to>
                                    </p:set>
                                    <p:animEffect transition="in" filter="wipe(left)">
                                      <p:cBhvr>
                                        <p:cTn id="27" dur="1000"/>
                                        <p:tgtEl>
                                          <p:spTgt spid="2458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4584"/>
                                        </p:tgtEl>
                                        <p:attrNameLst>
                                          <p:attrName>style.visibility</p:attrName>
                                        </p:attrNameLst>
                                      </p:cBhvr>
                                      <p:to>
                                        <p:strVal val="visible"/>
                                      </p:to>
                                    </p:set>
                                    <p:animEffect transition="in" filter="wipe(left)">
                                      <p:cBhvr>
                                        <p:cTn id="32" dur="1000"/>
                                        <p:tgtEl>
                                          <p:spTgt spid="2458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4585"/>
                                        </p:tgtEl>
                                        <p:attrNameLst>
                                          <p:attrName>style.visibility</p:attrName>
                                        </p:attrNameLst>
                                      </p:cBhvr>
                                      <p:to>
                                        <p:strVal val="visible"/>
                                      </p:to>
                                    </p:set>
                                    <p:animEffect transition="in" filter="wipe(left)">
                                      <p:cBhvr>
                                        <p:cTn id="37" dur="1000"/>
                                        <p:tgtEl>
                                          <p:spTgt spid="2458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4586"/>
                                        </p:tgtEl>
                                        <p:attrNameLst>
                                          <p:attrName>style.visibility</p:attrName>
                                        </p:attrNameLst>
                                      </p:cBhvr>
                                      <p:to>
                                        <p:strVal val="visible"/>
                                      </p:to>
                                    </p:set>
                                    <p:animEffect transition="in" filter="wipe(left)">
                                      <p:cBhvr>
                                        <p:cTn id="42" dur="1000"/>
                                        <p:tgtEl>
                                          <p:spTgt spid="2458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4587"/>
                                        </p:tgtEl>
                                        <p:attrNameLst>
                                          <p:attrName>style.visibility</p:attrName>
                                        </p:attrNameLst>
                                      </p:cBhvr>
                                      <p:to>
                                        <p:strVal val="visible"/>
                                      </p:to>
                                    </p:set>
                                    <p:animEffect transition="in" filter="wipe(left)">
                                      <p:cBhvr>
                                        <p:cTn id="47" dur="1000"/>
                                        <p:tgtEl>
                                          <p:spTgt spid="2458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4588"/>
                                        </p:tgtEl>
                                        <p:attrNameLst>
                                          <p:attrName>style.visibility</p:attrName>
                                        </p:attrNameLst>
                                      </p:cBhvr>
                                      <p:to>
                                        <p:strVal val="visible"/>
                                      </p:to>
                                    </p:set>
                                    <p:animEffect transition="in" filter="wipe(left)">
                                      <p:cBhvr>
                                        <p:cTn id="52" dur="1000"/>
                                        <p:tgtEl>
                                          <p:spTgt spid="24588"/>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4589"/>
                                        </p:tgtEl>
                                        <p:attrNameLst>
                                          <p:attrName>style.visibility</p:attrName>
                                        </p:attrNameLst>
                                      </p:cBhvr>
                                      <p:to>
                                        <p:strVal val="visible"/>
                                      </p:to>
                                    </p:set>
                                    <p:animEffect transition="in" filter="wipe(left)">
                                      <p:cBhvr>
                                        <p:cTn id="57" dur="1000"/>
                                        <p:tgtEl>
                                          <p:spTgt spid="24589"/>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4590"/>
                                        </p:tgtEl>
                                        <p:attrNameLst>
                                          <p:attrName>style.visibility</p:attrName>
                                        </p:attrNameLst>
                                      </p:cBhvr>
                                      <p:to>
                                        <p:strVal val="visible"/>
                                      </p:to>
                                    </p:set>
                                    <p:animEffect transition="in" filter="wipe(left)">
                                      <p:cBhvr>
                                        <p:cTn id="62" dur="1000"/>
                                        <p:tgtEl>
                                          <p:spTgt spid="24590"/>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4591"/>
                                        </p:tgtEl>
                                        <p:attrNameLst>
                                          <p:attrName>style.visibility</p:attrName>
                                        </p:attrNameLst>
                                      </p:cBhvr>
                                      <p:to>
                                        <p:strVal val="visible"/>
                                      </p:to>
                                    </p:set>
                                    <p:animEffect transition="in" filter="wipe(left)">
                                      <p:cBhvr>
                                        <p:cTn id="67" dur="1000"/>
                                        <p:tgtEl>
                                          <p:spTgt spid="24591"/>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24592"/>
                                        </p:tgtEl>
                                        <p:attrNameLst>
                                          <p:attrName>style.visibility</p:attrName>
                                        </p:attrNameLst>
                                      </p:cBhvr>
                                      <p:to>
                                        <p:strVal val="visible"/>
                                      </p:to>
                                    </p:set>
                                    <p:animEffect transition="in" filter="wipe(left)">
                                      <p:cBhvr>
                                        <p:cTn id="72" dur="1000"/>
                                        <p:tgtEl>
                                          <p:spTgt spid="24592"/>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24593"/>
                                        </p:tgtEl>
                                        <p:attrNameLst>
                                          <p:attrName>style.visibility</p:attrName>
                                        </p:attrNameLst>
                                      </p:cBhvr>
                                      <p:to>
                                        <p:strVal val="visible"/>
                                      </p:to>
                                    </p:set>
                                    <p:animEffect transition="in" filter="wipe(left)">
                                      <p:cBhvr>
                                        <p:cTn id="77" dur="1000"/>
                                        <p:tgtEl>
                                          <p:spTgt spid="24593"/>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24594"/>
                                        </p:tgtEl>
                                        <p:attrNameLst>
                                          <p:attrName>style.visibility</p:attrName>
                                        </p:attrNameLst>
                                      </p:cBhvr>
                                      <p:to>
                                        <p:strVal val="visible"/>
                                      </p:to>
                                    </p:set>
                                    <p:animEffect transition="in" filter="wipe(left)">
                                      <p:cBhvr>
                                        <p:cTn id="82" dur="1000"/>
                                        <p:tgtEl>
                                          <p:spTgt spid="24594"/>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24595"/>
                                        </p:tgtEl>
                                        <p:attrNameLst>
                                          <p:attrName>style.visibility</p:attrName>
                                        </p:attrNameLst>
                                      </p:cBhvr>
                                      <p:to>
                                        <p:strVal val="visible"/>
                                      </p:to>
                                    </p:set>
                                    <p:animEffect transition="in" filter="wipe(left)">
                                      <p:cBhvr>
                                        <p:cTn id="87" dur="1000"/>
                                        <p:tgtEl>
                                          <p:spTgt spid="24595"/>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53"/>
                                        </p:tgtEl>
                                        <p:attrNameLst>
                                          <p:attrName>style.visibility</p:attrName>
                                        </p:attrNameLst>
                                      </p:cBhvr>
                                      <p:to>
                                        <p:strVal val="visible"/>
                                      </p:to>
                                    </p:set>
                                    <p:animEffect transition="in" filter="wipe(left)">
                                      <p:cBhvr>
                                        <p:cTn id="92" dur="1000"/>
                                        <p:tgtEl>
                                          <p:spTgt spid="53"/>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childTnLst>
                                    <p:set>
                                      <p:cBhvr>
                                        <p:cTn id="96" dur="1" fill="hold">
                                          <p:stCondLst>
                                            <p:cond delay="0"/>
                                          </p:stCondLst>
                                        </p:cTn>
                                        <p:tgtEl>
                                          <p:spTgt spid="58"/>
                                        </p:tgtEl>
                                        <p:attrNameLst>
                                          <p:attrName>style.visibility</p:attrName>
                                        </p:attrNameLst>
                                      </p:cBhvr>
                                      <p:to>
                                        <p:strVal val="visible"/>
                                      </p:to>
                                    </p:set>
                                    <p:animEffect transition="in" filter="wipe(left)">
                                      <p:cBhvr>
                                        <p:cTn id="97" dur="1000"/>
                                        <p:tgtEl>
                                          <p:spTgt spid="58"/>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nodeType="clickEffect">
                                  <p:stCondLst>
                                    <p:cond delay="0"/>
                                  </p:stCondLst>
                                  <p:childTnLst>
                                    <p:set>
                                      <p:cBhvr>
                                        <p:cTn id="101" dur="1" fill="hold">
                                          <p:stCondLst>
                                            <p:cond delay="0"/>
                                          </p:stCondLst>
                                        </p:cTn>
                                        <p:tgtEl>
                                          <p:spTgt spid="36"/>
                                        </p:tgtEl>
                                        <p:attrNameLst>
                                          <p:attrName>style.visibility</p:attrName>
                                        </p:attrNameLst>
                                      </p:cBhvr>
                                      <p:to>
                                        <p:strVal val="visible"/>
                                      </p:to>
                                    </p:set>
                                    <p:animEffect transition="in" filter="wipe(down)">
                                      <p:cBhvr>
                                        <p:cTn id="102" dur="1000"/>
                                        <p:tgtEl>
                                          <p:spTgt spid="36"/>
                                        </p:tgtEl>
                                      </p:cBhvr>
                                    </p:animEffect>
                                  </p:childTnLst>
                                </p:cTn>
                              </p:par>
                            </p:childTnLst>
                          </p:cTn>
                        </p:par>
                      </p:childTnLst>
                    </p:cTn>
                  </p:par>
                  <p:par>
                    <p:cTn id="103" fill="hold">
                      <p:stCondLst>
                        <p:cond delay="indefinite"/>
                      </p:stCondLst>
                      <p:childTnLst>
                        <p:par>
                          <p:cTn id="104" fill="hold">
                            <p:stCondLst>
                              <p:cond delay="0"/>
                            </p:stCondLst>
                            <p:childTnLst>
                              <p:par>
                                <p:cTn id="105" presetID="18" presetClass="entr" presetSubtype="3" fill="hold" nodeType="clickEffect">
                                  <p:stCondLst>
                                    <p:cond delay="0"/>
                                  </p:stCondLst>
                                  <p:childTnLst>
                                    <p:set>
                                      <p:cBhvr>
                                        <p:cTn id="106" dur="1" fill="hold">
                                          <p:stCondLst>
                                            <p:cond delay="0"/>
                                          </p:stCondLst>
                                        </p:cTn>
                                        <p:tgtEl>
                                          <p:spTgt spid="33"/>
                                        </p:tgtEl>
                                        <p:attrNameLst>
                                          <p:attrName>style.visibility</p:attrName>
                                        </p:attrNameLst>
                                      </p:cBhvr>
                                      <p:to>
                                        <p:strVal val="visible"/>
                                      </p:to>
                                    </p:set>
                                    <p:animEffect transition="in" filter="strips(upRight)">
                                      <p:cBhvr>
                                        <p:cTn id="107" dur="1000"/>
                                        <p:tgtEl>
                                          <p:spTgt spid="33"/>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4" fill="hold" nodeType="clickEffect">
                                  <p:stCondLst>
                                    <p:cond delay="0"/>
                                  </p:stCondLst>
                                  <p:childTnLst>
                                    <p:set>
                                      <p:cBhvr>
                                        <p:cTn id="111" dur="1" fill="hold">
                                          <p:stCondLst>
                                            <p:cond delay="0"/>
                                          </p:stCondLst>
                                        </p:cTn>
                                        <p:tgtEl>
                                          <p:spTgt spid="47"/>
                                        </p:tgtEl>
                                        <p:attrNameLst>
                                          <p:attrName>style.visibility</p:attrName>
                                        </p:attrNameLst>
                                      </p:cBhvr>
                                      <p:to>
                                        <p:strVal val="visible"/>
                                      </p:to>
                                    </p:set>
                                    <p:animEffect transition="in" filter="wipe(down)">
                                      <p:cBhvr>
                                        <p:cTn id="112" dur="1000"/>
                                        <p:tgtEl>
                                          <p:spTgt spid="47"/>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1" fill="hold" nodeType="clickEffect">
                                  <p:stCondLst>
                                    <p:cond delay="0"/>
                                  </p:stCondLst>
                                  <p:childTnLst>
                                    <p:set>
                                      <p:cBhvr>
                                        <p:cTn id="116" dur="1" fill="hold">
                                          <p:stCondLst>
                                            <p:cond delay="0"/>
                                          </p:stCondLst>
                                        </p:cTn>
                                        <p:tgtEl>
                                          <p:spTgt spid="50"/>
                                        </p:tgtEl>
                                        <p:attrNameLst>
                                          <p:attrName>style.visibility</p:attrName>
                                        </p:attrNameLst>
                                      </p:cBhvr>
                                      <p:to>
                                        <p:strVal val="visible"/>
                                      </p:to>
                                    </p:set>
                                    <p:animEffect transition="in" filter="wipe(up)">
                                      <p:cBhvr>
                                        <p:cTn id="117" dur="1000"/>
                                        <p:tgtEl>
                                          <p:spTgt spid="50"/>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42" presetClass="entr" presetSubtype="0" fill="hold" nodeType="clickEffect">
                                  <p:stCondLst>
                                    <p:cond delay="0"/>
                                  </p:stCondLst>
                                  <p:childTnLst>
                                    <p:set>
                                      <p:cBhvr>
                                        <p:cTn id="121" dur="1" fill="hold">
                                          <p:stCondLst>
                                            <p:cond delay="0"/>
                                          </p:stCondLst>
                                        </p:cTn>
                                        <p:tgtEl>
                                          <p:spTgt spid="38"/>
                                        </p:tgtEl>
                                        <p:attrNameLst>
                                          <p:attrName>style.visibility</p:attrName>
                                        </p:attrNameLst>
                                      </p:cBhvr>
                                      <p:to>
                                        <p:strVal val="visible"/>
                                      </p:to>
                                    </p:set>
                                    <p:animEffect transition="in" filter="fade">
                                      <p:cBhvr>
                                        <p:cTn id="122" dur="1000"/>
                                        <p:tgtEl>
                                          <p:spTgt spid="38"/>
                                        </p:tgtEl>
                                      </p:cBhvr>
                                    </p:animEffect>
                                    <p:anim calcmode="lin" valueType="num">
                                      <p:cBhvr>
                                        <p:cTn id="123" dur="1000" fill="hold"/>
                                        <p:tgtEl>
                                          <p:spTgt spid="38"/>
                                        </p:tgtEl>
                                        <p:attrNameLst>
                                          <p:attrName>ppt_x</p:attrName>
                                        </p:attrNameLst>
                                      </p:cBhvr>
                                      <p:tavLst>
                                        <p:tav tm="0">
                                          <p:val>
                                            <p:strVal val="#ppt_x"/>
                                          </p:val>
                                        </p:tav>
                                        <p:tav tm="100000">
                                          <p:val>
                                            <p:strVal val="#ppt_x"/>
                                          </p:val>
                                        </p:tav>
                                      </p:tavLst>
                                    </p:anim>
                                    <p:anim calcmode="lin" valueType="num">
                                      <p:cBhvr>
                                        <p:cTn id="124"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22" presetClass="entr" presetSubtype="1" fill="hold" nodeType="clickEffect">
                                  <p:stCondLst>
                                    <p:cond delay="0"/>
                                  </p:stCondLst>
                                  <p:childTnLst>
                                    <p:set>
                                      <p:cBhvr>
                                        <p:cTn id="128" dur="1" fill="hold">
                                          <p:stCondLst>
                                            <p:cond delay="0"/>
                                          </p:stCondLst>
                                        </p:cTn>
                                        <p:tgtEl>
                                          <p:spTgt spid="41"/>
                                        </p:tgtEl>
                                        <p:attrNameLst>
                                          <p:attrName>style.visibility</p:attrName>
                                        </p:attrNameLst>
                                      </p:cBhvr>
                                      <p:to>
                                        <p:strVal val="visible"/>
                                      </p:to>
                                    </p:set>
                                    <p:animEffect transition="in" filter="wipe(up)">
                                      <p:cBhvr>
                                        <p:cTn id="129" dur="1000"/>
                                        <p:tgtEl>
                                          <p:spTgt spid="41"/>
                                        </p:tgtEl>
                                      </p:cBhvr>
                                    </p:animEffect>
                                  </p:childTnLst>
                                </p:cTn>
                              </p:par>
                            </p:childTnLst>
                          </p:cTn>
                        </p:par>
                      </p:childTnLst>
                    </p:cTn>
                  </p:par>
                  <p:par>
                    <p:cTn id="130" fill="hold">
                      <p:stCondLst>
                        <p:cond delay="indefinite"/>
                      </p:stCondLst>
                      <p:childTnLst>
                        <p:par>
                          <p:cTn id="131" fill="hold">
                            <p:stCondLst>
                              <p:cond delay="0"/>
                            </p:stCondLst>
                            <p:childTnLst>
                              <p:par>
                                <p:cTn id="132" presetID="22" presetClass="entr" presetSubtype="1" fill="hold" nodeType="clickEffect">
                                  <p:stCondLst>
                                    <p:cond delay="0"/>
                                  </p:stCondLst>
                                  <p:childTnLst>
                                    <p:set>
                                      <p:cBhvr>
                                        <p:cTn id="133" dur="1" fill="hold">
                                          <p:stCondLst>
                                            <p:cond delay="0"/>
                                          </p:stCondLst>
                                        </p:cTn>
                                        <p:tgtEl>
                                          <p:spTgt spid="3"/>
                                        </p:tgtEl>
                                        <p:attrNameLst>
                                          <p:attrName>style.visibility</p:attrName>
                                        </p:attrNameLst>
                                      </p:cBhvr>
                                      <p:to>
                                        <p:strVal val="visible"/>
                                      </p:to>
                                    </p:set>
                                    <p:animEffect transition="in" filter="wipe(up)">
                                      <p:cBhvr>
                                        <p:cTn id="134" dur="1000"/>
                                        <p:tgtEl>
                                          <p:spTgt spid="3"/>
                                        </p:tgtEl>
                                      </p:cBhvr>
                                    </p:animEffect>
                                  </p:childTnLst>
                                </p:cTn>
                              </p:par>
                            </p:childTnLst>
                          </p:cTn>
                        </p:par>
                      </p:childTnLst>
                    </p:cTn>
                  </p:par>
                  <p:par>
                    <p:cTn id="135" fill="hold">
                      <p:stCondLst>
                        <p:cond delay="indefinite"/>
                      </p:stCondLst>
                      <p:childTnLst>
                        <p:par>
                          <p:cTn id="136" fill="hold">
                            <p:stCondLst>
                              <p:cond delay="0"/>
                            </p:stCondLst>
                            <p:childTnLst>
                              <p:par>
                                <p:cTn id="137" presetID="22" presetClass="entr" presetSubtype="8" fill="hold" nodeType="clickEffect">
                                  <p:stCondLst>
                                    <p:cond delay="0"/>
                                  </p:stCondLst>
                                  <p:childTnLst>
                                    <p:set>
                                      <p:cBhvr>
                                        <p:cTn id="138" dur="1" fill="hold">
                                          <p:stCondLst>
                                            <p:cond delay="0"/>
                                          </p:stCondLst>
                                        </p:cTn>
                                        <p:tgtEl>
                                          <p:spTgt spid="4"/>
                                        </p:tgtEl>
                                        <p:attrNameLst>
                                          <p:attrName>style.visibility</p:attrName>
                                        </p:attrNameLst>
                                      </p:cBhvr>
                                      <p:to>
                                        <p:strVal val="visible"/>
                                      </p:to>
                                    </p:set>
                                    <p:animEffect transition="in" filter="wipe(left)">
                                      <p:cBhvr>
                                        <p:cTn id="139" dur="1000"/>
                                        <p:tgtEl>
                                          <p:spTgt spid="4"/>
                                        </p:tgtEl>
                                      </p:cBhvr>
                                    </p:animEffect>
                                  </p:childTnLst>
                                </p:cTn>
                              </p:par>
                            </p:childTnLst>
                          </p:cTn>
                        </p:par>
                      </p:childTnLst>
                    </p:cTn>
                  </p:par>
                  <p:par>
                    <p:cTn id="140" fill="hold">
                      <p:stCondLst>
                        <p:cond delay="indefinite"/>
                      </p:stCondLst>
                      <p:childTnLst>
                        <p:par>
                          <p:cTn id="141" fill="hold">
                            <p:stCondLst>
                              <p:cond delay="0"/>
                            </p:stCondLst>
                            <p:childTnLst>
                              <p:par>
                                <p:cTn id="142" presetID="22" presetClass="entr" presetSubtype="8" fill="hold" nodeType="clickEffect">
                                  <p:stCondLst>
                                    <p:cond delay="0"/>
                                  </p:stCondLst>
                                  <p:childTnLst>
                                    <p:set>
                                      <p:cBhvr>
                                        <p:cTn id="143" dur="1" fill="hold">
                                          <p:stCondLst>
                                            <p:cond delay="0"/>
                                          </p:stCondLst>
                                        </p:cTn>
                                        <p:tgtEl>
                                          <p:spTgt spid="5"/>
                                        </p:tgtEl>
                                        <p:attrNameLst>
                                          <p:attrName>style.visibility</p:attrName>
                                        </p:attrNameLst>
                                      </p:cBhvr>
                                      <p:to>
                                        <p:strVal val="visible"/>
                                      </p:to>
                                    </p:set>
                                    <p:animEffect transition="in" filter="wipe(left)">
                                      <p:cBhvr>
                                        <p:cTn id="144" dur="1000"/>
                                        <p:tgtEl>
                                          <p:spTgt spid="5"/>
                                        </p:tgtEl>
                                      </p:cBhvr>
                                    </p:animEffect>
                                  </p:childTnLst>
                                </p:cTn>
                              </p:par>
                            </p:childTnLst>
                          </p:cTn>
                        </p:par>
                      </p:childTnLst>
                    </p:cTn>
                  </p:par>
                  <p:par>
                    <p:cTn id="145" fill="hold">
                      <p:stCondLst>
                        <p:cond delay="indefinite"/>
                      </p:stCondLst>
                      <p:childTnLst>
                        <p:par>
                          <p:cTn id="146" fill="hold">
                            <p:stCondLst>
                              <p:cond delay="0"/>
                            </p:stCondLst>
                            <p:childTnLst>
                              <p:par>
                                <p:cTn id="147" presetID="22" presetClass="entr" presetSubtype="8" fill="hold" nodeType="clickEffect">
                                  <p:stCondLst>
                                    <p:cond delay="0"/>
                                  </p:stCondLst>
                                  <p:childTnLst>
                                    <p:set>
                                      <p:cBhvr>
                                        <p:cTn id="148" dur="1" fill="hold">
                                          <p:stCondLst>
                                            <p:cond delay="0"/>
                                          </p:stCondLst>
                                        </p:cTn>
                                        <p:tgtEl>
                                          <p:spTgt spid="6"/>
                                        </p:tgtEl>
                                        <p:attrNameLst>
                                          <p:attrName>style.visibility</p:attrName>
                                        </p:attrNameLst>
                                      </p:cBhvr>
                                      <p:to>
                                        <p:strVal val="visible"/>
                                      </p:to>
                                    </p:set>
                                    <p:animEffect transition="in" filter="wipe(left)">
                                      <p:cBhvr>
                                        <p:cTn id="149" dur="1000"/>
                                        <p:tgtEl>
                                          <p:spTgt spid="6"/>
                                        </p:tgtEl>
                                      </p:cBhvr>
                                    </p:animEffect>
                                  </p:childTnLst>
                                </p:cTn>
                              </p:par>
                            </p:childTnLst>
                          </p:cTn>
                        </p:par>
                      </p:childTnLst>
                    </p:cTn>
                  </p:par>
                  <p:par>
                    <p:cTn id="150" fill="hold">
                      <p:stCondLst>
                        <p:cond delay="indefinite"/>
                      </p:stCondLst>
                      <p:childTnLst>
                        <p:par>
                          <p:cTn id="151" fill="hold">
                            <p:stCondLst>
                              <p:cond delay="0"/>
                            </p:stCondLst>
                            <p:childTnLst>
                              <p:par>
                                <p:cTn id="152" presetID="42" presetClass="entr" presetSubtype="0" fill="hold" nodeType="clickEffect">
                                  <p:stCondLst>
                                    <p:cond delay="0"/>
                                  </p:stCondLst>
                                  <p:childTnLst>
                                    <p:set>
                                      <p:cBhvr>
                                        <p:cTn id="153" dur="1" fill="hold">
                                          <p:stCondLst>
                                            <p:cond delay="0"/>
                                          </p:stCondLst>
                                        </p:cTn>
                                        <p:tgtEl>
                                          <p:spTgt spid="24608"/>
                                        </p:tgtEl>
                                        <p:attrNameLst>
                                          <p:attrName>style.visibility</p:attrName>
                                        </p:attrNameLst>
                                      </p:cBhvr>
                                      <p:to>
                                        <p:strVal val="visible"/>
                                      </p:to>
                                    </p:set>
                                    <p:animEffect transition="in" filter="fade">
                                      <p:cBhvr>
                                        <p:cTn id="154" dur="1000"/>
                                        <p:tgtEl>
                                          <p:spTgt spid="24608"/>
                                        </p:tgtEl>
                                      </p:cBhvr>
                                    </p:animEffect>
                                    <p:anim calcmode="lin" valueType="num">
                                      <p:cBhvr>
                                        <p:cTn id="155" dur="1000" fill="hold"/>
                                        <p:tgtEl>
                                          <p:spTgt spid="24608"/>
                                        </p:tgtEl>
                                        <p:attrNameLst>
                                          <p:attrName>ppt_x</p:attrName>
                                        </p:attrNameLst>
                                      </p:cBhvr>
                                      <p:tavLst>
                                        <p:tav tm="0">
                                          <p:val>
                                            <p:strVal val="#ppt_x"/>
                                          </p:val>
                                        </p:tav>
                                        <p:tav tm="100000">
                                          <p:val>
                                            <p:strVal val="#ppt_x"/>
                                          </p:val>
                                        </p:tav>
                                      </p:tavLst>
                                    </p:anim>
                                    <p:anim calcmode="lin" valueType="num">
                                      <p:cBhvr>
                                        <p:cTn id="156" dur="1000" fill="hold"/>
                                        <p:tgtEl>
                                          <p:spTgt spid="246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25602" name="Text Box 38"/>
          <p:cNvSpPr txBox="1">
            <a:spLocks noChangeArrowheads="1"/>
          </p:cNvSpPr>
          <p:nvPr/>
        </p:nvSpPr>
        <p:spPr bwMode="auto">
          <a:xfrm>
            <a:off x="1524001" y="19050"/>
            <a:ext cx="83724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3200" b="1">
                <a:solidFill>
                  <a:srgbClr val="FF0000"/>
                </a:solidFill>
              </a:rPr>
              <a:t>BÀI TẬP. MẠCH CÓ R, L, C MẮC NỐI TIẾP</a:t>
            </a:r>
          </a:p>
        </p:txBody>
      </p:sp>
      <p:sp>
        <p:nvSpPr>
          <p:cNvPr id="25603" name="Rectangle 1"/>
          <p:cNvSpPr>
            <a:spLocks noChangeArrowheads="1"/>
          </p:cNvSpPr>
          <p:nvPr/>
        </p:nvSpPr>
        <p:spPr bwMode="auto">
          <a:xfrm>
            <a:off x="1524000" y="533400"/>
            <a:ext cx="91440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fr-FR" altLang="vi-VN" sz="2400" b="1" dirty="0"/>
              <a:t>Câu 35</a:t>
            </a:r>
            <a:r>
              <a:rPr lang="fr-FR" altLang="vi-VN" sz="2400" dirty="0"/>
              <a:t>: </a:t>
            </a:r>
            <a:r>
              <a:rPr lang="fr-FR" altLang="vi-VN" sz="2400" b="1" dirty="0"/>
              <a:t>(</a:t>
            </a:r>
            <a:r>
              <a:rPr lang="fr-FR" altLang="vi-VN" sz="2400" b="1" dirty="0" err="1"/>
              <a:t>ĐH2011</a:t>
            </a:r>
            <a:r>
              <a:rPr lang="fr-FR" altLang="vi-VN" sz="2400" b="1" dirty="0"/>
              <a:t>) </a:t>
            </a:r>
            <a:r>
              <a:rPr lang="fr-FR" altLang="vi-VN" sz="2400" dirty="0"/>
              <a:t>Đặt một điện áp xoay chiều có giá trị</a:t>
            </a:r>
          </a:p>
          <a:p>
            <a:pPr algn="just" eaLnBrk="1" hangingPunct="1">
              <a:spcBef>
                <a:spcPct val="0"/>
              </a:spcBef>
              <a:buClrTx/>
              <a:buSzTx/>
              <a:buFontTx/>
              <a:buNone/>
            </a:pPr>
            <a:r>
              <a:rPr lang="fr-FR" altLang="vi-VN" sz="2400" dirty="0"/>
              <a:t>hiệu dụng và tần số không đổi lần lượt vào hai đầu điện trở</a:t>
            </a:r>
          </a:p>
          <a:p>
            <a:pPr algn="just" eaLnBrk="1" hangingPunct="1">
              <a:spcBef>
                <a:spcPct val="0"/>
              </a:spcBef>
              <a:buClrTx/>
              <a:buSzTx/>
              <a:buFontTx/>
              <a:buNone/>
            </a:pPr>
            <a:r>
              <a:rPr lang="fr-FR" altLang="vi-VN" sz="2400" dirty="0"/>
              <a:t>thuần R, cuộn cảm có độ tự cảm L, tụ điện có điện dung C thì cường độ dòng điện hiệu dụng qua mạch tương ứng là </a:t>
            </a:r>
            <a:r>
              <a:rPr lang="fr-FR" altLang="vi-VN" sz="2400" dirty="0" err="1"/>
              <a:t>0,25A</a:t>
            </a:r>
            <a:r>
              <a:rPr lang="fr-FR" altLang="vi-VN" sz="2400" dirty="0"/>
              <a:t>; </a:t>
            </a:r>
            <a:r>
              <a:rPr lang="fr-FR" altLang="vi-VN" sz="2400" dirty="0" err="1"/>
              <a:t>0,5A</a:t>
            </a:r>
            <a:r>
              <a:rPr lang="fr-FR" altLang="vi-VN" sz="2400" dirty="0"/>
              <a:t>; </a:t>
            </a:r>
            <a:r>
              <a:rPr lang="fr-FR" altLang="vi-VN" sz="2400" dirty="0" err="1"/>
              <a:t>0,2A</a:t>
            </a:r>
            <a:r>
              <a:rPr lang="fr-FR" altLang="vi-VN" sz="2400" dirty="0"/>
              <a:t>. Nếu đặt điện áp xoay chiều này vào hai đầu đoạn mạch gồm ba phần tử trên mắc nối tiếp thì cường độ dòng điện hiệu dụng qua mạch là</a:t>
            </a:r>
            <a:endParaRPr lang="fr-FR" altLang="vi-VN" sz="2400" b="1" dirty="0"/>
          </a:p>
          <a:p>
            <a:pPr algn="just" eaLnBrk="1" hangingPunct="1">
              <a:spcBef>
                <a:spcPts val="600"/>
              </a:spcBef>
              <a:buClrTx/>
              <a:buSzTx/>
              <a:buNone/>
            </a:pPr>
            <a:r>
              <a:rPr lang="fr-FR" altLang="vi-VN" sz="2400" b="1" dirty="0"/>
              <a:t>	A. </a:t>
            </a:r>
            <a:r>
              <a:rPr lang="fr-FR" altLang="vi-VN" sz="2400" dirty="0"/>
              <a:t>0,2 A. </a:t>
            </a:r>
            <a:r>
              <a:rPr lang="fr-FR" altLang="vi-VN" sz="2400" b="1" dirty="0"/>
              <a:t>	B. </a:t>
            </a:r>
            <a:r>
              <a:rPr lang="fr-FR" altLang="vi-VN" sz="2400" dirty="0"/>
              <a:t>0,3 A.</a:t>
            </a:r>
            <a:r>
              <a:rPr lang="fr-FR" altLang="vi-VN" sz="2400" b="1" dirty="0"/>
              <a:t>	C. </a:t>
            </a:r>
            <a:r>
              <a:rPr lang="fr-FR" altLang="vi-VN" sz="2400" dirty="0"/>
              <a:t>0,15 A.</a:t>
            </a:r>
            <a:r>
              <a:rPr lang="fr-FR" altLang="vi-VN" sz="2400" b="1" dirty="0"/>
              <a:t>	D. </a:t>
            </a:r>
            <a:r>
              <a:rPr lang="fr-FR" altLang="vi-VN" sz="2400" dirty="0"/>
              <a:t>0,05 A.</a:t>
            </a:r>
            <a:endParaRPr lang="en-US" altLang="vi-VN" sz="2400" dirty="0"/>
          </a:p>
        </p:txBody>
      </p:sp>
      <p:cxnSp>
        <p:nvCxnSpPr>
          <p:cNvPr id="25604" name="Straight Connector 20"/>
          <p:cNvCxnSpPr>
            <a:cxnSpLocks noChangeShapeType="1"/>
          </p:cNvCxnSpPr>
          <p:nvPr/>
        </p:nvCxnSpPr>
        <p:spPr bwMode="auto">
          <a:xfrm>
            <a:off x="2452689" y="1652588"/>
            <a:ext cx="33972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05" name="Straight Connector 20"/>
          <p:cNvCxnSpPr>
            <a:cxnSpLocks noChangeShapeType="1"/>
          </p:cNvCxnSpPr>
          <p:nvPr/>
        </p:nvCxnSpPr>
        <p:spPr bwMode="auto">
          <a:xfrm>
            <a:off x="6391275" y="1668463"/>
            <a:ext cx="338138"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06" name="Straight Connector 20"/>
          <p:cNvCxnSpPr>
            <a:cxnSpLocks noChangeShapeType="1"/>
          </p:cNvCxnSpPr>
          <p:nvPr/>
        </p:nvCxnSpPr>
        <p:spPr bwMode="auto">
          <a:xfrm>
            <a:off x="9807576" y="1668463"/>
            <a:ext cx="33972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07" name="Straight Connector 20"/>
          <p:cNvCxnSpPr>
            <a:cxnSpLocks noChangeShapeType="1"/>
          </p:cNvCxnSpPr>
          <p:nvPr/>
        </p:nvCxnSpPr>
        <p:spPr bwMode="auto">
          <a:xfrm>
            <a:off x="9763125" y="2022475"/>
            <a:ext cx="6985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08" name="Straight Connector 20"/>
          <p:cNvCxnSpPr>
            <a:cxnSpLocks noChangeShapeType="1"/>
          </p:cNvCxnSpPr>
          <p:nvPr/>
        </p:nvCxnSpPr>
        <p:spPr bwMode="auto">
          <a:xfrm>
            <a:off x="1658939" y="2390775"/>
            <a:ext cx="139858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09" name="Straight Connector 20"/>
          <p:cNvCxnSpPr>
            <a:cxnSpLocks noChangeShapeType="1"/>
          </p:cNvCxnSpPr>
          <p:nvPr/>
        </p:nvCxnSpPr>
        <p:spPr bwMode="auto">
          <a:xfrm>
            <a:off x="3222625" y="2744788"/>
            <a:ext cx="39497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10" name="Straight Connector 20"/>
          <p:cNvCxnSpPr>
            <a:cxnSpLocks noChangeShapeType="1"/>
          </p:cNvCxnSpPr>
          <p:nvPr/>
        </p:nvCxnSpPr>
        <p:spPr bwMode="auto">
          <a:xfrm>
            <a:off x="9197975" y="2746375"/>
            <a:ext cx="13970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5611" name="Picture 6" descr="Kết quả hình ảnh cho ảnh gif ngộ nghĩnh"/>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41551" y="3149601"/>
            <a:ext cx="7651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5612" name="Object 12"/>
          <p:cNvGraphicFramePr>
            <a:graphicFrameLocks noChangeAspect="1"/>
          </p:cNvGraphicFramePr>
          <p:nvPr/>
        </p:nvGraphicFramePr>
        <p:xfrm>
          <a:off x="2027238" y="3824289"/>
          <a:ext cx="2755900" cy="979487"/>
        </p:xfrm>
        <a:graphic>
          <a:graphicData uri="http://schemas.openxmlformats.org/presentationml/2006/ole">
            <mc:AlternateContent xmlns:mc="http://schemas.openxmlformats.org/markup-compatibility/2006">
              <mc:Choice xmlns:v="urn:schemas-microsoft-com:vml" Requires="v">
                <p:oleObj spid="_x0000_s25705" name="Equation" r:id="rId6" imgW="1358310" imgH="482391" progId="Equation.DSMT4">
                  <p:embed/>
                </p:oleObj>
              </mc:Choice>
              <mc:Fallback>
                <p:oleObj name="Equation" r:id="rId6" imgW="1358310" imgH="482391" progId="Equation.DSMT4">
                  <p:embed/>
                  <p:pic>
                    <p:nvPicPr>
                      <p:cNvPr id="0" name="Object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27238" y="3824289"/>
                        <a:ext cx="27559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613" name="Object 18"/>
          <p:cNvGraphicFramePr>
            <a:graphicFrameLocks noChangeAspect="1"/>
          </p:cNvGraphicFramePr>
          <p:nvPr/>
        </p:nvGraphicFramePr>
        <p:xfrm>
          <a:off x="4791076" y="3840164"/>
          <a:ext cx="2601913" cy="1392237"/>
        </p:xfrm>
        <a:graphic>
          <a:graphicData uri="http://schemas.openxmlformats.org/presentationml/2006/ole">
            <mc:AlternateContent xmlns:mc="http://schemas.openxmlformats.org/markup-compatibility/2006">
              <mc:Choice xmlns:v="urn:schemas-microsoft-com:vml" Requires="v">
                <p:oleObj spid="_x0000_s25706" name="Equation" r:id="rId8" imgW="1282700" imgH="685800" progId="Equation.DSMT4">
                  <p:embed/>
                </p:oleObj>
              </mc:Choice>
              <mc:Fallback>
                <p:oleObj name="Equation" r:id="rId8" imgW="1282700" imgH="685800" progId="Equation.DSMT4">
                  <p:embed/>
                  <p:pic>
                    <p:nvPicPr>
                      <p:cNvPr id="0" name="Object 1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91076" y="3840164"/>
                        <a:ext cx="2601913" cy="139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614" name="Object 19"/>
          <p:cNvGraphicFramePr>
            <a:graphicFrameLocks noChangeAspect="1"/>
          </p:cNvGraphicFramePr>
          <p:nvPr/>
        </p:nvGraphicFramePr>
        <p:xfrm>
          <a:off x="7427914" y="3836989"/>
          <a:ext cx="2524125" cy="1366837"/>
        </p:xfrm>
        <a:graphic>
          <a:graphicData uri="http://schemas.openxmlformats.org/presentationml/2006/ole">
            <mc:AlternateContent xmlns:mc="http://schemas.openxmlformats.org/markup-compatibility/2006">
              <mc:Choice xmlns:v="urn:schemas-microsoft-com:vml" Requires="v">
                <p:oleObj spid="_x0000_s25707" name="Equation" r:id="rId10" imgW="1244600" imgH="673100" progId="Equation.DSMT4">
                  <p:embed/>
                </p:oleObj>
              </mc:Choice>
              <mc:Fallback>
                <p:oleObj name="Equation" r:id="rId10" imgW="1244600" imgH="673100" progId="Equation.DSMT4">
                  <p:embed/>
                  <p:pic>
                    <p:nvPicPr>
                      <p:cNvPr id="0" name="Object 1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427914" y="3836989"/>
                        <a:ext cx="2524125" cy="136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5603"/>
                                        </p:tgtEl>
                                        <p:attrNameLst>
                                          <p:attrName>style.visibility</p:attrName>
                                        </p:attrNameLst>
                                      </p:cBhvr>
                                      <p:to>
                                        <p:strVal val="visible"/>
                                      </p:to>
                                    </p:set>
                                    <p:animEffect transition="in" filter="fade">
                                      <p:cBhvr>
                                        <p:cTn id="7" dur="1000"/>
                                        <p:tgtEl>
                                          <p:spTgt spid="2560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5604"/>
                                        </p:tgtEl>
                                        <p:attrNameLst>
                                          <p:attrName>style.visibility</p:attrName>
                                        </p:attrNameLst>
                                      </p:cBhvr>
                                      <p:to>
                                        <p:strVal val="visible"/>
                                      </p:to>
                                    </p:set>
                                    <p:animEffect transition="in" filter="wipe(left)">
                                      <p:cBhvr>
                                        <p:cTn id="12" dur="1000"/>
                                        <p:tgtEl>
                                          <p:spTgt spid="2560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5605"/>
                                        </p:tgtEl>
                                        <p:attrNameLst>
                                          <p:attrName>style.visibility</p:attrName>
                                        </p:attrNameLst>
                                      </p:cBhvr>
                                      <p:to>
                                        <p:strVal val="visible"/>
                                      </p:to>
                                    </p:set>
                                    <p:animEffect transition="in" filter="wipe(left)">
                                      <p:cBhvr>
                                        <p:cTn id="17" dur="1000"/>
                                        <p:tgtEl>
                                          <p:spTgt spid="2560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5606"/>
                                        </p:tgtEl>
                                        <p:attrNameLst>
                                          <p:attrName>style.visibility</p:attrName>
                                        </p:attrNameLst>
                                      </p:cBhvr>
                                      <p:to>
                                        <p:strVal val="visible"/>
                                      </p:to>
                                    </p:set>
                                    <p:animEffect transition="in" filter="wipe(left)">
                                      <p:cBhvr>
                                        <p:cTn id="22" dur="1000"/>
                                        <p:tgtEl>
                                          <p:spTgt spid="2560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5607"/>
                                        </p:tgtEl>
                                        <p:attrNameLst>
                                          <p:attrName>style.visibility</p:attrName>
                                        </p:attrNameLst>
                                      </p:cBhvr>
                                      <p:to>
                                        <p:strVal val="visible"/>
                                      </p:to>
                                    </p:set>
                                    <p:animEffect transition="in" filter="wipe(left)">
                                      <p:cBhvr>
                                        <p:cTn id="27" dur="1000"/>
                                        <p:tgtEl>
                                          <p:spTgt spid="2560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5608"/>
                                        </p:tgtEl>
                                        <p:attrNameLst>
                                          <p:attrName>style.visibility</p:attrName>
                                        </p:attrNameLst>
                                      </p:cBhvr>
                                      <p:to>
                                        <p:strVal val="visible"/>
                                      </p:to>
                                    </p:set>
                                    <p:animEffect transition="in" filter="wipe(left)">
                                      <p:cBhvr>
                                        <p:cTn id="32" dur="1000"/>
                                        <p:tgtEl>
                                          <p:spTgt spid="2560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5609"/>
                                        </p:tgtEl>
                                        <p:attrNameLst>
                                          <p:attrName>style.visibility</p:attrName>
                                        </p:attrNameLst>
                                      </p:cBhvr>
                                      <p:to>
                                        <p:strVal val="visible"/>
                                      </p:to>
                                    </p:set>
                                    <p:animEffect transition="in" filter="wipe(left)">
                                      <p:cBhvr>
                                        <p:cTn id="37" dur="1000"/>
                                        <p:tgtEl>
                                          <p:spTgt spid="2560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5610"/>
                                        </p:tgtEl>
                                        <p:attrNameLst>
                                          <p:attrName>style.visibility</p:attrName>
                                        </p:attrNameLst>
                                      </p:cBhvr>
                                      <p:to>
                                        <p:strVal val="visible"/>
                                      </p:to>
                                    </p:set>
                                    <p:animEffect transition="in" filter="wipe(left)">
                                      <p:cBhvr>
                                        <p:cTn id="42" dur="1000"/>
                                        <p:tgtEl>
                                          <p:spTgt spid="2561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5612"/>
                                        </p:tgtEl>
                                        <p:attrNameLst>
                                          <p:attrName>style.visibility</p:attrName>
                                        </p:attrNameLst>
                                      </p:cBhvr>
                                      <p:to>
                                        <p:strVal val="visible"/>
                                      </p:to>
                                    </p:set>
                                    <p:animEffect transition="in" filter="wipe(left)">
                                      <p:cBhvr>
                                        <p:cTn id="47" dur="1000"/>
                                        <p:tgtEl>
                                          <p:spTgt spid="2561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5613"/>
                                        </p:tgtEl>
                                        <p:attrNameLst>
                                          <p:attrName>style.visibility</p:attrName>
                                        </p:attrNameLst>
                                      </p:cBhvr>
                                      <p:to>
                                        <p:strVal val="visible"/>
                                      </p:to>
                                    </p:set>
                                    <p:animEffect transition="in" filter="wipe(left)">
                                      <p:cBhvr>
                                        <p:cTn id="52" dur="1000"/>
                                        <p:tgtEl>
                                          <p:spTgt spid="2561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5614"/>
                                        </p:tgtEl>
                                        <p:attrNameLst>
                                          <p:attrName>style.visibility</p:attrName>
                                        </p:attrNameLst>
                                      </p:cBhvr>
                                      <p:to>
                                        <p:strVal val="visible"/>
                                      </p:to>
                                    </p:set>
                                    <p:animEffect transition="in" filter="wipe(left)">
                                      <p:cBhvr>
                                        <p:cTn id="57" dur="1000"/>
                                        <p:tgtEl>
                                          <p:spTgt spid="25614"/>
                                        </p:tgtEl>
                                      </p:cBhvr>
                                    </p:animEffect>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25611"/>
                                        </p:tgtEl>
                                        <p:attrNameLst>
                                          <p:attrName>style.visibility</p:attrName>
                                        </p:attrNameLst>
                                      </p:cBhvr>
                                      <p:to>
                                        <p:strVal val="visible"/>
                                      </p:to>
                                    </p:set>
                                    <p:animEffect transition="in" filter="fade">
                                      <p:cBhvr>
                                        <p:cTn id="62" dur="1000"/>
                                        <p:tgtEl>
                                          <p:spTgt spid="25611"/>
                                        </p:tgtEl>
                                      </p:cBhvr>
                                    </p:animEffect>
                                    <p:anim calcmode="lin" valueType="num">
                                      <p:cBhvr>
                                        <p:cTn id="63" dur="1000" fill="hold"/>
                                        <p:tgtEl>
                                          <p:spTgt spid="25611"/>
                                        </p:tgtEl>
                                        <p:attrNameLst>
                                          <p:attrName>ppt_x</p:attrName>
                                        </p:attrNameLst>
                                      </p:cBhvr>
                                      <p:tavLst>
                                        <p:tav tm="0">
                                          <p:val>
                                            <p:strVal val="#ppt_x"/>
                                          </p:val>
                                        </p:tav>
                                        <p:tav tm="100000">
                                          <p:val>
                                            <p:strVal val="#ppt_x"/>
                                          </p:val>
                                        </p:tav>
                                      </p:tavLst>
                                    </p:anim>
                                    <p:anim calcmode="lin" valueType="num">
                                      <p:cBhvr>
                                        <p:cTn id="64" dur="1000" fill="hold"/>
                                        <p:tgtEl>
                                          <p:spTgt spid="256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26626" name="Text Box 38"/>
          <p:cNvSpPr txBox="1">
            <a:spLocks noChangeArrowheads="1"/>
          </p:cNvSpPr>
          <p:nvPr/>
        </p:nvSpPr>
        <p:spPr bwMode="auto">
          <a:xfrm>
            <a:off x="1524001" y="19050"/>
            <a:ext cx="83724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3200" b="1">
                <a:solidFill>
                  <a:srgbClr val="FF0000"/>
                </a:solidFill>
              </a:rPr>
              <a:t>BÀI TẬP. MẠCH CÓ R, L, C MẮC NỐI TIẾP</a:t>
            </a:r>
          </a:p>
        </p:txBody>
      </p:sp>
      <p:sp>
        <p:nvSpPr>
          <p:cNvPr id="26627" name="Rectangle 1"/>
          <p:cNvSpPr>
            <a:spLocks noChangeArrowheads="1"/>
          </p:cNvSpPr>
          <p:nvPr/>
        </p:nvSpPr>
        <p:spPr bwMode="auto">
          <a:xfrm>
            <a:off x="1524000" y="531814"/>
            <a:ext cx="9144000" cy="238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en-US" altLang="vi-VN" sz="2400" b="1" dirty="0"/>
              <a:t>Câu 36:</a:t>
            </a:r>
            <a:r>
              <a:rPr lang="en-US" altLang="vi-VN" sz="2400" dirty="0"/>
              <a:t> </a:t>
            </a:r>
            <a:r>
              <a:rPr lang="fr-FR" altLang="vi-VN" sz="2400" b="1" dirty="0"/>
              <a:t>(</a:t>
            </a:r>
            <a:r>
              <a:rPr lang="fr-FR" altLang="vi-VN" sz="2400" b="1" dirty="0" err="1"/>
              <a:t>ĐH2013</a:t>
            </a:r>
            <a:r>
              <a:rPr lang="fr-FR" altLang="vi-VN" sz="2400" b="1" dirty="0"/>
              <a:t>) </a:t>
            </a:r>
            <a:r>
              <a:rPr lang="en-US" altLang="vi-VN" sz="2400" dirty="0"/>
              <a:t>Đặt điện áp u = </a:t>
            </a:r>
            <a:r>
              <a:rPr lang="en-US" altLang="vi-VN" sz="2400" dirty="0" err="1"/>
              <a:t>220</a:t>
            </a:r>
            <a:r>
              <a:rPr lang="en-US" altLang="vi-VN" sz="2400" dirty="0" err="1">
                <a:sym typeface="Symbol" panose="05050102010706020507" pitchFamily="18" charset="2"/>
              </a:rPr>
              <a:t></a:t>
            </a:r>
            <a:r>
              <a:rPr lang="en-US" altLang="vi-VN" sz="2400" dirty="0" err="1"/>
              <a:t>2cos100</a:t>
            </a:r>
            <a:r>
              <a:rPr lang="en-US" altLang="vi-VN" sz="2400" dirty="0"/>
              <a:t>πt (V)</a:t>
            </a:r>
          </a:p>
          <a:p>
            <a:pPr algn="just" eaLnBrk="1" hangingPunct="1">
              <a:spcBef>
                <a:spcPct val="0"/>
              </a:spcBef>
              <a:buClrTx/>
              <a:buSzTx/>
              <a:buFontTx/>
              <a:buNone/>
            </a:pPr>
            <a:r>
              <a:rPr lang="en-US" altLang="vi-VN" sz="2400" dirty="0"/>
              <a:t>vào hai đầu đoạn mạch mắc nối tiếp gồm điện trở 20Ω,</a:t>
            </a:r>
          </a:p>
          <a:p>
            <a:pPr algn="just" eaLnBrk="1" hangingPunct="1">
              <a:spcBef>
                <a:spcPct val="0"/>
              </a:spcBef>
              <a:buClrTx/>
              <a:buSzTx/>
              <a:buFontTx/>
              <a:buNone/>
            </a:pPr>
            <a:r>
              <a:rPr lang="en-US" altLang="vi-VN" sz="2400" dirty="0"/>
              <a:t>cuộn cảm thuần có độ  tự cảm 0,8/π H và tụ  điện có  điện dung 10</a:t>
            </a:r>
            <a:r>
              <a:rPr lang="en-US" altLang="vi-VN" sz="2400" baseline="30000" dirty="0"/>
              <a:t>-3</a:t>
            </a:r>
            <a:r>
              <a:rPr lang="en-US" altLang="vi-VN" sz="2400" dirty="0"/>
              <a:t>/(6π)F. Khi điện áp tức thời giữa hai đầu điện trở bằng </a:t>
            </a:r>
            <a:r>
              <a:rPr lang="en-US" altLang="vi-VN" sz="2400" dirty="0" err="1"/>
              <a:t>110</a:t>
            </a:r>
            <a:r>
              <a:rPr lang="en-US" altLang="vi-VN" sz="2400" dirty="0" err="1">
                <a:sym typeface="Symbol" panose="05050102010706020507" pitchFamily="18" charset="2"/>
              </a:rPr>
              <a:t></a:t>
            </a:r>
            <a:r>
              <a:rPr lang="en-US" altLang="vi-VN" sz="2400" dirty="0" err="1"/>
              <a:t>3V</a:t>
            </a:r>
            <a:r>
              <a:rPr lang="en-US" altLang="vi-VN" sz="2400" dirty="0"/>
              <a:t> thì điện áp tức thời giữa hai đầu cuộn cảm có độ lớn là </a:t>
            </a:r>
          </a:p>
          <a:p>
            <a:pPr algn="just" eaLnBrk="1" hangingPunct="1">
              <a:spcBef>
                <a:spcPts val="600"/>
              </a:spcBef>
              <a:buClrTx/>
              <a:buSzTx/>
              <a:buNone/>
            </a:pPr>
            <a:r>
              <a:rPr lang="en-US" altLang="vi-VN" sz="2400" b="1" dirty="0"/>
              <a:t>   A. </a:t>
            </a:r>
            <a:r>
              <a:rPr lang="en-US" altLang="vi-VN" sz="2400" dirty="0"/>
              <a:t>440 .  	   </a:t>
            </a:r>
            <a:r>
              <a:rPr lang="en-US" altLang="vi-VN" sz="2400" b="1" dirty="0"/>
              <a:t>B.</a:t>
            </a:r>
            <a:r>
              <a:rPr lang="en-US" altLang="vi-VN" sz="2400" dirty="0"/>
              <a:t> 330 V.  	    </a:t>
            </a:r>
            <a:r>
              <a:rPr lang="en-US" altLang="vi-VN" sz="2400" b="1" dirty="0"/>
              <a:t>C. </a:t>
            </a:r>
            <a:r>
              <a:rPr lang="en-US" altLang="vi-VN" sz="2400" dirty="0"/>
              <a:t>440</a:t>
            </a:r>
            <a:r>
              <a:rPr lang="en-US" altLang="vi-VN" sz="2400" dirty="0">
                <a:sym typeface="Symbol" panose="05050102010706020507" pitchFamily="18" charset="2"/>
              </a:rPr>
              <a:t></a:t>
            </a:r>
            <a:r>
              <a:rPr lang="en-US" altLang="vi-VN" sz="2400" dirty="0"/>
              <a:t>3  V.  	</a:t>
            </a:r>
            <a:r>
              <a:rPr lang="en-US" altLang="vi-VN" sz="2400" b="1" dirty="0"/>
              <a:t>D.</a:t>
            </a:r>
            <a:r>
              <a:rPr lang="en-US" altLang="vi-VN" sz="2400" dirty="0"/>
              <a:t> 330</a:t>
            </a:r>
            <a:r>
              <a:rPr lang="en-US" altLang="vi-VN" sz="2400" dirty="0">
                <a:sym typeface="Symbol" panose="05050102010706020507" pitchFamily="18" charset="2"/>
              </a:rPr>
              <a:t></a:t>
            </a:r>
            <a:r>
              <a:rPr lang="en-US" altLang="vi-VN" sz="2400" dirty="0"/>
              <a:t>3  V. </a:t>
            </a:r>
          </a:p>
        </p:txBody>
      </p:sp>
      <p:cxnSp>
        <p:nvCxnSpPr>
          <p:cNvPr id="26628" name="Straight Connector 20"/>
          <p:cNvCxnSpPr>
            <a:cxnSpLocks noChangeShapeType="1"/>
          </p:cNvCxnSpPr>
          <p:nvPr/>
        </p:nvCxnSpPr>
        <p:spPr bwMode="auto">
          <a:xfrm>
            <a:off x="5946775" y="901700"/>
            <a:ext cx="26416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29" name="Straight Connector 20"/>
          <p:cNvCxnSpPr>
            <a:cxnSpLocks noChangeShapeType="1"/>
          </p:cNvCxnSpPr>
          <p:nvPr/>
        </p:nvCxnSpPr>
        <p:spPr bwMode="auto">
          <a:xfrm>
            <a:off x="8394701" y="1270000"/>
            <a:ext cx="665163"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30" name="Straight Connector 20"/>
          <p:cNvCxnSpPr>
            <a:cxnSpLocks noChangeShapeType="1"/>
          </p:cNvCxnSpPr>
          <p:nvPr/>
        </p:nvCxnSpPr>
        <p:spPr bwMode="auto">
          <a:xfrm>
            <a:off x="4354514" y="1681163"/>
            <a:ext cx="265588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31" name="Straight Connector 20"/>
          <p:cNvCxnSpPr>
            <a:cxnSpLocks noChangeShapeType="1"/>
          </p:cNvCxnSpPr>
          <p:nvPr/>
        </p:nvCxnSpPr>
        <p:spPr bwMode="auto">
          <a:xfrm>
            <a:off x="1697039" y="2020888"/>
            <a:ext cx="1328737"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32" name="Straight Connector 20"/>
          <p:cNvCxnSpPr>
            <a:cxnSpLocks noChangeShapeType="1"/>
          </p:cNvCxnSpPr>
          <p:nvPr/>
        </p:nvCxnSpPr>
        <p:spPr bwMode="auto">
          <a:xfrm flipV="1">
            <a:off x="3689351" y="2020889"/>
            <a:ext cx="2125663" cy="1587"/>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33" name="Straight Connector 20"/>
          <p:cNvCxnSpPr>
            <a:cxnSpLocks noChangeShapeType="1"/>
          </p:cNvCxnSpPr>
          <p:nvPr/>
        </p:nvCxnSpPr>
        <p:spPr bwMode="auto">
          <a:xfrm>
            <a:off x="9694863" y="2035175"/>
            <a:ext cx="82550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34" name="Straight Connector 20"/>
          <p:cNvCxnSpPr>
            <a:cxnSpLocks noChangeShapeType="1"/>
          </p:cNvCxnSpPr>
          <p:nvPr/>
        </p:nvCxnSpPr>
        <p:spPr bwMode="auto">
          <a:xfrm>
            <a:off x="2198688" y="2405063"/>
            <a:ext cx="1847850"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35" name="Straight Connector 20"/>
          <p:cNvCxnSpPr>
            <a:cxnSpLocks noChangeShapeType="1"/>
          </p:cNvCxnSpPr>
          <p:nvPr/>
        </p:nvCxnSpPr>
        <p:spPr bwMode="auto">
          <a:xfrm>
            <a:off x="4892676" y="2405063"/>
            <a:ext cx="2530475" cy="0"/>
          </a:xfrm>
          <a:prstGeom prst="line">
            <a:avLst/>
          </a:prstGeom>
          <a:noFill/>
          <a:ln w="28575" algn="ctr">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0" name="Object 19"/>
          <p:cNvGraphicFramePr>
            <a:graphicFrameLocks noChangeAspect="1"/>
          </p:cNvGraphicFramePr>
          <p:nvPr/>
        </p:nvGraphicFramePr>
        <p:xfrm>
          <a:off x="1771650" y="3633789"/>
          <a:ext cx="2135188" cy="815975"/>
        </p:xfrm>
        <a:graphic>
          <a:graphicData uri="http://schemas.openxmlformats.org/presentationml/2006/ole">
            <mc:AlternateContent xmlns:mc="http://schemas.openxmlformats.org/markup-compatibility/2006">
              <mc:Choice xmlns:v="urn:schemas-microsoft-com:vml" Requires="v">
                <p:oleObj spid="_x0000_s26825" name="Equation" r:id="rId5" imgW="1028254" imgH="393529" progId="Equation.DSMT4">
                  <p:embed/>
                </p:oleObj>
              </mc:Choice>
              <mc:Fallback>
                <p:oleObj name="Equation" r:id="rId5" imgW="1028254" imgH="393529" progId="Equation.DSMT4">
                  <p:embed/>
                  <p:pic>
                    <p:nvPicPr>
                      <p:cNvPr id="0" name="Object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71650" y="3633789"/>
                        <a:ext cx="2135188"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nvGraphicFramePr>
        <p:xfrm>
          <a:off x="1793876" y="3263901"/>
          <a:ext cx="2030413" cy="473075"/>
        </p:xfrm>
        <a:graphic>
          <a:graphicData uri="http://schemas.openxmlformats.org/presentationml/2006/ole">
            <mc:AlternateContent xmlns:mc="http://schemas.openxmlformats.org/markup-compatibility/2006">
              <mc:Choice xmlns:v="urn:schemas-microsoft-com:vml" Requires="v">
                <p:oleObj spid="_x0000_s26826" name="Equation" r:id="rId7" imgW="977900" imgH="228600" progId="Equation.DSMT4">
                  <p:embed/>
                </p:oleObj>
              </mc:Choice>
              <mc:Fallback>
                <p:oleObj name="Equation" r:id="rId7" imgW="977900" imgH="228600" progId="Equation.DSMT4">
                  <p:embed/>
                  <p:pic>
                    <p:nvPicPr>
                      <p:cNvPr id="0" name="Object 2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93876" y="3263901"/>
                        <a:ext cx="2030413"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3" name="Object 52"/>
          <p:cNvGraphicFramePr>
            <a:graphicFrameLocks noChangeAspect="1"/>
          </p:cNvGraphicFramePr>
          <p:nvPr/>
        </p:nvGraphicFramePr>
        <p:xfrm>
          <a:off x="2047876" y="5335589"/>
          <a:ext cx="1844675" cy="947737"/>
        </p:xfrm>
        <a:graphic>
          <a:graphicData uri="http://schemas.openxmlformats.org/presentationml/2006/ole">
            <mc:AlternateContent xmlns:mc="http://schemas.openxmlformats.org/markup-compatibility/2006">
              <mc:Choice xmlns:v="urn:schemas-microsoft-com:vml" Requires="v">
                <p:oleObj spid="_x0000_s26827" name="Equation" r:id="rId9" imgW="889000" imgH="457200" progId="Equation.DSMT4">
                  <p:embed/>
                </p:oleObj>
              </mc:Choice>
              <mc:Fallback>
                <p:oleObj name="Equation" r:id="rId9" imgW="889000" imgH="457200" progId="Equation.DSMT4">
                  <p:embed/>
                  <p:pic>
                    <p:nvPicPr>
                      <p:cNvPr id="0" name="Object 5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47876" y="5335589"/>
                        <a:ext cx="1844675" cy="94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4" name="Object 53"/>
          <p:cNvGraphicFramePr>
            <a:graphicFrameLocks noChangeAspect="1"/>
          </p:cNvGraphicFramePr>
          <p:nvPr/>
        </p:nvGraphicFramePr>
        <p:xfrm>
          <a:off x="4041776" y="5246688"/>
          <a:ext cx="2847975" cy="1027112"/>
        </p:xfrm>
        <a:graphic>
          <a:graphicData uri="http://schemas.openxmlformats.org/presentationml/2006/ole">
            <mc:AlternateContent xmlns:mc="http://schemas.openxmlformats.org/markup-compatibility/2006">
              <mc:Choice xmlns:v="urn:schemas-microsoft-com:vml" Requires="v">
                <p:oleObj spid="_x0000_s26828" name="Equation" r:id="rId11" imgW="1371600" imgH="495300" progId="Equation.DSMT4">
                  <p:embed/>
                </p:oleObj>
              </mc:Choice>
              <mc:Fallback>
                <p:oleObj name="Equation" r:id="rId11" imgW="1371600" imgH="495300" progId="Equation.DSMT4">
                  <p:embed/>
                  <p:pic>
                    <p:nvPicPr>
                      <p:cNvPr id="0" name="Object 5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41776" y="5246688"/>
                        <a:ext cx="2847975"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3" name="Group 2"/>
          <p:cNvGrpSpPr/>
          <p:nvPr/>
        </p:nvGrpSpPr>
        <p:grpSpPr>
          <a:xfrm>
            <a:off x="3856038" y="3255963"/>
            <a:ext cx="3784600" cy="1038224"/>
            <a:chOff x="2332038" y="3255963"/>
            <a:chExt cx="3784600" cy="1038224"/>
          </a:xfrm>
        </p:grpSpPr>
        <p:sp>
          <p:nvSpPr>
            <p:cNvPr id="26640" name="Right Brace 54"/>
            <p:cNvSpPr>
              <a:spLocks/>
            </p:cNvSpPr>
            <p:nvPr/>
          </p:nvSpPr>
          <p:spPr bwMode="auto">
            <a:xfrm>
              <a:off x="2332038" y="3255963"/>
              <a:ext cx="190500" cy="931862"/>
            </a:xfrm>
            <a:prstGeom prst="rightBrace">
              <a:avLst>
                <a:gd name="adj1" fmla="val 8334"/>
                <a:gd name="adj2" fmla="val 50000"/>
              </a:avLst>
            </a:prstGeom>
            <a:noFill/>
            <a:ln w="19050" algn="ctr">
              <a:solidFill>
                <a:srgbClr val="990099"/>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endParaRPr lang="vi-VN" altLang="vi-VN" sz="1800"/>
            </a:p>
          </p:txBody>
        </p:sp>
        <p:graphicFrame>
          <p:nvGraphicFramePr>
            <p:cNvPr id="26641" name="Object 21"/>
            <p:cNvGraphicFramePr>
              <a:graphicFrameLocks noChangeAspect="1"/>
            </p:cNvGraphicFramePr>
            <p:nvPr>
              <p:extLst>
                <p:ext uri="{D42A27DB-BD31-4B8C-83A1-F6EECF244321}">
                  <p14:modId xmlns:p14="http://schemas.microsoft.com/office/powerpoint/2010/main" val="3055704057"/>
                </p:ext>
              </p:extLst>
            </p:nvPr>
          </p:nvGraphicFramePr>
          <p:xfrm>
            <a:off x="2522538" y="3314700"/>
            <a:ext cx="3594100" cy="979487"/>
          </p:xfrm>
          <a:graphic>
            <a:graphicData uri="http://schemas.openxmlformats.org/presentationml/2006/ole">
              <mc:AlternateContent xmlns:mc="http://schemas.openxmlformats.org/markup-compatibility/2006">
                <mc:Choice xmlns:v="urn:schemas-microsoft-com:vml" Requires="v">
                  <p:oleObj spid="_x0000_s26829" name="Equation" r:id="rId13" imgW="1981200" imgH="482600" progId="Equation.DSMT4">
                    <p:embed/>
                  </p:oleObj>
                </mc:Choice>
                <mc:Fallback>
                  <p:oleObj name="Equation" r:id="rId13" imgW="1981200" imgH="482600" progId="Equation.DSMT4">
                    <p:embed/>
                    <p:pic>
                      <p:nvPicPr>
                        <p:cNvPr id="0" name="Object 2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522538" y="3314700"/>
                          <a:ext cx="35941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pic>
        <p:nvPicPr>
          <p:cNvPr id="26642" name="Picture 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423151" y="3122614"/>
            <a:ext cx="3281363" cy="375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6643" name="Object 57"/>
          <p:cNvGraphicFramePr>
            <a:graphicFrameLocks noChangeAspect="1"/>
          </p:cNvGraphicFramePr>
          <p:nvPr/>
        </p:nvGraphicFramePr>
        <p:xfrm>
          <a:off x="4046538" y="4287839"/>
          <a:ext cx="2627312" cy="979487"/>
        </p:xfrm>
        <a:graphic>
          <a:graphicData uri="http://schemas.openxmlformats.org/presentationml/2006/ole">
            <mc:AlternateContent xmlns:mc="http://schemas.openxmlformats.org/markup-compatibility/2006">
              <mc:Choice xmlns:v="urn:schemas-microsoft-com:vml" Requires="v">
                <p:oleObj spid="_x0000_s26830" name="Equation" r:id="rId16" imgW="1447172" imgH="482391" progId="Equation.DSMT4">
                  <p:embed/>
                </p:oleObj>
              </mc:Choice>
              <mc:Fallback>
                <p:oleObj name="Equation" r:id="rId16" imgW="1447172" imgH="482391" progId="Equation.DSMT4">
                  <p:embed/>
                  <p:pic>
                    <p:nvPicPr>
                      <p:cNvPr id="0" name="Object 57"/>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046538" y="4287839"/>
                        <a:ext cx="2627312"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6644" name="Picture 6" descr="Kết quả hình ảnh cho ảnh gif ngộ nghĩnh"/>
          <p:cNvPicPr>
            <a:picLocks noChangeAspect="1" noChangeArrowheads="1" noCrop="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1597026" y="2389188"/>
            <a:ext cx="765175"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6627"/>
                                        </p:tgtEl>
                                        <p:attrNameLst>
                                          <p:attrName>style.visibility</p:attrName>
                                        </p:attrNameLst>
                                      </p:cBhvr>
                                      <p:to>
                                        <p:strVal val="visible"/>
                                      </p:to>
                                    </p:set>
                                    <p:animEffect transition="in" filter="fade">
                                      <p:cBhvr>
                                        <p:cTn id="7" dur="1000"/>
                                        <p:tgtEl>
                                          <p:spTgt spid="2662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6628"/>
                                        </p:tgtEl>
                                        <p:attrNameLst>
                                          <p:attrName>style.visibility</p:attrName>
                                        </p:attrNameLst>
                                      </p:cBhvr>
                                      <p:to>
                                        <p:strVal val="visible"/>
                                      </p:to>
                                    </p:set>
                                    <p:animEffect transition="in" filter="wipe(left)">
                                      <p:cBhvr>
                                        <p:cTn id="12" dur="1000"/>
                                        <p:tgtEl>
                                          <p:spTgt spid="2662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6629"/>
                                        </p:tgtEl>
                                        <p:attrNameLst>
                                          <p:attrName>style.visibility</p:attrName>
                                        </p:attrNameLst>
                                      </p:cBhvr>
                                      <p:to>
                                        <p:strVal val="visible"/>
                                      </p:to>
                                    </p:set>
                                    <p:animEffect transition="in" filter="wipe(left)">
                                      <p:cBhvr>
                                        <p:cTn id="17" dur="1000"/>
                                        <p:tgtEl>
                                          <p:spTgt spid="2662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6630"/>
                                        </p:tgtEl>
                                        <p:attrNameLst>
                                          <p:attrName>style.visibility</p:attrName>
                                        </p:attrNameLst>
                                      </p:cBhvr>
                                      <p:to>
                                        <p:strVal val="visible"/>
                                      </p:to>
                                    </p:set>
                                    <p:animEffect transition="in" filter="wipe(left)">
                                      <p:cBhvr>
                                        <p:cTn id="22" dur="1000"/>
                                        <p:tgtEl>
                                          <p:spTgt spid="2663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6631"/>
                                        </p:tgtEl>
                                        <p:attrNameLst>
                                          <p:attrName>style.visibility</p:attrName>
                                        </p:attrNameLst>
                                      </p:cBhvr>
                                      <p:to>
                                        <p:strVal val="visible"/>
                                      </p:to>
                                    </p:set>
                                    <p:animEffect transition="in" filter="wipe(left)">
                                      <p:cBhvr>
                                        <p:cTn id="27" dur="1000"/>
                                        <p:tgtEl>
                                          <p:spTgt spid="2663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6632"/>
                                        </p:tgtEl>
                                        <p:attrNameLst>
                                          <p:attrName>style.visibility</p:attrName>
                                        </p:attrNameLst>
                                      </p:cBhvr>
                                      <p:to>
                                        <p:strVal val="visible"/>
                                      </p:to>
                                    </p:set>
                                    <p:animEffect transition="in" filter="wipe(left)">
                                      <p:cBhvr>
                                        <p:cTn id="32" dur="1000"/>
                                        <p:tgtEl>
                                          <p:spTgt spid="2663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6633"/>
                                        </p:tgtEl>
                                        <p:attrNameLst>
                                          <p:attrName>style.visibility</p:attrName>
                                        </p:attrNameLst>
                                      </p:cBhvr>
                                      <p:to>
                                        <p:strVal val="visible"/>
                                      </p:to>
                                    </p:set>
                                    <p:animEffect transition="in" filter="wipe(left)">
                                      <p:cBhvr>
                                        <p:cTn id="37" dur="1000"/>
                                        <p:tgtEl>
                                          <p:spTgt spid="2663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6634"/>
                                        </p:tgtEl>
                                        <p:attrNameLst>
                                          <p:attrName>style.visibility</p:attrName>
                                        </p:attrNameLst>
                                      </p:cBhvr>
                                      <p:to>
                                        <p:strVal val="visible"/>
                                      </p:to>
                                    </p:set>
                                    <p:animEffect transition="in" filter="wipe(left)">
                                      <p:cBhvr>
                                        <p:cTn id="42" dur="1000"/>
                                        <p:tgtEl>
                                          <p:spTgt spid="2663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6635"/>
                                        </p:tgtEl>
                                        <p:attrNameLst>
                                          <p:attrName>style.visibility</p:attrName>
                                        </p:attrNameLst>
                                      </p:cBhvr>
                                      <p:to>
                                        <p:strVal val="visible"/>
                                      </p:to>
                                    </p:set>
                                    <p:animEffect transition="in" filter="wipe(left)">
                                      <p:cBhvr>
                                        <p:cTn id="47" dur="1000"/>
                                        <p:tgtEl>
                                          <p:spTgt spid="26635"/>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32" fill="hold" nodeType="clickEffect">
                                  <p:stCondLst>
                                    <p:cond delay="0"/>
                                  </p:stCondLst>
                                  <p:childTnLst>
                                    <p:set>
                                      <p:cBhvr>
                                        <p:cTn id="51" dur="1" fill="hold">
                                          <p:stCondLst>
                                            <p:cond delay="0"/>
                                          </p:stCondLst>
                                        </p:cTn>
                                        <p:tgtEl>
                                          <p:spTgt spid="26642"/>
                                        </p:tgtEl>
                                        <p:attrNameLst>
                                          <p:attrName>style.visibility</p:attrName>
                                        </p:attrNameLst>
                                      </p:cBhvr>
                                      <p:to>
                                        <p:strVal val="visible"/>
                                      </p:to>
                                    </p:set>
                                    <p:animEffect transition="in" filter="box(out)">
                                      <p:cBhvr>
                                        <p:cTn id="52" dur="1000"/>
                                        <p:tgtEl>
                                          <p:spTgt spid="26642"/>
                                        </p:tgtEl>
                                      </p:cBhvr>
                                    </p:animEffect>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53"/>
                                        </p:tgtEl>
                                        <p:attrNameLst>
                                          <p:attrName>style.visibility</p:attrName>
                                        </p:attrNameLst>
                                      </p:cBhvr>
                                      <p:to>
                                        <p:strVal val="visible"/>
                                      </p:to>
                                    </p:set>
                                    <p:animEffect transition="in" filter="fade">
                                      <p:cBhvr>
                                        <p:cTn id="57" dur="1000"/>
                                        <p:tgtEl>
                                          <p:spTgt spid="53"/>
                                        </p:tgtEl>
                                      </p:cBhvr>
                                    </p:animEffect>
                                    <p:anim calcmode="lin" valueType="num">
                                      <p:cBhvr>
                                        <p:cTn id="58" dur="1000" fill="hold"/>
                                        <p:tgtEl>
                                          <p:spTgt spid="53"/>
                                        </p:tgtEl>
                                        <p:attrNameLst>
                                          <p:attrName>ppt_x</p:attrName>
                                        </p:attrNameLst>
                                      </p:cBhvr>
                                      <p:tavLst>
                                        <p:tav tm="0">
                                          <p:val>
                                            <p:strVal val="#ppt_x"/>
                                          </p:val>
                                        </p:tav>
                                        <p:tav tm="100000">
                                          <p:val>
                                            <p:strVal val="#ppt_x"/>
                                          </p:val>
                                        </p:tav>
                                      </p:tavLst>
                                    </p:anim>
                                    <p:anim calcmode="lin" valueType="num">
                                      <p:cBhvr>
                                        <p:cTn id="59"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fade">
                                      <p:cBhvr>
                                        <p:cTn id="64" dur="1000"/>
                                        <p:tgtEl>
                                          <p:spTgt spid="24"/>
                                        </p:tgtEl>
                                      </p:cBhvr>
                                    </p:animEffect>
                                    <p:anim calcmode="lin" valueType="num">
                                      <p:cBhvr>
                                        <p:cTn id="65" dur="1000" fill="hold"/>
                                        <p:tgtEl>
                                          <p:spTgt spid="24"/>
                                        </p:tgtEl>
                                        <p:attrNameLst>
                                          <p:attrName>ppt_x</p:attrName>
                                        </p:attrNameLst>
                                      </p:cBhvr>
                                      <p:tavLst>
                                        <p:tav tm="0">
                                          <p:val>
                                            <p:strVal val="#ppt_x"/>
                                          </p:val>
                                        </p:tav>
                                        <p:tav tm="100000">
                                          <p:val>
                                            <p:strVal val="#ppt_x"/>
                                          </p:val>
                                        </p:tav>
                                      </p:tavLst>
                                    </p:anim>
                                    <p:anim calcmode="lin" valueType="num">
                                      <p:cBhvr>
                                        <p:cTn id="66"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nodeType="clickEffect">
                                  <p:stCondLst>
                                    <p:cond delay="0"/>
                                  </p:stCondLst>
                                  <p:childTnLst>
                                    <p:set>
                                      <p:cBhvr>
                                        <p:cTn id="70" dur="1" fill="hold">
                                          <p:stCondLst>
                                            <p:cond delay="0"/>
                                          </p:stCondLst>
                                        </p:cTn>
                                        <p:tgtEl>
                                          <p:spTgt spid="20"/>
                                        </p:tgtEl>
                                        <p:attrNameLst>
                                          <p:attrName>style.visibility</p:attrName>
                                        </p:attrNameLst>
                                      </p:cBhvr>
                                      <p:to>
                                        <p:strVal val="visible"/>
                                      </p:to>
                                    </p:set>
                                    <p:animEffect transition="in" filter="fade">
                                      <p:cBhvr>
                                        <p:cTn id="71" dur="1000"/>
                                        <p:tgtEl>
                                          <p:spTgt spid="20"/>
                                        </p:tgtEl>
                                      </p:cBhvr>
                                    </p:animEffect>
                                    <p:anim calcmode="lin" valueType="num">
                                      <p:cBhvr>
                                        <p:cTn id="72" dur="1000" fill="hold"/>
                                        <p:tgtEl>
                                          <p:spTgt spid="20"/>
                                        </p:tgtEl>
                                        <p:attrNameLst>
                                          <p:attrName>ppt_x</p:attrName>
                                        </p:attrNameLst>
                                      </p:cBhvr>
                                      <p:tavLst>
                                        <p:tav tm="0">
                                          <p:val>
                                            <p:strVal val="#ppt_x"/>
                                          </p:val>
                                        </p:tav>
                                        <p:tav tm="100000">
                                          <p:val>
                                            <p:strVal val="#ppt_x"/>
                                          </p:val>
                                        </p:tav>
                                      </p:tavLst>
                                    </p:anim>
                                    <p:anim calcmode="lin" valueType="num">
                                      <p:cBhvr>
                                        <p:cTn id="73"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8" fill="hold" nodeType="clickEffect">
                                  <p:stCondLst>
                                    <p:cond delay="0"/>
                                  </p:stCondLst>
                                  <p:childTnLst>
                                    <p:set>
                                      <p:cBhvr>
                                        <p:cTn id="77" dur="1" fill="hold">
                                          <p:stCondLst>
                                            <p:cond delay="0"/>
                                          </p:stCondLst>
                                        </p:cTn>
                                        <p:tgtEl>
                                          <p:spTgt spid="3"/>
                                        </p:tgtEl>
                                        <p:attrNameLst>
                                          <p:attrName>style.visibility</p:attrName>
                                        </p:attrNameLst>
                                      </p:cBhvr>
                                      <p:to>
                                        <p:strVal val="visible"/>
                                      </p:to>
                                    </p:set>
                                    <p:animEffect transition="in" filter="wipe(left)">
                                      <p:cBhvr>
                                        <p:cTn id="78" dur="1000"/>
                                        <p:tgtEl>
                                          <p:spTgt spid="3"/>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childTnLst>
                                    <p:set>
                                      <p:cBhvr>
                                        <p:cTn id="82" dur="1" fill="hold">
                                          <p:stCondLst>
                                            <p:cond delay="0"/>
                                          </p:stCondLst>
                                        </p:cTn>
                                        <p:tgtEl>
                                          <p:spTgt spid="26643"/>
                                        </p:tgtEl>
                                        <p:attrNameLst>
                                          <p:attrName>style.visibility</p:attrName>
                                        </p:attrNameLst>
                                      </p:cBhvr>
                                      <p:to>
                                        <p:strVal val="visible"/>
                                      </p:to>
                                    </p:set>
                                    <p:animEffect transition="in" filter="wipe(left)">
                                      <p:cBhvr>
                                        <p:cTn id="83" dur="1000"/>
                                        <p:tgtEl>
                                          <p:spTgt spid="26643"/>
                                        </p:tgtEl>
                                      </p:cBhvr>
                                    </p:animEffect>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nodeType="clickEffect">
                                  <p:stCondLst>
                                    <p:cond delay="0"/>
                                  </p:stCondLst>
                                  <p:childTnLst>
                                    <p:set>
                                      <p:cBhvr>
                                        <p:cTn id="87" dur="1" fill="hold">
                                          <p:stCondLst>
                                            <p:cond delay="0"/>
                                          </p:stCondLst>
                                        </p:cTn>
                                        <p:tgtEl>
                                          <p:spTgt spid="54"/>
                                        </p:tgtEl>
                                        <p:attrNameLst>
                                          <p:attrName>style.visibility</p:attrName>
                                        </p:attrNameLst>
                                      </p:cBhvr>
                                      <p:to>
                                        <p:strVal val="visible"/>
                                      </p:to>
                                    </p:set>
                                    <p:animEffect transition="in" filter="fade">
                                      <p:cBhvr>
                                        <p:cTn id="88" dur="1000"/>
                                        <p:tgtEl>
                                          <p:spTgt spid="54"/>
                                        </p:tgtEl>
                                      </p:cBhvr>
                                    </p:animEffect>
                                    <p:anim calcmode="lin" valueType="num">
                                      <p:cBhvr>
                                        <p:cTn id="89" dur="1000" fill="hold"/>
                                        <p:tgtEl>
                                          <p:spTgt spid="54"/>
                                        </p:tgtEl>
                                        <p:attrNameLst>
                                          <p:attrName>ppt_x</p:attrName>
                                        </p:attrNameLst>
                                      </p:cBhvr>
                                      <p:tavLst>
                                        <p:tav tm="0">
                                          <p:val>
                                            <p:strVal val="#ppt_x"/>
                                          </p:val>
                                        </p:tav>
                                        <p:tav tm="100000">
                                          <p:val>
                                            <p:strVal val="#ppt_x"/>
                                          </p:val>
                                        </p:tav>
                                      </p:tavLst>
                                    </p:anim>
                                    <p:anim calcmode="lin" valueType="num">
                                      <p:cBhvr>
                                        <p:cTn id="90"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42" presetClass="entr" presetSubtype="0" fill="hold" nodeType="clickEffect">
                                  <p:stCondLst>
                                    <p:cond delay="0"/>
                                  </p:stCondLst>
                                  <p:childTnLst>
                                    <p:set>
                                      <p:cBhvr>
                                        <p:cTn id="94" dur="1" fill="hold">
                                          <p:stCondLst>
                                            <p:cond delay="0"/>
                                          </p:stCondLst>
                                        </p:cTn>
                                        <p:tgtEl>
                                          <p:spTgt spid="26644"/>
                                        </p:tgtEl>
                                        <p:attrNameLst>
                                          <p:attrName>style.visibility</p:attrName>
                                        </p:attrNameLst>
                                      </p:cBhvr>
                                      <p:to>
                                        <p:strVal val="visible"/>
                                      </p:to>
                                    </p:set>
                                    <p:animEffect transition="in" filter="fade">
                                      <p:cBhvr>
                                        <p:cTn id="95" dur="1000"/>
                                        <p:tgtEl>
                                          <p:spTgt spid="26644"/>
                                        </p:tgtEl>
                                      </p:cBhvr>
                                    </p:animEffect>
                                    <p:anim calcmode="lin" valueType="num">
                                      <p:cBhvr>
                                        <p:cTn id="96" dur="1000" fill="hold"/>
                                        <p:tgtEl>
                                          <p:spTgt spid="26644"/>
                                        </p:tgtEl>
                                        <p:attrNameLst>
                                          <p:attrName>ppt_x</p:attrName>
                                        </p:attrNameLst>
                                      </p:cBhvr>
                                      <p:tavLst>
                                        <p:tav tm="0">
                                          <p:val>
                                            <p:strVal val="#ppt_x"/>
                                          </p:val>
                                        </p:tav>
                                        <p:tav tm="100000">
                                          <p:val>
                                            <p:strVal val="#ppt_x"/>
                                          </p:val>
                                        </p:tav>
                                      </p:tavLst>
                                    </p:anim>
                                    <p:anim calcmode="lin" valueType="num">
                                      <p:cBhvr>
                                        <p:cTn id="97" dur="1000" fill="hold"/>
                                        <p:tgtEl>
                                          <p:spTgt spid="266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pic>
        <p:nvPicPr>
          <p:cNvPr id="27650" name="Picture 2" descr="Kết quả hình ảnh cho danh ngôn ha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6146" name="Text Box 38"/>
          <p:cNvSpPr txBox="1">
            <a:spLocks noChangeArrowheads="1"/>
          </p:cNvSpPr>
          <p:nvPr/>
        </p:nvSpPr>
        <p:spPr bwMode="auto">
          <a:xfrm>
            <a:off x="1524001" y="19050"/>
            <a:ext cx="83724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vi-VN" sz="2800" b="1" i="0" u="none"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rPr>
              <a:t>BÀI TẬP. MẠCH CÓ R, L, C MẮC NỐI TIẾP</a:t>
            </a:r>
          </a:p>
        </p:txBody>
      </p:sp>
      <p:sp>
        <p:nvSpPr>
          <p:cNvPr id="5123" name="Rectangle 1"/>
          <p:cNvSpPr>
            <a:spLocks noChangeArrowheads="1"/>
          </p:cNvSpPr>
          <p:nvPr/>
        </p:nvSpPr>
        <p:spPr bwMode="auto">
          <a:xfrm>
            <a:off x="649705" y="1374794"/>
            <a:ext cx="10892589"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Arial" charset="0"/>
                <a:ea typeface="+mn-ea"/>
                <a:cs typeface="Arial" charset="0"/>
              </a:rPr>
              <a:t>Câu 1: </a:t>
            </a:r>
            <a:r>
              <a:rPr kumimoji="0" lang="fr-FR" sz="2800" b="0" i="0" u="none" strike="noStrike" kern="1200" cap="none" spc="0" normalizeH="0" baseline="0" noProof="0" dirty="0">
                <a:ln>
                  <a:noFill/>
                </a:ln>
                <a:solidFill>
                  <a:srgbClr val="000000"/>
                </a:solidFill>
                <a:effectLst/>
                <a:uLnTx/>
                <a:uFillTx/>
                <a:latin typeface="Arial" charset="0"/>
                <a:ea typeface="+mn-ea"/>
                <a:cs typeface="Arial" charset="0"/>
              </a:rPr>
              <a:t> </a:t>
            </a:r>
            <a:r>
              <a:rPr kumimoji="0" lang="en-US" sz="2800" b="0" i="0" u="none" strike="noStrike" kern="1200" cap="none" spc="0" normalizeH="0" baseline="0" noProof="0" dirty="0">
                <a:ln>
                  <a:noFill/>
                </a:ln>
                <a:solidFill>
                  <a:srgbClr val="000000"/>
                </a:solidFill>
                <a:effectLst/>
                <a:uLnTx/>
                <a:uFillTx/>
                <a:latin typeface="Arial" charset="0"/>
                <a:ea typeface="+mn-ea"/>
                <a:cs typeface="Arial" charset="0"/>
              </a:rPr>
              <a:t>Đặt hiệu điện thế u = U</a:t>
            </a:r>
            <a:r>
              <a:rPr kumimoji="0" lang="en-US" sz="2800" b="0" i="0" u="none" strike="noStrike" kern="1200" cap="none" spc="0" normalizeH="0" baseline="0" noProof="0" dirty="0">
                <a:ln>
                  <a:noFill/>
                </a:ln>
                <a:solidFill>
                  <a:srgbClr val="000000"/>
                </a:solidFill>
                <a:effectLst/>
                <a:uLnTx/>
                <a:uFillTx/>
                <a:latin typeface="Arial" charset="0"/>
                <a:ea typeface="+mn-ea"/>
                <a:cs typeface="Arial" charset="0"/>
                <a:sym typeface="Symbol" pitchFamily="18" charset="2"/>
              </a:rPr>
              <a:t></a:t>
            </a:r>
            <a:r>
              <a:rPr kumimoji="0" lang="en-US" sz="2800" b="0" i="0" u="none" strike="noStrike" kern="1200" cap="none" spc="0" normalizeH="0" baseline="0" noProof="0" dirty="0">
                <a:ln>
                  <a:noFill/>
                </a:ln>
                <a:solidFill>
                  <a:srgbClr val="000000"/>
                </a:solidFill>
                <a:effectLst/>
                <a:uLnTx/>
                <a:uFillTx/>
                <a:latin typeface="Arial" charset="0"/>
                <a:ea typeface="+mn-ea"/>
                <a:cs typeface="Arial" charset="0"/>
              </a:rPr>
              <a:t>2cosωt (với U và ω không đổi) vào hai đầu một đoạn mạch R, L, C mắc</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Arial" charset="0"/>
                <a:ea typeface="+mn-ea"/>
                <a:cs typeface="Arial" charset="0"/>
              </a:rPr>
              <a:t>nối tiếp, xác định. Dòng điện chạy trong mạch có </a:t>
            </a:r>
          </a:p>
          <a:p>
            <a:pPr marL="228600" marR="0" lvl="0" indent="0" algn="just"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Arial" charset="0"/>
                <a:ea typeface="+mn-ea"/>
                <a:cs typeface="Arial" charset="0"/>
              </a:rPr>
              <a:t>A.</a:t>
            </a:r>
            <a:r>
              <a:rPr kumimoji="0" lang="en-US" sz="2800" b="0" i="0" u="none" strike="noStrike" kern="1200" cap="none" spc="0" normalizeH="0" baseline="0" noProof="0" dirty="0">
                <a:ln>
                  <a:noFill/>
                </a:ln>
                <a:solidFill>
                  <a:srgbClr val="000000"/>
                </a:solidFill>
                <a:effectLst/>
                <a:uLnTx/>
                <a:uFillTx/>
                <a:latin typeface="Arial" charset="0"/>
                <a:ea typeface="+mn-ea"/>
                <a:cs typeface="Arial" charset="0"/>
              </a:rPr>
              <a:t> giá trị tức thời phụ thuộc vào thời gian theo quy luật của hàm số sin hoặc </a:t>
            </a:r>
            <a:r>
              <a:rPr kumimoji="0" lang="en-US" sz="2800" b="0" i="0" u="none" strike="noStrike" kern="1200" cap="none" spc="0" normalizeH="0" baseline="0" noProof="0" dirty="0" err="1">
                <a:ln>
                  <a:noFill/>
                </a:ln>
                <a:solidFill>
                  <a:srgbClr val="000000"/>
                </a:solidFill>
                <a:effectLst/>
                <a:uLnTx/>
                <a:uFillTx/>
                <a:latin typeface="Arial" charset="0"/>
                <a:ea typeface="+mn-ea"/>
                <a:cs typeface="Arial" charset="0"/>
              </a:rPr>
              <a:t>cosin</a:t>
            </a:r>
            <a:r>
              <a:rPr kumimoji="0" lang="en-US" sz="2800" b="0" i="0" u="none" strike="noStrike" kern="1200" cap="none" spc="0" normalizeH="0" baseline="0" noProof="0" dirty="0">
                <a:ln>
                  <a:noFill/>
                </a:ln>
                <a:solidFill>
                  <a:srgbClr val="000000"/>
                </a:solidFill>
                <a:effectLst/>
                <a:uLnTx/>
                <a:uFillTx/>
                <a:latin typeface="Arial" charset="0"/>
                <a:ea typeface="+mn-ea"/>
                <a:cs typeface="Arial" charset="0"/>
              </a:rPr>
              <a:t>. </a:t>
            </a:r>
          </a:p>
          <a:p>
            <a:pPr marL="228600" marR="0" lvl="0" indent="0" algn="just"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Arial" charset="0"/>
                <a:ea typeface="+mn-ea"/>
                <a:cs typeface="Arial" charset="0"/>
              </a:rPr>
              <a:t>B.</a:t>
            </a:r>
            <a:r>
              <a:rPr kumimoji="0" lang="en-US" sz="2800" b="0" i="0" u="none" strike="noStrike" kern="1200" cap="none" spc="0" normalizeH="0" baseline="0" noProof="0" dirty="0">
                <a:ln>
                  <a:noFill/>
                </a:ln>
                <a:solidFill>
                  <a:srgbClr val="000000"/>
                </a:solidFill>
                <a:effectLst/>
                <a:uLnTx/>
                <a:uFillTx/>
                <a:latin typeface="Arial" charset="0"/>
                <a:ea typeface="+mn-ea"/>
                <a:cs typeface="Arial" charset="0"/>
              </a:rPr>
              <a:t> cường độ hiệu dụng thay đổi theo thời gian. </a:t>
            </a:r>
          </a:p>
          <a:p>
            <a:pPr marL="228600" marR="0" lvl="0" indent="0" algn="just"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Arial" charset="0"/>
                <a:ea typeface="+mn-ea"/>
                <a:cs typeface="Arial" charset="0"/>
              </a:rPr>
              <a:t>C.</a:t>
            </a:r>
            <a:r>
              <a:rPr kumimoji="0" lang="en-US" sz="2800" b="0" i="0" u="none" strike="noStrike" kern="1200" cap="none" spc="0" normalizeH="0" baseline="0" noProof="0" dirty="0">
                <a:ln>
                  <a:noFill/>
                </a:ln>
                <a:solidFill>
                  <a:srgbClr val="000000"/>
                </a:solidFill>
                <a:effectLst/>
                <a:uLnTx/>
                <a:uFillTx/>
                <a:latin typeface="Arial" charset="0"/>
                <a:ea typeface="+mn-ea"/>
                <a:cs typeface="Arial" charset="0"/>
              </a:rPr>
              <a:t> giá trị tức thời thay đổi còn chiều không thay đổi theo thời gian. </a:t>
            </a:r>
          </a:p>
          <a:p>
            <a:pPr marL="228600" marR="0" lvl="0" indent="0" algn="just"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Arial" charset="0"/>
                <a:ea typeface="+mn-ea"/>
                <a:cs typeface="Arial" charset="0"/>
              </a:rPr>
              <a:t>D.</a:t>
            </a:r>
            <a:r>
              <a:rPr kumimoji="0" lang="en-US" sz="2800" b="0" i="0" u="none" strike="noStrike" kern="1200" cap="none" spc="0" normalizeH="0" baseline="0" noProof="0" dirty="0">
                <a:ln>
                  <a:noFill/>
                </a:ln>
                <a:solidFill>
                  <a:srgbClr val="000000"/>
                </a:solidFill>
                <a:effectLst/>
                <a:uLnTx/>
                <a:uFillTx/>
                <a:latin typeface="Arial" charset="0"/>
                <a:ea typeface="+mn-ea"/>
                <a:cs typeface="Arial" charset="0"/>
              </a:rPr>
              <a:t> chiều thay đổi nhưng giá trị tức thời không thay đổi theo thời gian. </a:t>
            </a:r>
          </a:p>
        </p:txBody>
      </p:sp>
      <p:pic>
        <p:nvPicPr>
          <p:cNvPr id="6148" name="Picture 6" descr="Kết quả hình ảnh cho ảnh gif ngộ nghĩnh"/>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6193" y="2603751"/>
            <a:ext cx="765175"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160040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fade">
                                      <p:cBhvr>
                                        <p:cTn id="7" dur="1000"/>
                                        <p:tgtEl>
                                          <p:spTgt spid="51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7" presetClass="entr" presetSubtype="0" fill="hold" nodeType="clickEffect">
                                  <p:stCondLst>
                                    <p:cond delay="0"/>
                                  </p:stCondLst>
                                  <p:childTnLst>
                                    <p:set>
                                      <p:cBhvr>
                                        <p:cTn id="11" dur="1" fill="hold">
                                          <p:stCondLst>
                                            <p:cond delay="0"/>
                                          </p:stCondLst>
                                        </p:cTn>
                                        <p:tgtEl>
                                          <p:spTgt spid="6148"/>
                                        </p:tgtEl>
                                        <p:attrNameLst>
                                          <p:attrName>style.visibility</p:attrName>
                                        </p:attrNameLst>
                                      </p:cBhvr>
                                      <p:to>
                                        <p:strVal val="visible"/>
                                      </p:to>
                                    </p:set>
                                    <p:animEffect transition="in" filter="fade">
                                      <p:cBhvr>
                                        <p:cTn id="12" dur="1000"/>
                                        <p:tgtEl>
                                          <p:spTgt spid="6148"/>
                                        </p:tgtEl>
                                      </p:cBhvr>
                                    </p:animEffect>
                                    <p:anim calcmode="lin" valueType="num">
                                      <p:cBhvr>
                                        <p:cTn id="13" dur="1000" fill="hold"/>
                                        <p:tgtEl>
                                          <p:spTgt spid="6148"/>
                                        </p:tgtEl>
                                        <p:attrNameLst>
                                          <p:attrName>ppt_x</p:attrName>
                                        </p:attrNameLst>
                                      </p:cBhvr>
                                      <p:tavLst>
                                        <p:tav tm="0">
                                          <p:val>
                                            <p:strVal val="#ppt_x"/>
                                          </p:val>
                                        </p:tav>
                                        <p:tav tm="100000">
                                          <p:val>
                                            <p:strVal val="#ppt_x"/>
                                          </p:val>
                                        </p:tav>
                                      </p:tavLst>
                                    </p:anim>
                                    <p:anim calcmode="lin" valueType="num">
                                      <p:cBhvr>
                                        <p:cTn id="14" dur="1000" fill="hold"/>
                                        <p:tgtEl>
                                          <p:spTgt spid="61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6146" name="Text Box 38"/>
          <p:cNvSpPr txBox="1">
            <a:spLocks noChangeArrowheads="1"/>
          </p:cNvSpPr>
          <p:nvPr/>
        </p:nvSpPr>
        <p:spPr bwMode="auto">
          <a:xfrm>
            <a:off x="1524001" y="19050"/>
            <a:ext cx="83724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2800" b="1">
                <a:solidFill>
                  <a:srgbClr val="FF0000"/>
                </a:solidFill>
              </a:rPr>
              <a:t>BÀI TẬP. MẠCH CÓ R, L, C MẮC NỐI TIẾP</a:t>
            </a:r>
          </a:p>
        </p:txBody>
      </p:sp>
      <p:grpSp>
        <p:nvGrpSpPr>
          <p:cNvPr id="6149" name="Group 1"/>
          <p:cNvGrpSpPr>
            <a:grpSpLocks/>
          </p:cNvGrpSpPr>
          <p:nvPr/>
        </p:nvGrpSpPr>
        <p:grpSpPr bwMode="auto">
          <a:xfrm>
            <a:off x="1347536" y="1961823"/>
            <a:ext cx="9144000" cy="2187575"/>
            <a:chOff x="0" y="4171950"/>
            <a:chExt cx="9144000" cy="2187575"/>
          </a:xfrm>
        </p:grpSpPr>
        <p:sp>
          <p:nvSpPr>
            <p:cNvPr id="6154" name="Rectangle 11"/>
            <p:cNvSpPr>
              <a:spLocks noChangeArrowheads="1"/>
            </p:cNvSpPr>
            <p:nvPr/>
          </p:nvSpPr>
          <p:spPr bwMode="auto">
            <a:xfrm>
              <a:off x="0" y="4171950"/>
              <a:ext cx="9144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fr-FR" altLang="vi-VN" sz="2800" b="1" dirty="0"/>
                <a:t>Câu 2:  </a:t>
              </a:r>
              <a:r>
                <a:rPr lang="fr-FR" altLang="vi-VN" sz="2800" dirty="0"/>
                <a:t>Cho đoạn mạch gồm điện trở thuần R nối tiếp với tụ điện có điện dung C. Khi dòng điện xoay chiều có tần số góc ω chạy qua thì tổng trở của đoạn mạch là</a:t>
              </a:r>
              <a:endParaRPr lang="en-US" altLang="vi-VN" sz="2800" dirty="0"/>
            </a:p>
          </p:txBody>
        </p:sp>
        <p:graphicFrame>
          <p:nvGraphicFramePr>
            <p:cNvPr id="6155" name="Object 12"/>
            <p:cNvGraphicFramePr>
              <a:graphicFrameLocks noChangeAspect="1"/>
            </p:cNvGraphicFramePr>
            <p:nvPr>
              <p:extLst>
                <p:ext uri="{D42A27DB-BD31-4B8C-83A1-F6EECF244321}">
                  <p14:modId xmlns:p14="http://schemas.microsoft.com/office/powerpoint/2010/main" val="501546460"/>
                </p:ext>
              </p:extLst>
            </p:nvPr>
          </p:nvGraphicFramePr>
          <p:xfrm>
            <a:off x="152400" y="5600700"/>
            <a:ext cx="2133600" cy="609600"/>
          </p:xfrm>
          <a:graphic>
            <a:graphicData uri="http://schemas.openxmlformats.org/presentationml/2006/ole">
              <mc:AlternateContent xmlns:mc="http://schemas.openxmlformats.org/markup-compatibility/2006">
                <mc:Choice xmlns:v="urn:schemas-microsoft-com:vml" Requires="v">
                  <p:oleObj spid="_x0000_s6339" name="Equation" r:id="rId5" imgW="1016000" imgH="279400" progId="Equation.DSMT4">
                    <p:embed/>
                  </p:oleObj>
                </mc:Choice>
                <mc:Fallback>
                  <p:oleObj name="Equation" r:id="rId5" imgW="1016000" imgH="279400" progId="Equation.DSMT4">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5600700"/>
                          <a:ext cx="2133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156" name="Object 13"/>
            <p:cNvGraphicFramePr>
              <a:graphicFrameLocks noChangeAspect="1"/>
            </p:cNvGraphicFramePr>
            <p:nvPr>
              <p:extLst>
                <p:ext uri="{D42A27DB-BD31-4B8C-83A1-F6EECF244321}">
                  <p14:modId xmlns:p14="http://schemas.microsoft.com/office/powerpoint/2010/main" val="366513869"/>
                </p:ext>
              </p:extLst>
            </p:nvPr>
          </p:nvGraphicFramePr>
          <p:xfrm>
            <a:off x="2667000" y="5389563"/>
            <a:ext cx="2057400" cy="969962"/>
          </p:xfrm>
          <a:graphic>
            <a:graphicData uri="http://schemas.openxmlformats.org/presentationml/2006/ole">
              <mc:AlternateContent xmlns:mc="http://schemas.openxmlformats.org/markup-compatibility/2006">
                <mc:Choice xmlns:v="urn:schemas-microsoft-com:vml" Requires="v">
                  <p:oleObj spid="_x0000_s6340" name="Equation" r:id="rId7" imgW="1117600" imgH="508000" progId="Equation.DSMT4">
                    <p:embed/>
                  </p:oleObj>
                </mc:Choice>
                <mc:Fallback>
                  <p:oleObj name="Equation" r:id="rId7" imgW="1117600" imgH="508000" progId="Equation.DSMT4">
                    <p:embed/>
                    <p:pic>
                      <p:nvPicPr>
                        <p:cNvPr id="0"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67000" y="5389563"/>
                          <a:ext cx="2057400"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157" name="Object 14"/>
            <p:cNvGraphicFramePr>
              <a:graphicFrameLocks noChangeAspect="1"/>
            </p:cNvGraphicFramePr>
            <p:nvPr>
              <p:extLst>
                <p:ext uri="{D42A27DB-BD31-4B8C-83A1-F6EECF244321}">
                  <p14:modId xmlns:p14="http://schemas.microsoft.com/office/powerpoint/2010/main" val="22925719"/>
                </p:ext>
              </p:extLst>
            </p:nvPr>
          </p:nvGraphicFramePr>
          <p:xfrm>
            <a:off x="5029200" y="5600700"/>
            <a:ext cx="1828800" cy="546100"/>
          </p:xfrm>
          <a:graphic>
            <a:graphicData uri="http://schemas.openxmlformats.org/presentationml/2006/ole">
              <mc:AlternateContent xmlns:mc="http://schemas.openxmlformats.org/markup-compatibility/2006">
                <mc:Choice xmlns:v="urn:schemas-microsoft-com:vml" Requires="v">
                  <p:oleObj spid="_x0000_s6341" name="Equation" r:id="rId9" imgW="1054100" imgH="279400" progId="Equation.DSMT4">
                    <p:embed/>
                  </p:oleObj>
                </mc:Choice>
                <mc:Fallback>
                  <p:oleObj name="Equation" r:id="rId9" imgW="1054100" imgH="279400" progId="Equation.DSMT4">
                    <p:embed/>
                    <p:pic>
                      <p:nvPicPr>
                        <p:cNvPr id="0"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29200" y="5600700"/>
                          <a:ext cx="182880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158" name="Object 15"/>
            <p:cNvGraphicFramePr>
              <a:graphicFrameLocks noChangeAspect="1"/>
            </p:cNvGraphicFramePr>
            <p:nvPr>
              <p:extLst>
                <p:ext uri="{D42A27DB-BD31-4B8C-83A1-F6EECF244321}">
                  <p14:modId xmlns:p14="http://schemas.microsoft.com/office/powerpoint/2010/main" val="3694849052"/>
                </p:ext>
              </p:extLst>
            </p:nvPr>
          </p:nvGraphicFramePr>
          <p:xfrm>
            <a:off x="7010400" y="5375275"/>
            <a:ext cx="2035175" cy="950913"/>
          </p:xfrm>
          <a:graphic>
            <a:graphicData uri="http://schemas.openxmlformats.org/presentationml/2006/ole">
              <mc:AlternateContent xmlns:mc="http://schemas.openxmlformats.org/markup-compatibility/2006">
                <mc:Choice xmlns:v="urn:schemas-microsoft-com:vml" Requires="v">
                  <p:oleObj spid="_x0000_s6342" name="Equation" r:id="rId11" imgW="1130300" imgH="508000" progId="Equation.DSMT4">
                    <p:embed/>
                  </p:oleObj>
                </mc:Choice>
                <mc:Fallback>
                  <p:oleObj name="Equation" r:id="rId11" imgW="1130300" imgH="508000" progId="Equation.DSMT4">
                    <p:embed/>
                    <p:pic>
                      <p:nvPicPr>
                        <p:cNvPr id="0" name="Object 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10400" y="5375275"/>
                          <a:ext cx="2035175" cy="95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pic>
        <p:nvPicPr>
          <p:cNvPr id="6150" name="Picture 6" descr="Kết quả hình ảnh cho ảnh gif ngộ nghĩnh"/>
          <p:cNvPicPr>
            <a:picLocks noChangeAspect="1" noChangeArrowheads="1" noCrop="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808663" y="3432790"/>
            <a:ext cx="7651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2" name="Object 4"/>
          <p:cNvGraphicFramePr>
            <a:graphicFrameLocks noChangeAspect="1"/>
          </p:cNvGraphicFramePr>
          <p:nvPr>
            <p:extLst>
              <p:ext uri="{D42A27DB-BD31-4B8C-83A1-F6EECF244321}">
                <p14:modId xmlns:p14="http://schemas.microsoft.com/office/powerpoint/2010/main" val="281648026"/>
              </p:ext>
            </p:extLst>
          </p:nvPr>
        </p:nvGraphicFramePr>
        <p:xfrm>
          <a:off x="2566736" y="4845098"/>
          <a:ext cx="2541587" cy="638175"/>
        </p:xfrm>
        <a:graphic>
          <a:graphicData uri="http://schemas.openxmlformats.org/presentationml/2006/ole">
            <mc:AlternateContent xmlns:mc="http://schemas.openxmlformats.org/markup-compatibility/2006">
              <mc:Choice xmlns:v="urn:schemas-microsoft-com:vml" Requires="v">
                <p:oleObj spid="_x0000_s6343" name="Equation" r:id="rId14" imgW="1409088" imgH="291973" progId="Equation.DSMT4">
                  <p:embed/>
                </p:oleObj>
              </mc:Choice>
              <mc:Fallback>
                <p:oleObj name="Equation" r:id="rId14" imgW="1409088" imgH="291973" progId="Equation.DSMT4">
                  <p:embed/>
                  <p:pic>
                    <p:nvPicPr>
                      <p:cNvPr id="0" name="Object 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566736" y="4845098"/>
                        <a:ext cx="2541587"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Object 4"/>
          <p:cNvGraphicFramePr>
            <a:graphicFrameLocks noChangeAspect="1"/>
          </p:cNvGraphicFramePr>
          <p:nvPr>
            <p:extLst>
              <p:ext uri="{D42A27DB-BD31-4B8C-83A1-F6EECF244321}">
                <p14:modId xmlns:p14="http://schemas.microsoft.com/office/powerpoint/2010/main" val="3155452"/>
              </p:ext>
            </p:extLst>
          </p:nvPr>
        </p:nvGraphicFramePr>
        <p:xfrm>
          <a:off x="5296359" y="4871461"/>
          <a:ext cx="1535113" cy="638175"/>
        </p:xfrm>
        <a:graphic>
          <a:graphicData uri="http://schemas.openxmlformats.org/presentationml/2006/ole">
            <mc:AlternateContent xmlns:mc="http://schemas.openxmlformats.org/markup-compatibility/2006">
              <mc:Choice xmlns:v="urn:schemas-microsoft-com:vml" Requires="v">
                <p:oleObj spid="_x0000_s6344" name="Equation" r:id="rId16" imgW="850531" imgH="291973" progId="Equation.DSMT4">
                  <p:embed/>
                </p:oleObj>
              </mc:Choice>
              <mc:Fallback>
                <p:oleObj name="Equation" r:id="rId16" imgW="850531" imgH="291973" progId="Equation.DSMT4">
                  <p:embed/>
                  <p:pic>
                    <p:nvPicPr>
                      <p:cNvPr id="0" name="Object 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296359" y="4871461"/>
                        <a:ext cx="1535113"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149"/>
                                        </p:tgtEl>
                                        <p:attrNameLst>
                                          <p:attrName>style.visibility</p:attrName>
                                        </p:attrNameLst>
                                      </p:cBhvr>
                                      <p:to>
                                        <p:strVal val="visible"/>
                                      </p:to>
                                    </p:set>
                                    <p:animEffect transition="in" filter="fade">
                                      <p:cBhvr>
                                        <p:cTn id="7" dur="1000"/>
                                        <p:tgtEl>
                                          <p:spTgt spid="61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1000"/>
                                        <p:tgtEl>
                                          <p:spTgt spid="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1000"/>
                                        <p:tgtEl>
                                          <p:spTgt spid="1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7" presetClass="entr" presetSubtype="0" fill="hold" nodeType="clickEffect">
                                  <p:stCondLst>
                                    <p:cond delay="0"/>
                                  </p:stCondLst>
                                  <p:childTnLst>
                                    <p:set>
                                      <p:cBhvr>
                                        <p:cTn id="21" dur="1" fill="hold">
                                          <p:stCondLst>
                                            <p:cond delay="0"/>
                                          </p:stCondLst>
                                        </p:cTn>
                                        <p:tgtEl>
                                          <p:spTgt spid="6150"/>
                                        </p:tgtEl>
                                        <p:attrNameLst>
                                          <p:attrName>style.visibility</p:attrName>
                                        </p:attrNameLst>
                                      </p:cBhvr>
                                      <p:to>
                                        <p:strVal val="visible"/>
                                      </p:to>
                                    </p:set>
                                    <p:animEffect transition="in" filter="fade">
                                      <p:cBhvr>
                                        <p:cTn id="22" dur="1000"/>
                                        <p:tgtEl>
                                          <p:spTgt spid="6150"/>
                                        </p:tgtEl>
                                      </p:cBhvr>
                                    </p:animEffect>
                                    <p:anim calcmode="lin" valueType="num">
                                      <p:cBhvr>
                                        <p:cTn id="23" dur="1000" fill="hold"/>
                                        <p:tgtEl>
                                          <p:spTgt spid="6150"/>
                                        </p:tgtEl>
                                        <p:attrNameLst>
                                          <p:attrName>ppt_x</p:attrName>
                                        </p:attrNameLst>
                                      </p:cBhvr>
                                      <p:tavLst>
                                        <p:tav tm="0">
                                          <p:val>
                                            <p:strVal val="#ppt_x"/>
                                          </p:val>
                                        </p:tav>
                                        <p:tav tm="100000">
                                          <p:val>
                                            <p:strVal val="#ppt_x"/>
                                          </p:val>
                                        </p:tav>
                                      </p:tavLst>
                                    </p:anim>
                                    <p:anim calcmode="lin" valueType="num">
                                      <p:cBhvr>
                                        <p:cTn id="24" dur="1000" fill="hold"/>
                                        <p:tgtEl>
                                          <p:spTgt spid="61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7170" name="Text Box 38"/>
          <p:cNvSpPr txBox="1">
            <a:spLocks noChangeArrowheads="1"/>
          </p:cNvSpPr>
          <p:nvPr/>
        </p:nvSpPr>
        <p:spPr bwMode="auto">
          <a:xfrm>
            <a:off x="1524001" y="19050"/>
            <a:ext cx="83724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2800" b="1">
                <a:solidFill>
                  <a:srgbClr val="FF0000"/>
                </a:solidFill>
              </a:rPr>
              <a:t>BÀI TẬP. MẠCH CÓ R, L, C MẮC NỐI TIẾP</a:t>
            </a:r>
          </a:p>
        </p:txBody>
      </p:sp>
      <p:sp>
        <p:nvSpPr>
          <p:cNvPr id="7171" name="Rectangle 2"/>
          <p:cNvSpPr>
            <a:spLocks noChangeArrowheads="1"/>
          </p:cNvSpPr>
          <p:nvPr/>
        </p:nvSpPr>
        <p:spPr bwMode="auto">
          <a:xfrm>
            <a:off x="494964" y="1310394"/>
            <a:ext cx="10782633" cy="3570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ts val="600"/>
              </a:spcBef>
              <a:buClrTx/>
              <a:buSzTx/>
              <a:buNone/>
            </a:pPr>
            <a:r>
              <a:rPr lang="en-US" altLang="vi-VN" sz="2800" b="1" dirty="0"/>
              <a:t>Câu 3: </a:t>
            </a:r>
            <a:r>
              <a:rPr lang="en-US" altLang="vi-VN" sz="2800" dirty="0"/>
              <a:t>Đặt hiệu điện thế u = U</a:t>
            </a:r>
            <a:r>
              <a:rPr lang="en-US" altLang="vi-VN" sz="2800" baseline="-25000" dirty="0"/>
              <a:t>0</a:t>
            </a:r>
            <a:r>
              <a:rPr lang="en-US" altLang="vi-VN" sz="2800" dirty="0"/>
              <a:t>cosωt vào hai đầu một cuộn dây có độ tự cảm L và điện trở thuần r khác</a:t>
            </a:r>
          </a:p>
          <a:p>
            <a:pPr algn="just" eaLnBrk="1" hangingPunct="1">
              <a:spcBef>
                <a:spcPts val="600"/>
              </a:spcBef>
              <a:buClrTx/>
              <a:buSzTx/>
              <a:buNone/>
            </a:pPr>
            <a:r>
              <a:rPr lang="en-US" altLang="vi-VN" sz="2800" dirty="0"/>
              <a:t>không thì cường độ dòng điện trong cuộn dây </a:t>
            </a:r>
          </a:p>
          <a:p>
            <a:pPr algn="just" eaLnBrk="1" hangingPunct="1">
              <a:spcBef>
                <a:spcPts val="600"/>
              </a:spcBef>
              <a:buClrTx/>
              <a:buSzTx/>
              <a:buNone/>
              <a:tabLst>
                <a:tab pos="271463" algn="l"/>
              </a:tabLst>
            </a:pPr>
            <a:r>
              <a:rPr lang="en-US" altLang="vi-VN" sz="2800" b="1" dirty="0"/>
              <a:t>	A. </a:t>
            </a:r>
            <a:r>
              <a:rPr lang="en-US" altLang="vi-VN" sz="2800" dirty="0"/>
              <a:t>trễ pha góc π/2 so với hiệu điện thế u.</a:t>
            </a:r>
          </a:p>
          <a:p>
            <a:pPr algn="just" eaLnBrk="1" hangingPunct="1">
              <a:spcBef>
                <a:spcPts val="600"/>
              </a:spcBef>
              <a:buClrTx/>
              <a:buSzTx/>
              <a:buNone/>
              <a:tabLst>
                <a:tab pos="271463" algn="l"/>
              </a:tabLst>
            </a:pPr>
            <a:r>
              <a:rPr lang="en-US" altLang="vi-VN" sz="2800" b="1" dirty="0"/>
              <a:t>	B. </a:t>
            </a:r>
            <a:r>
              <a:rPr lang="en-US" altLang="vi-VN" sz="2800" dirty="0"/>
              <a:t>trễ pha góc khác π/2 so với hiệu điện thế u. </a:t>
            </a:r>
          </a:p>
          <a:p>
            <a:pPr algn="just" eaLnBrk="1" hangingPunct="1">
              <a:spcBef>
                <a:spcPts val="600"/>
              </a:spcBef>
              <a:buClrTx/>
              <a:buSzTx/>
              <a:buNone/>
              <a:tabLst>
                <a:tab pos="271463" algn="l"/>
              </a:tabLst>
            </a:pPr>
            <a:r>
              <a:rPr lang="en-US" altLang="vi-VN" sz="2800" b="1" dirty="0"/>
              <a:t>	C.</a:t>
            </a:r>
            <a:r>
              <a:rPr lang="en-US" altLang="vi-VN" sz="2800" dirty="0"/>
              <a:t> sớm pha góc khác π/2 so với hiệu điện thế u.</a:t>
            </a:r>
          </a:p>
          <a:p>
            <a:pPr algn="just" eaLnBrk="1" hangingPunct="1">
              <a:spcBef>
                <a:spcPts val="600"/>
              </a:spcBef>
              <a:buClrTx/>
              <a:buSzTx/>
              <a:buNone/>
              <a:tabLst>
                <a:tab pos="271463" algn="l"/>
              </a:tabLst>
            </a:pPr>
            <a:r>
              <a:rPr lang="en-US" altLang="vi-VN" sz="2800" b="1" dirty="0"/>
              <a:t>	D.</a:t>
            </a:r>
            <a:r>
              <a:rPr lang="en-US" altLang="vi-VN" sz="2800" dirty="0"/>
              <a:t> sớm pha góc π/2 so với hiệu điện thế u. </a:t>
            </a:r>
          </a:p>
        </p:txBody>
      </p:sp>
      <p:grpSp>
        <p:nvGrpSpPr>
          <p:cNvPr id="5" name="Group 22"/>
          <p:cNvGrpSpPr>
            <a:grpSpLocks/>
          </p:cNvGrpSpPr>
          <p:nvPr/>
        </p:nvGrpSpPr>
        <p:grpSpPr bwMode="auto">
          <a:xfrm>
            <a:off x="7972424" y="4381333"/>
            <a:ext cx="2613025" cy="1955800"/>
            <a:chOff x="2340" y="661"/>
            <a:chExt cx="1645" cy="1232"/>
          </a:xfrm>
        </p:grpSpPr>
        <p:sp>
          <p:nvSpPr>
            <p:cNvPr id="7183" name="Line 6"/>
            <p:cNvSpPr>
              <a:spLocks noChangeShapeType="1"/>
            </p:cNvSpPr>
            <p:nvPr/>
          </p:nvSpPr>
          <p:spPr bwMode="auto">
            <a:xfrm>
              <a:off x="2512" y="1549"/>
              <a:ext cx="1441"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800"/>
            </a:p>
          </p:txBody>
        </p:sp>
        <p:sp>
          <p:nvSpPr>
            <p:cNvPr id="7184" name="Line 7"/>
            <p:cNvSpPr>
              <a:spLocks noChangeShapeType="1"/>
            </p:cNvSpPr>
            <p:nvPr/>
          </p:nvSpPr>
          <p:spPr bwMode="auto">
            <a:xfrm>
              <a:off x="2521" y="1549"/>
              <a:ext cx="828" cy="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800"/>
            </a:p>
          </p:txBody>
        </p:sp>
        <p:sp>
          <p:nvSpPr>
            <p:cNvPr id="7185" name="Line 8"/>
            <p:cNvSpPr>
              <a:spLocks noChangeShapeType="1"/>
            </p:cNvSpPr>
            <p:nvPr/>
          </p:nvSpPr>
          <p:spPr bwMode="auto">
            <a:xfrm flipH="1" flipV="1">
              <a:off x="2512" y="1012"/>
              <a:ext cx="9" cy="525"/>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800"/>
            </a:p>
          </p:txBody>
        </p:sp>
        <p:sp>
          <p:nvSpPr>
            <p:cNvPr id="7186" name="Line 11"/>
            <p:cNvSpPr>
              <a:spLocks noChangeShapeType="1"/>
            </p:cNvSpPr>
            <p:nvPr/>
          </p:nvSpPr>
          <p:spPr bwMode="auto">
            <a:xfrm>
              <a:off x="2539" y="1022"/>
              <a:ext cx="801"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800"/>
            </a:p>
          </p:txBody>
        </p:sp>
        <p:sp>
          <p:nvSpPr>
            <p:cNvPr id="7187" name="Line 12"/>
            <p:cNvSpPr>
              <a:spLocks noChangeShapeType="1"/>
            </p:cNvSpPr>
            <p:nvPr/>
          </p:nvSpPr>
          <p:spPr bwMode="auto">
            <a:xfrm>
              <a:off x="3340" y="1034"/>
              <a:ext cx="0" cy="50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800"/>
            </a:p>
          </p:txBody>
        </p:sp>
        <p:sp>
          <p:nvSpPr>
            <p:cNvPr id="7188" name="Line 13"/>
            <p:cNvSpPr>
              <a:spLocks noChangeShapeType="1"/>
            </p:cNvSpPr>
            <p:nvPr/>
          </p:nvSpPr>
          <p:spPr bwMode="auto">
            <a:xfrm flipV="1">
              <a:off x="2512" y="1034"/>
              <a:ext cx="837" cy="515"/>
            </a:xfrm>
            <a:prstGeom prst="line">
              <a:avLst/>
            </a:prstGeom>
            <a:noFill/>
            <a:ln w="28575">
              <a:solidFill>
                <a:srgbClr val="33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800"/>
            </a:p>
          </p:txBody>
        </p:sp>
        <p:graphicFrame>
          <p:nvGraphicFramePr>
            <p:cNvPr id="7189" name="Object 14"/>
            <p:cNvGraphicFramePr>
              <a:graphicFrameLocks noChangeAspect="1"/>
            </p:cNvGraphicFramePr>
            <p:nvPr/>
          </p:nvGraphicFramePr>
          <p:xfrm>
            <a:off x="3153" y="1549"/>
            <a:ext cx="225" cy="344"/>
          </p:xfrm>
          <a:graphic>
            <a:graphicData uri="http://schemas.openxmlformats.org/presentationml/2006/ole">
              <mc:AlternateContent xmlns:mc="http://schemas.openxmlformats.org/markup-compatibility/2006">
                <mc:Choice xmlns:v="urn:schemas-microsoft-com:vml" Requires="v">
                  <p:oleObj spid="_x0000_s7403" name="Equation" r:id="rId5" imgW="215713" imgH="253780" progId="Equation.DSMT4">
                    <p:embed/>
                  </p:oleObj>
                </mc:Choice>
                <mc:Fallback>
                  <p:oleObj name="Equation" r:id="rId5" imgW="215713" imgH="253780" progId="Equation.DSMT4">
                    <p:embed/>
                    <p:pic>
                      <p:nvPicPr>
                        <p:cNvPr id="0"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53" y="1549"/>
                          <a:ext cx="225" cy="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190" name="Object 15"/>
            <p:cNvGraphicFramePr>
              <a:graphicFrameLocks noChangeAspect="1"/>
            </p:cNvGraphicFramePr>
            <p:nvPr/>
          </p:nvGraphicFramePr>
          <p:xfrm>
            <a:off x="2340" y="661"/>
            <a:ext cx="275" cy="397"/>
          </p:xfrm>
          <a:graphic>
            <a:graphicData uri="http://schemas.openxmlformats.org/presentationml/2006/ole">
              <mc:AlternateContent xmlns:mc="http://schemas.openxmlformats.org/markup-compatibility/2006">
                <mc:Choice xmlns:v="urn:schemas-microsoft-com:vml" Requires="v">
                  <p:oleObj spid="_x0000_s7404" name="Equation" r:id="rId7" imgW="228501" imgH="253890" progId="Equation.DSMT4">
                    <p:embed/>
                  </p:oleObj>
                </mc:Choice>
                <mc:Fallback>
                  <p:oleObj name="Equation" r:id="rId7" imgW="228501" imgH="253890" progId="Equation.DSMT4">
                    <p:embed/>
                    <p:pic>
                      <p:nvPicPr>
                        <p:cNvPr id="0" name="Object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40" y="661"/>
                          <a:ext cx="275" cy="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191" name="Object 18"/>
            <p:cNvGraphicFramePr>
              <a:graphicFrameLocks noChangeAspect="1"/>
            </p:cNvGraphicFramePr>
            <p:nvPr/>
          </p:nvGraphicFramePr>
          <p:xfrm>
            <a:off x="3388" y="741"/>
            <a:ext cx="197" cy="335"/>
          </p:xfrm>
          <a:graphic>
            <a:graphicData uri="http://schemas.openxmlformats.org/presentationml/2006/ole">
              <mc:AlternateContent xmlns:mc="http://schemas.openxmlformats.org/markup-compatibility/2006">
                <mc:Choice xmlns:v="urn:schemas-microsoft-com:vml" Requires="v">
                  <p:oleObj spid="_x0000_s7405" name="Equation" r:id="rId9" imgW="164885" imgH="215619" progId="Equation.DSMT4">
                    <p:embed/>
                  </p:oleObj>
                </mc:Choice>
                <mc:Fallback>
                  <p:oleObj name="Equation" r:id="rId9" imgW="164885" imgH="215619" progId="Equation.DSMT4">
                    <p:embed/>
                    <p:pic>
                      <p:nvPicPr>
                        <p:cNvPr id="0" name="Object 1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88" y="741"/>
                          <a:ext cx="197" cy="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192" name="Object 19"/>
            <p:cNvGraphicFramePr>
              <a:graphicFrameLocks noChangeAspect="1"/>
            </p:cNvGraphicFramePr>
            <p:nvPr/>
          </p:nvGraphicFramePr>
          <p:xfrm>
            <a:off x="3773" y="1570"/>
            <a:ext cx="212" cy="288"/>
          </p:xfrm>
          <a:graphic>
            <a:graphicData uri="http://schemas.openxmlformats.org/presentationml/2006/ole">
              <mc:AlternateContent xmlns:mc="http://schemas.openxmlformats.org/markup-compatibility/2006">
                <mc:Choice xmlns:v="urn:schemas-microsoft-com:vml" Requires="v">
                  <p:oleObj spid="_x0000_s7406" name="Equation" r:id="rId11" imgW="126835" imgH="202936" progId="Equation.DSMT4">
                    <p:embed/>
                  </p:oleObj>
                </mc:Choice>
                <mc:Fallback>
                  <p:oleObj name="Equation" r:id="rId11" imgW="126835" imgH="202936" progId="Equation.DSMT4">
                    <p:embed/>
                    <p:pic>
                      <p:nvPicPr>
                        <p:cNvPr id="0" name="Object 1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73" y="1570"/>
                          <a:ext cx="2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193" name="Freeform 20"/>
            <p:cNvSpPr>
              <a:spLocks/>
            </p:cNvSpPr>
            <p:nvPr/>
          </p:nvSpPr>
          <p:spPr bwMode="auto">
            <a:xfrm>
              <a:off x="2808" y="1346"/>
              <a:ext cx="223" cy="190"/>
            </a:xfrm>
            <a:custGeom>
              <a:avLst/>
              <a:gdLst>
                <a:gd name="T0" fmla="*/ 0 w 198"/>
                <a:gd name="T1" fmla="*/ 1041 h 130"/>
                <a:gd name="T2" fmla="*/ 801 w 198"/>
                <a:gd name="T3" fmla="*/ 1852 h 130"/>
                <a:gd name="T4" fmla="*/ 150 w 198"/>
                <a:gd name="T5" fmla="*/ 12351 h 130"/>
                <a:gd name="T6" fmla="*/ 0 60000 65536"/>
                <a:gd name="T7" fmla="*/ 0 60000 65536"/>
                <a:gd name="T8" fmla="*/ 0 60000 65536"/>
              </a:gdLst>
              <a:ahLst/>
              <a:cxnLst>
                <a:cxn ang="T6">
                  <a:pos x="T0" y="T1"/>
                </a:cxn>
                <a:cxn ang="T7">
                  <a:pos x="T2" y="T3"/>
                </a:cxn>
                <a:cxn ang="T8">
                  <a:pos x="T4" y="T5"/>
                </a:cxn>
              </a:cxnLst>
              <a:rect l="0" t="0" r="r" b="b"/>
              <a:pathLst>
                <a:path w="198" h="130">
                  <a:moveTo>
                    <a:pt x="0" y="11"/>
                  </a:moveTo>
                  <a:cubicBezTo>
                    <a:pt x="93" y="5"/>
                    <a:pt x="186" y="0"/>
                    <a:pt x="192" y="20"/>
                  </a:cubicBezTo>
                  <a:cubicBezTo>
                    <a:pt x="198" y="40"/>
                    <a:pt x="117" y="85"/>
                    <a:pt x="36" y="13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800"/>
            </a:p>
          </p:txBody>
        </p:sp>
        <p:graphicFrame>
          <p:nvGraphicFramePr>
            <p:cNvPr id="7194" name="Object 21"/>
            <p:cNvGraphicFramePr>
              <a:graphicFrameLocks noChangeAspect="1"/>
            </p:cNvGraphicFramePr>
            <p:nvPr/>
          </p:nvGraphicFramePr>
          <p:xfrm>
            <a:off x="3040" y="1233"/>
            <a:ext cx="223" cy="342"/>
          </p:xfrm>
          <a:graphic>
            <a:graphicData uri="http://schemas.openxmlformats.org/presentationml/2006/ole">
              <mc:AlternateContent xmlns:mc="http://schemas.openxmlformats.org/markup-compatibility/2006">
                <mc:Choice xmlns:v="urn:schemas-microsoft-com:vml" Requires="v">
                  <p:oleObj spid="_x0000_s7407" name="Equation" r:id="rId13" imgW="139579" imgH="164957" progId="Equation.DSMT4">
                    <p:embed/>
                  </p:oleObj>
                </mc:Choice>
                <mc:Fallback>
                  <p:oleObj name="Equation" r:id="rId13" imgW="139579" imgH="164957" progId="Equation.DSMT4">
                    <p:embed/>
                    <p:pic>
                      <p:nvPicPr>
                        <p:cNvPr id="0" name="Object 2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040" y="1233"/>
                          <a:ext cx="223" cy="3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pic>
        <p:nvPicPr>
          <p:cNvPr id="7174" name="Picture 6" descr="Kết quả hình ảnh cho ảnh gif ngộ nghĩnh"/>
          <p:cNvPicPr>
            <a:picLocks noChangeAspect="1" noChangeArrowheads="1" noCrop="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531815" y="3247441"/>
            <a:ext cx="765175"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wipe(up)">
                                      <p:cBhvr>
                                        <p:cTn id="7" dur="1000"/>
                                        <p:tgtEl>
                                          <p:spTgt spid="71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7" presetClass="entr" presetSubtype="0" fill="hold" nodeType="clickEffect">
                                  <p:stCondLst>
                                    <p:cond delay="0"/>
                                  </p:stCondLst>
                                  <p:childTnLst>
                                    <p:set>
                                      <p:cBhvr>
                                        <p:cTn id="18" dur="1" fill="hold">
                                          <p:stCondLst>
                                            <p:cond delay="0"/>
                                          </p:stCondLst>
                                        </p:cTn>
                                        <p:tgtEl>
                                          <p:spTgt spid="7174"/>
                                        </p:tgtEl>
                                        <p:attrNameLst>
                                          <p:attrName>style.visibility</p:attrName>
                                        </p:attrNameLst>
                                      </p:cBhvr>
                                      <p:to>
                                        <p:strVal val="visible"/>
                                      </p:to>
                                    </p:set>
                                    <p:animEffect transition="in" filter="fade">
                                      <p:cBhvr>
                                        <p:cTn id="19" dur="1000"/>
                                        <p:tgtEl>
                                          <p:spTgt spid="7174"/>
                                        </p:tgtEl>
                                      </p:cBhvr>
                                    </p:animEffect>
                                    <p:anim calcmode="lin" valueType="num">
                                      <p:cBhvr>
                                        <p:cTn id="20" dur="1000" fill="hold"/>
                                        <p:tgtEl>
                                          <p:spTgt spid="7174"/>
                                        </p:tgtEl>
                                        <p:attrNameLst>
                                          <p:attrName>ppt_x</p:attrName>
                                        </p:attrNameLst>
                                      </p:cBhvr>
                                      <p:tavLst>
                                        <p:tav tm="0">
                                          <p:val>
                                            <p:strVal val="#ppt_x"/>
                                          </p:val>
                                        </p:tav>
                                        <p:tav tm="100000">
                                          <p:val>
                                            <p:strVal val="#ppt_x"/>
                                          </p:val>
                                        </p:tav>
                                      </p:tavLst>
                                    </p:anim>
                                    <p:anim calcmode="lin" valueType="num">
                                      <p:cBhvr>
                                        <p:cTn id="21" dur="1000" fill="hold"/>
                                        <p:tgtEl>
                                          <p:spTgt spid="71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7170" name="Text Box 38"/>
          <p:cNvSpPr txBox="1">
            <a:spLocks noChangeArrowheads="1"/>
          </p:cNvSpPr>
          <p:nvPr/>
        </p:nvSpPr>
        <p:spPr bwMode="auto">
          <a:xfrm>
            <a:off x="1524001" y="19050"/>
            <a:ext cx="83724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vi-VN" sz="2800" b="1" i="0" u="none"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rPr>
              <a:t>BÀI TẬP. MẠCH CÓ R, L, C MẮC NỐI TIẾP</a:t>
            </a:r>
          </a:p>
        </p:txBody>
      </p:sp>
      <mc:AlternateContent xmlns:mc="http://schemas.openxmlformats.org/markup-compatibility/2006">
        <mc:Choice xmlns:a14="http://schemas.microsoft.com/office/drawing/2010/main" Requires="a14">
          <p:sp>
            <p:nvSpPr>
              <p:cNvPr id="7172" name="Rectangle 3"/>
              <p:cNvSpPr>
                <a:spLocks noChangeArrowheads="1"/>
              </p:cNvSpPr>
              <p:nvPr/>
            </p:nvSpPr>
            <p:spPr bwMode="auto">
              <a:xfrm>
                <a:off x="809750" y="1690821"/>
                <a:ext cx="10572499" cy="189975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altLang="vi-VN" sz="2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Câu 4: </a:t>
                </a:r>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Đặt hiệu điện thế u = 100</a:t>
                </a:r>
                <a14:m>
                  <m:oMath xmlns:m="http://schemas.openxmlformats.org/officeDocument/2006/math">
                    <m:rad>
                      <m:radPr>
                        <m:degHide m:val="on"/>
                        <m:ctrlPr>
                          <a:rPr kumimoji="0" lang="en-US" altLang="vi-VN" sz="28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Arial" panose="020B0604020202020204" pitchFamily="34" charset="0"/>
                          </a:rPr>
                        </m:ctrlPr>
                      </m:radPr>
                      <m:deg/>
                      <m:e>
                        <m:r>
                          <a:rPr kumimoji="0" lang="en-US" altLang="vi-VN" sz="28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Arial" panose="020B0604020202020204" pitchFamily="34" charset="0"/>
                          </a:rPr>
                          <m:t>2</m:t>
                        </m:r>
                      </m:e>
                    </m:rad>
                    <m:r>
                      <m:rPr>
                        <m:sty m:val="p"/>
                      </m:rPr>
                      <a:rPr kumimoji="0" lang="en-US" altLang="vi-VN" sz="2800" b="0" i="0" u="none" strike="noStrike" kern="1200" cap="none" spc="0" normalizeH="0" baseline="0" noProof="0" smtClean="0">
                        <a:ln>
                          <a:noFill/>
                        </a:ln>
                        <a:solidFill>
                          <a:srgbClr val="000000"/>
                        </a:solidFill>
                        <a:effectLst/>
                        <a:uLnTx/>
                        <a:uFillTx/>
                        <a:latin typeface="Cambria Math" panose="02040503050406030204" pitchFamily="18" charset="0"/>
                        <a:ea typeface="+mn-ea"/>
                        <a:cs typeface="Arial" panose="020B0604020202020204" pitchFamily="34" charset="0"/>
                      </a:rPr>
                      <m:t>cos</m:t>
                    </m:r>
                  </m:oMath>
                </a14:m>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100πt (V) vào hai đầu cuộn dây có độ tự cảm L = 1/(2π) H và điện trở thuần r = 50Ω thì cường độ hiệu dụng của dòng điện qua cuộn dây là</a:t>
                </a:r>
              </a:p>
              <a:p>
                <a:pPr lvl="0" algn="just" eaLnBrk="1" hangingPunct="1">
                  <a:spcBef>
                    <a:spcPct val="0"/>
                  </a:spcBef>
                  <a:buClrTx/>
                  <a:buSzTx/>
                  <a:buNone/>
                </a:pPr>
                <a:r>
                  <a:rPr kumimoji="0" lang="en-US" altLang="vi-VN" sz="2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 </a:t>
                </a:r>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 A.       	</a:t>
                </a:r>
                <a:r>
                  <a:rPr kumimoji="0" lang="en-US" altLang="vi-VN" sz="2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B.</a:t>
                </a:r>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2 A.        	</a:t>
                </a:r>
                <a:r>
                  <a:rPr kumimoji="0" lang="en-US" altLang="vi-VN" sz="2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 </a:t>
                </a:r>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2</a:t>
                </a:r>
                <a:r>
                  <a:rPr lang="en-US" altLang="vi-VN" sz="2800" dirty="0">
                    <a:solidFill>
                      <a:srgbClr val="000000"/>
                    </a:solidFill>
                  </a:rPr>
                  <a:t> </a:t>
                </a:r>
                <a14:m>
                  <m:oMath xmlns:m="http://schemas.openxmlformats.org/officeDocument/2006/math">
                    <m:rad>
                      <m:radPr>
                        <m:degHide m:val="on"/>
                        <m:ctrlPr>
                          <a:rPr lang="en-US" altLang="vi-VN" sz="2800" i="1">
                            <a:solidFill>
                              <a:srgbClr val="000000"/>
                            </a:solidFill>
                            <a:latin typeface="Cambria Math" panose="02040503050406030204" pitchFamily="18" charset="0"/>
                          </a:rPr>
                        </m:ctrlPr>
                      </m:radPr>
                      <m:deg/>
                      <m:e>
                        <m:r>
                          <a:rPr lang="en-US" altLang="vi-VN" sz="2800" i="1">
                            <a:solidFill>
                              <a:srgbClr val="000000"/>
                            </a:solidFill>
                            <a:latin typeface="Cambria Math" panose="02040503050406030204" pitchFamily="18" charset="0"/>
                          </a:rPr>
                          <m:t>2</m:t>
                        </m:r>
                      </m:e>
                    </m:rad>
                  </m:oMath>
                </a14:m>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       	</a:t>
                </a:r>
                <a:r>
                  <a:rPr kumimoji="0" lang="en-US" altLang="vi-VN" sz="2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a:t>
                </a:r>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14:m>
                  <m:oMath xmlns:m="http://schemas.openxmlformats.org/officeDocument/2006/math">
                    <m:rad>
                      <m:radPr>
                        <m:degHide m:val="on"/>
                        <m:ctrlPr>
                          <a:rPr lang="en-US" altLang="vi-VN" sz="2800" i="1">
                            <a:solidFill>
                              <a:srgbClr val="000000"/>
                            </a:solidFill>
                            <a:latin typeface="Cambria Math" panose="02040503050406030204" pitchFamily="18" charset="0"/>
                          </a:rPr>
                        </m:ctrlPr>
                      </m:radPr>
                      <m:deg/>
                      <m:e>
                        <m:r>
                          <a:rPr lang="en-US" altLang="vi-VN" sz="2800" i="1">
                            <a:solidFill>
                              <a:srgbClr val="000000"/>
                            </a:solidFill>
                            <a:latin typeface="Cambria Math" panose="02040503050406030204" pitchFamily="18" charset="0"/>
                          </a:rPr>
                          <m:t>2</m:t>
                        </m:r>
                      </m:e>
                    </m:rad>
                  </m:oMath>
                </a14:m>
                <a:r>
                  <a:rPr kumimoji="0" lang="en-US" altLang="vi-VN"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 </a:t>
                </a:r>
              </a:p>
            </p:txBody>
          </p:sp>
        </mc:Choice>
        <mc:Fallback>
          <p:sp>
            <p:nvSpPr>
              <p:cNvPr id="7172" name="Rectangle 3"/>
              <p:cNvSpPr>
                <a:spLocks noRot="1" noChangeAspect="1" noMove="1" noResize="1" noEditPoints="1" noAdjustHandles="1" noChangeArrowheads="1" noChangeShapeType="1" noTextEdit="1"/>
              </p:cNvSpPr>
              <p:nvPr/>
            </p:nvSpPr>
            <p:spPr bwMode="auto">
              <a:xfrm>
                <a:off x="809750" y="1690821"/>
                <a:ext cx="10572499" cy="1899751"/>
              </a:xfrm>
              <a:prstGeom prst="rect">
                <a:avLst/>
              </a:prstGeom>
              <a:blipFill>
                <a:blip r:embed="rId5"/>
                <a:stretch>
                  <a:fillRect l="-1211" t="-962" r="-1153" b="-7692"/>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vi-VN">
                    <a:noFill/>
                  </a:rPr>
                  <a:t> </a:t>
                </a:r>
              </a:p>
            </p:txBody>
          </p:sp>
        </mc:Fallback>
      </mc:AlternateContent>
      <p:pic>
        <p:nvPicPr>
          <p:cNvPr id="7175" name="Picture 6" descr="Kết quả hình ảnh cho ảnh gif ngộ nghĩnh"/>
          <p:cNvPicPr>
            <a:picLocks noChangeAspect="1" noChangeArrowheads="1" noCrop="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881062" y="2965569"/>
            <a:ext cx="7651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176" name="Object 13"/>
          <p:cNvGraphicFramePr>
            <a:graphicFrameLocks noChangeAspect="1"/>
          </p:cNvGraphicFramePr>
          <p:nvPr>
            <p:extLst>
              <p:ext uri="{D42A27DB-BD31-4B8C-83A1-F6EECF244321}">
                <p14:modId xmlns:p14="http://schemas.microsoft.com/office/powerpoint/2010/main" val="470714390"/>
              </p:ext>
            </p:extLst>
          </p:nvPr>
        </p:nvGraphicFramePr>
        <p:xfrm>
          <a:off x="3183273" y="4083845"/>
          <a:ext cx="1762125" cy="1008062"/>
        </p:xfrm>
        <a:graphic>
          <a:graphicData uri="http://schemas.openxmlformats.org/presentationml/2006/ole">
            <mc:AlternateContent xmlns:mc="http://schemas.openxmlformats.org/markup-compatibility/2006">
              <mc:Choice xmlns:v="urn:schemas-microsoft-com:vml" Requires="v">
                <p:oleObj spid="_x0000_s27652" name="Equation" r:id="rId7" imgW="850531" imgH="469696" progId="Equation.DSMT4">
                  <p:embed/>
                </p:oleObj>
              </mc:Choice>
              <mc:Fallback>
                <p:oleObj name="Equation" r:id="rId7" imgW="850531" imgH="469696" progId="Equation.DSMT4">
                  <p:embed/>
                  <p:pic>
                    <p:nvPicPr>
                      <p:cNvPr id="7176"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83273" y="4083845"/>
                        <a:ext cx="1762125"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177" name="Object 13"/>
          <p:cNvGraphicFramePr>
            <a:graphicFrameLocks noChangeAspect="1"/>
          </p:cNvGraphicFramePr>
          <p:nvPr>
            <p:extLst>
              <p:ext uri="{D42A27DB-BD31-4B8C-83A1-F6EECF244321}">
                <p14:modId xmlns:p14="http://schemas.microsoft.com/office/powerpoint/2010/main" val="2572317077"/>
              </p:ext>
            </p:extLst>
          </p:nvPr>
        </p:nvGraphicFramePr>
        <p:xfrm>
          <a:off x="5083967" y="4067384"/>
          <a:ext cx="2024063" cy="1120775"/>
        </p:xfrm>
        <a:graphic>
          <a:graphicData uri="http://schemas.openxmlformats.org/presentationml/2006/ole">
            <mc:AlternateContent xmlns:mc="http://schemas.openxmlformats.org/markup-compatibility/2006">
              <mc:Choice xmlns:v="urn:schemas-microsoft-com:vml" Requires="v">
                <p:oleObj spid="_x0000_s27653" name="Equation" r:id="rId9" imgW="952087" imgH="507780" progId="Equation.DSMT4">
                  <p:embed/>
                </p:oleObj>
              </mc:Choice>
              <mc:Fallback>
                <p:oleObj name="Equation" r:id="rId9" imgW="952087" imgH="507780" progId="Equation.DSMT4">
                  <p:embed/>
                  <p:pic>
                    <p:nvPicPr>
                      <p:cNvPr id="7177" name="Object 1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83967" y="4067384"/>
                        <a:ext cx="2024063"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8992201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wipe(up)">
                                      <p:cBhvr>
                                        <p:cTn id="7" dur="1000"/>
                                        <p:tgtEl>
                                          <p:spTgt spid="71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7176"/>
                                        </p:tgtEl>
                                        <p:attrNameLst>
                                          <p:attrName>style.visibility</p:attrName>
                                        </p:attrNameLst>
                                      </p:cBhvr>
                                      <p:to>
                                        <p:strVal val="visible"/>
                                      </p:to>
                                    </p:set>
                                    <p:animEffect transition="in" filter="wipe(left)">
                                      <p:cBhvr>
                                        <p:cTn id="12" dur="1000"/>
                                        <p:tgtEl>
                                          <p:spTgt spid="717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7177"/>
                                        </p:tgtEl>
                                        <p:attrNameLst>
                                          <p:attrName>style.visibility</p:attrName>
                                        </p:attrNameLst>
                                      </p:cBhvr>
                                      <p:to>
                                        <p:strVal val="visible"/>
                                      </p:to>
                                    </p:set>
                                    <p:animEffect transition="in" filter="wipe(left)">
                                      <p:cBhvr>
                                        <p:cTn id="17" dur="1000"/>
                                        <p:tgtEl>
                                          <p:spTgt spid="717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7" presetClass="entr" presetSubtype="0" fill="hold" nodeType="clickEffect">
                                  <p:stCondLst>
                                    <p:cond delay="0"/>
                                  </p:stCondLst>
                                  <p:childTnLst>
                                    <p:set>
                                      <p:cBhvr>
                                        <p:cTn id="21" dur="1" fill="hold">
                                          <p:stCondLst>
                                            <p:cond delay="0"/>
                                          </p:stCondLst>
                                        </p:cTn>
                                        <p:tgtEl>
                                          <p:spTgt spid="7175"/>
                                        </p:tgtEl>
                                        <p:attrNameLst>
                                          <p:attrName>style.visibility</p:attrName>
                                        </p:attrNameLst>
                                      </p:cBhvr>
                                      <p:to>
                                        <p:strVal val="visible"/>
                                      </p:to>
                                    </p:set>
                                    <p:animEffect transition="in" filter="fade">
                                      <p:cBhvr>
                                        <p:cTn id="22" dur="1000"/>
                                        <p:tgtEl>
                                          <p:spTgt spid="7175"/>
                                        </p:tgtEl>
                                      </p:cBhvr>
                                    </p:animEffect>
                                    <p:anim calcmode="lin" valueType="num">
                                      <p:cBhvr>
                                        <p:cTn id="23" dur="1000" fill="hold"/>
                                        <p:tgtEl>
                                          <p:spTgt spid="7175"/>
                                        </p:tgtEl>
                                        <p:attrNameLst>
                                          <p:attrName>ppt_x</p:attrName>
                                        </p:attrNameLst>
                                      </p:cBhvr>
                                      <p:tavLst>
                                        <p:tav tm="0">
                                          <p:val>
                                            <p:strVal val="#ppt_x"/>
                                          </p:val>
                                        </p:tav>
                                        <p:tav tm="100000">
                                          <p:val>
                                            <p:strVal val="#ppt_x"/>
                                          </p:val>
                                        </p:tav>
                                      </p:tavLst>
                                    </p:anim>
                                    <p:anim calcmode="lin" valueType="num">
                                      <p:cBhvr>
                                        <p:cTn id="24" dur="1000" fill="hold"/>
                                        <p:tgtEl>
                                          <p:spTgt spid="71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7171" name="Rectangle 10"/>
          <p:cNvSpPr>
            <a:spLocks noChangeArrowheads="1"/>
          </p:cNvSpPr>
          <p:nvPr/>
        </p:nvSpPr>
        <p:spPr bwMode="auto">
          <a:xfrm>
            <a:off x="670720" y="757445"/>
            <a:ext cx="9144000"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eaLnBrk="1" hangingPunct="1">
              <a:spcBef>
                <a:spcPts val="600"/>
              </a:spcBef>
              <a:defRPr/>
            </a:pPr>
            <a:r>
              <a:rPr lang="fr-FR" sz="2800" b="1" dirty="0">
                <a:latin typeface="Arial" charset="0"/>
                <a:cs typeface="Arial" charset="0"/>
              </a:rPr>
              <a:t>Câu 5: </a:t>
            </a:r>
            <a:r>
              <a:rPr lang="fr-FR" sz="2800" dirty="0">
                <a:latin typeface="Arial" charset="0"/>
                <a:cs typeface="Arial" charset="0"/>
              </a:rPr>
              <a:t>Nếu trong một đoạn mạch điện xoay</a:t>
            </a:r>
          </a:p>
          <a:p>
            <a:pPr algn="just" eaLnBrk="1" hangingPunct="1">
              <a:spcBef>
                <a:spcPts val="600"/>
              </a:spcBef>
              <a:defRPr/>
            </a:pPr>
            <a:r>
              <a:rPr lang="fr-FR" sz="2800" dirty="0">
                <a:latin typeface="Arial" charset="0"/>
                <a:cs typeface="Arial" charset="0"/>
              </a:rPr>
              <a:t>chiều không phân nhánh, cường độ dòng điện trễ pha so với hiệu điện thế giữa hai đầu đoạn mạch, thì đoạn mạch này gồm</a:t>
            </a:r>
            <a:endParaRPr lang="en-US" sz="2800" dirty="0">
              <a:latin typeface="Arial" charset="0"/>
              <a:cs typeface="Arial" charset="0"/>
            </a:endParaRPr>
          </a:p>
          <a:p>
            <a:pPr marL="457200" algn="just" eaLnBrk="1" hangingPunct="1">
              <a:spcBef>
                <a:spcPts val="600"/>
              </a:spcBef>
              <a:defRPr/>
            </a:pPr>
            <a:r>
              <a:rPr lang="fr-FR" sz="2800" b="1" dirty="0">
                <a:latin typeface="Arial" charset="0"/>
                <a:cs typeface="Arial" charset="0"/>
              </a:rPr>
              <a:t>A. </a:t>
            </a:r>
            <a:r>
              <a:rPr lang="fr-FR" sz="2800" dirty="0">
                <a:latin typeface="Arial" charset="0"/>
                <a:cs typeface="Arial" charset="0"/>
              </a:rPr>
              <a:t>tụ điện và biến trở.</a:t>
            </a:r>
          </a:p>
          <a:p>
            <a:pPr marL="457200" algn="just" eaLnBrk="1" hangingPunct="1">
              <a:spcBef>
                <a:spcPts val="600"/>
              </a:spcBef>
              <a:defRPr/>
            </a:pPr>
            <a:r>
              <a:rPr lang="fr-FR" sz="2800" b="1" dirty="0">
                <a:latin typeface="Arial" charset="0"/>
                <a:cs typeface="Arial" charset="0"/>
              </a:rPr>
              <a:t>B. </a:t>
            </a:r>
            <a:r>
              <a:rPr lang="fr-FR" sz="2800" dirty="0">
                <a:latin typeface="Arial" charset="0"/>
                <a:cs typeface="Arial" charset="0"/>
              </a:rPr>
              <a:t>điện trở thuần và cuộn cảm.</a:t>
            </a:r>
            <a:endParaRPr lang="en-US" sz="2800" dirty="0">
              <a:latin typeface="Arial" charset="0"/>
              <a:cs typeface="Arial" charset="0"/>
            </a:endParaRPr>
          </a:p>
          <a:p>
            <a:pPr marL="457200" algn="just" eaLnBrk="1" hangingPunct="1">
              <a:spcBef>
                <a:spcPts val="600"/>
              </a:spcBef>
              <a:defRPr/>
            </a:pPr>
            <a:r>
              <a:rPr lang="fr-FR" sz="2800" b="1" dirty="0">
                <a:latin typeface="Arial" charset="0"/>
                <a:cs typeface="Arial" charset="0"/>
              </a:rPr>
              <a:t>C. </a:t>
            </a:r>
            <a:r>
              <a:rPr lang="fr-FR" sz="2800" dirty="0">
                <a:latin typeface="Arial" charset="0"/>
                <a:cs typeface="Arial" charset="0"/>
              </a:rPr>
              <a:t>cuộn dây thuần cảm và tụ điện với</a:t>
            </a:r>
          </a:p>
          <a:p>
            <a:pPr marL="457200" algn="just" eaLnBrk="1" hangingPunct="1">
              <a:spcBef>
                <a:spcPts val="600"/>
              </a:spcBef>
              <a:defRPr/>
            </a:pPr>
            <a:r>
              <a:rPr lang="fr-FR" sz="2800" dirty="0">
                <a:latin typeface="Arial" charset="0"/>
                <a:cs typeface="Arial" charset="0"/>
              </a:rPr>
              <a:t>     cảm kháng nhỏ hơn dung kháng.</a:t>
            </a:r>
            <a:endParaRPr lang="en-US" sz="2800" dirty="0">
              <a:latin typeface="Arial" charset="0"/>
              <a:cs typeface="Arial" charset="0"/>
            </a:endParaRPr>
          </a:p>
          <a:p>
            <a:pPr marL="457200" algn="just" eaLnBrk="1" hangingPunct="1">
              <a:spcBef>
                <a:spcPts val="600"/>
              </a:spcBef>
              <a:defRPr/>
            </a:pPr>
            <a:r>
              <a:rPr lang="fr-FR" sz="2800" b="1" dirty="0">
                <a:latin typeface="Arial" charset="0"/>
                <a:cs typeface="Arial" charset="0"/>
              </a:rPr>
              <a:t>D. </a:t>
            </a:r>
            <a:r>
              <a:rPr lang="fr-FR" sz="2800" dirty="0">
                <a:latin typeface="Arial" charset="0"/>
                <a:cs typeface="Arial" charset="0"/>
              </a:rPr>
              <a:t>điện trở thuần và tụ điện.</a:t>
            </a:r>
            <a:endParaRPr lang="en-US" sz="2800" dirty="0">
              <a:latin typeface="Arial" charset="0"/>
              <a:cs typeface="Arial" charset="0"/>
            </a:endParaRPr>
          </a:p>
        </p:txBody>
      </p:sp>
      <p:pic>
        <p:nvPicPr>
          <p:cNvPr id="8196" name="Picture 6" descr="Kết quả hình ảnh cho ảnh gif ngộ nghĩnh"/>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6614" y="3128169"/>
            <a:ext cx="765175"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 Box 38"/>
          <p:cNvSpPr txBox="1">
            <a:spLocks noChangeArrowheads="1"/>
          </p:cNvSpPr>
          <p:nvPr/>
        </p:nvSpPr>
        <p:spPr bwMode="auto">
          <a:xfrm>
            <a:off x="1524001" y="19050"/>
            <a:ext cx="83724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2800" b="1">
                <a:solidFill>
                  <a:srgbClr val="FF0000"/>
                </a:solidFill>
              </a:rPr>
              <a:t>BÀI TẬP. MẠCH CÓ R, L, C MẮC NỐI TIẾP</a:t>
            </a:r>
          </a:p>
        </p:txBody>
      </p:sp>
      <p:sp>
        <p:nvSpPr>
          <p:cNvPr id="10" name="Text Box 10"/>
          <p:cNvSpPr txBox="1">
            <a:spLocks noChangeArrowheads="1"/>
          </p:cNvSpPr>
          <p:nvPr/>
        </p:nvSpPr>
        <p:spPr bwMode="auto">
          <a:xfrm>
            <a:off x="7755737" y="2588716"/>
            <a:ext cx="3636962"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en-US" altLang="vi-VN" sz="2800" dirty="0">
                <a:solidFill>
                  <a:srgbClr val="7030A0"/>
                </a:solidFill>
              </a:rPr>
              <a:t>* Nếu Z</a:t>
            </a:r>
            <a:r>
              <a:rPr lang="en-US" altLang="vi-VN" sz="2800" baseline="-25000" dirty="0">
                <a:solidFill>
                  <a:srgbClr val="7030A0"/>
                </a:solidFill>
              </a:rPr>
              <a:t>L</a:t>
            </a:r>
            <a:r>
              <a:rPr lang="en-US" altLang="vi-VN" sz="2800" dirty="0">
                <a:solidFill>
                  <a:srgbClr val="7030A0"/>
                </a:solidFill>
              </a:rPr>
              <a:t>&gt;Z</a:t>
            </a:r>
            <a:r>
              <a:rPr lang="en-US" altLang="vi-VN" sz="2800" baseline="-25000" dirty="0">
                <a:solidFill>
                  <a:srgbClr val="7030A0"/>
                </a:solidFill>
              </a:rPr>
              <a:t>C</a:t>
            </a:r>
            <a:r>
              <a:rPr lang="en-US" altLang="vi-VN" sz="2800" dirty="0">
                <a:solidFill>
                  <a:srgbClr val="7030A0"/>
                </a:solidFill>
              </a:rPr>
              <a:t> thì </a:t>
            </a:r>
            <a:r>
              <a:rPr lang="en-US" altLang="vi-VN" sz="2800" dirty="0">
                <a:solidFill>
                  <a:srgbClr val="7030A0"/>
                </a:solidFill>
                <a:sym typeface="Symbol" panose="05050102010706020507" pitchFamily="18" charset="2"/>
              </a:rPr>
              <a:t> &gt; 0: u sớm pha hơn i, mạch có tính cảm kháng</a:t>
            </a:r>
          </a:p>
          <a:p>
            <a:pPr algn="just" eaLnBrk="1" hangingPunct="1">
              <a:spcBef>
                <a:spcPct val="0"/>
              </a:spcBef>
              <a:buClrTx/>
              <a:buSzTx/>
              <a:buFontTx/>
              <a:buNone/>
            </a:pPr>
            <a:r>
              <a:rPr lang="en-US" altLang="vi-VN" sz="2800" dirty="0">
                <a:solidFill>
                  <a:srgbClr val="7030A0"/>
                </a:solidFill>
              </a:rPr>
              <a:t>* Nếu Z</a:t>
            </a:r>
            <a:r>
              <a:rPr lang="en-US" altLang="vi-VN" sz="2800" baseline="-25000" dirty="0">
                <a:solidFill>
                  <a:srgbClr val="7030A0"/>
                </a:solidFill>
              </a:rPr>
              <a:t>L</a:t>
            </a:r>
            <a:r>
              <a:rPr lang="en-US" altLang="vi-VN" sz="2800" dirty="0">
                <a:solidFill>
                  <a:srgbClr val="7030A0"/>
                </a:solidFill>
              </a:rPr>
              <a:t>&lt;Z</a:t>
            </a:r>
            <a:r>
              <a:rPr lang="en-US" altLang="vi-VN" sz="2800" baseline="-25000" dirty="0">
                <a:solidFill>
                  <a:srgbClr val="7030A0"/>
                </a:solidFill>
              </a:rPr>
              <a:t>C</a:t>
            </a:r>
            <a:r>
              <a:rPr lang="en-US" altLang="vi-VN" sz="2800" dirty="0">
                <a:solidFill>
                  <a:srgbClr val="7030A0"/>
                </a:solidFill>
              </a:rPr>
              <a:t> thì </a:t>
            </a:r>
            <a:r>
              <a:rPr lang="en-US" altLang="vi-VN" sz="2800" dirty="0">
                <a:solidFill>
                  <a:srgbClr val="7030A0"/>
                </a:solidFill>
                <a:sym typeface="Symbol" panose="05050102010706020507" pitchFamily="18" charset="2"/>
              </a:rPr>
              <a:t> &lt; 0: u trễ pha hơn i, mạch có tính dung kháng</a:t>
            </a:r>
          </a:p>
        </p:txBody>
      </p:sp>
      <p:cxnSp>
        <p:nvCxnSpPr>
          <p:cNvPr id="17" name="Straight Connector 16"/>
          <p:cNvCxnSpPr>
            <a:cxnSpLocks noChangeShapeType="1"/>
          </p:cNvCxnSpPr>
          <p:nvPr/>
        </p:nvCxnSpPr>
        <p:spPr bwMode="auto">
          <a:xfrm>
            <a:off x="1795464" y="6672264"/>
            <a:ext cx="7843837" cy="14287"/>
          </a:xfrm>
          <a:prstGeom prst="line">
            <a:avLst/>
          </a:prstGeom>
          <a:noFill/>
          <a:ln w="28575" algn="ctr">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wipe(up)">
                                      <p:cBhvr>
                                        <p:cTn id="7" dur="1000"/>
                                        <p:tgtEl>
                                          <p:spTgt spid="71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wipe(left)">
                                      <p:cBhvr>
                                        <p:cTn id="12" dur="1000"/>
                                        <p:tgtEl>
                                          <p:spTgt spid="10">
                                            <p:txEl>
                                              <p:pRg st="0" end="0"/>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wipe(left)">
                                      <p:cBhvr>
                                        <p:cTn id="15" dur="1000"/>
                                        <p:tgtEl>
                                          <p:spTgt spid="10">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entr" presetSubtype="0" fill="hold" nodeType="clickEffect">
                                  <p:stCondLst>
                                    <p:cond delay="0"/>
                                  </p:stCondLst>
                                  <p:childTnLst>
                                    <p:set>
                                      <p:cBhvr>
                                        <p:cTn id="19" dur="1" fill="hold">
                                          <p:stCondLst>
                                            <p:cond delay="0"/>
                                          </p:stCondLst>
                                        </p:cTn>
                                        <p:tgtEl>
                                          <p:spTgt spid="8196"/>
                                        </p:tgtEl>
                                        <p:attrNameLst>
                                          <p:attrName>style.visibility</p:attrName>
                                        </p:attrNameLst>
                                      </p:cBhvr>
                                      <p:to>
                                        <p:strVal val="visible"/>
                                      </p:to>
                                    </p:set>
                                    <p:animEffect transition="in" filter="fade">
                                      <p:cBhvr>
                                        <p:cTn id="20" dur="1000"/>
                                        <p:tgtEl>
                                          <p:spTgt spid="8196"/>
                                        </p:tgtEl>
                                      </p:cBhvr>
                                    </p:animEffect>
                                    <p:anim calcmode="lin" valueType="num">
                                      <p:cBhvr>
                                        <p:cTn id="21" dur="1000" fill="hold"/>
                                        <p:tgtEl>
                                          <p:spTgt spid="8196"/>
                                        </p:tgtEl>
                                        <p:attrNameLst>
                                          <p:attrName>ppt_x</p:attrName>
                                        </p:attrNameLst>
                                      </p:cBhvr>
                                      <p:tavLst>
                                        <p:tav tm="0">
                                          <p:val>
                                            <p:strVal val="#ppt_x"/>
                                          </p:val>
                                        </p:tav>
                                        <p:tav tm="100000">
                                          <p:val>
                                            <p:strVal val="#ppt_x"/>
                                          </p:val>
                                        </p:tav>
                                      </p:tavLst>
                                    </p:anim>
                                    <p:anim calcmode="lin" valueType="num">
                                      <p:cBhvr>
                                        <p:cTn id="22" dur="1000" fill="hold"/>
                                        <p:tgtEl>
                                          <p:spTgt spid="8196"/>
                                        </p:tgtEl>
                                        <p:attrNameLst>
                                          <p:attrName>ppt_y</p:attrName>
                                        </p:attrNameLst>
                                      </p:cBhvr>
                                      <p:tavLst>
                                        <p:tav tm="0">
                                          <p:val>
                                            <p:strVal val="#ppt_y+.1"/>
                                          </p:val>
                                        </p:tav>
                                        <p:tav tm="100000">
                                          <p:val>
                                            <p:strVal val="#ppt_y"/>
                                          </p:val>
                                        </p:tav>
                                      </p:tavLst>
                                    </p:anim>
                                  </p:childTnLst>
                                </p:cTn>
                              </p:par>
                              <p:par>
                                <p:cTn id="23" presetID="22" presetClass="entr" presetSubtype="8"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wipe(left)">
                                      <p:cBhvr>
                                        <p:cTn id="25"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12" name="Rectangle 1"/>
          <p:cNvSpPr>
            <a:spLocks noChangeArrowheads="1"/>
          </p:cNvSpPr>
          <p:nvPr/>
        </p:nvSpPr>
        <p:spPr bwMode="auto">
          <a:xfrm>
            <a:off x="802105" y="1282920"/>
            <a:ext cx="10266948"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just" defTabSz="914400" rtl="0" eaLnBrk="1" fontAlgn="base" latinLnBrk="0" hangingPunct="1">
              <a:lnSpc>
                <a:spcPct val="100000"/>
              </a:lnSpc>
              <a:spcBef>
                <a:spcPts val="600"/>
              </a:spcBef>
              <a:spcAft>
                <a:spcPct val="0"/>
              </a:spcAft>
              <a:buClrTx/>
              <a:buSzTx/>
              <a:buFontTx/>
              <a:buNone/>
              <a:tabLst/>
              <a:defRPr/>
            </a:pPr>
            <a:r>
              <a:rPr kumimoji="0" lang="fr-FR" sz="2800" b="1" i="0" u="none" strike="noStrike" kern="1200" cap="none" spc="0" normalizeH="0" baseline="0" noProof="0" dirty="0">
                <a:ln>
                  <a:noFill/>
                </a:ln>
                <a:solidFill>
                  <a:srgbClr val="000000"/>
                </a:solidFill>
                <a:effectLst/>
                <a:uLnTx/>
                <a:uFillTx/>
                <a:latin typeface="Arial" charset="0"/>
                <a:ea typeface="+mn-ea"/>
                <a:cs typeface="Arial" charset="0"/>
              </a:rPr>
              <a:t>Câu 6: </a:t>
            </a:r>
            <a:r>
              <a:rPr kumimoji="0" lang="fr-FR" sz="2800" b="0" i="0" u="none" strike="noStrike" kern="1200" cap="none" spc="0" normalizeH="0" baseline="0" noProof="0" dirty="0">
                <a:ln>
                  <a:noFill/>
                </a:ln>
                <a:solidFill>
                  <a:srgbClr val="000000"/>
                </a:solidFill>
                <a:effectLst/>
                <a:uLnTx/>
                <a:uFillTx/>
                <a:latin typeface="Arial" charset="0"/>
                <a:ea typeface="+mn-ea"/>
                <a:cs typeface="Arial" charset="0"/>
              </a:rPr>
              <a:t>Trong 1 đoạn mạch điện xoay chiều không phân nhánh, cường độ dòng điện sớm pha φ (với 0 &lt; φ &lt; 0,5π) so với hiệu điện thế ở hai đầu đoạn mạch. Đoạn mạch đó</a:t>
            </a:r>
            <a:endParaRPr kumimoji="0" lang="en-US" sz="2800" b="0" i="0" u="none" strike="noStrike" kern="1200" cap="none" spc="0" normalizeH="0" baseline="0" noProof="0" dirty="0">
              <a:ln>
                <a:noFill/>
              </a:ln>
              <a:solidFill>
                <a:srgbClr val="000000"/>
              </a:solidFill>
              <a:effectLst/>
              <a:uLnTx/>
              <a:uFillTx/>
              <a:latin typeface="Arial" charset="0"/>
              <a:ea typeface="+mn-ea"/>
              <a:cs typeface="Arial" charset="0"/>
            </a:endParaRPr>
          </a:p>
          <a:p>
            <a:pPr marL="0" marR="0" lvl="0" indent="457200" algn="just" defTabSz="914400" rtl="0" eaLnBrk="1" fontAlgn="base" latinLnBrk="0" hangingPunct="1">
              <a:lnSpc>
                <a:spcPct val="100000"/>
              </a:lnSpc>
              <a:spcBef>
                <a:spcPts val="600"/>
              </a:spcBef>
              <a:spcAft>
                <a:spcPct val="0"/>
              </a:spcAft>
              <a:buClrTx/>
              <a:buSzTx/>
              <a:buFontTx/>
              <a:buNone/>
              <a:tabLst/>
              <a:defRPr/>
            </a:pPr>
            <a:r>
              <a:rPr kumimoji="0" lang="fr-FR" sz="2800" b="1" i="0" u="none" strike="noStrike" kern="1200" cap="none" spc="0" normalizeH="0" baseline="0" noProof="0" dirty="0">
                <a:ln>
                  <a:noFill/>
                </a:ln>
                <a:solidFill>
                  <a:srgbClr val="000000"/>
                </a:solidFill>
                <a:effectLst/>
                <a:uLnTx/>
                <a:uFillTx/>
                <a:latin typeface="Arial" charset="0"/>
                <a:ea typeface="+mn-ea"/>
                <a:cs typeface="Arial" charset="0"/>
              </a:rPr>
              <a:t>A. </a:t>
            </a:r>
            <a:r>
              <a:rPr kumimoji="0" lang="fr-FR" sz="2800" b="0" i="0" u="none" strike="noStrike" kern="1200" cap="none" spc="0" normalizeH="0" baseline="0" noProof="0" dirty="0">
                <a:ln>
                  <a:noFill/>
                </a:ln>
                <a:solidFill>
                  <a:srgbClr val="000000"/>
                </a:solidFill>
                <a:effectLst/>
                <a:uLnTx/>
                <a:uFillTx/>
                <a:latin typeface="Arial" charset="0"/>
                <a:ea typeface="+mn-ea"/>
                <a:cs typeface="Arial" charset="0"/>
              </a:rPr>
              <a:t>gồm điện trở thuần và tụ điện.</a:t>
            </a:r>
            <a:endParaRPr kumimoji="0" lang="en-US" sz="2800" b="0" i="0" u="none" strike="noStrike" kern="1200" cap="none" spc="0" normalizeH="0" baseline="0" noProof="0" dirty="0">
              <a:ln>
                <a:noFill/>
              </a:ln>
              <a:solidFill>
                <a:srgbClr val="000000"/>
              </a:solidFill>
              <a:effectLst/>
              <a:uLnTx/>
              <a:uFillTx/>
              <a:latin typeface="Arial" charset="0"/>
              <a:ea typeface="+mn-ea"/>
              <a:cs typeface="Arial" charset="0"/>
            </a:endParaRPr>
          </a:p>
          <a:p>
            <a:pPr marL="0" marR="0" lvl="0" indent="457200" algn="just" defTabSz="914400" rtl="0" eaLnBrk="1" fontAlgn="base" latinLnBrk="0" hangingPunct="1">
              <a:lnSpc>
                <a:spcPct val="100000"/>
              </a:lnSpc>
              <a:spcBef>
                <a:spcPts val="600"/>
              </a:spcBef>
              <a:spcAft>
                <a:spcPct val="0"/>
              </a:spcAft>
              <a:buClrTx/>
              <a:buSzTx/>
              <a:buFontTx/>
              <a:buNone/>
              <a:tabLst/>
              <a:defRPr/>
            </a:pPr>
            <a:r>
              <a:rPr kumimoji="0" lang="fr-FR" sz="2800" b="1" i="0" u="none" strike="noStrike" kern="1200" cap="none" spc="0" normalizeH="0" baseline="0" noProof="0" dirty="0">
                <a:ln>
                  <a:noFill/>
                </a:ln>
                <a:solidFill>
                  <a:srgbClr val="000000"/>
                </a:solidFill>
                <a:effectLst/>
                <a:uLnTx/>
                <a:uFillTx/>
                <a:latin typeface="Arial" charset="0"/>
                <a:ea typeface="+mn-ea"/>
                <a:cs typeface="Arial" charset="0"/>
              </a:rPr>
              <a:t>B. </a:t>
            </a:r>
            <a:r>
              <a:rPr kumimoji="0" lang="fr-FR" sz="2800" b="0" i="0" u="none" strike="noStrike" kern="1200" cap="none" spc="0" normalizeH="0" baseline="0" noProof="0" dirty="0">
                <a:ln>
                  <a:noFill/>
                </a:ln>
                <a:solidFill>
                  <a:srgbClr val="000000"/>
                </a:solidFill>
                <a:effectLst/>
                <a:uLnTx/>
                <a:uFillTx/>
                <a:latin typeface="Arial" charset="0"/>
                <a:ea typeface="+mn-ea"/>
                <a:cs typeface="Arial" charset="0"/>
              </a:rPr>
              <a:t>gồm cuộn thuần cảm (cảm thuần) và tụ điện.</a:t>
            </a:r>
            <a:endParaRPr kumimoji="0" lang="en-US" sz="2800" b="0" i="0" u="none" strike="noStrike" kern="1200" cap="none" spc="0" normalizeH="0" baseline="0" noProof="0" dirty="0">
              <a:ln>
                <a:noFill/>
              </a:ln>
              <a:solidFill>
                <a:srgbClr val="000000"/>
              </a:solidFill>
              <a:effectLst/>
              <a:uLnTx/>
              <a:uFillTx/>
              <a:latin typeface="Arial" charset="0"/>
              <a:ea typeface="+mn-ea"/>
              <a:cs typeface="Arial" charset="0"/>
            </a:endParaRPr>
          </a:p>
          <a:p>
            <a:pPr marL="0" marR="0" lvl="0" indent="457200" algn="just" defTabSz="914400" rtl="0" eaLnBrk="1" fontAlgn="base" latinLnBrk="0" hangingPunct="1">
              <a:lnSpc>
                <a:spcPct val="100000"/>
              </a:lnSpc>
              <a:spcBef>
                <a:spcPts val="600"/>
              </a:spcBef>
              <a:spcAft>
                <a:spcPct val="0"/>
              </a:spcAft>
              <a:buClrTx/>
              <a:buSzTx/>
              <a:buFontTx/>
              <a:buNone/>
              <a:tabLst/>
              <a:defRPr/>
            </a:pPr>
            <a:r>
              <a:rPr kumimoji="0" lang="fr-FR" sz="2800" b="1" i="0" u="none" strike="noStrike" kern="1200" cap="none" spc="0" normalizeH="0" baseline="0" noProof="0" dirty="0">
                <a:ln>
                  <a:noFill/>
                </a:ln>
                <a:solidFill>
                  <a:srgbClr val="000000"/>
                </a:solidFill>
                <a:effectLst/>
                <a:uLnTx/>
                <a:uFillTx/>
                <a:latin typeface="Arial" charset="0"/>
                <a:ea typeface="+mn-ea"/>
                <a:cs typeface="Arial" charset="0"/>
              </a:rPr>
              <a:t>C. </a:t>
            </a:r>
            <a:r>
              <a:rPr kumimoji="0" lang="fr-FR" sz="2800" b="0" i="0" u="none" strike="noStrike" kern="1200" cap="none" spc="0" normalizeH="0" baseline="0" noProof="0" dirty="0">
                <a:ln>
                  <a:noFill/>
                </a:ln>
                <a:solidFill>
                  <a:srgbClr val="000000"/>
                </a:solidFill>
                <a:effectLst/>
                <a:uLnTx/>
                <a:uFillTx/>
                <a:latin typeface="Arial" charset="0"/>
                <a:ea typeface="+mn-ea"/>
                <a:cs typeface="Arial" charset="0"/>
              </a:rPr>
              <a:t>chỉ có cuộn cảm.</a:t>
            </a:r>
            <a:endParaRPr kumimoji="0" lang="en-US" sz="2800" b="0" i="0" u="none" strike="noStrike" kern="1200" cap="none" spc="0" normalizeH="0" baseline="0" noProof="0" dirty="0">
              <a:ln>
                <a:noFill/>
              </a:ln>
              <a:solidFill>
                <a:srgbClr val="000000"/>
              </a:solidFill>
              <a:effectLst/>
              <a:uLnTx/>
              <a:uFillTx/>
              <a:latin typeface="Arial" charset="0"/>
              <a:ea typeface="+mn-ea"/>
              <a:cs typeface="Arial" charset="0"/>
            </a:endParaRPr>
          </a:p>
          <a:p>
            <a:pPr marL="0" marR="0" lvl="0" indent="457200" algn="just" defTabSz="914400" rtl="0" eaLnBrk="1" fontAlgn="base" latinLnBrk="0" hangingPunct="1">
              <a:lnSpc>
                <a:spcPct val="100000"/>
              </a:lnSpc>
              <a:spcBef>
                <a:spcPts val="600"/>
              </a:spcBef>
              <a:spcAft>
                <a:spcPct val="0"/>
              </a:spcAft>
              <a:buClrTx/>
              <a:buSzTx/>
              <a:buFontTx/>
              <a:buNone/>
              <a:tabLst/>
              <a:defRPr/>
            </a:pPr>
            <a:r>
              <a:rPr kumimoji="0" lang="fr-FR" sz="2800" b="1" i="0" u="none" strike="noStrike" kern="1200" cap="none" spc="0" normalizeH="0" baseline="0" noProof="0" dirty="0">
                <a:ln>
                  <a:noFill/>
                </a:ln>
                <a:solidFill>
                  <a:srgbClr val="000000"/>
                </a:solidFill>
                <a:effectLst/>
                <a:uLnTx/>
                <a:uFillTx/>
                <a:latin typeface="Arial" charset="0"/>
                <a:ea typeface="+mn-ea"/>
                <a:cs typeface="Arial" charset="0"/>
              </a:rPr>
              <a:t>D. </a:t>
            </a:r>
            <a:r>
              <a:rPr kumimoji="0" lang="fr-FR" sz="2800" b="0" i="0" u="none" strike="noStrike" kern="1200" cap="none" spc="0" normalizeH="0" baseline="0" noProof="0" dirty="0">
                <a:ln>
                  <a:noFill/>
                </a:ln>
                <a:solidFill>
                  <a:srgbClr val="000000"/>
                </a:solidFill>
                <a:effectLst/>
                <a:uLnTx/>
                <a:uFillTx/>
                <a:latin typeface="Arial" charset="0"/>
                <a:ea typeface="+mn-ea"/>
                <a:cs typeface="Arial" charset="0"/>
              </a:rPr>
              <a:t>gồm điện trở thuần và cuộn thuần cảm (cảm thuần).</a:t>
            </a:r>
            <a:endParaRPr kumimoji="0" lang="en-US" sz="2800" b="0" i="0" u="none" strike="noStrike" kern="1200" cap="none" spc="0" normalizeH="0" baseline="0" noProof="0" dirty="0">
              <a:ln>
                <a:noFill/>
              </a:ln>
              <a:solidFill>
                <a:srgbClr val="000000"/>
              </a:solidFill>
              <a:effectLst/>
              <a:uLnTx/>
              <a:uFillTx/>
              <a:latin typeface="Arial" charset="0"/>
              <a:ea typeface="+mn-ea"/>
              <a:cs typeface="Arial" charset="0"/>
            </a:endParaRPr>
          </a:p>
        </p:txBody>
      </p:sp>
      <p:pic>
        <p:nvPicPr>
          <p:cNvPr id="8198" name="Picture 6" descr="Kết quả hình ảnh cho ảnh gif ngộ nghĩnh"/>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0289" y="2690248"/>
            <a:ext cx="7651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 Box 38"/>
          <p:cNvSpPr txBox="1">
            <a:spLocks noChangeArrowheads="1"/>
          </p:cNvSpPr>
          <p:nvPr/>
        </p:nvSpPr>
        <p:spPr bwMode="auto">
          <a:xfrm>
            <a:off x="1531144" y="317646"/>
            <a:ext cx="83724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vi-VN" sz="2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BÀI TẬP. MẠCH CÓ R, L, C MẮC NỐI TIẾP</a:t>
            </a:r>
          </a:p>
        </p:txBody>
      </p:sp>
      <p:cxnSp>
        <p:nvCxnSpPr>
          <p:cNvPr id="17" name="Straight Connector 16"/>
          <p:cNvCxnSpPr>
            <a:cxnSpLocks noChangeShapeType="1"/>
          </p:cNvCxnSpPr>
          <p:nvPr/>
        </p:nvCxnSpPr>
        <p:spPr bwMode="auto">
          <a:xfrm>
            <a:off x="1795464" y="6672264"/>
            <a:ext cx="7843837" cy="14287"/>
          </a:xfrm>
          <a:prstGeom prst="line">
            <a:avLst/>
          </a:prstGeom>
          <a:noFill/>
          <a:ln w="28575" algn="ctr">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3630166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up)">
                                      <p:cBhvr>
                                        <p:cTn id="7" dur="1000"/>
                                        <p:tgtEl>
                                          <p:spTgt spid="12"/>
                                        </p:tgtEl>
                                      </p:cBhvr>
                                    </p:animEffect>
                                  </p:childTnLst>
                                </p:cTn>
                              </p:par>
                              <p:par>
                                <p:cTn id="8" presetID="22" presetClass="entr" presetSubtype="8"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wipe(left)">
                                      <p:cBhvr>
                                        <p:cTn id="10" dur="1000"/>
                                        <p:tgtEl>
                                          <p:spTgt spid="17"/>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2" presetClass="entr" presetSubtype="0" fill="hold" nodeType="clickEffect">
                                  <p:stCondLst>
                                    <p:cond delay="0"/>
                                  </p:stCondLst>
                                  <p:childTnLst>
                                    <p:set>
                                      <p:cBhvr>
                                        <p:cTn id="14" dur="1" fill="hold">
                                          <p:stCondLst>
                                            <p:cond delay="0"/>
                                          </p:stCondLst>
                                        </p:cTn>
                                        <p:tgtEl>
                                          <p:spTgt spid="8198"/>
                                        </p:tgtEl>
                                        <p:attrNameLst>
                                          <p:attrName>style.visibility</p:attrName>
                                        </p:attrNameLst>
                                      </p:cBhvr>
                                      <p:to>
                                        <p:strVal val="visible"/>
                                      </p:to>
                                    </p:set>
                                    <p:animEffect transition="in" filter="fade">
                                      <p:cBhvr>
                                        <p:cTn id="15" dur="1000"/>
                                        <p:tgtEl>
                                          <p:spTgt spid="8198"/>
                                        </p:tgtEl>
                                      </p:cBhvr>
                                    </p:animEffect>
                                    <p:anim calcmode="lin" valueType="num">
                                      <p:cBhvr>
                                        <p:cTn id="16" dur="1000" fill="hold"/>
                                        <p:tgtEl>
                                          <p:spTgt spid="8198"/>
                                        </p:tgtEl>
                                        <p:attrNameLst>
                                          <p:attrName>ppt_x</p:attrName>
                                        </p:attrNameLst>
                                      </p:cBhvr>
                                      <p:tavLst>
                                        <p:tav tm="0">
                                          <p:val>
                                            <p:strVal val="#ppt_x"/>
                                          </p:val>
                                        </p:tav>
                                        <p:tav tm="100000">
                                          <p:val>
                                            <p:strVal val="#ppt_x"/>
                                          </p:val>
                                        </p:tav>
                                      </p:tavLst>
                                    </p:anim>
                                    <p:anim calcmode="lin" valueType="num">
                                      <p:cBhvr>
                                        <p:cTn id="17" dur="1000" fill="hold"/>
                                        <p:tgtEl>
                                          <p:spTgt spid="81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9218" name="Text Box 38"/>
          <p:cNvSpPr txBox="1">
            <a:spLocks noChangeArrowheads="1"/>
          </p:cNvSpPr>
          <p:nvPr/>
        </p:nvSpPr>
        <p:spPr bwMode="auto">
          <a:xfrm>
            <a:off x="1524001" y="280335"/>
            <a:ext cx="83724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vi-VN" sz="2800" b="1" dirty="0">
                <a:solidFill>
                  <a:srgbClr val="FF0000"/>
                </a:solidFill>
              </a:rPr>
              <a:t>BÀI TẬP. MẠCH CÓ R, L, C MẮC NỐI TIẾP</a:t>
            </a:r>
          </a:p>
        </p:txBody>
      </p:sp>
      <p:grpSp>
        <p:nvGrpSpPr>
          <p:cNvPr id="9219" name="Group 1"/>
          <p:cNvGrpSpPr>
            <a:grpSpLocks/>
          </p:cNvGrpSpPr>
          <p:nvPr/>
        </p:nvGrpSpPr>
        <p:grpSpPr bwMode="auto">
          <a:xfrm>
            <a:off x="689811" y="1431758"/>
            <a:ext cx="11004884" cy="4272930"/>
            <a:chOff x="0" y="533400"/>
            <a:chExt cx="9144000" cy="3823950"/>
          </a:xfrm>
        </p:grpSpPr>
        <mc:AlternateContent xmlns:mc="http://schemas.openxmlformats.org/markup-compatibility/2006">
          <mc:Choice xmlns:a14="http://schemas.microsoft.com/office/drawing/2010/main" Requires="a14">
            <p:sp>
              <p:nvSpPr>
                <p:cNvPr id="9230" name="Rectangle 1"/>
                <p:cNvSpPr>
                  <a:spLocks noChangeArrowheads="1"/>
                </p:cNvSpPr>
                <p:nvPr/>
              </p:nvSpPr>
              <p:spPr bwMode="auto">
                <a:xfrm>
                  <a:off x="0" y="533400"/>
                  <a:ext cx="9144000" cy="166260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en-US" altLang="vi-VN" sz="2800" b="1" dirty="0"/>
                    <a:t>Câu 7:</a:t>
                  </a:r>
                  <a:r>
                    <a:rPr lang="en-US" altLang="vi-VN" sz="2800" dirty="0"/>
                    <a:t>  Đặt một hiệu điện thế u = U</a:t>
                  </a:r>
                  <a14:m>
                    <m:oMath xmlns:m="http://schemas.openxmlformats.org/officeDocument/2006/math">
                      <m:rad>
                        <m:radPr>
                          <m:degHide m:val="on"/>
                          <m:ctrlPr>
                            <a:rPr lang="en-US" altLang="vi-VN" sz="2800" i="1" smtClean="0">
                              <a:latin typeface="Cambria Math" panose="02040503050406030204" pitchFamily="18" charset="0"/>
                            </a:rPr>
                          </m:ctrlPr>
                        </m:radPr>
                        <m:deg/>
                        <m:e>
                          <m:r>
                            <a:rPr lang="en-US" altLang="vi-VN" sz="2800" b="0" i="1" smtClean="0">
                              <a:latin typeface="Cambria Math" panose="02040503050406030204" pitchFamily="18" charset="0"/>
                            </a:rPr>
                            <m:t>2</m:t>
                          </m:r>
                        </m:e>
                      </m:rad>
                    </m:oMath>
                  </a14:m>
                  <a:r>
                    <a:rPr lang="en-US" altLang="vi-VN" sz="2800" dirty="0"/>
                    <a:t>cos(</a:t>
                  </a:r>
                  <a:r>
                    <a:rPr lang="en-US" altLang="vi-VN" sz="2800" dirty="0" err="1"/>
                    <a:t>ωt</a:t>
                  </a:r>
                  <a:r>
                    <a:rPr lang="en-US" altLang="vi-VN" sz="2800" dirty="0"/>
                    <a:t> + </a:t>
                  </a:r>
                  <a:r>
                    <a:rPr lang="en-US" altLang="vi-VN" sz="2800" dirty="0">
                      <a:sym typeface="Symbol" panose="05050102010706020507" pitchFamily="18" charset="2"/>
                    </a:rPr>
                    <a:t></a:t>
                  </a:r>
                  <a:r>
                    <a:rPr lang="en-US" altLang="vi-VN" sz="2800" dirty="0"/>
                    <a:t>) vào hai đầu đoạn mạch gồm: điện trở thuần R, cuộn dây thuần cảm (cảm thuần) có độ tự cảm L và tụ điện có điện dung C mắc nối tiếp. Cường độ dòng điện qua đoạn mạch có giá trị hiệu dụng là:</a:t>
                  </a:r>
                </a:p>
              </p:txBody>
            </p:sp>
          </mc:Choice>
          <mc:Fallback>
            <p:sp>
              <p:nvSpPr>
                <p:cNvPr id="9230" name="Rectangle 1"/>
                <p:cNvSpPr>
                  <a:spLocks noRot="1" noChangeAspect="1" noMove="1" noResize="1" noEditPoints="1" noAdjustHandles="1" noChangeArrowheads="1" noChangeShapeType="1" noTextEdit="1"/>
                </p:cNvSpPr>
                <p:nvPr/>
              </p:nvSpPr>
              <p:spPr bwMode="auto">
                <a:xfrm>
                  <a:off x="0" y="533400"/>
                  <a:ext cx="9144000" cy="1662605"/>
                </a:xfrm>
                <a:prstGeom prst="rect">
                  <a:avLst/>
                </a:prstGeom>
                <a:blipFill>
                  <a:blip r:embed="rId5"/>
                  <a:stretch>
                    <a:fillRect l="-1108" t="-1311" r="-1163" b="-8197"/>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vi-VN">
                      <a:noFill/>
                    </a:rPr>
                    <a:t> </a:t>
                  </a:r>
                </a:p>
              </p:txBody>
            </p:sp>
          </mc:Fallback>
        </mc:AlternateContent>
        <mc:AlternateContent xmlns:mc="http://schemas.openxmlformats.org/markup-compatibility/2006">
          <mc:Choice xmlns:a14="http://schemas.microsoft.com/office/drawing/2010/main" Requires="a14">
            <p:graphicFrame>
              <p:nvGraphicFramePr>
                <p:cNvPr id="9231" name="Object 2"/>
                <p:cNvGraphicFramePr>
                  <a:graphicFrameLocks noChangeAspect="1"/>
                </p:cNvGraphicFramePr>
                <p:nvPr>
                  <p:extLst>
                    <p:ext uri="{D42A27DB-BD31-4B8C-83A1-F6EECF244321}">
                      <p14:modId xmlns:p14="http://schemas.microsoft.com/office/powerpoint/2010/main" val="416648749"/>
                    </p:ext>
                  </p:extLst>
                </p:nvPr>
              </p:nvGraphicFramePr>
              <p:xfrm>
                <a:off x="1129136" y="2197978"/>
                <a:ext cx="2724150" cy="1135062"/>
              </p:xfrm>
              <a:graphic>
                <a:graphicData uri="http://schemas.openxmlformats.org/presentationml/2006/ole">
                  <mc:AlternateContent>
                    <mc:Choice xmlns:v="urn:schemas-microsoft-com:vml" Requires="v">
                      <p:oleObj spid="_x0000_s9390" name="Equation" r:id="rId6" imgW="1524000" imgH="635000" progId="Equation.DSMT4">
                        <p:embed/>
                      </p:oleObj>
                    </mc:Choice>
                    <mc:Fallback>
                      <p:oleObj name="Equation" r:id="rId6" imgW="1524000" imgH="635000" progId="Equation.DSMT4">
                        <p:embed/>
                        <p:pic>
                          <p:nvPicPr>
                            <p:cNvPr id="0" name="Object 2"/>
                            <p:cNvPicPr>
                              <a:picLocks noChangeAspect="1" noChangeArrowheads="1"/>
                            </p:cNvPicPr>
                            <p:nvPr/>
                          </p:nvPicPr>
                          <p:blipFill>
                            <a:blip r:embed="rId7">
                              <a:extLst>
                                <a:ext uri="{28A0092B-C50C-407E-A947-70E740481C1C}">
                                  <a14:useLocalDpi val="0"/>
                                </a:ext>
                              </a:extLst>
                            </a:blip>
                            <a:srcRect/>
                            <a:stretch>
                              <a:fillRect/>
                            </a:stretch>
                          </p:blipFill>
                          <p:spPr bwMode="auto">
                            <a:xfrm>
                              <a:off x="1129136" y="2197978"/>
                              <a:ext cx="2724150" cy="11350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oleObj>
                    </mc:Fallback>
                  </mc:AlternateContent>
                </a:graphicData>
              </a:graphic>
            </p:graphicFrame>
          </mc:Choice>
          <mc:Fallback>
            <p:graphicFrame>
              <p:nvGraphicFramePr>
                <p:cNvPr id="9231" name="Object 2"/>
                <p:cNvGraphicFramePr>
                  <a:graphicFrameLocks noChangeAspect="1"/>
                </p:cNvGraphicFramePr>
                <p:nvPr>
                  <p:extLst>
                    <p:ext uri="{D42A27DB-BD31-4B8C-83A1-F6EECF244321}">
                      <p14:modId xmlns:p14="http://schemas.microsoft.com/office/powerpoint/2010/main" val="416648749"/>
                    </p:ext>
                  </p:extLst>
                </p:nvPr>
              </p:nvGraphicFramePr>
              <p:xfrm>
                <a:off x="1129136" y="2197978"/>
                <a:ext cx="2724150" cy="1135062"/>
              </p:xfrm>
              <a:graphic>
                <a:graphicData uri="http://schemas.openxmlformats.org/presentationml/2006/ole">
                  <mc:AlternateContent>
                    <mc:Choice xmlns:v="urn:schemas-microsoft-com:vml" Requires="v">
                      <p:oleObj spid="_x0000_s9390" name="Equation" r:id="rId6" imgW="1524000" imgH="635000" progId="Equation.DSMT4">
                        <p:embed/>
                      </p:oleObj>
                    </mc:Choice>
                    <mc:Fallback>
                      <p:oleObj name="Equation" r:id="rId6" imgW="1524000" imgH="63500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29136" y="2197978"/>
                              <a:ext cx="2724150" cy="113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mc:Fallback>
        </mc:AlternateContent>
        <mc:AlternateContent xmlns:mc="http://schemas.openxmlformats.org/markup-compatibility/2006">
          <mc:Choice xmlns:a14="http://schemas.microsoft.com/office/drawing/2010/main" Requires="a14">
            <p:graphicFrame>
              <p:nvGraphicFramePr>
                <p:cNvPr id="9232" name="Object 3"/>
                <p:cNvGraphicFramePr>
                  <a:graphicFrameLocks noChangeAspect="1"/>
                </p:cNvGraphicFramePr>
                <p:nvPr>
                  <p:extLst>
                    <p:ext uri="{D42A27DB-BD31-4B8C-83A1-F6EECF244321}">
                      <p14:modId xmlns:p14="http://schemas.microsoft.com/office/powerpoint/2010/main" val="2050286858"/>
                    </p:ext>
                  </p:extLst>
                </p:nvPr>
              </p:nvGraphicFramePr>
              <p:xfrm>
                <a:off x="1160092" y="3236153"/>
                <a:ext cx="2662238" cy="1065212"/>
              </p:xfrm>
              <a:graphic>
                <a:graphicData uri="http://schemas.openxmlformats.org/presentationml/2006/ole">
                  <mc:AlternateContent>
                    <mc:Choice xmlns:v="urn:schemas-microsoft-com:vml" Requires="v">
                      <p:oleObj spid="_x0000_s9391" name="Equation" r:id="rId8" imgW="1586811" imgH="634725" progId="Equation.DSMT4">
                        <p:embed/>
                      </p:oleObj>
                    </mc:Choice>
                    <mc:Fallback>
                      <p:oleObj name="Equation" r:id="rId8" imgW="1586811" imgH="634725" progId="Equation.DSMT4">
                        <p:embed/>
                        <p:pic>
                          <p:nvPicPr>
                            <p:cNvPr id="0" name="Object 3"/>
                            <p:cNvPicPr>
                              <a:picLocks noChangeAspect="1" noChangeArrowheads="1"/>
                            </p:cNvPicPr>
                            <p:nvPr/>
                          </p:nvPicPr>
                          <p:blipFill>
                            <a:blip r:embed="rId9">
                              <a:extLst>
                                <a:ext uri="{28A0092B-C50C-407E-A947-70E740481C1C}">
                                  <a14:useLocalDpi val="0"/>
                                </a:ext>
                              </a:extLst>
                            </a:blip>
                            <a:srcRect/>
                            <a:stretch>
                              <a:fillRect/>
                            </a:stretch>
                          </p:blipFill>
                          <p:spPr bwMode="auto">
                            <a:xfrm>
                              <a:off x="1160092" y="3236153"/>
                              <a:ext cx="2662238" cy="10652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oleObj>
                    </mc:Fallback>
                  </mc:AlternateContent>
                </a:graphicData>
              </a:graphic>
            </p:graphicFrame>
          </mc:Choice>
          <mc:Fallback>
            <p:graphicFrame>
              <p:nvGraphicFramePr>
                <p:cNvPr id="9232" name="Object 3"/>
                <p:cNvGraphicFramePr>
                  <a:graphicFrameLocks noChangeAspect="1"/>
                </p:cNvGraphicFramePr>
                <p:nvPr>
                  <p:extLst>
                    <p:ext uri="{D42A27DB-BD31-4B8C-83A1-F6EECF244321}">
                      <p14:modId xmlns:p14="http://schemas.microsoft.com/office/powerpoint/2010/main" val="2050286858"/>
                    </p:ext>
                  </p:extLst>
                </p:nvPr>
              </p:nvGraphicFramePr>
              <p:xfrm>
                <a:off x="1160092" y="3236153"/>
                <a:ext cx="2662238" cy="1065212"/>
              </p:xfrm>
              <a:graphic>
                <a:graphicData uri="http://schemas.openxmlformats.org/presentationml/2006/ole">
                  <mc:AlternateContent>
                    <mc:Choice xmlns:v="urn:schemas-microsoft-com:vml" Requires="v">
                      <p:oleObj spid="_x0000_s9391" name="Equation" r:id="rId8" imgW="1586811" imgH="634725" progId="Equation.DSMT4">
                        <p:embed/>
                      </p:oleObj>
                    </mc:Choice>
                    <mc:Fallback>
                      <p:oleObj name="Equation" r:id="rId8" imgW="1586811" imgH="634725" progId="Equation.DSMT4">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60092" y="3236153"/>
                              <a:ext cx="2662238"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mc:Fallback>
        </mc:AlternateContent>
        <mc:AlternateContent xmlns:mc="http://schemas.openxmlformats.org/markup-compatibility/2006">
          <mc:Choice xmlns:a14="http://schemas.microsoft.com/office/drawing/2010/main" Requires="a14">
            <p:graphicFrame>
              <p:nvGraphicFramePr>
                <p:cNvPr id="9233" name="Object 4"/>
                <p:cNvGraphicFramePr>
                  <a:graphicFrameLocks noChangeAspect="1"/>
                </p:cNvGraphicFramePr>
                <p:nvPr>
                  <p:extLst>
                    <p:ext uri="{D42A27DB-BD31-4B8C-83A1-F6EECF244321}">
                      <p14:modId xmlns:p14="http://schemas.microsoft.com/office/powerpoint/2010/main" val="2587158516"/>
                    </p:ext>
                  </p:extLst>
                </p:nvPr>
              </p:nvGraphicFramePr>
              <p:xfrm>
                <a:off x="5105400" y="2215614"/>
                <a:ext cx="2774950" cy="1058862"/>
              </p:xfrm>
              <a:graphic>
                <a:graphicData uri="http://schemas.openxmlformats.org/presentationml/2006/ole">
                  <mc:AlternateContent>
                    <mc:Choice xmlns:v="urn:schemas-microsoft-com:vml" Requires="v">
                      <p:oleObj spid="_x0000_s9392" name="Equation" r:id="rId10" imgW="1663560" imgH="634680" progId="Equation.DSMT4">
                        <p:embed/>
                      </p:oleObj>
                    </mc:Choice>
                    <mc:Fallback>
                      <p:oleObj name="Equation" r:id="rId10" imgW="1663560" imgH="634680" progId="Equation.DSMT4">
                        <p:embed/>
                        <p:pic>
                          <p:nvPicPr>
                            <p:cNvPr id="0" name="Object 4"/>
                            <p:cNvPicPr>
                              <a:picLocks noChangeAspect="1" noChangeArrowheads="1"/>
                            </p:cNvPicPr>
                            <p:nvPr/>
                          </p:nvPicPr>
                          <p:blipFill>
                            <a:blip r:embed="rId11"/>
                            <a:srcRect/>
                            <a:stretch>
                              <a:fillRect/>
                            </a:stretch>
                          </p:blipFill>
                          <p:spPr bwMode="auto">
                            <a:xfrm>
                              <a:off x="5105400" y="2215614"/>
                              <a:ext cx="2774950" cy="10588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oleObj>
                    </mc:Fallback>
                  </mc:AlternateContent>
                </a:graphicData>
              </a:graphic>
            </p:graphicFrame>
          </mc:Choice>
          <mc:Fallback>
            <p:graphicFrame>
              <p:nvGraphicFramePr>
                <p:cNvPr id="9233" name="Object 4"/>
                <p:cNvGraphicFramePr>
                  <a:graphicFrameLocks noChangeAspect="1"/>
                </p:cNvGraphicFramePr>
                <p:nvPr>
                  <p:extLst>
                    <p:ext uri="{D42A27DB-BD31-4B8C-83A1-F6EECF244321}">
                      <p14:modId xmlns:p14="http://schemas.microsoft.com/office/powerpoint/2010/main" val="2587158516"/>
                    </p:ext>
                  </p:extLst>
                </p:nvPr>
              </p:nvGraphicFramePr>
              <p:xfrm>
                <a:off x="5105400" y="2215614"/>
                <a:ext cx="2774950" cy="1058862"/>
              </p:xfrm>
              <a:graphic>
                <a:graphicData uri="http://schemas.openxmlformats.org/presentationml/2006/ole">
                  <mc:AlternateContent>
                    <mc:Choice xmlns:v="urn:schemas-microsoft-com:vml" Requires="v">
                      <p:oleObj spid="_x0000_s9392" name="Equation" r:id="rId10" imgW="1663560" imgH="634680" progId="Equation.DSMT4">
                        <p:embed/>
                      </p:oleObj>
                    </mc:Choice>
                    <mc:Fallback>
                      <p:oleObj name="Equation" r:id="rId10" imgW="1663560" imgH="634680" progId="Equation.DSMT4">
                        <p:embed/>
                        <p:pic>
                          <p:nvPicPr>
                            <p:cNvPr id="0" name="Object 4"/>
                            <p:cNvPicPr>
                              <a:picLocks noChangeAspect="1" noChangeArrowheads="1"/>
                            </p:cNvPicPr>
                            <p:nvPr/>
                          </p:nvPicPr>
                          <p:blipFill>
                            <a:blip r:embed="rId11"/>
                            <a:srcRect/>
                            <a:stretch>
                              <a:fillRect/>
                            </a:stretch>
                          </p:blipFill>
                          <p:spPr bwMode="auto">
                            <a:xfrm>
                              <a:off x="5105400" y="2215614"/>
                              <a:ext cx="2774950" cy="1058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mc:Fallback>
        </mc:AlternateContent>
        <mc:AlternateContent xmlns:mc="http://schemas.openxmlformats.org/markup-compatibility/2006">
          <mc:Choice xmlns:a14="http://schemas.microsoft.com/office/drawing/2010/main" Requires="a14">
            <p:graphicFrame>
              <p:nvGraphicFramePr>
                <p:cNvPr id="9234" name="Object 5"/>
                <p:cNvGraphicFramePr>
                  <a:graphicFrameLocks noChangeAspect="1"/>
                </p:cNvGraphicFramePr>
                <p:nvPr>
                  <p:extLst>
                    <p:ext uri="{D42A27DB-BD31-4B8C-83A1-F6EECF244321}">
                      <p14:modId xmlns:p14="http://schemas.microsoft.com/office/powerpoint/2010/main" val="2927336176"/>
                    </p:ext>
                  </p:extLst>
                </p:nvPr>
              </p:nvGraphicFramePr>
              <p:xfrm>
                <a:off x="5184776" y="3336588"/>
                <a:ext cx="2695575" cy="1020762"/>
              </p:xfrm>
              <a:graphic>
                <a:graphicData uri="http://schemas.openxmlformats.org/presentationml/2006/ole">
                  <mc:AlternateContent>
                    <mc:Choice xmlns:v="urn:schemas-microsoft-com:vml" Requires="v">
                      <p:oleObj spid="_x0000_s9393" name="Equation" r:id="rId12" imgW="1675673" imgH="634725" progId="Equation.DSMT4">
                        <p:embed/>
                      </p:oleObj>
                    </mc:Choice>
                    <mc:Fallback>
                      <p:oleObj name="Equation" r:id="rId12" imgW="1675673" imgH="634725" progId="Equation.DSMT4">
                        <p:embed/>
                        <p:pic>
                          <p:nvPicPr>
                            <p:cNvPr id="0" name="Object 5"/>
                            <p:cNvPicPr>
                              <a:picLocks noChangeAspect="1" noChangeArrowheads="1"/>
                            </p:cNvPicPr>
                            <p:nvPr/>
                          </p:nvPicPr>
                          <p:blipFill>
                            <a:blip r:embed="rId13">
                              <a:extLst>
                                <a:ext uri="{28A0092B-C50C-407E-A947-70E740481C1C}">
                                  <a14:useLocalDpi val="0"/>
                                </a:ext>
                              </a:extLst>
                            </a:blip>
                            <a:srcRect/>
                            <a:stretch>
                              <a:fillRect/>
                            </a:stretch>
                          </p:blipFill>
                          <p:spPr bwMode="auto">
                            <a:xfrm>
                              <a:off x="5184776" y="3336588"/>
                              <a:ext cx="2695575" cy="10207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oleObj>
                    </mc:Fallback>
                  </mc:AlternateContent>
                </a:graphicData>
              </a:graphic>
            </p:graphicFrame>
          </mc:Choice>
          <mc:Fallback>
            <p:graphicFrame>
              <p:nvGraphicFramePr>
                <p:cNvPr id="9234" name="Object 5"/>
                <p:cNvGraphicFramePr>
                  <a:graphicFrameLocks noChangeAspect="1"/>
                </p:cNvGraphicFramePr>
                <p:nvPr>
                  <p:extLst>
                    <p:ext uri="{D42A27DB-BD31-4B8C-83A1-F6EECF244321}">
                      <p14:modId xmlns:p14="http://schemas.microsoft.com/office/powerpoint/2010/main" val="2927336176"/>
                    </p:ext>
                  </p:extLst>
                </p:nvPr>
              </p:nvGraphicFramePr>
              <p:xfrm>
                <a:off x="5184776" y="3336588"/>
                <a:ext cx="2695575" cy="1020762"/>
              </p:xfrm>
              <a:graphic>
                <a:graphicData uri="http://schemas.openxmlformats.org/presentationml/2006/ole">
                  <mc:AlternateContent>
                    <mc:Choice xmlns:v="urn:schemas-microsoft-com:vml" Requires="v">
                      <p:oleObj spid="_x0000_s9393" name="Equation" r:id="rId12" imgW="1675673" imgH="634725" progId="Equation.DSMT4">
                        <p:embed/>
                      </p:oleObj>
                    </mc:Choice>
                    <mc:Fallback>
                      <p:oleObj name="Equation" r:id="rId12" imgW="1675673" imgH="634725" progId="Equation.DSMT4">
                        <p:embed/>
                        <p:pic>
                          <p:nvPicPr>
                            <p:cNvPr id="0" name="Object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184776" y="3336588"/>
                              <a:ext cx="2695575" cy="102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mc:Fallback>
        </mc:AlternateContent>
      </p:grpSp>
      <p:pic>
        <p:nvPicPr>
          <p:cNvPr id="9221" name="Picture 6" descr="Kết quả hình ảnh cho ảnh gif ngộ nghĩnh"/>
          <p:cNvPicPr>
            <a:picLocks noChangeAspect="1" noChangeArrowheads="1" noCrop="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547146" y="4746156"/>
            <a:ext cx="7651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222" name="Object 5"/>
          <p:cNvGraphicFramePr>
            <a:graphicFrameLocks noChangeAspect="1"/>
          </p:cNvGraphicFramePr>
          <p:nvPr>
            <p:extLst>
              <p:ext uri="{D42A27DB-BD31-4B8C-83A1-F6EECF244321}">
                <p14:modId xmlns:p14="http://schemas.microsoft.com/office/powerpoint/2010/main" val="3146388604"/>
              </p:ext>
            </p:extLst>
          </p:nvPr>
        </p:nvGraphicFramePr>
        <p:xfrm>
          <a:off x="4956176" y="5711534"/>
          <a:ext cx="2184400" cy="776288"/>
        </p:xfrm>
        <a:graphic>
          <a:graphicData uri="http://schemas.openxmlformats.org/presentationml/2006/ole">
            <mc:AlternateContent xmlns:mc="http://schemas.openxmlformats.org/markup-compatibility/2006">
              <mc:Choice xmlns:v="urn:schemas-microsoft-com:vml" Requires="v">
                <p:oleObj spid="_x0000_s9394" name="Equation" r:id="rId15" imgW="1358310" imgH="482391" progId="Equation.DSMT4">
                  <p:embed/>
                </p:oleObj>
              </mc:Choice>
              <mc:Fallback>
                <p:oleObj name="Equation" r:id="rId15" imgW="1358310" imgH="482391" progId="Equation.DSMT4">
                  <p:embed/>
                  <p:pic>
                    <p:nvPicPr>
                      <p:cNvPr id="0" name="Object 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56176" y="5711534"/>
                        <a:ext cx="2184400"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219"/>
                                        </p:tgtEl>
                                        <p:attrNameLst>
                                          <p:attrName>style.visibility</p:attrName>
                                        </p:attrNameLst>
                                      </p:cBhvr>
                                      <p:to>
                                        <p:strVal val="visible"/>
                                      </p:to>
                                    </p:set>
                                    <p:animEffect transition="in" filter="fade">
                                      <p:cBhvr>
                                        <p:cTn id="7" dur="1000"/>
                                        <p:tgtEl>
                                          <p:spTgt spid="92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9222"/>
                                        </p:tgtEl>
                                        <p:attrNameLst>
                                          <p:attrName>style.visibility</p:attrName>
                                        </p:attrNameLst>
                                      </p:cBhvr>
                                      <p:to>
                                        <p:strVal val="visible"/>
                                      </p:to>
                                    </p:set>
                                    <p:animEffect transition="in" filter="wipe(left)">
                                      <p:cBhvr>
                                        <p:cTn id="12" dur="1000"/>
                                        <p:tgtEl>
                                          <p:spTgt spid="922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2" presetClass="entr" presetSubtype="0" fill="hold" nodeType="clickEffect">
                                  <p:stCondLst>
                                    <p:cond delay="0"/>
                                  </p:stCondLst>
                                  <p:childTnLst>
                                    <p:set>
                                      <p:cBhvr>
                                        <p:cTn id="16" dur="1" fill="hold">
                                          <p:stCondLst>
                                            <p:cond delay="0"/>
                                          </p:stCondLst>
                                        </p:cTn>
                                        <p:tgtEl>
                                          <p:spTgt spid="9221"/>
                                        </p:tgtEl>
                                        <p:attrNameLst>
                                          <p:attrName>style.visibility</p:attrName>
                                        </p:attrNameLst>
                                      </p:cBhvr>
                                      <p:to>
                                        <p:strVal val="visible"/>
                                      </p:to>
                                    </p:set>
                                    <p:animEffect transition="in" filter="fade">
                                      <p:cBhvr>
                                        <p:cTn id="17" dur="1000"/>
                                        <p:tgtEl>
                                          <p:spTgt spid="9221"/>
                                        </p:tgtEl>
                                      </p:cBhvr>
                                    </p:animEffect>
                                    <p:anim calcmode="lin" valueType="num">
                                      <p:cBhvr>
                                        <p:cTn id="18" dur="1000" fill="hold"/>
                                        <p:tgtEl>
                                          <p:spTgt spid="9221"/>
                                        </p:tgtEl>
                                        <p:attrNameLst>
                                          <p:attrName>ppt_x</p:attrName>
                                        </p:attrNameLst>
                                      </p:cBhvr>
                                      <p:tavLst>
                                        <p:tav tm="0">
                                          <p:val>
                                            <p:strVal val="#ppt_x"/>
                                          </p:val>
                                        </p:tav>
                                        <p:tav tm="100000">
                                          <p:val>
                                            <p:strVal val="#ppt_x"/>
                                          </p:val>
                                        </p:tav>
                                      </p:tavLst>
                                    </p:anim>
                                    <p:anim calcmode="lin" valueType="num">
                                      <p:cBhvr>
                                        <p:cTn id="19" dur="1000" fill="hold"/>
                                        <p:tgtEl>
                                          <p:spTgt spid="92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2139</TotalTime>
  <Words>4103</Words>
  <PresentationFormat>Widescreen</PresentationFormat>
  <Paragraphs>209</Paragraphs>
  <Slides>29</Slides>
  <Notes>29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5" baseType="lpstr">
      <vt:lpstr>Arial</vt:lpstr>
      <vt:lpstr>Calibri</vt:lpstr>
      <vt:lpstr>Cambria Math</vt:lpstr>
      <vt:lpstr>Wingdings</vt:lpstr>
      <vt:lpstr>Network</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2007-10-14T12:06:20Z</dcterms:created>
  <dcterms:modified xsi:type="dcterms:W3CDTF">2021-11-10T07:18:35Z</dcterms:modified>
</cp:coreProperties>
</file>