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74"/>
  </p:notesMasterIdLst>
  <p:sldIdLst>
    <p:sldId id="256" r:id="rId2"/>
    <p:sldId id="257" r:id="rId3"/>
    <p:sldId id="259" r:id="rId4"/>
    <p:sldId id="258" r:id="rId5"/>
    <p:sldId id="260" r:id="rId6"/>
    <p:sldId id="263" r:id="rId7"/>
    <p:sldId id="313" r:id="rId8"/>
    <p:sldId id="341" r:id="rId9"/>
    <p:sldId id="343" r:id="rId10"/>
    <p:sldId id="261" r:id="rId11"/>
    <p:sldId id="344" r:id="rId12"/>
    <p:sldId id="265" r:id="rId13"/>
    <p:sldId id="346" r:id="rId14"/>
    <p:sldId id="266" r:id="rId15"/>
    <p:sldId id="347" r:id="rId16"/>
    <p:sldId id="348" r:id="rId17"/>
    <p:sldId id="317" r:id="rId18"/>
    <p:sldId id="314" r:id="rId19"/>
    <p:sldId id="351" r:id="rId20"/>
    <p:sldId id="324" r:id="rId21"/>
    <p:sldId id="352" r:id="rId22"/>
    <p:sldId id="262" r:id="rId23"/>
    <p:sldId id="315" r:id="rId24"/>
    <p:sldId id="354" r:id="rId25"/>
    <p:sldId id="355" r:id="rId26"/>
    <p:sldId id="322" r:id="rId27"/>
    <p:sldId id="319" r:id="rId28"/>
    <p:sldId id="356" r:id="rId29"/>
    <p:sldId id="358" r:id="rId30"/>
    <p:sldId id="359" r:id="rId31"/>
    <p:sldId id="361" r:id="rId32"/>
    <p:sldId id="268" r:id="rId33"/>
    <p:sldId id="363" r:id="rId34"/>
    <p:sldId id="364" r:id="rId35"/>
    <p:sldId id="365" r:id="rId36"/>
    <p:sldId id="368" r:id="rId37"/>
    <p:sldId id="367" r:id="rId38"/>
    <p:sldId id="369" r:id="rId39"/>
    <p:sldId id="370" r:id="rId40"/>
    <p:sldId id="371" r:id="rId41"/>
    <p:sldId id="264" r:id="rId42"/>
    <p:sldId id="372" r:id="rId43"/>
    <p:sldId id="271" r:id="rId44"/>
    <p:sldId id="328" r:id="rId45"/>
    <p:sldId id="373" r:id="rId46"/>
    <p:sldId id="374" r:id="rId47"/>
    <p:sldId id="375" r:id="rId48"/>
    <p:sldId id="267" r:id="rId49"/>
    <p:sldId id="272" r:id="rId50"/>
    <p:sldId id="376" r:id="rId51"/>
    <p:sldId id="377" r:id="rId52"/>
    <p:sldId id="378" r:id="rId53"/>
    <p:sldId id="379" r:id="rId54"/>
    <p:sldId id="270" r:id="rId55"/>
    <p:sldId id="333" r:id="rId56"/>
    <p:sldId id="382" r:id="rId57"/>
    <p:sldId id="381" r:id="rId58"/>
    <p:sldId id="290" r:id="rId59"/>
    <p:sldId id="273" r:id="rId60"/>
    <p:sldId id="334" r:id="rId61"/>
    <p:sldId id="383" r:id="rId62"/>
    <p:sldId id="274" r:id="rId63"/>
    <p:sldId id="384" r:id="rId64"/>
    <p:sldId id="336" r:id="rId65"/>
    <p:sldId id="385" r:id="rId66"/>
    <p:sldId id="275" r:id="rId67"/>
    <p:sldId id="386" r:id="rId68"/>
    <p:sldId id="388" r:id="rId69"/>
    <p:sldId id="387" r:id="rId70"/>
    <p:sldId id="389" r:id="rId71"/>
    <p:sldId id="289" r:id="rId72"/>
    <p:sldId id="292" r:id="rId73"/>
  </p:sldIdLst>
  <p:sldSz cx="9144000" cy="5143500" type="screen16x9"/>
  <p:notesSz cx="6858000" cy="9144000"/>
  <p:embeddedFontLst>
    <p:embeddedFont>
      <p:font typeface="Poppins SemiBold" panose="020B0604020202020204" charset="0"/>
      <p:regular r:id="rId75"/>
      <p:bold r:id="rId76"/>
      <p:italic r:id="rId77"/>
      <p:boldItalic r:id="rId78"/>
    </p:embeddedFont>
    <p:embeddedFont>
      <p:font typeface="Anaheim" panose="020B0604020202020204" charset="0"/>
      <p:regular r:id="rId79"/>
    </p:embeddedFont>
    <p:embeddedFont>
      <p:font typeface="Mukta" panose="020B0604020202020204" charset="0"/>
      <p:regular r:id="rId80"/>
      <p:bold r:id="rId81"/>
    </p:embeddedFont>
    <p:embeddedFont>
      <p:font typeface="PT Sans" panose="020B0604020202020204" charset="0"/>
      <p:regular r:id="rId82"/>
      <p:bold r:id="rId83"/>
      <p:italic r:id="rId84"/>
      <p:boldItalic r:id="rId85"/>
    </p:embeddedFont>
    <p:embeddedFont>
      <p:font typeface="Pangolin" panose="020B0604020202020204" charset="0"/>
      <p:regular r:id="rId86"/>
    </p:embeddedFont>
    <p:embeddedFont>
      <p:font typeface="Lato" panose="020B0604020202020204" charset="0"/>
      <p:regular r:id="rId87"/>
      <p:bold r:id="rId88"/>
      <p:italic r:id="rId89"/>
      <p:boldItalic r:id="rId90"/>
    </p:embeddedFont>
    <p:embeddedFont>
      <p:font typeface="Cambria Math" panose="02040503050406030204" pitchFamily="18" charset="0"/>
      <p:regular r:id="rId91"/>
    </p:embeddedFont>
    <p:embeddedFont>
      <p:font typeface="Calibri" panose="020F0502020204030204" pitchFamily="34" charset="0"/>
      <p:regular r:id="rId92"/>
      <p:bold r:id="rId93"/>
      <p:italic r:id="rId94"/>
      <p:boldItalic r:id="rId95"/>
    </p:embeddedFont>
    <p:embeddedFont>
      <p:font typeface="Lato Black" panose="020B0604020202020204" charset="0"/>
      <p:bold r:id="rId96"/>
      <p:boldItalic r:id="rId97"/>
    </p:embeddedFont>
    <p:embeddedFont>
      <p:font typeface="Dotum" panose="020B0600000101010101" pitchFamily="34" charset="-127"/>
      <p:regular r:id="rId98"/>
    </p:embeddedFont>
    <p:embeddedFont>
      <p:font typeface="Poppins" panose="020B060402020202020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7C4F8"/>
    <a:srgbClr val="A88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9702B8-75EE-4A78-BF82-F94E3A50AE9B}">
  <a:tblStyle styleId="{339702B8-75EE-4A78-BF82-F94E3A50AE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A3903-F183-40C4-A39C-287EC2348DE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102"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8.fntdata"/><Relationship Id="rId90" Type="http://schemas.openxmlformats.org/officeDocument/2006/relationships/font" Target="fonts/font16.fntdata"/><Relationship Id="rId95"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1913b44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1913b44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59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272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304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5014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411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851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38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48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864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938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20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103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49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562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909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8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97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629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239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13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157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598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760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112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160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356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335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921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527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185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00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166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0471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292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777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003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3472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1077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231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286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228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902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107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2638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739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65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6782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8096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214a2686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5214a2686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6114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30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25" y="832584"/>
            <a:ext cx="5020200" cy="2834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853716"/>
            <a:ext cx="5020200" cy="457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
        <p:cNvGrpSpPr/>
        <p:nvPr/>
      </p:nvGrpSpPr>
      <p:grpSpPr>
        <a:xfrm>
          <a:off x="0" y="0"/>
          <a:ext cx="0" cy="0"/>
          <a:chOff x="0" y="0"/>
          <a:chExt cx="0" cy="0"/>
        </a:xfrm>
      </p:grpSpPr>
      <p:sp>
        <p:nvSpPr>
          <p:cNvPr id="51" name="Google Shape;51;p1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Font typeface="Poppins"/>
              <a:buNone/>
              <a:defRPr b="1">
                <a:latin typeface="Poppins"/>
                <a:ea typeface="Poppins"/>
                <a:cs typeface="Poppins"/>
                <a:sym typeface="Poppins"/>
              </a:defRPr>
            </a:lvl2pPr>
            <a:lvl3pPr lvl="2" rtl="0">
              <a:spcBef>
                <a:spcPts val="0"/>
              </a:spcBef>
              <a:spcAft>
                <a:spcPts val="0"/>
              </a:spcAft>
              <a:buSzPts val="3000"/>
              <a:buFont typeface="Poppins"/>
              <a:buNone/>
              <a:defRPr b="1">
                <a:latin typeface="Poppins"/>
                <a:ea typeface="Poppins"/>
                <a:cs typeface="Poppins"/>
                <a:sym typeface="Poppins"/>
              </a:defRPr>
            </a:lvl3pPr>
            <a:lvl4pPr lvl="3" rtl="0">
              <a:spcBef>
                <a:spcPts val="0"/>
              </a:spcBef>
              <a:spcAft>
                <a:spcPts val="0"/>
              </a:spcAft>
              <a:buSzPts val="3000"/>
              <a:buFont typeface="Poppins"/>
              <a:buNone/>
              <a:defRPr b="1">
                <a:latin typeface="Poppins"/>
                <a:ea typeface="Poppins"/>
                <a:cs typeface="Poppins"/>
                <a:sym typeface="Poppins"/>
              </a:defRPr>
            </a:lvl4pPr>
            <a:lvl5pPr lvl="4" rtl="0">
              <a:spcBef>
                <a:spcPts val="0"/>
              </a:spcBef>
              <a:spcAft>
                <a:spcPts val="0"/>
              </a:spcAft>
              <a:buSzPts val="3000"/>
              <a:buFont typeface="Poppins"/>
              <a:buNone/>
              <a:defRPr b="1">
                <a:latin typeface="Poppins"/>
                <a:ea typeface="Poppins"/>
                <a:cs typeface="Poppins"/>
                <a:sym typeface="Poppins"/>
              </a:defRPr>
            </a:lvl5pPr>
            <a:lvl6pPr lvl="5" rtl="0">
              <a:spcBef>
                <a:spcPts val="0"/>
              </a:spcBef>
              <a:spcAft>
                <a:spcPts val="0"/>
              </a:spcAft>
              <a:buSzPts val="3000"/>
              <a:buFont typeface="Poppins"/>
              <a:buNone/>
              <a:defRPr b="1">
                <a:latin typeface="Poppins"/>
                <a:ea typeface="Poppins"/>
                <a:cs typeface="Poppins"/>
                <a:sym typeface="Poppins"/>
              </a:defRPr>
            </a:lvl6pPr>
            <a:lvl7pPr lvl="6" rtl="0">
              <a:spcBef>
                <a:spcPts val="0"/>
              </a:spcBef>
              <a:spcAft>
                <a:spcPts val="0"/>
              </a:spcAft>
              <a:buSzPts val="3000"/>
              <a:buFont typeface="Poppins"/>
              <a:buNone/>
              <a:defRPr b="1">
                <a:latin typeface="Poppins"/>
                <a:ea typeface="Poppins"/>
                <a:cs typeface="Poppins"/>
                <a:sym typeface="Poppins"/>
              </a:defRPr>
            </a:lvl7pPr>
            <a:lvl8pPr lvl="7" rtl="0">
              <a:spcBef>
                <a:spcPts val="0"/>
              </a:spcBef>
              <a:spcAft>
                <a:spcPts val="0"/>
              </a:spcAft>
              <a:buSzPts val="3000"/>
              <a:buFont typeface="Poppins"/>
              <a:buNone/>
              <a:defRPr b="1">
                <a:latin typeface="Poppins"/>
                <a:ea typeface="Poppins"/>
                <a:cs typeface="Poppins"/>
                <a:sym typeface="Poppins"/>
              </a:defRPr>
            </a:lvl8pPr>
            <a:lvl9pPr lvl="8" rtl="0">
              <a:spcBef>
                <a:spcPts val="0"/>
              </a:spcBef>
              <a:spcAft>
                <a:spcPts val="0"/>
              </a:spcAft>
              <a:buSzPts val="3000"/>
              <a:buFont typeface="Poppins"/>
              <a:buNone/>
              <a:defRPr b="1">
                <a:latin typeface="Poppins"/>
                <a:ea typeface="Poppins"/>
                <a:cs typeface="Poppins"/>
                <a:sym typeface="Poppins"/>
              </a:defRPr>
            </a:lvl9pPr>
          </a:lstStyle>
          <a:p>
            <a:endParaRPr/>
          </a:p>
        </p:txBody>
      </p:sp>
      <p:sp>
        <p:nvSpPr>
          <p:cNvPr id="53" name="Google Shape;53;p13"/>
          <p:cNvSpPr txBox="1">
            <a:spLocks noGrp="1"/>
          </p:cNvSpPr>
          <p:nvPr>
            <p:ph type="subTitle" idx="1"/>
          </p:nvPr>
        </p:nvSpPr>
        <p:spPr>
          <a:xfrm>
            <a:off x="2011650"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2" hasCustomPrompt="1"/>
          </p:nvPr>
        </p:nvSpPr>
        <p:spPr>
          <a:xfrm>
            <a:off x="1097340"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5" name="Google Shape;55;p13"/>
          <p:cNvSpPr txBox="1">
            <a:spLocks noGrp="1"/>
          </p:cNvSpPr>
          <p:nvPr>
            <p:ph type="subTitle" idx="3"/>
          </p:nvPr>
        </p:nvSpPr>
        <p:spPr>
          <a:xfrm>
            <a:off x="2011650"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6" name="Google Shape;56;p13"/>
          <p:cNvSpPr txBox="1">
            <a:spLocks noGrp="1"/>
          </p:cNvSpPr>
          <p:nvPr>
            <p:ph type="subTitle" idx="4"/>
          </p:nvPr>
        </p:nvSpPr>
        <p:spPr>
          <a:xfrm>
            <a:off x="5669125"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5" hasCustomPrompt="1"/>
          </p:nvPr>
        </p:nvSpPr>
        <p:spPr>
          <a:xfrm>
            <a:off x="4754815"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8" name="Google Shape;58;p13"/>
          <p:cNvSpPr txBox="1">
            <a:spLocks noGrp="1"/>
          </p:cNvSpPr>
          <p:nvPr>
            <p:ph type="subTitle" idx="6"/>
          </p:nvPr>
        </p:nvSpPr>
        <p:spPr>
          <a:xfrm>
            <a:off x="5669125"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9" name="Google Shape;59;p13"/>
          <p:cNvSpPr txBox="1">
            <a:spLocks noGrp="1"/>
          </p:cNvSpPr>
          <p:nvPr>
            <p:ph type="subTitle" idx="7"/>
          </p:nvPr>
        </p:nvSpPr>
        <p:spPr>
          <a:xfrm>
            <a:off x="2011650"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8" hasCustomPrompt="1"/>
          </p:nvPr>
        </p:nvSpPr>
        <p:spPr>
          <a:xfrm>
            <a:off x="1097340"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1" name="Google Shape;61;p13"/>
          <p:cNvSpPr txBox="1">
            <a:spLocks noGrp="1"/>
          </p:cNvSpPr>
          <p:nvPr>
            <p:ph type="subTitle" idx="9"/>
          </p:nvPr>
        </p:nvSpPr>
        <p:spPr>
          <a:xfrm>
            <a:off x="2011650"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62" name="Google Shape;62;p13"/>
          <p:cNvSpPr txBox="1">
            <a:spLocks noGrp="1"/>
          </p:cNvSpPr>
          <p:nvPr>
            <p:ph type="subTitle" idx="13"/>
          </p:nvPr>
        </p:nvSpPr>
        <p:spPr>
          <a:xfrm>
            <a:off x="5669125"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4" hasCustomPrompt="1"/>
          </p:nvPr>
        </p:nvSpPr>
        <p:spPr>
          <a:xfrm>
            <a:off x="4754815"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4" name="Google Shape;64;p13"/>
          <p:cNvSpPr txBox="1">
            <a:spLocks noGrp="1"/>
          </p:cNvSpPr>
          <p:nvPr>
            <p:ph type="subTitle" idx="15"/>
          </p:nvPr>
        </p:nvSpPr>
        <p:spPr>
          <a:xfrm>
            <a:off x="5669125"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5"/>
        <p:cNvGrpSpPr/>
        <p:nvPr/>
      </p:nvGrpSpPr>
      <p:grpSpPr>
        <a:xfrm>
          <a:off x="0" y="0"/>
          <a:ext cx="0" cy="0"/>
          <a:chOff x="0" y="0"/>
          <a:chExt cx="0" cy="0"/>
        </a:xfrm>
      </p:grpSpPr>
      <p:sp>
        <p:nvSpPr>
          <p:cNvPr id="66" name="Google Shape;66;p1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4754825" y="3257548"/>
            <a:ext cx="3675900" cy="4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8" name="Google Shape;68;p14"/>
          <p:cNvSpPr txBox="1">
            <a:spLocks noGrp="1"/>
          </p:cNvSpPr>
          <p:nvPr>
            <p:ph type="subTitle" idx="1"/>
          </p:nvPr>
        </p:nvSpPr>
        <p:spPr>
          <a:xfrm>
            <a:off x="4754825" y="1428752"/>
            <a:ext cx="3675900" cy="164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4"/>
        <p:cNvGrpSpPr/>
        <p:nvPr/>
      </p:nvGrpSpPr>
      <p:grpSpPr>
        <a:xfrm>
          <a:off x="0" y="0"/>
          <a:ext cx="0" cy="0"/>
          <a:chOff x="0" y="0"/>
          <a:chExt cx="0" cy="0"/>
        </a:xfrm>
      </p:grpSpPr>
      <p:sp>
        <p:nvSpPr>
          <p:cNvPr id="75" name="Google Shape;75;p1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a:spLocks noGrp="1"/>
          </p:cNvSpPr>
          <p:nvPr>
            <p:ph type="title"/>
          </p:nvPr>
        </p:nvSpPr>
        <p:spPr>
          <a:xfrm>
            <a:off x="713225" y="124583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6"/>
          <p:cNvSpPr txBox="1">
            <a:spLocks noGrp="1"/>
          </p:cNvSpPr>
          <p:nvPr>
            <p:ph type="subTitle" idx="1"/>
          </p:nvPr>
        </p:nvSpPr>
        <p:spPr>
          <a:xfrm>
            <a:off x="713225" y="2983266"/>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6"/>
          <p:cNvSpPr>
            <a:spLocks noGrp="1"/>
          </p:cNvSpPr>
          <p:nvPr>
            <p:ph type="pic" idx="2"/>
          </p:nvPr>
        </p:nvSpPr>
        <p:spPr>
          <a:xfrm>
            <a:off x="4754825" y="539500"/>
            <a:ext cx="3675900" cy="4064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9"/>
        <p:cNvGrpSpPr/>
        <p:nvPr/>
      </p:nvGrpSpPr>
      <p:grpSpPr>
        <a:xfrm>
          <a:off x="0" y="0"/>
          <a:ext cx="0" cy="0"/>
          <a:chOff x="0" y="0"/>
          <a:chExt cx="0" cy="0"/>
        </a:xfrm>
      </p:grpSpPr>
      <p:sp>
        <p:nvSpPr>
          <p:cNvPr id="80" name="Google Shape;80;p1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title"/>
          </p:nvPr>
        </p:nvSpPr>
        <p:spPr>
          <a:xfrm>
            <a:off x="713225" y="1474472"/>
            <a:ext cx="36759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7"/>
          <p:cNvSpPr txBox="1">
            <a:spLocks noGrp="1"/>
          </p:cNvSpPr>
          <p:nvPr>
            <p:ph type="subTitle" idx="1"/>
          </p:nvPr>
        </p:nvSpPr>
        <p:spPr>
          <a:xfrm>
            <a:off x="713225" y="2754628"/>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83"/>
        <p:cNvGrpSpPr/>
        <p:nvPr/>
      </p:nvGrpSpPr>
      <p:grpSpPr>
        <a:xfrm>
          <a:off x="0" y="0"/>
          <a:ext cx="0" cy="0"/>
          <a:chOff x="0" y="0"/>
          <a:chExt cx="0" cy="0"/>
        </a:xfrm>
      </p:grpSpPr>
      <p:sp>
        <p:nvSpPr>
          <p:cNvPr id="84" name="Google Shape;84;p1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a:spLocks noGrp="1"/>
          </p:cNvSpPr>
          <p:nvPr>
            <p:ph type="title"/>
          </p:nvPr>
        </p:nvSpPr>
        <p:spPr>
          <a:xfrm>
            <a:off x="4754825" y="1725938"/>
            <a:ext cx="3675900" cy="594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18"/>
          <p:cNvSpPr txBox="1">
            <a:spLocks noGrp="1"/>
          </p:cNvSpPr>
          <p:nvPr>
            <p:ph type="subTitle" idx="1"/>
          </p:nvPr>
        </p:nvSpPr>
        <p:spPr>
          <a:xfrm>
            <a:off x="4755000" y="2503163"/>
            <a:ext cx="36759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87"/>
        <p:cNvGrpSpPr/>
        <p:nvPr/>
      </p:nvGrpSpPr>
      <p:grpSpPr>
        <a:xfrm>
          <a:off x="0" y="0"/>
          <a:ext cx="0" cy="0"/>
          <a:chOff x="0" y="0"/>
          <a:chExt cx="0" cy="0"/>
        </a:xfrm>
      </p:grpSpPr>
      <p:sp>
        <p:nvSpPr>
          <p:cNvPr id="88" name="Google Shape;88;p1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9"/>
          <p:cNvSpPr txBox="1">
            <a:spLocks noGrp="1"/>
          </p:cNvSpPr>
          <p:nvPr>
            <p:ph type="title"/>
          </p:nvPr>
        </p:nvSpPr>
        <p:spPr>
          <a:xfrm>
            <a:off x="713225" y="539500"/>
            <a:ext cx="7717800" cy="594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9"/>
          <p:cNvSpPr txBox="1">
            <a:spLocks noGrp="1"/>
          </p:cNvSpPr>
          <p:nvPr>
            <p:ph type="subTitle" idx="1"/>
          </p:nvPr>
        </p:nvSpPr>
        <p:spPr>
          <a:xfrm>
            <a:off x="713225" y="1316750"/>
            <a:ext cx="4064100" cy="328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1"/>
        <p:cNvGrpSpPr/>
        <p:nvPr/>
      </p:nvGrpSpPr>
      <p:grpSpPr>
        <a:xfrm>
          <a:off x="0" y="0"/>
          <a:ext cx="0" cy="0"/>
          <a:chOff x="0" y="0"/>
          <a:chExt cx="0" cy="0"/>
        </a:xfrm>
      </p:grpSpPr>
      <p:sp>
        <p:nvSpPr>
          <p:cNvPr id="92" name="Google Shape;92;p20"/>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20"/>
          <p:cNvSpPr txBox="1">
            <a:spLocks noGrp="1"/>
          </p:cNvSpPr>
          <p:nvPr>
            <p:ph type="subTitle" idx="1"/>
          </p:nvPr>
        </p:nvSpPr>
        <p:spPr>
          <a:xfrm>
            <a:off x="4754814"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0"/>
          <p:cNvSpPr txBox="1">
            <a:spLocks noGrp="1"/>
          </p:cNvSpPr>
          <p:nvPr>
            <p:ph type="subTitle" idx="2"/>
          </p:nvPr>
        </p:nvSpPr>
        <p:spPr>
          <a:xfrm>
            <a:off x="1645961"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ubTitle" idx="3"/>
          </p:nvPr>
        </p:nvSpPr>
        <p:spPr>
          <a:xfrm>
            <a:off x="1645961"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97" name="Google Shape;97;p20"/>
          <p:cNvSpPr txBox="1">
            <a:spLocks noGrp="1"/>
          </p:cNvSpPr>
          <p:nvPr>
            <p:ph type="subTitle" idx="4"/>
          </p:nvPr>
        </p:nvSpPr>
        <p:spPr>
          <a:xfrm>
            <a:off x="4754814"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8"/>
        <p:cNvGrpSpPr/>
        <p:nvPr/>
      </p:nvGrpSpPr>
      <p:grpSpPr>
        <a:xfrm>
          <a:off x="0" y="0"/>
          <a:ext cx="0" cy="0"/>
          <a:chOff x="0" y="0"/>
          <a:chExt cx="0" cy="0"/>
        </a:xfrm>
      </p:grpSpPr>
      <p:sp>
        <p:nvSpPr>
          <p:cNvPr id="99" name="Google Shape;99;p2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21"/>
          <p:cNvSpPr txBox="1">
            <a:spLocks noGrp="1"/>
          </p:cNvSpPr>
          <p:nvPr>
            <p:ph type="subTitle" idx="1"/>
          </p:nvPr>
        </p:nvSpPr>
        <p:spPr>
          <a:xfrm>
            <a:off x="4754831"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1"/>
          <p:cNvSpPr txBox="1">
            <a:spLocks noGrp="1"/>
          </p:cNvSpPr>
          <p:nvPr>
            <p:ph type="subTitle" idx="2"/>
          </p:nvPr>
        </p:nvSpPr>
        <p:spPr>
          <a:xfrm>
            <a:off x="1188750"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8"/>
        <p:cNvGrpSpPr/>
        <p:nvPr/>
      </p:nvGrpSpPr>
      <p:grpSpPr>
        <a:xfrm>
          <a:off x="0" y="0"/>
          <a:ext cx="0" cy="0"/>
          <a:chOff x="0" y="0"/>
          <a:chExt cx="0" cy="0"/>
        </a:xfrm>
      </p:grpSpPr>
      <p:sp>
        <p:nvSpPr>
          <p:cNvPr id="109" name="Google Shape;109;p2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 name="Google Shape;111;p23"/>
          <p:cNvSpPr txBox="1">
            <a:spLocks noGrp="1"/>
          </p:cNvSpPr>
          <p:nvPr>
            <p:ph type="subTitle" idx="1"/>
          </p:nvPr>
        </p:nvSpPr>
        <p:spPr>
          <a:xfrm>
            <a:off x="714688" y="3028950"/>
            <a:ext cx="2328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3"/>
          <p:cNvSpPr txBox="1">
            <a:spLocks noGrp="1"/>
          </p:cNvSpPr>
          <p:nvPr>
            <p:ph type="subTitle" idx="2"/>
          </p:nvPr>
        </p:nvSpPr>
        <p:spPr>
          <a:xfrm>
            <a:off x="3406200" y="3028950"/>
            <a:ext cx="2331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3"/>
          <p:cNvSpPr txBox="1">
            <a:spLocks noGrp="1"/>
          </p:cNvSpPr>
          <p:nvPr>
            <p:ph type="subTitle" idx="3"/>
          </p:nvPr>
        </p:nvSpPr>
        <p:spPr>
          <a:xfrm>
            <a:off x="6099250" y="3028950"/>
            <a:ext cx="2331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3"/>
          <p:cNvSpPr txBox="1">
            <a:spLocks noGrp="1"/>
          </p:cNvSpPr>
          <p:nvPr>
            <p:ph type="subTitle" idx="4"/>
          </p:nvPr>
        </p:nvSpPr>
        <p:spPr>
          <a:xfrm>
            <a:off x="714688" y="2571750"/>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15" name="Google Shape;115;p23"/>
          <p:cNvSpPr txBox="1">
            <a:spLocks noGrp="1"/>
          </p:cNvSpPr>
          <p:nvPr>
            <p:ph type="subTitle" idx="5"/>
          </p:nvPr>
        </p:nvSpPr>
        <p:spPr>
          <a:xfrm>
            <a:off x="34062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16" name="Google Shape;116;p23"/>
          <p:cNvSpPr txBox="1">
            <a:spLocks noGrp="1"/>
          </p:cNvSpPr>
          <p:nvPr>
            <p:ph type="subTitle" idx="6"/>
          </p:nvPr>
        </p:nvSpPr>
        <p:spPr>
          <a:xfrm>
            <a:off x="609925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7"/>
        <p:cNvGrpSpPr/>
        <p:nvPr/>
      </p:nvGrpSpPr>
      <p:grpSpPr>
        <a:xfrm>
          <a:off x="0" y="0"/>
          <a:ext cx="0" cy="0"/>
          <a:chOff x="0" y="0"/>
          <a:chExt cx="0" cy="0"/>
        </a:xfrm>
      </p:grpSpPr>
      <p:sp>
        <p:nvSpPr>
          <p:cNvPr id="118" name="Google Shape;118;p2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24"/>
          <p:cNvSpPr txBox="1">
            <a:spLocks noGrp="1"/>
          </p:cNvSpPr>
          <p:nvPr>
            <p:ph type="subTitle" idx="1"/>
          </p:nvPr>
        </p:nvSpPr>
        <p:spPr>
          <a:xfrm>
            <a:off x="1005750"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subTitle" idx="2"/>
          </p:nvPr>
        </p:nvSpPr>
        <p:spPr>
          <a:xfrm>
            <a:off x="4754831"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4"/>
          <p:cNvSpPr txBox="1">
            <a:spLocks noGrp="1"/>
          </p:cNvSpPr>
          <p:nvPr>
            <p:ph type="subTitle" idx="3"/>
          </p:nvPr>
        </p:nvSpPr>
        <p:spPr>
          <a:xfrm>
            <a:off x="1005750"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subTitle" idx="4"/>
          </p:nvPr>
        </p:nvSpPr>
        <p:spPr>
          <a:xfrm>
            <a:off x="4754831"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ubTitle" idx="5"/>
          </p:nvPr>
        </p:nvSpPr>
        <p:spPr>
          <a:xfrm>
            <a:off x="1005750"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5" name="Google Shape;125;p24"/>
          <p:cNvSpPr txBox="1">
            <a:spLocks noGrp="1"/>
          </p:cNvSpPr>
          <p:nvPr>
            <p:ph type="subTitle" idx="6"/>
          </p:nvPr>
        </p:nvSpPr>
        <p:spPr>
          <a:xfrm>
            <a:off x="1005750"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6" name="Google Shape;126;p24"/>
          <p:cNvSpPr txBox="1">
            <a:spLocks noGrp="1"/>
          </p:cNvSpPr>
          <p:nvPr>
            <p:ph type="subTitle" idx="7"/>
          </p:nvPr>
        </p:nvSpPr>
        <p:spPr>
          <a:xfrm>
            <a:off x="4754825"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7" name="Google Shape;127;p24"/>
          <p:cNvSpPr txBox="1">
            <a:spLocks noGrp="1"/>
          </p:cNvSpPr>
          <p:nvPr>
            <p:ph type="subTitle" idx="8"/>
          </p:nvPr>
        </p:nvSpPr>
        <p:spPr>
          <a:xfrm>
            <a:off x="4754825"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3407700" y="2064617"/>
            <a:ext cx="5023200" cy="1645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370600" y="788670"/>
            <a:ext cx="1097400" cy="10974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407700" y="3897630"/>
            <a:ext cx="50232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8"/>
        <p:cNvGrpSpPr/>
        <p:nvPr/>
      </p:nvGrpSpPr>
      <p:grpSpPr>
        <a:xfrm>
          <a:off x="0" y="0"/>
          <a:ext cx="0" cy="0"/>
          <a:chOff x="0" y="0"/>
          <a:chExt cx="0" cy="0"/>
        </a:xfrm>
      </p:grpSpPr>
      <p:sp>
        <p:nvSpPr>
          <p:cNvPr id="129" name="Google Shape;129;p25"/>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5"/>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5"/>
          <p:cNvSpPr txBox="1">
            <a:spLocks noGrp="1"/>
          </p:cNvSpPr>
          <p:nvPr>
            <p:ph type="subTitle" idx="1"/>
          </p:nvPr>
        </p:nvSpPr>
        <p:spPr>
          <a:xfrm>
            <a:off x="713225" y="186313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5"/>
          <p:cNvSpPr txBox="1">
            <a:spLocks noGrp="1"/>
          </p:cNvSpPr>
          <p:nvPr>
            <p:ph type="subTitle" idx="2"/>
          </p:nvPr>
        </p:nvSpPr>
        <p:spPr>
          <a:xfrm>
            <a:off x="3406200"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5"/>
          <p:cNvSpPr txBox="1">
            <a:spLocks noGrp="1"/>
          </p:cNvSpPr>
          <p:nvPr>
            <p:ph type="subTitle" idx="3"/>
          </p:nvPr>
        </p:nvSpPr>
        <p:spPr>
          <a:xfrm>
            <a:off x="713225" y="360050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5"/>
          <p:cNvSpPr txBox="1">
            <a:spLocks noGrp="1"/>
          </p:cNvSpPr>
          <p:nvPr>
            <p:ph type="subTitle" idx="4"/>
          </p:nvPr>
        </p:nvSpPr>
        <p:spPr>
          <a:xfrm>
            <a:off x="3406200"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5"/>
          <p:cNvSpPr txBox="1">
            <a:spLocks noGrp="1"/>
          </p:cNvSpPr>
          <p:nvPr>
            <p:ph type="subTitle" idx="5"/>
          </p:nvPr>
        </p:nvSpPr>
        <p:spPr>
          <a:xfrm>
            <a:off x="6102175"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5"/>
          <p:cNvSpPr txBox="1">
            <a:spLocks noGrp="1"/>
          </p:cNvSpPr>
          <p:nvPr>
            <p:ph type="subTitle" idx="6"/>
          </p:nvPr>
        </p:nvSpPr>
        <p:spPr>
          <a:xfrm>
            <a:off x="6102175"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5"/>
          <p:cNvSpPr txBox="1">
            <a:spLocks noGrp="1"/>
          </p:cNvSpPr>
          <p:nvPr>
            <p:ph type="subTitle" idx="7"/>
          </p:nvPr>
        </p:nvSpPr>
        <p:spPr>
          <a:xfrm>
            <a:off x="717798" y="1405938"/>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8" name="Google Shape;138;p25"/>
          <p:cNvSpPr txBox="1">
            <a:spLocks noGrp="1"/>
          </p:cNvSpPr>
          <p:nvPr>
            <p:ph type="subTitle" idx="8"/>
          </p:nvPr>
        </p:nvSpPr>
        <p:spPr>
          <a:xfrm>
            <a:off x="3410779" y="1405938"/>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9" name="Google Shape;139;p25"/>
          <p:cNvSpPr txBox="1">
            <a:spLocks noGrp="1"/>
          </p:cNvSpPr>
          <p:nvPr>
            <p:ph type="subTitle" idx="9"/>
          </p:nvPr>
        </p:nvSpPr>
        <p:spPr>
          <a:xfrm>
            <a:off x="6106754" y="1405938"/>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0" name="Google Shape;140;p25"/>
          <p:cNvSpPr txBox="1">
            <a:spLocks noGrp="1"/>
          </p:cNvSpPr>
          <p:nvPr>
            <p:ph type="subTitle" idx="13"/>
          </p:nvPr>
        </p:nvSpPr>
        <p:spPr>
          <a:xfrm>
            <a:off x="717798" y="3143309"/>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1" name="Google Shape;141;p25"/>
          <p:cNvSpPr txBox="1">
            <a:spLocks noGrp="1"/>
          </p:cNvSpPr>
          <p:nvPr>
            <p:ph type="subTitle" idx="14"/>
          </p:nvPr>
        </p:nvSpPr>
        <p:spPr>
          <a:xfrm>
            <a:off x="3410779" y="3143309"/>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2" name="Google Shape;142;p25"/>
          <p:cNvSpPr txBox="1">
            <a:spLocks noGrp="1"/>
          </p:cNvSpPr>
          <p:nvPr>
            <p:ph type="subTitle" idx="15"/>
          </p:nvPr>
        </p:nvSpPr>
        <p:spPr>
          <a:xfrm>
            <a:off x="6106754" y="3143309"/>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3"/>
        <p:cNvGrpSpPr/>
        <p:nvPr/>
      </p:nvGrpSpPr>
      <p:grpSpPr>
        <a:xfrm>
          <a:off x="0" y="0"/>
          <a:ext cx="0" cy="0"/>
          <a:chOff x="0" y="0"/>
          <a:chExt cx="0" cy="0"/>
        </a:xfrm>
      </p:grpSpPr>
      <p:sp>
        <p:nvSpPr>
          <p:cNvPr id="144" name="Google Shape;144;p2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hasCustomPrompt="1"/>
          </p:nvPr>
        </p:nvSpPr>
        <p:spPr>
          <a:xfrm>
            <a:off x="2286000" y="539507"/>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26"/>
          <p:cNvSpPr txBox="1">
            <a:spLocks noGrp="1"/>
          </p:cNvSpPr>
          <p:nvPr>
            <p:ph type="subTitle" idx="1"/>
          </p:nvPr>
        </p:nvSpPr>
        <p:spPr>
          <a:xfrm>
            <a:off x="2286000" y="1270902"/>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7" name="Google Shape;147;p26"/>
          <p:cNvSpPr txBox="1">
            <a:spLocks noGrp="1"/>
          </p:cNvSpPr>
          <p:nvPr>
            <p:ph type="title" idx="2" hasCustomPrompt="1"/>
          </p:nvPr>
        </p:nvSpPr>
        <p:spPr>
          <a:xfrm>
            <a:off x="2286000" y="1977452"/>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6"/>
          <p:cNvSpPr txBox="1">
            <a:spLocks noGrp="1"/>
          </p:cNvSpPr>
          <p:nvPr>
            <p:ph type="subTitle" idx="3"/>
          </p:nvPr>
        </p:nvSpPr>
        <p:spPr>
          <a:xfrm>
            <a:off x="2286000" y="2708848"/>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9" name="Google Shape;149;p26"/>
          <p:cNvSpPr txBox="1">
            <a:spLocks noGrp="1"/>
          </p:cNvSpPr>
          <p:nvPr>
            <p:ph type="title" idx="4" hasCustomPrompt="1"/>
          </p:nvPr>
        </p:nvSpPr>
        <p:spPr>
          <a:xfrm>
            <a:off x="2286000" y="3415393"/>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6"/>
          <p:cNvSpPr txBox="1">
            <a:spLocks noGrp="1"/>
          </p:cNvSpPr>
          <p:nvPr>
            <p:ph type="subTitle" idx="5"/>
          </p:nvPr>
        </p:nvSpPr>
        <p:spPr>
          <a:xfrm>
            <a:off x="2286000" y="4146789"/>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1"/>
        <p:cNvGrpSpPr/>
        <p:nvPr/>
      </p:nvGrpSpPr>
      <p:grpSpPr>
        <a:xfrm>
          <a:off x="0" y="0"/>
          <a:ext cx="0" cy="0"/>
          <a:chOff x="0" y="0"/>
          <a:chExt cx="0" cy="0"/>
        </a:xfrm>
      </p:grpSpPr>
      <p:sp>
        <p:nvSpPr>
          <p:cNvPr id="152" name="Google Shape;152;p2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7"/>
          <p:cNvSpPr txBox="1">
            <a:spLocks noGrp="1"/>
          </p:cNvSpPr>
          <p:nvPr>
            <p:ph type="title" hasCustomPrompt="1"/>
          </p:nvPr>
        </p:nvSpPr>
        <p:spPr>
          <a:xfrm>
            <a:off x="1420338"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27"/>
          <p:cNvSpPr txBox="1">
            <a:spLocks noGrp="1"/>
          </p:cNvSpPr>
          <p:nvPr>
            <p:ph type="subTitle" idx="1"/>
          </p:nvPr>
        </p:nvSpPr>
        <p:spPr>
          <a:xfrm>
            <a:off x="713238"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5" name="Google Shape;155;p27"/>
          <p:cNvSpPr txBox="1">
            <a:spLocks noGrp="1"/>
          </p:cNvSpPr>
          <p:nvPr>
            <p:ph type="subTitle" idx="2"/>
          </p:nvPr>
        </p:nvSpPr>
        <p:spPr>
          <a:xfrm>
            <a:off x="713238"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6" name="Google Shape;156;p27"/>
          <p:cNvSpPr txBox="1">
            <a:spLocks noGrp="1"/>
          </p:cNvSpPr>
          <p:nvPr>
            <p:ph type="title" idx="3" hasCustomPrompt="1"/>
          </p:nvPr>
        </p:nvSpPr>
        <p:spPr>
          <a:xfrm>
            <a:off x="4114800"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7" name="Google Shape;157;p27"/>
          <p:cNvSpPr txBox="1">
            <a:spLocks noGrp="1"/>
          </p:cNvSpPr>
          <p:nvPr>
            <p:ph type="subTitle" idx="4"/>
          </p:nvPr>
        </p:nvSpPr>
        <p:spPr>
          <a:xfrm>
            <a:off x="3407700"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8" name="Google Shape;158;p27"/>
          <p:cNvSpPr txBox="1">
            <a:spLocks noGrp="1"/>
          </p:cNvSpPr>
          <p:nvPr>
            <p:ph type="subTitle" idx="5"/>
          </p:nvPr>
        </p:nvSpPr>
        <p:spPr>
          <a:xfrm>
            <a:off x="3407700"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9" name="Google Shape;159;p27"/>
          <p:cNvSpPr txBox="1">
            <a:spLocks noGrp="1"/>
          </p:cNvSpPr>
          <p:nvPr>
            <p:ph type="title" idx="6" hasCustomPrompt="1"/>
          </p:nvPr>
        </p:nvSpPr>
        <p:spPr>
          <a:xfrm>
            <a:off x="6809262"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0" name="Google Shape;160;p27"/>
          <p:cNvSpPr txBox="1">
            <a:spLocks noGrp="1"/>
          </p:cNvSpPr>
          <p:nvPr>
            <p:ph type="subTitle" idx="7"/>
          </p:nvPr>
        </p:nvSpPr>
        <p:spPr>
          <a:xfrm>
            <a:off x="6102162"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1" name="Google Shape;161;p27"/>
          <p:cNvSpPr txBox="1">
            <a:spLocks noGrp="1"/>
          </p:cNvSpPr>
          <p:nvPr>
            <p:ph type="subTitle" idx="8"/>
          </p:nvPr>
        </p:nvSpPr>
        <p:spPr>
          <a:xfrm>
            <a:off x="6102162"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62" name="Google Shape;162;p27"/>
          <p:cNvSpPr txBox="1">
            <a:spLocks noGrp="1"/>
          </p:cNvSpPr>
          <p:nvPr>
            <p:ph type="title" idx="9"/>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3"/>
        <p:cNvGrpSpPr/>
        <p:nvPr/>
      </p:nvGrpSpPr>
      <p:grpSpPr>
        <a:xfrm>
          <a:off x="0" y="0"/>
          <a:ext cx="0" cy="0"/>
          <a:chOff x="0" y="0"/>
          <a:chExt cx="0" cy="0"/>
        </a:xfrm>
      </p:grpSpPr>
      <p:sp>
        <p:nvSpPr>
          <p:cNvPr id="164" name="Google Shape;164;p2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8"/>
          <p:cNvSpPr txBox="1">
            <a:spLocks noGrp="1"/>
          </p:cNvSpPr>
          <p:nvPr>
            <p:ph type="title"/>
          </p:nvPr>
        </p:nvSpPr>
        <p:spPr>
          <a:xfrm>
            <a:off x="713223" y="547250"/>
            <a:ext cx="3675900" cy="100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 name="Google Shape;166;p28"/>
          <p:cNvSpPr txBox="1">
            <a:spLocks noGrp="1"/>
          </p:cNvSpPr>
          <p:nvPr>
            <p:ph type="subTitle" idx="1"/>
          </p:nvPr>
        </p:nvSpPr>
        <p:spPr>
          <a:xfrm>
            <a:off x="713225" y="1553150"/>
            <a:ext cx="3675900" cy="128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8"/>
          <p:cNvSpPr txBox="1"/>
          <p:nvPr/>
        </p:nvSpPr>
        <p:spPr>
          <a:xfrm>
            <a:off x="713175" y="3511296"/>
            <a:ext cx="3675900" cy="7314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200">
                <a:solidFill>
                  <a:schemeClr val="dk1"/>
                </a:solidFill>
                <a:latin typeface="Lato Black"/>
                <a:ea typeface="Lato Black"/>
                <a:cs typeface="Lato Black"/>
                <a:sym typeface="Lato Black"/>
              </a:rPr>
              <a:t>CREDITS</a:t>
            </a:r>
            <a:r>
              <a:rPr lang="en" sz="1200" b="1">
                <a:solidFill>
                  <a:schemeClr val="dk1"/>
                </a:solidFill>
                <a:latin typeface="Lato"/>
                <a:ea typeface="Lato"/>
                <a:cs typeface="Lato"/>
                <a:sym typeface="Lato"/>
              </a:rPr>
              <a:t>:</a:t>
            </a:r>
            <a:r>
              <a:rPr lang="en" sz="1200">
                <a:solidFill>
                  <a:schemeClr val="dk1"/>
                </a:solidFill>
                <a:latin typeface="Lato"/>
                <a:ea typeface="Lato"/>
                <a:cs typeface="Lato"/>
                <a:sym typeface="Lato"/>
              </a:rPr>
              <a:t> This presentation template was created by </a:t>
            </a:r>
            <a:r>
              <a:rPr lang="en" sz="1200" u="sng">
                <a:solidFill>
                  <a:schemeClr val="dk1"/>
                </a:solidFill>
                <a:latin typeface="Lato Black"/>
                <a:ea typeface="Lato Black"/>
                <a:cs typeface="Lato Black"/>
                <a:sym typeface="Lato Black"/>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u="sng">
                <a:solidFill>
                  <a:schemeClr val="dk1"/>
                </a:solidFill>
                <a:latin typeface="Lato Black"/>
                <a:ea typeface="Lato Black"/>
                <a:cs typeface="Lato Black"/>
                <a:sym typeface="Lato Black"/>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u="sng">
                <a:solidFill>
                  <a:schemeClr val="dk1"/>
                </a:solidFill>
                <a:latin typeface="Lato Black"/>
                <a:ea typeface="Lato Black"/>
                <a:cs typeface="Lato Black"/>
                <a:sym typeface="Lato Black"/>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200" u="sng">
                <a:solidFill>
                  <a:schemeClr val="dk1"/>
                </a:solidFill>
                <a:latin typeface="Lato Black"/>
                <a:ea typeface="Lato Black"/>
                <a:cs typeface="Lato Black"/>
                <a:sym typeface="Lato Black"/>
              </a:rPr>
              <a:t> </a:t>
            </a:r>
            <a:endParaRPr sz="1200" u="sng">
              <a:solidFill>
                <a:schemeClr val="dk1"/>
              </a:solidFill>
              <a:latin typeface="Lato Black"/>
              <a:ea typeface="Lato Black"/>
              <a:cs typeface="Lato Black"/>
              <a:sym typeface="Lato Black"/>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168"/>
        <p:cNvGrpSpPr/>
        <p:nvPr/>
      </p:nvGrpSpPr>
      <p:grpSpPr>
        <a:xfrm>
          <a:off x="0" y="0"/>
          <a:ext cx="0" cy="0"/>
          <a:chOff x="0" y="0"/>
          <a:chExt cx="0" cy="0"/>
        </a:xfrm>
      </p:grpSpPr>
      <p:sp>
        <p:nvSpPr>
          <p:cNvPr id="169" name="Google Shape;169;p2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170"/>
        <p:cNvGrpSpPr/>
        <p:nvPr/>
      </p:nvGrpSpPr>
      <p:grpSpPr>
        <a:xfrm>
          <a:off x="0" y="0"/>
          <a:ext cx="0" cy="0"/>
          <a:chOff x="0" y="0"/>
          <a:chExt cx="0" cy="0"/>
        </a:xfrm>
      </p:grpSpPr>
      <p:grpSp>
        <p:nvGrpSpPr>
          <p:cNvPr id="171" name="Google Shape;171;p30"/>
          <p:cNvGrpSpPr/>
          <p:nvPr/>
        </p:nvGrpSpPr>
        <p:grpSpPr>
          <a:xfrm>
            <a:off x="396032" y="412423"/>
            <a:ext cx="8327730" cy="4318661"/>
            <a:chOff x="396032" y="412423"/>
            <a:chExt cx="8327730" cy="4318661"/>
          </a:xfrm>
        </p:grpSpPr>
        <p:grpSp>
          <p:nvGrpSpPr>
            <p:cNvPr id="172" name="Google Shape;172;p30"/>
            <p:cNvGrpSpPr/>
            <p:nvPr/>
          </p:nvGrpSpPr>
          <p:grpSpPr>
            <a:xfrm>
              <a:off x="396032" y="412423"/>
              <a:ext cx="7946143" cy="4318661"/>
              <a:chOff x="484632" y="399642"/>
              <a:chExt cx="7946143" cy="4318661"/>
            </a:xfrm>
          </p:grpSpPr>
          <p:sp>
            <p:nvSpPr>
              <p:cNvPr id="173" name="Google Shape;173;p30"/>
              <p:cNvSpPr/>
              <p:nvPr/>
            </p:nvSpPr>
            <p:spPr>
              <a:xfrm flipH="1">
                <a:off x="8202175" y="3996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0"/>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0"/>
            <p:cNvSpPr/>
            <p:nvPr/>
          </p:nvSpPr>
          <p:spPr>
            <a:xfrm flipH="1">
              <a:off x="8495162" y="624940"/>
              <a:ext cx="228600" cy="228600"/>
            </a:xfrm>
            <a:prstGeom prst="mathMultiply">
              <a:avLst>
                <a:gd name="adj1" fmla="val 2352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title"/>
          </p:nvPr>
        </p:nvSpPr>
        <p:spPr>
          <a:xfrm>
            <a:off x="713225" y="53942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7"/>
          <p:cNvSpPr txBox="1">
            <a:spLocks noGrp="1"/>
          </p:cNvSpPr>
          <p:nvPr>
            <p:ph type="subTitle" idx="1"/>
          </p:nvPr>
        </p:nvSpPr>
        <p:spPr>
          <a:xfrm>
            <a:off x="713225" y="2276850"/>
            <a:ext cx="3675900" cy="232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713225" y="1565850"/>
            <a:ext cx="5023200" cy="201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713225" y="1475553"/>
            <a:ext cx="3675900" cy="109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713225" y="2753547"/>
            <a:ext cx="36759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711675" y="1700950"/>
            <a:ext cx="50247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711675" y="2985350"/>
            <a:ext cx="5024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23.xml"/><Relationship Id="rId5" Type="http://schemas.openxmlformats.org/officeDocument/2006/relationships/image" Target="../media/image71.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82.png"/><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34"/>
          <p:cNvGrpSpPr/>
          <p:nvPr/>
        </p:nvGrpSpPr>
        <p:grpSpPr>
          <a:xfrm>
            <a:off x="6083286" y="858944"/>
            <a:ext cx="2697347" cy="4015403"/>
            <a:chOff x="5733429" y="588600"/>
            <a:chExt cx="2697347" cy="4015403"/>
          </a:xfrm>
        </p:grpSpPr>
        <p:grpSp>
          <p:nvGrpSpPr>
            <p:cNvPr id="191" name="Google Shape;191;p34"/>
            <p:cNvGrpSpPr/>
            <p:nvPr/>
          </p:nvGrpSpPr>
          <p:grpSpPr>
            <a:xfrm>
              <a:off x="5736300" y="588600"/>
              <a:ext cx="2694476" cy="3690073"/>
              <a:chOff x="5736300" y="588600"/>
              <a:chExt cx="2694476" cy="3690073"/>
            </a:xfrm>
          </p:grpSpPr>
          <p:pic>
            <p:nvPicPr>
              <p:cNvPr id="192" name="Google Shape;192;p34"/>
              <p:cNvPicPr preferRelativeResize="0"/>
              <p:nvPr/>
            </p:nvPicPr>
            <p:blipFill rotWithShape="1">
              <a:blip r:embed="rId3">
                <a:alphaModFix/>
              </a:blip>
              <a:srcRect/>
              <a:stretch/>
            </p:blipFill>
            <p:spPr>
              <a:xfrm>
                <a:off x="5736300" y="864817"/>
                <a:ext cx="2694476" cy="3413856"/>
              </a:xfrm>
              <a:prstGeom prst="rect">
                <a:avLst/>
              </a:prstGeom>
              <a:noFill/>
              <a:ln>
                <a:noFill/>
              </a:ln>
            </p:spPr>
          </p:pic>
          <p:grpSp>
            <p:nvGrpSpPr>
              <p:cNvPr id="193" name="Google Shape;193;p34"/>
              <p:cNvGrpSpPr/>
              <p:nvPr/>
            </p:nvGrpSpPr>
            <p:grpSpPr>
              <a:xfrm>
                <a:off x="6102175" y="588600"/>
                <a:ext cx="2328600" cy="1425950"/>
                <a:chOff x="6102175" y="636225"/>
                <a:chExt cx="2328600" cy="1425950"/>
              </a:xfrm>
            </p:grpSpPr>
            <p:sp>
              <p:nvSpPr>
                <p:cNvPr id="194" name="Google Shape;194;p34"/>
                <p:cNvSpPr/>
                <p:nvPr/>
              </p:nvSpPr>
              <p:spPr>
                <a:xfrm>
                  <a:off x="8202175" y="183357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4"/>
                <p:cNvSpPr/>
                <p:nvPr/>
              </p:nvSpPr>
              <p:spPr>
                <a:xfrm>
                  <a:off x="6102175" y="90520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4"/>
                <p:cNvSpPr/>
                <p:nvPr/>
              </p:nvSpPr>
              <p:spPr>
                <a:xfrm>
                  <a:off x="6426150" y="6362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4"/>
                <p:cNvSpPr/>
                <p:nvPr/>
              </p:nvSpPr>
              <p:spPr>
                <a:xfrm>
                  <a:off x="8046873" y="691900"/>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8" name="Google Shape;198;p34"/>
            <p:cNvPicPr preferRelativeResize="0"/>
            <p:nvPr/>
          </p:nvPicPr>
          <p:blipFill>
            <a:blip r:embed="rId4">
              <a:alphaModFix/>
            </a:blip>
            <a:stretch>
              <a:fillRect/>
            </a:stretch>
          </p:blipFill>
          <p:spPr>
            <a:xfrm>
              <a:off x="5733429" y="2775200"/>
              <a:ext cx="692728" cy="1828803"/>
            </a:xfrm>
            <a:prstGeom prst="rect">
              <a:avLst/>
            </a:prstGeom>
            <a:noFill/>
            <a:ln>
              <a:noFill/>
            </a:ln>
          </p:spPr>
        </p:pic>
      </p:grpSp>
      <p:sp>
        <p:nvSpPr>
          <p:cNvPr id="4" name="Rectangle 3"/>
          <p:cNvSpPr/>
          <p:nvPr/>
        </p:nvSpPr>
        <p:spPr>
          <a:xfrm>
            <a:off x="355945" y="245783"/>
            <a:ext cx="5333500" cy="30008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CHÀO MỪNG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TẤT</a:t>
            </a:r>
            <a:r>
              <a:rPr kumimoji="0" lang="en-US" sz="4200" b="1" i="0" u="none" strike="noStrike" kern="0" cap="none" spc="0" normalizeH="0" noProof="0" smtClean="0">
                <a:ln>
                  <a:noFill/>
                </a:ln>
                <a:solidFill>
                  <a:schemeClr val="bg1">
                    <a:lumMod val="10000"/>
                  </a:schemeClr>
                </a:solidFill>
                <a:effectLst/>
                <a:uLnTx/>
                <a:uFillTx/>
                <a:sym typeface="Pangolin"/>
              </a:rPr>
              <a:t> CẢ</a:t>
            </a:r>
            <a:r>
              <a:rPr kumimoji="0" lang="en-US" sz="4200" b="1" i="0" u="none" strike="noStrike" kern="0" cap="none" spc="0" normalizeH="0" baseline="0" noProof="0" smtClean="0">
                <a:ln>
                  <a:noFill/>
                </a:ln>
                <a:solidFill>
                  <a:schemeClr val="bg1">
                    <a:lumMod val="10000"/>
                  </a:schemeClr>
                </a:solidFill>
                <a:effectLst/>
                <a:uLnTx/>
                <a:uFillTx/>
                <a:sym typeface="Pangolin"/>
              </a:rPr>
              <a:t> CÁC EM </a:t>
            </a:r>
            <a:br>
              <a:rPr kumimoji="0" lang="en-US" sz="4200" b="1" i="0" u="none" strike="noStrike" kern="0" cap="none" spc="0" normalizeH="0" baseline="0" noProof="0" smtClean="0">
                <a:ln>
                  <a:noFill/>
                </a:ln>
                <a:solidFill>
                  <a:schemeClr val="bg1">
                    <a:lumMod val="10000"/>
                  </a:schemeClr>
                </a:solidFill>
                <a:effectLst/>
                <a:uLnTx/>
                <a:uFillTx/>
                <a:sym typeface="Pangolin"/>
              </a:rPr>
            </a:br>
            <a:r>
              <a:rPr kumimoji="0" lang="en-US" sz="4200" b="1" i="0" u="none" strike="noStrike" kern="0" cap="none" spc="0" normalizeH="0" baseline="0" noProof="0" smtClean="0">
                <a:ln>
                  <a:noFill/>
                </a:ln>
                <a:solidFill>
                  <a:schemeClr val="bg1">
                    <a:lumMod val="10000"/>
                  </a:schemeClr>
                </a:solidFill>
                <a:effectLst/>
                <a:uLnTx/>
                <a:uFillTx/>
                <a:sym typeface="Pangolin"/>
              </a:rPr>
              <a:t>ĐẾN VỚI TIẾT</a:t>
            </a:r>
            <a:r>
              <a:rPr kumimoji="0" lang="en-US" sz="4200" b="1" i="0" u="none" strike="noStrike" kern="0" cap="none" spc="0" normalizeH="0" noProof="0" smtClean="0">
                <a:ln>
                  <a:noFill/>
                </a:ln>
                <a:solidFill>
                  <a:schemeClr val="bg1">
                    <a:lumMod val="10000"/>
                  </a:schemeClr>
                </a:solidFill>
                <a:effectLst/>
                <a:uLnTx/>
                <a:uFillTx/>
                <a:sym typeface="Pangolin"/>
              </a:rPr>
              <a:t> </a:t>
            </a:r>
            <a:r>
              <a:rPr kumimoji="0" lang="en-US" sz="4200" b="1" i="0" u="none" strike="noStrike" kern="0" cap="none" spc="0" normalizeH="0" baseline="0" noProof="0" smtClean="0">
                <a:ln>
                  <a:noFill/>
                </a:ln>
                <a:solidFill>
                  <a:schemeClr val="bg1">
                    <a:lumMod val="10000"/>
                  </a:schemeClr>
                </a:solidFill>
                <a:effectLst/>
                <a:uLnTx/>
                <a:uFillTx/>
                <a:sym typeface="Pangolin"/>
              </a:rPr>
              <a:t>HỌC!</a:t>
            </a:r>
            <a:endParaRPr kumimoji="0" lang="en-US" sz="1800" b="0" i="0" u="none" strike="noStrike" kern="0" cap="none" spc="0" normalizeH="0" baseline="0" noProof="0" smtClean="0">
              <a:ln>
                <a:noFill/>
              </a:ln>
              <a:solidFill>
                <a:schemeClr val="bg1">
                  <a:lumMod val="10000"/>
                </a:scheme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oogle Shape;258;p38"/>
          <p:cNvGrpSpPr/>
          <p:nvPr/>
        </p:nvGrpSpPr>
        <p:grpSpPr>
          <a:xfrm>
            <a:off x="479392" y="2051437"/>
            <a:ext cx="1484582" cy="2890790"/>
            <a:chOff x="769597" y="539500"/>
            <a:chExt cx="2218028" cy="4064502"/>
          </a:xfrm>
        </p:grpSpPr>
        <p:pic>
          <p:nvPicPr>
            <p:cNvPr id="14" name="Google Shape;259;p38"/>
            <p:cNvPicPr preferRelativeResize="0"/>
            <p:nvPr/>
          </p:nvPicPr>
          <p:blipFill>
            <a:blip r:embed="rId3">
              <a:alphaModFix/>
            </a:blip>
            <a:stretch>
              <a:fillRect/>
            </a:stretch>
          </p:blipFill>
          <p:spPr>
            <a:xfrm>
              <a:off x="807270" y="539500"/>
              <a:ext cx="2125541" cy="4064502"/>
            </a:xfrm>
            <a:prstGeom prst="rect">
              <a:avLst/>
            </a:prstGeom>
            <a:noFill/>
            <a:ln>
              <a:noFill/>
            </a:ln>
          </p:spPr>
        </p:pic>
        <p:grpSp>
          <p:nvGrpSpPr>
            <p:cNvPr id="15" name="Google Shape;260;p38"/>
            <p:cNvGrpSpPr/>
            <p:nvPr/>
          </p:nvGrpSpPr>
          <p:grpSpPr>
            <a:xfrm>
              <a:off x="769597" y="539500"/>
              <a:ext cx="2218028" cy="1653531"/>
              <a:chOff x="5413047" y="539500"/>
              <a:chExt cx="2218028" cy="1653531"/>
            </a:xfrm>
          </p:grpSpPr>
          <p:sp>
            <p:nvSpPr>
              <p:cNvPr id="16" name="Google Shape;261;p38"/>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7" name="Google Shape;262;p38"/>
              <p:cNvSpPr/>
              <p:nvPr/>
            </p:nvSpPr>
            <p:spPr>
              <a:xfrm>
                <a:off x="68784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8" name="Google Shape;263;p38"/>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9" name="Google Shape;264;p38"/>
              <p:cNvSpPr/>
              <p:nvPr/>
            </p:nvSpPr>
            <p:spPr>
              <a:xfrm>
                <a:off x="5413047" y="1964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grpSp>
      </p:grpSp>
      <mc:AlternateContent xmlns:mc="http://schemas.openxmlformats.org/markup-compatibility/2006" xmlns:a14="http://schemas.microsoft.com/office/drawing/2010/main">
        <mc:Choice Requires="a14">
          <p:sp>
            <p:nvSpPr>
              <p:cNvPr id="5" name="Rounded Rectangle 4"/>
              <p:cNvSpPr/>
              <p:nvPr/>
            </p:nvSpPr>
            <p:spPr>
              <a:xfrm>
                <a:off x="2401295" y="1081372"/>
                <a:ext cx="6118546" cy="35564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100" smtClean="0">
                    <a:solidFill>
                      <a:srgbClr val="000000"/>
                    </a:solidFill>
                    <a:effectLst/>
                    <a:ea typeface="Dotum" panose="020B0600000101010101" pitchFamily="34" charset="-127"/>
                  </a:rPr>
                  <a:t>Số </a:t>
                </a:r>
                <a:r>
                  <a:rPr lang="en-US" sz="2100">
                    <a:solidFill>
                      <a:srgbClr val="000000"/>
                    </a:solidFill>
                    <a:effectLst/>
                    <a:ea typeface="Dotum" panose="020B0600000101010101" pitchFamily="34" charset="-127"/>
                  </a:rPr>
                  <a:t>trung bình của mẫu số liệu ghép nhóm là</a:t>
                </a:r>
                <a:r>
                  <a:rPr lang="en-US" sz="2100" i="1">
                    <a:solidFill>
                      <a:srgbClr val="000000"/>
                    </a:solidFill>
                    <a:effectLst/>
                    <a:ea typeface="Dotum" panose="020B0600000101010101" pitchFamily="34" charset="-127"/>
                  </a:rPr>
                  <a:t> </a:t>
                </a:r>
                <a14:m>
                  <m:oMath xmlns:m="http://schemas.openxmlformats.org/officeDocument/2006/math">
                    <m:acc>
                      <m:accPr>
                        <m:chr m:val="̅"/>
                        <m:ctrlPr>
                          <a:rPr lang="en-US" sz="2100" i="1">
                            <a:solidFill>
                              <a:srgbClr val="000000"/>
                            </a:solidFill>
                            <a:effectLst/>
                            <a:latin typeface="Cambria Math" panose="02040503050406030204" pitchFamily="18" charset="0"/>
                            <a:ea typeface="Dotum" panose="020B0600000101010101" pitchFamily="34" charset="-127"/>
                          </a:rPr>
                        </m:ctrlPr>
                      </m:accPr>
                      <m:e>
                        <m:r>
                          <a:rPr lang="en-US" sz="2100" i="1">
                            <a:solidFill>
                              <a:srgbClr val="000000"/>
                            </a:solidFill>
                            <a:effectLst/>
                            <a:latin typeface="Cambria Math" panose="02040503050406030204" pitchFamily="18" charset="0"/>
                            <a:ea typeface="Dotum" panose="020B0600000101010101" pitchFamily="34" charset="-127"/>
                          </a:rPr>
                          <m:t>𝑥</m:t>
                        </m:r>
                      </m:e>
                    </m:acc>
                  </m:oMath>
                </a14:m>
                <a:r>
                  <a:rPr lang="en-US" sz="2100">
                    <a:solidFill>
                      <a:srgbClr val="000000"/>
                    </a:solidFill>
                    <a:effectLst/>
                    <a:ea typeface="Dotum" panose="020B0600000101010101" pitchFamily="34" charset="-127"/>
                  </a:rPr>
                  <a:t>.</a:t>
                </a:r>
                <a:endParaRPr lang="en-US" sz="2100">
                  <a:solidFill>
                    <a:srgbClr val="000000"/>
                  </a:solidFill>
                  <a:effectLs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2100" i="1">
                              <a:solidFill>
                                <a:srgbClr val="000000"/>
                              </a:solidFill>
                              <a:effectLst/>
                              <a:latin typeface="Cambria Math" panose="02040503050406030204" pitchFamily="18" charset="0"/>
                              <a:ea typeface="Dotum" panose="020B0600000101010101" pitchFamily="34" charset="-127"/>
                            </a:rPr>
                          </m:ctrlPr>
                        </m:accPr>
                        <m:e>
                          <m:r>
                            <a:rPr lang="en-US" sz="2100" b="0" i="1">
                              <a:solidFill>
                                <a:srgbClr val="000000"/>
                              </a:solidFill>
                              <a:effectLst/>
                              <a:latin typeface="Cambria Math" panose="02040503050406030204" pitchFamily="18" charset="0"/>
                              <a:ea typeface="Dotum" panose="020B0600000101010101" pitchFamily="34" charset="-127"/>
                            </a:rPr>
                            <m:t>𝑥</m:t>
                          </m:r>
                        </m:e>
                      </m:acc>
                      <m:r>
                        <a:rPr lang="en-US" sz="2100" b="0" i="1">
                          <a:solidFill>
                            <a:srgbClr val="000000"/>
                          </a:solidFill>
                          <a:effectLst/>
                          <a:latin typeface="Cambria Math" panose="02040503050406030204" pitchFamily="18" charset="0"/>
                          <a:ea typeface="Dotum" panose="020B0600000101010101" pitchFamily="34" charset="-127"/>
                        </a:rPr>
                        <m:t>=</m:t>
                      </m:r>
                      <m:f>
                        <m:fPr>
                          <m:ctrlPr>
                            <a:rPr lang="en-US" sz="2100" i="1">
                              <a:solidFill>
                                <a:srgbClr val="000000"/>
                              </a:solidFill>
                              <a:effectLst/>
                              <a:latin typeface="Cambria Math" panose="02040503050406030204" pitchFamily="18" charset="0"/>
                              <a:ea typeface="Dotum" panose="020B0600000101010101" pitchFamily="34" charset="-127"/>
                            </a:rPr>
                          </m:ctrlPr>
                        </m:fPr>
                        <m:num>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b="0" i="1">
                                  <a:solidFill>
                                    <a:srgbClr val="000000"/>
                                  </a:solidFill>
                                  <a:effectLst/>
                                  <a:latin typeface="Cambria Math" panose="02040503050406030204" pitchFamily="18" charset="0"/>
                                  <a:ea typeface="Dotum" panose="020B0600000101010101" pitchFamily="34" charset="-127"/>
                                </a:rPr>
                                <m:t>𝑚</m:t>
                              </m:r>
                            </m:e>
                            <m:sub>
                              <m:r>
                                <a:rPr lang="en-US" sz="2100" b="0" i="1">
                                  <a:solidFill>
                                    <a:srgbClr val="000000"/>
                                  </a:solidFill>
                                  <a:effectLst/>
                                  <a:latin typeface="Cambria Math" panose="02040503050406030204" pitchFamily="18" charset="0"/>
                                  <a:ea typeface="Dotum" panose="020B0600000101010101" pitchFamily="34" charset="-127"/>
                                </a:rPr>
                                <m:t>1</m:t>
                              </m:r>
                            </m:sub>
                          </m:sSub>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b="0" i="1">
                                  <a:solidFill>
                                    <a:srgbClr val="000000"/>
                                  </a:solidFill>
                                  <a:effectLst/>
                                  <a:latin typeface="Cambria Math" panose="02040503050406030204" pitchFamily="18" charset="0"/>
                                  <a:ea typeface="Dotum" panose="020B0600000101010101" pitchFamily="34" charset="-127"/>
                                </a:rPr>
                                <m:t>𝑥</m:t>
                              </m:r>
                            </m:e>
                            <m:sub>
                              <m:r>
                                <a:rPr lang="en-US" sz="2100" b="0" i="1">
                                  <a:solidFill>
                                    <a:srgbClr val="000000"/>
                                  </a:solidFill>
                                  <a:effectLst/>
                                  <a:latin typeface="Cambria Math" panose="02040503050406030204" pitchFamily="18" charset="0"/>
                                  <a:ea typeface="Dotum" panose="020B0600000101010101" pitchFamily="34" charset="-127"/>
                                </a:rPr>
                                <m:t>1</m:t>
                              </m:r>
                            </m:sub>
                          </m:sSub>
                          <m:r>
                            <a:rPr lang="en-US" sz="2100" b="0" i="1">
                              <a:solidFill>
                                <a:srgbClr val="000000"/>
                              </a:solidFill>
                              <a:effectLst/>
                              <a:latin typeface="Cambria Math" panose="02040503050406030204" pitchFamily="18" charset="0"/>
                              <a:ea typeface="Dotum" panose="020B0600000101010101" pitchFamily="34" charset="-127"/>
                            </a:rPr>
                            <m:t>+…+</m:t>
                          </m:r>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b="0" i="1">
                                  <a:solidFill>
                                    <a:srgbClr val="000000"/>
                                  </a:solidFill>
                                  <a:effectLst/>
                                  <a:latin typeface="Cambria Math" panose="02040503050406030204" pitchFamily="18" charset="0"/>
                                  <a:ea typeface="Dotum" panose="020B0600000101010101" pitchFamily="34" charset="-127"/>
                                </a:rPr>
                                <m:t>𝑚</m:t>
                              </m:r>
                            </m:e>
                            <m:sub>
                              <m:r>
                                <a:rPr lang="en-US" sz="2100" b="0" i="1">
                                  <a:solidFill>
                                    <a:srgbClr val="000000"/>
                                  </a:solidFill>
                                  <a:effectLst/>
                                  <a:latin typeface="Cambria Math" panose="02040503050406030204" pitchFamily="18" charset="0"/>
                                  <a:ea typeface="Dotum" panose="020B0600000101010101" pitchFamily="34" charset="-127"/>
                                </a:rPr>
                                <m:t>𝑘</m:t>
                              </m:r>
                            </m:sub>
                          </m:sSub>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b="0" i="1">
                                  <a:solidFill>
                                    <a:srgbClr val="000000"/>
                                  </a:solidFill>
                                  <a:effectLst/>
                                  <a:latin typeface="Cambria Math" panose="02040503050406030204" pitchFamily="18" charset="0"/>
                                  <a:ea typeface="Dotum" panose="020B0600000101010101" pitchFamily="34" charset="-127"/>
                                </a:rPr>
                                <m:t>𝑥</m:t>
                              </m:r>
                            </m:e>
                            <m:sub>
                              <m:r>
                                <a:rPr lang="en-US" sz="2100" b="0" i="1">
                                  <a:solidFill>
                                    <a:srgbClr val="000000"/>
                                  </a:solidFill>
                                  <a:effectLst/>
                                  <a:latin typeface="Cambria Math" panose="02040503050406030204" pitchFamily="18" charset="0"/>
                                  <a:ea typeface="Dotum" panose="020B0600000101010101" pitchFamily="34" charset="-127"/>
                                </a:rPr>
                                <m:t>𝑘</m:t>
                              </m:r>
                            </m:sub>
                          </m:sSub>
                        </m:num>
                        <m:den>
                          <m:r>
                            <a:rPr lang="en-US" sz="2100" b="0" i="1">
                              <a:solidFill>
                                <a:srgbClr val="000000"/>
                              </a:solidFill>
                              <a:effectLst/>
                              <a:latin typeface="Cambria Math" panose="02040503050406030204" pitchFamily="18" charset="0"/>
                              <a:ea typeface="Dotum" panose="020B0600000101010101" pitchFamily="34" charset="-127"/>
                            </a:rPr>
                            <m:t>𝑛</m:t>
                          </m:r>
                        </m:den>
                      </m:f>
                    </m:oMath>
                  </m:oMathPara>
                </a14:m>
                <a:endParaRPr lang="en-US" sz="2100" i="1">
                  <a:solidFill>
                    <a:srgbClr val="000000"/>
                  </a:solidFill>
                  <a:effectLst/>
                  <a:ea typeface="Times New Roman" panose="02020603050405020304" pitchFamily="18" charset="0"/>
                </a:endParaRPr>
              </a:p>
              <a:p>
                <a:pPr algn="just">
                  <a:lnSpc>
                    <a:spcPct val="150000"/>
                  </a:lnSpc>
                  <a:spcBef>
                    <a:spcPts val="100"/>
                  </a:spcBef>
                  <a:spcAft>
                    <a:spcPts val="100"/>
                  </a:spcAft>
                </a:pPr>
                <a:r>
                  <a:rPr lang="en-US" sz="2100">
                    <a:solidFill>
                      <a:srgbClr val="000000"/>
                    </a:solidFill>
                    <a:effectLst/>
                    <a:ea typeface="Dotum" panose="020B0600000101010101" pitchFamily="34" charset="-127"/>
                  </a:rPr>
                  <a:t>Trong đó </a:t>
                </a:r>
                <a14:m>
                  <m:oMath xmlns:m="http://schemas.openxmlformats.org/officeDocument/2006/math">
                    <m:r>
                      <a:rPr lang="en-US" sz="2100" i="1">
                        <a:solidFill>
                          <a:srgbClr val="000000"/>
                        </a:solidFill>
                        <a:effectLst/>
                        <a:latin typeface="Cambria Math" panose="02040503050406030204" pitchFamily="18" charset="0"/>
                        <a:ea typeface="Dotum" panose="020B0600000101010101" pitchFamily="34" charset="-127"/>
                      </a:rPr>
                      <m:t>𝑛</m:t>
                    </m:r>
                    <m:r>
                      <a:rPr lang="en-US" sz="2100" i="1">
                        <a:solidFill>
                          <a:srgbClr val="000000"/>
                        </a:solidFill>
                        <a:effectLst/>
                        <a:latin typeface="Cambria Math" panose="02040503050406030204" pitchFamily="18" charset="0"/>
                        <a:ea typeface="Dotum" panose="020B0600000101010101" pitchFamily="34" charset="-127"/>
                      </a:rPr>
                      <m:t>=</m:t>
                    </m:r>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i="1">
                            <a:solidFill>
                              <a:srgbClr val="000000"/>
                            </a:solidFill>
                            <a:effectLst/>
                            <a:latin typeface="Cambria Math" panose="02040503050406030204" pitchFamily="18" charset="0"/>
                            <a:ea typeface="Dotum" panose="020B0600000101010101" pitchFamily="34" charset="-127"/>
                          </a:rPr>
                          <m:t>𝑚</m:t>
                        </m:r>
                      </m:e>
                      <m:sub>
                        <m:r>
                          <a:rPr lang="en-US" sz="2100" i="1">
                            <a:solidFill>
                              <a:srgbClr val="000000"/>
                            </a:solidFill>
                            <a:effectLst/>
                            <a:latin typeface="Cambria Math" panose="02040503050406030204" pitchFamily="18" charset="0"/>
                            <a:ea typeface="Dotum" panose="020B0600000101010101" pitchFamily="34" charset="-127"/>
                          </a:rPr>
                          <m:t>1</m:t>
                        </m:r>
                      </m:sub>
                    </m:sSub>
                    <m:r>
                      <a:rPr lang="en-US" sz="2100" i="1">
                        <a:solidFill>
                          <a:srgbClr val="000000"/>
                        </a:solidFill>
                        <a:effectLst/>
                        <a:latin typeface="Cambria Math" panose="02040503050406030204" pitchFamily="18" charset="0"/>
                        <a:ea typeface="Dotum" panose="020B0600000101010101" pitchFamily="34" charset="-127"/>
                      </a:rPr>
                      <m:t>+…+</m:t>
                    </m:r>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i="1">
                            <a:solidFill>
                              <a:srgbClr val="000000"/>
                            </a:solidFill>
                            <a:effectLst/>
                            <a:latin typeface="Cambria Math" panose="02040503050406030204" pitchFamily="18" charset="0"/>
                            <a:ea typeface="Dotum" panose="020B0600000101010101" pitchFamily="34" charset="-127"/>
                          </a:rPr>
                          <m:t>𝑚</m:t>
                        </m:r>
                      </m:e>
                      <m:sub>
                        <m:r>
                          <a:rPr lang="en-US" sz="2100" i="1">
                            <a:solidFill>
                              <a:srgbClr val="000000"/>
                            </a:solidFill>
                            <a:effectLst/>
                            <a:latin typeface="Cambria Math" panose="02040503050406030204" pitchFamily="18" charset="0"/>
                            <a:ea typeface="Dotum" panose="020B0600000101010101" pitchFamily="34" charset="-127"/>
                          </a:rPr>
                          <m:t>𝑘</m:t>
                        </m:r>
                      </m:sub>
                    </m:sSub>
                  </m:oMath>
                </a14:m>
                <a:r>
                  <a:rPr lang="en-US" sz="2100">
                    <a:solidFill>
                      <a:srgbClr val="000000"/>
                    </a:solidFill>
                    <a:effectLst/>
                    <a:ea typeface="Dotum" panose="020B0600000101010101" pitchFamily="34" charset="-127"/>
                  </a:rPr>
                  <a:t> là cỡ mẫu và </a:t>
                </a:r>
                <a:endParaRPr lang="en-US" sz="2100">
                  <a:solidFill>
                    <a:srgbClr val="000000"/>
                  </a:solidFill>
                  <a:effectLst/>
                  <a:ea typeface="Times New Roman" panose="02020603050405020304" pitchFamily="18" charset="0"/>
                </a:endParaRPr>
              </a:p>
              <a:p>
                <a:pPr algn="just">
                  <a:lnSpc>
                    <a:spcPct val="150000"/>
                  </a:lnSpc>
                  <a:spcBef>
                    <a:spcPts val="100"/>
                  </a:spcBef>
                  <a:spcAft>
                    <a:spcPts val="100"/>
                  </a:spcAft>
                </a:pPr>
                <a14:m>
                  <m:oMath xmlns:m="http://schemas.openxmlformats.org/officeDocument/2006/math">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i="1">
                            <a:solidFill>
                              <a:srgbClr val="000000"/>
                            </a:solidFill>
                            <a:effectLst/>
                            <a:latin typeface="Cambria Math" panose="02040503050406030204" pitchFamily="18" charset="0"/>
                            <a:ea typeface="Dotum" panose="020B0600000101010101" pitchFamily="34" charset="-127"/>
                          </a:rPr>
                          <m:t>𝑥</m:t>
                        </m:r>
                      </m:e>
                      <m:sub>
                        <m:r>
                          <a:rPr lang="en-US" sz="2100" i="1">
                            <a:solidFill>
                              <a:srgbClr val="000000"/>
                            </a:solidFill>
                            <a:effectLst/>
                            <a:latin typeface="Cambria Math" panose="02040503050406030204" pitchFamily="18" charset="0"/>
                            <a:ea typeface="Dotum" panose="020B0600000101010101" pitchFamily="34" charset="-127"/>
                          </a:rPr>
                          <m:t>𝑖</m:t>
                        </m:r>
                      </m:sub>
                    </m:sSub>
                    <m:r>
                      <a:rPr lang="en-US" sz="2100" i="1">
                        <a:solidFill>
                          <a:srgbClr val="000000"/>
                        </a:solidFill>
                        <a:effectLst/>
                        <a:latin typeface="Cambria Math" panose="02040503050406030204" pitchFamily="18" charset="0"/>
                        <a:ea typeface="Dotum" panose="020B0600000101010101" pitchFamily="34" charset="-127"/>
                      </a:rPr>
                      <m:t>=</m:t>
                    </m:r>
                    <m:f>
                      <m:fPr>
                        <m:ctrlPr>
                          <a:rPr lang="en-US" sz="2100" i="1">
                            <a:solidFill>
                              <a:srgbClr val="000000"/>
                            </a:solidFill>
                            <a:effectLst/>
                            <a:latin typeface="Cambria Math" panose="02040503050406030204" pitchFamily="18" charset="0"/>
                            <a:ea typeface="Dotum" panose="020B0600000101010101" pitchFamily="34" charset="-127"/>
                          </a:rPr>
                        </m:ctrlPr>
                      </m:fPr>
                      <m:num>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i="1">
                                <a:solidFill>
                                  <a:srgbClr val="000000"/>
                                </a:solidFill>
                                <a:effectLst/>
                                <a:latin typeface="Cambria Math" panose="02040503050406030204" pitchFamily="18" charset="0"/>
                                <a:ea typeface="Dotum" panose="020B0600000101010101" pitchFamily="34" charset="-127"/>
                              </a:rPr>
                              <m:t>𝑎</m:t>
                            </m:r>
                          </m:e>
                          <m:sub>
                            <m:r>
                              <a:rPr lang="en-US" sz="2100" i="1">
                                <a:solidFill>
                                  <a:srgbClr val="000000"/>
                                </a:solidFill>
                                <a:effectLst/>
                                <a:latin typeface="Cambria Math" panose="02040503050406030204" pitchFamily="18" charset="0"/>
                                <a:ea typeface="Dotum" panose="020B0600000101010101" pitchFamily="34" charset="-127"/>
                              </a:rPr>
                              <m:t>𝑖</m:t>
                            </m:r>
                          </m:sub>
                        </m:sSub>
                        <m:r>
                          <a:rPr lang="en-US" sz="2100" i="1">
                            <a:solidFill>
                              <a:srgbClr val="000000"/>
                            </a:solidFill>
                            <a:effectLst/>
                            <a:latin typeface="Cambria Math" panose="02040503050406030204" pitchFamily="18" charset="0"/>
                            <a:ea typeface="Dotum" panose="020B0600000101010101" pitchFamily="34" charset="-127"/>
                          </a:rPr>
                          <m:t>+</m:t>
                        </m:r>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i="1">
                                <a:solidFill>
                                  <a:srgbClr val="000000"/>
                                </a:solidFill>
                                <a:effectLst/>
                                <a:latin typeface="Cambria Math" panose="02040503050406030204" pitchFamily="18" charset="0"/>
                                <a:ea typeface="Dotum" panose="020B0600000101010101" pitchFamily="34" charset="-127"/>
                              </a:rPr>
                              <m:t>𝑎</m:t>
                            </m:r>
                          </m:e>
                          <m:sub>
                            <m:r>
                              <a:rPr lang="en-US" sz="2100" i="1">
                                <a:solidFill>
                                  <a:srgbClr val="000000"/>
                                </a:solidFill>
                                <a:effectLst/>
                                <a:latin typeface="Cambria Math" panose="02040503050406030204" pitchFamily="18" charset="0"/>
                                <a:ea typeface="Dotum" panose="020B0600000101010101" pitchFamily="34" charset="-127"/>
                              </a:rPr>
                              <m:t>𝑖</m:t>
                            </m:r>
                            <m:r>
                              <a:rPr lang="en-US" sz="2100" i="1">
                                <a:solidFill>
                                  <a:srgbClr val="000000"/>
                                </a:solidFill>
                                <a:effectLst/>
                                <a:latin typeface="Cambria Math" panose="02040503050406030204" pitchFamily="18" charset="0"/>
                                <a:ea typeface="Dotum" panose="020B0600000101010101" pitchFamily="34" charset="-127"/>
                              </a:rPr>
                              <m:t>+1</m:t>
                            </m:r>
                          </m:sub>
                        </m:sSub>
                      </m:num>
                      <m:den>
                        <m:r>
                          <a:rPr lang="en-US" sz="2100" i="1">
                            <a:solidFill>
                              <a:srgbClr val="000000"/>
                            </a:solidFill>
                            <a:effectLst/>
                            <a:latin typeface="Cambria Math" panose="02040503050406030204" pitchFamily="18" charset="0"/>
                            <a:ea typeface="Dotum" panose="020B0600000101010101" pitchFamily="34" charset="-127"/>
                          </a:rPr>
                          <m:t>2</m:t>
                        </m:r>
                      </m:den>
                    </m:f>
                  </m:oMath>
                </a14:m>
                <a:r>
                  <a:rPr lang="en-US" sz="2100">
                    <a:solidFill>
                      <a:srgbClr val="000000"/>
                    </a:solidFill>
                    <a:effectLst/>
                    <a:ea typeface="Dotum" panose="020B0600000101010101" pitchFamily="34" charset="-127"/>
                  </a:rPr>
                  <a:t> (với i = 1,…,k) là giá trị đại diện của nhóm</a:t>
                </a:r>
                <a:r>
                  <a:rPr lang="en-US" sz="2100" i="1">
                    <a:solidFill>
                      <a:srgbClr val="000000"/>
                    </a:solidFill>
                    <a:effectLst/>
                    <a:ea typeface="Dotum" panose="020B0600000101010101" pitchFamily="34" charset="-127"/>
                  </a:rPr>
                  <a:t> </a:t>
                </a:r>
                <a14:m>
                  <m:oMath xmlns:m="http://schemas.openxmlformats.org/officeDocument/2006/math">
                    <m:d>
                      <m:dPr>
                        <m:begChr m:val="["/>
                        <m:ctrlPr>
                          <a:rPr lang="en-US" sz="2100" i="1">
                            <a:solidFill>
                              <a:srgbClr val="000000"/>
                            </a:solidFill>
                            <a:effectLst/>
                            <a:latin typeface="Cambria Math" panose="02040503050406030204" pitchFamily="18" charset="0"/>
                            <a:ea typeface="Dotum" panose="020B0600000101010101" pitchFamily="34" charset="-127"/>
                          </a:rPr>
                        </m:ctrlPr>
                      </m:dPr>
                      <m:e>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i="1">
                                <a:solidFill>
                                  <a:srgbClr val="000000"/>
                                </a:solidFill>
                                <a:effectLst/>
                                <a:latin typeface="Cambria Math" panose="02040503050406030204" pitchFamily="18" charset="0"/>
                                <a:ea typeface="Dotum" panose="020B0600000101010101" pitchFamily="34" charset="-127"/>
                              </a:rPr>
                              <m:t>𝑎</m:t>
                            </m:r>
                          </m:e>
                          <m:sub>
                            <m:r>
                              <a:rPr lang="en-US" sz="2100" i="1">
                                <a:solidFill>
                                  <a:srgbClr val="000000"/>
                                </a:solidFill>
                                <a:effectLst/>
                                <a:latin typeface="Cambria Math" panose="02040503050406030204" pitchFamily="18" charset="0"/>
                                <a:ea typeface="Dotum" panose="020B0600000101010101" pitchFamily="34" charset="-127"/>
                              </a:rPr>
                              <m:t>𝑖</m:t>
                            </m:r>
                          </m:sub>
                        </m:sSub>
                        <m:r>
                          <a:rPr lang="en-US" sz="2100" i="1">
                            <a:solidFill>
                              <a:srgbClr val="000000"/>
                            </a:solidFill>
                            <a:effectLst/>
                            <a:latin typeface="Cambria Math" panose="02040503050406030204" pitchFamily="18" charset="0"/>
                            <a:ea typeface="Dotum" panose="020B0600000101010101" pitchFamily="34" charset="-127"/>
                          </a:rPr>
                          <m:t>;</m:t>
                        </m:r>
                        <m:sSub>
                          <m:sSubPr>
                            <m:ctrlPr>
                              <a:rPr lang="en-US" sz="2100" i="1">
                                <a:solidFill>
                                  <a:srgbClr val="000000"/>
                                </a:solidFill>
                                <a:effectLst/>
                                <a:latin typeface="Cambria Math" panose="02040503050406030204" pitchFamily="18" charset="0"/>
                                <a:ea typeface="Dotum" panose="020B0600000101010101" pitchFamily="34" charset="-127"/>
                              </a:rPr>
                            </m:ctrlPr>
                          </m:sSubPr>
                          <m:e>
                            <m:r>
                              <a:rPr lang="en-US" sz="2100" i="1">
                                <a:solidFill>
                                  <a:srgbClr val="000000"/>
                                </a:solidFill>
                                <a:effectLst/>
                                <a:latin typeface="Cambria Math" panose="02040503050406030204" pitchFamily="18" charset="0"/>
                                <a:ea typeface="Dotum" panose="020B0600000101010101" pitchFamily="34" charset="-127"/>
                              </a:rPr>
                              <m:t>𝑎</m:t>
                            </m:r>
                          </m:e>
                          <m:sub>
                            <m:r>
                              <a:rPr lang="en-US" sz="2100" i="1">
                                <a:solidFill>
                                  <a:srgbClr val="000000"/>
                                </a:solidFill>
                                <a:effectLst/>
                                <a:latin typeface="Cambria Math" panose="02040503050406030204" pitchFamily="18" charset="0"/>
                                <a:ea typeface="Dotum" panose="020B0600000101010101" pitchFamily="34" charset="-127"/>
                              </a:rPr>
                              <m:t>𝑖</m:t>
                            </m:r>
                            <m:r>
                              <a:rPr lang="en-US" sz="2100" i="1">
                                <a:solidFill>
                                  <a:srgbClr val="000000"/>
                                </a:solidFill>
                                <a:effectLst/>
                                <a:latin typeface="Cambria Math" panose="02040503050406030204" pitchFamily="18" charset="0"/>
                                <a:ea typeface="Dotum" panose="020B0600000101010101" pitchFamily="34" charset="-127"/>
                              </a:rPr>
                              <m:t>+1</m:t>
                            </m:r>
                          </m:sub>
                        </m:sSub>
                      </m:e>
                    </m:d>
                  </m:oMath>
                </a14:m>
                <a:r>
                  <a:rPr lang="en-US" sz="2100" i="1">
                    <a:solidFill>
                      <a:srgbClr val="000000"/>
                    </a:solidFill>
                    <a:effectLst/>
                    <a:ea typeface="Dotum" panose="020B0600000101010101" pitchFamily="34" charset="-127"/>
                  </a:rPr>
                  <a:t>. </a:t>
                </a:r>
                <a:endParaRPr lang="en-US" sz="2100" i="1">
                  <a:solidFill>
                    <a:srgbClr val="000000"/>
                  </a:solidFill>
                  <a:effectLst/>
                  <a:ea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2401295" y="1081372"/>
                <a:ext cx="6118546" cy="3556449"/>
              </a:xfrm>
              <a:prstGeom prst="roundRect">
                <a:avLst/>
              </a:prstGeom>
              <a:blipFill>
                <a:blip r:embed="rId4"/>
                <a:stretch>
                  <a:fillRect/>
                </a:stretch>
              </a:blipFill>
            </p:spPr>
            <p:txBody>
              <a:bodyPr/>
              <a:lstStyle/>
              <a:p>
                <a:r>
                  <a:rPr lang="en-US">
                    <a:noFill/>
                  </a:rPr>
                  <a:t> </a:t>
                </a:r>
              </a:p>
            </p:txBody>
          </p:sp>
        </mc:Fallback>
      </mc:AlternateContent>
      <p:sp>
        <p:nvSpPr>
          <p:cNvPr id="2" name="Rectangle 1"/>
          <p:cNvSpPr/>
          <p:nvPr/>
        </p:nvSpPr>
        <p:spPr>
          <a:xfrm>
            <a:off x="4380785" y="296657"/>
            <a:ext cx="2159566" cy="598177"/>
          </a:xfrm>
          <a:prstGeom prst="rect">
            <a:avLst/>
          </a:prstGeom>
        </p:spPr>
        <p:txBody>
          <a:bodyPr wrap="none">
            <a:spAutoFit/>
          </a:bodyPr>
          <a:lstStyle/>
          <a:p>
            <a:pPr algn="ctr" defTabSz="457200">
              <a:lnSpc>
                <a:spcPct val="150000"/>
              </a:lnSpc>
              <a:buClrTx/>
              <a:defRPr/>
            </a:pPr>
            <a:r>
              <a:rPr lang="en-US" sz="2500" b="1" kern="1200" smtClean="0">
                <a:solidFill>
                  <a:schemeClr val="tx1"/>
                </a:solidFill>
                <a:latin typeface="Arial" panose="020B0604020202020204" pitchFamily="34" charset="0"/>
                <a:cs typeface="Arial" panose="020B0604020202020204" pitchFamily="34" charset="0"/>
              </a:rPr>
              <a:t>CÔNG THỨC</a:t>
            </a:r>
            <a:endParaRPr lang="en-US" sz="2500" b="1" kern="120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42987" y="3601801"/>
            <a:ext cx="8077194" cy="11530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7519" y="352811"/>
                <a:ext cx="8528130" cy="3095719"/>
              </a:xfrm>
              <a:prstGeom prst="rect">
                <a:avLst/>
              </a:prstGeom>
            </p:spPr>
            <p:txBody>
              <a:bodyPr wrap="square">
                <a:spAutoFit/>
              </a:bodyPr>
              <a:lstStyle/>
              <a:p>
                <a:pPr lvl="0" algn="just">
                  <a:lnSpc>
                    <a:spcPct val="150000"/>
                  </a:lnSpc>
                  <a:spcBef>
                    <a:spcPts val="100"/>
                  </a:spcBef>
                  <a:spcAft>
                    <a:spcPts val="100"/>
                  </a:spcAft>
                </a:pPr>
                <a:r>
                  <a:rPr lang="en-US" sz="2000" b="1">
                    <a:solidFill>
                      <a:schemeClr val="bg2"/>
                    </a:solidFill>
                    <a:ea typeface="Dotum" panose="020B0600000101010101" pitchFamily="34" charset="-127"/>
                  </a:rPr>
                  <a:t>Chú ý:</a:t>
                </a:r>
                <a:endParaRPr lang="en-US" sz="2000">
                  <a:solidFill>
                    <a:schemeClr val="bg2"/>
                  </a:solidFill>
                  <a:ea typeface="Times New Roman" panose="02020603050405020304" pitchFamily="18" charset="0"/>
                </a:endParaRPr>
              </a:p>
              <a:p>
                <a:pPr lvl="0" algn="just">
                  <a:lnSpc>
                    <a:spcPct val="150000"/>
                  </a:lnSpc>
                  <a:spcBef>
                    <a:spcPts val="100"/>
                  </a:spcBef>
                  <a:spcAft>
                    <a:spcPts val="100"/>
                  </a:spcAft>
                </a:pPr>
                <a:r>
                  <a:rPr lang="en-US" sz="1800">
                    <a:ea typeface="Dotum" panose="020B0600000101010101" pitchFamily="34" charset="-127"/>
                  </a:rPr>
                  <a:t>Đối với số liệu rời rạc, người ta thường cho các nhóm dưới dạng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i="1">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2</m:t>
                        </m:r>
                      </m:sub>
                    </m:sSub>
                  </m:oMath>
                </a14:m>
                <a:r>
                  <a:rPr lang="en-US" sz="1800">
                    <a:ea typeface="Dotum" panose="020B0600000101010101" pitchFamily="34" charset="-127"/>
                  </a:rPr>
                  <a:t>, trong đó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a:latin typeface="Cambria Math" panose="02040503050406030204" pitchFamily="18" charset="0"/>
                        <a:ea typeface="Dotum" panose="020B0600000101010101" pitchFamily="34" charset="-127"/>
                      </a:rPr>
                      <m:t>, </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2</m:t>
                        </m:r>
                      </m:sub>
                    </m:sSub>
                    <m:r>
                      <a:rPr lang="en-US" sz="1800">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ℕ</m:t>
                    </m:r>
                  </m:oMath>
                </a14:m>
                <a:r>
                  <a:rPr lang="en-US" sz="1800">
                    <a:ea typeface="Dotum" panose="020B0600000101010101" pitchFamily="34" charset="-127"/>
                  </a:rPr>
                  <a:t>. Nhóm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i="1">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2</m:t>
                        </m:r>
                      </m:sub>
                    </m:sSub>
                  </m:oMath>
                </a14:m>
                <a:r>
                  <a:rPr lang="en-US" sz="1800">
                    <a:ea typeface="Dotum" panose="020B0600000101010101" pitchFamily="34" charset="-127"/>
                  </a:rPr>
                  <a:t> được hiểu là nhóm gồm các giá trị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a:latin typeface="Cambria Math" panose="02040503050406030204" pitchFamily="18" charset="0"/>
                        <a:ea typeface="Dotum" panose="020B0600000101010101" pitchFamily="34" charset="-127"/>
                      </a:rPr>
                      <m:t>+1;…, </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2</m:t>
                        </m:r>
                      </m:sub>
                    </m:sSub>
                  </m:oMath>
                </a14:m>
                <a:r>
                  <a:rPr lang="en-US" sz="1800">
                    <a:ea typeface="Dotum" panose="020B0600000101010101" pitchFamily="34" charset="-127"/>
                  </a:rPr>
                  <a:t>. </a:t>
                </a:r>
                <a:r>
                  <a:rPr lang="en-US" sz="1800" smtClean="0">
                    <a:ea typeface="Dotum" panose="020B0600000101010101" pitchFamily="34" charset="-127"/>
                  </a:rPr>
                  <a:t>     Khi </a:t>
                </a:r>
                <a:r>
                  <a:rPr lang="en-US" sz="1800">
                    <a:ea typeface="Dotum" panose="020B0600000101010101" pitchFamily="34" charset="-127"/>
                  </a:rPr>
                  <a:t>đó, ta cần hiệu chỉnh mẫu dữ liệu ghép nhóm để đưa về dạng bảng 3.2 </a:t>
                </a:r>
                <a:r>
                  <a:rPr lang="en-US" sz="1800" smtClean="0">
                    <a:ea typeface="Dotum" panose="020B0600000101010101" pitchFamily="34" charset="-127"/>
                  </a:rPr>
                  <a:t>     trước </a:t>
                </a:r>
                <a:r>
                  <a:rPr lang="en-US" sz="1800">
                    <a:ea typeface="Dotum" panose="020B0600000101010101" pitchFamily="34" charset="-127"/>
                  </a:rPr>
                  <a:t>khi thực hiện tính toán các số đặc trưng bằng hiệu chỉnh nhóm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i="1">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2</m:t>
                        </m:r>
                      </m:sub>
                    </m:sSub>
                  </m:oMath>
                </a14:m>
                <a:r>
                  <a:rPr lang="en-US" sz="1800">
                    <a:ea typeface="Dotum" panose="020B0600000101010101" pitchFamily="34" charset="-127"/>
                  </a:rPr>
                  <a:t> với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a:latin typeface="Cambria Math" panose="02040503050406030204" pitchFamily="18" charset="0"/>
                        <a:ea typeface="Dotum" panose="020B0600000101010101" pitchFamily="34" charset="-127"/>
                      </a:rPr>
                      <m:t>, </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2</m:t>
                        </m:r>
                      </m:sub>
                    </m:sSub>
                    <m:r>
                      <a:rPr lang="en-US" sz="1800">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ℕ</m:t>
                    </m:r>
                  </m:oMath>
                </a14:m>
                <a:r>
                  <a:rPr lang="en-US" sz="1800">
                    <a:ea typeface="Dotum" panose="020B0600000101010101" pitchFamily="34" charset="-127"/>
                  </a:rPr>
                  <a:t> thành nhóm </a:t>
                </a:r>
                <a14:m>
                  <m:oMath xmlns:m="http://schemas.openxmlformats.org/officeDocument/2006/math">
                    <m:d>
                      <m:dPr>
                        <m:begChr m:val="["/>
                        <m:ctrlPr>
                          <a:rPr lang="en-US" sz="1800" i="1">
                            <a:latin typeface="Cambria Math" panose="02040503050406030204" pitchFamily="18" charset="0"/>
                            <a:ea typeface="Dotum" panose="020B0600000101010101" pitchFamily="34" charset="-127"/>
                          </a:rPr>
                        </m:ctrlPr>
                      </m:dPr>
                      <m:e>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1</m:t>
                            </m:r>
                          </m:sub>
                        </m:sSub>
                        <m:r>
                          <a:rPr lang="en-US" sz="1800" i="1">
                            <a:latin typeface="Cambria Math" panose="02040503050406030204" pitchFamily="18" charset="0"/>
                            <a:ea typeface="Dotum" panose="020B0600000101010101" pitchFamily="34" charset="-127"/>
                          </a:rPr>
                          <m:t>−</m:t>
                        </m:r>
                        <m:r>
                          <a:rPr lang="en-US" sz="1800">
                            <a:latin typeface="Cambria Math" panose="02040503050406030204" pitchFamily="18" charset="0"/>
                            <a:ea typeface="Dotum" panose="020B0600000101010101" pitchFamily="34" charset="-127"/>
                          </a:rPr>
                          <m:t>0,5;</m:t>
                        </m:r>
                        <m:sSub>
                          <m:sSubPr>
                            <m:ctrlPr>
                              <a:rPr lang="en-US" sz="1800" i="1">
                                <a:latin typeface="Cambria Math" panose="02040503050406030204" pitchFamily="18" charset="0"/>
                                <a:ea typeface="Dotum" panose="020B0600000101010101" pitchFamily="34" charset="-127"/>
                              </a:rPr>
                            </m:ctrlPr>
                          </m:sSubPr>
                          <m:e>
                            <m:r>
                              <m:rPr>
                                <m:sty m:val="p"/>
                              </m:rPr>
                              <a:rPr lang="en-US" sz="1800">
                                <a:latin typeface="Cambria Math" panose="02040503050406030204" pitchFamily="18" charset="0"/>
                                <a:ea typeface="Dotum" panose="020B0600000101010101" pitchFamily="34" charset="-127"/>
                              </a:rPr>
                              <m:t>k</m:t>
                            </m:r>
                          </m:e>
                          <m:sub>
                            <m:r>
                              <a:rPr lang="en-US" sz="1800">
                                <a:latin typeface="Cambria Math" panose="02040503050406030204" pitchFamily="18" charset="0"/>
                                <a:ea typeface="Dotum" panose="020B0600000101010101" pitchFamily="34" charset="-127"/>
                              </a:rPr>
                              <m:t>2</m:t>
                            </m:r>
                          </m:sub>
                        </m:sSub>
                        <m:r>
                          <a:rPr lang="en-US" sz="1800">
                            <a:latin typeface="Cambria Math" panose="02040503050406030204" pitchFamily="18" charset="0"/>
                            <a:ea typeface="Dotum" panose="020B0600000101010101" pitchFamily="34" charset="-127"/>
                          </a:rPr>
                          <m:t>+0,5</m:t>
                        </m:r>
                      </m:e>
                    </m:d>
                  </m:oMath>
                </a14:m>
                <a:r>
                  <a:rPr lang="en-US" sz="1800">
                    <a:ea typeface="Dotum" panose="020B0600000101010101" pitchFamily="34" charset="-127"/>
                  </a:rPr>
                  <a:t>. Chẳng hạn, với dữ liệu ghép nhóm điểm thi môn Toán trong bảng 3.3 sau khi hiệu chỉnh ta được bảng 3.4.</a:t>
                </a:r>
                <a:endParaRPr lang="en-US" sz="180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7519" y="352811"/>
                <a:ext cx="8528130" cy="3095719"/>
              </a:xfrm>
              <a:prstGeom prst="rect">
                <a:avLst/>
              </a:prstGeom>
              <a:blipFill>
                <a:blip r:embed="rId5"/>
                <a:stretch>
                  <a:fillRect l="-715" r="-643"/>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1404658" y="332592"/>
            <a:ext cx="654730" cy="448958"/>
          </a:xfrm>
          <a:prstGeom prst="rect">
            <a:avLst/>
          </a:prstGeom>
        </p:spPr>
      </p:pic>
    </p:spTree>
    <p:extLst>
      <p:ext uri="{BB962C8B-B14F-4D97-AF65-F5344CB8AC3E}">
        <p14:creationId xmlns:p14="http://schemas.microsoft.com/office/powerpoint/2010/main" val="132432002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p:cNvSpPr txBox="1"/>
          <p:nvPr/>
        </p:nvSpPr>
        <p:spPr>
          <a:xfrm>
            <a:off x="1348495" y="288602"/>
            <a:ext cx="6899792"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Tìm</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cân nặng trung bình của học sinh lớp 11D cho trong bảng 3.5</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7" name="Rectangle 26"/>
          <p:cNvSpPr/>
          <p:nvPr/>
        </p:nvSpPr>
        <p:spPr>
          <a:xfrm>
            <a:off x="4278527" y="2458018"/>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8" name="Google Shape;735;p18"/>
          <p:cNvSpPr txBox="1">
            <a:spLocks noGrp="1"/>
          </p:cNvSpPr>
          <p:nvPr>
            <p:ph type="title"/>
          </p:nvPr>
        </p:nvSpPr>
        <p:spPr>
          <a:xfrm>
            <a:off x="213248" y="38140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1:</a:t>
            </a:r>
            <a:endParaRPr sz="2000">
              <a:solidFill>
                <a:schemeClr val="accent6"/>
              </a:solidFill>
              <a:highlight>
                <a:schemeClr val="accent1"/>
              </a:highlight>
              <a:latin typeface="+mj-lt"/>
            </a:endParaRPr>
          </a:p>
        </p:txBody>
      </p:sp>
      <p:sp>
        <p:nvSpPr>
          <p:cNvPr id="14" name="Rectangle 13"/>
          <p:cNvSpPr/>
          <p:nvPr/>
        </p:nvSpPr>
        <p:spPr>
          <a:xfrm>
            <a:off x="332701" y="2884764"/>
            <a:ext cx="8512334" cy="923330"/>
          </a:xfrm>
          <a:prstGeom prst="rect">
            <a:avLst/>
          </a:prstGeom>
        </p:spPr>
        <p:txBody>
          <a:bodyPr wrap="square">
            <a:spAutoFit/>
          </a:bodyPr>
          <a:lstStyle/>
          <a:p>
            <a:pPr algn="just">
              <a:lnSpc>
                <a:spcPct val="150000"/>
              </a:lnSpc>
              <a:spcBef>
                <a:spcPts val="600"/>
              </a:spcBef>
              <a:spcAft>
                <a:spcPts val="800"/>
              </a:spcAft>
            </a:pPr>
            <a:r>
              <a:rPr lang="pt-BR" sz="1800" smtClean="0">
                <a:latin typeface="+mj-lt"/>
                <a:ea typeface="Arial" panose="020B0604020202020204" pitchFamily="34" charset="0"/>
                <a:cs typeface="Times New Roman" panose="02020603050405020304" pitchFamily="18" charset="0"/>
              </a:rPr>
              <a:t>Trong mỗi khoảng cân nặng, giá trị đại diện là trung bình cộng của giá trị hai đầu nên ta có bảng sau</a:t>
            </a:r>
            <a:endParaRPr lang="en-US" sz="1800">
              <a:effectLst/>
              <a:latin typeface="+mj-lt"/>
              <a:ea typeface="Arial" panose="020B060402020202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06775095"/>
              </p:ext>
            </p:extLst>
          </p:nvPr>
        </p:nvGraphicFramePr>
        <p:xfrm>
          <a:off x="394159" y="923923"/>
          <a:ext cx="8341714" cy="1074153"/>
        </p:xfrm>
        <a:graphic>
          <a:graphicData uri="http://schemas.openxmlformats.org/drawingml/2006/table">
            <a:tbl>
              <a:tblPr firstRow="1" bandRow="1">
                <a:tableStyleId>{339702B8-75EE-4A78-BF82-F94E3A50AE9B}</a:tableStyleId>
              </a:tblPr>
              <a:tblGrid>
                <a:gridCol w="1394459">
                  <a:extLst>
                    <a:ext uri="{9D8B030D-6E8A-4147-A177-3AD203B41FA5}">
                      <a16:colId xmlns:a16="http://schemas.microsoft.com/office/drawing/2014/main" val="3880857925"/>
                    </a:ext>
                  </a:extLst>
                </a:gridCol>
                <a:gridCol w="1154010">
                  <a:extLst>
                    <a:ext uri="{9D8B030D-6E8A-4147-A177-3AD203B41FA5}">
                      <a16:colId xmlns:a16="http://schemas.microsoft.com/office/drawing/2014/main" val="3829974314"/>
                    </a:ext>
                  </a:extLst>
                </a:gridCol>
                <a:gridCol w="1158649">
                  <a:extLst>
                    <a:ext uri="{9D8B030D-6E8A-4147-A177-3AD203B41FA5}">
                      <a16:colId xmlns:a16="http://schemas.microsoft.com/office/drawing/2014/main" val="3676046467"/>
                    </a:ext>
                  </a:extLst>
                </a:gridCol>
                <a:gridCol w="1158649">
                  <a:extLst>
                    <a:ext uri="{9D8B030D-6E8A-4147-A177-3AD203B41FA5}">
                      <a16:colId xmlns:a16="http://schemas.microsoft.com/office/drawing/2014/main" val="1544037512"/>
                    </a:ext>
                  </a:extLst>
                </a:gridCol>
                <a:gridCol w="1158649">
                  <a:extLst>
                    <a:ext uri="{9D8B030D-6E8A-4147-A177-3AD203B41FA5}">
                      <a16:colId xmlns:a16="http://schemas.microsoft.com/office/drawing/2014/main" val="1682180586"/>
                    </a:ext>
                  </a:extLst>
                </a:gridCol>
                <a:gridCol w="1158649">
                  <a:extLst>
                    <a:ext uri="{9D8B030D-6E8A-4147-A177-3AD203B41FA5}">
                      <a16:colId xmlns:a16="http://schemas.microsoft.com/office/drawing/2014/main" val="2248635747"/>
                    </a:ext>
                  </a:extLst>
                </a:gridCol>
                <a:gridCol w="1158649">
                  <a:extLst>
                    <a:ext uri="{9D8B030D-6E8A-4147-A177-3AD203B41FA5}">
                      <a16:colId xmlns:a16="http://schemas.microsoft.com/office/drawing/2014/main" val="3428802967"/>
                    </a:ext>
                  </a:extLst>
                </a:gridCol>
              </a:tblGrid>
              <a:tr h="657695">
                <a:tc>
                  <a:txBody>
                    <a:bodyPr/>
                    <a:lstStyle/>
                    <a:p>
                      <a:pPr algn="ctr"/>
                      <a:r>
                        <a:rPr lang="en-US" sz="1600" smtClean="0">
                          <a:latin typeface="+mj-lt"/>
                        </a:rPr>
                        <a:t>Cân</a:t>
                      </a:r>
                      <a:r>
                        <a:rPr lang="en-US" sz="1600" baseline="0" smtClean="0">
                          <a:latin typeface="+mj-lt"/>
                        </a:rPr>
                        <a:t> nặng (kg)</a:t>
                      </a:r>
                      <a:endParaRPr lang="en-US" sz="1600">
                        <a:latin typeface="+mj-lt"/>
                      </a:endParaRPr>
                    </a:p>
                  </a:txBody>
                  <a:tcPr anchor="ctr">
                    <a:solidFill>
                      <a:schemeClr val="accent4">
                        <a:lumMod val="40000"/>
                        <a:lumOff val="60000"/>
                      </a:schemeClr>
                    </a:solidFill>
                  </a:tcPr>
                </a:tc>
                <a:tc>
                  <a:txBody>
                    <a:bodyPr/>
                    <a:lstStyle/>
                    <a:p>
                      <a:pPr algn="ctr"/>
                      <a:r>
                        <a:rPr lang="en-US" sz="1600" smtClean="0">
                          <a:latin typeface="+mj-lt"/>
                        </a:rPr>
                        <a:t>[40,5 ; 45,5)</a:t>
                      </a:r>
                      <a:endParaRPr lang="en-US" sz="160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[45,5 ; 50,5)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[50,5 ; 55,5)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[55,5 ; 60,5)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[60,5 ; 65,5)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[65,5 ; 70,5)</a:t>
                      </a:r>
                    </a:p>
                  </a:txBody>
                  <a:tcPr anchor="ctr"/>
                </a:tc>
                <a:extLst>
                  <a:ext uri="{0D108BD9-81ED-4DB2-BD59-A6C34878D82A}">
                    <a16:rowId xmlns:a16="http://schemas.microsoft.com/office/drawing/2014/main" val="3061046111"/>
                  </a:ext>
                </a:extLst>
              </a:tr>
              <a:tr h="41645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Số học sinh</a:t>
                      </a:r>
                    </a:p>
                  </a:txBody>
                  <a:tcPr anchor="ctr">
                    <a:solidFill>
                      <a:schemeClr val="accent4">
                        <a:lumMod val="40000"/>
                        <a:lumOff val="60000"/>
                      </a:schemeClr>
                    </a:solidFill>
                  </a:tcPr>
                </a:tc>
                <a:tc>
                  <a:txBody>
                    <a:bodyPr/>
                    <a:lstStyle/>
                    <a:p>
                      <a:pPr algn="ctr"/>
                      <a:r>
                        <a:rPr lang="en-US" sz="1600" smtClean="0">
                          <a:latin typeface="+mj-lt"/>
                        </a:rPr>
                        <a:t>10</a:t>
                      </a:r>
                      <a:endParaRPr lang="en-US" sz="1600">
                        <a:latin typeface="+mj-lt"/>
                      </a:endParaRPr>
                    </a:p>
                  </a:txBody>
                  <a:tcPr anchor="ctr"/>
                </a:tc>
                <a:tc>
                  <a:txBody>
                    <a:bodyPr/>
                    <a:lstStyle/>
                    <a:p>
                      <a:pPr algn="ctr"/>
                      <a:r>
                        <a:rPr lang="en-US" sz="1600" smtClean="0">
                          <a:latin typeface="+mj-lt"/>
                        </a:rPr>
                        <a:t>7</a:t>
                      </a:r>
                      <a:endParaRPr lang="en-US" sz="1600">
                        <a:latin typeface="+mj-lt"/>
                      </a:endParaRPr>
                    </a:p>
                  </a:txBody>
                  <a:tcPr anchor="ctr"/>
                </a:tc>
                <a:tc>
                  <a:txBody>
                    <a:bodyPr/>
                    <a:lstStyle/>
                    <a:p>
                      <a:pPr algn="ctr"/>
                      <a:r>
                        <a:rPr lang="en-US" sz="1600" smtClean="0">
                          <a:latin typeface="+mj-lt"/>
                        </a:rPr>
                        <a:t>16</a:t>
                      </a:r>
                      <a:endParaRPr lang="en-US" sz="1600">
                        <a:latin typeface="+mj-lt"/>
                      </a:endParaRPr>
                    </a:p>
                  </a:txBody>
                  <a:tcPr anchor="ctr"/>
                </a:tc>
                <a:tc>
                  <a:txBody>
                    <a:bodyPr/>
                    <a:lstStyle/>
                    <a:p>
                      <a:pPr algn="ctr"/>
                      <a:r>
                        <a:rPr lang="en-US" sz="1600" smtClean="0">
                          <a:latin typeface="+mj-lt"/>
                        </a:rPr>
                        <a:t>4</a:t>
                      </a:r>
                      <a:endParaRPr lang="en-US" sz="1600">
                        <a:latin typeface="+mj-lt"/>
                      </a:endParaRPr>
                    </a:p>
                  </a:txBody>
                  <a:tcPr anchor="ctr"/>
                </a:tc>
                <a:tc>
                  <a:txBody>
                    <a:bodyPr/>
                    <a:lstStyle/>
                    <a:p>
                      <a:pPr algn="ctr"/>
                      <a:r>
                        <a:rPr lang="en-US" sz="1600" smtClean="0">
                          <a:latin typeface="+mj-lt"/>
                        </a:rPr>
                        <a:t>2</a:t>
                      </a:r>
                      <a:endParaRPr lang="en-US" sz="1600">
                        <a:latin typeface="+mj-lt"/>
                      </a:endParaRPr>
                    </a:p>
                  </a:txBody>
                  <a:tcPr anchor="ctr"/>
                </a:tc>
                <a:tc>
                  <a:txBody>
                    <a:bodyPr/>
                    <a:lstStyle/>
                    <a:p>
                      <a:pPr algn="ctr"/>
                      <a:r>
                        <a:rPr lang="en-US" sz="1600" smtClean="0">
                          <a:latin typeface="+mj-lt"/>
                        </a:rPr>
                        <a:t>3</a:t>
                      </a:r>
                      <a:endParaRPr lang="en-US" sz="1600">
                        <a:latin typeface="+mj-lt"/>
                      </a:endParaRPr>
                    </a:p>
                  </a:txBody>
                  <a:tcPr anchor="ctr"/>
                </a:tc>
                <a:extLst>
                  <a:ext uri="{0D108BD9-81ED-4DB2-BD59-A6C34878D82A}">
                    <a16:rowId xmlns:a16="http://schemas.microsoft.com/office/drawing/2014/main" val="2032070418"/>
                  </a:ext>
                </a:extLst>
              </a:tr>
            </a:tbl>
          </a:graphicData>
        </a:graphic>
      </p:graphicFrame>
      <p:sp>
        <p:nvSpPr>
          <p:cNvPr id="5" name="Rectangle 4"/>
          <p:cNvSpPr/>
          <p:nvPr/>
        </p:nvSpPr>
        <p:spPr>
          <a:xfrm>
            <a:off x="2982691" y="2043398"/>
            <a:ext cx="3164649" cy="292388"/>
          </a:xfrm>
          <a:prstGeom prst="rect">
            <a:avLst/>
          </a:prstGeom>
        </p:spPr>
        <p:txBody>
          <a:bodyPr wrap="none">
            <a:spAutoFit/>
          </a:bodyPr>
          <a:lstStyle/>
          <a:p>
            <a:r>
              <a:rPr lang="pt-BR" sz="1300" i="1" smtClean="0">
                <a:ea typeface="Arial" panose="020B0604020202020204" pitchFamily="34" charset="0"/>
                <a:cs typeface="Times New Roman" panose="02020603050405020304" pitchFamily="18" charset="0"/>
              </a:rPr>
              <a:t>Bảng 3.5. Cân nặng của học sinh lớp 10</a:t>
            </a:r>
            <a:endParaRPr lang="en-US" sz="1300" i="1"/>
          </a:p>
        </p:txBody>
      </p:sp>
      <p:graphicFrame>
        <p:nvGraphicFramePr>
          <p:cNvPr id="18" name="Table 17"/>
          <p:cNvGraphicFramePr>
            <a:graphicFrameLocks noGrp="1"/>
          </p:cNvGraphicFramePr>
          <p:nvPr>
            <p:extLst>
              <p:ext uri="{D42A27DB-BD31-4B8C-83A1-F6EECF244321}">
                <p14:modId xmlns:p14="http://schemas.microsoft.com/office/powerpoint/2010/main" val="2016597050"/>
              </p:ext>
            </p:extLst>
          </p:nvPr>
        </p:nvGraphicFramePr>
        <p:xfrm>
          <a:off x="511740" y="3873459"/>
          <a:ext cx="8106555" cy="837647"/>
        </p:xfrm>
        <a:graphic>
          <a:graphicData uri="http://schemas.openxmlformats.org/drawingml/2006/table">
            <a:tbl>
              <a:tblPr firstRow="1" bandRow="1">
                <a:tableStyleId>{339702B8-75EE-4A78-BF82-F94E3A50AE9B}</a:tableStyleId>
              </a:tblPr>
              <a:tblGrid>
                <a:gridCol w="1951827">
                  <a:extLst>
                    <a:ext uri="{9D8B030D-6E8A-4147-A177-3AD203B41FA5}">
                      <a16:colId xmlns:a16="http://schemas.microsoft.com/office/drawing/2014/main" val="3880857925"/>
                    </a:ext>
                  </a:extLst>
                </a:gridCol>
                <a:gridCol w="1025788">
                  <a:extLst>
                    <a:ext uri="{9D8B030D-6E8A-4147-A177-3AD203B41FA5}">
                      <a16:colId xmlns:a16="http://schemas.microsoft.com/office/drawing/2014/main" val="3829974314"/>
                    </a:ext>
                  </a:extLst>
                </a:gridCol>
                <a:gridCol w="1025788">
                  <a:extLst>
                    <a:ext uri="{9D8B030D-6E8A-4147-A177-3AD203B41FA5}">
                      <a16:colId xmlns:a16="http://schemas.microsoft.com/office/drawing/2014/main" val="3676046467"/>
                    </a:ext>
                  </a:extLst>
                </a:gridCol>
                <a:gridCol w="1025788">
                  <a:extLst>
                    <a:ext uri="{9D8B030D-6E8A-4147-A177-3AD203B41FA5}">
                      <a16:colId xmlns:a16="http://schemas.microsoft.com/office/drawing/2014/main" val="1544037512"/>
                    </a:ext>
                  </a:extLst>
                </a:gridCol>
                <a:gridCol w="1025788">
                  <a:extLst>
                    <a:ext uri="{9D8B030D-6E8A-4147-A177-3AD203B41FA5}">
                      <a16:colId xmlns:a16="http://schemas.microsoft.com/office/drawing/2014/main" val="1682180586"/>
                    </a:ext>
                  </a:extLst>
                </a:gridCol>
                <a:gridCol w="1025788">
                  <a:extLst>
                    <a:ext uri="{9D8B030D-6E8A-4147-A177-3AD203B41FA5}">
                      <a16:colId xmlns:a16="http://schemas.microsoft.com/office/drawing/2014/main" val="2248635747"/>
                    </a:ext>
                  </a:extLst>
                </a:gridCol>
                <a:gridCol w="1025788">
                  <a:extLst>
                    <a:ext uri="{9D8B030D-6E8A-4147-A177-3AD203B41FA5}">
                      <a16:colId xmlns:a16="http://schemas.microsoft.com/office/drawing/2014/main" val="3428802967"/>
                    </a:ext>
                  </a:extLst>
                </a:gridCol>
              </a:tblGrid>
              <a:tr h="449798">
                <a:tc>
                  <a:txBody>
                    <a:bodyPr/>
                    <a:lstStyle/>
                    <a:p>
                      <a:pPr algn="ctr"/>
                      <a:r>
                        <a:rPr lang="en-US" sz="1800" smtClean="0">
                          <a:latin typeface="+mj-lt"/>
                        </a:rPr>
                        <a:t>Cân</a:t>
                      </a:r>
                      <a:r>
                        <a:rPr lang="en-US" sz="1800" baseline="0" smtClean="0">
                          <a:latin typeface="+mj-lt"/>
                        </a:rPr>
                        <a:t> nặng (kg)</a:t>
                      </a:r>
                      <a:endParaRPr lang="en-US" sz="1800">
                        <a:latin typeface="+mj-lt"/>
                      </a:endParaRPr>
                    </a:p>
                  </a:txBody>
                  <a:tcPr anchor="ctr">
                    <a:solidFill>
                      <a:schemeClr val="accent4">
                        <a:lumMod val="40000"/>
                        <a:lumOff val="60000"/>
                      </a:schemeClr>
                    </a:solidFill>
                  </a:tcPr>
                </a:tc>
                <a:tc>
                  <a:txBody>
                    <a:bodyPr/>
                    <a:lstStyle/>
                    <a:p>
                      <a:pPr algn="ctr"/>
                      <a:r>
                        <a:rPr lang="en-US" sz="1800" smtClean="0">
                          <a:latin typeface="+mj-lt"/>
                        </a:rPr>
                        <a:t>43</a:t>
                      </a:r>
                      <a:endParaRPr lang="en-US" sz="180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j-lt"/>
                          <a:cs typeface="Arial"/>
                          <a:sym typeface="Arial"/>
                        </a:rPr>
                        <a:t>48</a:t>
                      </a:r>
                      <a:endParaRPr kumimoji="0" lang="en-US" sz="18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j-lt"/>
                          <a:cs typeface="Arial"/>
                          <a:sym typeface="Arial"/>
                        </a:rPr>
                        <a:t>53</a:t>
                      </a:r>
                      <a:endParaRPr kumimoji="0" lang="en-US" sz="18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j-lt"/>
                          <a:cs typeface="Arial"/>
                          <a:sym typeface="Arial"/>
                        </a:rPr>
                        <a:t>58</a:t>
                      </a:r>
                      <a:endParaRPr kumimoji="0" lang="en-US" sz="18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j-lt"/>
                          <a:cs typeface="Arial"/>
                          <a:sym typeface="Arial"/>
                        </a:rPr>
                        <a:t>63</a:t>
                      </a:r>
                      <a:endParaRPr kumimoji="0" lang="en-US" sz="18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j-lt"/>
                          <a:cs typeface="Arial"/>
                          <a:sym typeface="Arial"/>
                        </a:rPr>
                        <a:t>68</a:t>
                      </a:r>
                    </a:p>
                  </a:txBody>
                  <a:tcPr anchor="ctr"/>
                </a:tc>
                <a:extLst>
                  <a:ext uri="{0D108BD9-81ED-4DB2-BD59-A6C34878D82A}">
                    <a16:rowId xmlns:a16="http://schemas.microsoft.com/office/drawing/2014/main" val="3061046111"/>
                  </a:ext>
                </a:extLst>
              </a:tr>
              <a:tr h="38784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j-lt"/>
                          <a:cs typeface="Arial"/>
                          <a:sym typeface="Arial"/>
                        </a:rPr>
                        <a:t>Số học sinh</a:t>
                      </a:r>
                    </a:p>
                  </a:txBody>
                  <a:tcPr anchor="ctr">
                    <a:solidFill>
                      <a:schemeClr val="accent4">
                        <a:lumMod val="40000"/>
                        <a:lumOff val="60000"/>
                      </a:schemeClr>
                    </a:solidFill>
                  </a:tcPr>
                </a:tc>
                <a:tc>
                  <a:txBody>
                    <a:bodyPr/>
                    <a:lstStyle/>
                    <a:p>
                      <a:pPr algn="ctr"/>
                      <a:r>
                        <a:rPr lang="en-US" sz="1800" smtClean="0">
                          <a:latin typeface="+mj-lt"/>
                        </a:rPr>
                        <a:t>10</a:t>
                      </a:r>
                      <a:endParaRPr lang="en-US" sz="1800">
                        <a:latin typeface="+mj-lt"/>
                      </a:endParaRPr>
                    </a:p>
                  </a:txBody>
                  <a:tcPr anchor="ctr"/>
                </a:tc>
                <a:tc>
                  <a:txBody>
                    <a:bodyPr/>
                    <a:lstStyle/>
                    <a:p>
                      <a:pPr algn="ctr"/>
                      <a:r>
                        <a:rPr lang="en-US" sz="1800" smtClean="0">
                          <a:latin typeface="+mj-lt"/>
                        </a:rPr>
                        <a:t>7</a:t>
                      </a:r>
                      <a:endParaRPr lang="en-US" sz="1800">
                        <a:latin typeface="+mj-lt"/>
                      </a:endParaRPr>
                    </a:p>
                  </a:txBody>
                  <a:tcPr anchor="ctr"/>
                </a:tc>
                <a:tc>
                  <a:txBody>
                    <a:bodyPr/>
                    <a:lstStyle/>
                    <a:p>
                      <a:pPr algn="ctr"/>
                      <a:r>
                        <a:rPr lang="en-US" sz="1800" smtClean="0">
                          <a:latin typeface="+mj-lt"/>
                        </a:rPr>
                        <a:t>16</a:t>
                      </a:r>
                      <a:endParaRPr lang="en-US" sz="1800">
                        <a:latin typeface="+mj-lt"/>
                      </a:endParaRPr>
                    </a:p>
                  </a:txBody>
                  <a:tcPr anchor="ctr"/>
                </a:tc>
                <a:tc>
                  <a:txBody>
                    <a:bodyPr/>
                    <a:lstStyle/>
                    <a:p>
                      <a:pPr algn="ctr"/>
                      <a:r>
                        <a:rPr lang="en-US" sz="1800" smtClean="0">
                          <a:latin typeface="+mj-lt"/>
                        </a:rPr>
                        <a:t>4</a:t>
                      </a:r>
                      <a:endParaRPr lang="en-US" sz="1800">
                        <a:latin typeface="+mj-lt"/>
                      </a:endParaRPr>
                    </a:p>
                  </a:txBody>
                  <a:tcPr anchor="ctr"/>
                </a:tc>
                <a:tc>
                  <a:txBody>
                    <a:bodyPr/>
                    <a:lstStyle/>
                    <a:p>
                      <a:pPr algn="ctr"/>
                      <a:r>
                        <a:rPr lang="en-US" sz="1800" smtClean="0">
                          <a:latin typeface="+mj-lt"/>
                        </a:rPr>
                        <a:t>2</a:t>
                      </a:r>
                      <a:endParaRPr lang="en-US" sz="1800">
                        <a:latin typeface="+mj-lt"/>
                      </a:endParaRPr>
                    </a:p>
                  </a:txBody>
                  <a:tcPr anchor="ctr"/>
                </a:tc>
                <a:tc>
                  <a:txBody>
                    <a:bodyPr/>
                    <a:lstStyle/>
                    <a:p>
                      <a:pPr algn="ctr"/>
                      <a:r>
                        <a:rPr lang="en-US" sz="1800" smtClean="0">
                          <a:latin typeface="+mj-lt"/>
                        </a:rPr>
                        <a:t>3</a:t>
                      </a:r>
                      <a:endParaRPr lang="en-US" sz="1800">
                        <a:latin typeface="+mj-lt"/>
                      </a:endParaRPr>
                    </a:p>
                  </a:txBody>
                  <a:tcPr anchor="ctr"/>
                </a:tc>
                <a:extLst>
                  <a:ext uri="{0D108BD9-81ED-4DB2-BD59-A6C34878D82A}">
                    <a16:rowId xmlns:a16="http://schemas.microsoft.com/office/drawing/2014/main" val="203207041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1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1348495" y="288602"/>
            <a:ext cx="6899792"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Tìm cân nặng trung bình của học sinh lớp 11D cho trong bảng 3.5</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7" name="Rectangle 26"/>
          <p:cNvSpPr/>
          <p:nvPr/>
        </p:nvSpPr>
        <p:spPr>
          <a:xfrm>
            <a:off x="4278527" y="2458018"/>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8" name="Google Shape;735;p18"/>
          <p:cNvSpPr txBox="1">
            <a:spLocks noGrp="1"/>
          </p:cNvSpPr>
          <p:nvPr>
            <p:ph type="title"/>
          </p:nvPr>
        </p:nvSpPr>
        <p:spPr>
          <a:xfrm>
            <a:off x="213248" y="38140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1:</a:t>
            </a:r>
            <a:endParaRPr sz="2000">
              <a:solidFill>
                <a:schemeClr val="accent6"/>
              </a:solidFill>
              <a:highlight>
                <a:schemeClr val="accent1"/>
              </a:highlight>
              <a:latin typeface="+mj-lt"/>
            </a:endParaRPr>
          </a:p>
        </p:txBody>
      </p:sp>
      <p:graphicFrame>
        <p:nvGraphicFramePr>
          <p:cNvPr id="4" name="Table 3"/>
          <p:cNvGraphicFramePr>
            <a:graphicFrameLocks noGrp="1"/>
          </p:cNvGraphicFramePr>
          <p:nvPr/>
        </p:nvGraphicFramePr>
        <p:xfrm>
          <a:off x="394159" y="923923"/>
          <a:ext cx="8341714" cy="1074153"/>
        </p:xfrm>
        <a:graphic>
          <a:graphicData uri="http://schemas.openxmlformats.org/drawingml/2006/table">
            <a:tbl>
              <a:tblPr firstRow="1" bandRow="1">
                <a:tableStyleId>{339702B8-75EE-4A78-BF82-F94E3A50AE9B}</a:tableStyleId>
              </a:tblPr>
              <a:tblGrid>
                <a:gridCol w="1394459">
                  <a:extLst>
                    <a:ext uri="{9D8B030D-6E8A-4147-A177-3AD203B41FA5}">
                      <a16:colId xmlns:a16="http://schemas.microsoft.com/office/drawing/2014/main" val="3880857925"/>
                    </a:ext>
                  </a:extLst>
                </a:gridCol>
                <a:gridCol w="1154010">
                  <a:extLst>
                    <a:ext uri="{9D8B030D-6E8A-4147-A177-3AD203B41FA5}">
                      <a16:colId xmlns:a16="http://schemas.microsoft.com/office/drawing/2014/main" val="3829974314"/>
                    </a:ext>
                  </a:extLst>
                </a:gridCol>
                <a:gridCol w="1158649">
                  <a:extLst>
                    <a:ext uri="{9D8B030D-6E8A-4147-A177-3AD203B41FA5}">
                      <a16:colId xmlns:a16="http://schemas.microsoft.com/office/drawing/2014/main" val="3676046467"/>
                    </a:ext>
                  </a:extLst>
                </a:gridCol>
                <a:gridCol w="1158649">
                  <a:extLst>
                    <a:ext uri="{9D8B030D-6E8A-4147-A177-3AD203B41FA5}">
                      <a16:colId xmlns:a16="http://schemas.microsoft.com/office/drawing/2014/main" val="1544037512"/>
                    </a:ext>
                  </a:extLst>
                </a:gridCol>
                <a:gridCol w="1158649">
                  <a:extLst>
                    <a:ext uri="{9D8B030D-6E8A-4147-A177-3AD203B41FA5}">
                      <a16:colId xmlns:a16="http://schemas.microsoft.com/office/drawing/2014/main" val="1682180586"/>
                    </a:ext>
                  </a:extLst>
                </a:gridCol>
                <a:gridCol w="1158649">
                  <a:extLst>
                    <a:ext uri="{9D8B030D-6E8A-4147-A177-3AD203B41FA5}">
                      <a16:colId xmlns:a16="http://schemas.microsoft.com/office/drawing/2014/main" val="2248635747"/>
                    </a:ext>
                  </a:extLst>
                </a:gridCol>
                <a:gridCol w="1158649">
                  <a:extLst>
                    <a:ext uri="{9D8B030D-6E8A-4147-A177-3AD203B41FA5}">
                      <a16:colId xmlns:a16="http://schemas.microsoft.com/office/drawing/2014/main" val="3428802967"/>
                    </a:ext>
                  </a:extLst>
                </a:gridCol>
              </a:tblGrid>
              <a:tr h="657695">
                <a:tc>
                  <a:txBody>
                    <a:bodyPr/>
                    <a:lstStyle/>
                    <a:p>
                      <a:pPr algn="ctr"/>
                      <a:r>
                        <a:rPr lang="en-US" sz="1600" smtClean="0">
                          <a:latin typeface="+mj-lt"/>
                        </a:rPr>
                        <a:t>Cân</a:t>
                      </a:r>
                      <a:r>
                        <a:rPr lang="en-US" sz="1600" baseline="0" smtClean="0">
                          <a:latin typeface="+mj-lt"/>
                        </a:rPr>
                        <a:t> nặng (kg)</a:t>
                      </a:r>
                      <a:endParaRPr lang="en-US" sz="1600">
                        <a:latin typeface="+mj-lt"/>
                      </a:endParaRPr>
                    </a:p>
                  </a:txBody>
                  <a:tcPr anchor="ctr">
                    <a:solidFill>
                      <a:schemeClr val="accent4">
                        <a:lumMod val="40000"/>
                        <a:lumOff val="60000"/>
                      </a:schemeClr>
                    </a:solidFill>
                  </a:tcPr>
                </a:tc>
                <a:tc>
                  <a:txBody>
                    <a:bodyPr/>
                    <a:lstStyle/>
                    <a:p>
                      <a:pPr algn="ctr"/>
                      <a:r>
                        <a:rPr lang="en-US" sz="1600" smtClean="0">
                          <a:latin typeface="+mj-lt"/>
                        </a:rPr>
                        <a:t>[40,5 ; 45,5)</a:t>
                      </a:r>
                      <a:endParaRPr lang="en-US" sz="160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[45,5 ; 50,5)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[50,5 ; 55,5)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[55,5 ; 60,5)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[60,5 ; 65,5)</a:t>
                      </a:r>
                      <a:endParaRPr kumimoji="0" lang="en-US" sz="1600" b="0" i="0" u="none" strike="noStrike" kern="0" cap="none" spc="0" normalizeH="0" baseline="0" noProof="0">
                        <a:ln>
                          <a:noFill/>
                        </a:ln>
                        <a:solidFill>
                          <a:srgbClr val="000000"/>
                        </a:solidFill>
                        <a:effectLst/>
                        <a:uLnTx/>
                        <a:uFillTx/>
                        <a:latin typeface="+mj-lt"/>
                        <a:cs typeface="Arial"/>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[65,5 ; 70,5)</a:t>
                      </a:r>
                    </a:p>
                  </a:txBody>
                  <a:tcPr anchor="ctr"/>
                </a:tc>
                <a:extLst>
                  <a:ext uri="{0D108BD9-81ED-4DB2-BD59-A6C34878D82A}">
                    <a16:rowId xmlns:a16="http://schemas.microsoft.com/office/drawing/2014/main" val="3061046111"/>
                  </a:ext>
                </a:extLst>
              </a:tr>
              <a:tr h="41645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mj-lt"/>
                          <a:cs typeface="Arial"/>
                          <a:sym typeface="Arial"/>
                        </a:rPr>
                        <a:t>Số học sinh</a:t>
                      </a:r>
                    </a:p>
                  </a:txBody>
                  <a:tcPr anchor="ctr">
                    <a:solidFill>
                      <a:schemeClr val="accent4">
                        <a:lumMod val="40000"/>
                        <a:lumOff val="60000"/>
                      </a:schemeClr>
                    </a:solidFill>
                  </a:tcPr>
                </a:tc>
                <a:tc>
                  <a:txBody>
                    <a:bodyPr/>
                    <a:lstStyle/>
                    <a:p>
                      <a:pPr algn="ctr"/>
                      <a:r>
                        <a:rPr lang="en-US" sz="1600" smtClean="0">
                          <a:latin typeface="+mj-lt"/>
                        </a:rPr>
                        <a:t>10</a:t>
                      </a:r>
                      <a:endParaRPr lang="en-US" sz="1600">
                        <a:latin typeface="+mj-lt"/>
                      </a:endParaRPr>
                    </a:p>
                  </a:txBody>
                  <a:tcPr anchor="ctr"/>
                </a:tc>
                <a:tc>
                  <a:txBody>
                    <a:bodyPr/>
                    <a:lstStyle/>
                    <a:p>
                      <a:pPr algn="ctr"/>
                      <a:r>
                        <a:rPr lang="en-US" sz="1600" smtClean="0">
                          <a:latin typeface="+mj-lt"/>
                        </a:rPr>
                        <a:t>7</a:t>
                      </a:r>
                      <a:endParaRPr lang="en-US" sz="1600">
                        <a:latin typeface="+mj-lt"/>
                      </a:endParaRPr>
                    </a:p>
                  </a:txBody>
                  <a:tcPr anchor="ctr"/>
                </a:tc>
                <a:tc>
                  <a:txBody>
                    <a:bodyPr/>
                    <a:lstStyle/>
                    <a:p>
                      <a:pPr algn="ctr"/>
                      <a:r>
                        <a:rPr lang="en-US" sz="1600" smtClean="0">
                          <a:latin typeface="+mj-lt"/>
                        </a:rPr>
                        <a:t>16</a:t>
                      </a:r>
                      <a:endParaRPr lang="en-US" sz="1600">
                        <a:latin typeface="+mj-lt"/>
                      </a:endParaRPr>
                    </a:p>
                  </a:txBody>
                  <a:tcPr anchor="ctr"/>
                </a:tc>
                <a:tc>
                  <a:txBody>
                    <a:bodyPr/>
                    <a:lstStyle/>
                    <a:p>
                      <a:pPr algn="ctr"/>
                      <a:r>
                        <a:rPr lang="en-US" sz="1600" smtClean="0">
                          <a:latin typeface="+mj-lt"/>
                        </a:rPr>
                        <a:t>4</a:t>
                      </a:r>
                      <a:endParaRPr lang="en-US" sz="1600">
                        <a:latin typeface="+mj-lt"/>
                      </a:endParaRPr>
                    </a:p>
                  </a:txBody>
                  <a:tcPr anchor="ctr"/>
                </a:tc>
                <a:tc>
                  <a:txBody>
                    <a:bodyPr/>
                    <a:lstStyle/>
                    <a:p>
                      <a:pPr algn="ctr"/>
                      <a:r>
                        <a:rPr lang="en-US" sz="1600" smtClean="0">
                          <a:latin typeface="+mj-lt"/>
                        </a:rPr>
                        <a:t>2</a:t>
                      </a:r>
                      <a:endParaRPr lang="en-US" sz="1600">
                        <a:latin typeface="+mj-lt"/>
                      </a:endParaRPr>
                    </a:p>
                  </a:txBody>
                  <a:tcPr anchor="ctr"/>
                </a:tc>
                <a:tc>
                  <a:txBody>
                    <a:bodyPr/>
                    <a:lstStyle/>
                    <a:p>
                      <a:pPr algn="ctr"/>
                      <a:r>
                        <a:rPr lang="en-US" sz="1600" smtClean="0">
                          <a:latin typeface="+mj-lt"/>
                        </a:rPr>
                        <a:t>3</a:t>
                      </a:r>
                      <a:endParaRPr lang="en-US" sz="1600">
                        <a:latin typeface="+mj-lt"/>
                      </a:endParaRPr>
                    </a:p>
                  </a:txBody>
                  <a:tcPr anchor="ctr"/>
                </a:tc>
                <a:extLst>
                  <a:ext uri="{0D108BD9-81ED-4DB2-BD59-A6C34878D82A}">
                    <a16:rowId xmlns:a16="http://schemas.microsoft.com/office/drawing/2014/main" val="2032070418"/>
                  </a:ext>
                </a:extLst>
              </a:tr>
            </a:tbl>
          </a:graphicData>
        </a:graphic>
      </p:graphicFrame>
      <p:sp>
        <p:nvSpPr>
          <p:cNvPr id="5" name="Rectangle 4"/>
          <p:cNvSpPr/>
          <p:nvPr/>
        </p:nvSpPr>
        <p:spPr>
          <a:xfrm>
            <a:off x="2982691" y="2043398"/>
            <a:ext cx="3164649"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300" b="0" i="1"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Bảng 3.5. Cân nặng của học sinh lớp 10</a:t>
            </a:r>
            <a:endParaRPr kumimoji="0" lang="en-US" sz="1300" b="0" i="1"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616975" y="2996938"/>
                <a:ext cx="8362831" cy="149932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pt-BR" sz="1800" b="0" i="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Tổng số học sinh là n = 42. Cân nặng trung bình của học sinh lớp 11D là:</a:t>
                </a:r>
              </a:p>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mn-cs"/>
                              <a:sym typeface="Arial"/>
                            </a:rPr>
                          </m:ctrlPr>
                        </m:acc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mn-cs"/>
                              <a:sym typeface="Arial"/>
                            </a:rPr>
                            <m:t>𝑥</m:t>
                          </m:r>
                        </m:e>
                      </m:acc>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mn-cs"/>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mn-cs"/>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mn-cs"/>
                              <a:sym typeface="Arial"/>
                            </a:rPr>
                            <m:t>10.43+7.48+16.53+5.58+2.63+3.68</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mn-cs"/>
                              <a:sym typeface="Arial"/>
                            </a:rPr>
                            <m:t>42</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≈51,81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𝑘𝑔</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pt-BR" sz="1800" b="0" i="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616975" y="2996938"/>
                <a:ext cx="8362831" cy="1499321"/>
              </a:xfrm>
              <a:prstGeom prst="rect">
                <a:avLst/>
              </a:prstGeom>
              <a:blipFill>
                <a:blip r:embed="rId3"/>
                <a:stretch>
                  <a:fillRect l="-583"/>
                </a:stretch>
              </a:blipFill>
            </p:spPr>
            <p:txBody>
              <a:bodyPr/>
              <a:lstStyle/>
              <a:p>
                <a:r>
                  <a:rPr lang="en-US">
                    <a:noFill/>
                  </a:rPr>
                  <a:t> </a:t>
                </a:r>
              </a:p>
            </p:txBody>
          </p:sp>
        </mc:Fallback>
      </mc:AlternateContent>
    </p:spTree>
    <p:extLst>
      <p:ext uri="{BB962C8B-B14F-4D97-AF65-F5344CB8AC3E}">
        <p14:creationId xmlns:p14="http://schemas.microsoft.com/office/powerpoint/2010/main" val="339034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anim calcmode="lin" valueType="num">
                                      <p:cBhvr>
                                        <p:cTn id="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anim calcmode="lin" valueType="num">
                                      <p:cBhvr>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338181" y="245998"/>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p:cNvSpPr txBox="1"/>
          <p:nvPr/>
        </p:nvSpPr>
        <p:spPr>
          <a:xfrm>
            <a:off x="3258505" y="360298"/>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1</a:t>
            </a:r>
          </a:p>
        </p:txBody>
      </p:sp>
      <p:sp>
        <p:nvSpPr>
          <p:cNvPr id="35" name="Rectangle 1"/>
          <p:cNvSpPr>
            <a:spLocks noChangeArrowheads="1"/>
          </p:cNvSpPr>
          <p:nvPr/>
        </p:nvSpPr>
        <p:spPr bwMode="auto">
          <a:xfrm>
            <a:off x="716850" y="1190681"/>
            <a:ext cx="76926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Tìm hiểu thời gian xem ti vi trong tuần trước (đơn vị: giờ) của một số học sinh thu được kết quả sau:</a:t>
            </a:r>
            <a:endParaRPr kumimoji="0" lang="en-US" altLang="en-US" sz="2000" b="0" i="0" u="none" strike="noStrike" cap="none" normalizeH="0" baseline="0" smtClean="0">
              <a:ln>
                <a:noFill/>
              </a:ln>
              <a:solidFill>
                <a:schemeClr val="tx1"/>
              </a:solidFill>
              <a:effectLst/>
            </a:endParaRPr>
          </a:p>
        </p:txBody>
      </p:sp>
      <p:graphicFrame>
        <p:nvGraphicFramePr>
          <p:cNvPr id="36" name="Table 35"/>
          <p:cNvGraphicFramePr>
            <a:graphicFrameLocks noGrp="1"/>
          </p:cNvGraphicFramePr>
          <p:nvPr>
            <p:extLst>
              <p:ext uri="{D42A27DB-BD31-4B8C-83A1-F6EECF244321}">
                <p14:modId xmlns:p14="http://schemas.microsoft.com/office/powerpoint/2010/main" val="877983799"/>
              </p:ext>
            </p:extLst>
          </p:nvPr>
        </p:nvGraphicFramePr>
        <p:xfrm>
          <a:off x="822170" y="2421755"/>
          <a:ext cx="7391528" cy="850232"/>
        </p:xfrm>
        <a:graphic>
          <a:graphicData uri="http://schemas.openxmlformats.org/drawingml/2006/table">
            <a:tbl>
              <a:tblPr firstRow="1" firstCol="1" bandRow="1"/>
              <a:tblGrid>
                <a:gridCol w="2026128">
                  <a:extLst>
                    <a:ext uri="{9D8B030D-6E8A-4147-A177-3AD203B41FA5}">
                      <a16:colId xmlns:a16="http://schemas.microsoft.com/office/drawing/2014/main" val="2040606624"/>
                    </a:ext>
                  </a:extLst>
                </a:gridCol>
                <a:gridCol w="1073080">
                  <a:extLst>
                    <a:ext uri="{9D8B030D-6E8A-4147-A177-3AD203B41FA5}">
                      <a16:colId xmlns:a16="http://schemas.microsoft.com/office/drawing/2014/main" val="3416706802"/>
                    </a:ext>
                  </a:extLst>
                </a:gridCol>
                <a:gridCol w="1073080">
                  <a:extLst>
                    <a:ext uri="{9D8B030D-6E8A-4147-A177-3AD203B41FA5}">
                      <a16:colId xmlns:a16="http://schemas.microsoft.com/office/drawing/2014/main" val="2698807536"/>
                    </a:ext>
                  </a:extLst>
                </a:gridCol>
                <a:gridCol w="1073080">
                  <a:extLst>
                    <a:ext uri="{9D8B030D-6E8A-4147-A177-3AD203B41FA5}">
                      <a16:colId xmlns:a16="http://schemas.microsoft.com/office/drawing/2014/main" val="1339331549"/>
                    </a:ext>
                  </a:extLst>
                </a:gridCol>
                <a:gridCol w="1073080">
                  <a:extLst>
                    <a:ext uri="{9D8B030D-6E8A-4147-A177-3AD203B41FA5}">
                      <a16:colId xmlns:a16="http://schemas.microsoft.com/office/drawing/2014/main" val="1900723121"/>
                    </a:ext>
                  </a:extLst>
                </a:gridCol>
                <a:gridCol w="1073080">
                  <a:extLst>
                    <a:ext uri="{9D8B030D-6E8A-4147-A177-3AD203B41FA5}">
                      <a16:colId xmlns:a16="http://schemas.microsoft.com/office/drawing/2014/main" val="3565572880"/>
                    </a:ext>
                  </a:extLst>
                </a:gridCol>
              </a:tblGrid>
              <a:tr h="425116">
                <a:tc>
                  <a:txBody>
                    <a:bodyPr/>
                    <a:lstStyle/>
                    <a:p>
                      <a:pPr algn="just"/>
                      <a:r>
                        <a:rPr lang="en-US" sz="1800">
                          <a:solidFill>
                            <a:srgbClr val="000000"/>
                          </a:solidFill>
                          <a:effectLst/>
                        </a:rPr>
                        <a:t>Thời gian (giờ)</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800">
                          <a:solidFill>
                            <a:srgbClr val="000000"/>
                          </a:solidFill>
                          <a:effectLst/>
                        </a:rPr>
                        <a:t>[0; 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[5; 10)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[10; 15)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[15; 20)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[20; 25)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425116">
                <a:tc>
                  <a:txBody>
                    <a:bodyPr/>
                    <a:lstStyle/>
                    <a:p>
                      <a:pPr algn="just"/>
                      <a:r>
                        <a:rPr lang="en-US" sz="1800">
                          <a:solidFill>
                            <a:srgbClr val="000000"/>
                          </a:solidFill>
                          <a:effectLst/>
                        </a:rPr>
                        <a:t>Số học sinh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800">
                          <a:solidFill>
                            <a:srgbClr val="000000"/>
                          </a:solidFill>
                          <a:effectLst/>
                        </a:rPr>
                        <a:t>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16</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rgbClr val="000000"/>
                          </a:solidFill>
                          <a:effectLst/>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p:sp>
        <p:nvSpPr>
          <p:cNvPr id="37" name="Rectangle 36"/>
          <p:cNvSpPr/>
          <p:nvPr/>
        </p:nvSpPr>
        <p:spPr>
          <a:xfrm>
            <a:off x="716850" y="3407558"/>
            <a:ext cx="7692636" cy="1015663"/>
          </a:xfrm>
          <a:prstGeom prst="rect">
            <a:avLst/>
          </a:prstGeom>
        </p:spPr>
        <p:txBody>
          <a:bodyPr wrap="square">
            <a:spAutoFit/>
          </a:bodyPr>
          <a:lstStyle/>
          <a:p>
            <a:pPr algn="just">
              <a:lnSpc>
                <a:spcPct val="150000"/>
              </a:lnSpc>
              <a:spcBef>
                <a:spcPts val="600"/>
              </a:spcBef>
              <a:spcAft>
                <a:spcPts val="800"/>
              </a:spcAft>
            </a:pPr>
            <a:r>
              <a:rPr lang="vi-VN" sz="2000">
                <a:latin typeface="+mn-lt"/>
                <a:ea typeface="Arial" panose="020B0604020202020204" pitchFamily="34" charset="0"/>
                <a:cs typeface="Times New Roman" panose="02020603050405020304" pitchFamily="18" charset="0"/>
              </a:rPr>
              <a:t>Tính thời gian xem ti vi trung bình trong tuần trước của các bạn học sinh này.</a:t>
            </a:r>
            <a:endParaRPr lang="en-US" sz="2000">
              <a:effectLst/>
              <a:latin typeface="+mn-lt"/>
              <a:ea typeface="Arial" panose="020B0604020202020204" pitchFamily="34" charset="0"/>
              <a:cs typeface="Times New Roman" panose="02020603050405020304" pitchFamily="18" charset="0"/>
            </a:endParaRPr>
          </a:p>
        </p:txBody>
      </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15" name="Picture 14"/>
          <p:cNvPicPr>
            <a:picLocks noChangeAspect="1"/>
          </p:cNvPicPr>
          <p:nvPr/>
        </p:nvPicPr>
        <p:blipFill>
          <a:blip r:embed="rId3"/>
          <a:stretch>
            <a:fillRect/>
          </a:stretch>
        </p:blipFill>
        <p:spPr>
          <a:xfrm>
            <a:off x="8409486" y="3415509"/>
            <a:ext cx="588492" cy="1657586"/>
          </a:xfrm>
          <a:prstGeom prst="rect">
            <a:avLst/>
          </a:prstGeom>
        </p:spPr>
      </p:pic>
      <p:pic>
        <p:nvPicPr>
          <p:cNvPr id="16" name="Picture 15"/>
          <p:cNvPicPr>
            <a:picLocks noChangeAspect="1"/>
          </p:cNvPicPr>
          <p:nvPr/>
        </p:nvPicPr>
        <p:blipFill>
          <a:blip r:embed="rId4"/>
          <a:stretch>
            <a:fillRect/>
          </a:stretch>
        </p:blipFill>
        <p:spPr>
          <a:xfrm>
            <a:off x="8331866" y="284998"/>
            <a:ext cx="556591" cy="5404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250717" y="4348871"/>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15" name="Picture 14"/>
          <p:cNvPicPr>
            <a:picLocks noChangeAspect="1"/>
          </p:cNvPicPr>
          <p:nvPr/>
        </p:nvPicPr>
        <p:blipFill>
          <a:blip r:embed="rId3"/>
          <a:stretch>
            <a:fillRect/>
          </a:stretch>
        </p:blipFill>
        <p:spPr>
          <a:xfrm>
            <a:off x="8301162" y="2802435"/>
            <a:ext cx="803177" cy="2262282"/>
          </a:xfrm>
          <a:prstGeom prst="rect">
            <a:avLst/>
          </a:prstGeom>
        </p:spPr>
      </p:pic>
      <p:sp>
        <p:nvSpPr>
          <p:cNvPr id="12" name="Rectangle 11"/>
          <p:cNvSpPr/>
          <p:nvPr/>
        </p:nvSpPr>
        <p:spPr>
          <a:xfrm>
            <a:off x="4029478" y="290248"/>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
        <p:nvSpPr>
          <p:cNvPr id="2" name="Rectangle 1"/>
          <p:cNvSpPr/>
          <p:nvPr/>
        </p:nvSpPr>
        <p:spPr>
          <a:xfrm>
            <a:off x="678625" y="683433"/>
            <a:ext cx="7670242" cy="923330"/>
          </a:xfrm>
          <a:prstGeom prst="rect">
            <a:avLst/>
          </a:prstGeom>
        </p:spPr>
        <p:txBody>
          <a:bodyPr wrap="square">
            <a:spAutoFit/>
          </a:bodyPr>
          <a:lstStyle/>
          <a:p>
            <a:pPr algn="just">
              <a:lnSpc>
                <a:spcPct val="150000"/>
              </a:lnSpc>
              <a:spcBef>
                <a:spcPts val="100"/>
              </a:spcBef>
              <a:spcAft>
                <a:spcPts val="100"/>
              </a:spcAft>
            </a:pPr>
            <a:r>
              <a:rPr lang="en-US" sz="1800">
                <a:latin typeface="+mj-lt"/>
                <a:ea typeface="Dotum" panose="020B0600000101010101" pitchFamily="34" charset="-127"/>
              </a:rPr>
              <a:t>Trong mỗi khoảng thời gian, giá trị đại diện là trung bình cộng của giá trị hai đầu mút nên ta có bảng sau:</a:t>
            </a:r>
            <a:endParaRPr lang="en-US" sz="1800">
              <a:effectLst/>
              <a:latin typeface="+mj-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4267622449"/>
                  </p:ext>
                </p:extLst>
              </p:nvPr>
            </p:nvGraphicFramePr>
            <p:xfrm>
              <a:off x="1011198" y="1782832"/>
              <a:ext cx="7005098" cy="1067574"/>
            </p:xfrm>
            <a:graphic>
              <a:graphicData uri="http://schemas.openxmlformats.org/drawingml/2006/table">
                <a:tbl>
                  <a:tblPr firstRow="1" firstCol="1" bandRow="1"/>
                  <a:tblGrid>
                    <a:gridCol w="1763863">
                      <a:extLst>
                        <a:ext uri="{9D8B030D-6E8A-4147-A177-3AD203B41FA5}">
                          <a16:colId xmlns:a16="http://schemas.microsoft.com/office/drawing/2014/main" val="1884970071"/>
                        </a:ext>
                      </a:extLst>
                    </a:gridCol>
                    <a:gridCol w="1048247">
                      <a:extLst>
                        <a:ext uri="{9D8B030D-6E8A-4147-A177-3AD203B41FA5}">
                          <a16:colId xmlns:a16="http://schemas.microsoft.com/office/drawing/2014/main" val="3637310377"/>
                        </a:ext>
                      </a:extLst>
                    </a:gridCol>
                    <a:gridCol w="1048247">
                      <a:extLst>
                        <a:ext uri="{9D8B030D-6E8A-4147-A177-3AD203B41FA5}">
                          <a16:colId xmlns:a16="http://schemas.microsoft.com/office/drawing/2014/main" val="3667763571"/>
                        </a:ext>
                      </a:extLst>
                    </a:gridCol>
                    <a:gridCol w="1048247">
                      <a:extLst>
                        <a:ext uri="{9D8B030D-6E8A-4147-A177-3AD203B41FA5}">
                          <a16:colId xmlns:a16="http://schemas.microsoft.com/office/drawing/2014/main" val="165110278"/>
                        </a:ext>
                      </a:extLst>
                    </a:gridCol>
                    <a:gridCol w="1048247">
                      <a:extLst>
                        <a:ext uri="{9D8B030D-6E8A-4147-A177-3AD203B41FA5}">
                          <a16:colId xmlns:a16="http://schemas.microsoft.com/office/drawing/2014/main" val="667274323"/>
                        </a:ext>
                      </a:extLst>
                    </a:gridCol>
                    <a:gridCol w="1048247">
                      <a:extLst>
                        <a:ext uri="{9D8B030D-6E8A-4147-A177-3AD203B41FA5}">
                          <a16:colId xmlns:a16="http://schemas.microsoft.com/office/drawing/2014/main" val="1479126144"/>
                        </a:ext>
                      </a:extLst>
                    </a:gridCol>
                  </a:tblGrid>
                  <a:tr h="533787">
                    <a:tc>
                      <a:txBody>
                        <a:bodyPr/>
                        <a:lstStyle/>
                        <a:p>
                          <a:pPr algn="ctr">
                            <a:lnSpc>
                              <a:spcPct val="150000"/>
                            </a:lnSpc>
                            <a:spcBef>
                              <a:spcPts val="100"/>
                            </a:spcBef>
                            <a:spcAft>
                              <a:spcPts val="100"/>
                            </a:spcAft>
                          </a:pPr>
                          <a:r>
                            <a:rPr lang="en-US" sz="1800">
                              <a:solidFill>
                                <a:srgbClr val="000000"/>
                              </a:solidFill>
                              <a:effectLst/>
                              <a:latin typeface="+mn-lt"/>
                              <a:ea typeface="Dotum" panose="020B0600000101010101" pitchFamily="34" charset="-127"/>
                            </a:rPr>
                            <a:t>Thời gian (giờ)</a:t>
                          </a:r>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2,5</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7,5</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12,5</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17,5</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22,5</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975425"/>
                      </a:ext>
                    </a:extLst>
                  </a:tr>
                  <a:tr h="533787">
                    <a:tc>
                      <a:txBody>
                        <a:bodyPr/>
                        <a:lstStyle/>
                        <a:p>
                          <a:pPr algn="ctr">
                            <a:lnSpc>
                              <a:spcPct val="150000"/>
                            </a:lnSpc>
                            <a:spcBef>
                              <a:spcPts val="100"/>
                            </a:spcBef>
                            <a:spcAft>
                              <a:spcPts val="100"/>
                            </a:spcAft>
                          </a:pPr>
                          <a:r>
                            <a:rPr lang="en-US" sz="1800">
                              <a:solidFill>
                                <a:srgbClr val="000000"/>
                              </a:solidFill>
                              <a:effectLst/>
                              <a:latin typeface="+mn-lt"/>
                              <a:ea typeface="Dotum" panose="020B0600000101010101" pitchFamily="34" charset="-127"/>
                            </a:rPr>
                            <a:t>Số học sinh</a:t>
                          </a:r>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8</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16</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4</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2</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Dotum" panose="020B0600000101010101" pitchFamily="34" charset="-127"/>
                                  </a:rPr>
                                  <m:t>2</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6015439"/>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4267622449"/>
                  </p:ext>
                </p:extLst>
              </p:nvPr>
            </p:nvGraphicFramePr>
            <p:xfrm>
              <a:off x="1011198" y="1782832"/>
              <a:ext cx="7005098" cy="1067574"/>
            </p:xfrm>
            <a:graphic>
              <a:graphicData uri="http://schemas.openxmlformats.org/drawingml/2006/table">
                <a:tbl>
                  <a:tblPr firstRow="1" firstCol="1" bandRow="1"/>
                  <a:tblGrid>
                    <a:gridCol w="1763863">
                      <a:extLst>
                        <a:ext uri="{9D8B030D-6E8A-4147-A177-3AD203B41FA5}">
                          <a16:colId xmlns:a16="http://schemas.microsoft.com/office/drawing/2014/main" val="1884970071"/>
                        </a:ext>
                      </a:extLst>
                    </a:gridCol>
                    <a:gridCol w="1048247">
                      <a:extLst>
                        <a:ext uri="{9D8B030D-6E8A-4147-A177-3AD203B41FA5}">
                          <a16:colId xmlns:a16="http://schemas.microsoft.com/office/drawing/2014/main" val="3637310377"/>
                        </a:ext>
                      </a:extLst>
                    </a:gridCol>
                    <a:gridCol w="1048247">
                      <a:extLst>
                        <a:ext uri="{9D8B030D-6E8A-4147-A177-3AD203B41FA5}">
                          <a16:colId xmlns:a16="http://schemas.microsoft.com/office/drawing/2014/main" val="3667763571"/>
                        </a:ext>
                      </a:extLst>
                    </a:gridCol>
                    <a:gridCol w="1048247">
                      <a:extLst>
                        <a:ext uri="{9D8B030D-6E8A-4147-A177-3AD203B41FA5}">
                          <a16:colId xmlns:a16="http://schemas.microsoft.com/office/drawing/2014/main" val="165110278"/>
                        </a:ext>
                      </a:extLst>
                    </a:gridCol>
                    <a:gridCol w="1048247">
                      <a:extLst>
                        <a:ext uri="{9D8B030D-6E8A-4147-A177-3AD203B41FA5}">
                          <a16:colId xmlns:a16="http://schemas.microsoft.com/office/drawing/2014/main" val="667274323"/>
                        </a:ext>
                      </a:extLst>
                    </a:gridCol>
                    <a:gridCol w="1048247">
                      <a:extLst>
                        <a:ext uri="{9D8B030D-6E8A-4147-A177-3AD203B41FA5}">
                          <a16:colId xmlns:a16="http://schemas.microsoft.com/office/drawing/2014/main" val="1479126144"/>
                        </a:ext>
                      </a:extLst>
                    </a:gridCol>
                  </a:tblGrid>
                  <a:tr h="533787">
                    <a:tc>
                      <a:txBody>
                        <a:bodyPr/>
                        <a:lstStyle/>
                        <a:p>
                          <a:pPr algn="ctr">
                            <a:lnSpc>
                              <a:spcPct val="150000"/>
                            </a:lnSpc>
                            <a:spcBef>
                              <a:spcPts val="100"/>
                            </a:spcBef>
                            <a:spcAft>
                              <a:spcPts val="100"/>
                            </a:spcAft>
                          </a:pPr>
                          <a:r>
                            <a:rPr lang="en-US" sz="1800">
                              <a:solidFill>
                                <a:srgbClr val="000000"/>
                              </a:solidFill>
                              <a:effectLst/>
                              <a:latin typeface="+mn-lt"/>
                              <a:ea typeface="Dotum" panose="020B0600000101010101" pitchFamily="34" charset="-127"/>
                            </a:rPr>
                            <a:t>Thời gian (giờ)</a:t>
                          </a:r>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69186" t="-1136" r="-401744" b="-1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9186" t="-1136" r="-301744" b="-1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7052" t="-1136" r="-200000" b="-1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69767" t="-1136" r="-101163" b="-1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69767" t="-1136" r="-1163" b="-111364"/>
                          </a:stretch>
                        </a:blipFill>
                      </a:tcPr>
                    </a:tc>
                    <a:extLst>
                      <a:ext uri="{0D108BD9-81ED-4DB2-BD59-A6C34878D82A}">
                        <a16:rowId xmlns:a16="http://schemas.microsoft.com/office/drawing/2014/main" val="2385975425"/>
                      </a:ext>
                    </a:extLst>
                  </a:tr>
                  <a:tr h="533787">
                    <a:tc>
                      <a:txBody>
                        <a:bodyPr/>
                        <a:lstStyle/>
                        <a:p>
                          <a:pPr algn="ctr">
                            <a:lnSpc>
                              <a:spcPct val="150000"/>
                            </a:lnSpc>
                            <a:spcBef>
                              <a:spcPts val="100"/>
                            </a:spcBef>
                            <a:spcAft>
                              <a:spcPts val="100"/>
                            </a:spcAft>
                          </a:pPr>
                          <a:r>
                            <a:rPr lang="en-US" sz="1800">
                              <a:solidFill>
                                <a:srgbClr val="000000"/>
                              </a:solidFill>
                              <a:effectLst/>
                              <a:latin typeface="+mn-lt"/>
                              <a:ea typeface="Dotum" panose="020B0600000101010101" pitchFamily="34" charset="-127"/>
                            </a:rPr>
                            <a:t>Số học sinh</a:t>
                          </a:r>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69186" t="-101136" r="-401744" b="-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9186" t="-101136" r="-301744" b="-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7052" t="-101136" r="-200000" b="-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69767" t="-101136" r="-101163" b="-113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69767" t="-101136" r="-1163" b="-11364"/>
                          </a:stretch>
                        </a:blipFill>
                      </a:tcPr>
                    </a:tc>
                    <a:extLst>
                      <a:ext uri="{0D108BD9-81ED-4DB2-BD59-A6C34878D82A}">
                        <a16:rowId xmlns:a16="http://schemas.microsoft.com/office/drawing/2014/main" val="606015439"/>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678625" y="3025955"/>
                <a:ext cx="7550975" cy="1763624"/>
              </a:xfrm>
              <a:prstGeom prst="rect">
                <a:avLst/>
              </a:prstGeom>
            </p:spPr>
            <p:txBody>
              <a:bodyPr wrap="square">
                <a:spAutoFit/>
              </a:bodyPr>
              <a:lstStyle/>
              <a:p>
                <a:pPr algn="just">
                  <a:lnSpc>
                    <a:spcPct val="150000"/>
                  </a:lnSpc>
                  <a:spcBef>
                    <a:spcPts val="100"/>
                  </a:spcBef>
                  <a:spcAft>
                    <a:spcPts val="100"/>
                  </a:spcAft>
                </a:pPr>
                <a:r>
                  <a:rPr lang="en-US" sz="1800">
                    <a:latin typeface="+mj-lt"/>
                    <a:ea typeface="Dotum" panose="020B0600000101010101" pitchFamily="34" charset="-127"/>
                  </a:rPr>
                  <a:t>Tổng số học sinh là </a:t>
                </a:r>
                <a14:m>
                  <m:oMath xmlns:m="http://schemas.openxmlformats.org/officeDocument/2006/math">
                    <m:r>
                      <a:rPr lang="en-US" sz="1800" i="1">
                        <a:effectLst/>
                        <a:latin typeface="Cambria Math" panose="02040503050406030204" pitchFamily="18" charset="0"/>
                        <a:ea typeface="Dotum" panose="020B0600000101010101" pitchFamily="34" charset="-127"/>
                      </a:rPr>
                      <m:t>𝑛</m:t>
                    </m:r>
                    <m:r>
                      <a:rPr lang="en-US" sz="1800" i="1">
                        <a:effectLst/>
                        <a:latin typeface="Cambria Math" panose="02040503050406030204" pitchFamily="18" charset="0"/>
                        <a:ea typeface="Dotum" panose="020B0600000101010101" pitchFamily="34" charset="-127"/>
                      </a:rPr>
                      <m:t>=8+16+4+2+2=32</m:t>
                    </m:r>
                  </m:oMath>
                </a14:m>
                <a:r>
                  <a:rPr lang="en-US" sz="1800">
                    <a:effectLst/>
                    <a:latin typeface="+mj-lt"/>
                    <a:ea typeface="Dotum" panose="020B0600000101010101" pitchFamily="34" charset="-127"/>
                  </a:rPr>
                  <a:t>. </a:t>
                </a:r>
                <a:endParaRPr lang="en-US" sz="1800" smtClean="0">
                  <a:effectLst/>
                  <a:latin typeface="+mj-lt"/>
                  <a:ea typeface="Dotum" panose="020B0600000101010101" pitchFamily="34" charset="-127"/>
                </a:endParaRPr>
              </a:p>
              <a:p>
                <a:pPr algn="just">
                  <a:lnSpc>
                    <a:spcPct val="150000"/>
                  </a:lnSpc>
                  <a:spcBef>
                    <a:spcPts val="100"/>
                  </a:spcBef>
                  <a:spcAft>
                    <a:spcPts val="100"/>
                  </a:spcAft>
                </a:pPr>
                <a:r>
                  <a:rPr lang="en-US" sz="1800" smtClean="0">
                    <a:effectLst/>
                    <a:latin typeface="+mj-lt"/>
                    <a:ea typeface="Dotum" panose="020B0600000101010101" pitchFamily="34" charset="-127"/>
                  </a:rPr>
                  <a:t>Thời </a:t>
                </a:r>
                <a:r>
                  <a:rPr lang="en-US" sz="1800">
                    <a:effectLst/>
                    <a:latin typeface="+mj-lt"/>
                    <a:ea typeface="Dotum" panose="020B0600000101010101" pitchFamily="34" charset="-127"/>
                  </a:rPr>
                  <a:t>gian xem ti vi trung bình trong tuần trước của các học sinh là</a:t>
                </a:r>
                <a:endParaRPr lang="en-US" sz="1800">
                  <a:effectLst/>
                  <a:latin typeface="+mj-lt"/>
                  <a:ea typeface="Times New Roman" panose="02020603050405020304" pitchFamily="18" charset="0"/>
                </a:endParaRPr>
              </a:p>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r>
                            <a:rPr lang="en-US" sz="1800" i="1">
                              <a:effectLst/>
                              <a:latin typeface="Cambria Math" panose="02040503050406030204" pitchFamily="18" charset="0"/>
                              <a:ea typeface="Dotum" panose="020B0600000101010101" pitchFamily="34" charset="-127"/>
                            </a:rPr>
                            <m:t>𝑥</m:t>
                          </m:r>
                        </m:e>
                      </m:acc>
                      <m:r>
                        <a:rPr lang="en-US"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en-US" sz="1800" i="1">
                              <a:effectLst/>
                              <a:latin typeface="Cambria Math" panose="02040503050406030204" pitchFamily="18" charset="0"/>
                              <a:ea typeface="Dotum" panose="020B0600000101010101" pitchFamily="34" charset="-127"/>
                            </a:rPr>
                            <m:t>8.2,5+16.7,5+4.12,5+2.17,5+2.22,5</m:t>
                          </m:r>
                        </m:num>
                        <m:den>
                          <m:r>
                            <a:rPr lang="en-US" sz="1800" i="1">
                              <a:effectLst/>
                              <a:latin typeface="Cambria Math" panose="02040503050406030204" pitchFamily="18" charset="0"/>
                              <a:ea typeface="Dotum" panose="020B0600000101010101" pitchFamily="34" charset="-127"/>
                            </a:rPr>
                            <m:t>32</m:t>
                          </m:r>
                        </m:den>
                      </m:f>
                      <m:r>
                        <a:rPr lang="en-US" sz="1800" i="1">
                          <a:effectLst/>
                          <a:latin typeface="Cambria Math" panose="02040503050406030204" pitchFamily="18" charset="0"/>
                          <a:ea typeface="Dotum" panose="020B0600000101010101" pitchFamily="34" charset="-127"/>
                        </a:rPr>
                        <m:t>=8,4375</m:t>
                      </m:r>
                    </m:oMath>
                  </m:oMathPara>
                </a14:m>
                <a:endParaRPr lang="en-US" sz="1800">
                  <a:effectLst/>
                  <a:latin typeface="+mj-lt"/>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78625" y="3025955"/>
                <a:ext cx="7550975" cy="1763624"/>
              </a:xfrm>
              <a:prstGeom prst="rect">
                <a:avLst/>
              </a:prstGeom>
              <a:blipFill>
                <a:blip r:embed="rId5"/>
                <a:stretch>
                  <a:fillRect l="-646"/>
                </a:stretch>
              </a:blipFill>
            </p:spPr>
            <p:txBody>
              <a:bodyPr/>
              <a:lstStyle/>
              <a:p>
                <a:r>
                  <a:rPr lang="en-US">
                    <a:noFill/>
                  </a:rPr>
                  <a:t> </a:t>
                </a:r>
              </a:p>
            </p:txBody>
          </p:sp>
        </mc:Fallback>
      </mc:AlternateContent>
      <p:sp>
        <p:nvSpPr>
          <p:cNvPr id="5" name="Rectangle 4"/>
          <p:cNvSpPr/>
          <p:nvPr/>
        </p:nvSpPr>
        <p:spPr>
          <a:xfrm>
            <a:off x="7172167" y="4122101"/>
            <a:ext cx="668773" cy="507831"/>
          </a:xfrm>
          <a:prstGeom prst="rect">
            <a:avLst/>
          </a:prstGeom>
        </p:spPr>
        <p:txBody>
          <a:bodyPr wrap="none">
            <a:spAutoFit/>
          </a:bodyPr>
          <a:lstStyle/>
          <a:p>
            <a:pPr lvl="0" algn="ctr">
              <a:lnSpc>
                <a:spcPct val="150000"/>
              </a:lnSpc>
              <a:spcBef>
                <a:spcPts val="100"/>
              </a:spcBef>
              <a:spcAft>
                <a:spcPts val="100"/>
              </a:spcAft>
            </a:pPr>
            <a:r>
              <a:rPr lang="en-US" sz="1800">
                <a:ea typeface="Dotum" panose="020B0600000101010101" pitchFamily="34" charset="-127"/>
              </a:rPr>
              <a:t>(giờ)</a:t>
            </a:r>
            <a:endParaRPr lang="en-US" sz="1800">
              <a:ea typeface="Times New Roman" panose="02020603050405020304" pitchFamily="18" charset="0"/>
            </a:endParaRPr>
          </a:p>
        </p:txBody>
      </p:sp>
    </p:spTree>
    <p:extLst>
      <p:ext uri="{BB962C8B-B14F-4D97-AF65-F5344CB8AC3E}">
        <p14:creationId xmlns:p14="http://schemas.microsoft.com/office/powerpoint/2010/main" val="15570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5" name="Rounded Rectangle 4"/>
          <p:cNvSpPr/>
          <p:nvPr/>
        </p:nvSpPr>
        <p:spPr>
          <a:xfrm>
            <a:off x="2075290" y="1176792"/>
            <a:ext cx="6500210" cy="23853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en-US" sz="2100">
                <a:solidFill>
                  <a:srgbClr val="000000"/>
                </a:solidFill>
                <a:ea typeface="Dotum" panose="020B0600000101010101" pitchFamily="34" charset="-127"/>
              </a:rPr>
              <a:t>Số trung bình của mẫu số liệu ghép nhóm xấp xỉ cho số trung bình của mẫu số liệu gốc, nó cho biết vị trí trung tâm của mẫu số liệu và có thể dùng để đại diện cho mẫu số liệu.</a:t>
            </a:r>
            <a:endParaRPr kumimoji="0" lang="en-US" sz="2100" b="0" i="1"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p:txBody>
      </p:sp>
      <p:sp>
        <p:nvSpPr>
          <p:cNvPr id="2" name="Rectangle 1"/>
          <p:cNvSpPr/>
          <p:nvPr/>
        </p:nvSpPr>
        <p:spPr>
          <a:xfrm>
            <a:off x="4565411" y="376170"/>
            <a:ext cx="1519968" cy="598177"/>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en-US" sz="2500" b="1" kern="1200" smtClean="0">
                <a:solidFill>
                  <a:srgbClr val="2D1549"/>
                </a:solidFill>
                <a:latin typeface="Arial" panose="020B0604020202020204" pitchFamily="34" charset="0"/>
                <a:cs typeface="Arial" panose="020B0604020202020204" pitchFamily="34" charset="0"/>
              </a:rPr>
              <a:t>Ý NGHĨA</a:t>
            </a:r>
            <a:endParaRPr kumimoji="0" lang="en-US" sz="2500" b="1" i="0" u="none" strike="noStrike" kern="1200" cap="none" spc="0" normalizeH="0" baseline="0" noProof="0">
              <a:ln>
                <a:noFill/>
              </a:ln>
              <a:solidFill>
                <a:srgbClr val="2D1549"/>
              </a:solidFill>
              <a:effectLst/>
              <a:uLnTx/>
              <a:uFillTx/>
              <a:latin typeface="Arial" panose="020B0604020202020204" pitchFamily="34" charset="0"/>
              <a:cs typeface="Arial" panose="020B0604020202020204" pitchFamily="34" charset="0"/>
              <a:sym typeface="Arial"/>
            </a:endParaRPr>
          </a:p>
        </p:txBody>
      </p:sp>
      <p:pic>
        <p:nvPicPr>
          <p:cNvPr id="11" name="Picture 10"/>
          <p:cNvPicPr>
            <a:picLocks noChangeAspect="1"/>
          </p:cNvPicPr>
          <p:nvPr/>
        </p:nvPicPr>
        <p:blipFill>
          <a:blip r:embed="rId3"/>
          <a:stretch>
            <a:fillRect/>
          </a:stretch>
        </p:blipFill>
        <p:spPr>
          <a:xfrm flipH="1">
            <a:off x="460135" y="1608130"/>
            <a:ext cx="1138078" cy="3343733"/>
          </a:xfrm>
          <a:prstGeom prst="rect">
            <a:avLst/>
          </a:prstGeom>
        </p:spPr>
      </p:pic>
      <p:grpSp>
        <p:nvGrpSpPr>
          <p:cNvPr id="12" name="Google Shape;336;p41"/>
          <p:cNvGrpSpPr/>
          <p:nvPr/>
        </p:nvGrpSpPr>
        <p:grpSpPr>
          <a:xfrm>
            <a:off x="8408505" y="4307510"/>
            <a:ext cx="545044" cy="644353"/>
            <a:chOff x="713258" y="1316731"/>
            <a:chExt cx="545044" cy="644353"/>
          </a:xfrm>
        </p:grpSpPr>
        <p:sp>
          <p:nvSpPr>
            <p:cNvPr id="20"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598723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016470" y="1649018"/>
            <a:ext cx="6808151"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TRUNG VỊ CỦA </a:t>
            </a:r>
            <a:r>
              <a:rPr lang="en-US" sz="3800" b="1" smtClean="0">
                <a:latin typeface="+mj-lt"/>
              </a:rPr>
              <a:t/>
            </a:r>
            <a:br>
              <a:rPr lang="en-US" sz="3800" b="1" smtClean="0">
                <a:latin typeface="+mj-lt"/>
              </a:rPr>
            </a:br>
            <a:r>
              <a:rPr lang="en-US" sz="3800" b="1" smtClean="0">
                <a:latin typeface="+mj-lt"/>
              </a:rPr>
              <a:t>MẪU </a:t>
            </a:r>
            <a:r>
              <a:rPr lang="en-US" sz="3800" b="1">
                <a:latin typeface="+mj-lt"/>
              </a:rPr>
              <a:t>SỐ LIỆU GHÉP NHÓM</a:t>
            </a:r>
            <a:endParaRPr sz="3800" b="1">
              <a:latin typeface="+mj-lt"/>
            </a:endParaRPr>
          </a:p>
        </p:txBody>
      </p:sp>
      <p:sp>
        <p:nvSpPr>
          <p:cNvPr id="256" name="Google Shape;256;p38"/>
          <p:cNvSpPr txBox="1">
            <a:spLocks noGrp="1"/>
          </p:cNvSpPr>
          <p:nvPr>
            <p:ph type="title" idx="2"/>
          </p:nvPr>
        </p:nvSpPr>
        <p:spPr>
          <a:xfrm>
            <a:off x="4889542" y="516613"/>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02</a:t>
            </a:r>
            <a:endParaRPr sz="4200" b="1">
              <a:latin typeface="+mj-lt"/>
            </a:endParaRPr>
          </a:p>
        </p:txBody>
      </p:sp>
      <p:pic>
        <p:nvPicPr>
          <p:cNvPr id="2" name="Picture 1"/>
          <p:cNvPicPr>
            <a:picLocks noChangeAspect="1"/>
          </p:cNvPicPr>
          <p:nvPr/>
        </p:nvPicPr>
        <p:blipFill>
          <a:blip r:embed="rId3"/>
          <a:stretch>
            <a:fillRect/>
          </a:stretch>
        </p:blipFill>
        <p:spPr>
          <a:xfrm flipH="1">
            <a:off x="307930" y="2769199"/>
            <a:ext cx="1692638" cy="2084910"/>
          </a:xfrm>
          <a:prstGeom prst="rect">
            <a:avLst/>
          </a:prstGeom>
        </p:spPr>
      </p:pic>
    </p:spTree>
    <p:extLst>
      <p:ext uri="{BB962C8B-B14F-4D97-AF65-F5344CB8AC3E}">
        <p14:creationId xmlns:p14="http://schemas.microsoft.com/office/powerpoint/2010/main" val="343547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rot="20806178" flipH="1">
            <a:off x="3817" y="307856"/>
            <a:ext cx="670107" cy="62777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41"/>
          <p:cNvGrpSpPr/>
          <p:nvPr/>
        </p:nvGrpSpPr>
        <p:grpSpPr>
          <a:xfrm>
            <a:off x="8505210" y="288007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155134" y="4353329"/>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863644" y="295166"/>
            <a:ext cx="94620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a:t>
            </a:r>
            <a:r>
              <a:rPr lang="nl-NL" sz="2100" b="1" kern="1200" smtClean="0">
                <a:solidFill>
                  <a:srgbClr val="000000"/>
                </a:solidFill>
                <a:latin typeface="Arial" panose="020B0604020202020204" pitchFamily="34" charset="0"/>
                <a:ea typeface="+mn-ea"/>
                <a:cs typeface="Arial" panose="020B0604020202020204" pitchFamily="34" charset="0"/>
                <a:sym typeface="Arial"/>
              </a:rPr>
              <a:t>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1872806" y="264949"/>
            <a:ext cx="7061258" cy="507831"/>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Cho mẫu số liệu ghép nhóm về chiều cao của 21 câu na giống.</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921524746"/>
              </p:ext>
            </p:extLst>
          </p:nvPr>
        </p:nvGraphicFramePr>
        <p:xfrm>
          <a:off x="859120" y="971683"/>
          <a:ext cx="7494606" cy="827992"/>
        </p:xfrm>
        <a:graphic>
          <a:graphicData uri="http://schemas.openxmlformats.org/drawingml/2006/table">
            <a:tbl>
              <a:tblPr/>
              <a:tblGrid>
                <a:gridCol w="1798670">
                  <a:extLst>
                    <a:ext uri="{9D8B030D-6E8A-4147-A177-3AD203B41FA5}">
                      <a16:colId xmlns:a16="http://schemas.microsoft.com/office/drawing/2014/main" val="773638712"/>
                    </a:ext>
                  </a:extLst>
                </a:gridCol>
                <a:gridCol w="1423984">
                  <a:extLst>
                    <a:ext uri="{9D8B030D-6E8A-4147-A177-3AD203B41FA5}">
                      <a16:colId xmlns:a16="http://schemas.microsoft.com/office/drawing/2014/main" val="1481486739"/>
                    </a:ext>
                  </a:extLst>
                </a:gridCol>
                <a:gridCol w="1423984">
                  <a:extLst>
                    <a:ext uri="{9D8B030D-6E8A-4147-A177-3AD203B41FA5}">
                      <a16:colId xmlns:a16="http://schemas.microsoft.com/office/drawing/2014/main" val="1995082619"/>
                    </a:ext>
                  </a:extLst>
                </a:gridCol>
                <a:gridCol w="1423984">
                  <a:extLst>
                    <a:ext uri="{9D8B030D-6E8A-4147-A177-3AD203B41FA5}">
                      <a16:colId xmlns:a16="http://schemas.microsoft.com/office/drawing/2014/main" val="3812269867"/>
                    </a:ext>
                  </a:extLst>
                </a:gridCol>
                <a:gridCol w="1423984">
                  <a:extLst>
                    <a:ext uri="{9D8B030D-6E8A-4147-A177-3AD203B41FA5}">
                      <a16:colId xmlns:a16="http://schemas.microsoft.com/office/drawing/2014/main" val="2034919460"/>
                    </a:ext>
                  </a:extLst>
                </a:gridCol>
              </a:tblGrid>
              <a:tr h="413996">
                <a:tc>
                  <a:txBody>
                    <a:bodyPr/>
                    <a:lstStyle/>
                    <a:p>
                      <a:pPr algn="just"/>
                      <a:r>
                        <a:rPr lang="en-US" sz="1800">
                          <a:solidFill>
                            <a:srgbClr val="000000"/>
                          </a:solidFill>
                          <a:effectLst/>
                          <a:latin typeface="+mn-lt"/>
                        </a:rPr>
                        <a:t>Chiều cao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a:solidFill>
                            <a:srgbClr val="000000"/>
                          </a:solidFill>
                          <a:effectLst/>
                          <a:latin typeface="+mn-lt"/>
                        </a:rPr>
                        <a:t>[0;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mn-lt"/>
                        </a:rPr>
                        <a:t>[5;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mn-lt"/>
                        </a:rPr>
                        <a:t>[10;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mn-lt"/>
                        </a:rPr>
                        <a:t>[15;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27087693"/>
                  </a:ext>
                </a:extLst>
              </a:tr>
              <a:tr h="413996">
                <a:tc>
                  <a:txBody>
                    <a:bodyPr/>
                    <a:lstStyle/>
                    <a:p>
                      <a:pPr algn="just"/>
                      <a:r>
                        <a:rPr lang="en-US" sz="1800">
                          <a:solidFill>
                            <a:srgbClr val="000000"/>
                          </a:solidFill>
                          <a:effectLst/>
                          <a:latin typeface="+mn-lt"/>
                        </a:rPr>
                        <a:t>Số 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a:solidFill>
                            <a:srgbClr val="000000"/>
                          </a:solidFill>
                          <a:effectLst/>
                          <a:latin typeface="+mn-l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mn-l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36837636"/>
                  </a:ext>
                </a:extLst>
              </a:tr>
            </a:tbl>
          </a:graphicData>
        </a:graphic>
      </p:graphicFrame>
      <p:sp>
        <p:nvSpPr>
          <p:cNvPr id="3" name="Rectangle 2"/>
          <p:cNvSpPr/>
          <p:nvPr/>
        </p:nvSpPr>
        <p:spPr>
          <a:xfrm>
            <a:off x="859120" y="1870530"/>
            <a:ext cx="7494606" cy="1338828"/>
          </a:xfrm>
          <a:prstGeom prst="rect">
            <a:avLst/>
          </a:prstGeom>
        </p:spPr>
        <p:txBody>
          <a:bodyPr wrap="square">
            <a:spAutoFit/>
          </a:bodyPr>
          <a:lstStyle/>
          <a:p>
            <a:pPr algn="just">
              <a:lnSpc>
                <a:spcPct val="150000"/>
              </a:lnSpc>
            </a:pPr>
            <a:r>
              <a:rPr lang="vi-VN" sz="1800">
                <a:latin typeface="+mn-lt"/>
              </a:rPr>
              <a:t>Gọi x</a:t>
            </a:r>
            <a:r>
              <a:rPr lang="vi-VN" sz="1800" baseline="-25000">
                <a:latin typeface="+mn-lt"/>
              </a:rPr>
              <a:t>1</a:t>
            </a:r>
            <a:r>
              <a:rPr lang="vi-VN" sz="1800">
                <a:latin typeface="+mn-lt"/>
              </a:rPr>
              <a:t>, x</a:t>
            </a:r>
            <a:r>
              <a:rPr lang="vi-VN" sz="1800" baseline="-25000">
                <a:latin typeface="+mn-lt"/>
              </a:rPr>
              <a:t>2</a:t>
            </a:r>
            <a:r>
              <a:rPr lang="vi-VN" sz="1800">
                <a:latin typeface="+mn-lt"/>
              </a:rPr>
              <a:t>, ..., x</a:t>
            </a:r>
            <a:r>
              <a:rPr lang="vi-VN" sz="1800" baseline="-25000">
                <a:latin typeface="+mn-lt"/>
              </a:rPr>
              <a:t>21</a:t>
            </a:r>
            <a:r>
              <a:rPr lang="vi-VN" sz="1800">
                <a:latin typeface="+mn-lt"/>
              </a:rPr>
              <a:t> là chiều cao của các cây giống, đã được sắp xếp theo thứ tự tăng dần. Khi đó, x</a:t>
            </a:r>
            <a:r>
              <a:rPr lang="vi-VN" sz="1800" baseline="-25000">
                <a:latin typeface="+mn-lt"/>
              </a:rPr>
              <a:t>1</a:t>
            </a:r>
            <a:r>
              <a:rPr lang="vi-VN" sz="1800">
                <a:latin typeface="+mn-lt"/>
              </a:rPr>
              <a:t>, ..., x</a:t>
            </a:r>
            <a:r>
              <a:rPr lang="vi-VN" sz="1800" baseline="-25000">
                <a:latin typeface="+mn-lt"/>
              </a:rPr>
              <a:t>3</a:t>
            </a:r>
            <a:r>
              <a:rPr lang="vi-VN" sz="1800">
                <a:latin typeface="+mn-lt"/>
              </a:rPr>
              <a:t> thuộc [0; 5), x</a:t>
            </a:r>
            <a:r>
              <a:rPr lang="vi-VN" sz="1800" baseline="-25000">
                <a:latin typeface="+mn-lt"/>
              </a:rPr>
              <a:t>4</a:t>
            </a:r>
            <a:r>
              <a:rPr lang="vi-VN" sz="1800">
                <a:latin typeface="+mn-lt"/>
              </a:rPr>
              <a:t>, ..., x</a:t>
            </a:r>
            <a:r>
              <a:rPr lang="vi-VN" sz="1800" baseline="-25000">
                <a:latin typeface="+mn-lt"/>
              </a:rPr>
              <a:t>11</a:t>
            </a:r>
            <a:r>
              <a:rPr lang="vi-VN" sz="1800">
                <a:latin typeface="+mn-lt"/>
              </a:rPr>
              <a:t> thuộc [5; 10), ... Hỏi trung vị thuộc nhóm nào?</a:t>
            </a:r>
            <a:endParaRPr lang="en-US" sz="1800">
              <a:latin typeface="+mn-lt"/>
            </a:endParaRPr>
          </a:p>
        </p:txBody>
      </p:sp>
      <p:sp>
        <p:nvSpPr>
          <p:cNvPr id="24" name="Rectangle 23"/>
          <p:cNvSpPr/>
          <p:nvPr/>
        </p:nvSpPr>
        <p:spPr>
          <a:xfrm>
            <a:off x="4122155" y="3174781"/>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4" name="Rectangle 3"/>
              <p:cNvSpPr/>
              <p:nvPr/>
            </p:nvSpPr>
            <p:spPr>
              <a:xfrm>
                <a:off x="859120" y="3557846"/>
                <a:ext cx="7410236" cy="1338828"/>
              </a:xfrm>
              <a:prstGeom prst="rect">
                <a:avLst/>
              </a:prstGeom>
            </p:spPr>
            <p:txBody>
              <a:bodyPr wrap="square">
                <a:spAutoFit/>
              </a:bodyPr>
              <a:lstStyle/>
              <a:p>
                <a:pPr algn="just">
                  <a:lnSpc>
                    <a:spcPct val="150000"/>
                  </a:lnSpc>
                  <a:spcBef>
                    <a:spcPts val="100"/>
                  </a:spcBef>
                  <a:spcAft>
                    <a:spcPts val="100"/>
                  </a:spcAft>
                </a:pPr>
                <a:r>
                  <a:rPr lang="en-US" sz="1800">
                    <a:latin typeface="+mn-lt"/>
                    <a:ea typeface="Dotum" panose="020B0600000101010101" pitchFamily="34" charset="-127"/>
                  </a:rPr>
                  <a:t>Ta có: cỡ mẫu </a:t>
                </a:r>
                <a14:m>
                  <m:oMath xmlns:m="http://schemas.openxmlformats.org/officeDocument/2006/math">
                    <m:r>
                      <a:rPr lang="en-US" sz="1800" i="1">
                        <a:effectLst/>
                        <a:latin typeface="Cambria Math" panose="02040503050406030204" pitchFamily="18" charset="0"/>
                        <a:ea typeface="Dotum" panose="020B0600000101010101" pitchFamily="34" charset="-127"/>
                      </a:rPr>
                      <m:t>𝑛</m:t>
                    </m:r>
                    <m:r>
                      <a:rPr lang="en-US" sz="1800" i="1">
                        <a:effectLst/>
                        <a:latin typeface="Cambria Math" panose="02040503050406030204" pitchFamily="18" charset="0"/>
                        <a:ea typeface="Dotum" panose="020B0600000101010101" pitchFamily="34" charset="-127"/>
                      </a:rPr>
                      <m:t> = 21</m:t>
                    </m:r>
                  </m:oMath>
                </a14:m>
                <a:r>
                  <a:rPr lang="en-US" sz="1800">
                    <a:effectLst/>
                    <a:latin typeface="+mn-lt"/>
                    <a:ea typeface="Dotum" panose="020B0600000101010101" pitchFamily="34" charset="-127"/>
                  </a:rPr>
                  <a:t>, là số lẻ nên trung vị là giá trị chính giữa của mẫu số liệu và là giá trị ở vị trí thứ 11 của mẫu số liệu.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en-US" sz="1800" smtClean="0">
                    <a:effectLst/>
                    <a:latin typeface="+mn-lt"/>
                    <a:ea typeface="Dotum" panose="020B0600000101010101" pitchFamily="34" charset="-127"/>
                  </a:rPr>
                  <a:t>Mà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en-US" sz="1800" i="1">
                            <a:effectLst/>
                            <a:latin typeface="Cambria Math" panose="02040503050406030204" pitchFamily="18" charset="0"/>
                            <a:ea typeface="Dotum" panose="020B0600000101010101" pitchFamily="34" charset="-127"/>
                          </a:rPr>
                          <m:t>𝑥</m:t>
                        </m:r>
                      </m:e>
                      <m:sub>
                        <m:r>
                          <a:rPr lang="en-US" sz="1800" i="1" baseline="-25000">
                            <a:effectLst/>
                            <a:latin typeface="Cambria Math" panose="02040503050406030204" pitchFamily="18" charset="0"/>
                            <a:ea typeface="Dotum" panose="020B0600000101010101" pitchFamily="34" charset="-127"/>
                          </a:rPr>
                          <m:t>11</m:t>
                        </m:r>
                      </m:sub>
                    </m:sSub>
                  </m:oMath>
                </a14:m>
                <a:r>
                  <a:rPr lang="en-US" sz="1800">
                    <a:effectLst/>
                    <a:latin typeface="+mn-lt"/>
                    <a:ea typeface="Dotum" panose="020B0600000101010101" pitchFamily="34" charset="-127"/>
                  </a:rPr>
                  <a:t> thuộc </a:t>
                </a:r>
                <a14:m>
                  <m:oMath xmlns:m="http://schemas.openxmlformats.org/officeDocument/2006/math">
                    <m:r>
                      <a:rPr lang="en-US" sz="1800" i="1">
                        <a:effectLst/>
                        <a:latin typeface="Cambria Math" panose="02040503050406030204" pitchFamily="18" charset="0"/>
                        <a:ea typeface="Dotum" panose="020B0600000101010101" pitchFamily="34" charset="-127"/>
                      </a:rPr>
                      <m:t>[5; 10)</m:t>
                    </m:r>
                  </m:oMath>
                </a14:m>
                <a:r>
                  <a:rPr lang="en-US" sz="1800">
                    <a:effectLst/>
                    <a:latin typeface="+mn-lt"/>
                    <a:ea typeface="Dotum" panose="020B0600000101010101" pitchFamily="34" charset="-127"/>
                  </a:rPr>
                  <a:t> nên trung vị của mẫu số liệu thuộc nhóm </a:t>
                </a:r>
                <a14:m>
                  <m:oMath xmlns:m="http://schemas.openxmlformats.org/officeDocument/2006/math">
                    <m:r>
                      <a:rPr lang="en-US" sz="1800" i="1">
                        <a:effectLst/>
                        <a:latin typeface="Cambria Math" panose="02040503050406030204" pitchFamily="18" charset="0"/>
                        <a:ea typeface="Dotum" panose="020B0600000101010101" pitchFamily="34" charset="-127"/>
                      </a:rPr>
                      <m:t>[5; 10).</m:t>
                    </m:r>
                  </m:oMath>
                </a14:m>
                <a:endParaRPr lang="en-US" sz="1800">
                  <a:effectLst/>
                  <a:latin typeface="+mn-lt"/>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59120" y="3557846"/>
                <a:ext cx="7410236" cy="1338828"/>
              </a:xfrm>
              <a:prstGeom prst="rect">
                <a:avLst/>
              </a:prstGeom>
              <a:blipFill>
                <a:blip r:embed="rId3"/>
                <a:stretch>
                  <a:fillRect l="-740" r="-576" b="-5023"/>
                </a:stretch>
              </a:blipFill>
            </p:spPr>
            <p:txBody>
              <a:bodyPr/>
              <a:lstStyle/>
              <a:p>
                <a:r>
                  <a:rPr lang="en-US">
                    <a:noFill/>
                  </a:rPr>
                  <a:t> </a:t>
                </a:r>
              </a:p>
            </p:txBody>
          </p:sp>
        </mc:Fallback>
      </mc:AlternateContent>
    </p:spTree>
    <p:extLst>
      <p:ext uri="{BB962C8B-B14F-4D97-AF65-F5344CB8AC3E}">
        <p14:creationId xmlns:p14="http://schemas.microsoft.com/office/powerpoint/2010/main" val="206226901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8" dur="500"/>
                                        <p:tgtEl>
                                          <p:spTgt spid="4">
                                            <p:txEl>
                                              <p:pRg st="0" end="0"/>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8146204" y="1088349"/>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10" name="Rectangle 9"/>
          <p:cNvSpPr/>
          <p:nvPr/>
        </p:nvSpPr>
        <p:spPr>
          <a:xfrm>
            <a:off x="324375" y="190981"/>
            <a:ext cx="8105853" cy="517193"/>
          </a:xfrm>
          <a:prstGeom prst="rect">
            <a:avLst/>
          </a:prstGeom>
        </p:spPr>
        <p:txBody>
          <a:bodyPr wrap="square">
            <a:spAutoFit/>
          </a:bodyPr>
          <a:lstStyle/>
          <a:p>
            <a:pPr marL="342900" marR="0" lvl="0" indent="-342900" algn="l" defTabSz="914400" rtl="0" eaLnBrk="1" fontAlgn="auto" latinLnBrk="0" hangingPunct="1">
              <a:lnSpc>
                <a:spcPct val="150000"/>
              </a:lnSpc>
              <a:spcBef>
                <a:spcPts val="100"/>
              </a:spcBef>
              <a:spcAft>
                <a:spcPts val="100"/>
              </a:spcAft>
              <a:buClr>
                <a:srgbClr val="C00000"/>
              </a:buClr>
              <a:buSzTx/>
              <a:buFont typeface="Wingdings" panose="05000000000000000000" pitchFamily="2" charset="2"/>
              <a:buChar char="Ø"/>
              <a:tabLst/>
              <a:defRPr/>
            </a:pPr>
            <a:r>
              <a:rPr kumimoji="0" lang="vi-VN" sz="2100" b="1" i="0" u="none" strike="noStrike" kern="0" cap="none" spc="0" normalizeH="0" baseline="0" noProof="0">
                <a:ln>
                  <a:noFill/>
                </a:ln>
                <a:solidFill>
                  <a:srgbClr val="C00000"/>
                </a:solidFill>
                <a:effectLst/>
                <a:uLnTx/>
                <a:uFillTx/>
                <a:latin typeface="Arial"/>
                <a:ea typeface="Times New Roman" panose="02020603050405020304" pitchFamily="18" charset="0"/>
                <a:cs typeface="Arial"/>
                <a:sym typeface="Arial"/>
              </a:rPr>
              <a:t>Các bước tìm số trung vị của mẫu số liệu ghép </a:t>
            </a:r>
            <a:r>
              <a:rPr kumimoji="0" lang="vi-VN" sz="2100" b="1" i="0" u="none" strike="noStrike" kern="0" cap="none" spc="0" normalizeH="0" baseline="0" noProof="0" smtClean="0">
                <a:ln>
                  <a:noFill/>
                </a:ln>
                <a:solidFill>
                  <a:srgbClr val="C00000"/>
                </a:solidFill>
                <a:effectLst/>
                <a:uLnTx/>
                <a:uFillTx/>
                <a:latin typeface="Arial"/>
                <a:ea typeface="Times New Roman" panose="02020603050405020304" pitchFamily="18" charset="0"/>
                <a:cs typeface="Arial"/>
                <a:sym typeface="Arial"/>
              </a:rPr>
              <a:t>nhóm</a:t>
            </a:r>
            <a:endParaRPr kumimoji="0" lang="en-US" sz="2100" b="0" i="0" u="none" strike="noStrike" kern="0" cap="none" spc="0" normalizeH="0" baseline="0" noProof="0">
              <a:ln>
                <a:noFill/>
              </a:ln>
              <a:solidFill>
                <a:srgbClr val="C00000"/>
              </a:solidFill>
              <a:effectLst/>
              <a:uLnTx/>
              <a:uFillTx/>
              <a:latin typeface="Arial"/>
              <a:ea typeface="Times New Roman" panose="02020603050405020304" pitchFamily="18" charset="0"/>
              <a:cs typeface="Arial"/>
              <a:sym typeface="Arial"/>
            </a:endParaRPr>
          </a:p>
        </p:txBody>
      </p:sp>
      <p:grpSp>
        <p:nvGrpSpPr>
          <p:cNvPr id="3" name="Group 2"/>
          <p:cNvGrpSpPr/>
          <p:nvPr/>
        </p:nvGrpSpPr>
        <p:grpSpPr>
          <a:xfrm>
            <a:off x="324375" y="895327"/>
            <a:ext cx="2957885" cy="2222390"/>
            <a:chOff x="363410" y="1133059"/>
            <a:chExt cx="2957885" cy="2222390"/>
          </a:xfrm>
        </p:grpSpPr>
        <p:sp>
          <p:nvSpPr>
            <p:cNvPr id="2" name="Rounded Rectangle 1"/>
            <p:cNvSpPr/>
            <p:nvPr/>
          </p:nvSpPr>
          <p:spPr>
            <a:xfrm>
              <a:off x="363410" y="1133059"/>
              <a:ext cx="2957885" cy="2222390"/>
            </a:xfrm>
            <a:prstGeom prst="roundRect">
              <a:avLst/>
            </a:prstGeom>
            <a:solidFill>
              <a:schemeClr val="bg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19"/>
                <p:cNvSpPr/>
                <p:nvPr/>
              </p:nvSpPr>
              <p:spPr>
                <a:xfrm>
                  <a:off x="629872" y="1354397"/>
                  <a:ext cx="2413757" cy="1791644"/>
                </a:xfrm>
                <a:prstGeom prst="rect">
                  <a:avLst/>
                </a:prstGeom>
                <a:noFill/>
              </p:spPr>
              <p:txBody>
                <a:bodyPr wrap="square">
                  <a:spAutoFit/>
                </a:bodyPr>
                <a:lstStyle/>
                <a:p>
                  <a:pPr algn="just">
                    <a:lnSpc>
                      <a:spcPct val="150000"/>
                    </a:lnSpc>
                    <a:spcBef>
                      <a:spcPts val="100"/>
                    </a:spcBef>
                    <a:spcAft>
                      <a:spcPts val="100"/>
                    </a:spcAft>
                  </a:pPr>
                  <a:r>
                    <a:rPr lang="en-US" sz="1800" b="1">
                      <a:latin typeface="+mn-lt"/>
                      <a:ea typeface="Dotum" panose="020B0600000101010101" pitchFamily="34" charset="-127"/>
                    </a:rPr>
                    <a:t>Bước 1: </a:t>
                  </a:r>
                  <a:r>
                    <a:rPr lang="en-US" sz="1800">
                      <a:latin typeface="+mn-lt"/>
                      <a:ea typeface="Dotum" panose="020B0600000101010101" pitchFamily="34" charset="-127"/>
                    </a:rPr>
                    <a:t>Xác định nhóm chứa trung vị. Giả sử đó là nhóm thứ p: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a</m:t>
                          </m:r>
                        </m:e>
                        <m:sub>
                          <m:r>
                            <m:rPr>
                              <m:sty m:val="p"/>
                            </m:rPr>
                            <a:rPr lang="en-US" sz="1800" i="0">
                              <a:effectLst/>
                              <a:latin typeface="Cambria Math" panose="02040503050406030204" pitchFamily="18" charset="0"/>
                              <a:ea typeface="Dotum" panose="020B0600000101010101" pitchFamily="34" charset="-127"/>
                            </a:rPr>
                            <m:t>p</m:t>
                          </m:r>
                        </m:sub>
                      </m:sSub>
                      <m:r>
                        <a:rPr lang="en-US" sz="1800" i="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a</m:t>
                          </m:r>
                        </m:e>
                        <m:sub>
                          <m:r>
                            <m:rPr>
                              <m:sty m:val="p"/>
                            </m:rPr>
                            <a:rPr lang="en-US" sz="1800" i="0">
                              <a:effectLst/>
                              <a:latin typeface="Cambria Math" panose="02040503050406030204" pitchFamily="18" charset="0"/>
                              <a:ea typeface="Dotum" panose="020B0600000101010101" pitchFamily="34" charset="-127"/>
                            </a:rPr>
                            <m:t>p</m:t>
                          </m:r>
                          <m:r>
                            <a:rPr lang="en-US" sz="1800" i="0">
                              <a:effectLst/>
                              <a:latin typeface="Cambria Math" panose="02040503050406030204" pitchFamily="18" charset="0"/>
                              <a:ea typeface="Dotum" panose="020B0600000101010101" pitchFamily="34" charset="-127"/>
                            </a:rPr>
                            <m:t>+1</m:t>
                          </m:r>
                        </m:sub>
                      </m:sSub>
                    </m:oMath>
                  </a14:m>
                  <a:r>
                    <a:rPr lang="en-US" sz="1800">
                      <a:effectLst/>
                      <a:latin typeface="+mn-lt"/>
                      <a:ea typeface="Dotum" panose="020B0600000101010101" pitchFamily="34" charset="-127"/>
                    </a:rPr>
                    <a:t>).</a:t>
                  </a:r>
                  <a:endParaRPr lang="en-US" sz="1800">
                    <a:effectLst/>
                    <a:latin typeface="+mn-lt"/>
                    <a:ea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629872" y="1354397"/>
                  <a:ext cx="2413757" cy="1791644"/>
                </a:xfrm>
                <a:prstGeom prst="rect">
                  <a:avLst/>
                </a:prstGeom>
                <a:blipFill>
                  <a:blip r:embed="rId3"/>
                  <a:stretch>
                    <a:fillRect l="-2273" r="-2020" b="-1020"/>
                  </a:stretch>
                </a:blipFill>
              </p:spPr>
              <p:txBody>
                <a:bodyPr/>
                <a:lstStyle/>
                <a:p>
                  <a:r>
                    <a:rPr lang="en-US">
                      <a:noFill/>
                    </a:rPr>
                    <a:t> </a:t>
                  </a:r>
                </a:p>
              </p:txBody>
            </p:sp>
          </mc:Fallback>
        </mc:AlternateContent>
      </p:grpSp>
      <p:grpSp>
        <p:nvGrpSpPr>
          <p:cNvPr id="4" name="Group 3"/>
          <p:cNvGrpSpPr/>
          <p:nvPr/>
        </p:nvGrpSpPr>
        <p:grpSpPr>
          <a:xfrm>
            <a:off x="3631726" y="1987989"/>
            <a:ext cx="5114945" cy="2892472"/>
            <a:chOff x="3796718" y="1960788"/>
            <a:chExt cx="5114945" cy="2892472"/>
          </a:xfrm>
        </p:grpSpPr>
        <p:sp>
          <p:nvSpPr>
            <p:cNvPr id="21" name="Rounded Rectangle 20"/>
            <p:cNvSpPr/>
            <p:nvPr/>
          </p:nvSpPr>
          <p:spPr>
            <a:xfrm>
              <a:off x="3796718" y="1960788"/>
              <a:ext cx="5114945" cy="2892472"/>
            </a:xfrm>
            <a:prstGeom prst="roundRect">
              <a:avLst/>
            </a:prstGeom>
            <a:solidFill>
              <a:schemeClr val="bg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3" name="Rectangle 22"/>
                <p:cNvSpPr/>
                <p:nvPr/>
              </p:nvSpPr>
              <p:spPr>
                <a:xfrm>
                  <a:off x="4028953" y="2149500"/>
                  <a:ext cx="4771156" cy="2515047"/>
                </a:xfrm>
                <a:prstGeom prst="rect">
                  <a:avLst/>
                </a:prstGeom>
                <a:noFill/>
              </p:spPr>
              <p:txBody>
                <a:bodyPr wrap="square">
                  <a:spAutoFit/>
                </a:bodyPr>
                <a:lstStyle/>
                <a:p>
                  <a:pPr algn="just">
                    <a:lnSpc>
                      <a:spcPct val="150000"/>
                    </a:lnSpc>
                  </a:pPr>
                  <a:r>
                    <a:rPr lang="en-US" sz="1800" b="1">
                      <a:latin typeface="+mn-lt"/>
                      <a:ea typeface="Dotum" panose="020B0600000101010101" pitchFamily="34" charset="-127"/>
                    </a:rPr>
                    <a:t>Bước 2: </a:t>
                  </a:r>
                  <a:r>
                    <a:rPr lang="en-US" sz="1800">
                      <a:latin typeface="+mn-lt"/>
                      <a:ea typeface="Dotum" panose="020B0600000101010101" pitchFamily="34" charset="-127"/>
                    </a:rPr>
                    <a:t>Trung vị là: </a:t>
                  </a:r>
                  <a:endParaRPr lang="en-US" sz="1800" smtClean="0">
                    <a:latin typeface="+mn-lt"/>
                    <a:ea typeface="Dotum" panose="020B0600000101010101" pitchFamily="34" charset="-127"/>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M</m:t>
                            </m:r>
                          </m:e>
                          <m:sub>
                            <m:r>
                              <m:rPr>
                                <m:sty m:val="p"/>
                              </m:rPr>
                              <a:rPr lang="en-US" sz="1800" i="0">
                                <a:effectLst/>
                                <a:latin typeface="Cambria Math" panose="02040503050406030204" pitchFamily="18" charset="0"/>
                                <a:ea typeface="Dotum" panose="020B0600000101010101" pitchFamily="34" charset="-127"/>
                              </a:rPr>
                              <m:t>e</m:t>
                            </m:r>
                          </m:sub>
                        </m:sSub>
                        <m:r>
                          <a:rPr lang="en-US" sz="1800" i="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a</m:t>
                            </m:r>
                          </m:e>
                          <m:sub>
                            <m:r>
                              <m:rPr>
                                <m:sty m:val="p"/>
                              </m:rPr>
                              <a:rPr lang="en-US" sz="1800" i="0">
                                <a:effectLst/>
                                <a:latin typeface="Cambria Math" panose="02040503050406030204" pitchFamily="18" charset="0"/>
                                <a:ea typeface="Dotum" panose="020B0600000101010101" pitchFamily="34" charset="-127"/>
                              </a:rPr>
                              <m:t>p</m:t>
                            </m:r>
                          </m:sub>
                        </m:sSub>
                        <m:r>
                          <a:rPr lang="en-US" sz="1800" i="0">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f>
                              <m:fPr>
                                <m:ctrlPr>
                                  <a:rPr lang="en-US" sz="1800" i="1">
                                    <a:effectLst/>
                                    <a:latin typeface="Cambria Math" panose="02040503050406030204" pitchFamily="18" charset="0"/>
                                    <a:ea typeface="Dotum" panose="020B0600000101010101" pitchFamily="34" charset="-127"/>
                                  </a:rPr>
                                </m:ctrlPr>
                              </m:fPr>
                              <m:num>
                                <m:r>
                                  <m:rPr>
                                    <m:sty m:val="p"/>
                                  </m:rPr>
                                  <a:rPr lang="en-US" sz="1800" i="0">
                                    <a:effectLst/>
                                    <a:latin typeface="Cambria Math" panose="02040503050406030204" pitchFamily="18" charset="0"/>
                                    <a:ea typeface="Dotum" panose="020B0600000101010101" pitchFamily="34" charset="-127"/>
                                  </a:rPr>
                                  <m:t>n</m:t>
                                </m:r>
                              </m:num>
                              <m:den>
                                <m:r>
                                  <a:rPr lang="en-US" sz="1800" i="0">
                                    <a:effectLst/>
                                    <a:latin typeface="Cambria Math" panose="02040503050406030204" pitchFamily="18" charset="0"/>
                                    <a:ea typeface="Dotum" panose="020B0600000101010101" pitchFamily="34" charset="-127"/>
                                  </a:rPr>
                                  <m:t>2</m:t>
                                </m:r>
                              </m:den>
                            </m:f>
                            <m:r>
                              <a:rPr lang="en-US" sz="1800" i="0">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m</m:t>
                                    </m:r>
                                  </m:e>
                                  <m:sub>
                                    <m:r>
                                      <a:rPr lang="en-US" sz="1800" i="0">
                                        <a:effectLst/>
                                        <a:latin typeface="Cambria Math" panose="02040503050406030204" pitchFamily="18" charset="0"/>
                                        <a:ea typeface="Dotum" panose="020B0600000101010101" pitchFamily="34" charset="-127"/>
                                      </a:rPr>
                                      <m:t>1</m:t>
                                    </m:r>
                                  </m:sub>
                                </m:sSub>
                                <m:r>
                                  <a:rPr lang="en-US" sz="1800" i="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m</m:t>
                                    </m:r>
                                  </m:e>
                                  <m:sub>
                                    <m:r>
                                      <m:rPr>
                                        <m:sty m:val="p"/>
                                      </m:rPr>
                                      <a:rPr lang="en-US" sz="1800" i="0">
                                        <a:effectLst/>
                                        <a:latin typeface="Cambria Math" panose="02040503050406030204" pitchFamily="18" charset="0"/>
                                        <a:ea typeface="Dotum" panose="020B0600000101010101" pitchFamily="34" charset="-127"/>
                                      </a:rPr>
                                      <m:t>p</m:t>
                                    </m:r>
                                    <m:r>
                                      <a:rPr lang="en-US" sz="1800" i="0">
                                        <a:effectLst/>
                                        <a:latin typeface="Cambria Math" panose="02040503050406030204" pitchFamily="18" charset="0"/>
                                        <a:ea typeface="Dotum" panose="020B0600000101010101" pitchFamily="34" charset="-127"/>
                                      </a:rPr>
                                      <m:t>−1</m:t>
                                    </m:r>
                                  </m:sub>
                                </m:sSub>
                              </m:e>
                            </m:d>
                          </m:num>
                          <m:den>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m</m:t>
                                </m:r>
                              </m:e>
                              <m:sub>
                                <m:r>
                                  <m:rPr>
                                    <m:sty m:val="p"/>
                                  </m:rPr>
                                  <a:rPr lang="en-US" sz="1800" i="0">
                                    <a:effectLst/>
                                    <a:latin typeface="Cambria Math" panose="02040503050406030204" pitchFamily="18" charset="0"/>
                                    <a:ea typeface="Dotum" panose="020B0600000101010101" pitchFamily="34" charset="-127"/>
                                  </a:rPr>
                                  <m:t>p</m:t>
                                </m:r>
                              </m:sub>
                            </m:sSub>
                          </m:den>
                        </m:f>
                        <m:r>
                          <a:rPr lang="en-US" sz="1800" i="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a</m:t>
                            </m:r>
                          </m:e>
                          <m:sub>
                            <m:r>
                              <m:rPr>
                                <m:sty m:val="p"/>
                              </m:rPr>
                              <a:rPr lang="en-US" sz="1800" i="0">
                                <a:effectLst/>
                                <a:latin typeface="Cambria Math" panose="02040503050406030204" pitchFamily="18" charset="0"/>
                                <a:ea typeface="Dotum" panose="020B0600000101010101" pitchFamily="34" charset="-127"/>
                              </a:rPr>
                              <m:t>p</m:t>
                            </m:r>
                            <m:r>
                              <a:rPr lang="en-US" sz="1800" i="0">
                                <a:effectLst/>
                                <a:latin typeface="Cambria Math" panose="02040503050406030204" pitchFamily="18" charset="0"/>
                                <a:ea typeface="Dotum" panose="020B0600000101010101" pitchFamily="34" charset="-127"/>
                              </a:rPr>
                              <m:t>+1</m:t>
                            </m:r>
                          </m:sub>
                        </m:sSub>
                        <m:r>
                          <a:rPr lang="en-US" sz="1800" i="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rPr>
                              <m:t>a</m:t>
                            </m:r>
                          </m:e>
                          <m:sub>
                            <m:r>
                              <m:rPr>
                                <m:sty m:val="p"/>
                              </m:rPr>
                              <a:rPr lang="en-US" sz="1800" i="0">
                                <a:effectLst/>
                                <a:latin typeface="Cambria Math" panose="02040503050406030204" pitchFamily="18" charset="0"/>
                                <a:ea typeface="Dotum" panose="020B0600000101010101" pitchFamily="34" charset="-127"/>
                              </a:rPr>
                              <m:t>p</m:t>
                            </m:r>
                          </m:sub>
                        </m:sSub>
                        <m:r>
                          <a:rPr lang="en-US" sz="1800" i="0">
                            <a:effectLst/>
                            <a:latin typeface="Cambria Math" panose="02040503050406030204" pitchFamily="18" charset="0"/>
                            <a:ea typeface="Dotum" panose="020B0600000101010101" pitchFamily="34" charset="-127"/>
                          </a:rPr>
                          <m:t>)</m:t>
                        </m:r>
                      </m:oMath>
                    </m:oMathPara>
                  </a14:m>
                  <a:endParaRPr lang="en-US" sz="1800">
                    <a:effectLst/>
                    <a:latin typeface="+mn-lt"/>
                    <a:ea typeface="Times New Roman" panose="02020603050405020304" pitchFamily="18" charset="0"/>
                  </a:endParaRPr>
                </a:p>
                <a:p>
                  <a:pPr>
                    <a:lnSpc>
                      <a:spcPct val="150000"/>
                    </a:lnSpc>
                  </a:pPr>
                  <a:r>
                    <a:rPr lang="en-US" sz="1800">
                      <a:effectLst/>
                      <a:latin typeface="+mn-lt"/>
                      <a:ea typeface="Dotum" panose="020B0600000101010101" pitchFamily="34" charset="-127"/>
                    </a:rPr>
                    <a:t>Trong đó n là cỡ mẫu,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cs typeface="Times New Roman" panose="02020603050405020304" pitchFamily="18" charset="0"/>
                            </a:rPr>
                            <m:t>m</m:t>
                          </m:r>
                        </m:e>
                        <m:sub>
                          <m:r>
                            <m:rPr>
                              <m:sty m:val="p"/>
                            </m:rPr>
                            <a:rPr lang="en-US" sz="1800" i="0">
                              <a:effectLst/>
                              <a:latin typeface="Cambria Math" panose="02040503050406030204" pitchFamily="18" charset="0"/>
                              <a:ea typeface="Dotum" panose="020B0600000101010101" pitchFamily="34" charset="-127"/>
                              <a:cs typeface="Times New Roman" panose="02020603050405020304" pitchFamily="18" charset="0"/>
                            </a:rPr>
                            <m:t>p</m:t>
                          </m:r>
                        </m:sub>
                      </m:sSub>
                    </m:oMath>
                  </a14:m>
                  <a:r>
                    <a:rPr lang="en-US" sz="1800">
                      <a:effectLst/>
                      <a:latin typeface="+mn-lt"/>
                      <a:ea typeface="Dotum" panose="020B0600000101010101" pitchFamily="34" charset="-127"/>
                    </a:rPr>
                    <a:t> là tần số nhóm p</a:t>
                  </a:r>
                  <a:r>
                    <a:rPr lang="en-US" sz="1800" smtClean="0">
                      <a:effectLst/>
                      <a:latin typeface="+mn-lt"/>
                      <a:ea typeface="Dotum" panose="020B0600000101010101" pitchFamily="34" charset="-127"/>
                    </a:rPr>
                    <a:t>.</a:t>
                  </a:r>
                </a:p>
                <a:p>
                  <a:pPr>
                    <a:lnSpc>
                      <a:spcPct val="150000"/>
                    </a:lnSpc>
                  </a:pPr>
                  <a:r>
                    <a:rPr lang="en-US" sz="1800" smtClean="0">
                      <a:effectLst/>
                      <a:latin typeface="+mn-lt"/>
                      <a:ea typeface="Dotum" panose="020B0600000101010101" pitchFamily="34" charset="-127"/>
                    </a:rPr>
                    <a:t>Với </a:t>
                  </a:r>
                  <a14:m>
                    <m:oMath xmlns:m="http://schemas.openxmlformats.org/officeDocument/2006/math">
                      <m:r>
                        <m:rPr>
                          <m:sty m:val="p"/>
                        </m:rPr>
                        <a:rPr lang="en-US" sz="1800" i="0">
                          <a:effectLst/>
                          <a:latin typeface="Cambria Math" panose="02040503050406030204" pitchFamily="18" charset="0"/>
                          <a:ea typeface="Dotum" panose="020B0600000101010101" pitchFamily="34" charset="-127"/>
                          <a:cs typeface="Times New Roman" panose="02020603050405020304" pitchFamily="18" charset="0"/>
                        </a:rPr>
                        <m:t>p</m:t>
                      </m:r>
                      <m:r>
                        <a:rPr lang="en-US" sz="1800" i="0">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1800">
                      <a:effectLst/>
                      <a:latin typeface="+mn-lt"/>
                      <a:ea typeface="Dotum" panose="020B0600000101010101" pitchFamily="34" charset="-127"/>
                    </a:rPr>
                    <a:t>, ta quy ước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cs typeface="Times New Roman" panose="02020603050405020304" pitchFamily="18" charset="0"/>
                            </a:rPr>
                            <m:t>m</m:t>
                          </m:r>
                        </m:e>
                        <m:sub>
                          <m:r>
                            <a:rPr lang="en-US" sz="1800" i="0">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1800" i="0">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i="0">
                              <a:effectLst/>
                              <a:latin typeface="Cambria Math" panose="02040503050406030204" pitchFamily="18" charset="0"/>
                              <a:ea typeface="Dotum" panose="020B0600000101010101" pitchFamily="34" charset="-127"/>
                              <a:cs typeface="Times New Roman" panose="02020603050405020304" pitchFamily="18" charset="0"/>
                            </a:rPr>
                            <m:t>m</m:t>
                          </m:r>
                        </m:e>
                        <m:sub>
                          <m:r>
                            <m:rPr>
                              <m:sty m:val="p"/>
                            </m:rPr>
                            <a:rPr lang="en-US" sz="1800" i="0">
                              <a:effectLst/>
                              <a:latin typeface="Cambria Math" panose="02040503050406030204" pitchFamily="18" charset="0"/>
                              <a:ea typeface="Dotum" panose="020B0600000101010101" pitchFamily="34" charset="-127"/>
                              <a:cs typeface="Times New Roman" panose="02020603050405020304" pitchFamily="18" charset="0"/>
                            </a:rPr>
                            <m:t>p</m:t>
                          </m:r>
                          <m:r>
                            <a:rPr lang="en-US" sz="1800" i="0">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1800" i="0">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1800">
                      <a:effectLst/>
                      <a:latin typeface="+mn-lt"/>
                      <a:ea typeface="Dotum" panose="020B0600000101010101" pitchFamily="34" charset="-127"/>
                    </a:rPr>
                    <a:t>.</a:t>
                  </a:r>
                  <a:endParaRPr kumimoji="0" lang="en-US" sz="1700" b="0" u="none" strike="noStrike" kern="0" cap="none" spc="0" normalizeH="0" baseline="0" noProof="0" dirty="0">
                    <a:ln>
                      <a:noFill/>
                    </a:ln>
                    <a:solidFill>
                      <a:srgbClr val="000000"/>
                    </a:solidFill>
                    <a:effectLst/>
                    <a:uLnTx/>
                    <a:uFillTx/>
                    <a:latin typeface="+mn-lt"/>
                    <a:sym typeface="Arial"/>
                  </a:endParaRPr>
                </a:p>
              </p:txBody>
            </p:sp>
          </mc:Choice>
          <mc:Fallback>
            <p:sp>
              <p:nvSpPr>
                <p:cNvPr id="23" name="Rectangle 22"/>
                <p:cNvSpPr>
                  <a:spLocks noRot="1" noChangeAspect="1" noMove="1" noResize="1" noEditPoints="1" noAdjustHandles="1" noChangeArrowheads="1" noChangeShapeType="1" noTextEdit="1"/>
                </p:cNvSpPr>
                <p:nvPr/>
              </p:nvSpPr>
              <p:spPr>
                <a:xfrm>
                  <a:off x="4028953" y="2149500"/>
                  <a:ext cx="4771156" cy="2515047"/>
                </a:xfrm>
                <a:prstGeom prst="rect">
                  <a:avLst/>
                </a:prstGeom>
                <a:blipFill>
                  <a:blip r:embed="rId4"/>
                  <a:stretch>
                    <a:fillRect l="-1149" b="-242"/>
                  </a:stretch>
                </a:blipFill>
              </p:spPr>
              <p:txBody>
                <a:bodyPr/>
                <a:lstStyle/>
                <a:p>
                  <a:r>
                    <a:rPr lang="en-US">
                      <a:noFill/>
                    </a:rPr>
                    <a:t> </a:t>
                  </a:r>
                </a:p>
              </p:txBody>
            </p:sp>
          </mc:Fallback>
        </mc:AlternateContent>
      </p:gr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754" y="2448162"/>
            <a:ext cx="914479" cy="774259"/>
          </a:xfrm>
          <a:prstGeom prst="rect">
            <a:avLst/>
          </a:prstGeom>
        </p:spPr>
      </p:pic>
      <p:pic>
        <p:nvPicPr>
          <p:cNvPr id="25" name="Picture 24"/>
          <p:cNvPicPr>
            <a:picLocks noChangeAspect="1"/>
          </p:cNvPicPr>
          <p:nvPr/>
        </p:nvPicPr>
        <p:blipFill>
          <a:blip r:embed="rId6"/>
          <a:stretch>
            <a:fillRect/>
          </a:stretch>
        </p:blipFill>
        <p:spPr>
          <a:xfrm flipH="1">
            <a:off x="724989" y="3222421"/>
            <a:ext cx="610286" cy="1793052"/>
          </a:xfrm>
          <a:prstGeom prst="rect">
            <a:avLst/>
          </a:prstGeom>
        </p:spPr>
      </p:pic>
    </p:spTree>
    <p:extLst>
      <p:ext uri="{BB962C8B-B14F-4D97-AF65-F5344CB8AC3E}">
        <p14:creationId xmlns:p14="http://schemas.microsoft.com/office/powerpoint/2010/main" val="29643366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8" name="Google Shape;208;p35"/>
          <p:cNvGrpSpPr/>
          <p:nvPr/>
        </p:nvGrpSpPr>
        <p:grpSpPr>
          <a:xfrm>
            <a:off x="19474" y="4486747"/>
            <a:ext cx="457200" cy="529244"/>
            <a:chOff x="598925" y="4074763"/>
            <a:chExt cx="457200" cy="529244"/>
          </a:xfrm>
        </p:grpSpPr>
        <p:sp>
          <p:nvSpPr>
            <p:cNvPr id="209" name="Google Shape;209;p35"/>
            <p:cNvSpPr/>
            <p:nvPr/>
          </p:nvSpPr>
          <p:spPr>
            <a:xfrm>
              <a:off x="827525" y="43754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35"/>
          <p:cNvGrpSpPr/>
          <p:nvPr/>
        </p:nvGrpSpPr>
        <p:grpSpPr>
          <a:xfrm>
            <a:off x="8333120" y="209568"/>
            <a:ext cx="506153" cy="552407"/>
            <a:chOff x="8046873" y="1141956"/>
            <a:chExt cx="506153" cy="552407"/>
          </a:xfrm>
        </p:grpSpPr>
        <p:sp>
          <p:nvSpPr>
            <p:cNvPr id="212" name="Google Shape;212;p35"/>
            <p:cNvSpPr/>
            <p:nvPr/>
          </p:nvSpPr>
          <p:spPr>
            <a:xfrm>
              <a:off x="8324426" y="14657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8046873" y="114195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itle 2"/>
          <p:cNvSpPr>
            <a:spLocks noGrp="1"/>
          </p:cNvSpPr>
          <p:nvPr>
            <p:ph type="title"/>
          </p:nvPr>
        </p:nvSpPr>
        <p:spPr>
          <a:xfrm>
            <a:off x="248074" y="208167"/>
            <a:ext cx="3128431" cy="375900"/>
          </a:xfrm>
        </p:spPr>
        <p:txBody>
          <a:bodyPr/>
          <a:lstStyle/>
          <a:p>
            <a:r>
              <a:rPr lang="en-US" sz="3200" b="1">
                <a:latin typeface="+mn-lt"/>
              </a:rPr>
              <a:t>KHỞI ĐỘNG</a:t>
            </a:r>
          </a:p>
        </p:txBody>
      </p:sp>
      <mc:AlternateContent xmlns:mc="http://schemas.openxmlformats.org/markup-compatibility/2006" xmlns:a14="http://schemas.microsoft.com/office/drawing/2010/main">
        <mc:Choice Requires="a14">
          <p:sp>
            <p:nvSpPr>
              <p:cNvPr id="16" name="Rectangle 15"/>
              <p:cNvSpPr/>
              <p:nvPr/>
            </p:nvSpPr>
            <p:spPr>
              <a:xfrm>
                <a:off x="525136" y="800329"/>
                <a:ext cx="8262306" cy="1338828"/>
              </a:xfrm>
              <a:prstGeom prst="rect">
                <a:avLst/>
              </a:prstGeom>
            </p:spPr>
            <p:txBody>
              <a:bodyPr wrap="square">
                <a:spAutoFit/>
              </a:bodyPr>
              <a:lstStyle/>
              <a:p>
                <a:pPr algn="just">
                  <a:lnSpc>
                    <a:spcPct val="150000"/>
                  </a:lnSpc>
                  <a:spcBef>
                    <a:spcPts val="100"/>
                  </a:spcBef>
                  <a:spcAft>
                    <a:spcPts val="100"/>
                  </a:spcAft>
                </a:pPr>
                <a:r>
                  <a:rPr lang="nl-NL" sz="1800">
                    <a:latin typeface="+mn-lt"/>
                    <a:ea typeface="Times New Roman" panose="02020603050405020304" pitchFamily="18" charset="0"/>
                  </a:rPr>
                  <a:t>Một cửa hàng đã ghi lại số tiền bán xăng cho 35 khách hàng đi xe máy. Mẫu số liệu gốc có dạng: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a:rPr lang="nl-NL" sz="1800" i="1">
                            <a:effectLst/>
                            <a:latin typeface="Cambria Math" panose="02040503050406030204" pitchFamily="18" charset="0"/>
                            <a:ea typeface="Times New Roman" panose="02020603050405020304" pitchFamily="18" charset="0"/>
                          </a:rPr>
                          <m:t>𝑥</m:t>
                        </m:r>
                      </m:e>
                      <m:sub>
                        <m:r>
                          <a:rPr lang="nl-NL" sz="1800" i="1" baseline="-25000">
                            <a:effectLst/>
                            <a:latin typeface="Cambria Math" panose="02040503050406030204" pitchFamily="18" charset="0"/>
                            <a:ea typeface="Times New Roman" panose="02020603050405020304" pitchFamily="18" charset="0"/>
                          </a:rPr>
                          <m:t>1</m:t>
                        </m:r>
                      </m:sub>
                    </m:sSub>
                    <m:r>
                      <a:rPr lang="nl-NL" sz="1800" i="1">
                        <a:effectLst/>
                        <a:latin typeface="Cambria Math" panose="02040503050406030204" pitchFamily="18" charset="0"/>
                        <a:ea typeface="Times New Roman" panose="02020603050405020304" pitchFamily="18" charset="0"/>
                      </a:rPr>
                      <m:t>, </m:t>
                    </m:r>
                    <m:sSub>
                      <m:sSubPr>
                        <m:ctrlPr>
                          <a:rPr lang="en-US" sz="1800" i="1">
                            <a:effectLst/>
                            <a:latin typeface="Cambria Math" panose="02040503050406030204" pitchFamily="18" charset="0"/>
                            <a:ea typeface="Times New Roman" panose="02020603050405020304" pitchFamily="18" charset="0"/>
                          </a:rPr>
                        </m:ctrlPr>
                      </m:sSubPr>
                      <m:e>
                        <m:r>
                          <a:rPr lang="nl-NL" sz="1800" i="1">
                            <a:effectLst/>
                            <a:latin typeface="Cambria Math" panose="02040503050406030204" pitchFamily="18" charset="0"/>
                            <a:ea typeface="Times New Roman" panose="02020603050405020304" pitchFamily="18" charset="0"/>
                          </a:rPr>
                          <m:t>𝑥</m:t>
                        </m:r>
                      </m:e>
                      <m:sub>
                        <m:r>
                          <a:rPr lang="nl-NL" sz="1800" i="1" baseline="-25000">
                            <a:effectLst/>
                            <a:latin typeface="Cambria Math" panose="02040503050406030204" pitchFamily="18" charset="0"/>
                            <a:ea typeface="Times New Roman" panose="02020603050405020304" pitchFamily="18" charset="0"/>
                          </a:rPr>
                          <m:t>2</m:t>
                        </m:r>
                      </m:sub>
                    </m:sSub>
                    <m:r>
                      <a:rPr lang="nl-NL" sz="1800" i="1">
                        <a:effectLst/>
                        <a:latin typeface="Cambria Math" panose="02040503050406030204" pitchFamily="18" charset="0"/>
                        <a:ea typeface="Times New Roman" panose="02020603050405020304" pitchFamily="18" charset="0"/>
                      </a:rPr>
                      <m:t>, ..., </m:t>
                    </m:r>
                    <m:sSub>
                      <m:sSubPr>
                        <m:ctrlPr>
                          <a:rPr lang="en-US" sz="1800" i="1">
                            <a:effectLst/>
                            <a:latin typeface="Cambria Math" panose="02040503050406030204" pitchFamily="18" charset="0"/>
                            <a:ea typeface="Times New Roman" panose="02020603050405020304" pitchFamily="18" charset="0"/>
                          </a:rPr>
                        </m:ctrlPr>
                      </m:sSubPr>
                      <m:e>
                        <m:r>
                          <a:rPr lang="nl-NL" sz="1800" i="1">
                            <a:effectLst/>
                            <a:latin typeface="Cambria Math" panose="02040503050406030204" pitchFamily="18" charset="0"/>
                            <a:ea typeface="Times New Roman" panose="02020603050405020304" pitchFamily="18" charset="0"/>
                          </a:rPr>
                          <m:t>𝑥</m:t>
                        </m:r>
                      </m:e>
                      <m:sub>
                        <m:r>
                          <a:rPr lang="nl-NL" sz="1800" i="1" baseline="-25000">
                            <a:effectLst/>
                            <a:latin typeface="Cambria Math" panose="02040503050406030204" pitchFamily="18" charset="0"/>
                            <a:ea typeface="Times New Roman" panose="02020603050405020304" pitchFamily="18" charset="0"/>
                          </a:rPr>
                          <m:t>35</m:t>
                        </m:r>
                      </m:sub>
                    </m:sSub>
                  </m:oMath>
                </a14:m>
                <a:r>
                  <a:rPr lang="nl-NL" sz="1800" baseline="-25000">
                    <a:effectLst/>
                    <a:latin typeface="+mn-lt"/>
                    <a:ea typeface="Times New Roman" panose="02020603050405020304" pitchFamily="18" charset="0"/>
                  </a:rPr>
                  <a:t>­</a:t>
                </a:r>
                <a:r>
                  <a:rPr lang="nl-NL" sz="1800">
                    <a:effectLst/>
                    <a:latin typeface="+mn-lt"/>
                    <a:ea typeface="Times New Roman" panose="02020603050405020304" pitchFamily="18" charset="0"/>
                  </a:rPr>
                  <a:t> trong đó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a:rPr lang="nl-NL" sz="1800" i="1">
                            <a:effectLst/>
                            <a:latin typeface="Cambria Math" panose="02040503050406030204" pitchFamily="18" charset="0"/>
                            <a:ea typeface="Times New Roman" panose="02020603050405020304" pitchFamily="18" charset="0"/>
                          </a:rPr>
                          <m:t>𝑥</m:t>
                        </m:r>
                      </m:e>
                      <m:sub>
                        <m:r>
                          <a:rPr lang="nl-NL" sz="1800" i="1" baseline="-25000">
                            <a:effectLst/>
                            <a:latin typeface="Cambria Math" panose="02040503050406030204" pitchFamily="18" charset="0"/>
                            <a:ea typeface="Times New Roman" panose="02020603050405020304" pitchFamily="18" charset="0"/>
                          </a:rPr>
                          <m:t>𝑖</m:t>
                        </m:r>
                      </m:sub>
                    </m:sSub>
                  </m:oMath>
                </a14:m>
                <a:r>
                  <a:rPr lang="nl-NL" sz="1800">
                    <a:effectLst/>
                    <a:latin typeface="+mn-lt"/>
                    <a:ea typeface="Times New Roman" panose="02020603050405020304" pitchFamily="18" charset="0"/>
                  </a:rPr>
                  <a:t> là số tiền bán xăng cho khách hàng thứ </a:t>
                </a:r>
                <a14:m>
                  <m:oMath xmlns:m="http://schemas.openxmlformats.org/officeDocument/2006/math">
                    <m:r>
                      <a:rPr lang="nl-NL" sz="1800" i="1">
                        <a:effectLst/>
                        <a:latin typeface="Cambria Math" panose="02040503050406030204" pitchFamily="18" charset="0"/>
                        <a:ea typeface="Times New Roman" panose="02020603050405020304" pitchFamily="18" charset="0"/>
                      </a:rPr>
                      <m:t>𝑖</m:t>
                    </m:r>
                    <m:r>
                      <a:rPr lang="nl-NL" sz="1800" i="1">
                        <a:effectLst/>
                        <a:latin typeface="Cambria Math" panose="02040503050406030204" pitchFamily="18" charset="0"/>
                        <a:ea typeface="Times New Roman" panose="02020603050405020304" pitchFamily="18" charset="0"/>
                      </a:rPr>
                      <m:t>.</m:t>
                    </m:r>
                  </m:oMath>
                </a14:m>
                <a:r>
                  <a:rPr lang="nl-NL" sz="1800">
                    <a:effectLst/>
                    <a:latin typeface="+mn-lt"/>
                    <a:ea typeface="Times New Roman" panose="02020603050405020304" pitchFamily="18" charset="0"/>
                  </a:rPr>
                  <a:t> Vì một lí do nào đó, cửa hàng chỉ có mẫu số liệu ghép nhóm dạng sau:</a:t>
                </a:r>
                <a:endParaRPr lang="en-US" sz="1800">
                  <a:effectLst/>
                  <a:latin typeface="+mn-lt"/>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25136" y="800329"/>
                <a:ext cx="8262306" cy="1338828"/>
              </a:xfrm>
              <a:prstGeom prst="rect">
                <a:avLst/>
              </a:prstGeom>
              <a:blipFill>
                <a:blip r:embed="rId3"/>
                <a:stretch>
                  <a:fillRect l="-590" r="-590" b="-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378776741"/>
                  </p:ext>
                </p:extLst>
              </p:nvPr>
            </p:nvGraphicFramePr>
            <p:xfrm>
              <a:off x="904259" y="2266857"/>
              <a:ext cx="7203882" cy="885380"/>
            </p:xfrm>
            <a:graphic>
              <a:graphicData uri="http://schemas.openxmlformats.org/drawingml/2006/table">
                <a:tbl>
                  <a:tblPr firstRow="1" firstCol="1" bandRow="1"/>
                  <a:tblGrid>
                    <a:gridCol w="2356666">
                      <a:extLst>
                        <a:ext uri="{9D8B030D-6E8A-4147-A177-3AD203B41FA5}">
                          <a16:colId xmlns:a16="http://schemas.microsoft.com/office/drawing/2014/main" val="2040606624"/>
                        </a:ext>
                      </a:extLst>
                    </a:gridCol>
                    <a:gridCol w="1211804">
                      <a:extLst>
                        <a:ext uri="{9D8B030D-6E8A-4147-A177-3AD203B41FA5}">
                          <a16:colId xmlns:a16="http://schemas.microsoft.com/office/drawing/2014/main" val="3416706802"/>
                        </a:ext>
                      </a:extLst>
                    </a:gridCol>
                    <a:gridCol w="1211804">
                      <a:extLst>
                        <a:ext uri="{9D8B030D-6E8A-4147-A177-3AD203B41FA5}">
                          <a16:colId xmlns:a16="http://schemas.microsoft.com/office/drawing/2014/main" val="2698807536"/>
                        </a:ext>
                      </a:extLst>
                    </a:gridCol>
                    <a:gridCol w="1211804">
                      <a:extLst>
                        <a:ext uri="{9D8B030D-6E8A-4147-A177-3AD203B41FA5}">
                          <a16:colId xmlns:a16="http://schemas.microsoft.com/office/drawing/2014/main" val="1339331549"/>
                        </a:ext>
                      </a:extLst>
                    </a:gridCol>
                    <a:gridCol w="1211804">
                      <a:extLst>
                        <a:ext uri="{9D8B030D-6E8A-4147-A177-3AD203B41FA5}">
                          <a16:colId xmlns:a16="http://schemas.microsoft.com/office/drawing/2014/main" val="3234344499"/>
                        </a:ext>
                      </a:extLst>
                    </a:gridCol>
                  </a:tblGrid>
                  <a:tr h="442690">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a:t>
                          </a:r>
                          <a:r>
                            <a:rPr lang="en-US" sz="1700" smtClean="0">
                              <a:effectLst/>
                              <a:latin typeface="+mn-lt"/>
                              <a:ea typeface="Times New Roman" panose="02020603050405020304" pitchFamily="18" charset="0"/>
                            </a:rPr>
                            <a:t>tiền</a:t>
                          </a:r>
                          <a:r>
                            <a:rPr lang="en-US" sz="1700" baseline="0" smtClean="0">
                              <a:effectLst/>
                              <a:latin typeface="+mn-lt"/>
                              <a:ea typeface="Times New Roman" panose="02020603050405020304" pitchFamily="18" charset="0"/>
                            </a:rPr>
                            <a:t> </a:t>
                          </a:r>
                          <a:r>
                            <a:rPr lang="en-US" sz="1700" smtClean="0">
                              <a:effectLst/>
                              <a:latin typeface="+mn-lt"/>
                              <a:ea typeface="Times New Roman" panose="02020603050405020304" pitchFamily="18" charset="0"/>
                            </a:rPr>
                            <a:t>(nghìn </a:t>
                          </a:r>
                          <a:r>
                            <a:rPr lang="en-US" sz="1700">
                              <a:effectLst/>
                              <a:latin typeface="+mn-lt"/>
                              <a:ea typeface="Times New Roman" panose="02020603050405020304" pitchFamily="18" charset="0"/>
                            </a:rPr>
                            <a:t>đồng)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[0; 30)</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[30; 60)</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[60; 90)</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[90; 120)</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442690">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khách hàng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3</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15</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10</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7</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378776741"/>
                  </p:ext>
                </p:extLst>
              </p:nvPr>
            </p:nvGraphicFramePr>
            <p:xfrm>
              <a:off x="904259" y="2266857"/>
              <a:ext cx="7203882" cy="885380"/>
            </p:xfrm>
            <a:graphic>
              <a:graphicData uri="http://schemas.openxmlformats.org/drawingml/2006/table">
                <a:tbl>
                  <a:tblPr firstRow="1" firstCol="1" bandRow="1"/>
                  <a:tblGrid>
                    <a:gridCol w="2356666">
                      <a:extLst>
                        <a:ext uri="{9D8B030D-6E8A-4147-A177-3AD203B41FA5}">
                          <a16:colId xmlns:a16="http://schemas.microsoft.com/office/drawing/2014/main" val="2040606624"/>
                        </a:ext>
                      </a:extLst>
                    </a:gridCol>
                    <a:gridCol w="1211804">
                      <a:extLst>
                        <a:ext uri="{9D8B030D-6E8A-4147-A177-3AD203B41FA5}">
                          <a16:colId xmlns:a16="http://schemas.microsoft.com/office/drawing/2014/main" val="3416706802"/>
                        </a:ext>
                      </a:extLst>
                    </a:gridCol>
                    <a:gridCol w="1211804">
                      <a:extLst>
                        <a:ext uri="{9D8B030D-6E8A-4147-A177-3AD203B41FA5}">
                          <a16:colId xmlns:a16="http://schemas.microsoft.com/office/drawing/2014/main" val="2698807536"/>
                        </a:ext>
                      </a:extLst>
                    </a:gridCol>
                    <a:gridCol w="1211804">
                      <a:extLst>
                        <a:ext uri="{9D8B030D-6E8A-4147-A177-3AD203B41FA5}">
                          <a16:colId xmlns:a16="http://schemas.microsoft.com/office/drawing/2014/main" val="1339331549"/>
                        </a:ext>
                      </a:extLst>
                    </a:gridCol>
                    <a:gridCol w="1211804">
                      <a:extLst>
                        <a:ext uri="{9D8B030D-6E8A-4147-A177-3AD203B41FA5}">
                          <a16:colId xmlns:a16="http://schemas.microsoft.com/office/drawing/2014/main" val="3234344499"/>
                        </a:ext>
                      </a:extLst>
                    </a:gridCol>
                  </a:tblGrid>
                  <a:tr h="442690">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a:t>
                          </a:r>
                          <a:r>
                            <a:rPr lang="en-US" sz="1700" smtClean="0">
                              <a:effectLst/>
                              <a:latin typeface="+mn-lt"/>
                              <a:ea typeface="Times New Roman" panose="02020603050405020304" pitchFamily="18" charset="0"/>
                            </a:rPr>
                            <a:t>tiền</a:t>
                          </a:r>
                          <a:r>
                            <a:rPr lang="en-US" sz="1700" baseline="0" smtClean="0">
                              <a:effectLst/>
                              <a:latin typeface="+mn-lt"/>
                              <a:ea typeface="Times New Roman" panose="02020603050405020304" pitchFamily="18" charset="0"/>
                            </a:rPr>
                            <a:t> </a:t>
                          </a:r>
                          <a:r>
                            <a:rPr lang="en-US" sz="1700" smtClean="0">
                              <a:effectLst/>
                              <a:latin typeface="+mn-lt"/>
                              <a:ea typeface="Times New Roman" panose="02020603050405020304" pitchFamily="18" charset="0"/>
                            </a:rPr>
                            <a:t>(nghìn </a:t>
                          </a:r>
                          <a:r>
                            <a:rPr lang="en-US" sz="1700">
                              <a:effectLst/>
                              <a:latin typeface="+mn-lt"/>
                              <a:ea typeface="Times New Roman" panose="02020603050405020304" pitchFamily="18" charset="0"/>
                            </a:rPr>
                            <a:t>đồng)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94975" t="-1351" r="-301005" b="-109459"/>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4975" t="-1351" r="-201005" b="-109459"/>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94975" t="-1351" r="-101005" b="-109459"/>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4975" t="-1351" r="-1005" b="-109459"/>
                          </a:stretch>
                        </a:blipFill>
                      </a:tcPr>
                    </a:tc>
                    <a:extLst>
                      <a:ext uri="{0D108BD9-81ED-4DB2-BD59-A6C34878D82A}">
                        <a16:rowId xmlns:a16="http://schemas.microsoft.com/office/drawing/2014/main" val="3257630458"/>
                      </a:ext>
                    </a:extLst>
                  </a:tr>
                  <a:tr h="442690">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khách hàng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94975" t="-102740" r="-301005" b="-10959"/>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4975" t="-102740" r="-201005" b="-10959"/>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94975" t="-102740" r="-101005" b="-10959"/>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4975" t="-102740" r="-1005" b="-10959"/>
                          </a:stretch>
                        </a:blipFill>
                      </a:tcPr>
                    </a:tc>
                    <a:extLst>
                      <a:ext uri="{0D108BD9-81ED-4DB2-BD59-A6C34878D82A}">
                        <a16:rowId xmlns:a16="http://schemas.microsoft.com/office/drawing/2014/main" val="2193862947"/>
                      </a:ext>
                    </a:extLst>
                  </a:tr>
                </a:tbl>
              </a:graphicData>
            </a:graphic>
          </p:graphicFrame>
        </mc:Fallback>
      </mc:AlternateContent>
      <p:sp>
        <p:nvSpPr>
          <p:cNvPr id="5" name="Rectangle 4"/>
          <p:cNvSpPr/>
          <p:nvPr/>
        </p:nvSpPr>
        <p:spPr>
          <a:xfrm>
            <a:off x="2874984" y="3240182"/>
            <a:ext cx="3262432" cy="365421"/>
          </a:xfrm>
          <a:prstGeom prst="rect">
            <a:avLst/>
          </a:prstGeom>
        </p:spPr>
        <p:txBody>
          <a:bodyPr wrap="none">
            <a:spAutoFit/>
          </a:bodyPr>
          <a:lstStyle/>
          <a:p>
            <a:pPr algn="just">
              <a:lnSpc>
                <a:spcPct val="150000"/>
              </a:lnSpc>
              <a:spcBef>
                <a:spcPts val="600"/>
              </a:spcBef>
              <a:spcAft>
                <a:spcPts val="800"/>
              </a:spcAft>
            </a:pPr>
            <a:r>
              <a:rPr lang="en-US" sz="1350" i="1">
                <a:latin typeface="+mj-lt"/>
                <a:ea typeface="Arial" panose="020B0604020202020204" pitchFamily="34" charset="0"/>
                <a:cs typeface="Times New Roman" panose="02020603050405020304" pitchFamily="18" charset="0"/>
              </a:rPr>
              <a:t>Bảng 3.1. Số tiền khách hàng mua xăng</a:t>
            </a:r>
            <a:endParaRPr lang="en-US" sz="1350">
              <a:effectLst/>
              <a:latin typeface="+mj-lt"/>
              <a:ea typeface="Arial" panose="020B0604020202020204" pitchFamily="34" charset="0"/>
              <a:cs typeface="Times New Roman" panose="02020603050405020304" pitchFamily="18" charset="0"/>
            </a:endParaRPr>
          </a:p>
        </p:txBody>
      </p:sp>
      <p:sp>
        <p:nvSpPr>
          <p:cNvPr id="6" name="Rectangle 5"/>
          <p:cNvSpPr/>
          <p:nvPr/>
        </p:nvSpPr>
        <p:spPr>
          <a:xfrm>
            <a:off x="525136" y="3637407"/>
            <a:ext cx="8134000" cy="1338828"/>
          </a:xfrm>
          <a:prstGeom prst="rect">
            <a:avLst/>
          </a:prstGeom>
        </p:spPr>
        <p:txBody>
          <a:bodyPr wrap="square">
            <a:spAutoFit/>
          </a:bodyPr>
          <a:lstStyle/>
          <a:p>
            <a:pPr algn="just">
              <a:lnSpc>
                <a:spcPct val="150000"/>
              </a:lnSpc>
              <a:spcBef>
                <a:spcPts val="600"/>
              </a:spcBef>
              <a:spcAft>
                <a:spcPts val="800"/>
              </a:spcAft>
            </a:pPr>
            <a:r>
              <a:rPr lang="vi-VN" sz="1800">
                <a:latin typeface="+mn-lt"/>
                <a:ea typeface="Dotum" panose="020B0600000101010101" pitchFamily="34" charset="-127"/>
                <a:cs typeface="Times New Roman" panose="02020603050405020304" pitchFamily="18" charset="0"/>
              </a:rPr>
              <a:t>Dựa trên mẫu số liệu ghép nhóm này, làm thế nào để ước lượng các số </a:t>
            </a:r>
            <a:r>
              <a:rPr lang="en-US" sz="1800" smtClean="0">
                <a:latin typeface="+mn-lt"/>
                <a:ea typeface="Dotum" panose="020B0600000101010101" pitchFamily="34" charset="-127"/>
                <a:cs typeface="Times New Roman" panose="02020603050405020304" pitchFamily="18" charset="0"/>
              </a:rPr>
              <a:t>      </a:t>
            </a:r>
            <a:r>
              <a:rPr lang="vi-VN" sz="1800" smtClean="0">
                <a:latin typeface="+mn-lt"/>
                <a:ea typeface="Dotum" panose="020B0600000101010101" pitchFamily="34" charset="-127"/>
                <a:cs typeface="Times New Roman" panose="02020603050405020304" pitchFamily="18" charset="0"/>
              </a:rPr>
              <a:t>đặc </a:t>
            </a:r>
            <a:r>
              <a:rPr lang="vi-VN" sz="1800">
                <a:latin typeface="+mn-lt"/>
                <a:ea typeface="Dotum" panose="020B0600000101010101" pitchFamily="34" charset="-127"/>
                <a:cs typeface="Times New Roman" panose="02020603050405020304" pitchFamily="18" charset="0"/>
              </a:rPr>
              <a:t>trưng đo xu thế trung tâm (số trung bình, trung vị, tứ phân vị, mốt) cho mẫu số liệu gốc?</a:t>
            </a:r>
            <a:endParaRPr lang="en-US" sz="1800">
              <a:latin typeface="+mn-l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75129" y="86499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35200" y="8137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407457" y="209530"/>
            <a:ext cx="8340919"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Thời</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gian (phút) truy cập Internet mỗi buổi của một số học sinh được cho trong bảng sau:</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360896" y="303049"/>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2:</a:t>
            </a:r>
            <a:endParaRPr sz="2000">
              <a:solidFill>
                <a:schemeClr val="accent6"/>
              </a:solidFill>
              <a:highlight>
                <a:schemeClr val="accent1"/>
              </a:highlight>
              <a:latin typeface="+mj-lt"/>
            </a:endParaRPr>
          </a:p>
        </p:txBody>
      </p:sp>
      <p:graphicFrame>
        <p:nvGraphicFramePr>
          <p:cNvPr id="13" name="Table 12"/>
          <p:cNvGraphicFramePr>
            <a:graphicFrameLocks noGrp="1"/>
          </p:cNvGraphicFramePr>
          <p:nvPr>
            <p:extLst>
              <p:ext uri="{D42A27DB-BD31-4B8C-83A1-F6EECF244321}">
                <p14:modId xmlns:p14="http://schemas.microsoft.com/office/powerpoint/2010/main" val="920929101"/>
              </p:ext>
            </p:extLst>
          </p:nvPr>
        </p:nvGraphicFramePr>
        <p:xfrm>
          <a:off x="562507" y="1193790"/>
          <a:ext cx="8030817" cy="741680"/>
        </p:xfrm>
        <a:graphic>
          <a:graphicData uri="http://schemas.openxmlformats.org/drawingml/2006/table">
            <a:tbl>
              <a:tblPr firstRow="1" bandRow="1">
                <a:tableStyleId>{339702B8-75EE-4A78-BF82-F94E3A50AE9B}</a:tableStyleId>
              </a:tblPr>
              <a:tblGrid>
                <a:gridCol w="1746398">
                  <a:extLst>
                    <a:ext uri="{9D8B030D-6E8A-4147-A177-3AD203B41FA5}">
                      <a16:colId xmlns:a16="http://schemas.microsoft.com/office/drawing/2014/main" val="667459397"/>
                    </a:ext>
                  </a:extLst>
                </a:gridCol>
                <a:gridCol w="1333059">
                  <a:extLst>
                    <a:ext uri="{9D8B030D-6E8A-4147-A177-3AD203B41FA5}">
                      <a16:colId xmlns:a16="http://schemas.microsoft.com/office/drawing/2014/main" val="2647167650"/>
                    </a:ext>
                  </a:extLst>
                </a:gridCol>
                <a:gridCol w="1299937">
                  <a:extLst>
                    <a:ext uri="{9D8B030D-6E8A-4147-A177-3AD203B41FA5}">
                      <a16:colId xmlns:a16="http://schemas.microsoft.com/office/drawing/2014/main" val="1378663188"/>
                    </a:ext>
                  </a:extLst>
                </a:gridCol>
                <a:gridCol w="1217141">
                  <a:extLst>
                    <a:ext uri="{9D8B030D-6E8A-4147-A177-3AD203B41FA5}">
                      <a16:colId xmlns:a16="http://schemas.microsoft.com/office/drawing/2014/main" val="4285496291"/>
                    </a:ext>
                  </a:extLst>
                </a:gridCol>
                <a:gridCol w="1217141">
                  <a:extLst>
                    <a:ext uri="{9D8B030D-6E8A-4147-A177-3AD203B41FA5}">
                      <a16:colId xmlns:a16="http://schemas.microsoft.com/office/drawing/2014/main" val="1826434086"/>
                    </a:ext>
                  </a:extLst>
                </a:gridCol>
                <a:gridCol w="1217141">
                  <a:extLst>
                    <a:ext uri="{9D8B030D-6E8A-4147-A177-3AD203B41FA5}">
                      <a16:colId xmlns:a16="http://schemas.microsoft.com/office/drawing/2014/main" val="3182449581"/>
                    </a:ext>
                  </a:extLst>
                </a:gridCol>
              </a:tblGrid>
              <a:tr h="370840">
                <a:tc>
                  <a:txBody>
                    <a:bodyPr/>
                    <a:lstStyle/>
                    <a:p>
                      <a:pPr algn="ctr"/>
                      <a:r>
                        <a:rPr lang="en-US" sz="1600" smtClean="0"/>
                        <a:t>Thời</a:t>
                      </a:r>
                      <a:r>
                        <a:rPr lang="en-US" sz="1600" baseline="0" smtClean="0"/>
                        <a:t> gian (phút)</a:t>
                      </a:r>
                      <a:endParaRPr lang="en-US" sz="1600"/>
                    </a:p>
                  </a:txBody>
                  <a:tcPr anchor="ctr">
                    <a:solidFill>
                      <a:schemeClr val="accent4">
                        <a:lumMod val="40000"/>
                        <a:lumOff val="60000"/>
                      </a:schemeClr>
                    </a:solidFill>
                  </a:tcPr>
                </a:tc>
                <a:tc>
                  <a:txBody>
                    <a:bodyPr/>
                    <a:lstStyle/>
                    <a:p>
                      <a:pPr algn="ctr"/>
                      <a:r>
                        <a:rPr lang="en-US" sz="1600" smtClean="0"/>
                        <a:t>[9,5;</a:t>
                      </a:r>
                      <a:r>
                        <a:rPr lang="en-US" sz="1600" baseline="0" smtClean="0"/>
                        <a:t> 12,5)</a:t>
                      </a:r>
                      <a:endParaRPr lang="en-US" sz="1600"/>
                    </a:p>
                  </a:txBody>
                  <a:tcPr anchor="ctr"/>
                </a:tc>
                <a:tc>
                  <a:txBody>
                    <a:bodyPr/>
                    <a:lstStyle/>
                    <a:p>
                      <a:pPr algn="ctr"/>
                      <a:r>
                        <a:rPr lang="en-US" sz="1600" smtClean="0"/>
                        <a:t>[12,5;</a:t>
                      </a:r>
                      <a:r>
                        <a:rPr lang="en-US" sz="1600" baseline="0" smtClean="0"/>
                        <a:t> 15,5)</a:t>
                      </a:r>
                      <a:endParaRPr lang="en-US" sz="1600"/>
                    </a:p>
                  </a:txBody>
                  <a:tcPr anchor="ctr"/>
                </a:tc>
                <a:tc>
                  <a:txBody>
                    <a:bodyPr/>
                    <a:lstStyle/>
                    <a:p>
                      <a:pPr algn="ctr"/>
                      <a:r>
                        <a:rPr lang="en-US" sz="1600" smtClean="0"/>
                        <a:t>[15,5;</a:t>
                      </a:r>
                      <a:r>
                        <a:rPr lang="en-US" sz="1600" baseline="0" smtClean="0"/>
                        <a:t> 18,5)</a:t>
                      </a:r>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mtClean="0"/>
                        <a:t>[18,5;</a:t>
                      </a:r>
                      <a:r>
                        <a:rPr lang="en-US" sz="1600" baseline="0" smtClean="0"/>
                        <a:t> 21,5)</a:t>
                      </a:r>
                      <a:endParaRPr lang="en-US" sz="1600" smtClean="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mtClean="0"/>
                        <a:t>[21,5;</a:t>
                      </a:r>
                      <a:r>
                        <a:rPr lang="en-US" sz="1600" baseline="0" smtClean="0"/>
                        <a:t> 24,5)</a:t>
                      </a:r>
                      <a:endParaRPr lang="en-US" sz="1600" smtClean="0"/>
                    </a:p>
                  </a:txBody>
                  <a:tcPr anchor="ctr"/>
                </a:tc>
                <a:extLst>
                  <a:ext uri="{0D108BD9-81ED-4DB2-BD59-A6C34878D82A}">
                    <a16:rowId xmlns:a16="http://schemas.microsoft.com/office/drawing/2014/main" val="167954688"/>
                  </a:ext>
                </a:extLst>
              </a:tr>
              <a:tr h="370840">
                <a:tc>
                  <a:txBody>
                    <a:bodyPr/>
                    <a:lstStyle/>
                    <a:p>
                      <a:pPr algn="ctr"/>
                      <a:r>
                        <a:rPr lang="en-US" sz="1600" smtClean="0"/>
                        <a:t>Số học</a:t>
                      </a:r>
                      <a:r>
                        <a:rPr lang="en-US" sz="1600" baseline="0" smtClean="0"/>
                        <a:t> sinh</a:t>
                      </a:r>
                      <a:endParaRPr lang="en-US" sz="1600"/>
                    </a:p>
                  </a:txBody>
                  <a:tcPr anchor="ctr">
                    <a:solidFill>
                      <a:schemeClr val="accent4">
                        <a:lumMod val="40000"/>
                        <a:lumOff val="60000"/>
                      </a:schemeClr>
                    </a:solidFill>
                  </a:tcPr>
                </a:tc>
                <a:tc>
                  <a:txBody>
                    <a:bodyPr/>
                    <a:lstStyle/>
                    <a:p>
                      <a:pPr algn="ctr"/>
                      <a:r>
                        <a:rPr lang="en-US" sz="1600" smtClean="0"/>
                        <a:t>3</a:t>
                      </a:r>
                      <a:endParaRPr lang="en-US" sz="1600"/>
                    </a:p>
                  </a:txBody>
                  <a:tcPr anchor="ctr"/>
                </a:tc>
                <a:tc>
                  <a:txBody>
                    <a:bodyPr/>
                    <a:lstStyle/>
                    <a:p>
                      <a:pPr algn="ctr"/>
                      <a:r>
                        <a:rPr lang="en-US" sz="1600" smtClean="0"/>
                        <a:t>12</a:t>
                      </a:r>
                      <a:endParaRPr lang="en-US" sz="1600"/>
                    </a:p>
                  </a:txBody>
                  <a:tcPr anchor="ctr"/>
                </a:tc>
                <a:tc>
                  <a:txBody>
                    <a:bodyPr/>
                    <a:lstStyle/>
                    <a:p>
                      <a:pPr algn="ctr"/>
                      <a:r>
                        <a:rPr lang="en-US" sz="1600" smtClean="0"/>
                        <a:t>15</a:t>
                      </a:r>
                      <a:endParaRPr lang="en-US" sz="1600"/>
                    </a:p>
                  </a:txBody>
                  <a:tcPr anchor="ctr"/>
                </a:tc>
                <a:tc>
                  <a:txBody>
                    <a:bodyPr/>
                    <a:lstStyle/>
                    <a:p>
                      <a:pPr algn="ctr"/>
                      <a:r>
                        <a:rPr lang="en-US" sz="1600" smtClean="0"/>
                        <a:t>24</a:t>
                      </a:r>
                      <a:endParaRPr lang="en-US" sz="1600"/>
                    </a:p>
                  </a:txBody>
                  <a:tcPr anchor="ctr"/>
                </a:tc>
                <a:tc>
                  <a:txBody>
                    <a:bodyPr/>
                    <a:lstStyle/>
                    <a:p>
                      <a:pPr algn="ctr"/>
                      <a:r>
                        <a:rPr lang="en-US" sz="1600" smtClean="0"/>
                        <a:t>2</a:t>
                      </a:r>
                      <a:endParaRPr lang="en-US" sz="1600"/>
                    </a:p>
                  </a:txBody>
                  <a:tcPr anchor="ctr"/>
                </a:tc>
                <a:extLst>
                  <a:ext uri="{0D108BD9-81ED-4DB2-BD59-A6C34878D82A}">
                    <a16:rowId xmlns:a16="http://schemas.microsoft.com/office/drawing/2014/main" val="4020894393"/>
                  </a:ext>
                </a:extLst>
              </a:tr>
            </a:tbl>
          </a:graphicData>
        </a:graphic>
      </p:graphicFrame>
      <p:sp>
        <p:nvSpPr>
          <p:cNvPr id="14" name="Rectangle 13"/>
          <p:cNvSpPr/>
          <p:nvPr/>
        </p:nvSpPr>
        <p:spPr>
          <a:xfrm>
            <a:off x="407457" y="1996400"/>
            <a:ext cx="5361167" cy="507831"/>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pt-BR"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Tính</a:t>
            </a:r>
            <a:r>
              <a:rPr kumimoji="0" lang="pt-BR"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trung vị của mẫu số liệu ghép nhóm này.</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6" name="Rectangle 15"/>
          <p:cNvSpPr/>
          <p:nvPr/>
        </p:nvSpPr>
        <p:spPr>
          <a:xfrm>
            <a:off x="4278527" y="2458018"/>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407456" y="2936421"/>
                <a:ext cx="8340919" cy="1338828"/>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pt-BR"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Cỡ</a:t>
                </a:r>
                <a:r>
                  <a:rPr kumimoji="0" lang="pt-BR"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mẫu là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𝑛</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=3+12+15+24+2=56</m:t>
                    </m:r>
                  </m:oMath>
                </a14:m>
                <a:endParaRPr kumimoji="0" lang="pt-BR"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algn="just">
                  <a:lnSpc>
                    <a:spcPct val="150000"/>
                  </a:lnSpc>
                  <a:defRPr/>
                </a:pPr>
                <a:r>
                  <a:rPr lang="pt-BR" sz="1800" smtClean="0">
                    <a:ea typeface="Arial" panose="020B0604020202020204" pitchFamily="34" charset="0"/>
                    <a:cs typeface="Times New Roman" panose="02020603050405020304" pitchFamily="18" charset="0"/>
                  </a:rPr>
                  <a:t>Gọi </a:t>
                </a:r>
                <a:r>
                  <a:rPr kumimoji="0" lang="pt-BR"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en-US" sz="1800">
                            <a:latin typeface="Cambria Math" panose="02040503050406030204" pitchFamily="18" charset="0"/>
                            <a:ea typeface="Dotum" panose="020B0600000101010101" pitchFamily="34" charset="-127"/>
                            <a:cs typeface="Times New Roman" panose="02020603050405020304" pitchFamily="18" charset="0"/>
                          </a:rPr>
                          <m:t>1</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r>
                      <a:rPr lang="en-US" sz="180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en-US" sz="1800" b="0" i="1" smtClean="0">
                            <a:latin typeface="Cambria Math" panose="02040503050406030204" pitchFamily="18" charset="0"/>
                            <a:ea typeface="Dotum" panose="020B0600000101010101" pitchFamily="34" charset="-127"/>
                            <a:cs typeface="Times New Roman" panose="02020603050405020304" pitchFamily="18" charset="0"/>
                          </a:rPr>
                          <m:t>56</m:t>
                        </m:r>
                      </m:sub>
                    </m:sSub>
                  </m:oMath>
                </a14:m>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là</a:t>
                </a:r>
                <a:r>
                  <a:rPr kumimoji="0" lang="en-US"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thời gian truy cập Internet của 56 học sinh và giải sử dãy này   đã được sắp xếp theo thứ tự tăng dần. </a:t>
                </a:r>
              </a:p>
            </p:txBody>
          </p:sp>
        </mc:Choice>
        <mc:Fallback>
          <p:sp>
            <p:nvSpPr>
              <p:cNvPr id="17" name="Rectangle 16"/>
              <p:cNvSpPr>
                <a:spLocks noRot="1" noChangeAspect="1" noMove="1" noResize="1" noEditPoints="1" noAdjustHandles="1" noChangeArrowheads="1" noChangeShapeType="1" noTextEdit="1"/>
              </p:cNvSpPr>
              <p:nvPr/>
            </p:nvSpPr>
            <p:spPr>
              <a:xfrm>
                <a:off x="407456" y="2936421"/>
                <a:ext cx="8340919" cy="1338828"/>
              </a:xfrm>
              <a:prstGeom prst="rect">
                <a:avLst/>
              </a:prstGeom>
              <a:blipFill>
                <a:blip r:embed="rId3"/>
                <a:stretch>
                  <a:fillRect l="-658" r="-585" b="-3196"/>
                </a:stretch>
              </a:blipFill>
            </p:spPr>
            <p:txBody>
              <a:bodyPr/>
              <a:lstStyle/>
              <a:p>
                <a:r>
                  <a:rPr lang="en-US">
                    <a:noFill/>
                  </a:rPr>
                  <a:t> </a:t>
                </a:r>
              </a:p>
            </p:txBody>
          </p:sp>
        </mc:Fallback>
      </mc:AlternateContent>
      <p:grpSp>
        <p:nvGrpSpPr>
          <p:cNvPr id="8" name="Group 7"/>
          <p:cNvGrpSpPr/>
          <p:nvPr/>
        </p:nvGrpSpPr>
        <p:grpSpPr>
          <a:xfrm>
            <a:off x="407456" y="4307666"/>
            <a:ext cx="2939050" cy="551754"/>
            <a:chOff x="470958" y="4297772"/>
            <a:chExt cx="2939050" cy="551754"/>
          </a:xfrm>
        </p:grpSpPr>
        <mc:AlternateContent xmlns:mc="http://schemas.openxmlformats.org/markup-compatibility/2006">
          <mc:Choice xmlns:a14="http://schemas.microsoft.com/office/drawing/2010/main" Requires="a14">
            <p:sp>
              <p:nvSpPr>
                <p:cNvPr id="6" name="Rectangle 5"/>
                <p:cNvSpPr/>
                <p:nvPr/>
              </p:nvSpPr>
              <p:spPr>
                <a:xfrm>
                  <a:off x="2316375" y="4297772"/>
                  <a:ext cx="1093633" cy="551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Times New Roman" panose="02020603050405020304" pitchFamily="18" charset="0"/>
                              </a:rPr>
                            </m:ctrlPr>
                          </m:fPr>
                          <m:num>
                            <m:sSub>
                              <m:sSubPr>
                                <m:ctrlPr>
                                  <a:rPr lang="en-US" sz="1600" i="1">
                                    <a:latin typeface="Cambria Math" panose="02040503050406030204" pitchFamily="18" charset="0"/>
                                    <a:ea typeface="Times New Roman" panose="02020603050405020304" pitchFamily="18" charset="0"/>
                                  </a:rPr>
                                </m:ctrlPr>
                              </m:sSubPr>
                              <m:e>
                                <m:r>
                                  <m:rPr>
                                    <m:sty m:val="p"/>
                                  </m:rPr>
                                  <a:rPr lang="fr-FR" sz="1600">
                                    <a:latin typeface="Cambria Math" panose="02040503050406030204" pitchFamily="18" charset="0"/>
                                    <a:ea typeface="Times New Roman" panose="02020603050405020304" pitchFamily="18" charset="0"/>
                                  </a:rPr>
                                  <m:t>X</m:t>
                                </m:r>
                              </m:e>
                              <m:sub>
                                <m:r>
                                  <a:rPr lang="en-US" sz="1600" b="0" i="1" smtClean="0">
                                    <a:latin typeface="Cambria Math" panose="02040503050406030204" pitchFamily="18" charset="0"/>
                                    <a:ea typeface="Times New Roman" panose="02020603050405020304" pitchFamily="18" charset="0"/>
                                  </a:rPr>
                                  <m:t>28</m:t>
                                </m:r>
                              </m:sub>
                            </m:sSub>
                            <m:r>
                              <a:rPr lang="fr-FR" sz="1600">
                                <a:latin typeface="Cambria Math" panose="02040503050406030204" pitchFamily="18" charset="0"/>
                                <a:ea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rPr>
                                </m:ctrlPr>
                              </m:sSubPr>
                              <m:e>
                                <m:r>
                                  <m:rPr>
                                    <m:sty m:val="p"/>
                                  </m:rPr>
                                  <a:rPr lang="fr-FR" sz="1600">
                                    <a:latin typeface="Cambria Math" panose="02040503050406030204" pitchFamily="18" charset="0"/>
                                    <a:ea typeface="Times New Roman" panose="02020603050405020304" pitchFamily="18" charset="0"/>
                                  </a:rPr>
                                  <m:t>X</m:t>
                                </m:r>
                              </m:e>
                              <m:sub>
                                <m:r>
                                  <a:rPr lang="en-US" sz="1600" b="0" i="1" smtClean="0">
                                    <a:latin typeface="Cambria Math" panose="02040503050406030204" pitchFamily="18" charset="0"/>
                                    <a:ea typeface="Times New Roman" panose="02020603050405020304" pitchFamily="18" charset="0"/>
                                  </a:rPr>
                                  <m:t>29</m:t>
                                </m:r>
                              </m:sub>
                            </m:sSub>
                          </m:num>
                          <m:den>
                            <m:r>
                              <a:rPr lang="fr-FR" sz="1600">
                                <a:latin typeface="Cambria Math" panose="02040503050406030204" pitchFamily="18" charset="0"/>
                                <a:ea typeface="Times New Roman" panose="02020603050405020304" pitchFamily="18" charset="0"/>
                              </a:rPr>
                              <m:t>2</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2316375" y="4297772"/>
                  <a:ext cx="1093633" cy="551754"/>
                </a:xfrm>
                <a:prstGeom prst="rect">
                  <a:avLst/>
                </a:prstGeom>
                <a:blipFill>
                  <a:blip r:embed="rId4"/>
                  <a:stretch>
                    <a:fillRect/>
                  </a:stretch>
                </a:blipFill>
              </p:spPr>
              <p:txBody>
                <a:bodyPr/>
                <a:lstStyle/>
                <a:p>
                  <a:r>
                    <a:rPr lang="en-US">
                      <a:noFill/>
                    </a:rPr>
                    <a:t> </a:t>
                  </a:r>
                </a:p>
              </p:txBody>
            </p:sp>
          </mc:Fallback>
        </mc:AlternateContent>
        <p:sp>
          <p:nvSpPr>
            <p:cNvPr id="7" name="Rectangle 6"/>
            <p:cNvSpPr/>
            <p:nvPr/>
          </p:nvSpPr>
          <p:spPr>
            <a:xfrm>
              <a:off x="470958" y="4307538"/>
              <a:ext cx="2031325" cy="507831"/>
            </a:xfrm>
            <a:prstGeom prst="rect">
              <a:avLst/>
            </a:prstGeom>
          </p:spPr>
          <p:txBody>
            <a:bodyPr wrap="none">
              <a:spAutoFit/>
            </a:bodyPr>
            <a:lstStyle/>
            <a:p>
              <a:pPr lvl="0" algn="just">
                <a:lnSpc>
                  <a:spcPct val="150000"/>
                </a:lnSpc>
                <a:defRPr/>
              </a:pPr>
              <a:r>
                <a:rPr lang="en-US" sz="1800">
                  <a:ea typeface="Arial" panose="020B0604020202020204" pitchFamily="34" charset="0"/>
                  <a:cs typeface="Times New Roman" panose="02020603050405020304" pitchFamily="18" charset="0"/>
                </a:rPr>
                <a:t>Khi đó, trung vị là </a:t>
              </a:r>
            </a:p>
          </p:txBody>
        </p:sp>
      </p:grpSp>
      <p:pic>
        <p:nvPicPr>
          <p:cNvPr id="9" name="Picture 8"/>
          <p:cNvPicPr>
            <a:picLocks noChangeAspect="1"/>
          </p:cNvPicPr>
          <p:nvPr/>
        </p:nvPicPr>
        <p:blipFill>
          <a:blip r:embed="rId5"/>
          <a:stretch>
            <a:fillRect/>
          </a:stretch>
        </p:blipFill>
        <p:spPr>
          <a:xfrm>
            <a:off x="8644549" y="4557069"/>
            <a:ext cx="566054" cy="635284"/>
          </a:xfrm>
          <a:prstGeom prst="rect">
            <a:avLst/>
          </a:prstGeom>
        </p:spPr>
      </p:pic>
    </p:spTree>
    <p:extLst>
      <p:ext uri="{BB962C8B-B14F-4D97-AF65-F5344CB8AC3E}">
        <p14:creationId xmlns:p14="http://schemas.microsoft.com/office/powerpoint/2010/main" val="28602082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wipe(left)">
                                      <p:cBhvr>
                                        <p:cTn id="35" dur="500"/>
                                        <p:tgtEl>
                                          <p:spTgt spid="1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75129" y="86499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35200" y="8137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407457" y="209530"/>
            <a:ext cx="8340919"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Thời gian (phút) truy cập Internet mỗi buổi của một số học sinh được cho trong bảng sau:</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360896" y="303049"/>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2:</a:t>
            </a:r>
            <a:endParaRPr sz="2000">
              <a:solidFill>
                <a:schemeClr val="accent6"/>
              </a:solidFill>
              <a:highlight>
                <a:schemeClr val="accent1"/>
              </a:highlight>
              <a:latin typeface="+mj-lt"/>
            </a:endParaRPr>
          </a:p>
        </p:txBody>
      </p:sp>
      <p:graphicFrame>
        <p:nvGraphicFramePr>
          <p:cNvPr id="13" name="Table 12"/>
          <p:cNvGraphicFramePr>
            <a:graphicFrameLocks noGrp="1"/>
          </p:cNvGraphicFramePr>
          <p:nvPr>
            <p:extLst/>
          </p:nvPr>
        </p:nvGraphicFramePr>
        <p:xfrm>
          <a:off x="562507" y="1193790"/>
          <a:ext cx="8030817" cy="741680"/>
        </p:xfrm>
        <a:graphic>
          <a:graphicData uri="http://schemas.openxmlformats.org/drawingml/2006/table">
            <a:tbl>
              <a:tblPr firstRow="1" bandRow="1">
                <a:tableStyleId>{339702B8-75EE-4A78-BF82-F94E3A50AE9B}</a:tableStyleId>
              </a:tblPr>
              <a:tblGrid>
                <a:gridCol w="1746398">
                  <a:extLst>
                    <a:ext uri="{9D8B030D-6E8A-4147-A177-3AD203B41FA5}">
                      <a16:colId xmlns:a16="http://schemas.microsoft.com/office/drawing/2014/main" val="667459397"/>
                    </a:ext>
                  </a:extLst>
                </a:gridCol>
                <a:gridCol w="1333059">
                  <a:extLst>
                    <a:ext uri="{9D8B030D-6E8A-4147-A177-3AD203B41FA5}">
                      <a16:colId xmlns:a16="http://schemas.microsoft.com/office/drawing/2014/main" val="2647167650"/>
                    </a:ext>
                  </a:extLst>
                </a:gridCol>
                <a:gridCol w="1299937">
                  <a:extLst>
                    <a:ext uri="{9D8B030D-6E8A-4147-A177-3AD203B41FA5}">
                      <a16:colId xmlns:a16="http://schemas.microsoft.com/office/drawing/2014/main" val="1378663188"/>
                    </a:ext>
                  </a:extLst>
                </a:gridCol>
                <a:gridCol w="1217141">
                  <a:extLst>
                    <a:ext uri="{9D8B030D-6E8A-4147-A177-3AD203B41FA5}">
                      <a16:colId xmlns:a16="http://schemas.microsoft.com/office/drawing/2014/main" val="4285496291"/>
                    </a:ext>
                  </a:extLst>
                </a:gridCol>
                <a:gridCol w="1217141">
                  <a:extLst>
                    <a:ext uri="{9D8B030D-6E8A-4147-A177-3AD203B41FA5}">
                      <a16:colId xmlns:a16="http://schemas.microsoft.com/office/drawing/2014/main" val="1826434086"/>
                    </a:ext>
                  </a:extLst>
                </a:gridCol>
                <a:gridCol w="1217141">
                  <a:extLst>
                    <a:ext uri="{9D8B030D-6E8A-4147-A177-3AD203B41FA5}">
                      <a16:colId xmlns:a16="http://schemas.microsoft.com/office/drawing/2014/main" val="3182449581"/>
                    </a:ext>
                  </a:extLst>
                </a:gridCol>
              </a:tblGrid>
              <a:tr h="370840">
                <a:tc>
                  <a:txBody>
                    <a:bodyPr/>
                    <a:lstStyle/>
                    <a:p>
                      <a:pPr algn="ctr"/>
                      <a:r>
                        <a:rPr lang="en-US" sz="1600" smtClean="0"/>
                        <a:t>Thời</a:t>
                      </a:r>
                      <a:r>
                        <a:rPr lang="en-US" sz="1600" baseline="0" smtClean="0"/>
                        <a:t> gian (phút)</a:t>
                      </a:r>
                      <a:endParaRPr lang="en-US" sz="1600"/>
                    </a:p>
                  </a:txBody>
                  <a:tcPr anchor="ctr">
                    <a:solidFill>
                      <a:schemeClr val="accent4">
                        <a:lumMod val="40000"/>
                        <a:lumOff val="60000"/>
                      </a:schemeClr>
                    </a:solidFill>
                  </a:tcPr>
                </a:tc>
                <a:tc>
                  <a:txBody>
                    <a:bodyPr/>
                    <a:lstStyle/>
                    <a:p>
                      <a:pPr algn="ctr"/>
                      <a:r>
                        <a:rPr lang="en-US" sz="1600" smtClean="0"/>
                        <a:t>[9,5;</a:t>
                      </a:r>
                      <a:r>
                        <a:rPr lang="en-US" sz="1600" baseline="0" smtClean="0"/>
                        <a:t> 12,5)</a:t>
                      </a:r>
                      <a:endParaRPr lang="en-US" sz="1600"/>
                    </a:p>
                  </a:txBody>
                  <a:tcPr anchor="ctr"/>
                </a:tc>
                <a:tc>
                  <a:txBody>
                    <a:bodyPr/>
                    <a:lstStyle/>
                    <a:p>
                      <a:pPr algn="ctr"/>
                      <a:r>
                        <a:rPr lang="en-US" sz="1600" smtClean="0"/>
                        <a:t>[12,5;</a:t>
                      </a:r>
                      <a:r>
                        <a:rPr lang="en-US" sz="1600" baseline="0" smtClean="0"/>
                        <a:t> 15,5)</a:t>
                      </a:r>
                      <a:endParaRPr lang="en-US" sz="1600"/>
                    </a:p>
                  </a:txBody>
                  <a:tcPr anchor="ctr"/>
                </a:tc>
                <a:tc>
                  <a:txBody>
                    <a:bodyPr/>
                    <a:lstStyle/>
                    <a:p>
                      <a:pPr algn="ctr"/>
                      <a:r>
                        <a:rPr lang="en-US" sz="1600" smtClean="0"/>
                        <a:t>[15,5;</a:t>
                      </a:r>
                      <a:r>
                        <a:rPr lang="en-US" sz="1600" baseline="0" smtClean="0"/>
                        <a:t> 18,5)</a:t>
                      </a:r>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mtClean="0"/>
                        <a:t>[18,5;</a:t>
                      </a:r>
                      <a:r>
                        <a:rPr lang="en-US" sz="1600" baseline="0" smtClean="0"/>
                        <a:t> 21,5)</a:t>
                      </a:r>
                      <a:endParaRPr lang="en-US" sz="1600" smtClean="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mtClean="0"/>
                        <a:t>[21,5;</a:t>
                      </a:r>
                      <a:r>
                        <a:rPr lang="en-US" sz="1600" baseline="0" smtClean="0"/>
                        <a:t> 24,5)</a:t>
                      </a:r>
                      <a:endParaRPr lang="en-US" sz="1600" smtClean="0"/>
                    </a:p>
                  </a:txBody>
                  <a:tcPr anchor="ctr"/>
                </a:tc>
                <a:extLst>
                  <a:ext uri="{0D108BD9-81ED-4DB2-BD59-A6C34878D82A}">
                    <a16:rowId xmlns:a16="http://schemas.microsoft.com/office/drawing/2014/main" val="167954688"/>
                  </a:ext>
                </a:extLst>
              </a:tr>
              <a:tr h="370840">
                <a:tc>
                  <a:txBody>
                    <a:bodyPr/>
                    <a:lstStyle/>
                    <a:p>
                      <a:pPr algn="ctr"/>
                      <a:r>
                        <a:rPr lang="en-US" sz="1600" smtClean="0"/>
                        <a:t>Số học</a:t>
                      </a:r>
                      <a:r>
                        <a:rPr lang="en-US" sz="1600" baseline="0" smtClean="0"/>
                        <a:t> sinh</a:t>
                      </a:r>
                      <a:endParaRPr lang="en-US" sz="1600"/>
                    </a:p>
                  </a:txBody>
                  <a:tcPr anchor="ctr">
                    <a:solidFill>
                      <a:schemeClr val="accent4">
                        <a:lumMod val="40000"/>
                        <a:lumOff val="60000"/>
                      </a:schemeClr>
                    </a:solidFill>
                  </a:tcPr>
                </a:tc>
                <a:tc>
                  <a:txBody>
                    <a:bodyPr/>
                    <a:lstStyle/>
                    <a:p>
                      <a:pPr algn="ctr"/>
                      <a:r>
                        <a:rPr lang="en-US" sz="1600" smtClean="0"/>
                        <a:t>3</a:t>
                      </a:r>
                      <a:endParaRPr lang="en-US" sz="1600"/>
                    </a:p>
                  </a:txBody>
                  <a:tcPr anchor="ctr"/>
                </a:tc>
                <a:tc>
                  <a:txBody>
                    <a:bodyPr/>
                    <a:lstStyle/>
                    <a:p>
                      <a:pPr algn="ctr"/>
                      <a:r>
                        <a:rPr lang="en-US" sz="1600" smtClean="0"/>
                        <a:t>12</a:t>
                      </a:r>
                      <a:endParaRPr lang="en-US" sz="1600"/>
                    </a:p>
                  </a:txBody>
                  <a:tcPr anchor="ctr"/>
                </a:tc>
                <a:tc>
                  <a:txBody>
                    <a:bodyPr/>
                    <a:lstStyle/>
                    <a:p>
                      <a:pPr algn="ctr"/>
                      <a:r>
                        <a:rPr lang="en-US" sz="1600" smtClean="0"/>
                        <a:t>15</a:t>
                      </a:r>
                      <a:endParaRPr lang="en-US" sz="1600"/>
                    </a:p>
                  </a:txBody>
                  <a:tcPr anchor="ctr"/>
                </a:tc>
                <a:tc>
                  <a:txBody>
                    <a:bodyPr/>
                    <a:lstStyle/>
                    <a:p>
                      <a:pPr algn="ctr"/>
                      <a:r>
                        <a:rPr lang="en-US" sz="1600" smtClean="0"/>
                        <a:t>24</a:t>
                      </a:r>
                      <a:endParaRPr lang="en-US" sz="1600"/>
                    </a:p>
                  </a:txBody>
                  <a:tcPr anchor="ctr"/>
                </a:tc>
                <a:tc>
                  <a:txBody>
                    <a:bodyPr/>
                    <a:lstStyle/>
                    <a:p>
                      <a:pPr algn="ctr"/>
                      <a:r>
                        <a:rPr lang="en-US" sz="1600" smtClean="0"/>
                        <a:t>2</a:t>
                      </a:r>
                      <a:endParaRPr lang="en-US" sz="1600"/>
                    </a:p>
                  </a:txBody>
                  <a:tcPr anchor="ctr"/>
                </a:tc>
                <a:extLst>
                  <a:ext uri="{0D108BD9-81ED-4DB2-BD59-A6C34878D82A}">
                    <a16:rowId xmlns:a16="http://schemas.microsoft.com/office/drawing/2014/main" val="4020894393"/>
                  </a:ext>
                </a:extLst>
              </a:tr>
            </a:tbl>
          </a:graphicData>
        </a:graphic>
      </p:graphicFrame>
      <p:sp>
        <p:nvSpPr>
          <p:cNvPr id="14" name="Rectangle 13"/>
          <p:cNvSpPr/>
          <p:nvPr/>
        </p:nvSpPr>
        <p:spPr>
          <a:xfrm>
            <a:off x="407457" y="1996400"/>
            <a:ext cx="5361167"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Tính trung vị của mẫu số liệu ghép nhóm này.</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6" name="Rectangle 15"/>
          <p:cNvSpPr/>
          <p:nvPr/>
        </p:nvSpPr>
        <p:spPr>
          <a:xfrm>
            <a:off x="4278527" y="2458018"/>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360896" y="2965849"/>
                <a:ext cx="8387480" cy="1981440"/>
              </a:xfrm>
              <a:prstGeom prst="rect">
                <a:avLst/>
              </a:prstGeom>
            </p:spPr>
            <p:txBody>
              <a:bodyPr wrap="square">
                <a:spAutoFit/>
              </a:bodyPr>
              <a:lstStyle/>
              <a:p>
                <a:pPr lvl="0" algn="just">
                  <a:lnSpc>
                    <a:spcPct val="150000"/>
                  </a:lnSpc>
                  <a:defRPr/>
                </a:pP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Do hai giá trị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28</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sub>
                    </m:sSub>
                  </m:oMath>
                </a14:m>
                <a:r>
                  <a:rPr kumimoji="0" lang="en-US" sz="1800" b="0" i="1"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thuộc nhóm </a:t>
                </a:r>
                <a:r>
                  <a:rPr kumimoji="0" lang="en-US" sz="1800" b="0" i="0" u="none" strike="noStrike" kern="0" cap="none" spc="0" normalizeH="0" baseline="0" noProof="0">
                    <a:ln>
                      <a:noFill/>
                    </a:ln>
                    <a:solidFill>
                      <a:srgbClr val="000000"/>
                    </a:solidFill>
                    <a:effectLst/>
                    <a:uLnTx/>
                    <a:uFillTx/>
                    <a:latin typeface="Arial"/>
                    <a:cs typeface="Arial"/>
                    <a:sym typeface="Arial"/>
                  </a:rPr>
                  <a:t>[15,5; 18,5</a:t>
                </a:r>
                <a:r>
                  <a:rPr kumimoji="0" lang="en-US" sz="1800" b="0" i="0" u="none" strike="noStrike" kern="0" cap="none" spc="0" normalizeH="0" baseline="0" noProof="0" smtClean="0">
                    <a:ln>
                      <a:noFill/>
                    </a:ln>
                    <a:solidFill>
                      <a:srgbClr val="000000"/>
                    </a:solidFill>
                    <a:effectLst/>
                    <a:uLnTx/>
                    <a:uFillTx/>
                    <a:latin typeface="Arial"/>
                    <a:cs typeface="Arial"/>
                    <a:sym typeface="Arial"/>
                  </a:rPr>
                  <a:t>) nên nhóm này chứa trung vị.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Do đó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𝑝</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𝑎</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=15,5;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𝑚</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=15;</m:t>
                    </m:r>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𝑚</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𝑚</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2</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3+12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=15</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và ta có:</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e</m:t>
                          </m:r>
                        </m:sub>
                      </m:s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15,5</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56</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15</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15</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3=18,1</m:t>
                      </m:r>
                    </m:oMath>
                  </m:oMathPara>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a:off x="360896" y="2965849"/>
                <a:ext cx="8387480" cy="1981440"/>
              </a:xfrm>
              <a:prstGeom prst="rect">
                <a:avLst/>
              </a:prstGeom>
              <a:blipFill>
                <a:blip r:embed="rId3"/>
                <a:stretch>
                  <a:fillRect l="-581"/>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8644549" y="4557069"/>
            <a:ext cx="566054" cy="635284"/>
          </a:xfrm>
          <a:prstGeom prst="rect">
            <a:avLst/>
          </a:prstGeom>
        </p:spPr>
      </p:pic>
    </p:spTree>
    <p:extLst>
      <p:ext uri="{BB962C8B-B14F-4D97-AF65-F5344CB8AC3E}">
        <p14:creationId xmlns:p14="http://schemas.microsoft.com/office/powerpoint/2010/main" val="189798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6" name="Google Shape;286;p40"/>
          <p:cNvGrpSpPr/>
          <p:nvPr/>
        </p:nvGrpSpPr>
        <p:grpSpPr>
          <a:xfrm>
            <a:off x="2991707" y="4079719"/>
            <a:ext cx="833444" cy="800827"/>
            <a:chOff x="4754908" y="539500"/>
            <a:chExt cx="3588802" cy="4064490"/>
          </a:xfrm>
        </p:grpSpPr>
        <p:pic>
          <p:nvPicPr>
            <p:cNvPr id="287" name="Google Shape;287;p40"/>
            <p:cNvPicPr preferRelativeResize="0"/>
            <p:nvPr/>
          </p:nvPicPr>
          <p:blipFill rotWithShape="1">
            <a:blip r:embed="rId3">
              <a:alphaModFix/>
            </a:blip>
            <a:srcRect/>
            <a:stretch/>
          </p:blipFill>
          <p:spPr>
            <a:xfrm>
              <a:off x="5815584" y="539500"/>
              <a:ext cx="2528126" cy="3877059"/>
            </a:xfrm>
            <a:prstGeom prst="rect">
              <a:avLst/>
            </a:prstGeom>
            <a:noFill/>
            <a:ln>
              <a:noFill/>
            </a:ln>
          </p:spPr>
        </p:pic>
        <p:pic>
          <p:nvPicPr>
            <p:cNvPr id="288" name="Google Shape;288;p40"/>
            <p:cNvPicPr preferRelativeResize="0"/>
            <p:nvPr/>
          </p:nvPicPr>
          <p:blipFill rotWithShape="1">
            <a:blip r:embed="rId4">
              <a:alphaModFix/>
            </a:blip>
            <a:srcRect l="109" r="109"/>
            <a:stretch/>
          </p:blipFill>
          <p:spPr>
            <a:xfrm>
              <a:off x="4855464" y="1514725"/>
              <a:ext cx="1097280" cy="3089265"/>
            </a:xfrm>
            <a:prstGeom prst="rect">
              <a:avLst/>
            </a:prstGeom>
            <a:noFill/>
            <a:ln>
              <a:noFill/>
            </a:ln>
          </p:spPr>
        </p:pic>
        <p:grpSp>
          <p:nvGrpSpPr>
            <p:cNvPr id="289" name="Google Shape;289;p40"/>
            <p:cNvGrpSpPr/>
            <p:nvPr/>
          </p:nvGrpSpPr>
          <p:grpSpPr>
            <a:xfrm>
              <a:off x="4754908" y="620356"/>
              <a:ext cx="3557067" cy="810675"/>
              <a:chOff x="6283808" y="544156"/>
              <a:chExt cx="3557067" cy="810675"/>
            </a:xfrm>
          </p:grpSpPr>
          <p:sp>
            <p:nvSpPr>
              <p:cNvPr id="290" name="Google Shape;290;p40"/>
              <p:cNvSpPr/>
              <p:nvPr/>
            </p:nvSpPr>
            <p:spPr>
              <a:xfrm>
                <a:off x="9612275" y="7391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26075" y="5441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7250075" y="7681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283808" y="11262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p:cNvSpPr txBox="1"/>
          <p:nvPr/>
        </p:nvSpPr>
        <p:spPr>
          <a:xfrm>
            <a:off x="3408429" y="330666"/>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a:t>
            </a:r>
            <a:r>
              <a:rPr lang="en-US" sz="2300" b="1" kern="1200" smtClean="0">
                <a:solidFill>
                  <a:schemeClr val="tx1"/>
                </a:solidFill>
                <a:latin typeface="Arial" panose="020B0604020202020204" pitchFamily="34" charset="0"/>
                <a:ea typeface="+mn-ea"/>
                <a:cs typeface="Arial" panose="020B0604020202020204" pitchFamily="34" charset="0"/>
              </a:rPr>
              <a:t>2</a:t>
            </a:r>
            <a:endParaRPr lang="en-US" sz="2300" b="1" kern="1200">
              <a:solidFill>
                <a:schemeClr val="tx1"/>
              </a:solidFill>
              <a:latin typeface="Arial" panose="020B0604020202020204" pitchFamily="34" charset="0"/>
              <a:ea typeface="+mn-ea"/>
              <a:cs typeface="Arial" panose="020B0604020202020204" pitchFamily="34" charset="0"/>
            </a:endParaRPr>
          </a:p>
        </p:txBody>
      </p:sp>
      <p:sp>
        <p:nvSpPr>
          <p:cNvPr id="5" name="Rectangle 1"/>
          <p:cNvSpPr>
            <a:spLocks noChangeArrowheads="1"/>
          </p:cNvSpPr>
          <p:nvPr/>
        </p:nvSpPr>
        <p:spPr bwMode="auto">
          <a:xfrm>
            <a:off x="295134" y="1205583"/>
            <a:ext cx="416554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2000">
                <a:solidFill>
                  <a:srgbClr val="000000"/>
                </a:solidFill>
                <a:ea typeface="Open Sans"/>
              </a:rPr>
              <a:t>Ghi lại tốc độ bóng trong 200 lần giao bóng của một vận động viên môn quần vợt cho kết quả như bảng bên</a:t>
            </a:r>
            <a:r>
              <a:rPr lang="vi-VN" altLang="en-US" sz="2000" smtClean="0">
                <a:solidFill>
                  <a:srgbClr val="000000"/>
                </a:solidFill>
                <a:ea typeface="Open Sans"/>
              </a:rPr>
              <a:t>.</a:t>
            </a:r>
            <a:endParaRPr lang="en-US" altLang="en-US" sz="2000" smtClean="0">
              <a:solidFill>
                <a:srgbClr val="000000"/>
              </a:solidFill>
              <a:ea typeface="Open Sans"/>
            </a:endParaRPr>
          </a:p>
          <a:p>
            <a:pPr lvl="0" algn="just">
              <a:lnSpc>
                <a:spcPct val="150000"/>
              </a:lnSpc>
              <a:buClrTx/>
            </a:pPr>
            <a:r>
              <a:rPr lang="en-US" altLang="en-US" sz="2000"/>
              <a:t>Tính trung vị của mẫu số liệu ghép nhóm này.</a:t>
            </a:r>
            <a:endParaRPr kumimoji="0" lang="en-US" altLang="en-US" sz="2000" b="0" i="0" u="none" strike="noStrike" cap="none" normalizeH="0" baseline="0" smtClean="0">
              <a:ln>
                <a:noFill/>
              </a:ln>
              <a:solidFill>
                <a:schemeClr val="tx1"/>
              </a:solidFill>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999841117"/>
              </p:ext>
            </p:extLst>
          </p:nvPr>
        </p:nvGraphicFramePr>
        <p:xfrm>
          <a:off x="4794637" y="1349128"/>
          <a:ext cx="3895316" cy="3474720"/>
        </p:xfrm>
        <a:graphic>
          <a:graphicData uri="http://schemas.openxmlformats.org/drawingml/2006/table">
            <a:tbl>
              <a:tblPr/>
              <a:tblGrid>
                <a:gridCol w="2373250">
                  <a:extLst>
                    <a:ext uri="{9D8B030D-6E8A-4147-A177-3AD203B41FA5}">
                      <a16:colId xmlns:a16="http://schemas.microsoft.com/office/drawing/2014/main" val="915991920"/>
                    </a:ext>
                  </a:extLst>
                </a:gridCol>
                <a:gridCol w="1522066">
                  <a:extLst>
                    <a:ext uri="{9D8B030D-6E8A-4147-A177-3AD203B41FA5}">
                      <a16:colId xmlns:a16="http://schemas.microsoft.com/office/drawing/2014/main" val="3655840960"/>
                    </a:ext>
                  </a:extLst>
                </a:gridCol>
              </a:tblGrid>
              <a:tr h="489120">
                <a:tc>
                  <a:txBody>
                    <a:bodyPr/>
                    <a:lstStyle/>
                    <a:p>
                      <a:pPr algn="ctr"/>
                      <a:r>
                        <a:rPr lang="en-US" sz="2000">
                          <a:solidFill>
                            <a:srgbClr val="000000"/>
                          </a:solidFill>
                          <a:effectLst/>
                        </a:rPr>
                        <a:t>Tốc độ v (km/h)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000">
                          <a:solidFill>
                            <a:srgbClr val="000000"/>
                          </a:solidFill>
                          <a:effectLst/>
                        </a:rPr>
                        <a:t>Số lần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69963171"/>
                  </a:ext>
                </a:extLst>
              </a:tr>
              <a:tr h="497600">
                <a:tc>
                  <a:txBody>
                    <a:bodyPr/>
                    <a:lstStyle/>
                    <a:p>
                      <a:pPr algn="ctr"/>
                      <a:r>
                        <a:rPr lang="en-US" sz="2000">
                          <a:solidFill>
                            <a:srgbClr val="000000"/>
                          </a:solidFill>
                          <a:effectLst/>
                        </a:rPr>
                        <a:t>150 ≤ v &lt; 155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9736937"/>
                  </a:ext>
                </a:extLst>
              </a:tr>
              <a:tr h="497600">
                <a:tc>
                  <a:txBody>
                    <a:bodyPr/>
                    <a:lstStyle/>
                    <a:p>
                      <a:pPr algn="ctr"/>
                      <a:r>
                        <a:rPr lang="en-US" sz="2000">
                          <a:solidFill>
                            <a:srgbClr val="000000"/>
                          </a:solidFill>
                          <a:effectLst/>
                        </a:rPr>
                        <a:t>155 ≤ v &lt; 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61829"/>
                  </a:ext>
                </a:extLst>
              </a:tr>
              <a:tr h="497600">
                <a:tc>
                  <a:txBody>
                    <a:bodyPr/>
                    <a:lstStyle/>
                    <a:p>
                      <a:pPr algn="ctr"/>
                      <a:r>
                        <a:rPr lang="en-US" sz="2000">
                          <a:solidFill>
                            <a:srgbClr val="000000"/>
                          </a:solidFill>
                          <a:effectLst/>
                        </a:rPr>
                        <a:t>160 ≤ v &lt; 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9346813"/>
                  </a:ext>
                </a:extLst>
              </a:tr>
              <a:tr h="497600">
                <a:tc>
                  <a:txBody>
                    <a:bodyPr/>
                    <a:lstStyle/>
                    <a:p>
                      <a:pPr algn="ctr"/>
                      <a:r>
                        <a:rPr lang="en-US" sz="2000">
                          <a:solidFill>
                            <a:srgbClr val="000000"/>
                          </a:solidFill>
                          <a:effectLst/>
                        </a:rPr>
                        <a:t>165 ≤ v &lt; 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168854"/>
                  </a:ext>
                </a:extLst>
              </a:tr>
              <a:tr h="497600">
                <a:tc>
                  <a:txBody>
                    <a:bodyPr/>
                    <a:lstStyle/>
                    <a:p>
                      <a:pPr algn="ctr"/>
                      <a:r>
                        <a:rPr lang="en-US" sz="2000">
                          <a:solidFill>
                            <a:srgbClr val="000000"/>
                          </a:solidFill>
                          <a:effectLst/>
                        </a:rPr>
                        <a:t>170 ≤ v &lt; 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2887204"/>
                  </a:ext>
                </a:extLst>
              </a:tr>
              <a:tr h="497600">
                <a:tc>
                  <a:txBody>
                    <a:bodyPr/>
                    <a:lstStyle/>
                    <a:p>
                      <a:pPr algn="ctr"/>
                      <a:r>
                        <a:rPr lang="en-US" sz="2000">
                          <a:solidFill>
                            <a:srgbClr val="000000"/>
                          </a:solidFill>
                          <a:effectLst/>
                        </a:rPr>
                        <a:t>175 ≤ v &lt; 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879472"/>
                  </a:ext>
                </a:extLst>
              </a:tr>
            </a:tbl>
          </a:graphicData>
        </a:graphic>
      </p:graphicFrame>
      <p:grpSp>
        <p:nvGrpSpPr>
          <p:cNvPr id="16" name="Google Shape;336;p41"/>
          <p:cNvGrpSpPr/>
          <p:nvPr/>
        </p:nvGrpSpPr>
        <p:grpSpPr>
          <a:xfrm rot="3152010">
            <a:off x="-34146" y="192632"/>
            <a:ext cx="545044" cy="644353"/>
            <a:chOff x="713258" y="1316731"/>
            <a:chExt cx="545044" cy="644353"/>
          </a:xfrm>
        </p:grpSpPr>
        <p:sp>
          <p:nvSpPr>
            <p:cNvPr id="1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6" name="Google Shape;336;p41"/>
          <p:cNvGrpSpPr/>
          <p:nvPr/>
        </p:nvGrpSpPr>
        <p:grpSpPr>
          <a:xfrm rot="3152010">
            <a:off x="-34146" y="192632"/>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420405" y="836984"/>
                <a:ext cx="8278280" cy="3488776"/>
              </a:xfrm>
              <a:prstGeom prst="rect">
                <a:avLst/>
              </a:prstGeom>
            </p:spPr>
            <p:txBody>
              <a:bodyPr wrap="square">
                <a:spAutoFit/>
              </a:bodyPr>
              <a:lstStyle/>
              <a:p>
                <a:pPr algn="just">
                  <a:lnSpc>
                    <a:spcPct val="150000"/>
                  </a:lnSpc>
                  <a:spcBef>
                    <a:spcPts val="100"/>
                  </a:spcBef>
                  <a:spcAft>
                    <a:spcPts val="100"/>
                  </a:spcAft>
                </a:pPr>
                <a:r>
                  <a:rPr lang="en-US" sz="1800" smtClean="0">
                    <a:latin typeface="+mn-lt"/>
                    <a:ea typeface="Dotum" panose="020B0600000101010101" pitchFamily="34" charset="-127"/>
                  </a:rPr>
                  <a:t>Cỡ mẫu là </a:t>
                </a:r>
                <a14:m>
                  <m:oMath xmlns:m="http://schemas.openxmlformats.org/officeDocument/2006/math">
                    <m:r>
                      <a:rPr lang="en-US" sz="1800" i="1" smtClean="0">
                        <a:latin typeface="Cambria Math" panose="02040503050406030204" pitchFamily="18" charset="0"/>
                        <a:ea typeface="Dotum" panose="020B0600000101010101" pitchFamily="34" charset="-127"/>
                      </a:rPr>
                      <m:t>𝑛</m:t>
                    </m:r>
                    <m:r>
                      <a:rPr lang="en-US" sz="1800" i="1" smtClean="0">
                        <a:latin typeface="Cambria Math" panose="02040503050406030204" pitchFamily="18" charset="0"/>
                        <a:ea typeface="Dotum" panose="020B0600000101010101" pitchFamily="34" charset="-127"/>
                      </a:rPr>
                      <m:t> = 200</m:t>
                    </m:r>
                  </m:oMath>
                </a14:m>
                <a:r>
                  <a:rPr lang="en-US" sz="1800">
                    <a:latin typeface="+mn-lt"/>
                    <a:ea typeface="Dotum" panose="020B0600000101010101" pitchFamily="34" charset="-127"/>
                  </a:rPr>
                  <a:t>.</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en-US" sz="1800">
                    <a:effectLst/>
                    <a:latin typeface="+mn-lt"/>
                    <a:ea typeface="Dotum" panose="020B0600000101010101" pitchFamily="34" charset="-127"/>
                  </a:rPr>
                  <a:t>Gọi </a:t>
                </a:r>
                <a14:m>
                  <m:oMath xmlns:m="http://schemas.openxmlformats.org/officeDocument/2006/math">
                    <m:r>
                      <m:rPr>
                        <m:sty m:val="p"/>
                      </m:rPr>
                      <a:rPr lang="fr-FR" sz="1800">
                        <a:latin typeface="Cambria Math" panose="02040503050406030204" pitchFamily="18" charset="0"/>
                        <a:ea typeface="Times New Roman" panose="02020603050405020304" pitchFamily="18" charset="0"/>
                      </a:rPr>
                      <m:t>X</m:t>
                    </m:r>
                    <m:r>
                      <a:rPr lang="fr-FR" sz="1800" i="1">
                        <a:latin typeface="Cambria Math" panose="02040503050406030204" pitchFamily="18" charset="0"/>
                        <a:ea typeface="Times New Roman" panose="02020603050405020304" pitchFamily="18" charset="0"/>
                      </a:rPr>
                      <m:t> </m:t>
                    </m:r>
                    <m:r>
                      <a:rPr lang="en-US" sz="1800" i="1" baseline="-25000">
                        <a:effectLst/>
                        <a:latin typeface="Cambria Math" panose="02040503050406030204" pitchFamily="18" charset="0"/>
                        <a:ea typeface="Dotum" panose="020B0600000101010101" pitchFamily="34" charset="-127"/>
                      </a:rPr>
                      <m:t>1</m:t>
                    </m:r>
                    <m:r>
                      <a:rPr lang="en-US" sz="1800" i="1">
                        <a:effectLst/>
                        <a:latin typeface="Cambria Math" panose="02040503050406030204" pitchFamily="18" charset="0"/>
                        <a:ea typeface="Dotum" panose="020B0600000101010101" pitchFamily="34" charset="-127"/>
                      </a:rPr>
                      <m:t>,</m:t>
                    </m:r>
                    <m:r>
                      <m:rPr>
                        <m:sty m:val="p"/>
                      </m:rPr>
                      <a:rPr lang="fr-FR" sz="1800">
                        <a:latin typeface="Cambria Math" panose="02040503050406030204" pitchFamily="18" charset="0"/>
                        <a:ea typeface="Times New Roman" panose="02020603050405020304" pitchFamily="18" charset="0"/>
                      </a:rPr>
                      <m:t>X</m:t>
                    </m:r>
                    <m:r>
                      <a:rPr lang="en-US" sz="1800" i="1" baseline="-25000">
                        <a:effectLst/>
                        <a:latin typeface="Cambria Math" panose="02040503050406030204" pitchFamily="18" charset="0"/>
                        <a:ea typeface="Dotum" panose="020B0600000101010101" pitchFamily="34" charset="-127"/>
                      </a:rPr>
                      <m:t>2</m:t>
                    </m:r>
                    <m:r>
                      <a:rPr lang="en-US" sz="1800" i="1">
                        <a:effectLst/>
                        <a:latin typeface="Cambria Math" panose="02040503050406030204" pitchFamily="18" charset="0"/>
                        <a:ea typeface="Dotum" panose="020B0600000101010101" pitchFamily="34" charset="-127"/>
                      </a:rPr>
                      <m:t>, …,</m:t>
                    </m:r>
                    <m:r>
                      <m:rPr>
                        <m:sty m:val="p"/>
                      </m:rPr>
                      <a:rPr lang="fr-FR" sz="1800">
                        <a:latin typeface="Cambria Math" panose="02040503050406030204" pitchFamily="18" charset="0"/>
                        <a:ea typeface="Times New Roman" panose="02020603050405020304" pitchFamily="18" charset="0"/>
                      </a:rPr>
                      <m:t>X</m:t>
                    </m:r>
                    <m:r>
                      <a:rPr lang="en-US" sz="1800" i="1" baseline="-25000">
                        <a:effectLst/>
                        <a:latin typeface="Cambria Math" panose="02040503050406030204" pitchFamily="18" charset="0"/>
                        <a:ea typeface="Dotum" panose="020B0600000101010101" pitchFamily="34" charset="-127"/>
                      </a:rPr>
                      <m:t>200</m:t>
                    </m:r>
                  </m:oMath>
                </a14:m>
                <a:r>
                  <a:rPr lang="en-US" sz="1800" baseline="-25000">
                    <a:effectLst/>
                    <a:latin typeface="+mn-lt"/>
                    <a:ea typeface="Dotum" panose="020B0600000101010101" pitchFamily="34" charset="-127"/>
                  </a:rPr>
                  <a:t> </a:t>
                </a:r>
                <a:r>
                  <a:rPr lang="en-US" sz="1800">
                    <a:effectLst/>
                    <a:latin typeface="+mn-lt"/>
                    <a:ea typeface="Dotum" panose="020B0600000101010101" pitchFamily="34" charset="-127"/>
                  </a:rPr>
                  <a:t>là tốc độ giao bóng của vận động viên trong 20 lần giao bóng và giả sử dãy này đã được sắp xếp theo thứ tự tăng dần.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en-US" sz="1800" smtClean="0">
                    <a:effectLst/>
                    <a:latin typeface="+mn-lt"/>
                    <a:ea typeface="Dotum" panose="020B0600000101010101" pitchFamily="34" charset="-127"/>
                  </a:rPr>
                  <a:t>Khi </a:t>
                </a:r>
                <a:r>
                  <a:rPr lang="en-US" sz="1800">
                    <a:effectLst/>
                    <a:latin typeface="+mn-lt"/>
                    <a:ea typeface="Dotum" panose="020B0600000101010101" pitchFamily="34" charset="-127"/>
                  </a:rPr>
                  <a:t>đó, trung vị là: </a:t>
                </a:r>
                <a:endParaRPr lang="en-US" sz="1800" smtClean="0">
                  <a:effectLst/>
                  <a:latin typeface="+mn-lt"/>
                  <a:ea typeface="Dotum" panose="020B0600000101010101" pitchFamily="34" charset="-127"/>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Dotum" panose="020B0600000101010101" pitchFamily="34" charset="-127"/>
                            </a:rPr>
                          </m:ctrlPr>
                        </m:fPr>
                        <m:num>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en-US" sz="1800" i="1">
                                  <a:effectLst/>
                                  <a:latin typeface="Cambria Math" panose="02040503050406030204" pitchFamily="18" charset="0"/>
                                  <a:ea typeface="Dotum" panose="020B0600000101010101" pitchFamily="34" charset="-127"/>
                                </a:rPr>
                                <m:t>100</m:t>
                              </m:r>
                            </m:sub>
                          </m:sSub>
                          <m:r>
                            <a:rPr lang="en-US"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en-US" sz="1800" i="1">
                                  <a:effectLst/>
                                  <a:latin typeface="Cambria Math" panose="02040503050406030204" pitchFamily="18" charset="0"/>
                                  <a:ea typeface="Dotum" panose="020B0600000101010101" pitchFamily="34" charset="-127"/>
                                </a:rPr>
                                <m:t>101</m:t>
                              </m:r>
                            </m:sub>
                          </m:sSub>
                        </m:num>
                        <m:den>
                          <m:r>
                            <a:rPr lang="en-US" sz="1800" i="1">
                              <a:effectLst/>
                              <a:latin typeface="Cambria Math" panose="02040503050406030204" pitchFamily="18" charset="0"/>
                              <a:ea typeface="Dotum" panose="020B0600000101010101" pitchFamily="34" charset="-127"/>
                            </a:rPr>
                            <m:t>2</m:t>
                          </m:r>
                        </m:den>
                      </m:f>
                    </m:oMath>
                  </m:oMathPara>
                </a14:m>
                <a:endParaRPr lang="en-US" sz="1800" i="1" smtClean="0">
                  <a:effectLst/>
                  <a:latin typeface="+mn-lt"/>
                  <a:ea typeface="Dotum" panose="020B0600000101010101" pitchFamily="34" charset="-127"/>
                </a:endParaRPr>
              </a:p>
              <a:p>
                <a:pPr algn="just">
                  <a:lnSpc>
                    <a:spcPct val="150000"/>
                  </a:lnSpc>
                  <a:spcBef>
                    <a:spcPts val="100"/>
                  </a:spcBef>
                  <a:spcAft>
                    <a:spcPts val="100"/>
                  </a:spcAft>
                </a:pPr>
                <a:r>
                  <a:rPr lang="en-US" sz="1800" smtClean="0">
                    <a:effectLst/>
                    <a:latin typeface="+mn-lt"/>
                    <a:ea typeface="Dotum" panose="020B0600000101010101" pitchFamily="34" charset="-127"/>
                  </a:rPr>
                  <a:t>Do </a:t>
                </a:r>
                <a:r>
                  <a:rPr lang="en-US" sz="1800">
                    <a:effectLst/>
                    <a:latin typeface="+mn-lt"/>
                    <a:ea typeface="Dotum" panose="020B0600000101010101" pitchFamily="34" charset="-127"/>
                  </a:rPr>
                  <a:t>2 giá trị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en-US" sz="1800" i="1">
                            <a:effectLst/>
                            <a:latin typeface="Cambria Math" panose="02040503050406030204" pitchFamily="18" charset="0"/>
                            <a:ea typeface="Dotum" panose="020B0600000101010101" pitchFamily="34" charset="-127"/>
                          </a:rPr>
                          <m:t>100</m:t>
                        </m:r>
                      </m:sub>
                    </m:sSub>
                    <m:r>
                      <a:rPr lang="en-US" sz="1800" i="1">
                        <a:effectLst/>
                        <a:latin typeface="Cambria Math" panose="02040503050406030204" pitchFamily="18" charset="0"/>
                        <a:ea typeface="Dotum" panose="020B0600000101010101" pitchFamily="34" charset="-127"/>
                      </a:rPr>
                      <m:t>, </m:t>
                    </m:r>
                    <m:r>
                      <a:rPr lang="en-US" sz="1800" b="0" i="1" smtClean="0">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en-US" sz="1800" i="1">
                            <a:effectLst/>
                            <a:latin typeface="Cambria Math" panose="02040503050406030204" pitchFamily="18" charset="0"/>
                            <a:ea typeface="Dotum" panose="020B0600000101010101" pitchFamily="34" charset="-127"/>
                          </a:rPr>
                          <m:t>101</m:t>
                        </m:r>
                      </m:sub>
                    </m:sSub>
                  </m:oMath>
                </a14:m>
                <a:r>
                  <a:rPr lang="en-US" sz="1800">
                    <a:effectLst/>
                    <a:latin typeface="+mn-lt"/>
                    <a:ea typeface="Dotum" panose="020B0600000101010101" pitchFamily="34" charset="-127"/>
                  </a:rPr>
                  <a:t> thuộc nhóm </a:t>
                </a:r>
                <a14:m>
                  <m:oMath xmlns:m="http://schemas.openxmlformats.org/officeDocument/2006/math">
                    <m:r>
                      <a:rPr lang="en-US" sz="1800" i="0">
                        <a:effectLst/>
                        <a:latin typeface="Cambria Math" panose="02040503050406030204" pitchFamily="18" charset="0"/>
                        <a:ea typeface="Dotum" panose="020B0600000101010101" pitchFamily="34" charset="-127"/>
                      </a:rPr>
                      <m:t>[165; 170)</m:t>
                    </m:r>
                  </m:oMath>
                </a14:m>
                <a:r>
                  <a:rPr lang="en-US" sz="1800">
                    <a:effectLst/>
                    <a:latin typeface="+mn-lt"/>
                    <a:ea typeface="Dotum" panose="020B0600000101010101" pitchFamily="34" charset="-127"/>
                  </a:rPr>
                  <a:t> (Vì </a:t>
                </a:r>
                <a14:m>
                  <m:oMath xmlns:m="http://schemas.openxmlformats.org/officeDocument/2006/math">
                    <m:r>
                      <a:rPr lang="en-US" sz="1800" i="1">
                        <a:effectLst/>
                        <a:latin typeface="Cambria Math" panose="02040503050406030204" pitchFamily="18" charset="0"/>
                        <a:ea typeface="Dotum" panose="020B0600000101010101" pitchFamily="34" charset="-127"/>
                      </a:rPr>
                      <m:t>18+28+35+43=124)</m:t>
                    </m:r>
                  </m:oMath>
                </a14:m>
                <a:r>
                  <a:rPr lang="en-US" sz="1800">
                    <a:effectLst/>
                    <a:latin typeface="+mn-lt"/>
                    <a:ea typeface="Dotum" panose="020B0600000101010101" pitchFamily="34" charset="-127"/>
                  </a:rPr>
                  <a:t> nên nhóm này chứa trung vị</a:t>
                </a:r>
                <a:r>
                  <a:rPr lang="en-US" sz="1800" smtClean="0">
                    <a:effectLst/>
                    <a:latin typeface="+mn-lt"/>
                    <a:ea typeface="Dotum" panose="020B0600000101010101" pitchFamily="34" charset="-127"/>
                  </a:rPr>
                  <a:t>.</a:t>
                </a:r>
                <a:endParaRPr lang="en-US" sz="1800">
                  <a:effectLst/>
                  <a:latin typeface="+mn-lt"/>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20405" y="836984"/>
                <a:ext cx="8278280" cy="3488776"/>
              </a:xfrm>
              <a:prstGeom prst="rect">
                <a:avLst/>
              </a:prstGeom>
              <a:blipFill>
                <a:blip r:embed="rId3"/>
                <a:stretch>
                  <a:fillRect l="-663" r="-589"/>
                </a:stretch>
              </a:blipFill>
            </p:spPr>
            <p:txBody>
              <a:bodyPr/>
              <a:lstStyle/>
              <a:p>
                <a:r>
                  <a:rPr lang="en-US">
                    <a:noFill/>
                  </a:rPr>
                  <a:t> </a:t>
                </a:r>
              </a:p>
            </p:txBody>
          </p:sp>
        </mc:Fallback>
      </mc:AlternateContent>
      <p:sp>
        <p:nvSpPr>
          <p:cNvPr id="23" name="Rectangle 22"/>
          <p:cNvSpPr/>
          <p:nvPr/>
        </p:nvSpPr>
        <p:spPr>
          <a:xfrm>
            <a:off x="4075277" y="385035"/>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grpSp>
        <p:nvGrpSpPr>
          <p:cNvPr id="17" name="Google Shape;286;p40"/>
          <p:cNvGrpSpPr/>
          <p:nvPr/>
        </p:nvGrpSpPr>
        <p:grpSpPr>
          <a:xfrm>
            <a:off x="8175957" y="4198989"/>
            <a:ext cx="833444" cy="800827"/>
            <a:chOff x="4754908" y="539500"/>
            <a:chExt cx="3588802" cy="4064490"/>
          </a:xfrm>
        </p:grpSpPr>
        <p:pic>
          <p:nvPicPr>
            <p:cNvPr id="18" name="Google Shape;287;p40"/>
            <p:cNvPicPr preferRelativeResize="0"/>
            <p:nvPr/>
          </p:nvPicPr>
          <p:blipFill rotWithShape="1">
            <a:blip r:embed="rId4">
              <a:alphaModFix/>
            </a:blip>
            <a:srcRect/>
            <a:stretch/>
          </p:blipFill>
          <p:spPr>
            <a:xfrm>
              <a:off x="5815584" y="539500"/>
              <a:ext cx="2528126" cy="3877059"/>
            </a:xfrm>
            <a:prstGeom prst="rect">
              <a:avLst/>
            </a:prstGeom>
            <a:noFill/>
            <a:ln>
              <a:noFill/>
            </a:ln>
          </p:spPr>
        </p:pic>
        <p:pic>
          <p:nvPicPr>
            <p:cNvPr id="19" name="Google Shape;288;p40"/>
            <p:cNvPicPr preferRelativeResize="0"/>
            <p:nvPr/>
          </p:nvPicPr>
          <p:blipFill rotWithShape="1">
            <a:blip r:embed="rId5">
              <a:alphaModFix/>
            </a:blip>
            <a:srcRect l="109" r="109"/>
            <a:stretch/>
          </p:blipFill>
          <p:spPr>
            <a:xfrm>
              <a:off x="4855464" y="1514725"/>
              <a:ext cx="1097280" cy="3089265"/>
            </a:xfrm>
            <a:prstGeom prst="rect">
              <a:avLst/>
            </a:prstGeom>
            <a:noFill/>
            <a:ln>
              <a:noFill/>
            </a:ln>
          </p:spPr>
        </p:pic>
        <p:grpSp>
          <p:nvGrpSpPr>
            <p:cNvPr id="20" name="Google Shape;289;p40"/>
            <p:cNvGrpSpPr/>
            <p:nvPr/>
          </p:nvGrpSpPr>
          <p:grpSpPr>
            <a:xfrm>
              <a:off x="4754908" y="620356"/>
              <a:ext cx="3557067" cy="810675"/>
              <a:chOff x="6283808" y="544156"/>
              <a:chExt cx="3557067" cy="810675"/>
            </a:xfrm>
          </p:grpSpPr>
          <p:sp>
            <p:nvSpPr>
              <p:cNvPr id="21" name="Google Shape;290;p40"/>
              <p:cNvSpPr/>
              <p:nvPr/>
            </p:nvSpPr>
            <p:spPr>
              <a:xfrm>
                <a:off x="9612275" y="7391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1;p40"/>
              <p:cNvSpPr/>
              <p:nvPr/>
            </p:nvSpPr>
            <p:spPr>
              <a:xfrm>
                <a:off x="6726075" y="5441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2;p40"/>
              <p:cNvSpPr/>
              <p:nvPr/>
            </p:nvSpPr>
            <p:spPr>
              <a:xfrm>
                <a:off x="7250075" y="7681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3;p40"/>
              <p:cNvSpPr/>
              <p:nvPr/>
            </p:nvSpPr>
            <p:spPr>
              <a:xfrm>
                <a:off x="6283808" y="11262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2701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6" name="Google Shape;336;p41"/>
          <p:cNvGrpSpPr/>
          <p:nvPr/>
        </p:nvGrpSpPr>
        <p:grpSpPr>
          <a:xfrm rot="3152010">
            <a:off x="-34146" y="192632"/>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865720" y="956374"/>
                <a:ext cx="8278280" cy="3347711"/>
              </a:xfrm>
              <a:prstGeom prst="rect">
                <a:avLst/>
              </a:prstGeom>
            </p:spPr>
            <p:txBody>
              <a:bodyPr wrap="square">
                <a:spAutoFit/>
              </a:bodyPr>
              <a:lstStyle/>
              <a:p>
                <a:pPr lvl="0" algn="just">
                  <a:lnSpc>
                    <a:spcPct val="150000"/>
                  </a:lnSpc>
                  <a:spcBef>
                    <a:spcPts val="100"/>
                  </a:spcBef>
                  <a:spcAft>
                    <a:spcPts val="100"/>
                  </a:spcAft>
                  <a:defRPr/>
                </a:pPr>
                <a:r>
                  <a:rPr lang="en-US" sz="1800">
                    <a:ea typeface="Dotum" panose="020B0600000101010101" pitchFamily="34" charset="-127"/>
                  </a:rPr>
                  <a:t>Do đó:</a:t>
                </a:r>
                <a:endParaRPr lang="en-US" sz="1800">
                  <a:ea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800" i="1">
                        <a:latin typeface="Cambria Math" panose="02040503050406030204" pitchFamily="18" charset="0"/>
                        <a:ea typeface="Dotum" panose="020B0600000101010101" pitchFamily="34" charset="-127"/>
                      </a:rPr>
                      <m:t>𝑝</m:t>
                    </m:r>
                    <m:r>
                      <a:rPr lang="en-US" sz="1800" i="1">
                        <a:latin typeface="Cambria Math" panose="02040503050406030204" pitchFamily="18" charset="0"/>
                        <a:ea typeface="Dotum" panose="020B0600000101010101" pitchFamily="34" charset="-127"/>
                      </a:rPr>
                      <m:t>=4;</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𝑎</m:t>
                        </m:r>
                      </m:e>
                      <m:sub>
                        <m:r>
                          <a:rPr lang="en-US" sz="1800" i="1">
                            <a:latin typeface="Cambria Math" panose="02040503050406030204" pitchFamily="18" charset="0"/>
                            <a:ea typeface="Dotum" panose="020B0600000101010101" pitchFamily="34" charset="-127"/>
                          </a:rPr>
                          <m:t>4</m:t>
                        </m:r>
                      </m:sub>
                    </m:sSub>
                    <m:r>
                      <a:rPr lang="en-US" sz="1800" i="1">
                        <a:latin typeface="Cambria Math" panose="02040503050406030204" pitchFamily="18" charset="0"/>
                        <a:ea typeface="Dotum" panose="020B0600000101010101" pitchFamily="34" charset="-127"/>
                      </a:rPr>
                      <m:t>=165; </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𝑚</m:t>
                        </m:r>
                      </m:e>
                      <m:sub>
                        <m:r>
                          <a:rPr lang="en-US" sz="1800" i="1">
                            <a:latin typeface="Cambria Math" panose="02040503050406030204" pitchFamily="18" charset="0"/>
                            <a:ea typeface="Dotum" panose="020B0600000101010101" pitchFamily="34" charset="-127"/>
                          </a:rPr>
                          <m:t>4</m:t>
                        </m:r>
                      </m:sub>
                    </m:sSub>
                    <m:r>
                      <a:rPr lang="en-US" sz="1800" i="1">
                        <a:latin typeface="Cambria Math" panose="02040503050406030204" pitchFamily="18" charset="0"/>
                        <a:ea typeface="Dotum" panose="020B0600000101010101" pitchFamily="34" charset="-127"/>
                      </a:rPr>
                      <m:t>=43;</m:t>
                    </m:r>
                  </m:oMath>
                </a14:m>
                <a:r>
                  <a:rPr lang="en-US" sz="1800" i="1">
                    <a:ea typeface="Dotum" panose="020B0600000101010101" pitchFamily="34" charset="-127"/>
                  </a:rPr>
                  <a:t> </a:t>
                </a:r>
                <a:endParaRPr lang="en-US" sz="1800" i="1">
                  <a:ea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𝑚</m:t>
                        </m:r>
                      </m:e>
                      <m:sub>
                        <m:r>
                          <a:rPr lang="en-US" sz="1800" i="1">
                            <a:latin typeface="Cambria Math" panose="02040503050406030204" pitchFamily="18" charset="0"/>
                            <a:ea typeface="Dotum" panose="020B0600000101010101" pitchFamily="34" charset="-127"/>
                          </a:rPr>
                          <m:t>1</m:t>
                        </m:r>
                      </m:sub>
                    </m:sSub>
                    <m:r>
                      <a:rPr lang="en-US" sz="1800" i="1">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𝑚</m:t>
                        </m:r>
                      </m:e>
                      <m:sub>
                        <m:r>
                          <a:rPr lang="en-US" sz="1800" i="1">
                            <a:latin typeface="Cambria Math" panose="02040503050406030204" pitchFamily="18" charset="0"/>
                            <a:ea typeface="Dotum" panose="020B0600000101010101" pitchFamily="34" charset="-127"/>
                          </a:rPr>
                          <m:t>2</m:t>
                        </m:r>
                      </m:sub>
                    </m:sSub>
                    <m:r>
                      <a:rPr lang="en-US" sz="1800" i="1">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𝑚</m:t>
                        </m:r>
                      </m:e>
                      <m:sub>
                        <m:r>
                          <a:rPr lang="en-US" sz="1800" i="1">
                            <a:latin typeface="Cambria Math" panose="02040503050406030204" pitchFamily="18" charset="0"/>
                            <a:ea typeface="Dotum" panose="020B0600000101010101" pitchFamily="34" charset="-127"/>
                          </a:rPr>
                          <m:t>3</m:t>
                        </m:r>
                      </m:sub>
                    </m:sSub>
                    <m:r>
                      <a:rPr lang="en-US" sz="1800" i="1">
                        <a:latin typeface="Cambria Math" panose="02040503050406030204" pitchFamily="18" charset="0"/>
                        <a:ea typeface="Dotum" panose="020B0600000101010101" pitchFamily="34" charset="-127"/>
                      </a:rPr>
                      <m:t>=18+28+35=81;</m:t>
                    </m:r>
                  </m:oMath>
                </a14:m>
                <a:r>
                  <a:rPr lang="en-US" sz="1800" i="1">
                    <a:ea typeface="Dotum" panose="020B0600000101010101" pitchFamily="34" charset="-127"/>
                  </a:rPr>
                  <a:t> </a:t>
                </a:r>
                <a:endParaRPr lang="en-US" sz="1800" i="1">
                  <a:ea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𝑎</m:t>
                        </m:r>
                      </m:e>
                      <m:sub>
                        <m:r>
                          <a:rPr lang="en-US" sz="1800" i="1">
                            <a:latin typeface="Cambria Math" panose="02040503050406030204" pitchFamily="18" charset="0"/>
                            <a:ea typeface="Dotum" panose="020B0600000101010101" pitchFamily="34" charset="-127"/>
                          </a:rPr>
                          <m:t>5</m:t>
                        </m:r>
                      </m:sub>
                    </m:sSub>
                    <m:r>
                      <a:rPr lang="en-US" sz="1800" i="1">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𝑎</m:t>
                        </m:r>
                      </m:e>
                      <m:sub>
                        <m:r>
                          <a:rPr lang="en-US" sz="1800" i="1">
                            <a:latin typeface="Cambria Math" panose="02040503050406030204" pitchFamily="18" charset="0"/>
                            <a:ea typeface="Dotum" panose="020B0600000101010101" pitchFamily="34" charset="-127"/>
                          </a:rPr>
                          <m:t>4</m:t>
                        </m:r>
                      </m:sub>
                    </m:sSub>
                    <m:r>
                      <a:rPr lang="en-US" sz="1800" i="1">
                        <a:latin typeface="Cambria Math" panose="02040503050406030204" pitchFamily="18" charset="0"/>
                        <a:ea typeface="Dotum" panose="020B0600000101010101" pitchFamily="34" charset="-127"/>
                      </a:rPr>
                      <m:t>=170−165=5</m:t>
                    </m:r>
                  </m:oMath>
                </a14:m>
                <a:r>
                  <a:rPr lang="en-US" sz="1800" i="1">
                    <a:ea typeface="Dotum" panose="020B0600000101010101" pitchFamily="34" charset="-127"/>
                  </a:rPr>
                  <a:t> </a:t>
                </a:r>
                <a:endParaRPr lang="en-US" sz="1800" i="1">
                  <a:ea typeface="Times New Roman" panose="02020603050405020304" pitchFamily="18" charset="0"/>
                </a:endParaRPr>
              </a:p>
              <a:p>
                <a:pPr lvl="0" algn="just">
                  <a:lnSpc>
                    <a:spcPct val="150000"/>
                  </a:lnSpc>
                  <a:spcBef>
                    <a:spcPts val="100"/>
                  </a:spcBef>
                  <a:spcAft>
                    <a:spcPts val="100"/>
                  </a:spcAft>
                  <a:defRPr/>
                </a:pPr>
                <a:r>
                  <a:rPr lang="en-US" sz="1800">
                    <a:ea typeface="Dotum" panose="020B0600000101010101" pitchFamily="34" charset="-127"/>
                  </a:rPr>
                  <a:t>Ta có: </a:t>
                </a:r>
                <a:endParaRPr lang="en-US" sz="1800" i="1" smtClean="0">
                  <a:latin typeface="Cambria Math" panose="02040503050406030204" pitchFamily="18" charset="0"/>
                  <a:ea typeface="Dotum" panose="020B0600000101010101" pitchFamily="34" charset="-127"/>
                </a:endParaRPr>
              </a:p>
              <a:p>
                <a:pPr lvl="0" algn="just">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𝑀</m:t>
                          </m:r>
                        </m:e>
                        <m:sub>
                          <m:r>
                            <a:rPr lang="en-US" sz="1800" i="1">
                              <a:latin typeface="Cambria Math" panose="02040503050406030204" pitchFamily="18" charset="0"/>
                              <a:ea typeface="Dotum" panose="020B0600000101010101" pitchFamily="34" charset="-127"/>
                            </a:rPr>
                            <m:t>𝑒</m:t>
                          </m:r>
                        </m:sub>
                      </m:sSub>
                      <m:r>
                        <a:rPr lang="en-US" sz="1800" i="1">
                          <a:latin typeface="Cambria Math" panose="02040503050406030204" pitchFamily="18" charset="0"/>
                          <a:ea typeface="Dotum" panose="020B0600000101010101" pitchFamily="34" charset="-127"/>
                        </a:rPr>
                        <m:t>=165+</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en-US" sz="1800" i="1">
                                  <a:latin typeface="Cambria Math" panose="02040503050406030204" pitchFamily="18" charset="0"/>
                                  <a:ea typeface="Dotum" panose="020B0600000101010101" pitchFamily="34" charset="-127"/>
                                </a:rPr>
                                <m:t>200</m:t>
                              </m:r>
                            </m:num>
                            <m:den>
                              <m:r>
                                <a:rPr lang="en-US" sz="1800" i="1">
                                  <a:latin typeface="Cambria Math" panose="02040503050406030204" pitchFamily="18" charset="0"/>
                                  <a:ea typeface="Dotum" panose="020B0600000101010101" pitchFamily="34" charset="-127"/>
                                </a:rPr>
                                <m:t>2</m:t>
                              </m:r>
                            </m:den>
                          </m:f>
                          <m:r>
                            <a:rPr lang="en-US" sz="1800" i="1">
                              <a:latin typeface="Cambria Math" panose="02040503050406030204" pitchFamily="18" charset="0"/>
                              <a:ea typeface="Dotum" panose="020B0600000101010101" pitchFamily="34" charset="-127"/>
                            </a:rPr>
                            <m:t>−81</m:t>
                          </m:r>
                        </m:num>
                        <m:den>
                          <m:r>
                            <a:rPr lang="en-US" sz="1800" i="1">
                              <a:latin typeface="Cambria Math" panose="02040503050406030204" pitchFamily="18" charset="0"/>
                              <a:ea typeface="Dotum" panose="020B0600000101010101" pitchFamily="34" charset="-127"/>
                            </a:rPr>
                            <m:t>43</m:t>
                          </m:r>
                        </m:den>
                      </m:f>
                      <m:r>
                        <a:rPr lang="en-US" sz="1800" i="1">
                          <a:latin typeface="Cambria Math" panose="02040503050406030204" pitchFamily="18" charset="0"/>
                          <a:ea typeface="Dotum" panose="020B0600000101010101" pitchFamily="34" charset="-127"/>
                        </a:rPr>
                        <m:t>.5≈167,21</m:t>
                      </m:r>
                    </m:oMath>
                  </m:oMathPara>
                </a14:m>
                <a:endParaRPr kumimoji="0" lang="en-US" sz="1800" b="0" i="1"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865720" y="956374"/>
                <a:ext cx="8278280" cy="3347711"/>
              </a:xfrm>
              <a:prstGeom prst="rect">
                <a:avLst/>
              </a:prstGeom>
              <a:blipFill>
                <a:blip r:embed="rId3"/>
                <a:stretch>
                  <a:fillRect l="-589"/>
                </a:stretch>
              </a:blipFill>
            </p:spPr>
            <p:txBody>
              <a:bodyPr/>
              <a:lstStyle/>
              <a:p>
                <a:r>
                  <a:rPr lang="en-US">
                    <a:noFill/>
                  </a:rPr>
                  <a:t> </a:t>
                </a:r>
              </a:p>
            </p:txBody>
          </p:sp>
        </mc:Fallback>
      </mc:AlternateContent>
      <p:sp>
        <p:nvSpPr>
          <p:cNvPr id="23" name="Rectangle 22"/>
          <p:cNvSpPr/>
          <p:nvPr/>
        </p:nvSpPr>
        <p:spPr>
          <a:xfrm>
            <a:off x="4075277" y="385035"/>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latin typeface="Arial"/>
              <a:cs typeface="Arial"/>
              <a:sym typeface="Arial"/>
            </a:endParaRPr>
          </a:p>
        </p:txBody>
      </p:sp>
      <p:grpSp>
        <p:nvGrpSpPr>
          <p:cNvPr id="17" name="Google Shape;286;p40"/>
          <p:cNvGrpSpPr/>
          <p:nvPr/>
        </p:nvGrpSpPr>
        <p:grpSpPr>
          <a:xfrm>
            <a:off x="8175957" y="4198989"/>
            <a:ext cx="833444" cy="800827"/>
            <a:chOff x="4754908" y="539500"/>
            <a:chExt cx="3588802" cy="4064490"/>
          </a:xfrm>
        </p:grpSpPr>
        <p:pic>
          <p:nvPicPr>
            <p:cNvPr id="18" name="Google Shape;287;p40"/>
            <p:cNvPicPr preferRelativeResize="0"/>
            <p:nvPr/>
          </p:nvPicPr>
          <p:blipFill rotWithShape="1">
            <a:blip r:embed="rId4">
              <a:alphaModFix/>
            </a:blip>
            <a:srcRect/>
            <a:stretch/>
          </p:blipFill>
          <p:spPr>
            <a:xfrm>
              <a:off x="5815584" y="539500"/>
              <a:ext cx="2528126" cy="3877059"/>
            </a:xfrm>
            <a:prstGeom prst="rect">
              <a:avLst/>
            </a:prstGeom>
            <a:noFill/>
            <a:ln>
              <a:noFill/>
            </a:ln>
          </p:spPr>
        </p:pic>
        <p:pic>
          <p:nvPicPr>
            <p:cNvPr id="19" name="Google Shape;288;p40"/>
            <p:cNvPicPr preferRelativeResize="0"/>
            <p:nvPr/>
          </p:nvPicPr>
          <p:blipFill rotWithShape="1">
            <a:blip r:embed="rId5">
              <a:alphaModFix/>
            </a:blip>
            <a:srcRect l="109" r="109"/>
            <a:stretch/>
          </p:blipFill>
          <p:spPr>
            <a:xfrm>
              <a:off x="4855464" y="1514725"/>
              <a:ext cx="1097280" cy="3089265"/>
            </a:xfrm>
            <a:prstGeom prst="rect">
              <a:avLst/>
            </a:prstGeom>
            <a:noFill/>
            <a:ln>
              <a:noFill/>
            </a:ln>
          </p:spPr>
        </p:pic>
        <p:grpSp>
          <p:nvGrpSpPr>
            <p:cNvPr id="20" name="Google Shape;289;p40"/>
            <p:cNvGrpSpPr/>
            <p:nvPr/>
          </p:nvGrpSpPr>
          <p:grpSpPr>
            <a:xfrm>
              <a:off x="4754908" y="620356"/>
              <a:ext cx="3557067" cy="810675"/>
              <a:chOff x="6283808" y="544156"/>
              <a:chExt cx="3557067" cy="810675"/>
            </a:xfrm>
          </p:grpSpPr>
          <p:sp>
            <p:nvSpPr>
              <p:cNvPr id="21" name="Google Shape;290;p40"/>
              <p:cNvSpPr/>
              <p:nvPr/>
            </p:nvSpPr>
            <p:spPr>
              <a:xfrm>
                <a:off x="9612275" y="7391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91;p40"/>
              <p:cNvSpPr/>
              <p:nvPr/>
            </p:nvSpPr>
            <p:spPr>
              <a:xfrm>
                <a:off x="6726075" y="5441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92;p40"/>
              <p:cNvSpPr/>
              <p:nvPr/>
            </p:nvSpPr>
            <p:spPr>
              <a:xfrm>
                <a:off x="7250075" y="7681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93;p40"/>
              <p:cNvSpPr/>
              <p:nvPr/>
            </p:nvSpPr>
            <p:spPr>
              <a:xfrm>
                <a:off x="6283808" y="11262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8593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9" dur="500"/>
                                        <p:tgtEl>
                                          <p:spTgt spid="2">
                                            <p:txEl>
                                              <p:pRg st="4" end="4"/>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5" name="Rounded Rectangle 4"/>
          <p:cNvSpPr/>
          <p:nvPr/>
        </p:nvSpPr>
        <p:spPr>
          <a:xfrm>
            <a:off x="2500685" y="1192694"/>
            <a:ext cx="5907820" cy="2472857"/>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en-US" sz="2100">
                <a:solidFill>
                  <a:srgbClr val="000000"/>
                </a:solidFill>
                <a:ea typeface="Dotum" panose="020B0600000101010101" pitchFamily="34" charset="-127"/>
              </a:rPr>
              <a:t>Trung vị của mẫu số liệu ghép nhóm xấp xỉ cho trung vị của mẫu số liệu gốc, nó chia mẫu số liệu thành hai phần, mỗi phần chứa 50% giá trị.</a:t>
            </a:r>
            <a:endParaRPr kumimoji="0" lang="en-US" sz="2100" b="0" i="1"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p:txBody>
      </p:sp>
      <p:sp>
        <p:nvSpPr>
          <p:cNvPr id="2" name="Rectangle 1"/>
          <p:cNvSpPr/>
          <p:nvPr/>
        </p:nvSpPr>
        <p:spPr>
          <a:xfrm>
            <a:off x="4694611" y="392072"/>
            <a:ext cx="1519968" cy="598177"/>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smtClean="0">
                <a:ln>
                  <a:noFill/>
                </a:ln>
                <a:solidFill>
                  <a:srgbClr val="2D1549"/>
                </a:solidFill>
                <a:effectLst/>
                <a:uLnTx/>
                <a:uFillTx/>
                <a:latin typeface="Arial" panose="020B0604020202020204" pitchFamily="34" charset="0"/>
                <a:cs typeface="Arial" panose="020B0604020202020204" pitchFamily="34" charset="0"/>
                <a:sym typeface="Arial"/>
              </a:rPr>
              <a:t>Ý NGHĨA</a:t>
            </a:r>
            <a:endParaRPr kumimoji="0" lang="en-US" sz="2500" b="1" i="0" u="none" strike="noStrike" kern="1200" cap="none" spc="0" normalizeH="0" baseline="0" noProof="0">
              <a:ln>
                <a:noFill/>
              </a:ln>
              <a:solidFill>
                <a:srgbClr val="2D1549"/>
              </a:solidFill>
              <a:effectLst/>
              <a:uLnTx/>
              <a:uFillTx/>
              <a:latin typeface="Arial" panose="020B0604020202020204" pitchFamily="34" charset="0"/>
              <a:cs typeface="Arial" panose="020B0604020202020204" pitchFamily="34" charset="0"/>
              <a:sym typeface="Arial"/>
            </a:endParaRPr>
          </a:p>
        </p:txBody>
      </p:sp>
      <p:pic>
        <p:nvPicPr>
          <p:cNvPr id="11" name="Picture 10"/>
          <p:cNvPicPr>
            <a:picLocks noChangeAspect="1"/>
          </p:cNvPicPr>
          <p:nvPr/>
        </p:nvPicPr>
        <p:blipFill>
          <a:blip r:embed="rId3"/>
          <a:stretch>
            <a:fillRect/>
          </a:stretch>
        </p:blipFill>
        <p:spPr>
          <a:xfrm flipH="1">
            <a:off x="571454" y="1608130"/>
            <a:ext cx="1138078" cy="3343733"/>
          </a:xfrm>
          <a:prstGeom prst="rect">
            <a:avLst/>
          </a:prstGeom>
        </p:spPr>
      </p:pic>
      <p:grpSp>
        <p:nvGrpSpPr>
          <p:cNvPr id="12" name="Google Shape;336;p41"/>
          <p:cNvGrpSpPr/>
          <p:nvPr/>
        </p:nvGrpSpPr>
        <p:grpSpPr>
          <a:xfrm>
            <a:off x="8408505" y="4307510"/>
            <a:ext cx="545044" cy="644353"/>
            <a:chOff x="713258" y="1316731"/>
            <a:chExt cx="545044" cy="644353"/>
          </a:xfrm>
        </p:grpSpPr>
        <p:sp>
          <p:nvSpPr>
            <p:cNvPr id="20"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009040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135051" y="2650348"/>
            <a:ext cx="6607414"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TỨ PHÂN VỊ </a:t>
            </a:r>
            <a:r>
              <a:rPr lang="en-US" sz="3800" b="1" smtClean="0">
                <a:latin typeface="+mj-lt"/>
              </a:rPr>
              <a:t>CỦA </a:t>
            </a:r>
            <a:br>
              <a:rPr lang="en-US" sz="3800" b="1" smtClean="0">
                <a:latin typeface="+mj-lt"/>
              </a:rPr>
            </a:br>
            <a:r>
              <a:rPr lang="en-US" sz="3800" b="1" smtClean="0">
                <a:latin typeface="+mj-lt"/>
              </a:rPr>
              <a:t>MẪU </a:t>
            </a:r>
            <a:r>
              <a:rPr lang="en-US" sz="3800" b="1">
                <a:latin typeface="+mj-lt"/>
              </a:rPr>
              <a:t>SỐ LIỆU </a:t>
            </a:r>
            <a:r>
              <a:rPr lang="en-US" sz="3800" b="1" smtClean="0">
                <a:latin typeface="+mj-lt"/>
              </a:rPr>
              <a:t/>
            </a:r>
            <a:br>
              <a:rPr lang="en-US" sz="3800" b="1" smtClean="0">
                <a:latin typeface="+mj-lt"/>
              </a:rPr>
            </a:br>
            <a:r>
              <a:rPr lang="en-US" sz="3800" b="1" smtClean="0">
                <a:latin typeface="+mj-lt"/>
              </a:rPr>
              <a:t>GHÉP </a:t>
            </a:r>
            <a:r>
              <a:rPr lang="en-US" sz="3800" b="1">
                <a:latin typeface="+mj-lt"/>
              </a:rPr>
              <a:t>NHÓM</a:t>
            </a:r>
            <a:endParaRPr sz="3800" b="1">
              <a:latin typeface="+mj-lt"/>
            </a:endParaRPr>
          </a:p>
        </p:txBody>
      </p:sp>
      <p:sp>
        <p:nvSpPr>
          <p:cNvPr id="256" name="Google Shape;256;p38"/>
          <p:cNvSpPr txBox="1">
            <a:spLocks noGrp="1"/>
          </p:cNvSpPr>
          <p:nvPr>
            <p:ph type="title" idx="2"/>
          </p:nvPr>
        </p:nvSpPr>
        <p:spPr>
          <a:xfrm>
            <a:off x="2637653" y="585187"/>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03</a:t>
            </a:r>
            <a:endParaRPr sz="4200" b="1">
              <a:latin typeface="+mj-lt"/>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84898" y="112623"/>
            <a:ext cx="2630274" cy="4927380"/>
          </a:xfrm>
          <a:prstGeom prst="rect">
            <a:avLst/>
          </a:prstGeom>
        </p:spPr>
      </p:pic>
    </p:spTree>
    <p:extLst>
      <p:ext uri="{BB962C8B-B14F-4D97-AF65-F5344CB8AC3E}">
        <p14:creationId xmlns:p14="http://schemas.microsoft.com/office/powerpoint/2010/main" val="343620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598143" y="736393"/>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rot="1745568">
            <a:off x="-98006" y="4407288"/>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514657" y="382554"/>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3:</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1548327" y="147694"/>
            <a:ext cx="7190156" cy="923330"/>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Với mẫu số liệu ghép nhóm cho trong HĐ2, hãy cho biết tứ phân vị thứ nhất Q1 và tứ phân vị thứ ba Q3 thuộc nhóm nào.</a:t>
            </a:r>
          </a:p>
        </p:txBody>
      </p:sp>
      <p:sp>
        <p:nvSpPr>
          <p:cNvPr id="3" name="Rectangle 1"/>
          <p:cNvSpPr>
            <a:spLocks noChangeArrowheads="1"/>
          </p:cNvSpPr>
          <p:nvPr/>
        </p:nvSpPr>
        <p:spPr bwMode="auto">
          <a:xfrm>
            <a:off x="874644" y="19560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mc:Choice xmlns:a14="http://schemas.microsoft.com/office/drawing/2010/main" Requires="a14">
          <p:sp>
            <p:nvSpPr>
              <p:cNvPr id="4" name="Rectangle 2"/>
              <p:cNvSpPr>
                <a:spLocks noChangeArrowheads="1"/>
              </p:cNvSpPr>
              <p:nvPr/>
            </p:nvSpPr>
            <p:spPr bwMode="auto">
              <a:xfrm>
                <a:off x="398544" y="1532329"/>
                <a:ext cx="8339937" cy="33684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0"/>
                  </a:spcBef>
                  <a:spcAft>
                    <a:spcPts val="0"/>
                  </a:spcAft>
                </a:pPr>
                <a:r>
                  <a:rPr lang="vi-VN" sz="1800" smtClean="0">
                    <a:solidFill>
                      <a:srgbClr val="000000"/>
                    </a:solidFill>
                    <a:latin typeface="+mn-lt"/>
                    <a:ea typeface="Times New Roman" panose="02020603050405020304" pitchFamily="18" charset="0"/>
                  </a:rPr>
                  <a:t>Vì </a:t>
                </a:r>
                <a14:m>
                  <m:oMath xmlns:m="http://schemas.openxmlformats.org/officeDocument/2006/math">
                    <m:r>
                      <a:rPr lang="vi-VN" sz="1800" i="1">
                        <a:solidFill>
                          <a:srgbClr val="000000"/>
                        </a:solidFill>
                        <a:effectLst/>
                        <a:latin typeface="Cambria Math" panose="02040503050406030204" pitchFamily="18" charset="0"/>
                        <a:ea typeface="Times New Roman" panose="02020603050405020304" pitchFamily="18" charset="0"/>
                      </a:rPr>
                      <m:t>𝑛</m:t>
                    </m:r>
                    <m:r>
                      <a:rPr lang="vi-VN" sz="1800" i="1">
                        <a:solidFill>
                          <a:srgbClr val="000000"/>
                        </a:solidFill>
                        <a:effectLst/>
                        <a:latin typeface="Cambria Math" panose="02040503050406030204" pitchFamily="18" charset="0"/>
                        <a:ea typeface="Times New Roman" panose="02020603050405020304" pitchFamily="18" charset="0"/>
                      </a:rPr>
                      <m:t> = 21</m:t>
                    </m:r>
                  </m:oMath>
                </a14:m>
                <a:r>
                  <a:rPr lang="vi-VN" sz="1800">
                    <a:solidFill>
                      <a:srgbClr val="000000"/>
                    </a:solidFill>
                    <a:effectLst/>
                    <a:latin typeface="+mn-lt"/>
                    <a:ea typeface="Times New Roman" panose="02020603050405020304" pitchFamily="18" charset="0"/>
                  </a:rPr>
                  <a:t> nên tứ phân vị thứ nhất là trung vị của dãy gồm 10 số liệu đầu tiên và chính là trung bình cộng của giá trị ở vị trí thứ 5 và thứ 6, do đó</a:t>
                </a:r>
                <a:r>
                  <a:rPr lang="vi-VN" sz="1800" smtClean="0">
                    <a:solidFill>
                      <a:srgbClr val="000000"/>
                    </a:solidFill>
                    <a:effectLst/>
                    <a:latin typeface="+mn-lt"/>
                    <a:ea typeface="Times New Roman" panose="02020603050405020304" pitchFamily="18" charset="0"/>
                  </a:rPr>
                  <a:t>:</a:t>
                </a:r>
                <a:r>
                  <a:rPr lang="en-US" sz="1800" smtClean="0">
                    <a:solidFill>
                      <a:srgbClr val="000000"/>
                    </a:solidFill>
                    <a:latin typeface="+mn-lt"/>
                    <a:ea typeface="Times New Roman" panose="02020603050405020304" pitchFamily="18" charset="0"/>
                  </a:rPr>
                  <a:t> </a:t>
                </a:r>
                <a14:m>
                  <m:oMath xmlns:m="http://schemas.openxmlformats.org/officeDocument/2006/math">
                    <m:sSub>
                      <m:sSubPr>
                        <m:ctrlPr>
                          <a:rPr lang="en-US" sz="1800" i="1">
                            <a:solidFill>
                              <a:srgbClr val="000000"/>
                            </a:solidFill>
                            <a:effectLst/>
                            <a:latin typeface="Cambria Math" panose="02040503050406030204" pitchFamily="18" charset="0"/>
                            <a:ea typeface="Times New Roman" panose="02020603050405020304" pitchFamily="18" charset="0"/>
                          </a:rPr>
                        </m:ctrlPr>
                      </m:sSubPr>
                      <m:e>
                        <m:r>
                          <m:rPr>
                            <m:sty m:val="p"/>
                          </m:rPr>
                          <a:rPr lang="vi-VN" sz="1800">
                            <a:solidFill>
                              <a:srgbClr val="000000"/>
                            </a:solidFill>
                            <a:effectLst/>
                            <a:latin typeface="Cambria Math" panose="02040503050406030204" pitchFamily="18" charset="0"/>
                            <a:ea typeface="Times New Roman" panose="02020603050405020304" pitchFamily="18" charset="0"/>
                          </a:rPr>
                          <m:t>Q</m:t>
                        </m:r>
                      </m:e>
                      <m:sub>
                        <m:r>
                          <a:rPr lang="vi-VN" sz="1800">
                            <a:solidFill>
                              <a:srgbClr val="000000"/>
                            </a:solidFill>
                            <a:effectLst/>
                            <a:latin typeface="Cambria Math" panose="02040503050406030204" pitchFamily="18" charset="0"/>
                            <a:ea typeface="Times New Roman" panose="02020603050405020304" pitchFamily="18" charset="0"/>
                          </a:rPr>
                          <m:t>1</m:t>
                        </m:r>
                      </m:sub>
                    </m:sSub>
                    <m:r>
                      <a:rPr lang="vi-VN" sz="1800">
                        <a:solidFill>
                          <a:srgbClr val="000000"/>
                        </a:solidFill>
                        <a:effectLst/>
                        <a:latin typeface="Cambria Math" panose="02040503050406030204" pitchFamily="18" charset="0"/>
                        <a:ea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rPr>
                        </m:ctrlPr>
                      </m:fPr>
                      <m:num>
                        <m:sSub>
                          <m:sSubPr>
                            <m:ctrlPr>
                              <a:rPr lang="en-US" sz="1800" i="1">
                                <a:solidFill>
                                  <a:srgbClr val="000000"/>
                                </a:solidFill>
                                <a:effectLst/>
                                <a:latin typeface="Cambria Math" panose="02040503050406030204" pitchFamily="18" charset="0"/>
                                <a:ea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rPr>
                              <m:t>X</m:t>
                            </m:r>
                          </m:e>
                          <m:sub>
                            <m:r>
                              <a:rPr lang="vi-VN" sz="1800">
                                <a:solidFill>
                                  <a:srgbClr val="000000"/>
                                </a:solidFill>
                                <a:effectLst/>
                                <a:latin typeface="Cambria Math" panose="02040503050406030204" pitchFamily="18" charset="0"/>
                                <a:ea typeface="Times New Roman" panose="02020603050405020304" pitchFamily="18" charset="0"/>
                              </a:rPr>
                              <m:t>5</m:t>
                            </m:r>
                          </m:sub>
                        </m:sSub>
                        <m:r>
                          <a:rPr lang="en-US" sz="1800" b="0" i="1" smtClean="0">
                            <a:solidFill>
                              <a:srgbClr val="000000"/>
                            </a:solidFill>
                            <a:effectLst/>
                            <a:latin typeface="Cambria Math" panose="02040503050406030204" pitchFamily="18" charset="0"/>
                            <a:ea typeface="Times New Roman" panose="02020603050405020304" pitchFamily="18" charset="0"/>
                          </a:rPr>
                          <m:t> </m:t>
                        </m:r>
                        <m:r>
                          <a:rPr lang="vi-VN" sz="1800">
                            <a:solidFill>
                              <a:srgbClr val="000000"/>
                            </a:solidFill>
                            <a:effectLst/>
                            <a:latin typeface="Cambria Math" panose="02040503050406030204" pitchFamily="18" charset="0"/>
                            <a:ea typeface="Times New Roman" panose="02020603050405020304" pitchFamily="18" charset="0"/>
                          </a:rPr>
                          <m:t>+</m:t>
                        </m:r>
                        <m:r>
                          <a:rPr lang="en-US" sz="1800" b="0" i="0" smtClean="0">
                            <a:solidFill>
                              <a:srgbClr val="000000"/>
                            </a:solidFill>
                            <a:effectLst/>
                            <a:latin typeface="Cambria Math" panose="02040503050406030204" pitchFamily="18" charset="0"/>
                            <a:ea typeface="Times New Roman" panose="02020603050405020304" pitchFamily="18" charset="0"/>
                          </a:rPr>
                          <m:t> </m:t>
                        </m:r>
                        <m:sSub>
                          <m:sSubPr>
                            <m:ctrlPr>
                              <a:rPr lang="en-US" sz="1800" i="1">
                                <a:solidFill>
                                  <a:srgbClr val="000000"/>
                                </a:solidFill>
                                <a:effectLst/>
                                <a:latin typeface="Cambria Math" panose="02040503050406030204" pitchFamily="18" charset="0"/>
                                <a:ea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rPr>
                              <m:t>X</m:t>
                            </m:r>
                          </m:e>
                          <m:sub>
                            <m:r>
                              <a:rPr lang="vi-VN" sz="1800">
                                <a:solidFill>
                                  <a:srgbClr val="000000"/>
                                </a:solidFill>
                                <a:effectLst/>
                                <a:latin typeface="Cambria Math" panose="02040503050406030204" pitchFamily="18" charset="0"/>
                                <a:ea typeface="Times New Roman" panose="02020603050405020304" pitchFamily="18" charset="0"/>
                              </a:rPr>
                              <m:t>6</m:t>
                            </m:r>
                          </m:sub>
                        </m:sSub>
                      </m:num>
                      <m:den>
                        <m:r>
                          <a:rPr lang="vi-VN" sz="1800">
                            <a:solidFill>
                              <a:srgbClr val="000000"/>
                            </a:solidFill>
                            <a:effectLst/>
                            <a:latin typeface="Cambria Math" panose="02040503050406030204" pitchFamily="18" charset="0"/>
                            <a:ea typeface="Times New Roman" panose="02020603050405020304" pitchFamily="18" charset="0"/>
                          </a:rPr>
                          <m:t>2</m:t>
                        </m:r>
                      </m:den>
                    </m:f>
                  </m:oMath>
                </a14:m>
                <a:endParaRPr lang="en-US" sz="1800" smtClean="0">
                  <a:solidFill>
                    <a:srgbClr val="000000"/>
                  </a:solidFill>
                  <a:effectLst/>
                  <a:latin typeface="+mn-lt"/>
                  <a:ea typeface="Times New Roman" panose="02020603050405020304" pitchFamily="18" charset="0"/>
                </a:endParaRPr>
              </a:p>
              <a:p>
                <a:pPr algn="just">
                  <a:lnSpc>
                    <a:spcPct val="150000"/>
                  </a:lnSpc>
                  <a:spcBef>
                    <a:spcPts val="0"/>
                  </a:spcBef>
                  <a:spcAft>
                    <a:spcPts val="0"/>
                  </a:spcAft>
                </a:pPr>
                <a:r>
                  <a:rPr lang="vi-VN" sz="1800" smtClean="0">
                    <a:solidFill>
                      <a:srgbClr val="000000"/>
                    </a:solidFill>
                    <a:effectLst/>
                    <a:latin typeface="+mn-lt"/>
                    <a:ea typeface="Dotum" panose="020B0600000101010101" pitchFamily="34" charset="-127"/>
                  </a:rPr>
                  <a:t>mà </a:t>
                </a:r>
                <a14:m>
                  <m:oMath xmlns:m="http://schemas.openxmlformats.org/officeDocument/2006/math">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x</m:t>
                        </m:r>
                      </m:e>
                      <m:sub>
                        <m:r>
                          <a:rPr lang="vi-VN" sz="1800">
                            <a:solidFill>
                              <a:srgbClr val="000000"/>
                            </a:solidFill>
                            <a:effectLst/>
                            <a:latin typeface="Cambria Math" panose="02040503050406030204" pitchFamily="18" charset="0"/>
                            <a:ea typeface="Dotum" panose="020B0600000101010101" pitchFamily="34" charset="-127"/>
                          </a:rPr>
                          <m:t>5</m:t>
                        </m:r>
                      </m:sub>
                    </m:sSub>
                    <m:r>
                      <a:rPr lang="vi-VN" sz="1800">
                        <a:solidFill>
                          <a:srgbClr val="000000"/>
                        </a:solidFill>
                        <a:effectLst/>
                        <a:latin typeface="Cambria Math" panose="02040503050406030204" pitchFamily="18" charset="0"/>
                        <a:ea typeface="Dotum" panose="020B0600000101010101" pitchFamily="34" charset="-127"/>
                      </a:rPr>
                      <m:t>, </m:t>
                    </m:r>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x</m:t>
                        </m:r>
                      </m:e>
                      <m:sub>
                        <m:r>
                          <a:rPr lang="vi-VN" sz="1800">
                            <a:solidFill>
                              <a:srgbClr val="000000"/>
                            </a:solidFill>
                            <a:effectLst/>
                            <a:latin typeface="Cambria Math" panose="02040503050406030204" pitchFamily="18" charset="0"/>
                            <a:ea typeface="Dotum" panose="020B0600000101010101" pitchFamily="34" charset="-127"/>
                          </a:rPr>
                          <m:t>6</m:t>
                        </m:r>
                      </m:sub>
                    </m:sSub>
                  </m:oMath>
                </a14:m>
                <a:r>
                  <a:rPr lang="vi-VN" sz="1800">
                    <a:solidFill>
                      <a:srgbClr val="000000"/>
                    </a:solidFill>
                    <a:effectLst/>
                    <a:latin typeface="+mn-lt"/>
                    <a:ea typeface="Dotum" panose="020B0600000101010101" pitchFamily="34" charset="-127"/>
                  </a:rPr>
                  <a:t> thuộc nhóm </a:t>
                </a:r>
                <a14:m>
                  <m:oMath xmlns:m="http://schemas.openxmlformats.org/officeDocument/2006/math">
                    <m:r>
                      <a:rPr lang="vi-VN" sz="1800" i="1">
                        <a:solidFill>
                          <a:srgbClr val="000000"/>
                        </a:solidFill>
                        <a:effectLst/>
                        <a:latin typeface="Cambria Math" panose="02040503050406030204" pitchFamily="18" charset="0"/>
                        <a:ea typeface="Dotum" panose="020B0600000101010101" pitchFamily="34" charset="-127"/>
                      </a:rPr>
                      <m:t>[5; 10)</m:t>
                    </m:r>
                  </m:oMath>
                </a14:m>
                <a:r>
                  <a:rPr lang="vi-VN" sz="1800">
                    <a:solidFill>
                      <a:srgbClr val="000000"/>
                    </a:solidFill>
                    <a:effectLst/>
                    <a:latin typeface="+mn-lt"/>
                    <a:ea typeface="Dotum" panose="020B0600000101010101" pitchFamily="34" charset="-127"/>
                  </a:rPr>
                  <a:t> nên tứ phân vị thứ nhất </a:t>
                </a:r>
                <a14:m>
                  <m:oMath xmlns:m="http://schemas.openxmlformats.org/officeDocument/2006/math">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Q</m:t>
                        </m:r>
                      </m:e>
                      <m:sub>
                        <m:r>
                          <a:rPr lang="vi-VN" sz="1800">
                            <a:solidFill>
                              <a:srgbClr val="000000"/>
                            </a:solidFill>
                            <a:effectLst/>
                            <a:latin typeface="Cambria Math" panose="02040503050406030204" pitchFamily="18" charset="0"/>
                            <a:ea typeface="Dotum" panose="020B0600000101010101" pitchFamily="34" charset="-127"/>
                          </a:rPr>
                          <m:t>1</m:t>
                        </m:r>
                      </m:sub>
                    </m:sSub>
                  </m:oMath>
                </a14:m>
                <a:r>
                  <a:rPr lang="vi-VN" sz="1800">
                    <a:solidFill>
                      <a:srgbClr val="000000"/>
                    </a:solidFill>
                    <a:effectLst/>
                    <a:latin typeface="+mn-lt"/>
                    <a:ea typeface="Dotum" panose="020B0600000101010101" pitchFamily="34" charset="-127"/>
                  </a:rPr>
                  <a:t> thuộc nhóm </a:t>
                </a:r>
                <a14:m>
                  <m:oMath xmlns:m="http://schemas.openxmlformats.org/officeDocument/2006/math">
                    <m:r>
                      <a:rPr lang="vi-VN" sz="1800" i="1">
                        <a:solidFill>
                          <a:srgbClr val="000000"/>
                        </a:solidFill>
                        <a:effectLst/>
                        <a:latin typeface="Cambria Math" panose="02040503050406030204" pitchFamily="18" charset="0"/>
                        <a:ea typeface="Dotum" panose="020B0600000101010101" pitchFamily="34" charset="-127"/>
                      </a:rPr>
                      <m:t>[5; 10).</m:t>
                    </m:r>
                  </m:oMath>
                </a14:m>
                <a:endParaRPr lang="en-US" sz="1800">
                  <a:solidFill>
                    <a:srgbClr val="000000"/>
                  </a:solidFill>
                  <a:effectLst/>
                  <a:latin typeface="+mn-lt"/>
                  <a:ea typeface="Times New Roman" panose="02020603050405020304" pitchFamily="18" charset="0"/>
                </a:endParaRPr>
              </a:p>
              <a:p>
                <a:pPr algn="just">
                  <a:lnSpc>
                    <a:spcPct val="150000"/>
                  </a:lnSpc>
                  <a:spcBef>
                    <a:spcPts val="0"/>
                  </a:spcBef>
                  <a:spcAft>
                    <a:spcPts val="0"/>
                  </a:spcAft>
                </a:pPr>
                <a:r>
                  <a:rPr lang="vi-VN" sz="1800" smtClean="0">
                    <a:solidFill>
                      <a:srgbClr val="000000"/>
                    </a:solidFill>
                    <a:effectLst/>
                    <a:latin typeface="+mn-lt"/>
                    <a:ea typeface="Dotum" panose="020B0600000101010101" pitchFamily="34" charset="-127"/>
                  </a:rPr>
                  <a:t>Tứ </a:t>
                </a:r>
                <a:r>
                  <a:rPr lang="vi-VN" sz="1800">
                    <a:solidFill>
                      <a:srgbClr val="000000"/>
                    </a:solidFill>
                    <a:effectLst/>
                    <a:latin typeface="+mn-lt"/>
                    <a:ea typeface="Dotum" panose="020B0600000101010101" pitchFamily="34" charset="-127"/>
                  </a:rPr>
                  <a:t>phân vị thứ ba là trung vị của dãy gồm 10 số liệu nằm bên phải trung vị là dãy </a:t>
                </a:r>
                <a14:m>
                  <m:oMath xmlns:m="http://schemas.openxmlformats.org/officeDocument/2006/math">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x</m:t>
                        </m:r>
                      </m:e>
                      <m:sub>
                        <m:r>
                          <a:rPr lang="vi-VN" sz="1800">
                            <a:solidFill>
                              <a:srgbClr val="000000"/>
                            </a:solidFill>
                            <a:effectLst/>
                            <a:latin typeface="Cambria Math" panose="02040503050406030204" pitchFamily="18" charset="0"/>
                            <a:ea typeface="Dotum" panose="020B0600000101010101" pitchFamily="34" charset="-127"/>
                          </a:rPr>
                          <m:t>12</m:t>
                        </m:r>
                      </m:sub>
                    </m:sSub>
                    <m:r>
                      <a:rPr lang="vi-VN" sz="1800">
                        <a:solidFill>
                          <a:srgbClr val="000000"/>
                        </a:solidFill>
                        <a:effectLst/>
                        <a:latin typeface="Cambria Math" panose="02040503050406030204" pitchFamily="18" charset="0"/>
                        <a:ea typeface="Dotum" panose="020B0600000101010101" pitchFamily="34" charset="-127"/>
                      </a:rPr>
                      <m:t>, </m:t>
                    </m:r>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x</m:t>
                        </m:r>
                      </m:e>
                      <m:sub>
                        <m:r>
                          <a:rPr lang="vi-VN" sz="1800">
                            <a:solidFill>
                              <a:srgbClr val="000000"/>
                            </a:solidFill>
                            <a:effectLst/>
                            <a:latin typeface="Cambria Math" panose="02040503050406030204" pitchFamily="18" charset="0"/>
                            <a:ea typeface="Dotum" panose="020B0600000101010101" pitchFamily="34" charset="-127"/>
                          </a:rPr>
                          <m:t>13</m:t>
                        </m:r>
                      </m:sub>
                    </m:sSub>
                    <m:r>
                      <a:rPr lang="vi-VN" sz="1800">
                        <a:solidFill>
                          <a:srgbClr val="000000"/>
                        </a:solidFill>
                        <a:effectLst/>
                        <a:latin typeface="Cambria Math" panose="02040503050406030204" pitchFamily="18" charset="0"/>
                        <a:ea typeface="Dotum" panose="020B0600000101010101" pitchFamily="34" charset="-127"/>
                      </a:rPr>
                      <m:t>,…,</m:t>
                    </m:r>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x</m:t>
                        </m:r>
                      </m:e>
                      <m:sub>
                        <m:r>
                          <a:rPr lang="vi-VN" sz="1800">
                            <a:solidFill>
                              <a:srgbClr val="000000"/>
                            </a:solidFill>
                            <a:effectLst/>
                            <a:latin typeface="Cambria Math" panose="02040503050406030204" pitchFamily="18" charset="0"/>
                            <a:ea typeface="Dotum" panose="020B0600000101010101" pitchFamily="34" charset="-127"/>
                          </a:rPr>
                          <m:t>21</m:t>
                        </m:r>
                      </m:sub>
                    </m:sSub>
                  </m:oMath>
                </a14:m>
                <a:r>
                  <a:rPr lang="vi-VN" sz="1800">
                    <a:solidFill>
                      <a:srgbClr val="000000"/>
                    </a:solidFill>
                    <a:effectLst/>
                    <a:latin typeface="+mn-lt"/>
                    <a:ea typeface="Dotum" panose="020B0600000101010101" pitchFamily="34" charset="-127"/>
                  </a:rPr>
                  <a:t> nên </a:t>
                </a:r>
                <a14:m>
                  <m:oMath xmlns:m="http://schemas.openxmlformats.org/officeDocument/2006/math">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Q</m:t>
                        </m:r>
                      </m:e>
                      <m:sub>
                        <m:r>
                          <a:rPr lang="vi-VN" sz="1800">
                            <a:solidFill>
                              <a:srgbClr val="000000"/>
                            </a:solidFill>
                            <a:effectLst/>
                            <a:latin typeface="Cambria Math" panose="02040503050406030204" pitchFamily="18" charset="0"/>
                            <a:ea typeface="Dotum" panose="020B0600000101010101" pitchFamily="34" charset="-127"/>
                          </a:rPr>
                          <m:t>3</m:t>
                        </m:r>
                      </m:sub>
                    </m:sSub>
                    <m:r>
                      <a:rPr lang="vi-VN" sz="1800">
                        <a:solidFill>
                          <a:srgbClr val="000000"/>
                        </a:solidFill>
                        <a:effectLst/>
                        <a:latin typeface="Cambria Math" panose="02040503050406030204" pitchFamily="18" charset="0"/>
                        <a:ea typeface="Dotum" panose="020B0600000101010101" pitchFamily="34" charset="-127"/>
                      </a:rPr>
                      <m:t>=</m:t>
                    </m:r>
                    <m:f>
                      <m:fPr>
                        <m:ctrlPr>
                          <a:rPr lang="en-US" sz="1800" i="1">
                            <a:solidFill>
                              <a:srgbClr val="000000"/>
                            </a:solidFill>
                            <a:effectLst/>
                            <a:latin typeface="Cambria Math" panose="02040503050406030204" pitchFamily="18" charset="0"/>
                            <a:ea typeface="Dotum" panose="020B0600000101010101" pitchFamily="34" charset="-127"/>
                          </a:rPr>
                        </m:ctrlPr>
                      </m:fPr>
                      <m:num>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a:solidFill>
                                  <a:srgbClr val="000000"/>
                                </a:solidFill>
                                <a:effectLst/>
                                <a:latin typeface="Cambria Math" panose="02040503050406030204" pitchFamily="18" charset="0"/>
                                <a:ea typeface="Dotum" panose="020B0600000101010101" pitchFamily="34" charset="-127"/>
                              </a:rPr>
                              <m:t>16</m:t>
                            </m:r>
                          </m:sub>
                        </m:sSub>
                        <m:r>
                          <a:rPr lang="vi-VN" sz="1800">
                            <a:solidFill>
                              <a:srgbClr val="000000"/>
                            </a:solidFill>
                            <a:effectLst/>
                            <a:latin typeface="Cambria Math" panose="02040503050406030204" pitchFamily="18" charset="0"/>
                            <a:ea typeface="Dotum" panose="020B0600000101010101" pitchFamily="34" charset="-127"/>
                          </a:rPr>
                          <m:t>+</m:t>
                        </m:r>
                        <m:r>
                          <a:rPr lang="en-US" sz="1800" b="0" i="1" smtClean="0">
                            <a:solidFill>
                              <a:srgbClr val="000000"/>
                            </a:solidFill>
                            <a:effectLst/>
                            <a:latin typeface="Cambria Math" panose="02040503050406030204" pitchFamily="18" charset="0"/>
                            <a:ea typeface="Dotum" panose="020B0600000101010101" pitchFamily="34" charset="-127"/>
                          </a:rPr>
                          <m:t> </m:t>
                        </m:r>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a:solidFill>
                                  <a:srgbClr val="000000"/>
                                </a:solidFill>
                                <a:effectLst/>
                                <a:latin typeface="Cambria Math" panose="02040503050406030204" pitchFamily="18" charset="0"/>
                                <a:ea typeface="Dotum" panose="020B0600000101010101" pitchFamily="34" charset="-127"/>
                              </a:rPr>
                              <m:t>17</m:t>
                            </m:r>
                          </m:sub>
                        </m:sSub>
                      </m:num>
                      <m:den>
                        <m:r>
                          <a:rPr lang="vi-VN" sz="1800">
                            <a:solidFill>
                              <a:srgbClr val="000000"/>
                            </a:solidFill>
                            <a:effectLst/>
                            <a:latin typeface="Cambria Math" panose="02040503050406030204" pitchFamily="18" charset="0"/>
                            <a:ea typeface="Dotum" panose="020B0600000101010101" pitchFamily="34" charset="-127"/>
                          </a:rPr>
                          <m:t>2</m:t>
                        </m:r>
                      </m:den>
                    </m:f>
                  </m:oMath>
                </a14:m>
                <a:r>
                  <a:rPr lang="vi-VN" sz="1800">
                    <a:solidFill>
                      <a:srgbClr val="000000"/>
                    </a:solidFill>
                    <a:effectLst/>
                    <a:latin typeface="+mn-lt"/>
                    <a:ea typeface="Dotum" panose="020B0600000101010101" pitchFamily="34" charset="-127"/>
                  </a:rPr>
                  <a:t>. </a:t>
                </a:r>
                <a:endParaRPr lang="en-US" sz="1800" smtClean="0">
                  <a:solidFill>
                    <a:srgbClr val="000000"/>
                  </a:solidFill>
                  <a:effectLst/>
                  <a:latin typeface="+mn-lt"/>
                  <a:ea typeface="Dotum" panose="020B0600000101010101" pitchFamily="34" charset="-127"/>
                </a:endParaRPr>
              </a:p>
              <a:p>
                <a:pPr algn="just">
                  <a:lnSpc>
                    <a:spcPct val="150000"/>
                  </a:lnSpc>
                  <a:spcBef>
                    <a:spcPts val="0"/>
                  </a:spcBef>
                  <a:spcAft>
                    <a:spcPts val="0"/>
                  </a:spcAft>
                </a:pPr>
                <a:r>
                  <a:rPr lang="vi-VN" sz="1800" smtClean="0">
                    <a:solidFill>
                      <a:srgbClr val="000000"/>
                    </a:solidFill>
                    <a:effectLst/>
                    <a:latin typeface="+mn-lt"/>
                    <a:ea typeface="Dotum" panose="020B0600000101010101" pitchFamily="34" charset="-127"/>
                  </a:rPr>
                  <a:t>Ta </a:t>
                </a:r>
                <a:r>
                  <a:rPr lang="vi-VN" sz="1800">
                    <a:solidFill>
                      <a:srgbClr val="000000"/>
                    </a:solidFill>
                    <a:effectLst/>
                    <a:latin typeface="+mn-lt"/>
                    <a:ea typeface="Dotum" panose="020B0600000101010101" pitchFamily="34" charset="-127"/>
                  </a:rPr>
                  <a:t>có: </a:t>
                </a:r>
                <a14:m>
                  <m:oMath xmlns:m="http://schemas.openxmlformats.org/officeDocument/2006/math">
                    <m:r>
                      <a:rPr lang="vi-VN" sz="1800">
                        <a:solidFill>
                          <a:srgbClr val="000000"/>
                        </a:solidFill>
                        <a:effectLst/>
                        <a:latin typeface="Cambria Math" panose="02040503050406030204" pitchFamily="18" charset="0"/>
                        <a:ea typeface="Dotum" panose="020B0600000101010101" pitchFamily="34" charset="-127"/>
                      </a:rPr>
                      <m:t>3+8+7=18</m:t>
                    </m:r>
                  </m:oMath>
                </a14:m>
                <a:r>
                  <a:rPr lang="vi-VN" sz="1800">
                    <a:solidFill>
                      <a:srgbClr val="000000"/>
                    </a:solidFill>
                    <a:effectLst/>
                    <a:latin typeface="+mn-lt"/>
                    <a:ea typeface="Dotum" panose="020B0600000101010101" pitchFamily="34" charset="-127"/>
                  </a:rPr>
                  <a:t>, do đó </a:t>
                </a:r>
                <a14:m>
                  <m:oMath xmlns:m="http://schemas.openxmlformats.org/officeDocument/2006/math">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a:solidFill>
                              <a:srgbClr val="000000"/>
                            </a:solidFill>
                            <a:effectLst/>
                            <a:latin typeface="Cambria Math" panose="02040503050406030204" pitchFamily="18" charset="0"/>
                            <a:ea typeface="Dotum" panose="020B0600000101010101" pitchFamily="34" charset="-127"/>
                          </a:rPr>
                          <m:t>16</m:t>
                        </m:r>
                      </m:sub>
                    </m:sSub>
                    <m:r>
                      <a:rPr lang="vi-VN" sz="1800">
                        <a:solidFill>
                          <a:srgbClr val="000000"/>
                        </a:solidFill>
                        <a:effectLst/>
                        <a:latin typeface="Cambria Math" panose="02040503050406030204" pitchFamily="18" charset="0"/>
                        <a:ea typeface="Dotum" panose="020B0600000101010101" pitchFamily="34" charset="-127"/>
                      </a:rPr>
                      <m:t>, </m:t>
                    </m:r>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a:solidFill>
                              <a:srgbClr val="000000"/>
                            </a:solidFill>
                            <a:effectLst/>
                            <a:latin typeface="Cambria Math" panose="02040503050406030204" pitchFamily="18" charset="0"/>
                            <a:ea typeface="Dotum" panose="020B0600000101010101" pitchFamily="34" charset="-127"/>
                          </a:rPr>
                          <m:t>17</m:t>
                        </m:r>
                      </m:sub>
                    </m:sSub>
                  </m:oMath>
                </a14:m>
                <a:r>
                  <a:rPr lang="vi-VN" sz="1800">
                    <a:solidFill>
                      <a:srgbClr val="000000"/>
                    </a:solidFill>
                    <a:effectLst/>
                    <a:latin typeface="+mn-lt"/>
                    <a:ea typeface="Dotum" panose="020B0600000101010101" pitchFamily="34" charset="-127"/>
                  </a:rPr>
                  <a:t> thuộc nhóm </a:t>
                </a:r>
                <a14:m>
                  <m:oMath xmlns:m="http://schemas.openxmlformats.org/officeDocument/2006/math">
                    <m:r>
                      <a:rPr lang="vi-VN" sz="1800" i="1">
                        <a:solidFill>
                          <a:srgbClr val="000000"/>
                        </a:solidFill>
                        <a:effectLst/>
                        <a:latin typeface="Cambria Math" panose="02040503050406030204" pitchFamily="18" charset="0"/>
                        <a:ea typeface="Dotum" panose="020B0600000101010101" pitchFamily="34" charset="-127"/>
                      </a:rPr>
                      <m:t>[10; 15)</m:t>
                    </m:r>
                  </m:oMath>
                </a14:m>
                <a:r>
                  <a:rPr lang="vi-VN" sz="1800">
                    <a:solidFill>
                      <a:srgbClr val="000000"/>
                    </a:solidFill>
                    <a:effectLst/>
                    <a:latin typeface="+mn-lt"/>
                    <a:ea typeface="Dotum" panose="020B0600000101010101" pitchFamily="34" charset="-127"/>
                  </a:rPr>
                  <a:t> nên tứ phân vị thứ ba </a:t>
                </a:r>
                <a14:m>
                  <m:oMath xmlns:m="http://schemas.openxmlformats.org/officeDocument/2006/math">
                    <m:sSub>
                      <m:sSubPr>
                        <m:ctrlPr>
                          <a:rPr lang="en-US" sz="1800" i="1">
                            <a:solidFill>
                              <a:srgbClr val="000000"/>
                            </a:solidFill>
                            <a:effectLst/>
                            <a:latin typeface="Cambria Math" panose="02040503050406030204" pitchFamily="18" charset="0"/>
                            <a:ea typeface="Dotum" panose="020B0600000101010101" pitchFamily="34" charset="-127"/>
                          </a:rPr>
                        </m:ctrlPr>
                      </m:sSubPr>
                      <m:e>
                        <m:r>
                          <m:rPr>
                            <m:sty m:val="p"/>
                          </m:rPr>
                          <a:rPr lang="vi-VN" sz="1800">
                            <a:solidFill>
                              <a:srgbClr val="000000"/>
                            </a:solidFill>
                            <a:effectLst/>
                            <a:latin typeface="Cambria Math" panose="02040503050406030204" pitchFamily="18" charset="0"/>
                            <a:ea typeface="Dotum" panose="020B0600000101010101" pitchFamily="34" charset="-127"/>
                          </a:rPr>
                          <m:t>Q</m:t>
                        </m:r>
                      </m:e>
                      <m:sub>
                        <m:r>
                          <a:rPr lang="vi-VN" sz="1800">
                            <a:solidFill>
                              <a:srgbClr val="000000"/>
                            </a:solidFill>
                            <a:effectLst/>
                            <a:latin typeface="Cambria Math" panose="02040503050406030204" pitchFamily="18" charset="0"/>
                            <a:ea typeface="Dotum" panose="020B0600000101010101" pitchFamily="34" charset="-127"/>
                          </a:rPr>
                          <m:t>3</m:t>
                        </m:r>
                      </m:sub>
                    </m:sSub>
                  </m:oMath>
                </a14:m>
                <a:r>
                  <a:rPr lang="vi-VN" sz="1800">
                    <a:solidFill>
                      <a:srgbClr val="000000"/>
                    </a:solidFill>
                    <a:effectLst/>
                    <a:latin typeface="+mn-lt"/>
                    <a:ea typeface="Dotum" panose="020B0600000101010101" pitchFamily="34" charset="-127"/>
                  </a:rPr>
                  <a:t> thuộc nhóm </a:t>
                </a:r>
                <a14:m>
                  <m:oMath xmlns:m="http://schemas.openxmlformats.org/officeDocument/2006/math">
                    <m:r>
                      <a:rPr lang="vi-VN" sz="1800" i="1">
                        <a:solidFill>
                          <a:srgbClr val="000000"/>
                        </a:solidFill>
                        <a:effectLst/>
                        <a:latin typeface="Cambria Math" panose="02040503050406030204" pitchFamily="18" charset="0"/>
                        <a:ea typeface="Dotum" panose="020B0600000101010101" pitchFamily="34" charset="-127"/>
                      </a:rPr>
                      <m:t>[10; 15).</m:t>
                    </m:r>
                  </m:oMath>
                </a14:m>
                <a:endParaRPr lang="en-US" sz="1800">
                  <a:solidFill>
                    <a:srgbClr val="000000"/>
                  </a:solidFill>
                  <a:effectLst/>
                  <a:latin typeface="+mn-lt"/>
                  <a:ea typeface="Times New Roman" panose="02020603050405020304" pitchFamily="18" charset="0"/>
                </a:endParaRPr>
              </a:p>
            </p:txBody>
          </p:sp>
        </mc:Choice>
        <mc:Fallback>
          <p:sp>
            <p:nvSpPr>
              <p:cNvPr id="4" name="Rectangle 2"/>
              <p:cNvSpPr>
                <a:spLocks noRot="1" noChangeAspect="1" noMove="1" noResize="1" noEditPoints="1" noAdjustHandles="1" noChangeArrowheads="1" noChangeShapeType="1" noTextEdit="1"/>
              </p:cNvSpPr>
              <p:nvPr/>
            </p:nvSpPr>
            <p:spPr bwMode="auto">
              <a:xfrm>
                <a:off x="398544" y="1532329"/>
                <a:ext cx="8339937" cy="3368486"/>
              </a:xfrm>
              <a:prstGeom prst="rect">
                <a:avLst/>
              </a:prstGeom>
              <a:blipFill>
                <a:blip r:embed="rId3"/>
                <a:stretch>
                  <a:fillRect l="-585" r="-658" b="-90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rot="533394">
            <a:off x="290658" y="188973"/>
            <a:ext cx="331094" cy="551124"/>
          </a:xfrm>
          <a:prstGeom prst="rect">
            <a:avLst/>
          </a:prstGeom>
        </p:spPr>
      </p:pic>
      <p:sp>
        <p:nvSpPr>
          <p:cNvPr id="14" name="Rectangle 13"/>
          <p:cNvSpPr/>
          <p:nvPr/>
        </p:nvSpPr>
        <p:spPr>
          <a:xfrm>
            <a:off x="4084246" y="1133676"/>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330249748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le 4"/>
              <p:cNvSpPr/>
              <p:nvPr/>
            </p:nvSpPr>
            <p:spPr>
              <a:xfrm>
                <a:off x="379682" y="993913"/>
                <a:ext cx="8356821" cy="38633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smtClean="0">
                    <a:solidFill>
                      <a:srgbClr val="000000"/>
                    </a:solidFill>
                    <a:ea typeface="Dotum" panose="020B0600000101010101" pitchFamily="34" charset="-127"/>
                  </a:rPr>
                  <a:t>Để tính </a:t>
                </a:r>
                <a:r>
                  <a:rPr lang="vi-VN" sz="2000" b="1" smtClean="0">
                    <a:solidFill>
                      <a:srgbClr val="000000"/>
                    </a:solidFill>
                    <a:ea typeface="Dotum" panose="020B0600000101010101" pitchFamily="34" charset="-127"/>
                  </a:rPr>
                  <a:t>tứ phân vị thứ nhất </a:t>
                </a:r>
                <a14:m>
                  <m:oMath xmlns:m="http://schemas.openxmlformats.org/officeDocument/2006/math">
                    <m:sSub>
                      <m:sSubPr>
                        <m:ctrlPr>
                          <a:rPr lang="en-US" sz="2000" b="1" i="1">
                            <a:solidFill>
                              <a:srgbClr val="000000"/>
                            </a:solidFill>
                            <a:effectLst/>
                            <a:latin typeface="Cambria Math" panose="02040503050406030204" pitchFamily="18" charset="0"/>
                            <a:ea typeface="Dotum" panose="020B0600000101010101" pitchFamily="34" charset="-127"/>
                          </a:rPr>
                        </m:ctrlPr>
                      </m:sSubPr>
                      <m:e>
                        <m:r>
                          <a:rPr lang="vi-VN" sz="2000" b="1" i="0">
                            <a:solidFill>
                              <a:srgbClr val="000000"/>
                            </a:solidFill>
                            <a:effectLst/>
                            <a:latin typeface="Cambria Math" panose="02040503050406030204" pitchFamily="18" charset="0"/>
                            <a:ea typeface="Dotum" panose="020B0600000101010101" pitchFamily="34" charset="-127"/>
                          </a:rPr>
                          <m:t>𝐐</m:t>
                        </m:r>
                      </m:e>
                      <m:sub>
                        <m:r>
                          <a:rPr lang="vi-VN" sz="2000" b="1" i="0">
                            <a:solidFill>
                              <a:srgbClr val="000000"/>
                            </a:solidFill>
                            <a:effectLst/>
                            <a:latin typeface="Cambria Math" panose="02040503050406030204" pitchFamily="18" charset="0"/>
                            <a:ea typeface="Dotum" panose="020B0600000101010101" pitchFamily="34" charset="-127"/>
                          </a:rPr>
                          <m:t>𝟏</m:t>
                        </m:r>
                      </m:sub>
                    </m:sSub>
                  </m:oMath>
                </a14:m>
                <a:r>
                  <a:rPr lang="vi-VN" sz="2000">
                    <a:solidFill>
                      <a:srgbClr val="000000"/>
                    </a:solidFill>
                    <a:effectLst/>
                    <a:ea typeface="Dotum" panose="020B0600000101010101" pitchFamily="34" charset="-127"/>
                  </a:rPr>
                  <a:t> của mẫu số liệu ghép nhóm, trước hết ta xác định nhóm chứa </a:t>
                </a:r>
                <a14:m>
                  <m:oMath xmlns:m="http://schemas.openxmlformats.org/officeDocument/2006/math">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Q</m:t>
                        </m:r>
                      </m:e>
                      <m:sub>
                        <m:r>
                          <a:rPr lang="vi-VN" sz="2000" i="0">
                            <a:solidFill>
                              <a:srgbClr val="000000"/>
                            </a:solidFill>
                            <a:effectLst/>
                            <a:latin typeface="Cambria Math" panose="02040503050406030204" pitchFamily="18" charset="0"/>
                            <a:ea typeface="Dotum" panose="020B0600000101010101" pitchFamily="34" charset="-127"/>
                          </a:rPr>
                          <m:t>1</m:t>
                        </m:r>
                      </m:sub>
                    </m:sSub>
                  </m:oMath>
                </a14:m>
                <a:r>
                  <a:rPr lang="vi-VN" sz="2000">
                    <a:solidFill>
                      <a:srgbClr val="000000"/>
                    </a:solidFill>
                    <a:effectLst/>
                    <a:ea typeface="Dotum" panose="020B0600000101010101" pitchFamily="34" charset="-127"/>
                  </a:rPr>
                  <a:t>, giả sử đó là nhóm thứ p: </a:t>
                </a:r>
                <a14:m>
                  <m:oMath xmlns:m="http://schemas.openxmlformats.org/officeDocument/2006/math">
                    <m:r>
                      <a:rPr lang="vi-VN" sz="2000" i="0">
                        <a:solidFill>
                          <a:srgbClr val="000000"/>
                        </a:solidFill>
                        <a:effectLst/>
                        <a:latin typeface="Cambria Math" panose="02040503050406030204" pitchFamily="18" charset="0"/>
                        <a:ea typeface="Dotum" panose="020B0600000101010101" pitchFamily="34" charset="-127"/>
                      </a:rPr>
                      <m:t>[</m:t>
                    </m:r>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a</m:t>
                        </m:r>
                      </m:e>
                      <m:sub>
                        <m:r>
                          <m:rPr>
                            <m:sty m:val="p"/>
                          </m:rPr>
                          <a:rPr lang="vi-VN" sz="2000" i="0">
                            <a:solidFill>
                              <a:srgbClr val="000000"/>
                            </a:solidFill>
                            <a:effectLst/>
                            <a:latin typeface="Cambria Math" panose="02040503050406030204" pitchFamily="18" charset="0"/>
                            <a:ea typeface="Dotum" panose="020B0600000101010101" pitchFamily="34" charset="-127"/>
                          </a:rPr>
                          <m:t>p</m:t>
                        </m:r>
                      </m:sub>
                    </m:sSub>
                    <m:r>
                      <a:rPr lang="vi-VN" sz="2000" i="0">
                        <a:solidFill>
                          <a:srgbClr val="000000"/>
                        </a:solidFill>
                        <a:effectLst/>
                        <a:latin typeface="Cambria Math" panose="02040503050406030204" pitchFamily="18" charset="0"/>
                        <a:ea typeface="Dotum" panose="020B0600000101010101" pitchFamily="34" charset="-127"/>
                      </a:rPr>
                      <m:t>;</m:t>
                    </m:r>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a</m:t>
                        </m:r>
                      </m:e>
                      <m:sub>
                        <m:r>
                          <m:rPr>
                            <m:sty m:val="p"/>
                          </m:rPr>
                          <a:rPr lang="vi-VN" sz="2000" i="0">
                            <a:solidFill>
                              <a:srgbClr val="000000"/>
                            </a:solidFill>
                            <a:effectLst/>
                            <a:latin typeface="Cambria Math" panose="02040503050406030204" pitchFamily="18" charset="0"/>
                            <a:ea typeface="Dotum" panose="020B0600000101010101" pitchFamily="34" charset="-127"/>
                          </a:rPr>
                          <m:t>p</m:t>
                        </m:r>
                        <m:r>
                          <a:rPr lang="vi-VN" sz="2000" i="0">
                            <a:solidFill>
                              <a:srgbClr val="000000"/>
                            </a:solidFill>
                            <a:effectLst/>
                            <a:latin typeface="Cambria Math" panose="02040503050406030204" pitchFamily="18" charset="0"/>
                            <a:ea typeface="Dotum" panose="020B0600000101010101" pitchFamily="34" charset="-127"/>
                          </a:rPr>
                          <m:t>+1</m:t>
                        </m:r>
                      </m:sub>
                    </m:sSub>
                    <m:r>
                      <a:rPr lang="vi-VN" sz="2000" i="0">
                        <a:solidFill>
                          <a:srgbClr val="000000"/>
                        </a:solidFill>
                        <a:effectLst/>
                        <a:latin typeface="Cambria Math" panose="02040503050406030204" pitchFamily="18" charset="0"/>
                        <a:ea typeface="Dotum" panose="020B0600000101010101" pitchFamily="34" charset="-127"/>
                      </a:rPr>
                      <m:t>)</m:t>
                    </m:r>
                  </m:oMath>
                </a14:m>
                <a:r>
                  <a:rPr lang="vi-VN" sz="2000">
                    <a:solidFill>
                      <a:srgbClr val="000000"/>
                    </a:solidFill>
                    <a:effectLst/>
                    <a:ea typeface="Dotum" panose="020B0600000101010101" pitchFamily="34" charset="-127"/>
                  </a:rPr>
                  <a:t>. Khi đó:</a:t>
                </a:r>
                <a:endParaRPr lang="en-US" sz="2000">
                  <a:solidFill>
                    <a:srgbClr val="000000"/>
                  </a:solidFill>
                  <a:effectLst/>
                  <a:ea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Q</m:t>
                          </m:r>
                        </m:e>
                        <m:sub>
                          <m:r>
                            <a:rPr lang="vi-VN" sz="2000" i="0">
                              <a:solidFill>
                                <a:srgbClr val="000000"/>
                              </a:solidFill>
                              <a:effectLst/>
                              <a:latin typeface="Cambria Math" panose="02040503050406030204" pitchFamily="18" charset="0"/>
                              <a:ea typeface="Dotum" panose="020B0600000101010101" pitchFamily="34" charset="-127"/>
                            </a:rPr>
                            <m:t>1</m:t>
                          </m:r>
                        </m:sub>
                      </m:sSub>
                      <m:r>
                        <a:rPr lang="vi-VN" sz="2000" i="0">
                          <a:solidFill>
                            <a:srgbClr val="000000"/>
                          </a:solidFill>
                          <a:effectLst/>
                          <a:latin typeface="Cambria Math" panose="02040503050406030204" pitchFamily="18" charset="0"/>
                          <a:ea typeface="Dotum" panose="020B0600000101010101" pitchFamily="34" charset="-127"/>
                        </a:rPr>
                        <m:t>=</m:t>
                      </m:r>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a</m:t>
                          </m:r>
                        </m:e>
                        <m:sub>
                          <m:r>
                            <m:rPr>
                              <m:sty m:val="p"/>
                            </m:rPr>
                            <a:rPr lang="vi-VN" sz="2000" i="0">
                              <a:solidFill>
                                <a:srgbClr val="000000"/>
                              </a:solidFill>
                              <a:effectLst/>
                              <a:latin typeface="Cambria Math" panose="02040503050406030204" pitchFamily="18" charset="0"/>
                              <a:ea typeface="Dotum" panose="020B0600000101010101" pitchFamily="34" charset="-127"/>
                            </a:rPr>
                            <m:t>p</m:t>
                          </m:r>
                        </m:sub>
                      </m:sSub>
                      <m:r>
                        <a:rPr lang="vi-VN" sz="2000" i="0">
                          <a:solidFill>
                            <a:srgbClr val="000000"/>
                          </a:solidFill>
                          <a:effectLst/>
                          <a:latin typeface="Cambria Math" panose="02040503050406030204" pitchFamily="18" charset="0"/>
                          <a:ea typeface="Dotum" panose="020B0600000101010101" pitchFamily="34" charset="-127"/>
                        </a:rPr>
                        <m:t>+</m:t>
                      </m:r>
                      <m:f>
                        <m:fPr>
                          <m:ctrlPr>
                            <a:rPr lang="en-US" sz="2000" i="1">
                              <a:solidFill>
                                <a:srgbClr val="000000"/>
                              </a:solidFill>
                              <a:effectLst/>
                              <a:latin typeface="Cambria Math" panose="02040503050406030204" pitchFamily="18" charset="0"/>
                              <a:ea typeface="Dotum" panose="020B0600000101010101" pitchFamily="34" charset="-127"/>
                            </a:rPr>
                          </m:ctrlPr>
                        </m:fPr>
                        <m:num>
                          <m:f>
                            <m:fPr>
                              <m:ctrlPr>
                                <a:rPr lang="en-US" sz="2000" i="1">
                                  <a:solidFill>
                                    <a:srgbClr val="000000"/>
                                  </a:solidFill>
                                  <a:effectLst/>
                                  <a:latin typeface="Cambria Math" panose="02040503050406030204" pitchFamily="18" charset="0"/>
                                  <a:ea typeface="Dotum" panose="020B0600000101010101" pitchFamily="34" charset="-127"/>
                                </a:rPr>
                              </m:ctrlPr>
                            </m:fPr>
                            <m:num>
                              <m:r>
                                <m:rPr>
                                  <m:sty m:val="p"/>
                                </m:rPr>
                                <a:rPr lang="vi-VN" sz="2000" i="0">
                                  <a:solidFill>
                                    <a:srgbClr val="000000"/>
                                  </a:solidFill>
                                  <a:effectLst/>
                                  <a:latin typeface="Cambria Math" panose="02040503050406030204" pitchFamily="18" charset="0"/>
                                  <a:ea typeface="Dotum" panose="020B0600000101010101" pitchFamily="34" charset="-127"/>
                                </a:rPr>
                                <m:t>n</m:t>
                              </m:r>
                            </m:num>
                            <m:den>
                              <m:r>
                                <a:rPr lang="vi-VN" sz="2000" i="0">
                                  <a:solidFill>
                                    <a:srgbClr val="000000"/>
                                  </a:solidFill>
                                  <a:effectLst/>
                                  <a:latin typeface="Cambria Math" panose="02040503050406030204" pitchFamily="18" charset="0"/>
                                  <a:ea typeface="Dotum" panose="020B0600000101010101" pitchFamily="34" charset="-127"/>
                                </a:rPr>
                                <m:t>4</m:t>
                              </m:r>
                            </m:den>
                          </m:f>
                          <m:r>
                            <a:rPr lang="en-US" sz="2000" b="0" i="0" smtClean="0">
                              <a:solidFill>
                                <a:srgbClr val="000000"/>
                              </a:solidFill>
                              <a:effectLst/>
                              <a:latin typeface="Cambria Math" panose="02040503050406030204" pitchFamily="18" charset="0"/>
                              <a:ea typeface="Dotum" panose="020B0600000101010101" pitchFamily="34" charset="-127"/>
                            </a:rPr>
                            <m:t> </m:t>
                          </m:r>
                          <m:r>
                            <a:rPr lang="vi-VN" sz="2000" i="0">
                              <a:solidFill>
                                <a:srgbClr val="000000"/>
                              </a:solidFill>
                              <a:effectLst/>
                              <a:latin typeface="Cambria Math" panose="02040503050406030204" pitchFamily="18" charset="0"/>
                              <a:ea typeface="Dotum" panose="020B0600000101010101" pitchFamily="34" charset="-127"/>
                            </a:rPr>
                            <m:t>−</m:t>
                          </m:r>
                          <m:d>
                            <m:dPr>
                              <m:ctrlPr>
                                <a:rPr lang="en-US" sz="2000" i="1">
                                  <a:solidFill>
                                    <a:srgbClr val="000000"/>
                                  </a:solidFill>
                                  <a:effectLst/>
                                  <a:latin typeface="Cambria Math" panose="02040503050406030204" pitchFamily="18" charset="0"/>
                                  <a:ea typeface="Dotum" panose="020B0600000101010101" pitchFamily="34" charset="-127"/>
                                </a:rPr>
                              </m:ctrlPr>
                            </m:dPr>
                            <m:e>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m</m:t>
                                  </m:r>
                                </m:e>
                                <m:sub>
                                  <m:r>
                                    <a:rPr lang="vi-VN" sz="2000" i="0">
                                      <a:solidFill>
                                        <a:srgbClr val="000000"/>
                                      </a:solidFill>
                                      <a:effectLst/>
                                      <a:latin typeface="Cambria Math" panose="02040503050406030204" pitchFamily="18" charset="0"/>
                                      <a:ea typeface="Dotum" panose="020B0600000101010101" pitchFamily="34" charset="-127"/>
                                    </a:rPr>
                                    <m:t>1</m:t>
                                  </m:r>
                                </m:sub>
                              </m:sSub>
                              <m:r>
                                <a:rPr lang="vi-VN" sz="2000" i="0">
                                  <a:solidFill>
                                    <a:srgbClr val="000000"/>
                                  </a:solidFill>
                                  <a:effectLst/>
                                  <a:latin typeface="Cambria Math" panose="02040503050406030204" pitchFamily="18" charset="0"/>
                                  <a:ea typeface="Dotum" panose="020B0600000101010101" pitchFamily="34" charset="-127"/>
                                </a:rPr>
                                <m:t>+…+</m:t>
                              </m:r>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m</m:t>
                                  </m:r>
                                </m:e>
                                <m:sub>
                                  <m:r>
                                    <m:rPr>
                                      <m:sty m:val="p"/>
                                    </m:rPr>
                                    <a:rPr lang="vi-VN" sz="2000" i="0">
                                      <a:solidFill>
                                        <a:srgbClr val="000000"/>
                                      </a:solidFill>
                                      <a:effectLst/>
                                      <a:latin typeface="Cambria Math" panose="02040503050406030204" pitchFamily="18" charset="0"/>
                                      <a:ea typeface="Dotum" panose="020B0600000101010101" pitchFamily="34" charset="-127"/>
                                    </a:rPr>
                                    <m:t>p</m:t>
                                  </m:r>
                                  <m:r>
                                    <a:rPr lang="vi-VN" sz="2000" i="0">
                                      <a:solidFill>
                                        <a:srgbClr val="000000"/>
                                      </a:solidFill>
                                      <a:effectLst/>
                                      <a:latin typeface="Cambria Math" panose="02040503050406030204" pitchFamily="18" charset="0"/>
                                      <a:ea typeface="Dotum" panose="020B0600000101010101" pitchFamily="34" charset="-127"/>
                                    </a:rPr>
                                    <m:t>−1</m:t>
                                  </m:r>
                                </m:sub>
                              </m:sSub>
                            </m:e>
                          </m:d>
                        </m:num>
                        <m:den>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m</m:t>
                              </m:r>
                            </m:e>
                            <m:sub>
                              <m:r>
                                <m:rPr>
                                  <m:sty m:val="p"/>
                                </m:rPr>
                                <a:rPr lang="vi-VN" sz="2000" i="0">
                                  <a:solidFill>
                                    <a:srgbClr val="000000"/>
                                  </a:solidFill>
                                  <a:effectLst/>
                                  <a:latin typeface="Cambria Math" panose="02040503050406030204" pitchFamily="18" charset="0"/>
                                  <a:ea typeface="Dotum" panose="020B0600000101010101" pitchFamily="34" charset="-127"/>
                                </a:rPr>
                                <m:t>p</m:t>
                              </m:r>
                            </m:sub>
                          </m:sSub>
                        </m:den>
                      </m:f>
                      <m:r>
                        <a:rPr lang="vi-VN" sz="2000" i="0">
                          <a:solidFill>
                            <a:srgbClr val="000000"/>
                          </a:solidFill>
                          <a:effectLst/>
                          <a:latin typeface="Cambria Math" panose="02040503050406030204" pitchFamily="18" charset="0"/>
                          <a:ea typeface="Dotum" panose="020B0600000101010101" pitchFamily="34" charset="-127"/>
                        </a:rPr>
                        <m:t>.(</m:t>
                      </m:r>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a</m:t>
                          </m:r>
                        </m:e>
                        <m:sub>
                          <m:r>
                            <m:rPr>
                              <m:sty m:val="p"/>
                            </m:rPr>
                            <a:rPr lang="vi-VN" sz="2000" i="0">
                              <a:solidFill>
                                <a:srgbClr val="000000"/>
                              </a:solidFill>
                              <a:effectLst/>
                              <a:latin typeface="Cambria Math" panose="02040503050406030204" pitchFamily="18" charset="0"/>
                              <a:ea typeface="Dotum" panose="020B0600000101010101" pitchFamily="34" charset="-127"/>
                            </a:rPr>
                            <m:t>p</m:t>
                          </m:r>
                          <m:r>
                            <a:rPr lang="vi-VN" sz="2000" i="0">
                              <a:solidFill>
                                <a:srgbClr val="000000"/>
                              </a:solidFill>
                              <a:effectLst/>
                              <a:latin typeface="Cambria Math" panose="02040503050406030204" pitchFamily="18" charset="0"/>
                              <a:ea typeface="Dotum" panose="020B0600000101010101" pitchFamily="34" charset="-127"/>
                            </a:rPr>
                            <m:t>+1</m:t>
                          </m:r>
                        </m:sub>
                      </m:sSub>
                      <m:r>
                        <a:rPr lang="vi-VN" sz="2000" i="0">
                          <a:solidFill>
                            <a:srgbClr val="000000"/>
                          </a:solidFill>
                          <a:effectLst/>
                          <a:latin typeface="Cambria Math" panose="02040503050406030204" pitchFamily="18" charset="0"/>
                          <a:ea typeface="Dotum" panose="020B0600000101010101" pitchFamily="34" charset="-127"/>
                        </a:rPr>
                        <m:t>−</m:t>
                      </m:r>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a</m:t>
                          </m:r>
                        </m:e>
                        <m:sub>
                          <m:r>
                            <m:rPr>
                              <m:sty m:val="p"/>
                            </m:rPr>
                            <a:rPr lang="vi-VN" sz="2000" i="0">
                              <a:solidFill>
                                <a:srgbClr val="000000"/>
                              </a:solidFill>
                              <a:effectLst/>
                              <a:latin typeface="Cambria Math" panose="02040503050406030204" pitchFamily="18" charset="0"/>
                              <a:ea typeface="Dotum" panose="020B0600000101010101" pitchFamily="34" charset="-127"/>
                            </a:rPr>
                            <m:t>p</m:t>
                          </m:r>
                        </m:sub>
                      </m:sSub>
                      <m:r>
                        <a:rPr lang="vi-VN" sz="2000" i="0">
                          <a:solidFill>
                            <a:srgbClr val="000000"/>
                          </a:solidFill>
                          <a:effectLst/>
                          <a:latin typeface="Cambria Math" panose="02040503050406030204" pitchFamily="18" charset="0"/>
                          <a:ea typeface="Dotum" panose="020B0600000101010101" pitchFamily="34" charset="-127"/>
                        </a:rPr>
                        <m:t>)</m:t>
                      </m:r>
                    </m:oMath>
                  </m:oMathPara>
                </a14:m>
                <a:endParaRPr lang="en-US" sz="2000">
                  <a:solidFill>
                    <a:srgbClr val="000000"/>
                  </a:solidFill>
                  <a:effectLst/>
                  <a:ea typeface="Times New Roman" panose="02020603050405020304" pitchFamily="18" charset="0"/>
                </a:endParaRPr>
              </a:p>
              <a:p>
                <a:pPr algn="just">
                  <a:lnSpc>
                    <a:spcPct val="150000"/>
                  </a:lnSpc>
                </a:pPr>
                <a:r>
                  <a:rPr lang="vi-VN" sz="2000">
                    <a:solidFill>
                      <a:srgbClr val="000000"/>
                    </a:solidFill>
                    <a:effectLst/>
                    <a:ea typeface="Dotum" panose="020B0600000101010101" pitchFamily="34" charset="-127"/>
                  </a:rPr>
                  <a:t>Trong đó n là cỡ mẫu, </a:t>
                </a:r>
                <a14:m>
                  <m:oMath xmlns:m="http://schemas.openxmlformats.org/officeDocument/2006/math">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m</m:t>
                        </m:r>
                      </m:e>
                      <m:sub>
                        <m:r>
                          <m:rPr>
                            <m:sty m:val="p"/>
                          </m:rPr>
                          <a:rPr lang="vi-VN" sz="2000" i="0">
                            <a:solidFill>
                              <a:srgbClr val="000000"/>
                            </a:solidFill>
                            <a:effectLst/>
                            <a:latin typeface="Cambria Math" panose="02040503050406030204" pitchFamily="18" charset="0"/>
                            <a:ea typeface="Dotum" panose="020B0600000101010101" pitchFamily="34" charset="-127"/>
                          </a:rPr>
                          <m:t>p</m:t>
                        </m:r>
                      </m:sub>
                    </m:sSub>
                  </m:oMath>
                </a14:m>
                <a:r>
                  <a:rPr lang="vi-VN" sz="2000">
                    <a:solidFill>
                      <a:srgbClr val="000000"/>
                    </a:solidFill>
                    <a:effectLst/>
                    <a:ea typeface="Dotum" panose="020B0600000101010101" pitchFamily="34" charset="-127"/>
                  </a:rPr>
                  <a:t> là tần số nhóm p, với </a:t>
                </a:r>
                <a14:m>
                  <m:oMath xmlns:m="http://schemas.openxmlformats.org/officeDocument/2006/math">
                    <m:r>
                      <m:rPr>
                        <m:sty m:val="p"/>
                      </m:rPr>
                      <a:rPr lang="vi-VN" sz="2000" i="0">
                        <a:solidFill>
                          <a:srgbClr val="000000"/>
                        </a:solidFill>
                        <a:effectLst/>
                        <a:latin typeface="Cambria Math" panose="02040503050406030204" pitchFamily="18" charset="0"/>
                        <a:ea typeface="Dotum" panose="020B0600000101010101" pitchFamily="34" charset="-127"/>
                      </a:rPr>
                      <m:t>p</m:t>
                    </m:r>
                    <m:r>
                      <a:rPr lang="vi-VN" sz="2000" i="0">
                        <a:solidFill>
                          <a:srgbClr val="000000"/>
                        </a:solidFill>
                        <a:effectLst/>
                        <a:latin typeface="Cambria Math" panose="02040503050406030204" pitchFamily="18" charset="0"/>
                        <a:ea typeface="Dotum" panose="020B0600000101010101" pitchFamily="34" charset="-127"/>
                      </a:rPr>
                      <m:t>=1</m:t>
                    </m:r>
                  </m:oMath>
                </a14:m>
                <a:r>
                  <a:rPr lang="vi-VN" sz="2000">
                    <a:solidFill>
                      <a:srgbClr val="000000"/>
                    </a:solidFill>
                    <a:effectLst/>
                    <a:ea typeface="Dotum" panose="020B0600000101010101" pitchFamily="34" charset="-127"/>
                  </a:rPr>
                  <a:t> ta quy ước </a:t>
                </a:r>
                <a14:m>
                  <m:oMath xmlns:m="http://schemas.openxmlformats.org/officeDocument/2006/math">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m</m:t>
                        </m:r>
                      </m:e>
                      <m:sub>
                        <m:r>
                          <a:rPr lang="vi-VN" sz="2000" i="0">
                            <a:solidFill>
                              <a:srgbClr val="000000"/>
                            </a:solidFill>
                            <a:effectLst/>
                            <a:latin typeface="Cambria Math" panose="02040503050406030204" pitchFamily="18" charset="0"/>
                            <a:ea typeface="Dotum" panose="020B0600000101010101" pitchFamily="34" charset="-127"/>
                          </a:rPr>
                          <m:t>1</m:t>
                        </m:r>
                      </m:sub>
                    </m:sSub>
                    <m:r>
                      <a:rPr lang="vi-VN" sz="2000" i="0">
                        <a:solidFill>
                          <a:srgbClr val="000000"/>
                        </a:solidFill>
                        <a:effectLst/>
                        <a:latin typeface="Cambria Math" panose="02040503050406030204" pitchFamily="18" charset="0"/>
                        <a:ea typeface="Dotum" panose="020B0600000101010101" pitchFamily="34" charset="-127"/>
                      </a:rPr>
                      <m:t>+…+</m:t>
                    </m:r>
                    <m:sSub>
                      <m:sSubPr>
                        <m:ctrlPr>
                          <a:rPr lang="en-US" sz="2000" i="1">
                            <a:solidFill>
                              <a:srgbClr val="000000"/>
                            </a:solidFill>
                            <a:effectLst/>
                            <a:latin typeface="Cambria Math" panose="02040503050406030204" pitchFamily="18" charset="0"/>
                            <a:ea typeface="Dotum" panose="020B0600000101010101" pitchFamily="34" charset="-127"/>
                          </a:rPr>
                        </m:ctrlPr>
                      </m:sSubPr>
                      <m:e>
                        <m:r>
                          <m:rPr>
                            <m:sty m:val="p"/>
                          </m:rPr>
                          <a:rPr lang="vi-VN" sz="2000" i="0">
                            <a:solidFill>
                              <a:srgbClr val="000000"/>
                            </a:solidFill>
                            <a:effectLst/>
                            <a:latin typeface="Cambria Math" panose="02040503050406030204" pitchFamily="18" charset="0"/>
                            <a:ea typeface="Dotum" panose="020B0600000101010101" pitchFamily="34" charset="-127"/>
                          </a:rPr>
                          <m:t>m</m:t>
                        </m:r>
                      </m:e>
                      <m:sub>
                        <m:r>
                          <m:rPr>
                            <m:sty m:val="p"/>
                          </m:rPr>
                          <a:rPr lang="vi-VN" sz="2000" i="0">
                            <a:solidFill>
                              <a:srgbClr val="000000"/>
                            </a:solidFill>
                            <a:effectLst/>
                            <a:latin typeface="Cambria Math" panose="02040503050406030204" pitchFamily="18" charset="0"/>
                            <a:ea typeface="Dotum" panose="020B0600000101010101" pitchFamily="34" charset="-127"/>
                          </a:rPr>
                          <m:t>p</m:t>
                        </m:r>
                        <m:r>
                          <a:rPr lang="vi-VN" sz="2000" i="0">
                            <a:solidFill>
                              <a:srgbClr val="000000"/>
                            </a:solidFill>
                            <a:effectLst/>
                            <a:latin typeface="Cambria Math" panose="02040503050406030204" pitchFamily="18" charset="0"/>
                            <a:ea typeface="Dotum" panose="020B0600000101010101" pitchFamily="34" charset="-127"/>
                          </a:rPr>
                          <m:t>−1</m:t>
                        </m:r>
                      </m:sub>
                    </m:sSub>
                    <m:r>
                      <a:rPr lang="vi-VN" sz="2000" i="0">
                        <a:solidFill>
                          <a:srgbClr val="000000"/>
                        </a:solidFill>
                        <a:effectLst/>
                        <a:latin typeface="Cambria Math" panose="02040503050406030204" pitchFamily="18" charset="0"/>
                        <a:ea typeface="Dotum" panose="020B0600000101010101" pitchFamily="34" charset="-127"/>
                      </a:rPr>
                      <m:t>=0</m:t>
                    </m:r>
                  </m:oMath>
                </a14:m>
                <a:r>
                  <a:rPr lang="vi-VN" sz="2000" smtClean="0">
                    <a:solidFill>
                      <a:srgbClr val="000000"/>
                    </a:solidFill>
                    <a:effectLst/>
                    <a:ea typeface="Dotum" panose="020B0600000101010101" pitchFamily="34" charset="-127"/>
                  </a:rPr>
                  <a:t>.</a:t>
                </a:r>
                <a:endParaRPr lang="en-US" sz="2000">
                  <a:solidFill>
                    <a:srgbClr val="000000"/>
                  </a:solidFill>
                  <a:effectLst/>
                  <a:ea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379682" y="993913"/>
                <a:ext cx="8356821" cy="3863340"/>
              </a:xfrm>
              <a:prstGeom prst="roundRect">
                <a:avLst/>
              </a:prstGeom>
              <a:blipFill>
                <a:blip r:embed="rId3"/>
                <a:stretch>
                  <a:fillRect/>
                </a:stretch>
              </a:blipFill>
            </p:spPr>
            <p:txBody>
              <a:bodyPr/>
              <a:lstStyle/>
              <a:p>
                <a:r>
                  <a:rPr lang="en-US">
                    <a:noFill/>
                  </a:rPr>
                  <a:t> </a:t>
                </a:r>
              </a:p>
            </p:txBody>
          </p:sp>
        </mc:Fallback>
      </mc:AlternateContent>
      <p:sp>
        <p:nvSpPr>
          <p:cNvPr id="2" name="Rectangle 1"/>
          <p:cNvSpPr/>
          <p:nvPr/>
        </p:nvSpPr>
        <p:spPr>
          <a:xfrm>
            <a:off x="3657045" y="225095"/>
            <a:ext cx="1802096" cy="598177"/>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smtClean="0">
                <a:ln>
                  <a:noFill/>
                </a:ln>
                <a:solidFill>
                  <a:srgbClr val="2D1549"/>
                </a:solidFill>
                <a:effectLst/>
                <a:uLnTx/>
                <a:uFillTx/>
                <a:latin typeface="Arial" panose="020B0604020202020204" pitchFamily="34" charset="0"/>
                <a:cs typeface="Arial" panose="020B0604020202020204" pitchFamily="34" charset="0"/>
                <a:sym typeface="Arial"/>
              </a:rPr>
              <a:t>KẾT</a:t>
            </a:r>
            <a:r>
              <a:rPr kumimoji="0" lang="en-US" sz="2500" b="1" i="0" u="none" strike="noStrike" kern="1200" cap="none" spc="0" normalizeH="0" noProof="0" smtClean="0">
                <a:ln>
                  <a:noFill/>
                </a:ln>
                <a:solidFill>
                  <a:srgbClr val="2D1549"/>
                </a:solidFill>
                <a:effectLst/>
                <a:uLnTx/>
                <a:uFillTx/>
                <a:latin typeface="Arial" panose="020B0604020202020204" pitchFamily="34" charset="0"/>
                <a:cs typeface="Arial" panose="020B0604020202020204" pitchFamily="34" charset="0"/>
                <a:sym typeface="Arial"/>
              </a:rPr>
              <a:t> LUẬN</a:t>
            </a:r>
            <a:endParaRPr kumimoji="0" lang="en-US" sz="2500" b="1" i="0" u="none" strike="noStrike" kern="1200" cap="none" spc="0" normalizeH="0" baseline="0" noProof="0">
              <a:ln>
                <a:noFill/>
              </a:ln>
              <a:solidFill>
                <a:srgbClr val="2D1549"/>
              </a:solidFill>
              <a:effectLst/>
              <a:uLnTx/>
              <a:uFillTx/>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4"/>
          <a:stretch>
            <a:fillRect/>
          </a:stretch>
        </p:blipFill>
        <p:spPr>
          <a:xfrm>
            <a:off x="8183961" y="225095"/>
            <a:ext cx="695212" cy="669427"/>
          </a:xfrm>
          <a:prstGeom prst="rect">
            <a:avLst/>
          </a:prstGeom>
        </p:spPr>
      </p:pic>
      <p:pic>
        <p:nvPicPr>
          <p:cNvPr id="4" name="Picture 3"/>
          <p:cNvPicPr>
            <a:picLocks noChangeAspect="1"/>
          </p:cNvPicPr>
          <p:nvPr/>
        </p:nvPicPr>
        <p:blipFill>
          <a:blip r:embed="rId5"/>
          <a:stretch>
            <a:fillRect/>
          </a:stretch>
        </p:blipFill>
        <p:spPr>
          <a:xfrm rot="1111750" flipH="1">
            <a:off x="275781" y="2824670"/>
            <a:ext cx="678901" cy="893132"/>
          </a:xfrm>
          <a:prstGeom prst="rect">
            <a:avLst/>
          </a:prstGeom>
        </p:spPr>
      </p:pic>
    </p:spTree>
    <p:extLst>
      <p:ext uri="{BB962C8B-B14F-4D97-AF65-F5344CB8AC3E}">
        <p14:creationId xmlns:p14="http://schemas.microsoft.com/office/powerpoint/2010/main" val="37570337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le 4"/>
              <p:cNvSpPr/>
              <p:nvPr/>
            </p:nvSpPr>
            <p:spPr>
              <a:xfrm>
                <a:off x="511864" y="333235"/>
                <a:ext cx="8107350" cy="450115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Arial" panose="020B0604020202020204" pitchFamily="34" charset="0"/>
                  <a:buChar char="•"/>
                  <a:defRPr/>
                </a:pPr>
                <a:r>
                  <a:rPr lang="vi-VN" sz="2000">
                    <a:solidFill>
                      <a:srgbClr val="000000"/>
                    </a:solidFill>
                    <a:ea typeface="Dotum" panose="020B0600000101010101" pitchFamily="34" charset="-127"/>
                  </a:rPr>
                  <a:t>Để tính </a:t>
                </a:r>
                <a:r>
                  <a:rPr lang="vi-VN" sz="2000" b="1">
                    <a:solidFill>
                      <a:srgbClr val="000000"/>
                    </a:solidFill>
                    <a:ea typeface="Dotum" panose="020B0600000101010101" pitchFamily="34" charset="-127"/>
                  </a:rPr>
                  <a:t>tứ phân vị thứ ba </a:t>
                </a:r>
                <a14:m>
                  <m:oMath xmlns:m="http://schemas.openxmlformats.org/officeDocument/2006/math">
                    <m:sSub>
                      <m:sSubPr>
                        <m:ctrlPr>
                          <a:rPr lang="en-US" sz="2000" b="1" i="1">
                            <a:solidFill>
                              <a:srgbClr val="000000"/>
                            </a:solidFill>
                            <a:latin typeface="Cambria Math" panose="02040503050406030204" pitchFamily="18" charset="0"/>
                            <a:ea typeface="Dotum" panose="020B0600000101010101" pitchFamily="34" charset="-127"/>
                          </a:rPr>
                        </m:ctrlPr>
                      </m:sSubPr>
                      <m:e>
                        <m:r>
                          <a:rPr lang="vi-VN" sz="2000" b="1" i="1">
                            <a:solidFill>
                              <a:srgbClr val="000000"/>
                            </a:solidFill>
                            <a:latin typeface="Cambria Math" panose="02040503050406030204" pitchFamily="18" charset="0"/>
                            <a:ea typeface="Dotum" panose="020B0600000101010101" pitchFamily="34" charset="-127"/>
                          </a:rPr>
                          <m:t>𝑸</m:t>
                        </m:r>
                      </m:e>
                      <m:sub>
                        <m:r>
                          <a:rPr lang="vi-VN" sz="2000" b="1" i="1">
                            <a:solidFill>
                              <a:srgbClr val="000000"/>
                            </a:solidFill>
                            <a:latin typeface="Cambria Math" panose="02040503050406030204" pitchFamily="18" charset="0"/>
                            <a:ea typeface="Dotum" panose="020B0600000101010101" pitchFamily="34" charset="-127"/>
                          </a:rPr>
                          <m:t>𝟑</m:t>
                        </m:r>
                      </m:sub>
                    </m:sSub>
                  </m:oMath>
                </a14:m>
                <a:r>
                  <a:rPr lang="vi-VN" sz="2000">
                    <a:solidFill>
                      <a:srgbClr val="000000"/>
                    </a:solidFill>
                    <a:ea typeface="Dotum" panose="020B0600000101010101" pitchFamily="34" charset="-127"/>
                  </a:rPr>
                  <a:t> của mẫu số liệu ghép nhóm, trước hết ta xác định nhóm chứa </a:t>
                </a:r>
                <a14:m>
                  <m:oMath xmlns:m="http://schemas.openxmlformats.org/officeDocument/2006/math">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Q</m:t>
                        </m:r>
                      </m:e>
                      <m:sub>
                        <m:r>
                          <a:rPr lang="vi-VN" sz="2000">
                            <a:solidFill>
                              <a:srgbClr val="000000"/>
                            </a:solidFill>
                            <a:latin typeface="Cambria Math" panose="02040503050406030204" pitchFamily="18" charset="0"/>
                            <a:ea typeface="Dotum" panose="020B0600000101010101" pitchFamily="34" charset="-127"/>
                          </a:rPr>
                          <m:t>3</m:t>
                        </m:r>
                      </m:sub>
                    </m:sSub>
                  </m:oMath>
                </a14:m>
                <a:r>
                  <a:rPr lang="vi-VN" sz="2000">
                    <a:solidFill>
                      <a:srgbClr val="000000"/>
                    </a:solidFill>
                    <a:ea typeface="Dotum" panose="020B0600000101010101" pitchFamily="34" charset="-127"/>
                  </a:rPr>
                  <a:t>. Giả sử đó là nhóm thứ p: </a:t>
                </a:r>
                <a14:m>
                  <m:oMath xmlns:m="http://schemas.openxmlformats.org/officeDocument/2006/math">
                    <m:r>
                      <a:rPr lang="vi-VN" sz="2000">
                        <a:solidFill>
                          <a:srgbClr val="000000"/>
                        </a:solidFill>
                        <a:latin typeface="Cambria Math" panose="02040503050406030204" pitchFamily="18" charset="0"/>
                        <a:ea typeface="Dotum" panose="020B0600000101010101" pitchFamily="34" charset="-127"/>
                      </a:rPr>
                      <m:t>[</m:t>
                    </m:r>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a</m:t>
                        </m:r>
                      </m:e>
                      <m:sub>
                        <m:r>
                          <m:rPr>
                            <m:sty m:val="p"/>
                          </m:rPr>
                          <a:rPr lang="vi-VN" sz="2000">
                            <a:solidFill>
                              <a:srgbClr val="000000"/>
                            </a:solidFill>
                            <a:latin typeface="Cambria Math" panose="02040503050406030204" pitchFamily="18" charset="0"/>
                            <a:ea typeface="Dotum" panose="020B0600000101010101" pitchFamily="34" charset="-127"/>
                          </a:rPr>
                          <m:t>p</m:t>
                        </m:r>
                      </m:sub>
                    </m:sSub>
                    <m:r>
                      <a:rPr lang="vi-VN" sz="2000">
                        <a:solidFill>
                          <a:srgbClr val="000000"/>
                        </a:solidFill>
                        <a:latin typeface="Cambria Math" panose="02040503050406030204" pitchFamily="18" charset="0"/>
                        <a:ea typeface="Dotum" panose="020B0600000101010101" pitchFamily="34" charset="-127"/>
                      </a:rPr>
                      <m:t>;</m:t>
                    </m:r>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a</m:t>
                        </m:r>
                      </m:e>
                      <m:sub>
                        <m:r>
                          <m:rPr>
                            <m:sty m:val="p"/>
                          </m:rPr>
                          <a:rPr lang="vi-VN" sz="2000">
                            <a:solidFill>
                              <a:srgbClr val="000000"/>
                            </a:solidFill>
                            <a:latin typeface="Cambria Math" panose="02040503050406030204" pitchFamily="18" charset="0"/>
                            <a:ea typeface="Dotum" panose="020B0600000101010101" pitchFamily="34" charset="-127"/>
                          </a:rPr>
                          <m:t>p</m:t>
                        </m:r>
                        <m:r>
                          <a:rPr lang="vi-VN" sz="2000">
                            <a:solidFill>
                              <a:srgbClr val="000000"/>
                            </a:solidFill>
                            <a:latin typeface="Cambria Math" panose="02040503050406030204" pitchFamily="18" charset="0"/>
                            <a:ea typeface="Dotum" panose="020B0600000101010101" pitchFamily="34" charset="-127"/>
                          </a:rPr>
                          <m:t>+1</m:t>
                        </m:r>
                      </m:sub>
                    </m:sSub>
                    <m:r>
                      <a:rPr lang="vi-VN" sz="2000">
                        <a:solidFill>
                          <a:srgbClr val="000000"/>
                        </a:solidFill>
                        <a:latin typeface="Cambria Math" panose="02040503050406030204" pitchFamily="18" charset="0"/>
                        <a:ea typeface="Dotum" panose="020B0600000101010101" pitchFamily="34" charset="-127"/>
                      </a:rPr>
                      <m:t>)</m:t>
                    </m:r>
                  </m:oMath>
                </a14:m>
                <a:r>
                  <a:rPr lang="vi-VN" sz="2000">
                    <a:solidFill>
                      <a:srgbClr val="000000"/>
                    </a:solidFill>
                    <a:ea typeface="Dotum" panose="020B0600000101010101" pitchFamily="34" charset="-127"/>
                  </a:rPr>
                  <a:t>. Khi đó:</a:t>
                </a:r>
                <a:endParaRPr lang="en-US" sz="2000">
                  <a:solidFill>
                    <a:srgbClr val="000000"/>
                  </a:solidFill>
                  <a:ea typeface="Times New Roman" panose="02020603050405020304" pitchFamily="18" charset="0"/>
                </a:endParaRPr>
              </a:p>
              <a:p>
                <a:pPr lvl="0" algn="ctr">
                  <a:lnSpc>
                    <a:spcPct val="150000"/>
                  </a:lnSpc>
                  <a:defRPr/>
                </a:pPr>
                <a14:m>
                  <m:oMathPara xmlns:m="http://schemas.openxmlformats.org/officeDocument/2006/math">
                    <m:oMathParaPr>
                      <m:jc m:val="centerGroup"/>
                    </m:oMathParaPr>
                    <m:oMath xmlns:m="http://schemas.openxmlformats.org/officeDocument/2006/math">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Q</m:t>
                          </m:r>
                        </m:e>
                        <m:sub>
                          <m:r>
                            <a:rPr lang="vi-VN" sz="2000">
                              <a:solidFill>
                                <a:srgbClr val="000000"/>
                              </a:solidFill>
                              <a:latin typeface="Cambria Math" panose="02040503050406030204" pitchFamily="18" charset="0"/>
                              <a:ea typeface="Dotum" panose="020B0600000101010101" pitchFamily="34" charset="-127"/>
                            </a:rPr>
                            <m:t>3</m:t>
                          </m:r>
                        </m:sub>
                      </m:sSub>
                      <m:r>
                        <a:rPr lang="vi-VN" sz="2000">
                          <a:solidFill>
                            <a:srgbClr val="000000"/>
                          </a:solidFill>
                          <a:latin typeface="Cambria Math" panose="02040503050406030204" pitchFamily="18" charset="0"/>
                          <a:ea typeface="Dotum" panose="020B0600000101010101" pitchFamily="34" charset="-127"/>
                        </a:rPr>
                        <m:t>=</m:t>
                      </m:r>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a</m:t>
                          </m:r>
                        </m:e>
                        <m:sub>
                          <m:r>
                            <m:rPr>
                              <m:sty m:val="p"/>
                            </m:rPr>
                            <a:rPr lang="vi-VN" sz="2000">
                              <a:solidFill>
                                <a:srgbClr val="000000"/>
                              </a:solidFill>
                              <a:latin typeface="Cambria Math" panose="02040503050406030204" pitchFamily="18" charset="0"/>
                              <a:ea typeface="Dotum" panose="020B0600000101010101" pitchFamily="34" charset="-127"/>
                            </a:rPr>
                            <m:t>p</m:t>
                          </m:r>
                        </m:sub>
                      </m:sSub>
                      <m:r>
                        <a:rPr lang="vi-VN" sz="2000">
                          <a:solidFill>
                            <a:srgbClr val="000000"/>
                          </a:solidFill>
                          <a:latin typeface="Cambria Math" panose="02040503050406030204" pitchFamily="18" charset="0"/>
                          <a:ea typeface="Dotum" panose="020B0600000101010101" pitchFamily="34" charset="-127"/>
                        </a:rPr>
                        <m:t>+</m:t>
                      </m:r>
                      <m:f>
                        <m:fPr>
                          <m:ctrlPr>
                            <a:rPr lang="en-US" sz="2000" i="1">
                              <a:solidFill>
                                <a:srgbClr val="000000"/>
                              </a:solidFill>
                              <a:latin typeface="Cambria Math" panose="02040503050406030204" pitchFamily="18" charset="0"/>
                              <a:ea typeface="Dotum" panose="020B0600000101010101" pitchFamily="34" charset="-127"/>
                            </a:rPr>
                          </m:ctrlPr>
                        </m:fPr>
                        <m:num>
                          <m:f>
                            <m:fPr>
                              <m:ctrlPr>
                                <a:rPr lang="en-US" sz="2000" i="1">
                                  <a:solidFill>
                                    <a:srgbClr val="000000"/>
                                  </a:solidFill>
                                  <a:latin typeface="Cambria Math" panose="02040503050406030204" pitchFamily="18" charset="0"/>
                                  <a:ea typeface="Dotum" panose="020B0600000101010101" pitchFamily="34" charset="-127"/>
                                </a:rPr>
                              </m:ctrlPr>
                            </m:fPr>
                            <m:num>
                              <m:r>
                                <a:rPr lang="vi-VN" sz="2000">
                                  <a:solidFill>
                                    <a:srgbClr val="000000"/>
                                  </a:solidFill>
                                  <a:latin typeface="Cambria Math" panose="02040503050406030204" pitchFamily="18" charset="0"/>
                                  <a:ea typeface="Dotum" panose="020B0600000101010101" pitchFamily="34" charset="-127"/>
                                </a:rPr>
                                <m:t>3</m:t>
                              </m:r>
                              <m:r>
                                <m:rPr>
                                  <m:sty m:val="p"/>
                                </m:rPr>
                                <a:rPr lang="vi-VN" sz="2000">
                                  <a:solidFill>
                                    <a:srgbClr val="000000"/>
                                  </a:solidFill>
                                  <a:latin typeface="Cambria Math" panose="02040503050406030204" pitchFamily="18" charset="0"/>
                                  <a:ea typeface="Dotum" panose="020B0600000101010101" pitchFamily="34" charset="-127"/>
                                </a:rPr>
                                <m:t>n</m:t>
                              </m:r>
                            </m:num>
                            <m:den>
                              <m:r>
                                <a:rPr lang="vi-VN" sz="2000">
                                  <a:solidFill>
                                    <a:srgbClr val="000000"/>
                                  </a:solidFill>
                                  <a:latin typeface="Cambria Math" panose="02040503050406030204" pitchFamily="18" charset="0"/>
                                  <a:ea typeface="Dotum" panose="020B0600000101010101" pitchFamily="34" charset="-127"/>
                                </a:rPr>
                                <m:t>4</m:t>
                              </m:r>
                            </m:den>
                          </m:f>
                          <m:r>
                            <a:rPr lang="vi-VN" sz="2000">
                              <a:solidFill>
                                <a:srgbClr val="000000"/>
                              </a:solidFill>
                              <a:latin typeface="Cambria Math" panose="02040503050406030204" pitchFamily="18" charset="0"/>
                              <a:ea typeface="Dotum" panose="020B0600000101010101" pitchFamily="34" charset="-127"/>
                            </a:rPr>
                            <m:t>−</m:t>
                          </m:r>
                          <m:d>
                            <m:dPr>
                              <m:ctrlPr>
                                <a:rPr lang="en-US" sz="2000" i="1">
                                  <a:solidFill>
                                    <a:srgbClr val="000000"/>
                                  </a:solidFill>
                                  <a:latin typeface="Cambria Math" panose="02040503050406030204" pitchFamily="18" charset="0"/>
                                  <a:ea typeface="Dotum" panose="020B0600000101010101" pitchFamily="34" charset="-127"/>
                                </a:rPr>
                              </m:ctrlPr>
                            </m:dPr>
                            <m:e>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m</m:t>
                                  </m:r>
                                </m:e>
                                <m:sub>
                                  <m:r>
                                    <a:rPr lang="vi-VN" sz="2000">
                                      <a:solidFill>
                                        <a:srgbClr val="000000"/>
                                      </a:solidFill>
                                      <a:latin typeface="Cambria Math" panose="02040503050406030204" pitchFamily="18" charset="0"/>
                                      <a:ea typeface="Dotum" panose="020B0600000101010101" pitchFamily="34" charset="-127"/>
                                    </a:rPr>
                                    <m:t>1</m:t>
                                  </m:r>
                                </m:sub>
                              </m:sSub>
                              <m:r>
                                <a:rPr lang="vi-VN" sz="2000">
                                  <a:solidFill>
                                    <a:srgbClr val="000000"/>
                                  </a:solidFill>
                                  <a:latin typeface="Cambria Math" panose="02040503050406030204" pitchFamily="18" charset="0"/>
                                  <a:ea typeface="Dotum" panose="020B0600000101010101" pitchFamily="34" charset="-127"/>
                                </a:rPr>
                                <m:t>+…+</m:t>
                              </m:r>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m</m:t>
                                  </m:r>
                                </m:e>
                                <m:sub>
                                  <m:r>
                                    <m:rPr>
                                      <m:sty m:val="p"/>
                                    </m:rPr>
                                    <a:rPr lang="vi-VN" sz="2000">
                                      <a:solidFill>
                                        <a:srgbClr val="000000"/>
                                      </a:solidFill>
                                      <a:latin typeface="Cambria Math" panose="02040503050406030204" pitchFamily="18" charset="0"/>
                                      <a:ea typeface="Dotum" panose="020B0600000101010101" pitchFamily="34" charset="-127"/>
                                    </a:rPr>
                                    <m:t>p</m:t>
                                  </m:r>
                                  <m:r>
                                    <a:rPr lang="vi-VN" sz="2000">
                                      <a:solidFill>
                                        <a:srgbClr val="000000"/>
                                      </a:solidFill>
                                      <a:latin typeface="Cambria Math" panose="02040503050406030204" pitchFamily="18" charset="0"/>
                                      <a:ea typeface="Dotum" panose="020B0600000101010101" pitchFamily="34" charset="-127"/>
                                    </a:rPr>
                                    <m:t>−1</m:t>
                                  </m:r>
                                </m:sub>
                              </m:sSub>
                            </m:e>
                          </m:d>
                        </m:num>
                        <m:den>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m</m:t>
                              </m:r>
                            </m:e>
                            <m:sub>
                              <m:r>
                                <m:rPr>
                                  <m:sty m:val="p"/>
                                </m:rPr>
                                <a:rPr lang="vi-VN" sz="2000">
                                  <a:solidFill>
                                    <a:srgbClr val="000000"/>
                                  </a:solidFill>
                                  <a:latin typeface="Cambria Math" panose="02040503050406030204" pitchFamily="18" charset="0"/>
                                  <a:ea typeface="Dotum" panose="020B0600000101010101" pitchFamily="34" charset="-127"/>
                                </a:rPr>
                                <m:t>p</m:t>
                              </m:r>
                            </m:sub>
                          </m:sSub>
                        </m:den>
                      </m:f>
                      <m:r>
                        <a:rPr lang="vi-VN" sz="2000">
                          <a:solidFill>
                            <a:srgbClr val="000000"/>
                          </a:solidFill>
                          <a:latin typeface="Cambria Math" panose="02040503050406030204" pitchFamily="18" charset="0"/>
                          <a:ea typeface="Dotum" panose="020B0600000101010101" pitchFamily="34" charset="-127"/>
                        </a:rPr>
                        <m:t>.(</m:t>
                      </m:r>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a</m:t>
                          </m:r>
                        </m:e>
                        <m:sub>
                          <m:r>
                            <m:rPr>
                              <m:sty m:val="p"/>
                            </m:rPr>
                            <a:rPr lang="vi-VN" sz="2000">
                              <a:solidFill>
                                <a:srgbClr val="000000"/>
                              </a:solidFill>
                              <a:latin typeface="Cambria Math" panose="02040503050406030204" pitchFamily="18" charset="0"/>
                              <a:ea typeface="Dotum" panose="020B0600000101010101" pitchFamily="34" charset="-127"/>
                            </a:rPr>
                            <m:t>p</m:t>
                          </m:r>
                          <m:r>
                            <a:rPr lang="vi-VN" sz="2000">
                              <a:solidFill>
                                <a:srgbClr val="000000"/>
                              </a:solidFill>
                              <a:latin typeface="Cambria Math" panose="02040503050406030204" pitchFamily="18" charset="0"/>
                              <a:ea typeface="Dotum" panose="020B0600000101010101" pitchFamily="34" charset="-127"/>
                            </a:rPr>
                            <m:t>+1</m:t>
                          </m:r>
                        </m:sub>
                      </m:sSub>
                      <m:r>
                        <a:rPr lang="vi-VN" sz="2000">
                          <a:solidFill>
                            <a:srgbClr val="000000"/>
                          </a:solidFill>
                          <a:latin typeface="Cambria Math" panose="02040503050406030204" pitchFamily="18" charset="0"/>
                          <a:ea typeface="Dotum" panose="020B0600000101010101" pitchFamily="34" charset="-127"/>
                        </a:rPr>
                        <m:t>−</m:t>
                      </m:r>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a</m:t>
                          </m:r>
                        </m:e>
                        <m:sub>
                          <m:r>
                            <m:rPr>
                              <m:sty m:val="p"/>
                            </m:rPr>
                            <a:rPr lang="vi-VN" sz="2000">
                              <a:solidFill>
                                <a:srgbClr val="000000"/>
                              </a:solidFill>
                              <a:latin typeface="Cambria Math" panose="02040503050406030204" pitchFamily="18" charset="0"/>
                              <a:ea typeface="Dotum" panose="020B0600000101010101" pitchFamily="34" charset="-127"/>
                            </a:rPr>
                            <m:t>p</m:t>
                          </m:r>
                        </m:sub>
                      </m:sSub>
                      <m:r>
                        <a:rPr lang="vi-VN" sz="2000">
                          <a:solidFill>
                            <a:srgbClr val="000000"/>
                          </a:solidFill>
                          <a:latin typeface="Cambria Math" panose="02040503050406030204" pitchFamily="18" charset="0"/>
                          <a:ea typeface="Dotum" panose="020B0600000101010101" pitchFamily="34" charset="-127"/>
                        </a:rPr>
                        <m:t>)</m:t>
                      </m:r>
                    </m:oMath>
                  </m:oMathPara>
                </a14:m>
                <a:endParaRPr lang="en-US" sz="2000">
                  <a:solidFill>
                    <a:srgbClr val="000000"/>
                  </a:solidFill>
                  <a:ea typeface="Times New Roman" panose="02020603050405020304" pitchFamily="18" charset="0"/>
                </a:endParaRPr>
              </a:p>
              <a:p>
                <a:pPr lvl="0" algn="just">
                  <a:lnSpc>
                    <a:spcPct val="150000"/>
                  </a:lnSpc>
                  <a:defRPr/>
                </a:pPr>
                <a:r>
                  <a:rPr lang="vi-VN" sz="2000">
                    <a:solidFill>
                      <a:srgbClr val="000000"/>
                    </a:solidFill>
                    <a:ea typeface="Dotum" panose="020B0600000101010101" pitchFamily="34" charset="-127"/>
                  </a:rPr>
                  <a:t>Trong đó </a:t>
                </a:r>
                <a14:m>
                  <m:oMath xmlns:m="http://schemas.openxmlformats.org/officeDocument/2006/math">
                    <m:r>
                      <m:rPr>
                        <m:sty m:val="p"/>
                      </m:rPr>
                      <a:rPr lang="vi-VN" sz="2000">
                        <a:solidFill>
                          <a:srgbClr val="000000"/>
                        </a:solidFill>
                        <a:latin typeface="Cambria Math" panose="02040503050406030204" pitchFamily="18" charset="0"/>
                        <a:ea typeface="Dotum" panose="020B0600000101010101" pitchFamily="34" charset="-127"/>
                      </a:rPr>
                      <m:t>n</m:t>
                    </m:r>
                  </m:oMath>
                </a14:m>
                <a:r>
                  <a:rPr lang="vi-VN" sz="2000">
                    <a:solidFill>
                      <a:srgbClr val="000000"/>
                    </a:solidFill>
                    <a:ea typeface="Dotum" panose="020B0600000101010101" pitchFamily="34" charset="-127"/>
                  </a:rPr>
                  <a:t> là cơ mẫu, </a:t>
                </a:r>
                <a14:m>
                  <m:oMath xmlns:m="http://schemas.openxmlformats.org/officeDocument/2006/math">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m</m:t>
                        </m:r>
                      </m:e>
                      <m:sub>
                        <m:r>
                          <m:rPr>
                            <m:sty m:val="p"/>
                          </m:rPr>
                          <a:rPr lang="vi-VN" sz="2000">
                            <a:solidFill>
                              <a:srgbClr val="000000"/>
                            </a:solidFill>
                            <a:latin typeface="Cambria Math" panose="02040503050406030204" pitchFamily="18" charset="0"/>
                            <a:ea typeface="Dotum" panose="020B0600000101010101" pitchFamily="34" charset="-127"/>
                          </a:rPr>
                          <m:t>p</m:t>
                        </m:r>
                      </m:sub>
                    </m:sSub>
                  </m:oMath>
                </a14:m>
                <a:r>
                  <a:rPr lang="vi-VN" sz="2000">
                    <a:solidFill>
                      <a:srgbClr val="000000"/>
                    </a:solidFill>
                    <a:ea typeface="Dotum" panose="020B0600000101010101" pitchFamily="34" charset="-127"/>
                  </a:rPr>
                  <a:t> là tần số nhóm </a:t>
                </a:r>
                <a14:m>
                  <m:oMath xmlns:m="http://schemas.openxmlformats.org/officeDocument/2006/math">
                    <m:r>
                      <m:rPr>
                        <m:sty m:val="p"/>
                      </m:rPr>
                      <a:rPr lang="vi-VN" sz="2000">
                        <a:solidFill>
                          <a:srgbClr val="000000"/>
                        </a:solidFill>
                        <a:latin typeface="Cambria Math" panose="02040503050406030204" pitchFamily="18" charset="0"/>
                        <a:ea typeface="Dotum" panose="020B0600000101010101" pitchFamily="34" charset="-127"/>
                      </a:rPr>
                      <m:t>p</m:t>
                    </m:r>
                  </m:oMath>
                </a14:m>
                <a:r>
                  <a:rPr lang="vi-VN" sz="2000">
                    <a:solidFill>
                      <a:srgbClr val="000000"/>
                    </a:solidFill>
                    <a:ea typeface="Dotum" panose="020B0600000101010101" pitchFamily="34" charset="-127"/>
                  </a:rPr>
                  <a:t>, với </a:t>
                </a:r>
                <a14:m>
                  <m:oMath xmlns:m="http://schemas.openxmlformats.org/officeDocument/2006/math">
                    <m:r>
                      <m:rPr>
                        <m:sty m:val="p"/>
                      </m:rPr>
                      <a:rPr lang="vi-VN" sz="2000">
                        <a:solidFill>
                          <a:srgbClr val="000000"/>
                        </a:solidFill>
                        <a:latin typeface="Cambria Math" panose="02040503050406030204" pitchFamily="18" charset="0"/>
                        <a:ea typeface="Dotum" panose="020B0600000101010101" pitchFamily="34" charset="-127"/>
                      </a:rPr>
                      <m:t>p</m:t>
                    </m:r>
                    <m:r>
                      <a:rPr lang="vi-VN" sz="2000">
                        <a:solidFill>
                          <a:srgbClr val="000000"/>
                        </a:solidFill>
                        <a:latin typeface="Cambria Math" panose="02040503050406030204" pitchFamily="18" charset="0"/>
                        <a:ea typeface="Dotum" panose="020B0600000101010101" pitchFamily="34" charset="-127"/>
                      </a:rPr>
                      <m:t> = 1</m:t>
                    </m:r>
                  </m:oMath>
                </a14:m>
                <a:r>
                  <a:rPr lang="vi-VN" sz="2000">
                    <a:solidFill>
                      <a:srgbClr val="000000"/>
                    </a:solidFill>
                    <a:ea typeface="Dotum" panose="020B0600000101010101" pitchFamily="34" charset="-127"/>
                  </a:rPr>
                  <a:t> ta quy ước </a:t>
                </a:r>
                <a14:m>
                  <m:oMath xmlns:m="http://schemas.openxmlformats.org/officeDocument/2006/math">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m</m:t>
                        </m:r>
                      </m:e>
                      <m:sub>
                        <m:r>
                          <a:rPr lang="vi-VN" sz="2000">
                            <a:solidFill>
                              <a:srgbClr val="000000"/>
                            </a:solidFill>
                            <a:latin typeface="Cambria Math" panose="02040503050406030204" pitchFamily="18" charset="0"/>
                            <a:ea typeface="Dotum" panose="020B0600000101010101" pitchFamily="34" charset="-127"/>
                          </a:rPr>
                          <m:t>1</m:t>
                        </m:r>
                      </m:sub>
                    </m:sSub>
                    <m:r>
                      <a:rPr lang="vi-VN" sz="2000">
                        <a:solidFill>
                          <a:srgbClr val="000000"/>
                        </a:solidFill>
                        <a:latin typeface="Cambria Math" panose="02040503050406030204" pitchFamily="18" charset="0"/>
                        <a:ea typeface="Dotum" panose="020B0600000101010101" pitchFamily="34" charset="-127"/>
                      </a:rPr>
                      <m:t>+..+</m:t>
                    </m:r>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m</m:t>
                        </m:r>
                      </m:e>
                      <m:sub>
                        <m:r>
                          <m:rPr>
                            <m:sty m:val="p"/>
                          </m:rPr>
                          <a:rPr lang="vi-VN" sz="2000">
                            <a:solidFill>
                              <a:srgbClr val="000000"/>
                            </a:solidFill>
                            <a:latin typeface="Cambria Math" panose="02040503050406030204" pitchFamily="18" charset="0"/>
                            <a:ea typeface="Dotum" panose="020B0600000101010101" pitchFamily="34" charset="-127"/>
                          </a:rPr>
                          <m:t>p</m:t>
                        </m:r>
                        <m:r>
                          <a:rPr lang="vi-VN" sz="2000">
                            <a:solidFill>
                              <a:srgbClr val="000000"/>
                            </a:solidFill>
                            <a:latin typeface="Cambria Math" panose="02040503050406030204" pitchFamily="18" charset="0"/>
                            <a:ea typeface="Dotum" panose="020B0600000101010101" pitchFamily="34" charset="-127"/>
                          </a:rPr>
                          <m:t>−1</m:t>
                        </m:r>
                      </m:sub>
                    </m:sSub>
                    <m:r>
                      <a:rPr lang="vi-VN" sz="2000">
                        <a:solidFill>
                          <a:srgbClr val="000000"/>
                        </a:solidFill>
                        <a:latin typeface="Cambria Math" panose="02040503050406030204" pitchFamily="18" charset="0"/>
                        <a:ea typeface="Dotum" panose="020B0600000101010101" pitchFamily="34" charset="-127"/>
                      </a:rPr>
                      <m:t>=0</m:t>
                    </m:r>
                  </m:oMath>
                </a14:m>
                <a:r>
                  <a:rPr lang="vi-VN" sz="2000">
                    <a:solidFill>
                      <a:srgbClr val="000000"/>
                    </a:solidFill>
                    <a:ea typeface="Dotum" panose="020B0600000101010101" pitchFamily="34" charset="-127"/>
                  </a:rPr>
                  <a:t>.</a:t>
                </a:r>
                <a:endParaRPr lang="en-US" sz="2000">
                  <a:solidFill>
                    <a:srgbClr val="000000"/>
                  </a:solidFill>
                  <a:ea typeface="Times New Roman" panose="02020603050405020304" pitchFamily="18" charset="0"/>
                </a:endParaRPr>
              </a:p>
              <a:p>
                <a:pPr lvl="0" algn="just">
                  <a:lnSpc>
                    <a:spcPct val="150000"/>
                  </a:lnSpc>
                  <a:defRPr/>
                </a:pPr>
                <a:r>
                  <a:rPr lang="vi-VN" sz="2000" b="1">
                    <a:solidFill>
                      <a:srgbClr val="000000"/>
                    </a:solidFill>
                    <a:ea typeface="Dotum" panose="020B0600000101010101" pitchFamily="34" charset="-127"/>
                  </a:rPr>
                  <a:t>Tứ phân vị thứ hai </a:t>
                </a:r>
                <a14:m>
                  <m:oMath xmlns:m="http://schemas.openxmlformats.org/officeDocument/2006/math">
                    <m:sSub>
                      <m:sSubPr>
                        <m:ctrlPr>
                          <a:rPr lang="en-US" sz="2000" b="1" i="1">
                            <a:solidFill>
                              <a:srgbClr val="000000"/>
                            </a:solidFill>
                            <a:latin typeface="Cambria Math" panose="02040503050406030204" pitchFamily="18" charset="0"/>
                            <a:ea typeface="Dotum" panose="020B0600000101010101" pitchFamily="34" charset="-127"/>
                          </a:rPr>
                        </m:ctrlPr>
                      </m:sSubPr>
                      <m:e>
                        <m:r>
                          <a:rPr lang="vi-VN" sz="2000" b="1" i="1">
                            <a:solidFill>
                              <a:srgbClr val="000000"/>
                            </a:solidFill>
                            <a:latin typeface="Cambria Math" panose="02040503050406030204" pitchFamily="18" charset="0"/>
                            <a:ea typeface="Dotum" panose="020B0600000101010101" pitchFamily="34" charset="-127"/>
                          </a:rPr>
                          <m:t>𝑸</m:t>
                        </m:r>
                      </m:e>
                      <m:sub>
                        <m:r>
                          <a:rPr lang="vi-VN" sz="2000" b="1" i="1">
                            <a:solidFill>
                              <a:srgbClr val="000000"/>
                            </a:solidFill>
                            <a:latin typeface="Cambria Math" panose="02040503050406030204" pitchFamily="18" charset="0"/>
                            <a:ea typeface="Dotum" panose="020B0600000101010101" pitchFamily="34" charset="-127"/>
                          </a:rPr>
                          <m:t>𝟐</m:t>
                        </m:r>
                      </m:sub>
                    </m:sSub>
                  </m:oMath>
                </a14:m>
                <a:r>
                  <a:rPr lang="vi-VN" sz="2000">
                    <a:solidFill>
                      <a:srgbClr val="000000"/>
                    </a:solidFill>
                    <a:ea typeface="Dotum" panose="020B0600000101010101" pitchFamily="34" charset="-127"/>
                  </a:rPr>
                  <a:t> chính là trung vị </a:t>
                </a:r>
                <a14:m>
                  <m:oMath xmlns:m="http://schemas.openxmlformats.org/officeDocument/2006/math">
                    <m:sSub>
                      <m:sSubPr>
                        <m:ctrlPr>
                          <a:rPr lang="en-US" sz="2000" i="1">
                            <a:solidFill>
                              <a:srgbClr val="000000"/>
                            </a:solidFill>
                            <a:latin typeface="Cambria Math" panose="02040503050406030204" pitchFamily="18" charset="0"/>
                            <a:ea typeface="Dotum" panose="020B0600000101010101" pitchFamily="34" charset="-127"/>
                          </a:rPr>
                        </m:ctrlPr>
                      </m:sSubPr>
                      <m:e>
                        <m:r>
                          <m:rPr>
                            <m:sty m:val="p"/>
                          </m:rPr>
                          <a:rPr lang="vi-VN" sz="2000">
                            <a:solidFill>
                              <a:srgbClr val="000000"/>
                            </a:solidFill>
                            <a:latin typeface="Cambria Math" panose="02040503050406030204" pitchFamily="18" charset="0"/>
                            <a:ea typeface="Dotum" panose="020B0600000101010101" pitchFamily="34" charset="-127"/>
                          </a:rPr>
                          <m:t>M</m:t>
                        </m:r>
                      </m:e>
                      <m:sub>
                        <m:r>
                          <m:rPr>
                            <m:sty m:val="p"/>
                          </m:rPr>
                          <a:rPr lang="vi-VN" sz="2000">
                            <a:solidFill>
                              <a:srgbClr val="000000"/>
                            </a:solidFill>
                            <a:latin typeface="Cambria Math" panose="02040503050406030204" pitchFamily="18" charset="0"/>
                            <a:ea typeface="Dotum" panose="020B0600000101010101" pitchFamily="34" charset="-127"/>
                          </a:rPr>
                          <m:t>e</m:t>
                        </m:r>
                      </m:sub>
                    </m:sSub>
                  </m:oMath>
                </a14:m>
                <a:r>
                  <a:rPr lang="vi-VN" sz="2000">
                    <a:solidFill>
                      <a:srgbClr val="000000"/>
                    </a:solidFill>
                    <a:ea typeface="Dotum" panose="020B0600000101010101" pitchFamily="34" charset="-127"/>
                  </a:rPr>
                  <a:t>.</a:t>
                </a:r>
                <a:endParaRPr lang="en-US" sz="2000">
                  <a:solidFill>
                    <a:srgbClr val="000000"/>
                  </a:solidFill>
                  <a:ea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511864" y="333235"/>
                <a:ext cx="8107350" cy="4501158"/>
              </a:xfrm>
              <a:prstGeom prst="roundRect">
                <a:avLst/>
              </a:prstGeom>
              <a:blipFill>
                <a:blip r:embed="rId3"/>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8130036" y="4240504"/>
            <a:ext cx="695212" cy="669427"/>
          </a:xfrm>
          <a:prstGeom prst="rect">
            <a:avLst/>
          </a:prstGeom>
        </p:spPr>
      </p:pic>
      <p:pic>
        <p:nvPicPr>
          <p:cNvPr id="4" name="Picture 3"/>
          <p:cNvPicPr>
            <a:picLocks noChangeAspect="1"/>
          </p:cNvPicPr>
          <p:nvPr/>
        </p:nvPicPr>
        <p:blipFill>
          <a:blip r:embed="rId5"/>
          <a:stretch>
            <a:fillRect/>
          </a:stretch>
        </p:blipFill>
        <p:spPr>
          <a:xfrm rot="1111750" flipH="1">
            <a:off x="422195" y="1934124"/>
            <a:ext cx="678901" cy="893132"/>
          </a:xfrm>
          <a:prstGeom prst="rect">
            <a:avLst/>
          </a:prstGeom>
        </p:spPr>
      </p:pic>
    </p:spTree>
    <p:extLst>
      <p:ext uri="{BB962C8B-B14F-4D97-AF65-F5344CB8AC3E}">
        <p14:creationId xmlns:p14="http://schemas.microsoft.com/office/powerpoint/2010/main" val="36521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4" name="Google Shape;244;p37"/>
          <p:cNvGrpSpPr/>
          <p:nvPr/>
        </p:nvGrpSpPr>
        <p:grpSpPr>
          <a:xfrm>
            <a:off x="7903597" y="3816626"/>
            <a:ext cx="914400" cy="1176989"/>
            <a:chOff x="5110219" y="539500"/>
            <a:chExt cx="3057935" cy="4064502"/>
          </a:xfrm>
        </p:grpSpPr>
        <p:pic>
          <p:nvPicPr>
            <p:cNvPr id="245" name="Google Shape;245;p37"/>
            <p:cNvPicPr preferRelativeResize="0"/>
            <p:nvPr/>
          </p:nvPicPr>
          <p:blipFill rotWithShape="1">
            <a:blip r:embed="rId3">
              <a:alphaModFix/>
            </a:blip>
            <a:srcRect/>
            <a:stretch/>
          </p:blipFill>
          <p:spPr>
            <a:xfrm>
              <a:off x="5110219" y="539500"/>
              <a:ext cx="2970972" cy="4064502"/>
            </a:xfrm>
            <a:prstGeom prst="rect">
              <a:avLst/>
            </a:prstGeom>
            <a:noFill/>
            <a:ln>
              <a:noFill/>
            </a:ln>
          </p:spPr>
        </p:pic>
        <p:grpSp>
          <p:nvGrpSpPr>
            <p:cNvPr id="246" name="Google Shape;246;p37"/>
            <p:cNvGrpSpPr/>
            <p:nvPr/>
          </p:nvGrpSpPr>
          <p:grpSpPr>
            <a:xfrm>
              <a:off x="7030875" y="539500"/>
              <a:ext cx="1137279" cy="1266400"/>
              <a:chOff x="7030875" y="539500"/>
              <a:chExt cx="1137279" cy="1266400"/>
            </a:xfrm>
          </p:grpSpPr>
          <p:sp>
            <p:nvSpPr>
              <p:cNvPr id="247" name="Google Shape;247;p37"/>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7"/>
              <p:cNvSpPr/>
              <p:nvPr/>
            </p:nvSpPr>
            <p:spPr>
              <a:xfrm>
                <a:off x="70308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7939554" y="1202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2675;p42"/>
          <p:cNvSpPr txBox="1">
            <a:spLocks/>
          </p:cNvSpPr>
          <p:nvPr/>
        </p:nvSpPr>
        <p:spPr>
          <a:xfrm>
            <a:off x="605443" y="927386"/>
            <a:ext cx="7983597"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400">
                <a:solidFill>
                  <a:schemeClr val="tx2">
                    <a:lumMod val="50000"/>
                  </a:schemeClr>
                </a:solidFill>
                <a:latin typeface="+mn-lt"/>
              </a:rPr>
              <a:t>CHƯƠNG III. CÁC SỐ ĐẶC TRƯNG ĐO XU THẾ TRUNG TÂM </a:t>
            </a:r>
          </a:p>
          <a:p>
            <a:pPr>
              <a:lnSpc>
                <a:spcPct val="150000"/>
              </a:lnSpc>
            </a:pPr>
            <a:r>
              <a:rPr lang="vi-VN" sz="3400">
                <a:solidFill>
                  <a:schemeClr val="tx2">
                    <a:lumMod val="50000"/>
                  </a:schemeClr>
                </a:solidFill>
                <a:latin typeface="+mn-lt"/>
              </a:rPr>
              <a:t>CỦA MẪU SỐ LIỆU GHÉP NHÓM</a:t>
            </a:r>
          </a:p>
        </p:txBody>
      </p:sp>
      <p:sp>
        <p:nvSpPr>
          <p:cNvPr id="12" name="Rectangle 11"/>
          <p:cNvSpPr/>
          <p:nvPr/>
        </p:nvSpPr>
        <p:spPr>
          <a:xfrm>
            <a:off x="1142544" y="2783368"/>
            <a:ext cx="6909394" cy="1754326"/>
          </a:xfrm>
          <a:prstGeom prst="rect">
            <a:avLst/>
          </a:prstGeom>
        </p:spPr>
        <p:txBody>
          <a:bodyPr wrap="square">
            <a:spAutoFit/>
          </a:bodyPr>
          <a:lstStyle/>
          <a:p>
            <a:pPr lvl="0" algn="ctr" defTabSz="457200">
              <a:lnSpc>
                <a:spcPct val="150000"/>
              </a:lnSpc>
              <a:buClrTx/>
              <a:defRPr/>
            </a:pPr>
            <a:r>
              <a:rPr lang="vi-VN" sz="3600" b="1">
                <a:solidFill>
                  <a:srgbClr val="C00000"/>
                </a:solidFill>
                <a:latin typeface="Arial" panose="020B0604020202020204" pitchFamily="34" charset="0"/>
                <a:ea typeface="Calibri" panose="020F0502020204030204" pitchFamily="34" charset="0"/>
                <a:cs typeface="Arial" panose="020B0604020202020204" pitchFamily="34" charset="0"/>
              </a:rPr>
              <a:t>BÀI 9: CÁC SỐ ĐẶC TRƯNG ĐO XU THẾ TRUNG TÂM </a:t>
            </a:r>
            <a:endParaRPr lang="en-US" sz="36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6" name="TextBox 25"/>
              <p:cNvSpPr txBox="1"/>
              <p:nvPr/>
            </p:nvSpPr>
            <p:spPr>
              <a:xfrm>
                <a:off x="1420056" y="269642"/>
                <a:ext cx="7217842" cy="923330"/>
              </a:xfrm>
              <a:prstGeom prst="rect">
                <a:avLst/>
              </a:prstGeom>
              <a:noFill/>
            </p:spPr>
            <p:txBody>
              <a:bodyPr wrap="square" rtlCol="0">
                <a:spAutoFit/>
              </a:bodyPr>
              <a:lstStyle/>
              <a:p>
                <a:pPr lvl="0" algn="just" defTabSz="457200">
                  <a:lnSpc>
                    <a:spcPct val="150000"/>
                  </a:lnSpc>
                  <a:buClrTx/>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Tìm</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tứ phân vị thứ nhất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i="0">
                            <a:latin typeface="Cambria Math" panose="02040503050406030204" pitchFamily="18" charset="0"/>
                            <a:ea typeface="Dotum" panose="020B0600000101010101" pitchFamily="34" charset="-127"/>
                          </a:rPr>
                          <m:t>Q</m:t>
                        </m:r>
                      </m:e>
                      <m:sub>
                        <m:r>
                          <a:rPr lang="vi-VN" sz="1800" i="0">
                            <a:latin typeface="Cambria Math" panose="02040503050406030204" pitchFamily="18" charset="0"/>
                            <a:ea typeface="Dotum" panose="020B0600000101010101" pitchFamily="34" charset="-127"/>
                          </a:rPr>
                          <m:t>1</m:t>
                        </m:r>
                      </m:sub>
                    </m:sSub>
                  </m:oMath>
                </a14:m>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và tứ phân vị thứ ba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i="0">
                            <a:latin typeface="Cambria Math" panose="02040503050406030204" pitchFamily="18" charset="0"/>
                            <a:ea typeface="Dotum" panose="020B0600000101010101" pitchFamily="34" charset="-127"/>
                          </a:rPr>
                          <m:t>Q</m:t>
                        </m:r>
                      </m:e>
                      <m:sub>
                        <m:r>
                          <a:rPr lang="en-US" sz="1800" b="0" i="0" smtClean="0">
                            <a:latin typeface="Cambria Math" panose="02040503050406030204" pitchFamily="18" charset="0"/>
                            <a:ea typeface="Dotum" panose="020B0600000101010101" pitchFamily="34" charset="-127"/>
                          </a:rPr>
                          <m:t>3</m:t>
                        </m:r>
                      </m:sub>
                    </m:sSub>
                  </m:oMath>
                </a14:m>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của mẫu số liệu ghép nhóm cho trong Ví dụ 2.</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20056" y="269642"/>
                <a:ext cx="7217842" cy="923330"/>
              </a:xfrm>
              <a:prstGeom prst="rect">
                <a:avLst/>
              </a:prstGeom>
              <a:blipFill>
                <a:blip r:embed="rId3"/>
                <a:stretch>
                  <a:fillRect l="-760" r="-676" b="-3947"/>
                </a:stretch>
              </a:blipFill>
            </p:spPr>
            <p:txBody>
              <a:bodyPr/>
              <a:lstStyle/>
              <a:p>
                <a:r>
                  <a:rPr lang="en-US">
                    <a:noFill/>
                  </a:rPr>
                  <a:t> </a:t>
                </a:r>
              </a:p>
            </p:txBody>
          </p:sp>
        </mc:Fallback>
      </mc:AlternateContent>
      <p:sp>
        <p:nvSpPr>
          <p:cNvPr id="27" name="Rectangle 26"/>
          <p:cNvSpPr/>
          <p:nvPr/>
        </p:nvSpPr>
        <p:spPr>
          <a:xfrm>
            <a:off x="4239564" y="137582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8" name="Google Shape;735;p18"/>
          <p:cNvSpPr txBox="1">
            <a:spLocks noGrp="1"/>
          </p:cNvSpPr>
          <p:nvPr>
            <p:ph type="title"/>
          </p:nvPr>
        </p:nvSpPr>
        <p:spPr>
          <a:xfrm>
            <a:off x="284809" y="570190"/>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3:</a:t>
            </a:r>
            <a:endParaRPr sz="2000">
              <a:solidFill>
                <a:schemeClr val="accent6"/>
              </a:solidFill>
              <a:highlight>
                <a:schemeClr val="accent1"/>
              </a:highlight>
              <a:latin typeface="+mj-lt"/>
            </a:endParaRPr>
          </a:p>
        </p:txBody>
      </p:sp>
      <mc:AlternateContent xmlns:mc="http://schemas.openxmlformats.org/markup-compatibility/2006">
        <mc:Choice xmlns:a14="http://schemas.microsoft.com/office/drawing/2010/main" Requires="a14">
          <p:sp>
            <p:nvSpPr>
              <p:cNvPr id="12" name="Rectangle 11"/>
              <p:cNvSpPr/>
              <p:nvPr/>
            </p:nvSpPr>
            <p:spPr>
              <a:xfrm>
                <a:off x="533475" y="1865274"/>
                <a:ext cx="8032862" cy="3018455"/>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Cỡ</a:t>
                </a:r>
                <a:r>
                  <a:rPr kumimoji="0" lang="en-US" sz="1800" b="0" i="0" u="none" strike="noStrike" kern="0" cap="none" spc="0" normalizeH="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 mẫu là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𝑛</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=56</m:t>
                    </m:r>
                  </m:oMath>
                </a14:m>
                <a:endParaRPr kumimoji="0" lang="en-US" sz="1800" b="0" i="0" u="none" strike="noStrike" kern="0" cap="none" spc="0" normalizeH="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lvl="0" algn="just">
                  <a:lnSpc>
                    <a:spcPct val="150000"/>
                  </a:lnSpc>
                  <a:defRPr/>
                </a:pPr>
                <a:r>
                  <a:rPr lang="en-US" sz="1800" baseline="0" smtClean="0">
                    <a:latin typeface="+mn-lt"/>
                    <a:ea typeface="Arial" panose="020B0604020202020204" pitchFamily="34" charset="0"/>
                    <a:cs typeface="Times New Roman" panose="02020603050405020304" pitchFamily="18" charset="0"/>
                  </a:rPr>
                  <a:t>Tứ</a:t>
                </a:r>
                <a:r>
                  <a:rPr lang="en-US" sz="1800" smtClean="0">
                    <a:latin typeface="+mn-lt"/>
                    <a:ea typeface="Arial" panose="020B0604020202020204" pitchFamily="34" charset="0"/>
                    <a:cs typeface="Times New Roman" panose="02020603050405020304" pitchFamily="18" charset="0"/>
                  </a:rPr>
                  <a:t> phân vị thứ nhất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a:latin typeface="Cambria Math" panose="02040503050406030204" pitchFamily="18" charset="0"/>
                            <a:ea typeface="Dotum" panose="020B0600000101010101" pitchFamily="34" charset="-127"/>
                          </a:rPr>
                          <m:t>Q</m:t>
                        </m:r>
                      </m:e>
                      <m:sub>
                        <m:r>
                          <a:rPr lang="vi-VN" sz="1800">
                            <a:latin typeface="Cambria Math" panose="02040503050406030204" pitchFamily="18" charset="0"/>
                            <a:ea typeface="Dotum" panose="020B0600000101010101" pitchFamily="34" charset="-127"/>
                          </a:rPr>
                          <m:t>1</m:t>
                        </m:r>
                      </m:sub>
                    </m:sSub>
                  </m:oMath>
                </a14:m>
                <a:r>
                  <a:rPr lang="en-US" sz="1800" smtClean="0">
                    <a:latin typeface="+mn-lt"/>
                    <a:ea typeface="Arial" panose="020B0604020202020204" pitchFamily="34" charset="0"/>
                    <a:cs typeface="Times New Roman" panose="02020603050405020304" pitchFamily="18" charset="0"/>
                  </a:rPr>
                  <a:t> là </a:t>
                </a:r>
                <a14:m>
                  <m:oMath xmlns:m="http://schemas.openxmlformats.org/officeDocument/2006/math">
                    <m:f>
                      <m:fPr>
                        <m:ctrlPr>
                          <a:rPr lang="en-US" sz="1800" i="1">
                            <a:latin typeface="Cambria Math" panose="02040503050406030204" pitchFamily="18" charset="0"/>
                            <a:ea typeface="Dotum" panose="020B0600000101010101" pitchFamily="34" charset="-127"/>
                          </a:rPr>
                        </m:ctrlPr>
                      </m:fPr>
                      <m:num>
                        <m:sSub>
                          <m:sSubPr>
                            <m:ctrlPr>
                              <a:rPr lang="en-US" sz="1800" i="1">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latin typeface="Cambria Math" panose="02040503050406030204" pitchFamily="18" charset="0"/>
                                <a:ea typeface="Dotum" panose="020B0600000101010101" pitchFamily="34" charset="-127"/>
                              </a:rPr>
                              <m:t>1</m:t>
                            </m:r>
                            <m:r>
                              <a:rPr lang="en-US" sz="1800" b="0" i="1" smtClean="0">
                                <a:latin typeface="Cambria Math" panose="02040503050406030204" pitchFamily="18" charset="0"/>
                                <a:ea typeface="Dotum" panose="020B0600000101010101" pitchFamily="34" charset="-127"/>
                              </a:rPr>
                              <m:t>4</m:t>
                            </m:r>
                          </m:sub>
                        </m:sSub>
                        <m:r>
                          <a:rPr lang="en-US" sz="1800" b="0" i="1" smtClean="0">
                            <a:latin typeface="Cambria Math" panose="02040503050406030204" pitchFamily="18" charset="0"/>
                            <a:ea typeface="Dotum" panose="020B0600000101010101" pitchFamily="34" charset="-127"/>
                          </a:rPr>
                          <m:t> </m:t>
                        </m:r>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 </m:t>
                        </m:r>
                        <m:sSub>
                          <m:sSubPr>
                            <m:ctrlPr>
                              <a:rPr lang="en-US" sz="1800" i="1">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latin typeface="Cambria Math" panose="02040503050406030204" pitchFamily="18" charset="0"/>
                                <a:ea typeface="Dotum" panose="020B0600000101010101" pitchFamily="34" charset="-127"/>
                              </a:rPr>
                              <m:t>1</m:t>
                            </m:r>
                            <m:r>
                              <a:rPr lang="en-US" sz="1800" b="0" i="1" smtClean="0">
                                <a:latin typeface="Cambria Math" panose="02040503050406030204" pitchFamily="18" charset="0"/>
                                <a:ea typeface="Dotum" panose="020B0600000101010101" pitchFamily="34" charset="-127"/>
                              </a:rPr>
                              <m:t>5</m:t>
                            </m:r>
                          </m:sub>
                        </m:sSub>
                      </m:num>
                      <m:den>
                        <m:r>
                          <a:rPr lang="vi-VN" sz="1800" i="1">
                            <a:latin typeface="Cambria Math" panose="02040503050406030204" pitchFamily="18" charset="0"/>
                            <a:ea typeface="Dotum" panose="020B0600000101010101" pitchFamily="34" charset="-127"/>
                          </a:rPr>
                          <m:t>2</m:t>
                        </m:r>
                      </m:den>
                    </m:f>
                  </m:oMath>
                </a14:m>
                <a:r>
                  <a:rPr lang="en-US" sz="1800" smtClean="0">
                    <a:latin typeface="+mn-lt"/>
                    <a:ea typeface="Arial" panose="020B0604020202020204" pitchFamily="34" charset="0"/>
                    <a:cs typeface="Times New Roman" panose="02020603050405020304" pitchFamily="18" charset="0"/>
                  </a:rPr>
                  <a:t>. Do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latin typeface="Cambria Math" panose="02040503050406030204" pitchFamily="18" charset="0"/>
                            <a:ea typeface="Dotum" panose="020B0600000101010101" pitchFamily="34" charset="-127"/>
                          </a:rPr>
                          <m:t>1</m:t>
                        </m:r>
                        <m:r>
                          <a:rPr lang="en-US" sz="1800" i="1">
                            <a:latin typeface="Cambria Math" panose="02040503050406030204" pitchFamily="18" charset="0"/>
                            <a:ea typeface="Dotum" panose="020B0600000101010101" pitchFamily="34" charset="-127"/>
                          </a:rPr>
                          <m:t>4</m:t>
                        </m:r>
                      </m:sub>
                    </m:sSub>
                    <m:r>
                      <a:rPr lang="en-US" sz="1800" b="0" i="1" smtClean="0">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latin typeface="Cambria Math" panose="02040503050406030204" pitchFamily="18" charset="0"/>
                            <a:ea typeface="Dotum" panose="020B0600000101010101" pitchFamily="34" charset="-127"/>
                          </a:rPr>
                          <m:t>1</m:t>
                        </m:r>
                        <m:r>
                          <a:rPr lang="en-US" sz="1800" i="1">
                            <a:latin typeface="Cambria Math" panose="02040503050406030204" pitchFamily="18" charset="0"/>
                            <a:ea typeface="Dotum" panose="020B0600000101010101" pitchFamily="34" charset="-127"/>
                          </a:rPr>
                          <m:t>5</m:t>
                        </m:r>
                      </m:sub>
                    </m:sSub>
                  </m:oMath>
                </a14:m>
                <a:r>
                  <a:rPr lang="en-US" sz="1800" smtClean="0">
                    <a:latin typeface="+mn-lt"/>
                    <a:ea typeface="Arial" panose="020B0604020202020204" pitchFamily="34" charset="0"/>
                    <a:cs typeface="Times New Roman" panose="02020603050405020304" pitchFamily="18" charset="0"/>
                  </a:rPr>
                  <a:t> đều thuộc nhóm </a:t>
                </a:r>
                <a14:m>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[12,5;15,5) </m:t>
                    </m:r>
                  </m:oMath>
                </a14:m>
                <a:r>
                  <a:rPr lang="en-US" sz="1800" smtClean="0">
                    <a:latin typeface="+mn-lt"/>
                    <a:ea typeface="Arial" panose="020B0604020202020204" pitchFamily="34" charset="0"/>
                    <a:cs typeface="Times New Roman" panose="02020603050405020304" pitchFamily="18" charset="0"/>
                  </a:rPr>
                  <a:t>nên nhóm này chứa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a:latin typeface="Cambria Math" panose="02040503050406030204" pitchFamily="18" charset="0"/>
                            <a:ea typeface="Dotum" panose="020B0600000101010101" pitchFamily="34" charset="-127"/>
                          </a:rPr>
                          <m:t>Q</m:t>
                        </m:r>
                      </m:e>
                      <m:sub>
                        <m:r>
                          <a:rPr lang="vi-VN" sz="1800">
                            <a:latin typeface="Cambria Math" panose="02040503050406030204" pitchFamily="18" charset="0"/>
                            <a:ea typeface="Dotum" panose="020B0600000101010101" pitchFamily="34" charset="-127"/>
                          </a:rPr>
                          <m:t>1</m:t>
                        </m:r>
                      </m:sub>
                    </m:sSub>
                  </m:oMath>
                </a14:m>
                <a:r>
                  <a:rPr kumimoji="0" lang="pt-BR" sz="1800" b="0" i="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 Do đó,</a:t>
                </a:r>
                <a:r>
                  <a:rPr kumimoji="0" lang="pt-BR" sz="1800" b="0" i="0" u="none" strike="noStrike" kern="0" cap="none" spc="0" normalizeH="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 </a:t>
                </a:r>
                <a14:m>
                  <m:oMath xmlns:m="http://schemas.openxmlformats.org/officeDocument/2006/math">
                    <m:r>
                      <a:rPr lang="en-US" sz="1800" i="1">
                        <a:latin typeface="Cambria Math" panose="02040503050406030204" pitchFamily="18" charset="0"/>
                      </a:rPr>
                      <m:t>𝑝</m:t>
                    </m:r>
                    <m:r>
                      <a:rPr lang="en-US" sz="1800" i="1">
                        <a:latin typeface="Cambria Math" panose="02040503050406030204" pitchFamily="18" charset="0"/>
                      </a:rPr>
                      <m:t>=2;</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cs typeface="Times New Roman" panose="02020603050405020304" pitchFamily="18" charset="0"/>
                          </a:rPr>
                          <m:t>𝑎</m:t>
                        </m:r>
                      </m:e>
                      <m:sub>
                        <m:r>
                          <a:rPr lang="en-US" sz="1800" b="0" i="1" smtClean="0">
                            <a:latin typeface="Cambria Math" panose="02040503050406030204" pitchFamily="18" charset="0"/>
                            <a:ea typeface="Dotum" panose="020B0600000101010101" pitchFamily="34" charset="-127"/>
                            <a:cs typeface="Times New Roman" panose="02020603050405020304" pitchFamily="18" charset="0"/>
                          </a:rPr>
                          <m:t>2</m:t>
                        </m:r>
                      </m:sub>
                    </m:sSub>
                    <m:r>
                      <a:rPr lang="en-US" sz="1800" i="1">
                        <a:latin typeface="Cambria Math" panose="02040503050406030204" pitchFamily="18" charset="0"/>
                        <a:ea typeface="Dotum" panose="020B0600000101010101" pitchFamily="34" charset="-127"/>
                        <a:cs typeface="Times New Roman" panose="02020603050405020304" pitchFamily="18" charset="0"/>
                      </a:rPr>
                      <m:t>=1</m:t>
                    </m:r>
                    <m:r>
                      <a:rPr lang="en-US" sz="1800" b="0" i="1" smtClean="0">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,5; </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cs typeface="Times New Roman" panose="02020603050405020304" pitchFamily="18" charset="0"/>
                          </a:rPr>
                          <m:t>𝑚</m:t>
                        </m:r>
                      </m:e>
                      <m:sub>
                        <m:r>
                          <a:rPr lang="en-US" sz="1800" b="0" i="1" smtClean="0">
                            <a:latin typeface="Cambria Math" panose="02040503050406030204" pitchFamily="18" charset="0"/>
                            <a:ea typeface="Dotum" panose="020B0600000101010101" pitchFamily="34" charset="-127"/>
                            <a:cs typeface="Times New Roman" panose="02020603050405020304" pitchFamily="18" charset="0"/>
                          </a:rPr>
                          <m:t>2</m:t>
                        </m:r>
                      </m:sub>
                    </m:sSub>
                    <m:r>
                      <a:rPr lang="en-US" sz="1800" i="1">
                        <a:latin typeface="Cambria Math" panose="02040503050406030204" pitchFamily="18" charset="0"/>
                        <a:ea typeface="Dotum" panose="020B0600000101010101" pitchFamily="34" charset="-127"/>
                        <a:cs typeface="Times New Roman" panose="02020603050405020304" pitchFamily="18" charset="0"/>
                      </a:rPr>
                      <m:t>=1</m:t>
                    </m:r>
                    <m:r>
                      <a:rPr lang="en-US" sz="1800" b="0" i="1" smtClean="0">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latin typeface="+mn-lt"/>
                  </a:rPr>
                  <a:t>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cs typeface="Times New Roman" panose="02020603050405020304" pitchFamily="18" charset="0"/>
                          </a:rPr>
                          <m:t>𝑚</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=3</m:t>
                    </m:r>
                    <m:r>
                      <a:rPr lang="en-US" sz="1800" i="1">
                        <a:latin typeface="Cambria Math" panose="02040503050406030204" pitchFamily="18" charset="0"/>
                        <a:ea typeface="Dotum" panose="020B0600000101010101" pitchFamily="34" charset="-127"/>
                        <a:cs typeface="Times New Roman" panose="02020603050405020304" pitchFamily="18" charset="0"/>
                      </a:rPr>
                      <m:t>; </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𝑎</m:t>
                        </m:r>
                      </m:e>
                      <m:sub>
                        <m:r>
                          <a:rPr lang="en-US" sz="1800" b="0" i="1" smtClean="0">
                            <a:latin typeface="Cambria Math" panose="02040503050406030204" pitchFamily="18" charset="0"/>
                            <a:ea typeface="Dotum" panose="020B0600000101010101" pitchFamily="34" charset="-127"/>
                          </a:rPr>
                          <m:t>3</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𝑎</m:t>
                        </m:r>
                      </m:e>
                      <m:sub>
                        <m:r>
                          <a:rPr lang="en-US" sz="1800" b="0" i="1" smtClean="0">
                            <a:latin typeface="Cambria Math" panose="02040503050406030204" pitchFamily="18" charset="0"/>
                            <a:ea typeface="Dotum" panose="020B0600000101010101" pitchFamily="34" charset="-127"/>
                          </a:rPr>
                          <m:t>2</m:t>
                        </m:r>
                      </m:sub>
                    </m:sSub>
                    <m:r>
                      <a:rPr lang="en-US" sz="1800" i="1">
                        <a:latin typeface="Cambria Math" panose="02040503050406030204" pitchFamily="18" charset="0"/>
                        <a:ea typeface="Dotum" panose="020B0600000101010101" pitchFamily="34" charset="-127"/>
                        <a:cs typeface="Times New Roman" panose="02020603050405020304" pitchFamily="18" charset="0"/>
                      </a:rPr>
                      <m:t>=3</m:t>
                    </m:r>
                  </m:oMath>
                </a14:m>
                <a:r>
                  <a:rPr lang="en-US" sz="1800">
                    <a:latin typeface="+mn-lt"/>
                  </a:rPr>
                  <a:t> và ta có:</a:t>
                </a:r>
              </a:p>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a:latin typeface="Cambria Math" panose="02040503050406030204" pitchFamily="18" charset="0"/>
                              <a:ea typeface="Dotum" panose="020B0600000101010101" pitchFamily="34" charset="-127"/>
                            </a:rPr>
                            <m:t>Q</m:t>
                          </m:r>
                        </m:e>
                        <m:sub>
                          <m:r>
                            <a:rPr lang="vi-VN" sz="1800">
                              <a:latin typeface="Cambria Math" panose="02040503050406030204" pitchFamily="18" charset="0"/>
                              <a:ea typeface="Dotum" panose="020B0600000101010101" pitchFamily="34" charset="-127"/>
                            </a:rPr>
                            <m:t>1</m:t>
                          </m:r>
                        </m:sub>
                      </m:sSub>
                      <m:r>
                        <a:rPr lang="vi-VN" sz="1800">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12,5</m:t>
                      </m:r>
                      <m:r>
                        <a:rPr lang="vi-VN" sz="1800">
                          <a:latin typeface="Cambria Math" panose="02040503050406030204" pitchFamily="18" charset="0"/>
                          <a:ea typeface="Dotum" panose="020B0600000101010101" pitchFamily="34" charset="-127"/>
                        </a:rPr>
                        <m:t>+</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56</m:t>
                              </m:r>
                            </m:num>
                            <m:den>
                              <m:r>
                                <a:rPr lang="vi-VN" sz="1800">
                                  <a:latin typeface="Cambria Math" panose="02040503050406030204" pitchFamily="18" charset="0"/>
                                  <a:ea typeface="Dotum" panose="020B0600000101010101" pitchFamily="34" charset="-127"/>
                                </a:rPr>
                                <m:t>4</m:t>
                              </m:r>
                            </m:den>
                          </m:f>
                          <m:r>
                            <a:rPr lang="en-US" sz="1800">
                              <a:latin typeface="Cambria Math" panose="02040503050406030204" pitchFamily="18" charset="0"/>
                              <a:ea typeface="Dotum" panose="020B0600000101010101" pitchFamily="34" charset="-127"/>
                            </a:rPr>
                            <m:t> </m:t>
                          </m:r>
                          <m:r>
                            <a:rPr lang="vi-VN" sz="1800">
                              <a:latin typeface="Cambria Math" panose="02040503050406030204" pitchFamily="18" charset="0"/>
                              <a:ea typeface="Dotum" panose="020B0600000101010101" pitchFamily="34" charset="-127"/>
                            </a:rPr>
                            <m:t>−</m:t>
                          </m:r>
                          <m:r>
                            <a:rPr lang="en-US" sz="1800" b="0" i="0" smtClean="0">
                              <a:latin typeface="Cambria Math" panose="02040503050406030204" pitchFamily="18" charset="0"/>
                              <a:ea typeface="Dotum" panose="020B0600000101010101" pitchFamily="34" charset="-127"/>
                            </a:rPr>
                            <m:t>3 </m:t>
                          </m:r>
                        </m:num>
                        <m:den>
                          <m:r>
                            <a:rPr lang="en-US" sz="1800" b="0" i="1" smtClean="0">
                              <a:latin typeface="Cambria Math" panose="02040503050406030204" pitchFamily="18" charset="0"/>
                              <a:ea typeface="Dotum" panose="020B0600000101010101" pitchFamily="34" charset="-127"/>
                            </a:rPr>
                            <m:t>12</m:t>
                          </m:r>
                        </m:den>
                      </m:f>
                      <m:r>
                        <a:rPr lang="en-US" sz="1800" b="0" i="1" smtClean="0">
                          <a:latin typeface="Cambria Math" panose="02040503050406030204" pitchFamily="18" charset="0"/>
                          <a:ea typeface="Dotum" panose="020B0600000101010101" pitchFamily="34" charset="-127"/>
                        </a:rPr>
                        <m:t>.3=15,25</m:t>
                      </m:r>
                    </m:oMath>
                  </m:oMathPara>
                </a14:m>
                <a:endParaRPr kumimoji="0" lang="pt-BR" sz="1800" b="0" i="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533475" y="1865274"/>
                <a:ext cx="8032862" cy="3018455"/>
              </a:xfrm>
              <a:prstGeom prst="rect">
                <a:avLst/>
              </a:prstGeom>
              <a:blipFill>
                <a:blip r:embed="rId4"/>
                <a:stretch>
                  <a:fillRect l="-683" r="-683"/>
                </a:stretch>
              </a:blipFill>
            </p:spPr>
            <p:txBody>
              <a:bodyPr/>
              <a:lstStyle/>
              <a:p>
                <a:r>
                  <a:rPr lang="en-US">
                    <a:noFill/>
                  </a:rPr>
                  <a:t> </a:t>
                </a:r>
              </a:p>
            </p:txBody>
          </p:sp>
        </mc:Fallback>
      </mc:AlternateContent>
      <p:grpSp>
        <p:nvGrpSpPr>
          <p:cNvPr id="13" name="Google Shape;1269;p69"/>
          <p:cNvGrpSpPr/>
          <p:nvPr/>
        </p:nvGrpSpPr>
        <p:grpSpPr>
          <a:xfrm>
            <a:off x="8281244" y="4410810"/>
            <a:ext cx="798785" cy="732690"/>
            <a:chOff x="1952728" y="1495121"/>
            <a:chExt cx="362235" cy="345606"/>
          </a:xfrm>
        </p:grpSpPr>
        <p:sp>
          <p:nvSpPr>
            <p:cNvPr id="1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7721975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strips(downLeft)">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strips(downLeft)">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strips(downLeft)">
                                      <p:cBhvr>
                                        <p:cTn id="3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12" name="Rectangle 11"/>
              <p:cNvSpPr/>
              <p:nvPr/>
            </p:nvSpPr>
            <p:spPr>
              <a:xfrm>
                <a:off x="470187" y="591472"/>
                <a:ext cx="8182496" cy="2557944"/>
              </a:xfrm>
              <a:prstGeom prst="rect">
                <a:avLst/>
              </a:prstGeom>
            </p:spPr>
            <p:txBody>
              <a:bodyPr wrap="square">
                <a:spAutoFit/>
              </a:bodyPr>
              <a:lstStyle/>
              <a:p>
                <a:pPr lvl="0" algn="just">
                  <a:lnSpc>
                    <a:spcPct val="150000"/>
                  </a:lnSpc>
                  <a:defRPr/>
                </a:pP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Với</a:t>
                </a:r>
                <a:r>
                  <a:rPr kumimoji="0" lang="en-US"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lang="en-US" sz="1800">
                    <a:ea typeface="Arial" panose="020B0604020202020204" pitchFamily="34" charset="0"/>
                    <a:cs typeface="Times New Roman" panose="02020603050405020304" pitchFamily="18" charset="0"/>
                  </a:rPr>
                  <a:t>t</a:t>
                </a: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ứ phân vị thứ ba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m:t>
                        </m:r>
                      </m:sub>
                    </m:sSub>
                  </m:oMath>
                </a14:m>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là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42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43</m:t>
                            </m:r>
                          </m:sub>
                        </m:sSub>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oMath>
                </a14:m>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Do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43</m:t>
                        </m:r>
                      </m:sub>
                    </m:sSub>
                  </m:oMath>
                </a14:m>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đều thuộc nhóm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[18,5; 21,5)</m:t>
                    </m:r>
                  </m:oMath>
                </a14:m>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nên nhóm này chứa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m:t>
                        </m:r>
                      </m:sub>
                    </m:sSub>
                  </m:oMath>
                </a14:m>
                <a:r>
                  <a:rPr kumimoji="0" lang="pt-BR"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Do đó,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𝑝</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=4;</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𝑎</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8</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𝑚</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24</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Arial"/>
                    <a:cs typeface="Arial"/>
                    <a:sym typeface="Arial"/>
                  </a:rPr>
                  <a:t>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𝑚</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cs typeface="Times New Roman" panose="02020603050405020304" pitchFamily="18" charset="0"/>
                          </a:rPr>
                          <m:t>𝑚</m:t>
                        </m:r>
                      </m:e>
                      <m:sub>
                        <m:r>
                          <a:rPr lang="en-US" sz="1800" b="0" i="1" smtClean="0">
                            <a:latin typeface="Cambria Math" panose="02040503050406030204" pitchFamily="18" charset="0"/>
                            <a:ea typeface="Dotum" panose="020B0600000101010101" pitchFamily="34" charset="-127"/>
                            <a:cs typeface="Times New Roman" panose="02020603050405020304" pitchFamily="18" charset="0"/>
                          </a:rPr>
                          <m:t>2</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cs typeface="Times New Roman" panose="02020603050405020304" pitchFamily="18" charset="0"/>
                          </a:rPr>
                          <m:t>𝑚</m:t>
                        </m:r>
                      </m:e>
                      <m:sub>
                        <m:r>
                          <a:rPr lang="en-US" sz="1800" b="0" i="1" smtClean="0">
                            <a:latin typeface="Cambria Math" panose="02040503050406030204" pitchFamily="18" charset="0"/>
                            <a:ea typeface="Dotum" panose="020B0600000101010101" pitchFamily="34" charset="-127"/>
                            <a:cs typeface="Times New Roman" panose="02020603050405020304" pitchFamily="18" charset="0"/>
                          </a:rPr>
                          <m:t>3</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=3+12+15=30</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oMath>
                </a14:m>
                <a:r>
                  <a:rPr kumimoji="0" lang="en-US" sz="1800" b="0" i="0" u="none" strike="noStrike" kern="0" cap="none" spc="0" normalizeH="0" baseline="0" noProof="0">
                    <a:ln>
                      <a:noFill/>
                    </a:ln>
                    <a:solidFill>
                      <a:srgbClr val="000000"/>
                    </a:solidFill>
                    <a:effectLst/>
                    <a:uLnTx/>
                    <a:uFillTx/>
                    <a:latin typeface="Arial"/>
                    <a:cs typeface="Arial"/>
                    <a:sym typeface="Arial"/>
                  </a:rPr>
                  <a:t> và ta có:</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18,5</m:t>
                      </m:r>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3.56</m:t>
                              </m:r>
                            </m:num>
                            <m:den>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30 </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24</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.3=20</m:t>
                      </m:r>
                    </m:oMath>
                  </m:oMathPara>
                </a14:m>
                <a:endParaRPr kumimoji="0" lang="pt-BR"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470187" y="591472"/>
                <a:ext cx="8182496" cy="2557944"/>
              </a:xfrm>
              <a:prstGeom prst="rect">
                <a:avLst/>
              </a:prstGeom>
              <a:blipFill>
                <a:blip r:embed="rId3"/>
                <a:stretch>
                  <a:fillRect l="-596" r="-298"/>
                </a:stretch>
              </a:blipFill>
            </p:spPr>
            <p:txBody>
              <a:bodyPr/>
              <a:lstStyle/>
              <a:p>
                <a:r>
                  <a:rPr lang="en-US">
                    <a:noFill/>
                  </a:rPr>
                  <a:t> </a:t>
                </a:r>
              </a:p>
            </p:txBody>
          </p:sp>
        </mc:Fallback>
      </mc:AlternateContent>
      <p:grpSp>
        <p:nvGrpSpPr>
          <p:cNvPr id="13" name="Google Shape;1269;p69"/>
          <p:cNvGrpSpPr/>
          <p:nvPr/>
        </p:nvGrpSpPr>
        <p:grpSpPr>
          <a:xfrm>
            <a:off x="8395544" y="2170578"/>
            <a:ext cx="798785" cy="732690"/>
            <a:chOff x="1952728" y="1495121"/>
            <a:chExt cx="362235" cy="345606"/>
          </a:xfrm>
        </p:grpSpPr>
        <p:sp>
          <p:nvSpPr>
            <p:cNvPr id="1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Rectangle 41"/>
          <p:cNvSpPr/>
          <p:nvPr/>
        </p:nvSpPr>
        <p:spPr>
          <a:xfrm>
            <a:off x="4290136" y="223161"/>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4" name="Google Shape;136;p4"/>
              <p:cNvSpPr/>
              <p:nvPr/>
            </p:nvSpPr>
            <p:spPr>
              <a:xfrm>
                <a:off x="233092" y="3304579"/>
                <a:ext cx="8679858" cy="1556468"/>
              </a:xfrm>
              <a:prstGeom prst="wedgeRoundRectCallout">
                <a:avLst>
                  <a:gd name="adj1" fmla="val -49755"/>
                  <a:gd name="adj2" fmla="val 5121"/>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lvl="0" algn="just">
                  <a:lnSpc>
                    <a:spcPct val="150000"/>
                  </a:lnSpc>
                </a:pPr>
                <a:r>
                  <a:rPr lang="vi-VN" sz="1800" b="1">
                    <a:solidFill>
                      <a:srgbClr val="D7DFF2">
                        <a:lumMod val="50000"/>
                      </a:srgbClr>
                    </a:solidFill>
                    <a:latin typeface="+mn-lt"/>
                    <a:ea typeface="Times New Roman" panose="02020603050405020304" pitchFamily="18" charset="0"/>
                  </a:rPr>
                  <a:t>Nhận xét</a:t>
                </a:r>
                <a:endParaRPr lang="en-US" sz="1800">
                  <a:solidFill>
                    <a:srgbClr val="D7DFF2">
                      <a:lumMod val="50000"/>
                    </a:srgbClr>
                  </a:solidFill>
                  <a:latin typeface="+mn-lt"/>
                  <a:ea typeface="Times New Roman" panose="02020603050405020304" pitchFamily="18" charset="0"/>
                </a:endParaRPr>
              </a:p>
              <a:p>
                <a:pPr lvl="0" algn="just">
                  <a:lnSpc>
                    <a:spcPct val="150000"/>
                  </a:lnSpc>
                </a:pPr>
                <a:r>
                  <a:rPr lang="vi-VN" sz="1800">
                    <a:latin typeface="+mn-lt"/>
                    <a:ea typeface="Times New Roman" panose="02020603050405020304" pitchFamily="18" charset="0"/>
                  </a:rPr>
                  <a:t>Ta cũng có thể xác định nhóm chứa tứ phân vị thứ r nhờ tính chất: có khoảng </a:t>
                </a:r>
                <a14:m>
                  <m:oMath xmlns:m="http://schemas.openxmlformats.org/officeDocument/2006/math">
                    <m:d>
                      <m:dPr>
                        <m:ctrlPr>
                          <a:rPr lang="en-US" sz="1800" i="1">
                            <a:latin typeface="Cambria Math" panose="02040503050406030204" pitchFamily="18" charset="0"/>
                            <a:ea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rPr>
                            </m:ctrlPr>
                          </m:fPr>
                          <m:num>
                            <m:r>
                              <a:rPr lang="vi-VN" sz="1800" i="1">
                                <a:latin typeface="Cambria Math" panose="02040503050406030204" pitchFamily="18" charset="0"/>
                                <a:ea typeface="Times New Roman" panose="02020603050405020304" pitchFamily="18" charset="0"/>
                              </a:rPr>
                              <m:t>𝑟</m:t>
                            </m:r>
                            <m:r>
                              <a:rPr lang="vi-VN" sz="1800" i="1">
                                <a:latin typeface="Cambria Math" panose="02040503050406030204" pitchFamily="18" charset="0"/>
                                <a:ea typeface="Times New Roman" panose="02020603050405020304" pitchFamily="18" charset="0"/>
                              </a:rPr>
                              <m:t>.</m:t>
                            </m:r>
                            <m:r>
                              <a:rPr lang="vi-VN" sz="1800" i="1">
                                <a:latin typeface="Cambria Math" panose="02040503050406030204" pitchFamily="18" charset="0"/>
                                <a:ea typeface="Times New Roman" panose="02020603050405020304" pitchFamily="18" charset="0"/>
                              </a:rPr>
                              <m:t>𝑛</m:t>
                            </m:r>
                          </m:num>
                          <m:den>
                            <m:r>
                              <a:rPr lang="vi-VN" sz="1800" i="1">
                                <a:latin typeface="Cambria Math" panose="02040503050406030204" pitchFamily="18" charset="0"/>
                                <a:ea typeface="Times New Roman" panose="02020603050405020304" pitchFamily="18" charset="0"/>
                              </a:rPr>
                              <m:t>4</m:t>
                            </m:r>
                          </m:den>
                        </m:f>
                      </m:e>
                    </m:d>
                  </m:oMath>
                </a14:m>
                <a:r>
                  <a:rPr lang="vi-VN" sz="1800">
                    <a:latin typeface="+mn-lt"/>
                    <a:ea typeface="Dotum" panose="020B0600000101010101" pitchFamily="34" charset="-127"/>
                  </a:rPr>
                  <a:t> giá trị nhỏ hơn tứ phân vị này.</a:t>
                </a:r>
                <a:endParaRPr lang="en-US" sz="1800">
                  <a:latin typeface="+mn-lt"/>
                  <a:ea typeface="Times New Roman" panose="02020603050405020304" pitchFamily="18" charset="0"/>
                </a:endParaRPr>
              </a:p>
            </p:txBody>
          </p:sp>
        </mc:Choice>
        <mc:Fallback xmlns="">
          <p:sp>
            <p:nvSpPr>
              <p:cNvPr id="44" name="Google Shape;136;p4"/>
              <p:cNvSpPr>
                <a:spLocks noRot="1" noChangeAspect="1" noMove="1" noResize="1" noEditPoints="1" noAdjustHandles="1" noChangeArrowheads="1" noChangeShapeType="1" noTextEdit="1"/>
              </p:cNvSpPr>
              <p:nvPr/>
            </p:nvSpPr>
            <p:spPr>
              <a:xfrm>
                <a:off x="233092" y="3304579"/>
                <a:ext cx="8679858" cy="1556468"/>
              </a:xfrm>
              <a:prstGeom prst="wedgeRoundRectCallout">
                <a:avLst>
                  <a:gd name="adj1" fmla="val -49755"/>
                  <a:gd name="adj2" fmla="val 5121"/>
                  <a:gd name="adj3" fmla="val 16667"/>
                </a:avLst>
              </a:prstGeom>
              <a:blipFill>
                <a:blip r:embed="rId4"/>
                <a:stretch>
                  <a:fillRect l="-140" b="-1550"/>
                </a:stretch>
              </a:blipFill>
              <a:ln w="1905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40347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TextBox 12"/>
          <p:cNvSpPr txBox="1"/>
          <p:nvPr/>
        </p:nvSpPr>
        <p:spPr>
          <a:xfrm>
            <a:off x="391111" y="430896"/>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a:t>
            </a:r>
            <a:r>
              <a:rPr lang="en-US" sz="2300" b="1" kern="1200" smtClean="0">
                <a:solidFill>
                  <a:schemeClr val="tx1"/>
                </a:solidFill>
                <a:latin typeface="Arial" panose="020B0604020202020204" pitchFamily="34" charset="0"/>
                <a:ea typeface="+mn-ea"/>
                <a:cs typeface="Arial" panose="020B0604020202020204" pitchFamily="34" charset="0"/>
              </a:rPr>
              <a:t>3</a:t>
            </a:r>
            <a:endParaRPr lang="en-US" sz="2300" b="1" kern="1200">
              <a:solidFill>
                <a:schemeClr val="tx1"/>
              </a:solidFill>
              <a:latin typeface="Arial" panose="020B0604020202020204" pitchFamily="34" charset="0"/>
              <a:ea typeface="+mn-ea"/>
              <a:cs typeface="Arial" panose="020B0604020202020204" pitchFamily="34" charset="0"/>
            </a:endParaRPr>
          </a:p>
        </p:txBody>
      </p:sp>
      <p:sp>
        <p:nvSpPr>
          <p:cNvPr id="14" name="Rectangle 1"/>
          <p:cNvSpPr>
            <a:spLocks noChangeArrowheads="1"/>
          </p:cNvSpPr>
          <p:nvPr/>
        </p:nvSpPr>
        <p:spPr bwMode="auto">
          <a:xfrm>
            <a:off x="3030351" y="257002"/>
            <a:ext cx="50163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 Sans"/>
              </a:rPr>
              <a:t>Tìm tứ phân vị thứ nhất và tứ phân vị thứ ba cho mẫu số liệu ghép nhóm ở Luyện tập 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3"/>
          <a:stretch>
            <a:fillRect/>
          </a:stretch>
        </p:blipFill>
        <p:spPr>
          <a:xfrm rot="19804809">
            <a:off x="8663352" y="142470"/>
            <a:ext cx="425892" cy="554649"/>
          </a:xfrm>
          <a:prstGeom prst="rect">
            <a:avLst/>
          </a:prstGeom>
        </p:spPr>
      </p:pic>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1340197" y="139327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00404" y="1832130"/>
                <a:ext cx="8577039" cy="3019160"/>
              </a:xfrm>
              <a:prstGeom prst="rect">
                <a:avLst/>
              </a:prstGeom>
            </p:spPr>
            <p:txBody>
              <a:bodyPr wrap="square">
                <a:spAutoFit/>
              </a:bodyPr>
              <a:lstStyle/>
              <a:p>
                <a:pPr algn="just">
                  <a:lnSpc>
                    <a:spcPct val="150000"/>
                  </a:lnSpc>
                </a:pPr>
                <a:r>
                  <a:rPr lang="vi-VN" sz="1800" smtClean="0">
                    <a:latin typeface="+mn-lt"/>
                    <a:ea typeface="Dotum" panose="020B0600000101010101" pitchFamily="34" charset="-127"/>
                  </a:rPr>
                  <a:t>Cỡ mẫu là </a:t>
                </a:r>
                <a14:m>
                  <m:oMath xmlns:m="http://schemas.openxmlformats.org/officeDocument/2006/math">
                    <m:r>
                      <a:rPr lang="vi-VN" sz="1800" i="1">
                        <a:effectLst/>
                        <a:latin typeface="Cambria Math" panose="02040503050406030204" pitchFamily="18" charset="0"/>
                        <a:ea typeface="Dotum" panose="020B0600000101010101" pitchFamily="34" charset="-127"/>
                      </a:rPr>
                      <m:t>𝑛</m:t>
                    </m:r>
                    <m:r>
                      <a:rPr lang="vi-VN" sz="1800" i="1">
                        <a:effectLst/>
                        <a:latin typeface="Cambria Math" panose="02040503050406030204" pitchFamily="18" charset="0"/>
                        <a:ea typeface="Dotum" panose="020B0600000101010101" pitchFamily="34" charset="-127"/>
                      </a:rPr>
                      <m:t> = 200.</m:t>
                    </m:r>
                  </m:oMath>
                </a14:m>
                <a:endParaRPr lang="en-US" sz="1800">
                  <a:effectLst/>
                  <a:latin typeface="+mn-lt"/>
                  <a:ea typeface="Times New Roman" panose="02020603050405020304" pitchFamily="18" charset="0"/>
                </a:endParaRPr>
              </a:p>
              <a:p>
                <a:pPr algn="just">
                  <a:lnSpc>
                    <a:spcPct val="150000"/>
                  </a:lnSpc>
                </a:pPr>
                <a:r>
                  <a:rPr lang="vi-VN" sz="1800">
                    <a:effectLst/>
                    <a:latin typeface="+mn-lt"/>
                    <a:ea typeface="Dotum" panose="020B0600000101010101" pitchFamily="34" charset="-127"/>
                  </a:rPr>
                  <a:t>Tứ phân vị thứ nhất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𝑄</m:t>
                        </m:r>
                      </m:e>
                      <m:sub>
                        <m:r>
                          <a:rPr lang="vi-VN" sz="1800" i="1">
                            <a:effectLst/>
                            <a:latin typeface="Cambria Math" panose="02040503050406030204" pitchFamily="18" charset="0"/>
                            <a:ea typeface="Dotum" panose="020B0600000101010101" pitchFamily="34" charset="-127"/>
                          </a:rPr>
                          <m:t>1</m:t>
                        </m:r>
                      </m:sub>
                    </m:sSub>
                  </m:oMath>
                </a14:m>
                <a:r>
                  <a:rPr lang="vi-VN" sz="1800">
                    <a:effectLst/>
                    <a:latin typeface="+mn-lt"/>
                    <a:ea typeface="Dotum" panose="020B0600000101010101" pitchFamily="34" charset="-127"/>
                  </a:rPr>
                  <a:t>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rPr>
                        </m:ctrlPr>
                      </m:fPr>
                      <m:num>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effectLst/>
                                <a:latin typeface="Cambria Math" panose="02040503050406030204" pitchFamily="18" charset="0"/>
                                <a:ea typeface="Dotum" panose="020B0600000101010101" pitchFamily="34" charset="-127"/>
                              </a:rPr>
                              <m:t>50</m:t>
                            </m:r>
                          </m:sub>
                        </m:sSub>
                        <m:r>
                          <a:rPr lang="en-US" sz="1800" b="0" i="1" smtClean="0">
                            <a:effectLst/>
                            <a:latin typeface="Cambria Math" panose="02040503050406030204" pitchFamily="18" charset="0"/>
                            <a:ea typeface="Dotum" panose="020B0600000101010101" pitchFamily="34" charset="-127"/>
                          </a:rPr>
                          <m:t> </m:t>
                        </m:r>
                        <m:r>
                          <a:rPr lang="vi-VN" sz="1800" i="1">
                            <a:effectLst/>
                            <a:latin typeface="Cambria Math" panose="02040503050406030204" pitchFamily="18" charset="0"/>
                            <a:ea typeface="Dotum" panose="020B0600000101010101" pitchFamily="34" charset="-127"/>
                          </a:rPr>
                          <m:t>+</m:t>
                        </m:r>
                        <m:r>
                          <a:rPr lang="en-US" sz="1800" b="0" i="0" smtClean="0">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effectLst/>
                                <a:latin typeface="Cambria Math" panose="02040503050406030204" pitchFamily="18" charset="0"/>
                                <a:ea typeface="Dotum" panose="020B0600000101010101" pitchFamily="34" charset="-127"/>
                              </a:rPr>
                              <m:t>51</m:t>
                            </m:r>
                          </m:sub>
                        </m:sSub>
                      </m:num>
                      <m:den>
                        <m:r>
                          <a:rPr lang="vi-VN" sz="1800" i="1">
                            <a:effectLst/>
                            <a:latin typeface="Cambria Math" panose="02040503050406030204" pitchFamily="18" charset="0"/>
                            <a:ea typeface="Dotum" panose="020B0600000101010101" pitchFamily="34" charset="-127"/>
                          </a:rPr>
                          <m:t>2</m:t>
                        </m:r>
                      </m:den>
                    </m:f>
                  </m:oMath>
                </a14:m>
                <a:r>
                  <a:rPr lang="vi-VN" sz="1800">
                    <a:effectLst/>
                    <a:latin typeface="+mn-lt"/>
                    <a:ea typeface="Dotum" panose="020B0600000101010101" pitchFamily="34" charset="-127"/>
                  </a:rPr>
                  <a:t>. Do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effectLst/>
                            <a:latin typeface="Cambria Math" panose="02040503050406030204" pitchFamily="18" charset="0"/>
                            <a:ea typeface="Dotum" panose="020B0600000101010101" pitchFamily="34" charset="-127"/>
                          </a:rPr>
                          <m:t>50</m:t>
                        </m:r>
                      </m:sub>
                    </m:sSub>
                    <m:r>
                      <a:rPr lang="vi-VN" sz="1800" i="1">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m:rPr>
                            <m:sty m:val="p"/>
                          </m:rPr>
                          <a:rPr lang="fr-FR" sz="1800">
                            <a:latin typeface="Cambria Math" panose="02040503050406030204" pitchFamily="18" charset="0"/>
                            <a:ea typeface="Times New Roman" panose="02020603050405020304" pitchFamily="18" charset="0"/>
                          </a:rPr>
                          <m:t>X</m:t>
                        </m:r>
                      </m:e>
                      <m:sub>
                        <m:r>
                          <a:rPr lang="vi-VN" sz="1800" i="1">
                            <a:effectLst/>
                            <a:latin typeface="Cambria Math" panose="02040503050406030204" pitchFamily="18" charset="0"/>
                            <a:ea typeface="Dotum" panose="020B0600000101010101" pitchFamily="34" charset="-127"/>
                          </a:rPr>
                          <m:t>51</m:t>
                        </m:r>
                      </m:sub>
                    </m:sSub>
                  </m:oMath>
                </a14:m>
                <a:r>
                  <a:rPr lang="vi-VN" sz="1800">
                    <a:effectLst/>
                    <a:latin typeface="+mn-lt"/>
                    <a:ea typeface="Dotum" panose="020B0600000101010101" pitchFamily="34" charset="-127"/>
                  </a:rPr>
                  <a:t> đều thuộc nhóm </a:t>
                </a:r>
                <a14:m>
                  <m:oMath xmlns:m="http://schemas.openxmlformats.org/officeDocument/2006/math">
                    <m:r>
                      <a:rPr lang="vi-VN" sz="1800" i="1">
                        <a:effectLst/>
                        <a:latin typeface="Cambria Math" panose="02040503050406030204" pitchFamily="18" charset="0"/>
                        <a:ea typeface="Dotum" panose="020B0600000101010101" pitchFamily="34" charset="-127"/>
                      </a:rPr>
                      <m:t>[160;165)</m:t>
                    </m:r>
                  </m:oMath>
                </a14:m>
                <a:r>
                  <a:rPr lang="vi-VN" sz="1800">
                    <a:effectLst/>
                    <a:latin typeface="+mn-lt"/>
                    <a:ea typeface="Dotum" panose="020B0600000101010101" pitchFamily="34" charset="-127"/>
                  </a:rPr>
                  <a:t> nên nhóm này chứa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𝑄</m:t>
                        </m:r>
                      </m:e>
                      <m:sub>
                        <m:r>
                          <a:rPr lang="vi-VN" sz="1800" i="1">
                            <a:effectLst/>
                            <a:latin typeface="Cambria Math" panose="02040503050406030204" pitchFamily="18" charset="0"/>
                            <a:ea typeface="Dotum" panose="020B0600000101010101" pitchFamily="34" charset="-127"/>
                          </a:rPr>
                          <m:t>1</m:t>
                        </m:r>
                      </m:sub>
                    </m:sSub>
                  </m:oMath>
                </a14:m>
                <a:r>
                  <a:rPr lang="vi-VN" sz="1800">
                    <a:effectLst/>
                    <a:latin typeface="+mn-lt"/>
                    <a:ea typeface="Dotum" panose="020B0600000101010101" pitchFamily="34" charset="-127"/>
                  </a:rPr>
                  <a:t>. </a:t>
                </a:r>
                <a:r>
                  <a:rPr lang="vi-VN" sz="1800" smtClean="0">
                    <a:effectLst/>
                    <a:latin typeface="+mn-lt"/>
                    <a:ea typeface="Dotum" panose="020B0600000101010101" pitchFamily="34" charset="-127"/>
                  </a:rPr>
                  <a:t>Do </a:t>
                </a:r>
                <a:r>
                  <a:rPr lang="vi-VN" sz="1800">
                    <a:effectLst/>
                    <a:latin typeface="+mn-lt"/>
                    <a:ea typeface="Dotum" panose="020B0600000101010101" pitchFamily="34" charset="-127"/>
                  </a:rPr>
                  <a:t>đó, </a:t>
                </a:r>
                <a14:m>
                  <m:oMath xmlns:m="http://schemas.openxmlformats.org/officeDocument/2006/math">
                    <m:r>
                      <a:rPr lang="vi-VN" sz="1800" i="1">
                        <a:effectLst/>
                        <a:latin typeface="Cambria Math" panose="02040503050406030204" pitchFamily="18" charset="0"/>
                        <a:ea typeface="Dotum" panose="020B0600000101010101" pitchFamily="34" charset="-127"/>
                      </a:rPr>
                      <m:t>𝑝</m:t>
                    </m:r>
                    <m:r>
                      <a:rPr lang="vi-VN" sz="1800" i="1">
                        <a:effectLst/>
                        <a:latin typeface="Cambria Math" panose="02040503050406030204" pitchFamily="18" charset="0"/>
                        <a:ea typeface="Dotum" panose="020B0600000101010101" pitchFamily="34" charset="-127"/>
                      </a:rPr>
                      <m:t>=3, </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3</m:t>
                        </m:r>
                      </m:sub>
                    </m:sSub>
                    <m:r>
                      <a:rPr lang="vi-VN" sz="1800" i="1">
                        <a:effectLst/>
                        <a:latin typeface="Cambria Math" panose="02040503050406030204" pitchFamily="18" charset="0"/>
                        <a:ea typeface="Dotum" panose="020B0600000101010101" pitchFamily="34" charset="-127"/>
                      </a:rPr>
                      <m:t>=160, </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3</m:t>
                        </m:r>
                      </m:sub>
                    </m:sSub>
                    <m:r>
                      <a:rPr lang="vi-VN" sz="1800" i="1">
                        <a:effectLst/>
                        <a:latin typeface="Cambria Math" panose="02040503050406030204" pitchFamily="18" charset="0"/>
                        <a:ea typeface="Dotum" panose="020B0600000101010101" pitchFamily="34" charset="-127"/>
                      </a:rPr>
                      <m:t>=35;</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=18+28=46, </m:t>
                    </m:r>
                    <m:r>
                      <a:rPr lang="en-US" sz="1800" b="0" i="1" smtClean="0">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3</m:t>
                        </m:r>
                      </m:sub>
                    </m:sSub>
                    <m:r>
                      <a:rPr lang="vi-VN" sz="1800" i="1">
                        <a:effectLst/>
                        <a:latin typeface="Cambria Math" panose="02040503050406030204" pitchFamily="18" charset="0"/>
                        <a:ea typeface="Dotum" panose="020B0600000101010101" pitchFamily="34" charset="-127"/>
                      </a:rPr>
                      <m:t>=165−160=5</m:t>
                    </m:r>
                  </m:oMath>
                </a14:m>
                <a:r>
                  <a:rPr lang="vi-VN" sz="1800">
                    <a:effectLst/>
                    <a:latin typeface="+mn-lt"/>
                    <a:ea typeface="Dotum" panose="020B0600000101010101" pitchFamily="34" charset="-127"/>
                  </a:rPr>
                  <a:t>. Ta có:</a:t>
                </a:r>
                <a:endParaRPr lang="en-US" sz="1800">
                  <a:effectLst/>
                  <a:latin typeface="+mn-lt"/>
                  <a:ea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𝑄</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=160+</m:t>
                      </m:r>
                      <m:f>
                        <m:fPr>
                          <m:ctrlPr>
                            <a:rPr lang="en-US" sz="1800" i="1">
                              <a:effectLst/>
                              <a:latin typeface="Cambria Math" panose="02040503050406030204" pitchFamily="18" charset="0"/>
                              <a:ea typeface="Dotum" panose="020B0600000101010101" pitchFamily="34" charset="-127"/>
                            </a:rPr>
                          </m:ctrlPr>
                        </m:fPr>
                        <m:num>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200</m:t>
                              </m:r>
                            </m:num>
                            <m:den>
                              <m:r>
                                <a:rPr lang="vi-VN" sz="1800" i="1">
                                  <a:effectLst/>
                                  <a:latin typeface="Cambria Math" panose="02040503050406030204" pitchFamily="18" charset="0"/>
                                  <a:ea typeface="Dotum" panose="020B0600000101010101" pitchFamily="34" charset="-127"/>
                                </a:rPr>
                                <m:t>4</m:t>
                              </m:r>
                            </m:den>
                          </m:f>
                          <m:r>
                            <a:rPr lang="vi-VN" sz="1800" i="1">
                              <a:effectLst/>
                              <a:latin typeface="Cambria Math" panose="02040503050406030204" pitchFamily="18" charset="0"/>
                              <a:ea typeface="Dotum" panose="020B0600000101010101" pitchFamily="34" charset="-127"/>
                            </a:rPr>
                            <m:t>−46</m:t>
                          </m:r>
                        </m:num>
                        <m:den>
                          <m:r>
                            <a:rPr lang="vi-VN" sz="1800" i="1">
                              <a:effectLst/>
                              <a:latin typeface="Cambria Math" panose="02040503050406030204" pitchFamily="18" charset="0"/>
                              <a:ea typeface="Dotum" panose="020B0600000101010101" pitchFamily="34" charset="-127"/>
                            </a:rPr>
                            <m:t>35</m:t>
                          </m:r>
                        </m:den>
                      </m:f>
                      <m:r>
                        <a:rPr lang="vi-VN" sz="1800" i="1">
                          <a:effectLst/>
                          <a:latin typeface="Cambria Math" panose="02040503050406030204" pitchFamily="18" charset="0"/>
                          <a:ea typeface="Dotum" panose="020B0600000101010101" pitchFamily="34" charset="-127"/>
                        </a:rPr>
                        <m:t>.5≈160,57</m:t>
                      </m:r>
                    </m:oMath>
                  </m:oMathPara>
                </a14:m>
                <a:endParaRPr lang="en-US" sz="1800">
                  <a:effectLst/>
                  <a:latin typeface="+mn-lt"/>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00404" y="1832130"/>
                <a:ext cx="8577039" cy="3019160"/>
              </a:xfrm>
              <a:prstGeom prst="rect">
                <a:avLst/>
              </a:prstGeom>
              <a:blipFill>
                <a:blip r:embed="rId4"/>
                <a:stretch>
                  <a:fillRect l="-569" r="-640"/>
                </a:stretch>
              </a:blipFill>
            </p:spPr>
            <p:txBody>
              <a:bodyPr/>
              <a:lstStyle/>
              <a:p>
                <a:r>
                  <a:rPr lang="en-US">
                    <a:noFill/>
                  </a:rPr>
                  <a:t> </a:t>
                </a:r>
              </a:p>
            </p:txBody>
          </p:sp>
        </mc:Fallback>
      </mc:AlternateContent>
      <p:grpSp>
        <p:nvGrpSpPr>
          <p:cNvPr id="16" name="Google Shape;446;p44"/>
          <p:cNvGrpSpPr/>
          <p:nvPr/>
        </p:nvGrpSpPr>
        <p:grpSpPr>
          <a:xfrm>
            <a:off x="111559" y="4090627"/>
            <a:ext cx="545044" cy="644353"/>
            <a:chOff x="713258" y="1316731"/>
            <a:chExt cx="545044" cy="644353"/>
          </a:xfrm>
        </p:grpSpPr>
        <p:sp>
          <p:nvSpPr>
            <p:cNvPr id="1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dissolv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dissolv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dissolve">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TextBox 12"/>
          <p:cNvSpPr txBox="1"/>
          <p:nvPr/>
        </p:nvSpPr>
        <p:spPr>
          <a:xfrm>
            <a:off x="391111" y="430896"/>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300" b="1" i="0" u="none" strike="noStrike" kern="1200" cap="none" spc="0" normalizeH="0" baseline="0" noProof="0">
                <a:ln>
                  <a:noFill/>
                </a:ln>
                <a:solidFill>
                  <a:srgbClr val="2D1549"/>
                </a:solidFill>
                <a:effectLst/>
                <a:uLnTx/>
                <a:uFillTx/>
                <a:latin typeface="Arial" panose="020B0604020202020204" pitchFamily="34" charset="0"/>
                <a:ea typeface="+mn-ea"/>
                <a:cs typeface="Arial" panose="020B0604020202020204" pitchFamily="34" charset="0"/>
                <a:sym typeface="Arial"/>
              </a:rPr>
              <a:t>LUYỆN TẬP </a:t>
            </a:r>
            <a:r>
              <a:rPr kumimoji="0" lang="en-US" sz="2300" b="1" i="0" u="none" strike="noStrike" kern="1200" cap="none" spc="0" normalizeH="0" baseline="0" noProof="0" smtClean="0">
                <a:ln>
                  <a:noFill/>
                </a:ln>
                <a:solidFill>
                  <a:srgbClr val="2D1549"/>
                </a:solidFill>
                <a:effectLst/>
                <a:uLnTx/>
                <a:uFillTx/>
                <a:latin typeface="Arial" panose="020B0604020202020204" pitchFamily="34" charset="0"/>
                <a:ea typeface="+mn-ea"/>
                <a:cs typeface="Arial" panose="020B0604020202020204" pitchFamily="34" charset="0"/>
                <a:sym typeface="Arial"/>
              </a:rPr>
              <a:t>3</a:t>
            </a:r>
            <a:endParaRPr kumimoji="0" lang="en-US" sz="2300" b="1" i="0" u="none" strike="noStrike" kern="1200" cap="none" spc="0" normalizeH="0" baseline="0" noProof="0">
              <a:ln>
                <a:noFill/>
              </a:ln>
              <a:solidFill>
                <a:srgbClr val="2D1549"/>
              </a:solidFill>
              <a:effectLst/>
              <a:uLnTx/>
              <a:uFillTx/>
              <a:latin typeface="Arial" panose="020B0604020202020204" pitchFamily="34" charset="0"/>
              <a:ea typeface="+mn-ea"/>
              <a:cs typeface="Arial" panose="020B0604020202020204" pitchFamily="34" charset="0"/>
              <a:sym typeface="Arial"/>
            </a:endParaRPr>
          </a:p>
        </p:txBody>
      </p:sp>
      <p:sp>
        <p:nvSpPr>
          <p:cNvPr id="14" name="Rectangle 1"/>
          <p:cNvSpPr>
            <a:spLocks noChangeArrowheads="1"/>
          </p:cNvSpPr>
          <p:nvPr/>
        </p:nvSpPr>
        <p:spPr bwMode="auto">
          <a:xfrm>
            <a:off x="3030351" y="257002"/>
            <a:ext cx="50163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 typeface="Arial"/>
              <a:buNone/>
              <a:tabLst/>
              <a:defRPr/>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Tìm tứ phân vị thứ nhất và tứ phân vị thứ ba cho mẫu số liệu ghép nhóm ở Luyện tập 2.</a:t>
            </a:r>
            <a:endParaRPr kumimoji="0" lang="en-US" altLang="en-US" sz="18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pic>
        <p:nvPicPr>
          <p:cNvPr id="6" name="Picture 5"/>
          <p:cNvPicPr>
            <a:picLocks noChangeAspect="1"/>
          </p:cNvPicPr>
          <p:nvPr/>
        </p:nvPicPr>
        <p:blipFill>
          <a:blip r:embed="rId3"/>
          <a:stretch>
            <a:fillRect/>
          </a:stretch>
        </p:blipFill>
        <p:spPr>
          <a:xfrm rot="19804809">
            <a:off x="8663352" y="142470"/>
            <a:ext cx="425892" cy="554649"/>
          </a:xfrm>
          <a:prstGeom prst="rect">
            <a:avLst/>
          </a:prstGeom>
        </p:spPr>
      </p:pic>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Rectangle 14"/>
          <p:cNvSpPr/>
          <p:nvPr/>
        </p:nvSpPr>
        <p:spPr>
          <a:xfrm>
            <a:off x="1340197" y="139327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6" name="Google Shape;446;p44"/>
          <p:cNvGrpSpPr/>
          <p:nvPr/>
        </p:nvGrpSpPr>
        <p:grpSpPr>
          <a:xfrm>
            <a:off x="111559" y="4090627"/>
            <a:ext cx="545044" cy="644353"/>
            <a:chOff x="713258" y="1316731"/>
            <a:chExt cx="545044" cy="644353"/>
          </a:xfrm>
        </p:grpSpPr>
        <p:sp>
          <p:nvSpPr>
            <p:cNvPr id="1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18" name="Rectangle 17"/>
              <p:cNvSpPr/>
              <p:nvPr/>
            </p:nvSpPr>
            <p:spPr>
              <a:xfrm>
                <a:off x="582057" y="1767980"/>
                <a:ext cx="7981613" cy="3016403"/>
              </a:xfrm>
              <a:prstGeom prst="rect">
                <a:avLst/>
              </a:prstGeom>
            </p:spPr>
            <p:txBody>
              <a:bodyPr wrap="square">
                <a:spAutoFit/>
              </a:bodyPr>
              <a:lstStyle/>
              <a:p>
                <a:pPr lvl="0" algn="just">
                  <a:lnSpc>
                    <a:spcPct val="150000"/>
                  </a:lnSpc>
                  <a:spcBef>
                    <a:spcPts val="100"/>
                  </a:spcBef>
                  <a:spcAft>
                    <a:spcPts val="100"/>
                  </a:spcAf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Tứ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phân vị thứ ba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𝑄</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là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150</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r>
                              <m:rPr>
                                <m:sty m:val="p"/>
                              </m:rPr>
                              <a:rPr lang="fr-FR" sz="1800">
                                <a:latin typeface="Cambria Math" panose="02040503050406030204" pitchFamily="18" charset="0"/>
                                <a:ea typeface="Times New Roman" panose="02020603050405020304" pitchFamily="18" charset="0"/>
                              </a:rPr>
                              <m:t>X</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151</m:t>
                            </m:r>
                          </m:sub>
                        </m:sSub>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Do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150</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lang="fr-FR" sz="1800">
                            <a:latin typeface="Cambria Math" panose="02040503050406030204" pitchFamily="18" charset="0"/>
                            <a:ea typeface="Times New Roman" panose="02020603050405020304" pitchFamily="18" charset="0"/>
                          </a:rPr>
                          <m:t>X</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151</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đều thuộc nhóm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[170;175)</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nên nhóm này chứa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𝑄</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Do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đó,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=170;</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=41;</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=18+28+35+43=124;</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=175−170=5</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Ta có:</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𝑄</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=170+</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3.200</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−124</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41</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.5≈173,17</m:t>
                      </m:r>
                    </m:oMath>
                  </m:oMathPara>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p:sp>
            <p:nvSpPr>
              <p:cNvPr id="18" name="Rectangle 17"/>
              <p:cNvSpPr>
                <a:spLocks noRot="1" noChangeAspect="1" noMove="1" noResize="1" noEditPoints="1" noAdjustHandles="1" noChangeArrowheads="1" noChangeShapeType="1" noTextEdit="1"/>
              </p:cNvSpPr>
              <p:nvPr/>
            </p:nvSpPr>
            <p:spPr>
              <a:xfrm>
                <a:off x="582057" y="1767980"/>
                <a:ext cx="7981613" cy="3016403"/>
              </a:xfrm>
              <a:prstGeom prst="rect">
                <a:avLst/>
              </a:prstGeom>
              <a:blipFill>
                <a:blip r:embed="rId4"/>
                <a:stretch>
                  <a:fillRect l="-611" r="-229"/>
                </a:stretch>
              </a:blipFill>
            </p:spPr>
            <p:txBody>
              <a:bodyPr/>
              <a:lstStyle/>
              <a:p>
                <a:r>
                  <a:rPr lang="en-US">
                    <a:noFill/>
                  </a:rPr>
                  <a:t> </a:t>
                </a:r>
              </a:p>
            </p:txBody>
          </p:sp>
        </mc:Fallback>
      </mc:AlternateContent>
    </p:spTree>
    <p:extLst>
      <p:ext uri="{BB962C8B-B14F-4D97-AF65-F5344CB8AC3E}">
        <p14:creationId xmlns:p14="http://schemas.microsoft.com/office/powerpoint/2010/main" val="398697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anim calcmode="lin" valueType="num">
                                      <p:cBhvr>
                                        <p:cTn id="2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5" name="Rounded Rectangle 4"/>
          <p:cNvSpPr/>
          <p:nvPr/>
        </p:nvSpPr>
        <p:spPr>
          <a:xfrm>
            <a:off x="2500685" y="1192694"/>
            <a:ext cx="5907820" cy="2472857"/>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en-US" sz="2100">
                <a:solidFill>
                  <a:srgbClr val="000000"/>
                </a:solidFill>
                <a:ea typeface="Dotum" panose="020B0600000101010101" pitchFamily="34" charset="-127"/>
              </a:rPr>
              <a:t>Các tứ phân vị của mẫu số liệu ghép nhóm xấp xỉ cho các tứ phân vị của mẫu số liệu gốc, chúng chia mẫu số liệu thành 4 phần, mỗi phần chứa 25% giá trị.</a:t>
            </a:r>
            <a:endParaRPr kumimoji="0" lang="en-US" sz="2100" b="0" i="1"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p:txBody>
      </p:sp>
      <p:sp>
        <p:nvSpPr>
          <p:cNvPr id="2" name="Rectangle 1"/>
          <p:cNvSpPr/>
          <p:nvPr/>
        </p:nvSpPr>
        <p:spPr>
          <a:xfrm>
            <a:off x="4694611" y="392072"/>
            <a:ext cx="1519968" cy="598177"/>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smtClean="0">
                <a:ln>
                  <a:noFill/>
                </a:ln>
                <a:solidFill>
                  <a:srgbClr val="2D1549"/>
                </a:solidFill>
                <a:effectLst/>
                <a:uLnTx/>
                <a:uFillTx/>
                <a:latin typeface="Arial" panose="020B0604020202020204" pitchFamily="34" charset="0"/>
                <a:cs typeface="Arial" panose="020B0604020202020204" pitchFamily="34" charset="0"/>
                <a:sym typeface="Arial"/>
              </a:rPr>
              <a:t>Ý NGHĨA</a:t>
            </a:r>
            <a:endParaRPr kumimoji="0" lang="en-US" sz="2500" b="1" i="0" u="none" strike="noStrike" kern="1200" cap="none" spc="0" normalizeH="0" baseline="0" noProof="0">
              <a:ln>
                <a:noFill/>
              </a:ln>
              <a:solidFill>
                <a:srgbClr val="2D1549"/>
              </a:solidFill>
              <a:effectLst/>
              <a:uLnTx/>
              <a:uFillTx/>
              <a:latin typeface="Arial" panose="020B0604020202020204" pitchFamily="34" charset="0"/>
              <a:cs typeface="Arial" panose="020B0604020202020204" pitchFamily="34" charset="0"/>
              <a:sym typeface="Arial"/>
            </a:endParaRPr>
          </a:p>
        </p:txBody>
      </p:sp>
      <p:pic>
        <p:nvPicPr>
          <p:cNvPr id="11" name="Picture 10"/>
          <p:cNvPicPr>
            <a:picLocks noChangeAspect="1"/>
          </p:cNvPicPr>
          <p:nvPr/>
        </p:nvPicPr>
        <p:blipFill>
          <a:blip r:embed="rId3"/>
          <a:stretch>
            <a:fillRect/>
          </a:stretch>
        </p:blipFill>
        <p:spPr>
          <a:xfrm flipH="1">
            <a:off x="571454" y="1608130"/>
            <a:ext cx="1138078" cy="3343733"/>
          </a:xfrm>
          <a:prstGeom prst="rect">
            <a:avLst/>
          </a:prstGeom>
        </p:spPr>
      </p:pic>
      <p:grpSp>
        <p:nvGrpSpPr>
          <p:cNvPr id="12" name="Google Shape;336;p41"/>
          <p:cNvGrpSpPr/>
          <p:nvPr/>
        </p:nvGrpSpPr>
        <p:grpSpPr>
          <a:xfrm>
            <a:off x="8408505" y="4307510"/>
            <a:ext cx="545044" cy="644353"/>
            <a:chOff x="713258" y="1316731"/>
            <a:chExt cx="545044" cy="644353"/>
          </a:xfrm>
        </p:grpSpPr>
        <p:sp>
          <p:nvSpPr>
            <p:cNvPr id="20"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1209615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78297" y="1704143"/>
            <a:ext cx="6464289"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MỐT CỦA MẪU SỐ LIỆU GHÉP NHÓM</a:t>
            </a:r>
            <a:endParaRPr sz="3800" b="1">
              <a:latin typeface="+mj-lt"/>
            </a:endParaRPr>
          </a:p>
        </p:txBody>
      </p:sp>
      <p:sp>
        <p:nvSpPr>
          <p:cNvPr id="256" name="Google Shape;256;p38"/>
          <p:cNvSpPr txBox="1">
            <a:spLocks noGrp="1"/>
          </p:cNvSpPr>
          <p:nvPr>
            <p:ph type="title" idx="2"/>
          </p:nvPr>
        </p:nvSpPr>
        <p:spPr>
          <a:xfrm>
            <a:off x="2979439" y="577236"/>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04</a:t>
            </a:r>
            <a:endParaRPr sz="4200" b="1">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73" y="3019885"/>
            <a:ext cx="2696429" cy="2004345"/>
          </a:xfrm>
          <a:prstGeom prst="rect">
            <a:avLst/>
          </a:prstGeom>
        </p:spPr>
      </p:pic>
    </p:spTree>
    <p:extLst>
      <p:ext uri="{BB962C8B-B14F-4D97-AF65-F5344CB8AC3E}">
        <p14:creationId xmlns:p14="http://schemas.microsoft.com/office/powerpoint/2010/main" val="381454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564182" y="203847"/>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4:</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477522" y="668295"/>
            <a:ext cx="8218850" cy="17030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a:t>
            </a:r>
            <a:r>
              <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Có thể tìm được giá trị chính xác cho mốt của mẫu số liệu gốc về thời gian xem ti vi của học sinh không</a:t>
            </a:r>
            <a:r>
              <a:rPr kumimoji="0" lang="vi-VN"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 Mốt thuộc nhóm nào là hợp lí nhất? Nên lấy số nào trong nhóm để ước lượng được cho mốt?</a:t>
            </a:r>
          </a:p>
        </p:txBody>
      </p:sp>
      <p:grpSp>
        <p:nvGrpSpPr>
          <p:cNvPr id="23" name="Google Shape;1269;p69"/>
          <p:cNvGrpSpPr/>
          <p:nvPr/>
        </p:nvGrpSpPr>
        <p:grpSpPr>
          <a:xfrm rot="17747110">
            <a:off x="8504505" y="134609"/>
            <a:ext cx="627993" cy="604421"/>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493131" y="180606"/>
            <a:ext cx="3631122" cy="45653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Với số liệu cho trong Luyện tập 1:</a:t>
            </a:r>
          </a:p>
        </p:txBody>
      </p:sp>
      <p:sp>
        <p:nvSpPr>
          <p:cNvPr id="48" name="Rectangle 47"/>
          <p:cNvSpPr/>
          <p:nvPr/>
        </p:nvSpPr>
        <p:spPr>
          <a:xfrm>
            <a:off x="4102679" y="2282912"/>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50" name="Rectangle 49"/>
          <p:cNvSpPr/>
          <p:nvPr/>
        </p:nvSpPr>
        <p:spPr>
          <a:xfrm>
            <a:off x="508347" y="2838091"/>
            <a:ext cx="8218449" cy="872034"/>
          </a:xfrm>
          <a:prstGeom prst="rect">
            <a:avLst/>
          </a:prstGeom>
        </p:spPr>
        <p:txBody>
          <a:bodyPr wrap="square">
            <a:spAutoFit/>
          </a:bodyPr>
          <a:lstStyle/>
          <a:p>
            <a:pPr algn="just">
              <a:lnSpc>
                <a:spcPct val="150000"/>
              </a:lnSpc>
              <a:spcBef>
                <a:spcPts val="100"/>
              </a:spcBef>
              <a:spcAft>
                <a:spcPts val="100"/>
              </a:spcAft>
            </a:pPr>
            <a:r>
              <a:rPr lang="vi-VN" sz="1800">
                <a:latin typeface="+mn-lt"/>
                <a:ea typeface="Times New Roman" panose="02020603050405020304" pitchFamily="18" charset="0"/>
              </a:rPr>
              <a:t>a) Không thể tính được giá trị chính xác cho mốt của mẫu số liệu gốc về thời gian xem ti vi của học sinh, do không có thời gian cụ thể của từng học sinh</a:t>
            </a:r>
            <a:r>
              <a:rPr lang="vi-VN" sz="1800" smtClean="0">
                <a:latin typeface="+mn-lt"/>
                <a:ea typeface="Times New Roman" panose="02020603050405020304" pitchFamily="18" charset="0"/>
              </a:rPr>
              <a:t>.</a:t>
            </a:r>
            <a:endParaRPr lang="en-US" sz="1800">
              <a:latin typeface="+mn-lt"/>
              <a:ea typeface="Times New Roman" panose="02020603050405020304" pitchFamily="18" charset="0"/>
            </a:endParaRPr>
          </a:p>
        </p:txBody>
      </p:sp>
    </p:spTree>
    <p:extLst>
      <p:ext uri="{BB962C8B-B14F-4D97-AF65-F5344CB8AC3E}">
        <p14:creationId xmlns:p14="http://schemas.microsoft.com/office/powerpoint/2010/main" val="118626248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3" grpId="0"/>
      <p:bldP spid="48" grpId="0"/>
      <p:bldP spid="5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564182" y="203847"/>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4:</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477522" y="668295"/>
            <a:ext cx="8218850" cy="17030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a:t>
            </a:r>
            <a:r>
              <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Có thể tìm được giá trị chính xác cho mốt của mẫu số liệu gốc về thời gian xem ti vi của học sinh không</a:t>
            </a:r>
            <a:r>
              <a:rPr kumimoji="0" lang="vi-VN"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 Mốt thuộc nhóm nào là hợp lí nhất? Nên lấy số nào trong nhóm để ước lượng được cho mốt?</a:t>
            </a:r>
          </a:p>
        </p:txBody>
      </p:sp>
      <p:grpSp>
        <p:nvGrpSpPr>
          <p:cNvPr id="23" name="Google Shape;1269;p69"/>
          <p:cNvGrpSpPr/>
          <p:nvPr/>
        </p:nvGrpSpPr>
        <p:grpSpPr>
          <a:xfrm rot="17747110">
            <a:off x="8504505" y="134609"/>
            <a:ext cx="627993" cy="604421"/>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493131" y="180606"/>
            <a:ext cx="3631122" cy="45653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Với số liệu cho trong Luyện tập 1:</a:t>
            </a:r>
          </a:p>
        </p:txBody>
      </p:sp>
      <p:sp>
        <p:nvSpPr>
          <p:cNvPr id="48" name="Rectangle 47"/>
          <p:cNvSpPr/>
          <p:nvPr/>
        </p:nvSpPr>
        <p:spPr>
          <a:xfrm>
            <a:off x="4102679" y="2282912"/>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9" name="Rectangle 48"/>
              <p:cNvSpPr/>
              <p:nvPr/>
            </p:nvSpPr>
            <p:spPr>
              <a:xfrm>
                <a:off x="477522" y="2601257"/>
                <a:ext cx="8471708" cy="181883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a:sym typeface="Arial"/>
                  </a:rPr>
                  <a:t>b</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Tần số lớn nhất là 16 nên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a:sym typeface="Arial"/>
                  </a:rPr>
                  <a:t>mốt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thuộc nhóm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 10)</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là hợp lí nhất. Ta ước lượng mốt của mẫu số liệu bằng cách xác định số thứ tự của nhóm chứa mốt là </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14:m>
                  <m:oMath xmlns:m="http://schemas.openxmlformats.org/officeDocument/2006/math">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j</m:t>
                    </m:r>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a</m:t>
                        </m:r>
                      </m:e>
                      <m:sub>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j</m:t>
                        </m:r>
                      </m:sub>
                    </m:s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a</m:t>
                        </m:r>
                      </m:e>
                      <m: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m:t>
                        </m:r>
                      </m:e>
                      <m: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=16;</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m:t>
                        </m:r>
                      </m:e>
                      <m: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m:t>
                        </m:r>
                      </m:e>
                      <m: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3</m:t>
                        </m:r>
                      </m:sub>
                    </m:s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độ dài của nhóm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h</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Do đó, mốt của mẫu số liệu xấp xỉ bằng: </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49" name="Rectangle 48"/>
              <p:cNvSpPr>
                <a:spLocks noRot="1" noChangeAspect="1" noMove="1" noResize="1" noEditPoints="1" noAdjustHandles="1" noChangeArrowheads="1" noChangeShapeType="1" noTextEdit="1"/>
              </p:cNvSpPr>
              <p:nvPr/>
            </p:nvSpPr>
            <p:spPr>
              <a:xfrm>
                <a:off x="477522" y="2601257"/>
                <a:ext cx="8471708" cy="1818831"/>
              </a:xfrm>
              <a:prstGeom prst="rect">
                <a:avLst/>
              </a:prstGeom>
              <a:blipFill>
                <a:blip r:embed="rId3"/>
                <a:stretch>
                  <a:fillRect l="-576" r="-647" b="-2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095441" y="4150860"/>
                <a:ext cx="3315395" cy="944618"/>
              </a:xfrm>
              <a:prstGeom prst="rect">
                <a:avLst/>
              </a:prstGeom>
            </p:spPr>
            <p:txBody>
              <a:bodyPr wrap="none">
                <a:spAutoFit/>
              </a:bodyPr>
              <a:lstStyle/>
              <a:p>
                <a:pPr lvl="0" algn="just">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r>
                        <a:rPr lang="vi-VN" sz="1800" i="1">
                          <a:latin typeface="Cambria Math" panose="02040503050406030204" pitchFamily="18" charset="0"/>
                          <a:ea typeface="Dotum" panose="020B0600000101010101" pitchFamily="34" charset="-127"/>
                        </a:rPr>
                        <m:t>5+</m:t>
                      </m:r>
                      <m:f>
                        <m:fPr>
                          <m:ctrlPr>
                            <a:rPr lang="en-US" sz="1800" i="1">
                              <a:latin typeface="Cambria Math" panose="02040503050406030204" pitchFamily="18" charset="0"/>
                              <a:ea typeface="Dotum" panose="020B0600000101010101" pitchFamily="34" charset="-127"/>
                            </a:rPr>
                          </m:ctrlPr>
                        </m:fPr>
                        <m:num>
                          <m:r>
                            <a:rPr lang="vi-VN" sz="1800" i="1">
                              <a:latin typeface="Cambria Math" panose="02040503050406030204" pitchFamily="18" charset="0"/>
                              <a:ea typeface="Dotum" panose="020B0600000101010101" pitchFamily="34" charset="-127"/>
                            </a:rPr>
                            <m:t>16−8</m:t>
                          </m:r>
                        </m:num>
                        <m:den>
                          <m:d>
                            <m:dPr>
                              <m:ctrlPr>
                                <a:rPr lang="en-US" sz="1800" i="1">
                                  <a:latin typeface="Cambria Math" panose="02040503050406030204" pitchFamily="18" charset="0"/>
                                  <a:ea typeface="Dotum" panose="020B0600000101010101" pitchFamily="34" charset="-127"/>
                                </a:rPr>
                              </m:ctrlPr>
                            </m:dPr>
                            <m:e>
                              <m:r>
                                <a:rPr lang="vi-VN" sz="1800" i="1">
                                  <a:latin typeface="Cambria Math" panose="02040503050406030204" pitchFamily="18" charset="0"/>
                                  <a:ea typeface="Dotum" panose="020B0600000101010101" pitchFamily="34" charset="-127"/>
                                </a:rPr>
                                <m:t>16−8</m:t>
                              </m:r>
                            </m:e>
                          </m:d>
                          <m:r>
                            <a:rPr lang="vi-VN" sz="1800" i="1">
                              <a:latin typeface="Cambria Math" panose="02040503050406030204" pitchFamily="18" charset="0"/>
                              <a:ea typeface="Dotum" panose="020B0600000101010101" pitchFamily="34" charset="-127"/>
                            </a:rPr>
                            <m:t>+</m:t>
                          </m:r>
                          <m:d>
                            <m:dPr>
                              <m:ctrlPr>
                                <a:rPr lang="en-US" sz="1800" i="1">
                                  <a:latin typeface="Cambria Math" panose="02040503050406030204" pitchFamily="18" charset="0"/>
                                  <a:ea typeface="Dotum" panose="020B0600000101010101" pitchFamily="34" charset="-127"/>
                                </a:rPr>
                              </m:ctrlPr>
                            </m:dPr>
                            <m:e>
                              <m:r>
                                <a:rPr lang="vi-VN" sz="1800" i="1">
                                  <a:latin typeface="Cambria Math" panose="02040503050406030204" pitchFamily="18" charset="0"/>
                                  <a:ea typeface="Dotum" panose="020B0600000101010101" pitchFamily="34" charset="-127"/>
                                </a:rPr>
                                <m:t>16−4</m:t>
                              </m:r>
                            </m:e>
                          </m:d>
                        </m:den>
                      </m:f>
                      <m:r>
                        <a:rPr lang="vi-VN" sz="1800" i="1">
                          <a:latin typeface="Cambria Math" panose="02040503050406030204" pitchFamily="18" charset="0"/>
                          <a:ea typeface="Dotum" panose="020B0600000101010101" pitchFamily="34" charset="-127"/>
                        </a:rPr>
                        <m:t>.5=7</m:t>
                      </m:r>
                    </m:oMath>
                  </m:oMathPara>
                </a14:m>
                <a:endParaRPr lang="en-US" sz="180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95441" y="4150860"/>
                <a:ext cx="3315395" cy="94461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266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8146204" y="1088349"/>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10" name="Rectangle 9"/>
          <p:cNvSpPr/>
          <p:nvPr/>
        </p:nvSpPr>
        <p:spPr>
          <a:xfrm>
            <a:off x="324375" y="190981"/>
            <a:ext cx="8105853" cy="517193"/>
          </a:xfrm>
          <a:prstGeom prst="rect">
            <a:avLst/>
          </a:prstGeom>
        </p:spPr>
        <p:txBody>
          <a:bodyPr wrap="square">
            <a:spAutoFit/>
          </a:bodyPr>
          <a:lstStyle/>
          <a:p>
            <a:pPr marL="342900" lvl="0" indent="-342900">
              <a:lnSpc>
                <a:spcPct val="150000"/>
              </a:lnSpc>
              <a:spcBef>
                <a:spcPts val="100"/>
              </a:spcBef>
              <a:spcAft>
                <a:spcPts val="100"/>
              </a:spcAft>
              <a:buClr>
                <a:srgbClr val="C00000"/>
              </a:buClr>
              <a:buFont typeface="Wingdings" panose="05000000000000000000" pitchFamily="2" charset="2"/>
              <a:buChar char="Ø"/>
            </a:pPr>
            <a:r>
              <a:rPr lang="vi-VN" sz="2100" b="1">
                <a:solidFill>
                  <a:srgbClr val="C00000"/>
                </a:solidFill>
                <a:ea typeface="Times New Roman" panose="02020603050405020304" pitchFamily="18" charset="0"/>
              </a:rPr>
              <a:t>Các bước thực hiện tìm mốt của mẫu số liệu ghép nhóm</a:t>
            </a:r>
            <a:endParaRPr kumimoji="0" lang="en-US" sz="2100" b="0" i="0" u="none" strike="noStrike" kern="0" cap="none" spc="0" normalizeH="0" baseline="0" noProof="0">
              <a:ln>
                <a:noFill/>
              </a:ln>
              <a:solidFill>
                <a:srgbClr val="C00000"/>
              </a:solidFill>
              <a:effectLst/>
              <a:uLnTx/>
              <a:uFillTx/>
              <a:latin typeface="Arial"/>
              <a:ea typeface="Times New Roman" panose="02020603050405020304" pitchFamily="18" charset="0"/>
              <a:cs typeface="Arial"/>
              <a:sym typeface="Arial"/>
            </a:endParaRPr>
          </a:p>
        </p:txBody>
      </p:sp>
      <p:grpSp>
        <p:nvGrpSpPr>
          <p:cNvPr id="3" name="Group 2"/>
          <p:cNvGrpSpPr/>
          <p:nvPr/>
        </p:nvGrpSpPr>
        <p:grpSpPr>
          <a:xfrm>
            <a:off x="380836" y="863359"/>
            <a:ext cx="3134727" cy="2648992"/>
            <a:chOff x="355908" y="1093304"/>
            <a:chExt cx="2957885" cy="2648992"/>
          </a:xfrm>
        </p:grpSpPr>
        <p:sp>
          <p:nvSpPr>
            <p:cNvPr id="2" name="Rounded Rectangle 1"/>
            <p:cNvSpPr/>
            <p:nvPr/>
          </p:nvSpPr>
          <p:spPr>
            <a:xfrm>
              <a:off x="355908" y="1093304"/>
              <a:ext cx="2957885" cy="2648992"/>
            </a:xfrm>
            <a:prstGeom prst="roundRect">
              <a:avLst/>
            </a:prstGeom>
            <a:solidFill>
              <a:schemeClr val="bg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636160" y="1249564"/>
                  <a:ext cx="2413757" cy="2193036"/>
                </a:xfrm>
                <a:prstGeom prst="rect">
                  <a:avLst/>
                </a:prstGeom>
                <a:noFill/>
              </p:spPr>
              <p:txBody>
                <a:bodyPr wrap="square">
                  <a:spAutoFit/>
                </a:bodyPr>
                <a:lstStyle/>
                <a:p>
                  <a:pPr algn="just">
                    <a:lnSpc>
                      <a:spcPct val="150000"/>
                    </a:lnSpc>
                    <a:spcBef>
                      <a:spcPts val="100"/>
                    </a:spcBef>
                    <a:spcAft>
                      <a:spcPts val="100"/>
                    </a:spcAft>
                  </a:pPr>
                  <a:r>
                    <a:rPr lang="vi-VN" sz="1800" b="1" smtClean="0">
                      <a:latin typeface="+mn-lt"/>
                      <a:ea typeface="Times New Roman" panose="02020603050405020304" pitchFamily="18" charset="0"/>
                    </a:rPr>
                    <a:t>Bước </a:t>
                  </a:r>
                  <a:r>
                    <a:rPr lang="vi-VN" sz="1800" b="1">
                      <a:latin typeface="+mn-lt"/>
                      <a:ea typeface="Times New Roman" panose="02020603050405020304" pitchFamily="18" charset="0"/>
                    </a:rPr>
                    <a:t>1. </a:t>
                  </a:r>
                  <a:r>
                    <a:rPr lang="vi-VN" sz="1800">
                      <a:latin typeface="+mn-lt"/>
                      <a:ea typeface="Times New Roman" panose="02020603050405020304" pitchFamily="18" charset="0"/>
                    </a:rPr>
                    <a:t>Xác định nhóm có tần số lớn nhất (gọi là nhóm chứa mốt), giả sử là nhóm j: </a:t>
                  </a:r>
                  <a14:m>
                    <m:oMath xmlns:m="http://schemas.openxmlformats.org/officeDocument/2006/math">
                      <m:d>
                        <m:dPr>
                          <m:begChr m:val="["/>
                          <m:ctrlPr>
                            <a:rPr lang="en-US" sz="1800" i="1">
                              <a:effectLst/>
                              <a:latin typeface="Cambria Math" panose="02040503050406030204" pitchFamily="18" charset="0"/>
                              <a:ea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a</m:t>
                              </m:r>
                            </m:e>
                            <m:sub>
                              <m:r>
                                <m:rPr>
                                  <m:sty m:val="p"/>
                                </m:rPr>
                                <a:rPr lang="vi-VN" sz="1800" i="0">
                                  <a:effectLst/>
                                  <a:latin typeface="Cambria Math" panose="02040503050406030204" pitchFamily="18" charset="0"/>
                                  <a:ea typeface="Times New Roman" panose="02020603050405020304" pitchFamily="18" charset="0"/>
                                </a:rPr>
                                <m:t>j</m:t>
                              </m:r>
                            </m:sub>
                          </m:sSub>
                          <m:r>
                            <a:rPr lang="vi-VN" sz="1800" i="0">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a</m:t>
                              </m:r>
                            </m:e>
                            <m:sub>
                              <m:r>
                                <m:rPr>
                                  <m:sty m:val="p"/>
                                </m:rPr>
                                <a:rPr lang="vi-VN" sz="1800" i="0">
                                  <a:effectLst/>
                                  <a:latin typeface="Cambria Math" panose="02040503050406030204" pitchFamily="18" charset="0"/>
                                  <a:ea typeface="Times New Roman" panose="02020603050405020304" pitchFamily="18" charset="0"/>
                                </a:rPr>
                                <m:t>j</m:t>
                              </m:r>
                              <m:r>
                                <a:rPr lang="vi-VN" sz="1800" i="0">
                                  <a:effectLst/>
                                  <a:latin typeface="Cambria Math" panose="02040503050406030204" pitchFamily="18" charset="0"/>
                                  <a:ea typeface="Times New Roman" panose="02020603050405020304" pitchFamily="18" charset="0"/>
                                </a:rPr>
                                <m:t>+1</m:t>
                              </m:r>
                            </m:sub>
                          </m:sSub>
                        </m:e>
                      </m:d>
                    </m:oMath>
                  </a14:m>
                  <a:r>
                    <a:rPr lang="vi-VN" sz="1800">
                      <a:effectLst/>
                      <a:latin typeface="+mn-lt"/>
                      <a:ea typeface="Dotum" panose="020B0600000101010101" pitchFamily="34" charset="-127"/>
                    </a:rPr>
                    <a:t>.</a:t>
                  </a:r>
                  <a:endParaRPr lang="en-US" sz="1800">
                    <a:effectLst/>
                    <a:latin typeface="+mn-lt"/>
                    <a:ea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636160" y="1249564"/>
                  <a:ext cx="2413757" cy="2193036"/>
                </a:xfrm>
                <a:prstGeom prst="rect">
                  <a:avLst/>
                </a:prstGeom>
                <a:blipFill>
                  <a:blip r:embed="rId3"/>
                  <a:stretch>
                    <a:fillRect l="-1905" r="-2143" b="-2500"/>
                  </a:stretch>
                </a:blipFill>
              </p:spPr>
              <p:txBody>
                <a:bodyPr/>
                <a:lstStyle/>
                <a:p>
                  <a:r>
                    <a:rPr lang="en-US">
                      <a:noFill/>
                    </a:rPr>
                    <a:t> </a:t>
                  </a:r>
                </a:p>
              </p:txBody>
            </p:sp>
          </mc:Fallback>
        </mc:AlternateContent>
      </p:grpSp>
      <p:grpSp>
        <p:nvGrpSpPr>
          <p:cNvPr id="4" name="Group 3"/>
          <p:cNvGrpSpPr/>
          <p:nvPr/>
        </p:nvGrpSpPr>
        <p:grpSpPr>
          <a:xfrm>
            <a:off x="3689406" y="2258171"/>
            <a:ext cx="5076988" cy="2662047"/>
            <a:chOff x="3796718" y="2127604"/>
            <a:chExt cx="5114945" cy="2662047"/>
          </a:xfrm>
        </p:grpSpPr>
        <p:sp>
          <p:nvSpPr>
            <p:cNvPr id="21" name="Rounded Rectangle 20"/>
            <p:cNvSpPr/>
            <p:nvPr/>
          </p:nvSpPr>
          <p:spPr>
            <a:xfrm>
              <a:off x="3796718" y="2127604"/>
              <a:ext cx="5114945" cy="2662047"/>
            </a:xfrm>
            <a:prstGeom prst="roundRect">
              <a:avLst/>
            </a:prstGeom>
            <a:solidFill>
              <a:schemeClr val="bg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4147003" y="2289730"/>
                  <a:ext cx="4682278" cy="2291140"/>
                </a:xfrm>
                <a:prstGeom prst="rect">
                  <a:avLst/>
                </a:prstGeom>
                <a:noFill/>
              </p:spPr>
              <p:txBody>
                <a:bodyPr wrap="square">
                  <a:spAutoFit/>
                </a:bodyPr>
                <a:lstStyle/>
                <a:p>
                  <a:pPr algn="just">
                    <a:lnSpc>
                      <a:spcPct val="150000"/>
                    </a:lnSpc>
                  </a:pPr>
                  <a:r>
                    <a:rPr lang="vi-VN" sz="1800" b="1">
                      <a:latin typeface="+mn-lt"/>
                      <a:ea typeface="Dotum" panose="020B0600000101010101" pitchFamily="34" charset="-127"/>
                    </a:rPr>
                    <a:t>Bước 2. </a:t>
                  </a:r>
                  <a:r>
                    <a:rPr lang="vi-VN" sz="1800">
                      <a:latin typeface="+mn-lt"/>
                      <a:ea typeface="Dotum" panose="020B0600000101010101" pitchFamily="34" charset="-127"/>
                    </a:rPr>
                    <a:t>Mốt được xác định là: </a:t>
                  </a:r>
                  <a:endParaRPr lang="en-US" sz="1800">
                    <a:effectLst/>
                    <a:latin typeface="+mn-lt"/>
                    <a:ea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M</m:t>
                            </m:r>
                          </m:e>
                          <m:sub>
                            <m:r>
                              <m:rPr>
                                <m:sty m:val="p"/>
                              </m:rPr>
                              <a:rPr lang="vi-VN" sz="1800" i="0">
                                <a:effectLst/>
                                <a:latin typeface="Cambria Math" panose="02040503050406030204" pitchFamily="18" charset="0"/>
                                <a:ea typeface="Times New Roman" panose="02020603050405020304" pitchFamily="18" charset="0"/>
                              </a:rPr>
                              <m:t>o</m:t>
                            </m:r>
                          </m:sub>
                        </m:sSub>
                        <m:r>
                          <a:rPr lang="vi-VN" sz="1800" i="0">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a</m:t>
                            </m:r>
                          </m:e>
                          <m:sub>
                            <m:r>
                              <m:rPr>
                                <m:sty m:val="p"/>
                              </m:rPr>
                              <a:rPr lang="vi-VN" sz="1800" i="0">
                                <a:effectLst/>
                                <a:latin typeface="Cambria Math" panose="02040503050406030204" pitchFamily="18" charset="0"/>
                                <a:ea typeface="Times New Roman" panose="02020603050405020304" pitchFamily="18" charset="0"/>
                              </a:rPr>
                              <m:t>j</m:t>
                            </m:r>
                          </m:sub>
                        </m:sSub>
                        <m:r>
                          <a:rPr lang="vi-VN" sz="1800" i="0">
                            <a:effectLst/>
                            <a:latin typeface="Cambria Math" panose="02040503050406030204" pitchFamily="18" charset="0"/>
                            <a:ea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rPr>
                            </m:ctrlPr>
                          </m:fPr>
                          <m:num>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m</m:t>
                                </m:r>
                              </m:e>
                              <m:sub>
                                <m:r>
                                  <m:rPr>
                                    <m:sty m:val="p"/>
                                  </m:rPr>
                                  <a:rPr lang="vi-VN" sz="1800" i="0">
                                    <a:effectLst/>
                                    <a:latin typeface="Cambria Math" panose="02040503050406030204" pitchFamily="18" charset="0"/>
                                    <a:ea typeface="Times New Roman" panose="02020603050405020304" pitchFamily="18" charset="0"/>
                                  </a:rPr>
                                  <m:t>j</m:t>
                                </m:r>
                              </m:sub>
                            </m:sSub>
                            <m:r>
                              <a:rPr lang="vi-VN" sz="1800" i="0">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m</m:t>
                                </m:r>
                              </m:e>
                              <m:sub>
                                <m:r>
                                  <m:rPr>
                                    <m:sty m:val="p"/>
                                  </m:rPr>
                                  <a:rPr lang="vi-VN" sz="1800" i="0">
                                    <a:effectLst/>
                                    <a:latin typeface="Cambria Math" panose="02040503050406030204" pitchFamily="18" charset="0"/>
                                    <a:ea typeface="Times New Roman" panose="02020603050405020304" pitchFamily="18" charset="0"/>
                                  </a:rPr>
                                  <m:t>j</m:t>
                                </m:r>
                                <m:r>
                                  <a:rPr lang="vi-VN" sz="1800" i="0">
                                    <a:effectLst/>
                                    <a:latin typeface="Cambria Math" panose="02040503050406030204" pitchFamily="18" charset="0"/>
                                    <a:ea typeface="Times New Roman" panose="02020603050405020304" pitchFamily="18" charset="0"/>
                                  </a:rPr>
                                  <m:t>−1</m:t>
                                </m:r>
                              </m:sub>
                            </m:sSub>
                          </m:num>
                          <m:den>
                            <m:d>
                              <m:dPr>
                                <m:ctrlPr>
                                  <a:rPr lang="en-US" sz="1800" i="1">
                                    <a:effectLst/>
                                    <a:latin typeface="Cambria Math" panose="02040503050406030204" pitchFamily="18" charset="0"/>
                                    <a:ea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m</m:t>
                                    </m:r>
                                  </m:e>
                                  <m:sub>
                                    <m:r>
                                      <m:rPr>
                                        <m:sty m:val="p"/>
                                      </m:rPr>
                                      <a:rPr lang="vi-VN" sz="1800" i="0">
                                        <a:effectLst/>
                                        <a:latin typeface="Cambria Math" panose="02040503050406030204" pitchFamily="18" charset="0"/>
                                        <a:ea typeface="Times New Roman" panose="02020603050405020304" pitchFamily="18" charset="0"/>
                                      </a:rPr>
                                      <m:t>j</m:t>
                                    </m:r>
                                  </m:sub>
                                </m:sSub>
                                <m:r>
                                  <a:rPr lang="vi-VN" sz="1800" i="0">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m</m:t>
                                    </m:r>
                                  </m:e>
                                  <m:sub>
                                    <m:r>
                                      <m:rPr>
                                        <m:sty m:val="p"/>
                                      </m:rPr>
                                      <a:rPr lang="vi-VN" sz="1800" i="0">
                                        <a:effectLst/>
                                        <a:latin typeface="Cambria Math" panose="02040503050406030204" pitchFamily="18" charset="0"/>
                                        <a:ea typeface="Times New Roman" panose="02020603050405020304" pitchFamily="18" charset="0"/>
                                      </a:rPr>
                                      <m:t>j</m:t>
                                    </m:r>
                                    <m:r>
                                      <a:rPr lang="vi-VN" sz="1800" i="0">
                                        <a:effectLst/>
                                        <a:latin typeface="Cambria Math" panose="02040503050406030204" pitchFamily="18" charset="0"/>
                                        <a:ea typeface="Times New Roman" panose="02020603050405020304" pitchFamily="18" charset="0"/>
                                      </a:rPr>
                                      <m:t>−1</m:t>
                                    </m:r>
                                  </m:sub>
                                </m:sSub>
                              </m:e>
                            </m:d>
                            <m:r>
                              <a:rPr lang="vi-VN" sz="1800" i="0">
                                <a:effectLst/>
                                <a:latin typeface="Cambria Math" panose="02040503050406030204" pitchFamily="18" charset="0"/>
                                <a:ea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m</m:t>
                                    </m:r>
                                  </m:e>
                                  <m:sub>
                                    <m:r>
                                      <m:rPr>
                                        <m:sty m:val="p"/>
                                      </m:rPr>
                                      <a:rPr lang="vi-VN" sz="1800" i="0">
                                        <a:effectLst/>
                                        <a:latin typeface="Cambria Math" panose="02040503050406030204" pitchFamily="18" charset="0"/>
                                        <a:ea typeface="Times New Roman" panose="02020603050405020304" pitchFamily="18" charset="0"/>
                                      </a:rPr>
                                      <m:t>j</m:t>
                                    </m:r>
                                  </m:sub>
                                </m:sSub>
                                <m:r>
                                  <a:rPr lang="vi-VN" sz="1800" i="0">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i="0">
                                        <a:effectLst/>
                                        <a:latin typeface="Cambria Math" panose="02040503050406030204" pitchFamily="18" charset="0"/>
                                        <a:ea typeface="Times New Roman" panose="02020603050405020304" pitchFamily="18" charset="0"/>
                                      </a:rPr>
                                      <m:t>m</m:t>
                                    </m:r>
                                  </m:e>
                                  <m:sub>
                                    <m:r>
                                      <m:rPr>
                                        <m:sty m:val="p"/>
                                      </m:rPr>
                                      <a:rPr lang="vi-VN" sz="1800" i="0">
                                        <a:effectLst/>
                                        <a:latin typeface="Cambria Math" panose="02040503050406030204" pitchFamily="18" charset="0"/>
                                        <a:ea typeface="Times New Roman" panose="02020603050405020304" pitchFamily="18" charset="0"/>
                                      </a:rPr>
                                      <m:t>j</m:t>
                                    </m:r>
                                    <m:r>
                                      <a:rPr lang="vi-VN" sz="1800" i="0">
                                        <a:effectLst/>
                                        <a:latin typeface="Cambria Math" panose="02040503050406030204" pitchFamily="18" charset="0"/>
                                        <a:ea typeface="Times New Roman" panose="02020603050405020304" pitchFamily="18" charset="0"/>
                                      </a:rPr>
                                      <m:t>+1</m:t>
                                    </m:r>
                                  </m:sub>
                                </m:sSub>
                              </m:e>
                            </m:d>
                          </m:den>
                        </m:f>
                        <m:r>
                          <a:rPr lang="vi-VN" sz="1800" i="0">
                            <a:effectLst/>
                            <a:latin typeface="Cambria Math" panose="02040503050406030204" pitchFamily="18" charset="0"/>
                            <a:ea typeface="Times New Roman" panose="02020603050405020304" pitchFamily="18" charset="0"/>
                          </a:rPr>
                          <m:t>.</m:t>
                        </m:r>
                        <m:r>
                          <m:rPr>
                            <m:sty m:val="p"/>
                          </m:rPr>
                          <a:rPr lang="vi-VN" sz="1800" i="0">
                            <a:effectLst/>
                            <a:latin typeface="Cambria Math" panose="02040503050406030204" pitchFamily="18" charset="0"/>
                            <a:ea typeface="Times New Roman" panose="02020603050405020304" pitchFamily="18" charset="0"/>
                          </a:rPr>
                          <m:t>h</m:t>
                        </m:r>
                      </m:oMath>
                    </m:oMathPara>
                  </a14:m>
                  <a:endParaRPr lang="en-US" sz="1800">
                    <a:effectLst/>
                    <a:latin typeface="+mn-lt"/>
                    <a:ea typeface="Times New Roman" panose="02020603050405020304" pitchFamily="18" charset="0"/>
                  </a:endParaRPr>
                </a:p>
                <a:p>
                  <a:pPr>
                    <a:lnSpc>
                      <a:spcPct val="150000"/>
                    </a:lnSpc>
                  </a:pPr>
                  <a:r>
                    <a:rPr lang="vi-VN" sz="1800">
                      <a:effectLst/>
                      <a:latin typeface="+mn-lt"/>
                      <a:ea typeface="Dotum" panose="020B0600000101010101" pitchFamily="34" charset="-127"/>
                    </a:rPr>
                    <a:t>Trong đó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vi-VN" sz="1800" i="0">
                              <a:effectLst/>
                              <a:latin typeface="Cambria Math" panose="02040503050406030204" pitchFamily="18" charset="0"/>
                              <a:ea typeface="Dotum" panose="020B0600000101010101" pitchFamily="34" charset="-127"/>
                              <a:cs typeface="Times New Roman" panose="02020603050405020304" pitchFamily="18" charset="0"/>
                            </a:rPr>
                            <m:t>m</m:t>
                          </m:r>
                        </m:e>
                        <m:sub>
                          <m:r>
                            <m:rPr>
                              <m:sty m:val="p"/>
                            </m:rPr>
                            <a:rPr lang="vi-VN" sz="1800" i="0">
                              <a:effectLst/>
                              <a:latin typeface="Cambria Math" panose="02040503050406030204" pitchFamily="18" charset="0"/>
                              <a:ea typeface="Dotum" panose="020B0600000101010101" pitchFamily="34" charset="-127"/>
                              <a:cs typeface="Times New Roman" panose="02020603050405020304" pitchFamily="18" charset="0"/>
                            </a:rPr>
                            <m:t>j</m:t>
                          </m:r>
                        </m:sub>
                      </m:sSub>
                    </m:oMath>
                  </a14:m>
                  <a:r>
                    <a:rPr lang="vi-VN" sz="1800">
                      <a:effectLst/>
                      <a:latin typeface="+mn-lt"/>
                      <a:ea typeface="Dotum" panose="020B0600000101010101" pitchFamily="34" charset="-127"/>
                    </a:rPr>
                    <a:t> là tần số của nhóm j (quy ước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vi-VN" sz="1800" i="0">
                              <a:effectLst/>
                              <a:latin typeface="Cambria Math" panose="02040503050406030204" pitchFamily="18" charset="0"/>
                              <a:ea typeface="Dotum" panose="020B0600000101010101" pitchFamily="34" charset="-127"/>
                              <a:cs typeface="Times New Roman" panose="02020603050405020304" pitchFamily="18" charset="0"/>
                            </a:rPr>
                            <m:t>m</m:t>
                          </m:r>
                        </m:e>
                        <m:sub>
                          <m:r>
                            <m:rPr>
                              <m:sty m:val="p"/>
                            </m:rPr>
                            <a:rPr lang="vi-VN" sz="1800" i="0">
                              <a:effectLst/>
                              <a:latin typeface="Cambria Math" panose="02040503050406030204" pitchFamily="18" charset="0"/>
                              <a:ea typeface="Dotum" panose="020B0600000101010101" pitchFamily="34" charset="-127"/>
                              <a:cs typeface="Times New Roman" panose="02020603050405020304" pitchFamily="18" charset="0"/>
                            </a:rPr>
                            <m:t>o</m:t>
                          </m:r>
                        </m:sub>
                      </m:sSub>
                      <m:r>
                        <a:rPr lang="vi-VN" sz="1800" i="0">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effectLst/>
                              <a:latin typeface="Cambria Math" panose="02040503050406030204" pitchFamily="18" charset="0"/>
                              <a:ea typeface="Dotum" panose="020B0600000101010101" pitchFamily="34" charset="-127"/>
                            </a:rPr>
                          </m:ctrlPr>
                        </m:sSubPr>
                        <m:e>
                          <m:r>
                            <m:rPr>
                              <m:sty m:val="p"/>
                            </m:rPr>
                            <a:rPr lang="vi-VN" sz="1800" i="0">
                              <a:effectLst/>
                              <a:latin typeface="Cambria Math" panose="02040503050406030204" pitchFamily="18" charset="0"/>
                              <a:ea typeface="Dotum" panose="020B0600000101010101" pitchFamily="34" charset="-127"/>
                              <a:cs typeface="Times New Roman" panose="02020603050405020304" pitchFamily="18" charset="0"/>
                            </a:rPr>
                            <m:t>m</m:t>
                          </m:r>
                        </m:e>
                        <m:sub>
                          <m:d>
                            <m:dPr>
                              <m:ctrlPr>
                                <a:rPr lang="en-US" sz="1800" i="1">
                                  <a:effectLst/>
                                  <a:latin typeface="Cambria Math" panose="02040503050406030204" pitchFamily="18" charset="0"/>
                                  <a:ea typeface="Dotum" panose="020B0600000101010101" pitchFamily="34" charset="-127"/>
                                </a:rPr>
                              </m:ctrlPr>
                            </m:dPr>
                            <m:e>
                              <m:r>
                                <m:rPr>
                                  <m:sty m:val="p"/>
                                </m:rPr>
                                <a:rPr lang="vi-VN" sz="1800" i="0">
                                  <a:effectLst/>
                                  <a:latin typeface="Cambria Math" panose="02040503050406030204" pitchFamily="18" charset="0"/>
                                  <a:ea typeface="Dotum" panose="020B0600000101010101" pitchFamily="34" charset="-127"/>
                                  <a:cs typeface="Times New Roman" panose="02020603050405020304" pitchFamily="18" charset="0"/>
                                </a:rPr>
                                <m:t>k</m:t>
                              </m:r>
                              <m:r>
                                <a:rPr lang="vi-VN" sz="1800" i="0">
                                  <a:effectLst/>
                                  <a:latin typeface="Cambria Math" panose="02040503050406030204" pitchFamily="18" charset="0"/>
                                  <a:ea typeface="Dotum" panose="020B0600000101010101" pitchFamily="34" charset="-127"/>
                                  <a:cs typeface="Times New Roman" panose="02020603050405020304" pitchFamily="18" charset="0"/>
                                </a:rPr>
                                <m:t>+1</m:t>
                              </m:r>
                            </m:e>
                          </m:d>
                        </m:sub>
                      </m:sSub>
                      <m:r>
                        <a:rPr lang="vi-VN" sz="1800" i="0">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1800">
                      <a:effectLst/>
                      <a:latin typeface="+mn-lt"/>
                      <a:ea typeface="Dotum" panose="020B0600000101010101" pitchFamily="34" charset="-127"/>
                    </a:rPr>
                    <a:t>) và h là độ dài của </a:t>
                  </a:r>
                  <a:r>
                    <a:rPr lang="vi-VN" sz="1800" smtClean="0">
                      <a:effectLst/>
                      <a:latin typeface="+mn-lt"/>
                      <a:ea typeface="Dotum" panose="020B0600000101010101" pitchFamily="34" charset="-127"/>
                    </a:rPr>
                    <a:t>nhóm</a:t>
                  </a:r>
                  <a:r>
                    <a:rPr lang="en-US" sz="1800" smtClean="0">
                      <a:effectLst/>
                      <a:latin typeface="+mn-lt"/>
                      <a:ea typeface="Dotum" panose="020B0600000101010101" pitchFamily="34" charset="-127"/>
                    </a:rPr>
                    <a:t>.</a:t>
                  </a:r>
                  <a:endParaRPr kumimoji="0" lang="en-US" sz="1800" b="0" u="none" strike="noStrike" kern="0" cap="none" spc="0" normalizeH="0" baseline="0" noProof="0" dirty="0">
                    <a:ln>
                      <a:noFill/>
                    </a:ln>
                    <a:solidFill>
                      <a:srgbClr val="000000"/>
                    </a:solidFill>
                    <a:effectLst/>
                    <a:uLnTx/>
                    <a:uFillTx/>
                    <a:latin typeface="+mn-lt"/>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4147003" y="2289730"/>
                  <a:ext cx="4682278" cy="2291140"/>
                </a:xfrm>
                <a:prstGeom prst="rect">
                  <a:avLst/>
                </a:prstGeom>
                <a:blipFill>
                  <a:blip r:embed="rId4"/>
                  <a:stretch>
                    <a:fillRect l="-1048" b="-798"/>
                  </a:stretch>
                </a:blipFill>
              </p:spPr>
              <p:txBody>
                <a:bodyPr/>
                <a:lstStyle/>
                <a:p>
                  <a:r>
                    <a:rPr lang="en-US">
                      <a:noFill/>
                    </a:rPr>
                    <a:t> </a:t>
                  </a:r>
                </a:p>
              </p:txBody>
            </p:sp>
          </mc:Fallback>
        </mc:AlternateContent>
      </p:gr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2613" y="2258171"/>
            <a:ext cx="914479" cy="774259"/>
          </a:xfrm>
          <a:prstGeom prst="rect">
            <a:avLst/>
          </a:prstGeom>
        </p:spPr>
      </p:pic>
      <p:pic>
        <p:nvPicPr>
          <p:cNvPr id="25" name="Picture 24"/>
          <p:cNvPicPr>
            <a:picLocks noChangeAspect="1"/>
          </p:cNvPicPr>
          <p:nvPr/>
        </p:nvPicPr>
        <p:blipFill>
          <a:blip r:embed="rId6"/>
          <a:stretch>
            <a:fillRect/>
          </a:stretch>
        </p:blipFill>
        <p:spPr>
          <a:xfrm flipH="1">
            <a:off x="724989" y="3222421"/>
            <a:ext cx="610286" cy="1793052"/>
          </a:xfrm>
          <a:prstGeom prst="rect">
            <a:avLst/>
          </a:prstGeom>
        </p:spPr>
      </p:pic>
    </p:spTree>
    <p:extLst>
      <p:ext uri="{BB962C8B-B14F-4D97-AF65-F5344CB8AC3E}">
        <p14:creationId xmlns:p14="http://schemas.microsoft.com/office/powerpoint/2010/main" val="328168970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Rectangle 3"/>
          <p:cNvSpPr/>
          <p:nvPr/>
        </p:nvSpPr>
        <p:spPr>
          <a:xfrm>
            <a:off x="564690" y="670234"/>
            <a:ext cx="7848470" cy="321626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200" b="1" i="0" u="none" strike="noStrike" kern="0" cap="none" spc="0" normalizeH="0" baseline="0" noProof="0">
                <a:ln>
                  <a:noFill/>
                </a:ln>
                <a:solidFill>
                  <a:srgbClr val="844EEA"/>
                </a:solidFill>
                <a:effectLst/>
                <a:uLnTx/>
                <a:uFillTx/>
                <a:ea typeface="Dotum" panose="020B0600000101010101" pitchFamily="34" charset="-127"/>
                <a:sym typeface="Arial"/>
              </a:rPr>
              <a:t>Chú ý:</a:t>
            </a:r>
            <a:endParaRPr kumimoji="0" lang="en-US" sz="2200" b="0" i="0" u="none" strike="noStrike" kern="0" cap="none" spc="0" normalizeH="0" baseline="0" noProof="0">
              <a:ln>
                <a:noFill/>
              </a:ln>
              <a:solidFill>
                <a:srgbClr val="844EEA"/>
              </a:solidFill>
              <a:effectLst/>
              <a:uLnTx/>
              <a:uFillTx/>
              <a:ea typeface="Times New Roman" panose="02020603050405020304" pitchFamily="18" charset="0"/>
              <a:sym typeface="Arial"/>
            </a:endParaRPr>
          </a:p>
          <a:p>
            <a:pPr marL="342900" lvl="0" indent="-342900" algn="just">
              <a:lnSpc>
                <a:spcPct val="150000"/>
              </a:lnSpc>
              <a:spcBef>
                <a:spcPts val="600"/>
              </a:spcBef>
              <a:spcAft>
                <a:spcPts val="600"/>
              </a:spcAft>
              <a:buFont typeface="Wingdings" panose="05000000000000000000" pitchFamily="2" charset="2"/>
              <a:buChar char="§"/>
            </a:pPr>
            <a:r>
              <a:rPr lang="vi-VN" sz="2000">
                <a:ea typeface="Dotum" panose="020B0600000101010101" pitchFamily="34" charset="-127"/>
              </a:rPr>
              <a:t>Người ta chỉ định nghĩa mốt cho mẫu ghép nhóm có độ dài các nhóm bằng nhau. Một mẫu có thể không có mốt hoặc có nhiều hơn một </a:t>
            </a:r>
            <a:r>
              <a:rPr lang="vi-VN" sz="2000" smtClean="0">
                <a:ea typeface="Dotum" panose="020B0600000101010101" pitchFamily="34" charset="-127"/>
              </a:rPr>
              <a:t>mốt.</a:t>
            </a:r>
            <a:endParaRPr lang="en-US" sz="2000" smtClean="0">
              <a:ea typeface="Dotum" panose="020B0600000101010101" pitchFamily="34" charset="-127"/>
            </a:endParaRPr>
          </a:p>
          <a:p>
            <a:pPr marL="342900" lvl="0" indent="-342900" algn="just">
              <a:lnSpc>
                <a:spcPct val="150000"/>
              </a:lnSpc>
              <a:spcBef>
                <a:spcPts val="600"/>
              </a:spcBef>
              <a:spcAft>
                <a:spcPts val="600"/>
              </a:spcAft>
              <a:buFont typeface="Wingdings" panose="05000000000000000000" pitchFamily="2" charset="2"/>
              <a:buChar char="§"/>
            </a:pPr>
            <a:r>
              <a:rPr lang="vi-VN" sz="2000" smtClean="0">
                <a:ea typeface="Dotum" panose="020B0600000101010101" pitchFamily="34" charset="-127"/>
              </a:rPr>
              <a:t>Khi </a:t>
            </a:r>
            <a:r>
              <a:rPr lang="vi-VN" sz="2000">
                <a:ea typeface="Dotum" panose="020B0600000101010101" pitchFamily="34" charset="-127"/>
              </a:rPr>
              <a:t>tần số của các nhóm số liệu bằng nhau thì mẫu số liệu ghé nhóm không có mốt</a:t>
            </a:r>
            <a:r>
              <a:rPr lang="vi-VN" sz="2000" smtClean="0">
                <a:ea typeface="Dotum" panose="020B0600000101010101" pitchFamily="34" charset="-127"/>
              </a:rPr>
              <a:t>.</a:t>
            </a:r>
            <a:endParaRPr lang="vi-VN" sz="2000">
              <a:ea typeface="Dotum" panose="020B0600000101010101" pitchFamily="34" charset="-127"/>
            </a:endParaRPr>
          </a:p>
        </p:txBody>
      </p:sp>
      <p:pic>
        <p:nvPicPr>
          <p:cNvPr id="6" name="Picture 5"/>
          <p:cNvPicPr>
            <a:picLocks noChangeAspect="1"/>
          </p:cNvPicPr>
          <p:nvPr/>
        </p:nvPicPr>
        <p:blipFill>
          <a:blip r:embed="rId3"/>
          <a:stretch>
            <a:fillRect/>
          </a:stretch>
        </p:blipFill>
        <p:spPr>
          <a:xfrm>
            <a:off x="7847937" y="485790"/>
            <a:ext cx="923712" cy="633403"/>
          </a:xfrm>
          <a:prstGeom prst="rect">
            <a:avLst/>
          </a:prstGeom>
        </p:spPr>
      </p:pic>
      <p:grpSp>
        <p:nvGrpSpPr>
          <p:cNvPr id="5" name="Google Shape;333;p41"/>
          <p:cNvGrpSpPr/>
          <p:nvPr/>
        </p:nvGrpSpPr>
        <p:grpSpPr>
          <a:xfrm>
            <a:off x="8409794" y="4354814"/>
            <a:ext cx="545857" cy="637120"/>
            <a:chOff x="7884893" y="2048936"/>
            <a:chExt cx="545857" cy="637120"/>
          </a:xfrm>
        </p:grpSpPr>
        <p:sp>
          <p:nvSpPr>
            <p:cNvPr id="7"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 name="Google Shape;336;p41"/>
          <p:cNvGrpSpPr/>
          <p:nvPr/>
        </p:nvGrpSpPr>
        <p:grpSpPr>
          <a:xfrm>
            <a:off x="234184" y="4378667"/>
            <a:ext cx="545044" cy="644353"/>
            <a:chOff x="713258" y="1316731"/>
            <a:chExt cx="545044" cy="644353"/>
          </a:xfrm>
        </p:grpSpPr>
        <p:sp>
          <p:nvSpPr>
            <p:cNvPr id="10"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10841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36"/>
          <p:cNvSpPr txBox="1">
            <a:spLocks noGrp="1"/>
          </p:cNvSpPr>
          <p:nvPr>
            <p:ph type="title" idx="2"/>
          </p:nvPr>
        </p:nvSpPr>
        <p:spPr>
          <a:xfrm>
            <a:off x="1711512" y="1317051"/>
            <a:ext cx="654821" cy="5289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mn-lt"/>
              </a:rPr>
              <a:t>01</a:t>
            </a:r>
            <a:endParaRPr sz="2700">
              <a:latin typeface="+mn-lt"/>
            </a:endParaRPr>
          </a:p>
        </p:txBody>
      </p:sp>
      <p:sp>
        <p:nvSpPr>
          <p:cNvPr id="221" name="Google Shape;221;p36"/>
          <p:cNvSpPr txBox="1">
            <a:spLocks noGrp="1"/>
          </p:cNvSpPr>
          <p:nvPr>
            <p:ph type="subTitle" idx="3"/>
          </p:nvPr>
        </p:nvSpPr>
        <p:spPr>
          <a:xfrm>
            <a:off x="2422053" y="1093021"/>
            <a:ext cx="5409512" cy="731400"/>
          </a:xfrm>
          <a:prstGeom prst="rect">
            <a:avLst/>
          </a:prstGeom>
        </p:spPr>
        <p:txBody>
          <a:bodyPr spcFirstLastPara="1" wrap="square" lIns="91425" tIns="91425" rIns="91425" bIns="91425" anchor="b" anchorCtr="0">
            <a:noAutofit/>
          </a:bodyPr>
          <a:lstStyle/>
          <a:p>
            <a:pPr marL="0" lvl="0" indent="0"/>
            <a:r>
              <a:rPr lang="en-US" sz="2100" b="0">
                <a:latin typeface="+mn-lt"/>
              </a:rPr>
              <a:t>Số trung bình của mẫu số liệu ghép nhóm</a:t>
            </a:r>
            <a:endParaRPr sz="2100" b="0">
              <a:latin typeface="+mn-lt"/>
            </a:endParaRPr>
          </a:p>
        </p:txBody>
      </p:sp>
      <p:grpSp>
        <p:nvGrpSpPr>
          <p:cNvPr id="231" name="Google Shape;231;p36"/>
          <p:cNvGrpSpPr/>
          <p:nvPr/>
        </p:nvGrpSpPr>
        <p:grpSpPr>
          <a:xfrm>
            <a:off x="7444825" y="491739"/>
            <a:ext cx="1325843" cy="966753"/>
            <a:chOff x="7333507" y="905206"/>
            <a:chExt cx="1325843" cy="966753"/>
          </a:xfrm>
        </p:grpSpPr>
        <p:pic>
          <p:nvPicPr>
            <p:cNvPr id="232" name="Google Shape;232;p36"/>
            <p:cNvPicPr preferRelativeResize="0"/>
            <p:nvPr/>
          </p:nvPicPr>
          <p:blipFill rotWithShape="1">
            <a:blip r:embed="rId3">
              <a:alphaModFix/>
            </a:blip>
            <a:srcRect l="308" r="298"/>
            <a:stretch/>
          </p:blipFill>
          <p:spPr>
            <a:xfrm>
              <a:off x="7333507" y="1133788"/>
              <a:ext cx="1097281" cy="738171"/>
            </a:xfrm>
            <a:prstGeom prst="rect">
              <a:avLst/>
            </a:prstGeom>
            <a:noFill/>
            <a:ln>
              <a:noFill/>
            </a:ln>
          </p:spPr>
        </p:pic>
        <p:sp>
          <p:nvSpPr>
            <p:cNvPr id="233" name="Google Shape;233;p36"/>
            <p:cNvSpPr/>
            <p:nvPr/>
          </p:nvSpPr>
          <p:spPr>
            <a:xfrm>
              <a:off x="8430750" y="9052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36"/>
          <p:cNvGrpSpPr/>
          <p:nvPr/>
        </p:nvGrpSpPr>
        <p:grpSpPr>
          <a:xfrm>
            <a:off x="245770" y="4384972"/>
            <a:ext cx="934960" cy="529225"/>
            <a:chOff x="598925" y="4074763"/>
            <a:chExt cx="934960" cy="529225"/>
          </a:xfrm>
        </p:grpSpPr>
        <p:sp>
          <p:nvSpPr>
            <p:cNvPr id="235" name="Google Shape;235;p36"/>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6"/>
            <p:cNvSpPr/>
            <p:nvPr/>
          </p:nvSpPr>
          <p:spPr>
            <a:xfrm>
              <a:off x="868750" y="4375388"/>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6"/>
            <p:cNvSpPr/>
            <p:nvPr/>
          </p:nvSpPr>
          <p:spPr>
            <a:xfrm>
              <a:off x="1305285" y="41468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itle 2"/>
          <p:cNvSpPr>
            <a:spLocks noGrp="1"/>
          </p:cNvSpPr>
          <p:nvPr>
            <p:ph type="title"/>
          </p:nvPr>
        </p:nvSpPr>
        <p:spPr>
          <a:xfrm>
            <a:off x="2625154" y="340611"/>
            <a:ext cx="4100296" cy="371759"/>
          </a:xfrm>
        </p:spPr>
        <p:txBody>
          <a:bodyPr/>
          <a:lstStyle/>
          <a:p>
            <a:r>
              <a:rPr lang="en-US" sz="3200">
                <a:latin typeface="+mn-lt"/>
              </a:rPr>
              <a:t>NỘI DUNG BÀI HỌC</a:t>
            </a:r>
            <a:endParaRPr lang="en-US" sz="3200" b="1">
              <a:latin typeface="+mn-lt"/>
            </a:endParaRPr>
          </a:p>
        </p:txBody>
      </p:sp>
      <p:sp>
        <p:nvSpPr>
          <p:cNvPr id="35" name="Google Shape;220;p36"/>
          <p:cNvSpPr txBox="1">
            <a:spLocks noGrp="1"/>
          </p:cNvSpPr>
          <p:nvPr>
            <p:ph type="title" idx="2"/>
          </p:nvPr>
        </p:nvSpPr>
        <p:spPr>
          <a:xfrm>
            <a:off x="1711512" y="2250715"/>
            <a:ext cx="654821" cy="5289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smtClean="0">
                <a:latin typeface="+mn-lt"/>
              </a:rPr>
              <a:t>02</a:t>
            </a:r>
            <a:endParaRPr sz="2700">
              <a:latin typeface="+mn-lt"/>
            </a:endParaRPr>
          </a:p>
        </p:txBody>
      </p:sp>
      <p:sp>
        <p:nvSpPr>
          <p:cNvPr id="36" name="Google Shape;221;p36"/>
          <p:cNvSpPr txBox="1">
            <a:spLocks noGrp="1"/>
          </p:cNvSpPr>
          <p:nvPr>
            <p:ph type="subTitle" idx="3"/>
          </p:nvPr>
        </p:nvSpPr>
        <p:spPr>
          <a:xfrm>
            <a:off x="2422053" y="2040344"/>
            <a:ext cx="6103738" cy="731400"/>
          </a:xfrm>
          <a:prstGeom prst="rect">
            <a:avLst/>
          </a:prstGeom>
        </p:spPr>
        <p:txBody>
          <a:bodyPr spcFirstLastPara="1" wrap="square" lIns="91425" tIns="91425" rIns="91425" bIns="91425" anchor="b" anchorCtr="0">
            <a:noAutofit/>
          </a:bodyPr>
          <a:lstStyle/>
          <a:p>
            <a:pPr marL="0" lvl="0" indent="0"/>
            <a:r>
              <a:rPr lang="en-US" sz="2100" b="0">
                <a:latin typeface="+mn-lt"/>
              </a:rPr>
              <a:t>Trung vị của mẫu số liệu ghép nhóm</a:t>
            </a:r>
            <a:endParaRPr sz="2100" b="0">
              <a:latin typeface="+mn-lt"/>
            </a:endParaRPr>
          </a:p>
        </p:txBody>
      </p:sp>
      <p:sp>
        <p:nvSpPr>
          <p:cNvPr id="37" name="Google Shape;220;p36"/>
          <p:cNvSpPr txBox="1">
            <a:spLocks noGrp="1"/>
          </p:cNvSpPr>
          <p:nvPr>
            <p:ph type="title" idx="2"/>
          </p:nvPr>
        </p:nvSpPr>
        <p:spPr>
          <a:xfrm>
            <a:off x="1711511" y="3202062"/>
            <a:ext cx="654821" cy="5289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smtClean="0">
                <a:latin typeface="+mn-lt"/>
              </a:rPr>
              <a:t>03</a:t>
            </a:r>
            <a:endParaRPr sz="2700">
              <a:latin typeface="+mn-lt"/>
            </a:endParaRPr>
          </a:p>
        </p:txBody>
      </p:sp>
      <p:sp>
        <p:nvSpPr>
          <p:cNvPr id="38" name="Google Shape;221;p36"/>
          <p:cNvSpPr txBox="1">
            <a:spLocks noGrp="1"/>
          </p:cNvSpPr>
          <p:nvPr>
            <p:ph type="subTitle" idx="3"/>
          </p:nvPr>
        </p:nvSpPr>
        <p:spPr>
          <a:xfrm>
            <a:off x="2422053" y="3037244"/>
            <a:ext cx="6555348" cy="731400"/>
          </a:xfrm>
          <a:prstGeom prst="rect">
            <a:avLst/>
          </a:prstGeom>
        </p:spPr>
        <p:txBody>
          <a:bodyPr spcFirstLastPara="1" wrap="square" lIns="91425" tIns="91425" rIns="91425" bIns="91425" anchor="b" anchorCtr="0">
            <a:noAutofit/>
          </a:bodyPr>
          <a:lstStyle/>
          <a:p>
            <a:pPr marL="0" lvl="0" indent="0" algn="just">
              <a:lnSpc>
                <a:spcPct val="150000"/>
              </a:lnSpc>
            </a:pPr>
            <a:r>
              <a:rPr lang="en-US" sz="2100" b="0">
                <a:latin typeface="+mn-lt"/>
              </a:rPr>
              <a:t>Tứ phân vị của mẫu số liệu ghép nhóm</a:t>
            </a:r>
            <a:endParaRPr sz="2100" b="0">
              <a:latin typeface="+mn-lt"/>
            </a:endParaRPr>
          </a:p>
        </p:txBody>
      </p:sp>
      <p:sp>
        <p:nvSpPr>
          <p:cNvPr id="16" name="Google Shape;220;p36"/>
          <p:cNvSpPr txBox="1">
            <a:spLocks noGrp="1"/>
          </p:cNvSpPr>
          <p:nvPr>
            <p:ph type="title" idx="2"/>
          </p:nvPr>
        </p:nvSpPr>
        <p:spPr>
          <a:xfrm>
            <a:off x="1711511" y="4153797"/>
            <a:ext cx="654821" cy="5289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smtClean="0">
                <a:latin typeface="+mn-lt"/>
              </a:rPr>
              <a:t>04</a:t>
            </a:r>
            <a:endParaRPr sz="2700">
              <a:latin typeface="+mn-lt"/>
            </a:endParaRPr>
          </a:p>
        </p:txBody>
      </p:sp>
      <p:sp>
        <p:nvSpPr>
          <p:cNvPr id="17" name="Google Shape;221;p36"/>
          <p:cNvSpPr txBox="1">
            <a:spLocks noGrp="1"/>
          </p:cNvSpPr>
          <p:nvPr>
            <p:ph type="subTitle" idx="3"/>
          </p:nvPr>
        </p:nvSpPr>
        <p:spPr>
          <a:xfrm>
            <a:off x="2437955" y="3984796"/>
            <a:ext cx="6555348" cy="731400"/>
          </a:xfrm>
          <a:prstGeom prst="rect">
            <a:avLst/>
          </a:prstGeom>
        </p:spPr>
        <p:txBody>
          <a:bodyPr spcFirstLastPara="1" wrap="square" lIns="91425" tIns="91425" rIns="91425" bIns="91425" anchor="b" anchorCtr="0">
            <a:noAutofit/>
          </a:bodyPr>
          <a:lstStyle/>
          <a:p>
            <a:pPr marL="0" lvl="0" indent="0" algn="just">
              <a:lnSpc>
                <a:spcPct val="150000"/>
              </a:lnSpc>
            </a:pPr>
            <a:r>
              <a:rPr lang="en-US" sz="2100" b="0">
                <a:latin typeface="+mn-lt"/>
              </a:rPr>
              <a:t>Mốt của mẫu số liệu ghép nhóm</a:t>
            </a:r>
            <a:endParaRPr sz="2100" b="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wipe(down)">
                                      <p:cBhvr>
                                        <p:cTn id="12" dur="500"/>
                                        <p:tgtEl>
                                          <p:spTgt spid="2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1">
                                            <p:txEl>
                                              <p:pRg st="0" end="0"/>
                                            </p:txEl>
                                          </p:spTgt>
                                        </p:tgtEl>
                                        <p:attrNameLst>
                                          <p:attrName>style.visibility</p:attrName>
                                        </p:attrNameLst>
                                      </p:cBhvr>
                                      <p:to>
                                        <p:strVal val="visible"/>
                                      </p:to>
                                    </p:set>
                                    <p:animEffect transition="in" filter="wipe(down)">
                                      <p:cBhvr>
                                        <p:cTn id="15" dur="500"/>
                                        <p:tgtEl>
                                          <p:spTgt spid="2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3" dur="500"/>
                                        <p:tgtEl>
                                          <p:spTgt spid="3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500"/>
                                        <p:tgtEl>
                                          <p:spTgt spid="3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arn(inVertical)">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1" grpId="0" build="p"/>
      <p:bldP spid="29" grpId="0"/>
      <p:bldP spid="35" grpId="0" animBg="1"/>
      <p:bldP spid="36" grpId="0" build="p"/>
      <p:bldP spid="37" grpId="0" animBg="1"/>
      <p:bldP spid="38" grpId="0" build="p"/>
      <p:bldP spid="16" grpId="0" animBg="1"/>
      <p:bldP spid="1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75129" y="86499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407457" y="210626"/>
            <a:ext cx="8340919"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Bảng</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số liệu ghép nhóm sau cho biết chiều cao (cm) của 50 học sinh lớp 11A.</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360896" y="304145"/>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4:</a:t>
            </a:r>
            <a:endParaRPr sz="2000">
              <a:solidFill>
                <a:schemeClr val="accent6"/>
              </a:solidFill>
              <a:highlight>
                <a:schemeClr val="accent1"/>
              </a:highlight>
              <a:latin typeface="+mj-lt"/>
            </a:endParaRPr>
          </a:p>
        </p:txBody>
      </p:sp>
      <p:graphicFrame>
        <p:nvGraphicFramePr>
          <p:cNvPr id="13" name="Table 12"/>
          <p:cNvGraphicFramePr>
            <a:graphicFrameLocks noGrp="1"/>
          </p:cNvGraphicFramePr>
          <p:nvPr>
            <p:extLst>
              <p:ext uri="{D42A27DB-BD31-4B8C-83A1-F6EECF244321}">
                <p14:modId xmlns:p14="http://schemas.microsoft.com/office/powerpoint/2010/main" val="2773997871"/>
              </p:ext>
            </p:extLst>
          </p:nvPr>
        </p:nvGraphicFramePr>
        <p:xfrm>
          <a:off x="562507" y="1208653"/>
          <a:ext cx="8030817" cy="949960"/>
        </p:xfrm>
        <a:graphic>
          <a:graphicData uri="http://schemas.openxmlformats.org/drawingml/2006/table">
            <a:tbl>
              <a:tblPr firstRow="1" bandRow="1">
                <a:tableStyleId>{339702B8-75EE-4A78-BF82-F94E3A50AE9B}</a:tableStyleId>
              </a:tblPr>
              <a:tblGrid>
                <a:gridCol w="1746398">
                  <a:extLst>
                    <a:ext uri="{9D8B030D-6E8A-4147-A177-3AD203B41FA5}">
                      <a16:colId xmlns:a16="http://schemas.microsoft.com/office/drawing/2014/main" val="667459397"/>
                    </a:ext>
                  </a:extLst>
                </a:gridCol>
                <a:gridCol w="1333059">
                  <a:extLst>
                    <a:ext uri="{9D8B030D-6E8A-4147-A177-3AD203B41FA5}">
                      <a16:colId xmlns:a16="http://schemas.microsoft.com/office/drawing/2014/main" val="2647167650"/>
                    </a:ext>
                  </a:extLst>
                </a:gridCol>
                <a:gridCol w="1299937">
                  <a:extLst>
                    <a:ext uri="{9D8B030D-6E8A-4147-A177-3AD203B41FA5}">
                      <a16:colId xmlns:a16="http://schemas.microsoft.com/office/drawing/2014/main" val="1378663188"/>
                    </a:ext>
                  </a:extLst>
                </a:gridCol>
                <a:gridCol w="1217141">
                  <a:extLst>
                    <a:ext uri="{9D8B030D-6E8A-4147-A177-3AD203B41FA5}">
                      <a16:colId xmlns:a16="http://schemas.microsoft.com/office/drawing/2014/main" val="4285496291"/>
                    </a:ext>
                  </a:extLst>
                </a:gridCol>
                <a:gridCol w="1217141">
                  <a:extLst>
                    <a:ext uri="{9D8B030D-6E8A-4147-A177-3AD203B41FA5}">
                      <a16:colId xmlns:a16="http://schemas.microsoft.com/office/drawing/2014/main" val="1826434086"/>
                    </a:ext>
                  </a:extLst>
                </a:gridCol>
                <a:gridCol w="1217141">
                  <a:extLst>
                    <a:ext uri="{9D8B030D-6E8A-4147-A177-3AD203B41FA5}">
                      <a16:colId xmlns:a16="http://schemas.microsoft.com/office/drawing/2014/main" val="3182449581"/>
                    </a:ext>
                  </a:extLst>
                </a:gridCol>
              </a:tblGrid>
              <a:tr h="370840">
                <a:tc>
                  <a:txBody>
                    <a:bodyPr/>
                    <a:lstStyle/>
                    <a:p>
                      <a:pPr algn="ctr"/>
                      <a:r>
                        <a:rPr lang="en-US" sz="1600" smtClean="0"/>
                        <a:t>Khoảng</a:t>
                      </a:r>
                      <a:r>
                        <a:rPr lang="en-US" sz="1600" baseline="0" smtClean="0"/>
                        <a:t> chiều cao (cm)</a:t>
                      </a:r>
                      <a:endParaRPr lang="en-US" sz="1600"/>
                    </a:p>
                  </a:txBody>
                  <a:tcPr anchor="ctr">
                    <a:solidFill>
                      <a:schemeClr val="accent4">
                        <a:lumMod val="40000"/>
                        <a:lumOff val="60000"/>
                      </a:schemeClr>
                    </a:solidFill>
                  </a:tcPr>
                </a:tc>
                <a:tc>
                  <a:txBody>
                    <a:bodyPr/>
                    <a:lstStyle/>
                    <a:p>
                      <a:pPr algn="ctr"/>
                      <a:r>
                        <a:rPr lang="en-US" sz="1600" smtClean="0"/>
                        <a:t>[145;</a:t>
                      </a:r>
                      <a:r>
                        <a:rPr lang="en-US" sz="1600" baseline="0" smtClean="0"/>
                        <a:t> 150)</a:t>
                      </a:r>
                      <a:endParaRPr lang="en-US" sz="1600"/>
                    </a:p>
                  </a:txBody>
                  <a:tcPr anchor="ctr"/>
                </a:tc>
                <a:tc>
                  <a:txBody>
                    <a:bodyPr/>
                    <a:lstStyle/>
                    <a:p>
                      <a:pPr algn="ctr"/>
                      <a:r>
                        <a:rPr lang="en-US" sz="1600" smtClean="0"/>
                        <a:t>[150;</a:t>
                      </a:r>
                      <a:r>
                        <a:rPr lang="en-US" sz="1600" baseline="0" smtClean="0"/>
                        <a:t> 155)</a:t>
                      </a:r>
                      <a:endParaRPr lang="en-US" sz="1600"/>
                    </a:p>
                  </a:txBody>
                  <a:tcPr anchor="ctr"/>
                </a:tc>
                <a:tc>
                  <a:txBody>
                    <a:bodyPr/>
                    <a:lstStyle/>
                    <a:p>
                      <a:pPr algn="ctr"/>
                      <a:r>
                        <a:rPr lang="en-US" sz="1600" smtClean="0"/>
                        <a:t>[155;</a:t>
                      </a:r>
                      <a:r>
                        <a:rPr lang="en-US" sz="1600" baseline="0" smtClean="0"/>
                        <a:t> 160)</a:t>
                      </a:r>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mtClean="0"/>
                        <a:t>[160;</a:t>
                      </a:r>
                      <a:r>
                        <a:rPr lang="en-US" sz="1600" baseline="0" smtClean="0"/>
                        <a:t> 165)</a:t>
                      </a:r>
                      <a:endParaRPr lang="en-US" sz="1600" smtClean="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mtClean="0"/>
                        <a:t>[165;</a:t>
                      </a:r>
                      <a:r>
                        <a:rPr lang="en-US" sz="1600" baseline="0" smtClean="0"/>
                        <a:t> 170)</a:t>
                      </a:r>
                      <a:endParaRPr lang="en-US" sz="1600" smtClean="0"/>
                    </a:p>
                  </a:txBody>
                  <a:tcPr anchor="ctr"/>
                </a:tc>
                <a:extLst>
                  <a:ext uri="{0D108BD9-81ED-4DB2-BD59-A6C34878D82A}">
                    <a16:rowId xmlns:a16="http://schemas.microsoft.com/office/drawing/2014/main" val="167954688"/>
                  </a:ext>
                </a:extLst>
              </a:tr>
              <a:tr h="370840">
                <a:tc>
                  <a:txBody>
                    <a:bodyPr/>
                    <a:lstStyle/>
                    <a:p>
                      <a:pPr algn="ctr"/>
                      <a:r>
                        <a:rPr lang="en-US" sz="1600" smtClean="0"/>
                        <a:t>Số học</a:t>
                      </a:r>
                      <a:r>
                        <a:rPr lang="en-US" sz="1600" baseline="0" smtClean="0"/>
                        <a:t> sinh</a:t>
                      </a:r>
                      <a:endParaRPr lang="en-US" sz="1600"/>
                    </a:p>
                  </a:txBody>
                  <a:tcPr anchor="ctr">
                    <a:solidFill>
                      <a:schemeClr val="accent4">
                        <a:lumMod val="40000"/>
                        <a:lumOff val="60000"/>
                      </a:schemeClr>
                    </a:solidFill>
                  </a:tcPr>
                </a:tc>
                <a:tc>
                  <a:txBody>
                    <a:bodyPr/>
                    <a:lstStyle/>
                    <a:p>
                      <a:pPr algn="ctr"/>
                      <a:r>
                        <a:rPr lang="en-US" sz="1600" smtClean="0"/>
                        <a:t>7</a:t>
                      </a:r>
                      <a:endParaRPr lang="en-US" sz="1600"/>
                    </a:p>
                  </a:txBody>
                  <a:tcPr anchor="ctr"/>
                </a:tc>
                <a:tc>
                  <a:txBody>
                    <a:bodyPr/>
                    <a:lstStyle/>
                    <a:p>
                      <a:pPr algn="ctr"/>
                      <a:r>
                        <a:rPr lang="en-US" sz="1600" smtClean="0"/>
                        <a:t>14</a:t>
                      </a:r>
                      <a:endParaRPr lang="en-US" sz="1600"/>
                    </a:p>
                  </a:txBody>
                  <a:tcPr anchor="ctr"/>
                </a:tc>
                <a:tc>
                  <a:txBody>
                    <a:bodyPr/>
                    <a:lstStyle/>
                    <a:p>
                      <a:pPr algn="ctr"/>
                      <a:r>
                        <a:rPr lang="en-US" sz="1600" smtClean="0"/>
                        <a:t>10</a:t>
                      </a:r>
                      <a:endParaRPr lang="en-US" sz="1600"/>
                    </a:p>
                  </a:txBody>
                  <a:tcPr anchor="ctr"/>
                </a:tc>
                <a:tc>
                  <a:txBody>
                    <a:bodyPr/>
                    <a:lstStyle/>
                    <a:p>
                      <a:pPr algn="ctr"/>
                      <a:r>
                        <a:rPr lang="en-US" sz="1600" smtClean="0"/>
                        <a:t>10</a:t>
                      </a:r>
                      <a:endParaRPr lang="en-US" sz="1600"/>
                    </a:p>
                  </a:txBody>
                  <a:tcPr anchor="ctr"/>
                </a:tc>
                <a:tc>
                  <a:txBody>
                    <a:bodyPr/>
                    <a:lstStyle/>
                    <a:p>
                      <a:pPr algn="ctr"/>
                      <a:r>
                        <a:rPr lang="en-US" sz="1600" smtClean="0"/>
                        <a:t>9</a:t>
                      </a:r>
                      <a:endParaRPr lang="en-US" sz="1600"/>
                    </a:p>
                  </a:txBody>
                  <a:tcPr anchor="ctr"/>
                </a:tc>
                <a:extLst>
                  <a:ext uri="{0D108BD9-81ED-4DB2-BD59-A6C34878D82A}">
                    <a16:rowId xmlns:a16="http://schemas.microsoft.com/office/drawing/2014/main" val="4020894393"/>
                  </a:ext>
                </a:extLst>
              </a:tr>
            </a:tbl>
          </a:graphicData>
        </a:graphic>
      </p:graphicFrame>
      <p:sp>
        <p:nvSpPr>
          <p:cNvPr id="14" name="Rectangle 13"/>
          <p:cNvSpPr/>
          <p:nvPr/>
        </p:nvSpPr>
        <p:spPr>
          <a:xfrm>
            <a:off x="407457" y="2232648"/>
            <a:ext cx="8396272"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Tính</a:t>
            </a:r>
            <a:r>
              <a:rPr kumimoji="0" lang="pt-BR"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mốt của mẫu số liệu ghép nhóm này. Có thể kết luận gì từ giá trị tính được.</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6" name="Rectangle 15"/>
          <p:cNvSpPr/>
          <p:nvPr/>
        </p:nvSpPr>
        <p:spPr>
          <a:xfrm>
            <a:off x="4278525" y="274047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407457" y="3121968"/>
                <a:ext cx="8196820" cy="1814086"/>
              </a:xfrm>
              <a:prstGeom prst="rect">
                <a:avLst/>
              </a:prstGeom>
            </p:spPr>
            <p:txBody>
              <a:bodyPr wrap="square">
                <a:spAutoFit/>
              </a:bodyPr>
              <a:lstStyle/>
              <a:p>
                <a:pPr lvl="0" algn="just">
                  <a:lnSpc>
                    <a:spcPct val="150000"/>
                  </a:lnSpc>
                  <a:spcBef>
                    <a:spcPts val="100"/>
                  </a:spcBef>
                  <a:spcAft>
                    <a:spcPts val="100"/>
                  </a:spcAft>
                  <a:defRPr/>
                </a:pP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Tần</a:t>
                </a:r>
                <a:r>
                  <a:rPr kumimoji="0" lang="en-US"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số lớn nhất là 14 nên nhóm chứa mốt là nhóm </a:t>
                </a:r>
                <a:r>
                  <a:rPr lang="en-US" sz="1800"/>
                  <a:t>[150; 155</a:t>
                </a:r>
                <a:r>
                  <a:rPr lang="en-US" sz="1800" smtClean="0"/>
                  <a:t>)</a:t>
                </a:r>
                <a:r>
                  <a:rPr lang="en-US" sz="1800" smtClean="0">
                    <a:cs typeface="Times New Roman" panose="02020603050405020304" pitchFamily="18" charset="0"/>
                  </a:rPr>
                  <a:t>. Ta có </a:t>
                </a:r>
                <a14:m>
                  <m:oMath xmlns:m="http://schemas.openxmlformats.org/officeDocument/2006/math">
                    <m:r>
                      <m:rPr>
                        <m:sty m:val="p"/>
                      </m:rPr>
                      <a:rPr lang="vi-VN" sz="1800">
                        <a:latin typeface="Cambria Math" panose="02040503050406030204" pitchFamily="18" charset="0"/>
                        <a:ea typeface="Times New Roman" panose="02020603050405020304" pitchFamily="18" charset="0"/>
                      </a:rPr>
                      <m:t>j</m:t>
                    </m:r>
                    <m:r>
                      <a:rPr lang="vi-VN" sz="1800">
                        <a:latin typeface="Cambria Math" panose="02040503050406030204" pitchFamily="18" charset="0"/>
                        <a:ea typeface="Times New Roman" panose="02020603050405020304" pitchFamily="18" charset="0"/>
                      </a:rPr>
                      <m:t>=2;</m:t>
                    </m:r>
                  </m:oMath>
                </a14:m>
                <a:r>
                  <a:rPr lang="en-US" sz="1800" smtClean="0">
                    <a:latin typeface="Arial" panose="020B0604020202020204" pitchFamily="34" charset="0"/>
                    <a:ea typeface="Dotum" panose="020B0600000101010101" pitchFamily="34" charset="-127"/>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rPr>
                        </m:ctrlPr>
                      </m:sSubPr>
                      <m:e>
                        <m:r>
                          <m:rPr>
                            <m:sty m:val="p"/>
                          </m:rPr>
                          <a:rPr lang="vi-VN" sz="1800">
                            <a:latin typeface="Cambria Math" panose="02040503050406030204" pitchFamily="18" charset="0"/>
                            <a:ea typeface="Times New Roman" panose="02020603050405020304" pitchFamily="18" charset="0"/>
                          </a:rPr>
                          <m:t>a</m:t>
                        </m:r>
                      </m:e>
                      <m:sub>
                        <m:r>
                          <a:rPr lang="vi-VN" sz="1800">
                            <a:latin typeface="Cambria Math" panose="02040503050406030204" pitchFamily="18" charset="0"/>
                            <a:ea typeface="Times New Roman" panose="02020603050405020304" pitchFamily="18" charset="0"/>
                          </a:rPr>
                          <m:t>2</m:t>
                        </m:r>
                      </m:sub>
                    </m:sSub>
                    <m:r>
                      <a:rPr lang="vi-VN" sz="1800">
                        <a:latin typeface="Cambria Math" panose="02040503050406030204" pitchFamily="18" charset="0"/>
                        <a:ea typeface="Times New Roman" panose="02020603050405020304" pitchFamily="18" charset="0"/>
                      </a:rPr>
                      <m:t>=</m:t>
                    </m:r>
                    <m:r>
                      <a:rPr lang="en-US" sz="1800">
                        <a:latin typeface="Cambria Math" panose="02040503050406030204" pitchFamily="18" charset="0"/>
                        <a:ea typeface="Times New Roman" panose="02020603050405020304" pitchFamily="18" charset="0"/>
                      </a:rPr>
                      <m:t>1</m:t>
                    </m:r>
                    <m:r>
                      <a:rPr lang="vi-VN" sz="1800">
                        <a:latin typeface="Cambria Math" panose="02040503050406030204" pitchFamily="18" charset="0"/>
                        <a:ea typeface="Times New Roman" panose="02020603050405020304" pitchFamily="18" charset="0"/>
                      </a:rPr>
                      <m:t>5</m:t>
                    </m:r>
                    <m:r>
                      <a:rPr lang="en-US" sz="1800">
                        <a:latin typeface="Cambria Math" panose="02040503050406030204" pitchFamily="18" charset="0"/>
                        <a:ea typeface="Times New Roman" panose="02020603050405020304" pitchFamily="18" charset="0"/>
                      </a:rPr>
                      <m:t>0</m:t>
                    </m:r>
                    <m:r>
                      <a:rPr lang="vi-VN" sz="180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m:rPr>
                            <m:sty m:val="p"/>
                          </m:rPr>
                          <a:rPr lang="vi-VN" sz="1800">
                            <a:latin typeface="Cambria Math" panose="02040503050406030204" pitchFamily="18" charset="0"/>
                            <a:ea typeface="Times New Roman" panose="02020603050405020304" pitchFamily="18" charset="0"/>
                          </a:rPr>
                          <m:t>m</m:t>
                        </m:r>
                      </m:e>
                      <m:sub>
                        <m:r>
                          <a:rPr lang="vi-VN" sz="1800">
                            <a:latin typeface="Cambria Math" panose="02040503050406030204" pitchFamily="18" charset="0"/>
                            <a:ea typeface="Times New Roman" panose="02020603050405020304" pitchFamily="18" charset="0"/>
                          </a:rPr>
                          <m:t>2</m:t>
                        </m:r>
                      </m:sub>
                    </m:sSub>
                    <m:r>
                      <a:rPr lang="vi-VN" sz="1800">
                        <a:latin typeface="Cambria Math" panose="02040503050406030204" pitchFamily="18" charset="0"/>
                        <a:ea typeface="Times New Roman" panose="02020603050405020304" pitchFamily="18" charset="0"/>
                      </a:rPr>
                      <m:t>=1</m:t>
                    </m:r>
                    <m:r>
                      <a:rPr lang="en-US" sz="1800">
                        <a:latin typeface="Cambria Math" panose="02040503050406030204" pitchFamily="18" charset="0"/>
                        <a:ea typeface="Times New Roman" panose="02020603050405020304" pitchFamily="18" charset="0"/>
                      </a:rPr>
                      <m:t>4</m:t>
                    </m:r>
                    <m:r>
                      <a:rPr lang="vi-VN" sz="180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m:rPr>
                            <m:sty m:val="p"/>
                          </m:rPr>
                          <a:rPr lang="vi-VN" sz="1800">
                            <a:latin typeface="Cambria Math" panose="02040503050406030204" pitchFamily="18" charset="0"/>
                            <a:ea typeface="Times New Roman" panose="02020603050405020304" pitchFamily="18" charset="0"/>
                          </a:rPr>
                          <m:t>m</m:t>
                        </m:r>
                      </m:e>
                      <m:sub>
                        <m:r>
                          <a:rPr lang="vi-VN" sz="1800">
                            <a:latin typeface="Cambria Math" panose="02040503050406030204" pitchFamily="18" charset="0"/>
                            <a:ea typeface="Times New Roman" panose="02020603050405020304" pitchFamily="18" charset="0"/>
                          </a:rPr>
                          <m:t>1</m:t>
                        </m:r>
                      </m:sub>
                    </m:sSub>
                    <m:r>
                      <a:rPr lang="vi-VN" sz="1800">
                        <a:latin typeface="Cambria Math" panose="02040503050406030204" pitchFamily="18" charset="0"/>
                        <a:ea typeface="Times New Roman" panose="02020603050405020304" pitchFamily="18" charset="0"/>
                      </a:rPr>
                      <m:t>=</m:t>
                    </m:r>
                    <m:r>
                      <a:rPr lang="en-US" sz="1800">
                        <a:latin typeface="Cambria Math" panose="02040503050406030204" pitchFamily="18" charset="0"/>
                        <a:ea typeface="Times New Roman" panose="02020603050405020304" pitchFamily="18" charset="0"/>
                      </a:rPr>
                      <m:t>7</m:t>
                    </m:r>
                    <m:r>
                      <a:rPr lang="vi-VN" sz="180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m:rPr>
                            <m:sty m:val="p"/>
                          </m:rPr>
                          <a:rPr lang="vi-VN" sz="1800">
                            <a:latin typeface="Cambria Math" panose="02040503050406030204" pitchFamily="18" charset="0"/>
                            <a:ea typeface="Times New Roman" panose="02020603050405020304" pitchFamily="18" charset="0"/>
                          </a:rPr>
                          <m:t>m</m:t>
                        </m:r>
                      </m:e>
                      <m:sub>
                        <m:r>
                          <a:rPr lang="vi-VN" sz="1800">
                            <a:latin typeface="Cambria Math" panose="02040503050406030204" pitchFamily="18" charset="0"/>
                            <a:ea typeface="Times New Roman" panose="02020603050405020304" pitchFamily="18" charset="0"/>
                          </a:rPr>
                          <m:t>3</m:t>
                        </m:r>
                      </m:sub>
                    </m:sSub>
                    <m:r>
                      <a:rPr lang="vi-VN" sz="1800">
                        <a:latin typeface="Cambria Math" panose="02040503050406030204" pitchFamily="18" charset="0"/>
                        <a:ea typeface="Times New Roman" panose="02020603050405020304" pitchFamily="18" charset="0"/>
                      </a:rPr>
                      <m:t>=</m:t>
                    </m:r>
                    <m:r>
                      <a:rPr lang="en-US" sz="1800">
                        <a:latin typeface="Cambria Math" panose="02040503050406030204" pitchFamily="18" charset="0"/>
                        <a:ea typeface="Times New Roman" panose="02020603050405020304" pitchFamily="18" charset="0"/>
                      </a:rPr>
                      <m:t>10</m:t>
                    </m:r>
                  </m:oMath>
                </a14:m>
                <a:r>
                  <a:rPr lang="vi-VN" sz="1800">
                    <a:latin typeface="Arial" panose="020B0604020202020204" pitchFamily="34" charset="0"/>
                    <a:ea typeface="Dotum" panose="020B0600000101010101" pitchFamily="34" charset="-127"/>
                  </a:rPr>
                  <a:t>; </a:t>
                </a:r>
                <a14:m>
                  <m:oMath xmlns:m="http://schemas.openxmlformats.org/officeDocument/2006/math">
                    <m:r>
                      <a:rPr lang="vi-VN" sz="1800" i="1">
                        <a:latin typeface="Cambria Math" panose="02040503050406030204" pitchFamily="18" charset="0"/>
                        <a:ea typeface="Dotum" panose="020B0600000101010101" pitchFamily="34" charset="-127"/>
                      </a:rPr>
                      <m:t>h</m:t>
                    </m:r>
                    <m:r>
                      <a:rPr lang="vi-VN" sz="1800" i="1">
                        <a:latin typeface="Cambria Math" panose="02040503050406030204" pitchFamily="18" charset="0"/>
                        <a:ea typeface="Dotum" panose="020B0600000101010101" pitchFamily="34" charset="-127"/>
                      </a:rPr>
                      <m:t>=5</m:t>
                    </m:r>
                  </m:oMath>
                </a14:m>
                <a:r>
                  <a:rPr lang="vi-VN" sz="1800" smtClean="0">
                    <a:latin typeface="Arial" panose="020B0604020202020204" pitchFamily="34" charset="0"/>
                    <a:ea typeface="Dotum" panose="020B0600000101010101" pitchFamily="34" charset="-127"/>
                  </a:rPr>
                  <a:t>.</a:t>
                </a:r>
                <a:r>
                  <a:rPr lang="en-US" sz="1800" smtClean="0">
                    <a:ea typeface="Dotum" panose="020B0600000101010101" pitchFamily="34" charset="-127"/>
                  </a:rPr>
                  <a:t> </a:t>
                </a:r>
                <a:r>
                  <a:rPr lang="vi-VN" sz="1800" smtClean="0">
                    <a:latin typeface="Arial" panose="020B0604020202020204" pitchFamily="34" charset="0"/>
                    <a:ea typeface="Dotum" panose="020B0600000101010101" pitchFamily="34" charset="-127"/>
                  </a:rPr>
                  <a:t>Do đ</a:t>
                </a:r>
                <a:r>
                  <a:rPr lang="en-US" sz="1800">
                    <a:latin typeface="Arial" panose="020B0604020202020204" pitchFamily="34" charset="0"/>
                    <a:ea typeface="Dotum" panose="020B0600000101010101" pitchFamily="34" charset="-127"/>
                  </a:rPr>
                  <a:t>ó</a:t>
                </a:r>
                <a:r>
                  <a:rPr lang="en-US" sz="1800" smtClean="0">
                    <a:latin typeface="Arial" panose="020B0604020202020204" pitchFamily="34" charset="0"/>
                    <a:ea typeface="Dotum" panose="020B0600000101010101" pitchFamily="34" charset="-127"/>
                  </a:rPr>
                  <a:t> </a:t>
                </a:r>
              </a:p>
              <a:p>
                <a:pPr lvl="0" algn="just">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ea typeface="Dotum" panose="020B0600000101010101" pitchFamily="34" charset="-127"/>
                            </a:rPr>
                          </m:ctrlPr>
                        </m:sSubPr>
                        <m:e>
                          <m:r>
                            <a:rPr lang="en-US" sz="1800" b="0" i="1" smtClean="0">
                              <a:latin typeface="Cambria Math" panose="02040503050406030204" pitchFamily="18" charset="0"/>
                              <a:ea typeface="Dotum" panose="020B0600000101010101" pitchFamily="34" charset="-127"/>
                            </a:rPr>
                            <m:t>𝑀</m:t>
                          </m:r>
                        </m:e>
                        <m:sub>
                          <m:r>
                            <a:rPr lang="en-US" sz="1800" b="0" i="1" smtClean="0">
                              <a:latin typeface="Cambria Math" panose="02040503050406030204" pitchFamily="18" charset="0"/>
                              <a:ea typeface="Dotum" panose="020B0600000101010101" pitchFamily="34" charset="-127"/>
                            </a:rPr>
                            <m:t>𝑜</m:t>
                          </m:r>
                        </m:sub>
                      </m:sSub>
                      <m:r>
                        <a:rPr lang="en-US" sz="1800" b="0" i="1" smtClean="0">
                          <a:latin typeface="Cambria Math" panose="02040503050406030204" pitchFamily="18" charset="0"/>
                          <a:ea typeface="Dotum" panose="020B0600000101010101" pitchFamily="34" charset="-127"/>
                        </a:rPr>
                        <m:t>=</m:t>
                      </m:r>
                      <m:r>
                        <a:rPr lang="en-US" sz="1800" b="0" i="0" smtClean="0">
                          <a:latin typeface="Cambria Math" panose="02040503050406030204" pitchFamily="18" charset="0"/>
                          <a:ea typeface="Dotum" panose="020B0600000101010101" pitchFamily="34" charset="-127"/>
                        </a:rPr>
                        <m:t>1</m:t>
                      </m:r>
                      <m:r>
                        <a:rPr lang="vi-VN" sz="1800" i="1">
                          <a:latin typeface="Cambria Math" panose="02040503050406030204" pitchFamily="18" charset="0"/>
                          <a:ea typeface="Dotum" panose="020B0600000101010101" pitchFamily="34" charset="-127"/>
                        </a:rPr>
                        <m:t>5</m:t>
                      </m:r>
                      <m:r>
                        <a:rPr lang="en-US" sz="1800" b="0" i="1" smtClean="0">
                          <a:latin typeface="Cambria Math" panose="02040503050406030204" pitchFamily="18" charset="0"/>
                          <a:ea typeface="Dotum" panose="020B0600000101010101" pitchFamily="34" charset="-127"/>
                        </a:rPr>
                        <m:t>0</m:t>
                      </m:r>
                      <m:r>
                        <a:rPr lang="vi-VN" sz="1800" i="1">
                          <a:latin typeface="Cambria Math" panose="02040503050406030204" pitchFamily="18" charset="0"/>
                          <a:ea typeface="Dotum" panose="020B0600000101010101" pitchFamily="34" charset="-127"/>
                        </a:rPr>
                        <m:t>+</m:t>
                      </m:r>
                      <m:f>
                        <m:fPr>
                          <m:ctrlPr>
                            <a:rPr lang="en-US" sz="1800" i="1">
                              <a:latin typeface="Cambria Math" panose="02040503050406030204" pitchFamily="18" charset="0"/>
                              <a:ea typeface="Dotum" panose="020B0600000101010101" pitchFamily="34" charset="-127"/>
                            </a:rPr>
                          </m:ctrlPr>
                        </m:fPr>
                        <m:num>
                          <m:r>
                            <a:rPr lang="vi-VN" sz="1800" i="1">
                              <a:latin typeface="Cambria Math" panose="02040503050406030204" pitchFamily="18" charset="0"/>
                              <a:ea typeface="Dotum" panose="020B0600000101010101" pitchFamily="34" charset="-127"/>
                            </a:rPr>
                            <m:t>1</m:t>
                          </m:r>
                          <m:r>
                            <a:rPr lang="en-US" sz="1800" b="0" i="1" smtClean="0">
                              <a:latin typeface="Cambria Math" panose="02040503050406030204" pitchFamily="18" charset="0"/>
                              <a:ea typeface="Dotum" panose="020B0600000101010101" pitchFamily="34" charset="-127"/>
                            </a:rPr>
                            <m:t>4</m:t>
                          </m:r>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7</m:t>
                          </m:r>
                        </m:num>
                        <m:den>
                          <m:d>
                            <m:dPr>
                              <m:ctrlPr>
                                <a:rPr lang="en-US" sz="1800" i="1">
                                  <a:latin typeface="Cambria Math" panose="02040503050406030204" pitchFamily="18" charset="0"/>
                                  <a:ea typeface="Dotum" panose="020B0600000101010101" pitchFamily="34" charset="-127"/>
                                </a:rPr>
                              </m:ctrlPr>
                            </m:dPr>
                            <m:e>
                              <m:r>
                                <a:rPr lang="vi-VN" sz="1800" i="1">
                                  <a:latin typeface="Cambria Math" panose="02040503050406030204" pitchFamily="18" charset="0"/>
                                  <a:ea typeface="Dotum" panose="020B0600000101010101" pitchFamily="34" charset="-127"/>
                                </a:rPr>
                                <m:t>1</m:t>
                              </m:r>
                              <m:r>
                                <a:rPr lang="en-US" sz="1800" b="0" i="1" smtClean="0">
                                  <a:latin typeface="Cambria Math" panose="02040503050406030204" pitchFamily="18" charset="0"/>
                                  <a:ea typeface="Dotum" panose="020B0600000101010101" pitchFamily="34" charset="-127"/>
                                </a:rPr>
                                <m:t>4</m:t>
                              </m:r>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7</m:t>
                              </m:r>
                            </m:e>
                          </m:d>
                          <m:r>
                            <a:rPr lang="vi-VN" sz="1800" i="1">
                              <a:latin typeface="Cambria Math" panose="02040503050406030204" pitchFamily="18" charset="0"/>
                              <a:ea typeface="Dotum" panose="020B0600000101010101" pitchFamily="34" charset="-127"/>
                            </a:rPr>
                            <m:t>+</m:t>
                          </m:r>
                          <m:d>
                            <m:dPr>
                              <m:ctrlPr>
                                <a:rPr lang="en-US" sz="1800" i="1">
                                  <a:latin typeface="Cambria Math" panose="02040503050406030204" pitchFamily="18" charset="0"/>
                                  <a:ea typeface="Dotum" panose="020B0600000101010101" pitchFamily="34" charset="-127"/>
                                </a:rPr>
                              </m:ctrlPr>
                            </m:dPr>
                            <m:e>
                              <m:r>
                                <a:rPr lang="vi-VN" sz="1800" i="1">
                                  <a:latin typeface="Cambria Math" panose="02040503050406030204" pitchFamily="18" charset="0"/>
                                  <a:ea typeface="Dotum" panose="020B0600000101010101" pitchFamily="34" charset="-127"/>
                                </a:rPr>
                                <m:t>1</m:t>
                              </m:r>
                              <m:r>
                                <a:rPr lang="en-US" sz="1800" b="0" i="1" smtClean="0">
                                  <a:latin typeface="Cambria Math" panose="02040503050406030204" pitchFamily="18" charset="0"/>
                                  <a:ea typeface="Dotum" panose="020B0600000101010101" pitchFamily="34" charset="-127"/>
                                </a:rPr>
                                <m:t>4</m:t>
                              </m:r>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10</m:t>
                              </m:r>
                            </m:e>
                          </m:d>
                        </m:den>
                      </m:f>
                      <m:r>
                        <a:rPr lang="vi-VN" sz="1800" i="1">
                          <a:latin typeface="Cambria Math" panose="02040503050406030204" pitchFamily="18" charset="0"/>
                          <a:ea typeface="Dotum" panose="020B0600000101010101" pitchFamily="34" charset="-127"/>
                        </a:rPr>
                        <m:t>.5</m:t>
                      </m:r>
                      <m:r>
                        <a:rPr lang="vi-VN"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153,18</m:t>
                      </m:r>
                    </m:oMath>
                  </m:oMathPara>
                </a14:m>
                <a:endParaRPr lang="en-US" sz="180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07457" y="3121968"/>
                <a:ext cx="8196820" cy="1814086"/>
              </a:xfrm>
              <a:prstGeom prst="rect">
                <a:avLst/>
              </a:prstGeom>
              <a:blipFill>
                <a:blip r:embed="rId3"/>
                <a:stretch>
                  <a:fillRect l="-670"/>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644549" y="4557069"/>
            <a:ext cx="566054" cy="635284"/>
          </a:xfrm>
          <a:prstGeom prst="rect">
            <a:avLst/>
          </a:prstGeom>
        </p:spPr>
      </p:pic>
    </p:spTree>
    <p:extLst>
      <p:ext uri="{BB962C8B-B14F-4D97-AF65-F5344CB8AC3E}">
        <p14:creationId xmlns:p14="http://schemas.microsoft.com/office/powerpoint/2010/main" val="209958826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401" name="Google Shape;401;p42"/>
          <p:cNvGrpSpPr/>
          <p:nvPr/>
        </p:nvGrpSpPr>
        <p:grpSpPr>
          <a:xfrm>
            <a:off x="8708356" y="1004824"/>
            <a:ext cx="545044" cy="644353"/>
            <a:chOff x="713258" y="1316731"/>
            <a:chExt cx="545044" cy="644353"/>
          </a:xfrm>
        </p:grpSpPr>
        <p:sp>
          <p:nvSpPr>
            <p:cNvPr id="402" name="Google Shape;402;p42"/>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Rectangle 73"/>
          <p:cNvSpPr/>
          <p:nvPr/>
        </p:nvSpPr>
        <p:spPr>
          <a:xfrm>
            <a:off x="3049775" y="188318"/>
            <a:ext cx="5686809" cy="923330"/>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Thời gian (phút) để học sinh hoàn thành một câu hỏi thi được cho như sau:</a:t>
            </a:r>
          </a:p>
        </p:txBody>
      </p:sp>
      <p:sp>
        <p:nvSpPr>
          <p:cNvPr id="9" name="Rectangle 1"/>
          <p:cNvSpPr>
            <a:spLocks noChangeArrowheads="1"/>
          </p:cNvSpPr>
          <p:nvPr/>
        </p:nvSpPr>
        <p:spPr bwMode="auto">
          <a:xfrm>
            <a:off x="344904" y="2069330"/>
            <a:ext cx="466577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1800">
                <a:solidFill>
                  <a:srgbClr val="000000"/>
                </a:solidFill>
                <a:ea typeface="Open Sans"/>
              </a:rPr>
              <a:t>Tìm mốt của mẫu số liệu ghép nhóm này.</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77" name="Google Shape;1332;p69"/>
          <p:cNvGrpSpPr/>
          <p:nvPr/>
        </p:nvGrpSpPr>
        <p:grpSpPr>
          <a:xfrm>
            <a:off x="8379386" y="4324090"/>
            <a:ext cx="576679" cy="678728"/>
            <a:chOff x="6221686" y="2186240"/>
            <a:chExt cx="264778" cy="345142"/>
          </a:xfrm>
        </p:grpSpPr>
        <p:sp>
          <p:nvSpPr>
            <p:cNvPr id="78" name="Google Shape;1333;p69"/>
            <p:cNvSpPr/>
            <p:nvPr/>
          </p:nvSpPr>
          <p:spPr>
            <a:xfrm>
              <a:off x="6409412" y="2374406"/>
              <a:ext cx="50827" cy="10258"/>
            </a:xfrm>
            <a:custGeom>
              <a:avLst/>
              <a:gdLst/>
              <a:ahLst/>
              <a:cxnLst/>
              <a:rect l="l" t="t" r="r" b="b"/>
              <a:pathLst>
                <a:path w="2192" h="442" extrusionOk="0">
                  <a:moveTo>
                    <a:pt x="298" y="1"/>
                  </a:moveTo>
                  <a:cubicBezTo>
                    <a:pt x="1" y="1"/>
                    <a:pt x="1" y="441"/>
                    <a:pt x="298" y="441"/>
                  </a:cubicBezTo>
                  <a:lnTo>
                    <a:pt x="1894" y="441"/>
                  </a:lnTo>
                  <a:cubicBezTo>
                    <a:pt x="2191" y="441"/>
                    <a:pt x="2191" y="1"/>
                    <a:pt x="1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34;p69"/>
            <p:cNvSpPr/>
            <p:nvPr/>
          </p:nvSpPr>
          <p:spPr>
            <a:xfrm>
              <a:off x="6446141" y="2364195"/>
              <a:ext cx="35361" cy="30959"/>
            </a:xfrm>
            <a:custGeom>
              <a:avLst/>
              <a:gdLst/>
              <a:ahLst/>
              <a:cxnLst/>
              <a:rect l="l" t="t" r="r" b="b"/>
              <a:pathLst>
                <a:path w="1525" h="1334" extrusionOk="0">
                  <a:moveTo>
                    <a:pt x="762" y="0"/>
                  </a:moveTo>
                  <a:cubicBezTo>
                    <a:pt x="322" y="0"/>
                    <a:pt x="0" y="417"/>
                    <a:pt x="119" y="833"/>
                  </a:cubicBezTo>
                  <a:cubicBezTo>
                    <a:pt x="167" y="1072"/>
                    <a:pt x="357" y="1250"/>
                    <a:pt x="584" y="1310"/>
                  </a:cubicBezTo>
                  <a:cubicBezTo>
                    <a:pt x="643" y="1322"/>
                    <a:pt x="703" y="1333"/>
                    <a:pt x="762" y="1333"/>
                  </a:cubicBezTo>
                  <a:cubicBezTo>
                    <a:pt x="1203" y="1333"/>
                    <a:pt x="1524" y="917"/>
                    <a:pt x="1405" y="488"/>
                  </a:cubicBezTo>
                  <a:cubicBezTo>
                    <a:pt x="1346" y="262"/>
                    <a:pt x="1167" y="83"/>
                    <a:pt x="929" y="24"/>
                  </a:cubicBezTo>
                  <a:cubicBezTo>
                    <a:pt x="881" y="0"/>
                    <a:pt x="822" y="0"/>
                    <a:pt x="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35;p69"/>
            <p:cNvSpPr/>
            <p:nvPr/>
          </p:nvSpPr>
          <p:spPr>
            <a:xfrm>
              <a:off x="6247633" y="2374406"/>
              <a:ext cx="50827" cy="10258"/>
            </a:xfrm>
            <a:custGeom>
              <a:avLst/>
              <a:gdLst/>
              <a:ahLst/>
              <a:cxnLst/>
              <a:rect l="l" t="t" r="r" b="b"/>
              <a:pathLst>
                <a:path w="2192" h="442" extrusionOk="0">
                  <a:moveTo>
                    <a:pt x="298" y="1"/>
                  </a:moveTo>
                  <a:cubicBezTo>
                    <a:pt x="1" y="1"/>
                    <a:pt x="1" y="441"/>
                    <a:pt x="298" y="441"/>
                  </a:cubicBezTo>
                  <a:lnTo>
                    <a:pt x="1894" y="441"/>
                  </a:lnTo>
                  <a:cubicBezTo>
                    <a:pt x="2191" y="441"/>
                    <a:pt x="2191" y="1"/>
                    <a:pt x="1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36;p69"/>
            <p:cNvSpPr/>
            <p:nvPr/>
          </p:nvSpPr>
          <p:spPr>
            <a:xfrm>
              <a:off x="6226370" y="2364195"/>
              <a:ext cx="33993" cy="30959"/>
            </a:xfrm>
            <a:custGeom>
              <a:avLst/>
              <a:gdLst/>
              <a:ahLst/>
              <a:cxnLst/>
              <a:rect l="l" t="t" r="r" b="b"/>
              <a:pathLst>
                <a:path w="1466" h="1334" extrusionOk="0">
                  <a:moveTo>
                    <a:pt x="763" y="0"/>
                  </a:moveTo>
                  <a:cubicBezTo>
                    <a:pt x="703" y="0"/>
                    <a:pt x="644" y="0"/>
                    <a:pt x="584" y="12"/>
                  </a:cubicBezTo>
                  <a:cubicBezTo>
                    <a:pt x="358" y="71"/>
                    <a:pt x="168" y="262"/>
                    <a:pt x="120" y="488"/>
                  </a:cubicBezTo>
                  <a:cubicBezTo>
                    <a:pt x="1" y="917"/>
                    <a:pt x="322" y="1333"/>
                    <a:pt x="763" y="1333"/>
                  </a:cubicBezTo>
                  <a:cubicBezTo>
                    <a:pt x="822" y="1333"/>
                    <a:pt x="882" y="1322"/>
                    <a:pt x="930" y="1310"/>
                  </a:cubicBezTo>
                  <a:cubicBezTo>
                    <a:pt x="1168" y="1250"/>
                    <a:pt x="1346" y="1072"/>
                    <a:pt x="1406" y="833"/>
                  </a:cubicBezTo>
                  <a:cubicBezTo>
                    <a:pt x="1465" y="631"/>
                    <a:pt x="1418" y="417"/>
                    <a:pt x="1287" y="250"/>
                  </a:cubicBezTo>
                  <a:cubicBezTo>
                    <a:pt x="1168" y="95"/>
                    <a:pt x="965" y="0"/>
                    <a:pt x="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37;p69"/>
            <p:cNvSpPr/>
            <p:nvPr/>
          </p:nvSpPr>
          <p:spPr>
            <a:xfrm>
              <a:off x="6360834" y="2374406"/>
              <a:ext cx="50804" cy="10258"/>
            </a:xfrm>
            <a:custGeom>
              <a:avLst/>
              <a:gdLst/>
              <a:ahLst/>
              <a:cxnLst/>
              <a:rect l="l" t="t" r="r" b="b"/>
              <a:pathLst>
                <a:path w="2191" h="442" extrusionOk="0">
                  <a:moveTo>
                    <a:pt x="298" y="1"/>
                  </a:moveTo>
                  <a:cubicBezTo>
                    <a:pt x="0" y="1"/>
                    <a:pt x="0" y="441"/>
                    <a:pt x="298" y="441"/>
                  </a:cubicBezTo>
                  <a:lnTo>
                    <a:pt x="1893" y="441"/>
                  </a:lnTo>
                  <a:cubicBezTo>
                    <a:pt x="2191" y="441"/>
                    <a:pt x="2191" y="1"/>
                    <a:pt x="1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38;p69"/>
            <p:cNvSpPr/>
            <p:nvPr/>
          </p:nvSpPr>
          <p:spPr>
            <a:xfrm>
              <a:off x="6295956" y="2374406"/>
              <a:ext cx="51082" cy="10258"/>
            </a:xfrm>
            <a:custGeom>
              <a:avLst/>
              <a:gdLst/>
              <a:ahLst/>
              <a:cxnLst/>
              <a:rect l="l" t="t" r="r" b="b"/>
              <a:pathLst>
                <a:path w="2203" h="442" extrusionOk="0">
                  <a:moveTo>
                    <a:pt x="298" y="1"/>
                  </a:moveTo>
                  <a:cubicBezTo>
                    <a:pt x="0" y="1"/>
                    <a:pt x="0" y="441"/>
                    <a:pt x="298" y="441"/>
                  </a:cubicBezTo>
                  <a:lnTo>
                    <a:pt x="1905" y="441"/>
                  </a:lnTo>
                  <a:cubicBezTo>
                    <a:pt x="2203" y="441"/>
                    <a:pt x="2203" y="1"/>
                    <a:pt x="1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39;p69"/>
            <p:cNvSpPr/>
            <p:nvPr/>
          </p:nvSpPr>
          <p:spPr>
            <a:xfrm>
              <a:off x="6449689" y="2495294"/>
              <a:ext cx="21309" cy="36088"/>
            </a:xfrm>
            <a:custGeom>
              <a:avLst/>
              <a:gdLst/>
              <a:ahLst/>
              <a:cxnLst/>
              <a:rect l="l" t="t" r="r" b="b"/>
              <a:pathLst>
                <a:path w="919" h="1555" extrusionOk="0">
                  <a:moveTo>
                    <a:pt x="259" y="0"/>
                  </a:moveTo>
                  <a:cubicBezTo>
                    <a:pt x="129" y="0"/>
                    <a:pt x="0" y="111"/>
                    <a:pt x="38" y="268"/>
                  </a:cubicBezTo>
                  <a:lnTo>
                    <a:pt x="454" y="1411"/>
                  </a:lnTo>
                  <a:cubicBezTo>
                    <a:pt x="490" y="1495"/>
                    <a:pt x="574" y="1554"/>
                    <a:pt x="669" y="1554"/>
                  </a:cubicBezTo>
                  <a:cubicBezTo>
                    <a:pt x="693" y="1554"/>
                    <a:pt x="716" y="1554"/>
                    <a:pt x="740" y="1542"/>
                  </a:cubicBezTo>
                  <a:cubicBezTo>
                    <a:pt x="859" y="1495"/>
                    <a:pt x="919" y="1376"/>
                    <a:pt x="871" y="1257"/>
                  </a:cubicBezTo>
                  <a:lnTo>
                    <a:pt x="454" y="126"/>
                  </a:lnTo>
                  <a:cubicBezTo>
                    <a:pt x="411" y="38"/>
                    <a:pt x="33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40;p69"/>
            <p:cNvSpPr/>
            <p:nvPr/>
          </p:nvSpPr>
          <p:spPr>
            <a:xfrm>
              <a:off x="6236039" y="2494784"/>
              <a:ext cx="22585" cy="36598"/>
            </a:xfrm>
            <a:custGeom>
              <a:avLst/>
              <a:gdLst/>
              <a:ahLst/>
              <a:cxnLst/>
              <a:rect l="l" t="t" r="r" b="b"/>
              <a:pathLst>
                <a:path w="974" h="1577" extrusionOk="0">
                  <a:moveTo>
                    <a:pt x="695" y="1"/>
                  </a:moveTo>
                  <a:cubicBezTo>
                    <a:pt x="617" y="1"/>
                    <a:pt x="539" y="41"/>
                    <a:pt x="501" y="136"/>
                  </a:cubicBezTo>
                  <a:lnTo>
                    <a:pt x="48" y="1279"/>
                  </a:lnTo>
                  <a:cubicBezTo>
                    <a:pt x="1" y="1386"/>
                    <a:pt x="60" y="1517"/>
                    <a:pt x="179" y="1564"/>
                  </a:cubicBezTo>
                  <a:cubicBezTo>
                    <a:pt x="203" y="1576"/>
                    <a:pt x="227" y="1576"/>
                    <a:pt x="251" y="1576"/>
                  </a:cubicBezTo>
                  <a:cubicBezTo>
                    <a:pt x="346" y="1576"/>
                    <a:pt x="429" y="1517"/>
                    <a:pt x="465" y="1433"/>
                  </a:cubicBezTo>
                  <a:lnTo>
                    <a:pt x="905" y="302"/>
                  </a:lnTo>
                  <a:cubicBezTo>
                    <a:pt x="974" y="127"/>
                    <a:pt x="833"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41;p69"/>
            <p:cNvSpPr/>
            <p:nvPr/>
          </p:nvSpPr>
          <p:spPr>
            <a:xfrm>
              <a:off x="6250114" y="2256420"/>
              <a:ext cx="103834" cy="226877"/>
            </a:xfrm>
            <a:custGeom>
              <a:avLst/>
              <a:gdLst/>
              <a:ahLst/>
              <a:cxnLst/>
              <a:rect l="l" t="t" r="r" b="b"/>
              <a:pathLst>
                <a:path w="4478" h="9776" extrusionOk="0">
                  <a:moveTo>
                    <a:pt x="3430" y="1"/>
                  </a:moveTo>
                  <a:lnTo>
                    <a:pt x="1" y="9466"/>
                  </a:lnTo>
                  <a:lnTo>
                    <a:pt x="930" y="9776"/>
                  </a:lnTo>
                  <a:lnTo>
                    <a:pt x="4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2;p69"/>
            <p:cNvSpPr/>
            <p:nvPr/>
          </p:nvSpPr>
          <p:spPr>
            <a:xfrm>
              <a:off x="6261175" y="2256420"/>
              <a:ext cx="92773" cy="226877"/>
            </a:xfrm>
            <a:custGeom>
              <a:avLst/>
              <a:gdLst/>
              <a:ahLst/>
              <a:cxnLst/>
              <a:rect l="l" t="t" r="r" b="b"/>
              <a:pathLst>
                <a:path w="4001" h="9776" extrusionOk="0">
                  <a:moveTo>
                    <a:pt x="2953" y="1"/>
                  </a:moveTo>
                  <a:lnTo>
                    <a:pt x="2572" y="1072"/>
                  </a:lnTo>
                  <a:cubicBezTo>
                    <a:pt x="2643" y="1179"/>
                    <a:pt x="2727" y="1263"/>
                    <a:pt x="2822" y="1346"/>
                  </a:cubicBezTo>
                  <a:cubicBezTo>
                    <a:pt x="2905" y="1417"/>
                    <a:pt x="2929" y="1525"/>
                    <a:pt x="2893" y="1608"/>
                  </a:cubicBezTo>
                  <a:lnTo>
                    <a:pt x="0" y="9621"/>
                  </a:lnTo>
                  <a:lnTo>
                    <a:pt x="453" y="9776"/>
                  </a:lnTo>
                  <a:lnTo>
                    <a:pt x="4001" y="1"/>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43;p69"/>
            <p:cNvSpPr/>
            <p:nvPr/>
          </p:nvSpPr>
          <p:spPr>
            <a:xfrm>
              <a:off x="6232260" y="2459880"/>
              <a:ext cx="55975" cy="41936"/>
            </a:xfrm>
            <a:custGeom>
              <a:avLst/>
              <a:gdLst/>
              <a:ahLst/>
              <a:cxnLst/>
              <a:rect l="l" t="t" r="r" b="b"/>
              <a:pathLst>
                <a:path w="2414" h="1807" extrusionOk="0">
                  <a:moveTo>
                    <a:pt x="1201" y="1"/>
                  </a:moveTo>
                  <a:cubicBezTo>
                    <a:pt x="971" y="1"/>
                    <a:pt x="743" y="90"/>
                    <a:pt x="568" y="270"/>
                  </a:cubicBezTo>
                  <a:cubicBezTo>
                    <a:pt x="0" y="838"/>
                    <a:pt x="409" y="1806"/>
                    <a:pt x="1197" y="1806"/>
                  </a:cubicBezTo>
                  <a:cubicBezTo>
                    <a:pt x="1202" y="1806"/>
                    <a:pt x="1207" y="1806"/>
                    <a:pt x="1211" y="1806"/>
                  </a:cubicBezTo>
                  <a:cubicBezTo>
                    <a:pt x="2021" y="1794"/>
                    <a:pt x="2414" y="806"/>
                    <a:pt x="1830" y="258"/>
                  </a:cubicBezTo>
                  <a:cubicBezTo>
                    <a:pt x="1653" y="87"/>
                    <a:pt x="1427"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44;p69"/>
            <p:cNvSpPr/>
            <p:nvPr/>
          </p:nvSpPr>
          <p:spPr>
            <a:xfrm>
              <a:off x="6250763" y="2473711"/>
              <a:ext cx="18434" cy="13739"/>
            </a:xfrm>
            <a:custGeom>
              <a:avLst/>
              <a:gdLst/>
              <a:ahLst/>
              <a:cxnLst/>
              <a:rect l="l" t="t" r="r" b="b"/>
              <a:pathLst>
                <a:path w="795" h="592" extrusionOk="0">
                  <a:moveTo>
                    <a:pt x="397" y="0"/>
                  </a:moveTo>
                  <a:cubicBezTo>
                    <a:pt x="319" y="0"/>
                    <a:pt x="242" y="30"/>
                    <a:pt x="187" y="91"/>
                  </a:cubicBezTo>
                  <a:cubicBezTo>
                    <a:pt x="0" y="278"/>
                    <a:pt x="134" y="591"/>
                    <a:pt x="387" y="591"/>
                  </a:cubicBezTo>
                  <a:cubicBezTo>
                    <a:pt x="392" y="591"/>
                    <a:pt x="397" y="591"/>
                    <a:pt x="401" y="591"/>
                  </a:cubicBezTo>
                  <a:cubicBezTo>
                    <a:pt x="675" y="591"/>
                    <a:pt x="794" y="270"/>
                    <a:pt x="604" y="79"/>
                  </a:cubicBezTo>
                  <a:cubicBezTo>
                    <a:pt x="546" y="27"/>
                    <a:pt x="471" y="0"/>
                    <a:pt x="397"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45;p69"/>
            <p:cNvSpPr/>
            <p:nvPr/>
          </p:nvSpPr>
          <p:spPr>
            <a:xfrm>
              <a:off x="6353925" y="2256698"/>
              <a:ext cx="103834" cy="226877"/>
            </a:xfrm>
            <a:custGeom>
              <a:avLst/>
              <a:gdLst/>
              <a:ahLst/>
              <a:cxnLst/>
              <a:rect l="l" t="t" r="r" b="b"/>
              <a:pathLst>
                <a:path w="4478" h="9776" extrusionOk="0">
                  <a:moveTo>
                    <a:pt x="1" y="0"/>
                  </a:moveTo>
                  <a:lnTo>
                    <a:pt x="3549" y="9775"/>
                  </a:lnTo>
                  <a:lnTo>
                    <a:pt x="4477" y="9454"/>
                  </a:lnTo>
                  <a:lnTo>
                    <a:pt x="10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46;p69"/>
            <p:cNvSpPr/>
            <p:nvPr/>
          </p:nvSpPr>
          <p:spPr>
            <a:xfrm>
              <a:off x="6353925" y="2256698"/>
              <a:ext cx="103834" cy="223001"/>
            </a:xfrm>
            <a:custGeom>
              <a:avLst/>
              <a:gdLst/>
              <a:ahLst/>
              <a:cxnLst/>
              <a:rect l="l" t="t" r="r" b="b"/>
              <a:pathLst>
                <a:path w="4478" h="9609" extrusionOk="0">
                  <a:moveTo>
                    <a:pt x="1" y="0"/>
                  </a:moveTo>
                  <a:lnTo>
                    <a:pt x="608" y="1679"/>
                  </a:lnTo>
                  <a:cubicBezTo>
                    <a:pt x="727" y="1632"/>
                    <a:pt x="834" y="1584"/>
                    <a:pt x="929" y="1524"/>
                  </a:cubicBezTo>
                  <a:cubicBezTo>
                    <a:pt x="952" y="1510"/>
                    <a:pt x="975" y="1503"/>
                    <a:pt x="998" y="1503"/>
                  </a:cubicBezTo>
                  <a:cubicBezTo>
                    <a:pt x="1047" y="1503"/>
                    <a:pt x="1092" y="1535"/>
                    <a:pt x="1108" y="1584"/>
                  </a:cubicBezTo>
                  <a:lnTo>
                    <a:pt x="4025" y="9609"/>
                  </a:lnTo>
                  <a:lnTo>
                    <a:pt x="4477" y="9454"/>
                  </a:lnTo>
                  <a:lnTo>
                    <a:pt x="1036"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47;p69"/>
            <p:cNvSpPr/>
            <p:nvPr/>
          </p:nvSpPr>
          <p:spPr>
            <a:xfrm>
              <a:off x="6420194" y="2459880"/>
              <a:ext cx="54328" cy="40822"/>
            </a:xfrm>
            <a:custGeom>
              <a:avLst/>
              <a:gdLst/>
              <a:ahLst/>
              <a:cxnLst/>
              <a:rect l="l" t="t" r="r" b="b"/>
              <a:pathLst>
                <a:path w="2343" h="1759" extrusionOk="0">
                  <a:moveTo>
                    <a:pt x="1179" y="1"/>
                  </a:moveTo>
                  <a:cubicBezTo>
                    <a:pt x="955" y="1"/>
                    <a:pt x="731" y="87"/>
                    <a:pt x="560" y="258"/>
                  </a:cubicBezTo>
                  <a:cubicBezTo>
                    <a:pt x="0" y="806"/>
                    <a:pt x="381" y="1747"/>
                    <a:pt x="1167" y="1759"/>
                  </a:cubicBezTo>
                  <a:cubicBezTo>
                    <a:pt x="1172" y="1759"/>
                    <a:pt x="1177" y="1759"/>
                    <a:pt x="1181" y="1759"/>
                  </a:cubicBezTo>
                  <a:cubicBezTo>
                    <a:pt x="1946" y="1759"/>
                    <a:pt x="2342" y="826"/>
                    <a:pt x="1810" y="270"/>
                  </a:cubicBezTo>
                  <a:cubicBezTo>
                    <a:pt x="1636" y="90"/>
                    <a:pt x="140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48;p69"/>
            <p:cNvSpPr/>
            <p:nvPr/>
          </p:nvSpPr>
          <p:spPr>
            <a:xfrm>
              <a:off x="6437678" y="2473711"/>
              <a:ext cx="20289" cy="13762"/>
            </a:xfrm>
            <a:custGeom>
              <a:avLst/>
              <a:gdLst/>
              <a:ahLst/>
              <a:cxnLst/>
              <a:rect l="l" t="t" r="r" b="b"/>
              <a:pathLst>
                <a:path w="875" h="593" extrusionOk="0">
                  <a:moveTo>
                    <a:pt x="482" y="0"/>
                  </a:moveTo>
                  <a:cubicBezTo>
                    <a:pt x="265" y="0"/>
                    <a:pt x="1" y="349"/>
                    <a:pt x="234" y="508"/>
                  </a:cubicBezTo>
                  <a:cubicBezTo>
                    <a:pt x="274" y="568"/>
                    <a:pt x="329" y="593"/>
                    <a:pt x="386" y="593"/>
                  </a:cubicBezTo>
                  <a:cubicBezTo>
                    <a:pt x="604" y="593"/>
                    <a:pt x="874" y="242"/>
                    <a:pt x="639" y="91"/>
                  </a:cubicBezTo>
                  <a:cubicBezTo>
                    <a:pt x="598" y="27"/>
                    <a:pt x="542" y="0"/>
                    <a:pt x="48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49;p69"/>
            <p:cNvSpPr/>
            <p:nvPr/>
          </p:nvSpPr>
          <p:spPr>
            <a:xfrm>
              <a:off x="6340128" y="2186240"/>
              <a:ext cx="27895" cy="55002"/>
            </a:xfrm>
            <a:custGeom>
              <a:avLst/>
              <a:gdLst/>
              <a:ahLst/>
              <a:cxnLst/>
              <a:rect l="l" t="t" r="r" b="b"/>
              <a:pathLst>
                <a:path w="1203" h="2370" extrusionOk="0">
                  <a:moveTo>
                    <a:pt x="298" y="0"/>
                  </a:moveTo>
                  <a:cubicBezTo>
                    <a:pt x="131" y="0"/>
                    <a:pt x="0" y="119"/>
                    <a:pt x="0" y="286"/>
                  </a:cubicBezTo>
                  <a:lnTo>
                    <a:pt x="0" y="2370"/>
                  </a:lnTo>
                  <a:lnTo>
                    <a:pt x="1191" y="2370"/>
                  </a:lnTo>
                  <a:lnTo>
                    <a:pt x="1203" y="286"/>
                  </a:lnTo>
                  <a:cubicBezTo>
                    <a:pt x="1203" y="119"/>
                    <a:pt x="1072" y="0"/>
                    <a:pt x="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50;p69"/>
            <p:cNvSpPr/>
            <p:nvPr/>
          </p:nvSpPr>
          <p:spPr>
            <a:xfrm>
              <a:off x="6340128" y="2214971"/>
              <a:ext cx="27616" cy="26271"/>
            </a:xfrm>
            <a:custGeom>
              <a:avLst/>
              <a:gdLst/>
              <a:ahLst/>
              <a:cxnLst/>
              <a:rect l="l" t="t" r="r" b="b"/>
              <a:pathLst>
                <a:path w="1191" h="1132" extrusionOk="0">
                  <a:moveTo>
                    <a:pt x="596" y="1"/>
                  </a:moveTo>
                  <a:cubicBezTo>
                    <a:pt x="393" y="1"/>
                    <a:pt x="191" y="36"/>
                    <a:pt x="0" y="108"/>
                  </a:cubicBezTo>
                  <a:lnTo>
                    <a:pt x="0" y="1132"/>
                  </a:lnTo>
                  <a:lnTo>
                    <a:pt x="1191" y="1132"/>
                  </a:lnTo>
                  <a:lnTo>
                    <a:pt x="1191" y="108"/>
                  </a:lnTo>
                  <a:cubicBezTo>
                    <a:pt x="1000" y="36"/>
                    <a:pt x="798" y="1"/>
                    <a:pt x="596"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51;p69"/>
            <p:cNvSpPr/>
            <p:nvPr/>
          </p:nvSpPr>
          <p:spPr>
            <a:xfrm>
              <a:off x="6317010" y="2228988"/>
              <a:ext cx="74478" cy="55907"/>
            </a:xfrm>
            <a:custGeom>
              <a:avLst/>
              <a:gdLst/>
              <a:ahLst/>
              <a:cxnLst/>
              <a:rect l="l" t="t" r="r" b="b"/>
              <a:pathLst>
                <a:path w="3212" h="2409" extrusionOk="0">
                  <a:moveTo>
                    <a:pt x="1610" y="1"/>
                  </a:moveTo>
                  <a:cubicBezTo>
                    <a:pt x="1303" y="1"/>
                    <a:pt x="994" y="120"/>
                    <a:pt x="759" y="361"/>
                  </a:cubicBezTo>
                  <a:cubicBezTo>
                    <a:pt x="1" y="1120"/>
                    <a:pt x="540" y="2409"/>
                    <a:pt x="1602" y="2409"/>
                  </a:cubicBezTo>
                  <a:cubicBezTo>
                    <a:pt x="1607" y="2409"/>
                    <a:pt x="1611" y="2409"/>
                    <a:pt x="1616" y="2409"/>
                  </a:cubicBezTo>
                  <a:cubicBezTo>
                    <a:pt x="2700" y="2397"/>
                    <a:pt x="3212" y="1075"/>
                    <a:pt x="2438" y="337"/>
                  </a:cubicBezTo>
                  <a:cubicBezTo>
                    <a:pt x="2209" y="114"/>
                    <a:pt x="1910" y="1"/>
                    <a:pt x="1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52;p69"/>
            <p:cNvSpPr/>
            <p:nvPr/>
          </p:nvSpPr>
          <p:spPr>
            <a:xfrm>
              <a:off x="6329902" y="2232655"/>
              <a:ext cx="55789" cy="51289"/>
            </a:xfrm>
            <a:custGeom>
              <a:avLst/>
              <a:gdLst/>
              <a:ahLst/>
              <a:cxnLst/>
              <a:rect l="l" t="t" r="r" b="b"/>
              <a:pathLst>
                <a:path w="2406" h="2210" extrusionOk="0">
                  <a:moveTo>
                    <a:pt x="1644" y="1"/>
                  </a:moveTo>
                  <a:lnTo>
                    <a:pt x="1644" y="1"/>
                  </a:lnTo>
                  <a:cubicBezTo>
                    <a:pt x="2172" y="865"/>
                    <a:pt x="1476" y="1823"/>
                    <a:pt x="624" y="1823"/>
                  </a:cubicBezTo>
                  <a:cubicBezTo>
                    <a:pt x="420" y="1823"/>
                    <a:pt x="208" y="1768"/>
                    <a:pt x="1" y="1644"/>
                  </a:cubicBezTo>
                  <a:lnTo>
                    <a:pt x="1" y="1644"/>
                  </a:lnTo>
                  <a:cubicBezTo>
                    <a:pt x="230" y="2015"/>
                    <a:pt x="624" y="2210"/>
                    <a:pt x="1019" y="2210"/>
                  </a:cubicBezTo>
                  <a:cubicBezTo>
                    <a:pt x="1322" y="2210"/>
                    <a:pt x="1626" y="2095"/>
                    <a:pt x="1858" y="1858"/>
                  </a:cubicBezTo>
                  <a:cubicBezTo>
                    <a:pt x="2406" y="1310"/>
                    <a:pt x="2299" y="405"/>
                    <a:pt x="1644"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53;p69"/>
            <p:cNvSpPr/>
            <p:nvPr/>
          </p:nvSpPr>
          <p:spPr>
            <a:xfrm>
              <a:off x="6344534" y="2249643"/>
              <a:ext cx="18527" cy="13716"/>
            </a:xfrm>
            <a:custGeom>
              <a:avLst/>
              <a:gdLst/>
              <a:ahLst/>
              <a:cxnLst/>
              <a:rect l="l" t="t" r="r" b="b"/>
              <a:pathLst>
                <a:path w="799" h="591" extrusionOk="0">
                  <a:moveTo>
                    <a:pt x="400" y="1"/>
                  </a:moveTo>
                  <a:cubicBezTo>
                    <a:pt x="325" y="1"/>
                    <a:pt x="251" y="31"/>
                    <a:pt x="191" y="90"/>
                  </a:cubicBezTo>
                  <a:cubicBezTo>
                    <a:pt x="1" y="269"/>
                    <a:pt x="132" y="590"/>
                    <a:pt x="394" y="590"/>
                  </a:cubicBezTo>
                  <a:cubicBezTo>
                    <a:pt x="668" y="590"/>
                    <a:pt x="798" y="269"/>
                    <a:pt x="608" y="90"/>
                  </a:cubicBezTo>
                  <a:cubicBezTo>
                    <a:pt x="548" y="31"/>
                    <a:pt x="474" y="1"/>
                    <a:pt x="400"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54;p69"/>
            <p:cNvSpPr/>
            <p:nvPr/>
          </p:nvSpPr>
          <p:spPr>
            <a:xfrm>
              <a:off x="6221686" y="2205642"/>
              <a:ext cx="264778" cy="137574"/>
            </a:xfrm>
            <a:custGeom>
              <a:avLst/>
              <a:gdLst/>
              <a:ahLst/>
              <a:cxnLst/>
              <a:rect l="l" t="t" r="r" b="b"/>
              <a:pathLst>
                <a:path w="11419" h="5928" extrusionOk="0">
                  <a:moveTo>
                    <a:pt x="221" y="1"/>
                  </a:moveTo>
                  <a:cubicBezTo>
                    <a:pt x="111" y="1"/>
                    <a:pt x="0" y="75"/>
                    <a:pt x="0" y="224"/>
                  </a:cubicBezTo>
                  <a:cubicBezTo>
                    <a:pt x="0" y="3379"/>
                    <a:pt x="2548" y="5927"/>
                    <a:pt x="5704" y="5927"/>
                  </a:cubicBezTo>
                  <a:cubicBezTo>
                    <a:pt x="8859" y="5927"/>
                    <a:pt x="11407" y="3379"/>
                    <a:pt x="11419" y="224"/>
                  </a:cubicBezTo>
                  <a:cubicBezTo>
                    <a:pt x="11413" y="75"/>
                    <a:pt x="11300" y="1"/>
                    <a:pt x="11188" y="1"/>
                  </a:cubicBezTo>
                  <a:cubicBezTo>
                    <a:pt x="11076" y="1"/>
                    <a:pt x="10966" y="75"/>
                    <a:pt x="10966" y="224"/>
                  </a:cubicBezTo>
                  <a:cubicBezTo>
                    <a:pt x="10919" y="3093"/>
                    <a:pt x="8573" y="5403"/>
                    <a:pt x="5704" y="5403"/>
                  </a:cubicBezTo>
                  <a:cubicBezTo>
                    <a:pt x="2834" y="5403"/>
                    <a:pt x="489" y="3093"/>
                    <a:pt x="441" y="224"/>
                  </a:cubicBezTo>
                  <a:cubicBezTo>
                    <a:pt x="441" y="75"/>
                    <a:pt x="331" y="1"/>
                    <a:pt x="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55;p69"/>
            <p:cNvSpPr/>
            <p:nvPr/>
          </p:nvSpPr>
          <p:spPr>
            <a:xfrm>
              <a:off x="6334888" y="2364195"/>
              <a:ext cx="37842" cy="30959"/>
            </a:xfrm>
            <a:custGeom>
              <a:avLst/>
              <a:gdLst/>
              <a:ahLst/>
              <a:cxnLst/>
              <a:rect l="l" t="t" r="r" b="b"/>
              <a:pathLst>
                <a:path w="1632" h="1334" extrusionOk="0">
                  <a:moveTo>
                    <a:pt x="226" y="0"/>
                  </a:moveTo>
                  <a:cubicBezTo>
                    <a:pt x="107" y="0"/>
                    <a:pt x="0" y="95"/>
                    <a:pt x="0" y="214"/>
                  </a:cubicBezTo>
                  <a:lnTo>
                    <a:pt x="0" y="1107"/>
                  </a:lnTo>
                  <a:cubicBezTo>
                    <a:pt x="0" y="1226"/>
                    <a:pt x="107" y="1333"/>
                    <a:pt x="226" y="1333"/>
                  </a:cubicBezTo>
                  <a:lnTo>
                    <a:pt x="1417" y="1333"/>
                  </a:lnTo>
                  <a:cubicBezTo>
                    <a:pt x="1536" y="1333"/>
                    <a:pt x="1631" y="1226"/>
                    <a:pt x="1631" y="1107"/>
                  </a:cubicBezTo>
                  <a:lnTo>
                    <a:pt x="1631" y="214"/>
                  </a:lnTo>
                  <a:cubicBezTo>
                    <a:pt x="1631" y="95"/>
                    <a:pt x="1536"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p:cNvSpPr txBox="1"/>
          <p:nvPr/>
        </p:nvSpPr>
        <p:spPr>
          <a:xfrm>
            <a:off x="430199" y="338359"/>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a:t>
            </a:r>
            <a:r>
              <a:rPr lang="en-US" sz="2300" b="1" kern="1200" smtClean="0">
                <a:solidFill>
                  <a:schemeClr val="tx1"/>
                </a:solidFill>
                <a:latin typeface="Arial" panose="020B0604020202020204" pitchFamily="34" charset="0"/>
                <a:ea typeface="+mn-ea"/>
                <a:cs typeface="Arial" panose="020B0604020202020204" pitchFamily="34" charset="0"/>
              </a:rPr>
              <a:t>4</a:t>
            </a:r>
            <a:endParaRPr lang="en-US" sz="2300" b="1" kern="1200">
              <a:solidFill>
                <a:schemeClr val="tx1"/>
              </a:solidFill>
              <a:latin typeface="Arial" panose="020B0604020202020204" pitchFamily="34" charset="0"/>
              <a:ea typeface="+mn-ea"/>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3435853"/>
              </p:ext>
            </p:extLst>
          </p:nvPr>
        </p:nvGraphicFramePr>
        <p:xfrm>
          <a:off x="432892" y="1314559"/>
          <a:ext cx="8204457" cy="701040"/>
        </p:xfrm>
        <a:graphic>
          <a:graphicData uri="http://schemas.openxmlformats.org/drawingml/2006/table">
            <a:tbl>
              <a:tblPr/>
              <a:tblGrid>
                <a:gridCol w="1772437">
                  <a:extLst>
                    <a:ext uri="{9D8B030D-6E8A-4147-A177-3AD203B41FA5}">
                      <a16:colId xmlns:a16="http://schemas.microsoft.com/office/drawing/2014/main" val="758044024"/>
                    </a:ext>
                  </a:extLst>
                </a:gridCol>
                <a:gridCol w="1286404">
                  <a:extLst>
                    <a:ext uri="{9D8B030D-6E8A-4147-A177-3AD203B41FA5}">
                      <a16:colId xmlns:a16="http://schemas.microsoft.com/office/drawing/2014/main" val="1360896345"/>
                    </a:ext>
                  </a:extLst>
                </a:gridCol>
                <a:gridCol w="1286404">
                  <a:extLst>
                    <a:ext uri="{9D8B030D-6E8A-4147-A177-3AD203B41FA5}">
                      <a16:colId xmlns:a16="http://schemas.microsoft.com/office/drawing/2014/main" val="2915683918"/>
                    </a:ext>
                  </a:extLst>
                </a:gridCol>
                <a:gridCol w="1286404">
                  <a:extLst>
                    <a:ext uri="{9D8B030D-6E8A-4147-A177-3AD203B41FA5}">
                      <a16:colId xmlns:a16="http://schemas.microsoft.com/office/drawing/2014/main" val="2703184814"/>
                    </a:ext>
                  </a:extLst>
                </a:gridCol>
                <a:gridCol w="1286404">
                  <a:extLst>
                    <a:ext uri="{9D8B030D-6E8A-4147-A177-3AD203B41FA5}">
                      <a16:colId xmlns:a16="http://schemas.microsoft.com/office/drawing/2014/main" val="1689245963"/>
                    </a:ext>
                  </a:extLst>
                </a:gridCol>
                <a:gridCol w="1286404">
                  <a:extLst>
                    <a:ext uri="{9D8B030D-6E8A-4147-A177-3AD203B41FA5}">
                      <a16:colId xmlns:a16="http://schemas.microsoft.com/office/drawing/2014/main" val="3972851108"/>
                    </a:ext>
                  </a:extLst>
                </a:gridCol>
              </a:tblGrid>
              <a:tr h="0">
                <a:tc>
                  <a:txBody>
                    <a:bodyPr/>
                    <a:lstStyle/>
                    <a:p>
                      <a:pPr algn="ctr"/>
                      <a:r>
                        <a:rPr lang="en-US" sz="1700">
                          <a:solidFill>
                            <a:srgbClr val="000000"/>
                          </a:solidFill>
                          <a:effectLst/>
                        </a:rPr>
                        <a:t>Thời gian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700">
                          <a:solidFill>
                            <a:srgbClr val="000000"/>
                          </a:solidFill>
                          <a:effectLst/>
                        </a:rPr>
                        <a:t>[0,5; 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[10,5; 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[20,5; 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[30,5; 40,5)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[40,5; 50,5)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5362021"/>
                  </a:ext>
                </a:extLst>
              </a:tr>
              <a:tr h="0">
                <a:tc>
                  <a:txBody>
                    <a:bodyPr/>
                    <a:lstStyle/>
                    <a:p>
                      <a:pPr algn="ctr"/>
                      <a:r>
                        <a:rPr lang="en-US" sz="1700">
                          <a:solidFill>
                            <a:srgbClr val="000000"/>
                          </a:solidFill>
                          <a:effectLst/>
                        </a:rPr>
                        <a:t>Số học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700">
                          <a:solidFill>
                            <a:srgbClr val="00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700">
                          <a:solidFill>
                            <a:srgbClr val="00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22477092"/>
                  </a:ext>
                </a:extLst>
              </a:tr>
            </a:tbl>
          </a:graphicData>
        </a:graphic>
      </p:graphicFrame>
      <p:sp>
        <p:nvSpPr>
          <p:cNvPr id="35" name="Rectangle 34"/>
          <p:cNvSpPr/>
          <p:nvPr/>
        </p:nvSpPr>
        <p:spPr>
          <a:xfrm>
            <a:off x="4218659" y="2577161"/>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70759" y="2927099"/>
                <a:ext cx="8316485" cy="2033377"/>
              </a:xfrm>
              <a:prstGeom prst="rect">
                <a:avLst/>
              </a:prstGeom>
            </p:spPr>
            <p:txBody>
              <a:bodyPr wrap="square">
                <a:spAutoFit/>
              </a:bodyPr>
              <a:lstStyle/>
              <a:p>
                <a:pPr algn="just">
                  <a:lnSpc>
                    <a:spcPct val="150000"/>
                  </a:lnSpc>
                  <a:spcBef>
                    <a:spcPts val="100"/>
                  </a:spcBef>
                  <a:spcAft>
                    <a:spcPts val="100"/>
                  </a:spcAft>
                </a:pPr>
                <a:r>
                  <a:rPr lang="vi-VN" sz="1800">
                    <a:latin typeface="+mn-lt"/>
                    <a:ea typeface="Times New Roman" panose="02020603050405020304" pitchFamily="18" charset="0"/>
                  </a:rPr>
                  <a:t>Tần số lớn nhất là 10 nên nhóm chứa mốt là nhóm </a:t>
                </a:r>
                <a14:m>
                  <m:oMath xmlns:m="http://schemas.openxmlformats.org/officeDocument/2006/math">
                    <m:r>
                      <a:rPr lang="vi-VN" sz="1800" i="1">
                        <a:effectLst/>
                        <a:latin typeface="Cambria Math" panose="02040503050406030204" pitchFamily="18" charset="0"/>
                        <a:ea typeface="Times New Roman" panose="02020603050405020304" pitchFamily="18" charset="0"/>
                      </a:rPr>
                      <m:t>[10,5; 20,5).</m:t>
                    </m:r>
                  </m:oMath>
                </a14:m>
                <a:r>
                  <a:rPr lang="en-US" sz="1800" smtClean="0">
                    <a:effectLst/>
                    <a:latin typeface="+mn-lt"/>
                    <a:ea typeface="Times New Roman" panose="02020603050405020304" pitchFamily="18" charset="0"/>
                  </a:rPr>
                  <a:t> </a:t>
                </a:r>
                <a:r>
                  <a:rPr lang="vi-VN" sz="1800">
                    <a:effectLst/>
                    <a:latin typeface="+mn-lt"/>
                    <a:ea typeface="Times New Roman" panose="02020603050405020304" pitchFamily="18" charset="0"/>
                  </a:rPr>
                  <a:t>Ta có, </a:t>
                </a:r>
                <a:r>
                  <a:rPr lang="en-US" sz="1800" smtClean="0">
                    <a:effectLst/>
                    <a:latin typeface="+mn-lt"/>
                    <a:ea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Times New Roman" panose="02020603050405020304" pitchFamily="18" charset="0"/>
                      </a:rPr>
                      <m:t>𝑗</m:t>
                    </m:r>
                    <m:r>
                      <a:rPr lang="vi-VN" sz="1800" i="1">
                        <a:effectLst/>
                        <a:latin typeface="Cambria Math" panose="02040503050406030204" pitchFamily="18" charset="0"/>
                        <a:ea typeface="Times New Roman" panose="02020603050405020304" pitchFamily="18" charset="0"/>
                      </a:rPr>
                      <m:t>=2;</m:t>
                    </m:r>
                    <m:sSub>
                      <m:sSubPr>
                        <m:ctrlPr>
                          <a:rPr lang="en-US" sz="1800" i="1">
                            <a:effectLst/>
                            <a:latin typeface="Cambria Math" panose="02040503050406030204" pitchFamily="18" charset="0"/>
                            <a:ea typeface="Times New Roman" panose="02020603050405020304" pitchFamily="18" charset="0"/>
                          </a:rPr>
                        </m:ctrlPr>
                      </m:sSubPr>
                      <m:e>
                        <m:r>
                          <a:rPr lang="vi-VN" sz="1800" i="1">
                            <a:effectLst/>
                            <a:latin typeface="Cambria Math" panose="02040503050406030204" pitchFamily="18" charset="0"/>
                            <a:ea typeface="Times New Roman" panose="02020603050405020304" pitchFamily="18" charset="0"/>
                          </a:rPr>
                          <m:t>𝑎</m:t>
                        </m:r>
                      </m:e>
                      <m:sub>
                        <m:r>
                          <a:rPr lang="vi-VN" sz="1800" i="1">
                            <a:effectLst/>
                            <a:latin typeface="Cambria Math" panose="02040503050406030204" pitchFamily="18" charset="0"/>
                            <a:ea typeface="Times New Roman" panose="02020603050405020304" pitchFamily="18" charset="0"/>
                          </a:rPr>
                          <m:t>2</m:t>
                        </m:r>
                      </m:sub>
                    </m:sSub>
                    <m:r>
                      <a:rPr lang="vi-VN" sz="1800" i="1">
                        <a:effectLst/>
                        <a:latin typeface="Cambria Math" panose="02040503050406030204" pitchFamily="18" charset="0"/>
                        <a:ea typeface="Times New Roman" panose="02020603050405020304" pitchFamily="18" charset="0"/>
                      </a:rPr>
                      <m:t>=10,5;</m:t>
                    </m:r>
                    <m:sSub>
                      <m:sSubPr>
                        <m:ctrlPr>
                          <a:rPr lang="en-US" sz="1800" i="1">
                            <a:effectLst/>
                            <a:latin typeface="Cambria Math" panose="02040503050406030204" pitchFamily="18" charset="0"/>
                            <a:ea typeface="Times New Roman" panose="02020603050405020304" pitchFamily="18" charset="0"/>
                          </a:rPr>
                        </m:ctrlPr>
                      </m:sSubPr>
                      <m:e>
                        <m:r>
                          <a:rPr lang="vi-VN" sz="1800" i="1">
                            <a:effectLst/>
                            <a:latin typeface="Cambria Math" panose="02040503050406030204" pitchFamily="18" charset="0"/>
                            <a:ea typeface="Times New Roman" panose="02020603050405020304" pitchFamily="18" charset="0"/>
                          </a:rPr>
                          <m:t>𝑚</m:t>
                        </m:r>
                      </m:e>
                      <m:sub>
                        <m:r>
                          <a:rPr lang="vi-VN" sz="1800" i="1">
                            <a:effectLst/>
                            <a:latin typeface="Cambria Math" panose="02040503050406030204" pitchFamily="18" charset="0"/>
                            <a:ea typeface="Times New Roman" panose="02020603050405020304" pitchFamily="18" charset="0"/>
                          </a:rPr>
                          <m:t>2</m:t>
                        </m:r>
                      </m:sub>
                    </m:sSub>
                    <m:r>
                      <a:rPr lang="vi-VN" sz="1800" i="1">
                        <a:effectLst/>
                        <a:latin typeface="Cambria Math" panose="02040503050406030204" pitchFamily="18" charset="0"/>
                        <a:ea typeface="Times New Roman" panose="02020603050405020304" pitchFamily="18" charset="0"/>
                      </a:rPr>
                      <m:t>=10;</m:t>
                    </m:r>
                    <m:sSub>
                      <m:sSubPr>
                        <m:ctrlPr>
                          <a:rPr lang="en-US" sz="1800" i="1">
                            <a:effectLst/>
                            <a:latin typeface="Cambria Math" panose="02040503050406030204" pitchFamily="18" charset="0"/>
                            <a:ea typeface="Times New Roman" panose="02020603050405020304" pitchFamily="18" charset="0"/>
                          </a:rPr>
                        </m:ctrlPr>
                      </m:sSubPr>
                      <m:e>
                        <m:r>
                          <a:rPr lang="vi-VN" sz="1800" i="1">
                            <a:effectLst/>
                            <a:latin typeface="Cambria Math" panose="02040503050406030204" pitchFamily="18" charset="0"/>
                            <a:ea typeface="Times New Roman" panose="02020603050405020304" pitchFamily="18" charset="0"/>
                          </a:rPr>
                          <m:t>𝑚</m:t>
                        </m:r>
                      </m:e>
                      <m:sub>
                        <m:r>
                          <a:rPr lang="vi-VN" sz="1800" i="1">
                            <a:effectLst/>
                            <a:latin typeface="Cambria Math" panose="02040503050406030204" pitchFamily="18" charset="0"/>
                            <a:ea typeface="Times New Roman" panose="02020603050405020304" pitchFamily="18" charset="0"/>
                          </a:rPr>
                          <m:t>1</m:t>
                        </m:r>
                      </m:sub>
                    </m:sSub>
                    <m:r>
                      <a:rPr lang="vi-VN" sz="1800" i="1">
                        <a:effectLst/>
                        <a:latin typeface="Cambria Math" panose="02040503050406030204" pitchFamily="18" charset="0"/>
                        <a:ea typeface="Times New Roman" panose="02020603050405020304" pitchFamily="18" charset="0"/>
                      </a:rPr>
                      <m:t>=2;</m:t>
                    </m:r>
                    <m:sSub>
                      <m:sSubPr>
                        <m:ctrlPr>
                          <a:rPr lang="en-US" sz="1800" i="1">
                            <a:effectLst/>
                            <a:latin typeface="Cambria Math" panose="02040503050406030204" pitchFamily="18" charset="0"/>
                            <a:ea typeface="Times New Roman" panose="02020603050405020304" pitchFamily="18" charset="0"/>
                          </a:rPr>
                        </m:ctrlPr>
                      </m:sSubPr>
                      <m:e>
                        <m:r>
                          <a:rPr lang="vi-VN" sz="1800" i="1">
                            <a:effectLst/>
                            <a:latin typeface="Cambria Math" panose="02040503050406030204" pitchFamily="18" charset="0"/>
                            <a:ea typeface="Times New Roman" panose="02020603050405020304" pitchFamily="18" charset="0"/>
                          </a:rPr>
                          <m:t>𝑚</m:t>
                        </m:r>
                      </m:e>
                      <m:sub>
                        <m:r>
                          <a:rPr lang="vi-VN" sz="1800" i="1">
                            <a:effectLst/>
                            <a:latin typeface="Cambria Math" panose="02040503050406030204" pitchFamily="18" charset="0"/>
                            <a:ea typeface="Times New Roman" panose="02020603050405020304" pitchFamily="18" charset="0"/>
                          </a:rPr>
                          <m:t>3</m:t>
                        </m:r>
                      </m:sub>
                    </m:sSub>
                    <m:r>
                      <a:rPr lang="vi-VN" sz="1800" i="1">
                        <a:effectLst/>
                        <a:latin typeface="Cambria Math" panose="02040503050406030204" pitchFamily="18" charset="0"/>
                        <a:ea typeface="Times New Roman" panose="02020603050405020304" pitchFamily="18" charset="0"/>
                      </a:rPr>
                      <m:t>=6;</m:t>
                    </m:r>
                    <m:r>
                      <a:rPr lang="vi-VN" sz="1800" i="1">
                        <a:effectLst/>
                        <a:latin typeface="Cambria Math" panose="02040503050406030204" pitchFamily="18" charset="0"/>
                        <a:ea typeface="Times New Roman" panose="02020603050405020304" pitchFamily="18" charset="0"/>
                      </a:rPr>
                      <m:t>h</m:t>
                    </m:r>
                    <m:r>
                      <a:rPr lang="vi-VN" sz="1800" i="1">
                        <a:effectLst/>
                        <a:latin typeface="Cambria Math" panose="02040503050406030204" pitchFamily="18" charset="0"/>
                        <a:ea typeface="Times New Roman" panose="02020603050405020304" pitchFamily="18" charset="0"/>
                      </a:rPr>
                      <m:t>=20,5−10,5=10</m:t>
                    </m:r>
                  </m:oMath>
                </a14:m>
                <a:r>
                  <a:rPr lang="vi-VN" sz="1800">
                    <a:effectLst/>
                    <a:latin typeface="+mn-lt"/>
                    <a:ea typeface="Dotum" panose="020B0600000101010101" pitchFamily="34" charset="-127"/>
                  </a:rPr>
                  <a:t>. Do đó, mốt của mẫu số liệu ghép nhóm là:</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a:rPr lang="vi-VN" sz="1800" i="1">
                            <a:effectLst/>
                            <a:latin typeface="Cambria Math" panose="02040503050406030204" pitchFamily="18" charset="0"/>
                            <a:ea typeface="Times New Roman" panose="02020603050405020304" pitchFamily="18" charset="0"/>
                          </a:rPr>
                          <m:t>𝑀</m:t>
                        </m:r>
                      </m:e>
                      <m:sub>
                        <m:r>
                          <a:rPr lang="vi-VN" sz="1800" i="1">
                            <a:effectLst/>
                            <a:latin typeface="Cambria Math" panose="02040503050406030204" pitchFamily="18" charset="0"/>
                            <a:ea typeface="Times New Roman" panose="02020603050405020304" pitchFamily="18" charset="0"/>
                          </a:rPr>
                          <m:t>𝑜</m:t>
                        </m:r>
                      </m:sub>
                    </m:sSub>
                    <m:r>
                      <a:rPr lang="vi-VN" sz="1800" i="1">
                        <a:effectLst/>
                        <a:latin typeface="Cambria Math" panose="02040503050406030204" pitchFamily="18" charset="0"/>
                        <a:ea typeface="Times New Roman" panose="02020603050405020304" pitchFamily="18" charset="0"/>
                      </a:rPr>
                      <m:t>=10,5+</m:t>
                    </m:r>
                    <m:f>
                      <m:fPr>
                        <m:ctrlPr>
                          <a:rPr lang="en-US" sz="1800" i="1">
                            <a:effectLst/>
                            <a:latin typeface="Cambria Math" panose="02040503050406030204" pitchFamily="18" charset="0"/>
                            <a:ea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rPr>
                          <m:t>10−2</m:t>
                        </m:r>
                      </m:num>
                      <m:den>
                        <m:d>
                          <m:dPr>
                            <m:ctrlPr>
                              <a:rPr lang="en-US" sz="1800" i="1">
                                <a:effectLst/>
                                <a:latin typeface="Cambria Math" panose="02040503050406030204" pitchFamily="18" charset="0"/>
                                <a:ea typeface="Times New Roman" panose="02020603050405020304" pitchFamily="18" charset="0"/>
                              </a:rPr>
                            </m:ctrlPr>
                          </m:dPr>
                          <m:e>
                            <m:r>
                              <a:rPr lang="vi-VN" sz="1800" i="1">
                                <a:effectLst/>
                                <a:latin typeface="Cambria Math" panose="02040503050406030204" pitchFamily="18" charset="0"/>
                                <a:ea typeface="Times New Roman" panose="02020603050405020304" pitchFamily="18" charset="0"/>
                              </a:rPr>
                              <m:t>10−2</m:t>
                            </m:r>
                          </m:e>
                        </m:d>
                        <m:r>
                          <a:rPr lang="vi-VN" sz="1800" i="1">
                            <a:effectLst/>
                            <a:latin typeface="Cambria Math" panose="02040503050406030204" pitchFamily="18" charset="0"/>
                            <a:ea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rPr>
                            </m:ctrlPr>
                          </m:dPr>
                          <m:e>
                            <m:r>
                              <a:rPr lang="vi-VN" sz="1800" i="1">
                                <a:effectLst/>
                                <a:latin typeface="Cambria Math" panose="02040503050406030204" pitchFamily="18" charset="0"/>
                                <a:ea typeface="Times New Roman" panose="02020603050405020304" pitchFamily="18" charset="0"/>
                              </a:rPr>
                              <m:t>10−6</m:t>
                            </m:r>
                          </m:e>
                        </m:d>
                      </m:den>
                    </m:f>
                    <m:r>
                      <a:rPr lang="vi-VN" sz="1800" i="1">
                        <a:effectLst/>
                        <a:latin typeface="Cambria Math" panose="02040503050406030204" pitchFamily="18" charset="0"/>
                        <a:ea typeface="Times New Roman" panose="02020603050405020304" pitchFamily="18" charset="0"/>
                      </a:rPr>
                      <m:t>.10</m:t>
                    </m:r>
                  </m:oMath>
                </a14:m>
                <a:r>
                  <a:rPr lang="vi-VN" sz="1800">
                    <a:effectLst/>
                    <a:latin typeface="+mn-lt"/>
                    <a:ea typeface="Dotum" panose="020B0600000101010101" pitchFamily="34" charset="-127"/>
                  </a:rPr>
                  <a:t> </a:t>
                </a:r>
                <a:r>
                  <a:rPr lang="vi-VN" sz="1800" smtClean="0">
                    <a:effectLst/>
                    <a:latin typeface="+mn-lt"/>
                    <a:ea typeface="Dotum" panose="020B0600000101010101" pitchFamily="34" charset="-127"/>
                  </a:rPr>
                  <a:t> </a:t>
                </a:r>
                <a14:m>
                  <m:oMath xmlns:m="http://schemas.openxmlformats.org/officeDocument/2006/math">
                    <m:r>
                      <a:rPr lang="vi-VN" sz="1800" i="1">
                        <a:effectLst/>
                        <a:latin typeface="Cambria Math" panose="02040503050406030204" pitchFamily="18" charset="0"/>
                        <a:ea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rPr>
                          <m:t>103</m:t>
                        </m:r>
                      </m:num>
                      <m:den>
                        <m:r>
                          <a:rPr lang="vi-VN" sz="1800" i="1">
                            <a:effectLst/>
                            <a:latin typeface="Cambria Math" panose="02040503050406030204" pitchFamily="18" charset="0"/>
                            <a:ea typeface="Times New Roman" panose="02020603050405020304" pitchFamily="18" charset="0"/>
                          </a:rPr>
                          <m:t>6</m:t>
                        </m:r>
                      </m:den>
                    </m:f>
                    <m:r>
                      <a:rPr lang="vi-VN" sz="1800" i="1">
                        <a:effectLst/>
                        <a:latin typeface="Cambria Math" panose="02040503050406030204" pitchFamily="18" charset="0"/>
                        <a:ea typeface="Times New Roman" panose="02020603050405020304" pitchFamily="18" charset="0"/>
                      </a:rPr>
                      <m:t>≈17,17</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0759" y="2927099"/>
                <a:ext cx="8316485" cy="2033377"/>
              </a:xfrm>
              <a:prstGeom prst="rect">
                <a:avLst/>
              </a:prstGeom>
              <a:blipFill>
                <a:blip r:embed="rId3"/>
                <a:stretch>
                  <a:fillRect l="-660" r="-58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anim calcmode="lin" valueType="num">
                                      <p:cBhvr>
                                        <p:cTn id="13" dur="500" fill="hold"/>
                                        <p:tgtEl>
                                          <p:spTgt spid="74"/>
                                        </p:tgtEl>
                                        <p:attrNameLst>
                                          <p:attrName>ppt_x</p:attrName>
                                        </p:attrNameLst>
                                      </p:cBhvr>
                                      <p:tavLst>
                                        <p:tav tm="0">
                                          <p:val>
                                            <p:strVal val="#ppt_x"/>
                                          </p:val>
                                        </p:tav>
                                        <p:tav tm="100000">
                                          <p:val>
                                            <p:strVal val="#ppt_x"/>
                                          </p:val>
                                        </p:tav>
                                      </p:tavLst>
                                    </p:anim>
                                    <p:anim calcmode="lin" valueType="num">
                                      <p:cBhvr>
                                        <p:cTn id="14" dur="5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edg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 grpId="0"/>
      <p:bldP spid="33" grpId="0" animBg="1"/>
      <p:bldP spid="35"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5" name="Rounded Rectangle 4"/>
          <p:cNvSpPr/>
          <p:nvPr/>
        </p:nvSpPr>
        <p:spPr>
          <a:xfrm>
            <a:off x="2500685" y="1327865"/>
            <a:ext cx="5907820" cy="2234316"/>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vi-VN" sz="2100">
                <a:solidFill>
                  <a:srgbClr val="000000"/>
                </a:solidFill>
                <a:latin typeface="Arial"/>
                <a:ea typeface="Dotum" panose="020B0600000101010101" pitchFamily="34" charset="-127"/>
              </a:rPr>
              <a:t>Mốt của mẫu số liệu ghép nhóm xấp xỉ cho mốt của mẫu số liệu gốc, nó được dùng để đo xu thế trung tâm của mẫu số liệu.</a:t>
            </a:r>
            <a:endParaRPr kumimoji="0" lang="en-US" sz="2100" b="0" i="1"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p:txBody>
      </p:sp>
      <p:sp>
        <p:nvSpPr>
          <p:cNvPr id="2" name="Rectangle 1"/>
          <p:cNvSpPr/>
          <p:nvPr/>
        </p:nvSpPr>
        <p:spPr>
          <a:xfrm>
            <a:off x="4694611" y="455680"/>
            <a:ext cx="1519968" cy="598177"/>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smtClean="0">
                <a:ln>
                  <a:noFill/>
                </a:ln>
                <a:solidFill>
                  <a:srgbClr val="2D1549"/>
                </a:solidFill>
                <a:effectLst/>
                <a:uLnTx/>
                <a:uFillTx/>
                <a:latin typeface="Arial" panose="020B0604020202020204" pitchFamily="34" charset="0"/>
                <a:cs typeface="Arial" panose="020B0604020202020204" pitchFamily="34" charset="0"/>
                <a:sym typeface="Arial"/>
              </a:rPr>
              <a:t>Ý NGHĨA</a:t>
            </a:r>
            <a:endParaRPr kumimoji="0" lang="en-US" sz="2500" b="1" i="0" u="none" strike="noStrike" kern="1200" cap="none" spc="0" normalizeH="0" baseline="0" noProof="0">
              <a:ln>
                <a:noFill/>
              </a:ln>
              <a:solidFill>
                <a:srgbClr val="2D1549"/>
              </a:solidFill>
              <a:effectLst/>
              <a:uLnTx/>
              <a:uFillTx/>
              <a:latin typeface="Arial" panose="020B0604020202020204" pitchFamily="34" charset="0"/>
              <a:cs typeface="Arial" panose="020B0604020202020204" pitchFamily="34" charset="0"/>
              <a:sym typeface="Arial"/>
            </a:endParaRPr>
          </a:p>
        </p:txBody>
      </p:sp>
      <p:pic>
        <p:nvPicPr>
          <p:cNvPr id="11" name="Picture 10"/>
          <p:cNvPicPr>
            <a:picLocks noChangeAspect="1"/>
          </p:cNvPicPr>
          <p:nvPr/>
        </p:nvPicPr>
        <p:blipFill>
          <a:blip r:embed="rId3"/>
          <a:stretch>
            <a:fillRect/>
          </a:stretch>
        </p:blipFill>
        <p:spPr>
          <a:xfrm flipH="1">
            <a:off x="571454" y="1608130"/>
            <a:ext cx="1138078" cy="3343733"/>
          </a:xfrm>
          <a:prstGeom prst="rect">
            <a:avLst/>
          </a:prstGeom>
        </p:spPr>
      </p:pic>
      <p:grpSp>
        <p:nvGrpSpPr>
          <p:cNvPr id="12" name="Google Shape;336;p41"/>
          <p:cNvGrpSpPr/>
          <p:nvPr/>
        </p:nvGrpSpPr>
        <p:grpSpPr>
          <a:xfrm>
            <a:off x="8408505" y="4307510"/>
            <a:ext cx="545044" cy="644353"/>
            <a:chOff x="713258" y="1316731"/>
            <a:chExt cx="545044" cy="644353"/>
          </a:xfrm>
        </p:grpSpPr>
        <p:sp>
          <p:nvSpPr>
            <p:cNvPr id="20"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84213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14" name="Group 13"/>
          <p:cNvGrpSpPr/>
          <p:nvPr/>
        </p:nvGrpSpPr>
        <p:grpSpPr>
          <a:xfrm>
            <a:off x="2874984" y="222372"/>
            <a:ext cx="2808729" cy="1490090"/>
            <a:chOff x="5943600" y="288505"/>
            <a:chExt cx="5617457" cy="2980178"/>
          </a:xfrm>
        </p:grpSpPr>
        <p:grpSp>
          <p:nvGrpSpPr>
            <p:cNvPr id="15" name="Group 2"/>
            <p:cNvGrpSpPr/>
            <p:nvPr/>
          </p:nvGrpSpPr>
          <p:grpSpPr>
            <a:xfrm>
              <a:off x="5943600" y="288505"/>
              <a:ext cx="5617457" cy="2980178"/>
              <a:chOff x="0" y="-28575"/>
              <a:chExt cx="2096681" cy="841375"/>
            </a:xfrm>
          </p:grpSpPr>
          <p:sp>
            <p:nvSpPr>
              <p:cNvPr id="17" name="Freeform 3"/>
              <p:cNvSpPr/>
              <p:nvPr/>
            </p:nvSpPr>
            <p:spPr>
              <a:xfrm>
                <a:off x="470048" y="6644"/>
                <a:ext cx="1626633"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defRPr/>
                </a:pPr>
                <a:endParaRPr sz="900" kern="1200">
                  <a:solidFill>
                    <a:prstClr val="black"/>
                  </a:solidFill>
                  <a:latin typeface="Calibri"/>
                  <a:ea typeface="+mn-ea"/>
                  <a:cs typeface="+mn-cs"/>
                </a:endParaRPr>
              </a:p>
            </p:txBody>
          </p:sp>
        </p:grpSp>
        <p:sp>
          <p:nvSpPr>
            <p:cNvPr id="16" name="Rectangle 15"/>
            <p:cNvSpPr/>
            <p:nvPr/>
          </p:nvSpPr>
          <p:spPr>
            <a:xfrm>
              <a:off x="7623208" y="389719"/>
              <a:ext cx="3517630" cy="1115305"/>
            </a:xfrm>
            <a:prstGeom prst="rect">
              <a:avLst/>
            </a:prstGeom>
          </p:spPr>
          <p:txBody>
            <a:bodyPr wrap="none">
              <a:spAutoFit/>
            </a:bodyPr>
            <a:lstStyle/>
            <a:p>
              <a:pPr algn="just" defTabSz="457200">
                <a:lnSpc>
                  <a:spcPct val="150000"/>
                </a:lnSpc>
                <a:spcAft>
                  <a:spcPts val="300"/>
                </a:spcAft>
                <a:buClrTx/>
                <a:defRPr/>
              </a:pPr>
              <a:r>
                <a:rPr lang="nl-NL" sz="2300" b="1" kern="1200" smtClean="0">
                  <a:solidFill>
                    <a:prstClr val="white"/>
                  </a:solidFill>
                  <a:latin typeface="Arial" panose="020B0604020202020204" pitchFamily="34" charset="0"/>
                  <a:ea typeface="Times New Roman" panose="02020603050405020304" pitchFamily="18" charset="0"/>
                  <a:cs typeface="Arial" panose="020B0604020202020204" pitchFamily="34" charset="0"/>
                </a:rPr>
                <a:t>VẬN DỤNG</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5" name="TextBox 4"/>
          <p:cNvSpPr txBox="1"/>
          <p:nvPr/>
        </p:nvSpPr>
        <p:spPr>
          <a:xfrm>
            <a:off x="503804" y="1075997"/>
            <a:ext cx="8180767" cy="1015663"/>
          </a:xfrm>
          <a:prstGeom prst="rect">
            <a:avLst/>
          </a:prstGeom>
          <a:noFill/>
        </p:spPr>
        <p:txBody>
          <a:bodyPr wrap="square" rtlCol="0">
            <a:spAutoFit/>
          </a:bodyPr>
          <a:lstStyle/>
          <a:p>
            <a:pPr algn="just">
              <a:lnSpc>
                <a:spcPct val="150000"/>
              </a:lnSpc>
            </a:pPr>
            <a:r>
              <a:rPr lang="vi-VN" sz="2000"/>
              <a:t>Hãy tính các số đặc trưng cho mẫu số liệu trong Bảng 3.1 và giải thích ý nghĩa của các giá trị thu được.</a:t>
            </a:r>
            <a:endParaRPr lang="en-US" sz="2000"/>
          </a:p>
        </p:txBody>
      </p:sp>
      <p:grpSp>
        <p:nvGrpSpPr>
          <p:cNvPr id="37" name="Google Shape;487;p48"/>
          <p:cNvGrpSpPr/>
          <p:nvPr/>
        </p:nvGrpSpPr>
        <p:grpSpPr>
          <a:xfrm flipH="1">
            <a:off x="8491993" y="4423627"/>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90;p48"/>
          <p:cNvGrpSpPr/>
          <p:nvPr/>
        </p:nvGrpSpPr>
        <p:grpSpPr>
          <a:xfrm>
            <a:off x="82626" y="90168"/>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graphicFrame>
            <p:nvGraphicFramePr>
              <p:cNvPr id="21" name="Table 20"/>
              <p:cNvGraphicFramePr>
                <a:graphicFrameLocks noGrp="1"/>
              </p:cNvGraphicFramePr>
              <p:nvPr>
                <p:extLst>
                  <p:ext uri="{D42A27DB-BD31-4B8C-83A1-F6EECF244321}">
                    <p14:modId xmlns:p14="http://schemas.microsoft.com/office/powerpoint/2010/main" val="1081213223"/>
                  </p:ext>
                </p:extLst>
              </p:nvPr>
            </p:nvGraphicFramePr>
            <p:xfrm>
              <a:off x="1004413" y="2790183"/>
              <a:ext cx="7400118" cy="1065698"/>
            </p:xfrm>
            <a:graphic>
              <a:graphicData uri="http://schemas.openxmlformats.org/drawingml/2006/table">
                <a:tbl>
                  <a:tblPr firstRow="1" firstCol="1" bandRow="1"/>
                  <a:tblGrid>
                    <a:gridCol w="2420862">
                      <a:extLst>
                        <a:ext uri="{9D8B030D-6E8A-4147-A177-3AD203B41FA5}">
                          <a16:colId xmlns:a16="http://schemas.microsoft.com/office/drawing/2014/main" val="2040606624"/>
                        </a:ext>
                      </a:extLst>
                    </a:gridCol>
                    <a:gridCol w="1244814">
                      <a:extLst>
                        <a:ext uri="{9D8B030D-6E8A-4147-A177-3AD203B41FA5}">
                          <a16:colId xmlns:a16="http://schemas.microsoft.com/office/drawing/2014/main" val="3416706802"/>
                        </a:ext>
                      </a:extLst>
                    </a:gridCol>
                    <a:gridCol w="1244814">
                      <a:extLst>
                        <a:ext uri="{9D8B030D-6E8A-4147-A177-3AD203B41FA5}">
                          <a16:colId xmlns:a16="http://schemas.microsoft.com/office/drawing/2014/main" val="2698807536"/>
                        </a:ext>
                      </a:extLst>
                    </a:gridCol>
                    <a:gridCol w="1244814">
                      <a:extLst>
                        <a:ext uri="{9D8B030D-6E8A-4147-A177-3AD203B41FA5}">
                          <a16:colId xmlns:a16="http://schemas.microsoft.com/office/drawing/2014/main" val="1339331549"/>
                        </a:ext>
                      </a:extLst>
                    </a:gridCol>
                    <a:gridCol w="1244814">
                      <a:extLst>
                        <a:ext uri="{9D8B030D-6E8A-4147-A177-3AD203B41FA5}">
                          <a16:colId xmlns:a16="http://schemas.microsoft.com/office/drawing/2014/main" val="3234344499"/>
                        </a:ext>
                      </a:extLst>
                    </a:gridCol>
                  </a:tblGrid>
                  <a:tr h="532849">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a:t>
                          </a:r>
                          <a:r>
                            <a:rPr lang="en-US" sz="1800" smtClean="0">
                              <a:effectLst/>
                              <a:latin typeface="+mn-lt"/>
                              <a:ea typeface="Times New Roman" panose="02020603050405020304" pitchFamily="18" charset="0"/>
                            </a:rPr>
                            <a:t>tiền</a:t>
                          </a:r>
                          <a:r>
                            <a:rPr lang="en-US" sz="1800" baseline="0" smtClean="0">
                              <a:effectLst/>
                              <a:latin typeface="+mn-lt"/>
                              <a:ea typeface="Times New Roman" panose="02020603050405020304" pitchFamily="18" charset="0"/>
                            </a:rPr>
                            <a:t> </a:t>
                          </a:r>
                          <a:r>
                            <a:rPr lang="en-US" sz="1800" smtClean="0">
                              <a:effectLst/>
                              <a:latin typeface="+mn-lt"/>
                              <a:ea typeface="Times New Roman" panose="02020603050405020304" pitchFamily="18" charset="0"/>
                            </a:rPr>
                            <a:t>(nghìn </a:t>
                          </a:r>
                          <a:r>
                            <a:rPr lang="en-US" sz="1800">
                              <a:effectLst/>
                              <a:latin typeface="+mn-lt"/>
                              <a:ea typeface="Times New Roman" panose="02020603050405020304" pitchFamily="18" charset="0"/>
                            </a:rPr>
                            <a:t>đồng)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[0; 30)</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[30; 60)</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[60; 90)</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[90; 120)</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532849">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khách hàng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3</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15</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10</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7</m:t>
                                </m:r>
                              </m:oMath>
                            </m:oMathPara>
                          </a14:m>
                          <a:endParaRPr lang="en-US" sz="18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mc:Choice>
        <mc:Fallback xmlns="">
          <p:graphicFrame>
            <p:nvGraphicFramePr>
              <p:cNvPr id="21" name="Table 20"/>
              <p:cNvGraphicFramePr>
                <a:graphicFrameLocks noGrp="1"/>
              </p:cNvGraphicFramePr>
              <p:nvPr>
                <p:extLst>
                  <p:ext uri="{D42A27DB-BD31-4B8C-83A1-F6EECF244321}">
                    <p14:modId xmlns:p14="http://schemas.microsoft.com/office/powerpoint/2010/main" val="1081213223"/>
                  </p:ext>
                </p:extLst>
              </p:nvPr>
            </p:nvGraphicFramePr>
            <p:xfrm>
              <a:off x="1004413" y="2790183"/>
              <a:ext cx="7400118" cy="1065698"/>
            </p:xfrm>
            <a:graphic>
              <a:graphicData uri="http://schemas.openxmlformats.org/drawingml/2006/table">
                <a:tbl>
                  <a:tblPr firstRow="1" firstCol="1" bandRow="1"/>
                  <a:tblGrid>
                    <a:gridCol w="2420862">
                      <a:extLst>
                        <a:ext uri="{9D8B030D-6E8A-4147-A177-3AD203B41FA5}">
                          <a16:colId xmlns:a16="http://schemas.microsoft.com/office/drawing/2014/main" val="2040606624"/>
                        </a:ext>
                      </a:extLst>
                    </a:gridCol>
                    <a:gridCol w="1244814">
                      <a:extLst>
                        <a:ext uri="{9D8B030D-6E8A-4147-A177-3AD203B41FA5}">
                          <a16:colId xmlns:a16="http://schemas.microsoft.com/office/drawing/2014/main" val="3416706802"/>
                        </a:ext>
                      </a:extLst>
                    </a:gridCol>
                    <a:gridCol w="1244814">
                      <a:extLst>
                        <a:ext uri="{9D8B030D-6E8A-4147-A177-3AD203B41FA5}">
                          <a16:colId xmlns:a16="http://schemas.microsoft.com/office/drawing/2014/main" val="2698807536"/>
                        </a:ext>
                      </a:extLst>
                    </a:gridCol>
                    <a:gridCol w="1244814">
                      <a:extLst>
                        <a:ext uri="{9D8B030D-6E8A-4147-A177-3AD203B41FA5}">
                          <a16:colId xmlns:a16="http://schemas.microsoft.com/office/drawing/2014/main" val="1339331549"/>
                        </a:ext>
                      </a:extLst>
                    </a:gridCol>
                    <a:gridCol w="1244814">
                      <a:extLst>
                        <a:ext uri="{9D8B030D-6E8A-4147-A177-3AD203B41FA5}">
                          <a16:colId xmlns:a16="http://schemas.microsoft.com/office/drawing/2014/main" val="3234344499"/>
                        </a:ext>
                      </a:extLst>
                    </a:gridCol>
                  </a:tblGrid>
                  <a:tr h="532849">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a:t>
                          </a:r>
                          <a:r>
                            <a:rPr lang="en-US" sz="1800" smtClean="0">
                              <a:effectLst/>
                              <a:latin typeface="+mn-lt"/>
                              <a:ea typeface="Times New Roman" panose="02020603050405020304" pitchFamily="18" charset="0"/>
                            </a:rPr>
                            <a:t>tiền</a:t>
                          </a:r>
                          <a:r>
                            <a:rPr lang="en-US" sz="1800" baseline="0" smtClean="0">
                              <a:effectLst/>
                              <a:latin typeface="+mn-lt"/>
                              <a:ea typeface="Times New Roman" panose="02020603050405020304" pitchFamily="18" charset="0"/>
                            </a:rPr>
                            <a:t> </a:t>
                          </a:r>
                          <a:r>
                            <a:rPr lang="en-US" sz="1800" smtClean="0">
                              <a:effectLst/>
                              <a:latin typeface="+mn-lt"/>
                              <a:ea typeface="Times New Roman" panose="02020603050405020304" pitchFamily="18" charset="0"/>
                            </a:rPr>
                            <a:t>(nghìn </a:t>
                          </a:r>
                          <a:r>
                            <a:rPr lang="en-US" sz="1800">
                              <a:effectLst/>
                              <a:latin typeface="+mn-lt"/>
                              <a:ea typeface="Times New Roman" panose="02020603050405020304" pitchFamily="18" charset="0"/>
                            </a:rPr>
                            <a:t>đồng)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4146" t="-1136" r="-300000" b="-111364"/>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95588" t="-1136" r="-201471" b="-111364"/>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93659" t="-1136" r="-100488" b="-111364"/>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6078" t="-1136" r="-980" b="-111364"/>
                          </a:stretch>
                        </a:blipFill>
                      </a:tcPr>
                    </a:tc>
                    <a:extLst>
                      <a:ext uri="{0D108BD9-81ED-4DB2-BD59-A6C34878D82A}">
                        <a16:rowId xmlns:a16="http://schemas.microsoft.com/office/drawing/2014/main" val="3257630458"/>
                      </a:ext>
                    </a:extLst>
                  </a:tr>
                  <a:tr h="532849">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khách hàng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4146" t="-101136" r="-300000" b="-11364"/>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95588" t="-101136" r="-201471" b="-11364"/>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93659" t="-101136" r="-100488" b="-11364"/>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6078" t="-101136" r="-980" b="-11364"/>
                          </a:stretch>
                        </a:blipFill>
                      </a:tcPr>
                    </a:tc>
                    <a:extLst>
                      <a:ext uri="{0D108BD9-81ED-4DB2-BD59-A6C34878D82A}">
                        <a16:rowId xmlns:a16="http://schemas.microsoft.com/office/drawing/2014/main" val="2193862947"/>
                      </a:ext>
                    </a:extLst>
                  </a:tr>
                </a:tbl>
              </a:graphicData>
            </a:graphic>
          </p:graphicFrame>
        </mc:Fallback>
      </mc:AlternateContent>
      <p:sp>
        <p:nvSpPr>
          <p:cNvPr id="23" name="Rectangle 22"/>
          <p:cNvSpPr/>
          <p:nvPr/>
        </p:nvSpPr>
        <p:spPr>
          <a:xfrm>
            <a:off x="2801214" y="3972747"/>
            <a:ext cx="3610284" cy="395814"/>
          </a:xfrm>
          <a:prstGeom prst="rect">
            <a:avLst/>
          </a:prstGeom>
        </p:spPr>
        <p:txBody>
          <a:bodyPr wrap="none">
            <a:spAutoFit/>
          </a:bodyPr>
          <a:lstStyle/>
          <a:p>
            <a:pPr algn="just">
              <a:lnSpc>
                <a:spcPct val="150000"/>
              </a:lnSpc>
              <a:spcBef>
                <a:spcPts val="600"/>
              </a:spcBef>
              <a:spcAft>
                <a:spcPts val="800"/>
              </a:spcAft>
            </a:pPr>
            <a:r>
              <a:rPr lang="en-US" sz="1500" i="1">
                <a:latin typeface="+mj-lt"/>
                <a:ea typeface="Arial" panose="020B0604020202020204" pitchFamily="34" charset="0"/>
                <a:cs typeface="Times New Roman" panose="02020603050405020304" pitchFamily="18" charset="0"/>
              </a:rPr>
              <a:t>Bảng 3.1. Số tiền khách hàng mua xăng</a:t>
            </a:r>
            <a:endParaRPr lang="en-US" sz="1500">
              <a:effectLst/>
              <a:latin typeface="+mj-lt"/>
              <a:ea typeface="Arial" panose="020B0604020202020204" pitchFamily="34" charset="0"/>
              <a:cs typeface="Times New Roman" panose="02020603050405020304" pitchFamily="18" charset="0"/>
            </a:endParaRPr>
          </a:p>
        </p:txBody>
      </p:sp>
      <p:sp>
        <p:nvSpPr>
          <p:cNvPr id="24" name="Rectangle 23"/>
          <p:cNvSpPr/>
          <p:nvPr/>
        </p:nvSpPr>
        <p:spPr>
          <a:xfrm>
            <a:off x="4272771" y="213158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37" name="Google Shape;487;p48"/>
          <p:cNvGrpSpPr/>
          <p:nvPr/>
        </p:nvGrpSpPr>
        <p:grpSpPr>
          <a:xfrm flipH="1">
            <a:off x="8662289" y="2188680"/>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rot="19239960">
            <a:off x="91345" y="33386"/>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Rectangle 11"/>
          <p:cNvSpPr/>
          <p:nvPr/>
        </p:nvSpPr>
        <p:spPr>
          <a:xfrm>
            <a:off x="4272771" y="12485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273640" y="442593"/>
            <a:ext cx="8575574" cy="1338828"/>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800" smtClean="0">
                <a:latin typeface="+mn-lt"/>
                <a:ea typeface="Times New Roman" panose="02020603050405020304" pitchFamily="18" charset="0"/>
              </a:rPr>
              <a:t>Số </a:t>
            </a:r>
            <a:r>
              <a:rPr lang="vi-VN" sz="1800">
                <a:latin typeface="+mn-lt"/>
                <a:ea typeface="Times New Roman" panose="02020603050405020304" pitchFamily="18" charset="0"/>
              </a:rPr>
              <a:t>trung bình</a:t>
            </a:r>
            <a:endParaRPr lang="en-US" sz="1800">
              <a:latin typeface="+mn-lt"/>
              <a:ea typeface="Times New Roman" panose="02020603050405020304" pitchFamily="18" charset="0"/>
            </a:endParaRPr>
          </a:p>
          <a:p>
            <a:pPr algn="just">
              <a:lnSpc>
                <a:spcPct val="150000"/>
              </a:lnSpc>
            </a:pPr>
            <a:r>
              <a:rPr lang="vi-VN" sz="1800">
                <a:latin typeface="+mn-lt"/>
                <a:ea typeface="Times New Roman" panose="02020603050405020304" pitchFamily="18" charset="0"/>
              </a:rPr>
              <a:t>Trong mỗi khoảng số tiền, giá trị đại diện là trung bình cộng của giá trị hai đầu mút nên ta có bảng sau:</a:t>
            </a:r>
            <a:endParaRPr lang="en-US" sz="1800">
              <a:effectLst/>
              <a:latin typeface="+mn-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315027269"/>
                  </p:ext>
                </p:extLst>
              </p:nvPr>
            </p:nvGraphicFramePr>
            <p:xfrm>
              <a:off x="1312354" y="1801690"/>
              <a:ext cx="6588004" cy="909810"/>
            </p:xfrm>
            <a:graphic>
              <a:graphicData uri="http://schemas.openxmlformats.org/drawingml/2006/table">
                <a:tbl>
                  <a:tblPr firstRow="1" firstCol="1" bandRow="1"/>
                  <a:tblGrid>
                    <a:gridCol w="2155188">
                      <a:extLst>
                        <a:ext uri="{9D8B030D-6E8A-4147-A177-3AD203B41FA5}">
                          <a16:colId xmlns:a16="http://schemas.microsoft.com/office/drawing/2014/main" val="2040606624"/>
                        </a:ext>
                      </a:extLst>
                    </a:gridCol>
                    <a:gridCol w="1108204">
                      <a:extLst>
                        <a:ext uri="{9D8B030D-6E8A-4147-A177-3AD203B41FA5}">
                          <a16:colId xmlns:a16="http://schemas.microsoft.com/office/drawing/2014/main" val="3416706802"/>
                        </a:ext>
                      </a:extLst>
                    </a:gridCol>
                    <a:gridCol w="1108204">
                      <a:extLst>
                        <a:ext uri="{9D8B030D-6E8A-4147-A177-3AD203B41FA5}">
                          <a16:colId xmlns:a16="http://schemas.microsoft.com/office/drawing/2014/main" val="2698807536"/>
                        </a:ext>
                      </a:extLst>
                    </a:gridCol>
                    <a:gridCol w="1108204">
                      <a:extLst>
                        <a:ext uri="{9D8B030D-6E8A-4147-A177-3AD203B41FA5}">
                          <a16:colId xmlns:a16="http://schemas.microsoft.com/office/drawing/2014/main" val="1339331549"/>
                        </a:ext>
                      </a:extLst>
                    </a:gridCol>
                    <a:gridCol w="1108204">
                      <a:extLst>
                        <a:ext uri="{9D8B030D-6E8A-4147-A177-3AD203B41FA5}">
                          <a16:colId xmlns:a16="http://schemas.microsoft.com/office/drawing/2014/main" val="3234344499"/>
                        </a:ext>
                      </a:extLst>
                    </a:gridCol>
                  </a:tblGrid>
                  <a:tr h="454905">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a:t>
                          </a:r>
                          <a:r>
                            <a:rPr lang="en-US" sz="1700" smtClean="0">
                              <a:effectLst/>
                              <a:latin typeface="+mn-lt"/>
                              <a:ea typeface="Times New Roman" panose="02020603050405020304" pitchFamily="18" charset="0"/>
                            </a:rPr>
                            <a:t>tiền</a:t>
                          </a:r>
                          <a:r>
                            <a:rPr lang="en-US" sz="1700" baseline="0" smtClean="0">
                              <a:effectLst/>
                              <a:latin typeface="+mn-lt"/>
                              <a:ea typeface="Times New Roman" panose="02020603050405020304" pitchFamily="18" charset="0"/>
                            </a:rPr>
                            <a:t> </a:t>
                          </a:r>
                          <a:r>
                            <a:rPr lang="en-US" sz="1700" smtClean="0">
                              <a:effectLst/>
                              <a:latin typeface="+mn-lt"/>
                              <a:ea typeface="Times New Roman" panose="02020603050405020304" pitchFamily="18" charset="0"/>
                            </a:rPr>
                            <a:t>(nghìn </a:t>
                          </a:r>
                          <a:r>
                            <a:rPr lang="en-US" sz="1700">
                              <a:effectLst/>
                              <a:latin typeface="+mn-lt"/>
                              <a:ea typeface="Times New Roman" panose="02020603050405020304" pitchFamily="18" charset="0"/>
                            </a:rPr>
                            <a:t>đồng)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Times New Roman" panose="02020603050405020304" pitchFamily="18" charset="0"/>
                                  </a:rPr>
                                  <m:t>15</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Times New Roman" panose="02020603050405020304" pitchFamily="18" charset="0"/>
                                  </a:rPr>
                                  <m:t>45</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Times New Roman" panose="02020603050405020304" pitchFamily="18" charset="0"/>
                                  </a:rPr>
                                  <m:t>75</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Times New Roman" panose="02020603050405020304" pitchFamily="18" charset="0"/>
                                  </a:rPr>
                                  <m:t>105</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454905">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khách hàng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3</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15</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10</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Times New Roman" panose="02020603050405020304" pitchFamily="18" charset="0"/>
                                  </a:rPr>
                                  <m:t>7</m:t>
                                </m:r>
                              </m:oMath>
                            </m:oMathPara>
                          </a14:m>
                          <a:endParaRPr lang="en-US" sz="17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315027269"/>
                  </p:ext>
                </p:extLst>
              </p:nvPr>
            </p:nvGraphicFramePr>
            <p:xfrm>
              <a:off x="1312354" y="1801690"/>
              <a:ext cx="6588004" cy="909810"/>
            </p:xfrm>
            <a:graphic>
              <a:graphicData uri="http://schemas.openxmlformats.org/drawingml/2006/table">
                <a:tbl>
                  <a:tblPr firstRow="1" firstCol="1" bandRow="1"/>
                  <a:tblGrid>
                    <a:gridCol w="2155188">
                      <a:extLst>
                        <a:ext uri="{9D8B030D-6E8A-4147-A177-3AD203B41FA5}">
                          <a16:colId xmlns:a16="http://schemas.microsoft.com/office/drawing/2014/main" val="2040606624"/>
                        </a:ext>
                      </a:extLst>
                    </a:gridCol>
                    <a:gridCol w="1108204">
                      <a:extLst>
                        <a:ext uri="{9D8B030D-6E8A-4147-A177-3AD203B41FA5}">
                          <a16:colId xmlns:a16="http://schemas.microsoft.com/office/drawing/2014/main" val="3416706802"/>
                        </a:ext>
                      </a:extLst>
                    </a:gridCol>
                    <a:gridCol w="1108204">
                      <a:extLst>
                        <a:ext uri="{9D8B030D-6E8A-4147-A177-3AD203B41FA5}">
                          <a16:colId xmlns:a16="http://schemas.microsoft.com/office/drawing/2014/main" val="2698807536"/>
                        </a:ext>
                      </a:extLst>
                    </a:gridCol>
                    <a:gridCol w="1108204">
                      <a:extLst>
                        <a:ext uri="{9D8B030D-6E8A-4147-A177-3AD203B41FA5}">
                          <a16:colId xmlns:a16="http://schemas.microsoft.com/office/drawing/2014/main" val="1339331549"/>
                        </a:ext>
                      </a:extLst>
                    </a:gridCol>
                    <a:gridCol w="1108204">
                      <a:extLst>
                        <a:ext uri="{9D8B030D-6E8A-4147-A177-3AD203B41FA5}">
                          <a16:colId xmlns:a16="http://schemas.microsoft.com/office/drawing/2014/main" val="3234344499"/>
                        </a:ext>
                      </a:extLst>
                    </a:gridCol>
                  </a:tblGrid>
                  <a:tr h="454905">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a:t>
                          </a:r>
                          <a:r>
                            <a:rPr lang="en-US" sz="1700" smtClean="0">
                              <a:effectLst/>
                              <a:latin typeface="+mn-lt"/>
                              <a:ea typeface="Times New Roman" panose="02020603050405020304" pitchFamily="18" charset="0"/>
                            </a:rPr>
                            <a:t>tiền</a:t>
                          </a:r>
                          <a:r>
                            <a:rPr lang="en-US" sz="1700" baseline="0" smtClean="0">
                              <a:effectLst/>
                              <a:latin typeface="+mn-lt"/>
                              <a:ea typeface="Times New Roman" panose="02020603050405020304" pitchFamily="18" charset="0"/>
                            </a:rPr>
                            <a:t> </a:t>
                          </a:r>
                          <a:r>
                            <a:rPr lang="en-US" sz="1700" smtClean="0">
                              <a:effectLst/>
                              <a:latin typeface="+mn-lt"/>
                              <a:ea typeface="Times New Roman" panose="02020603050405020304" pitchFamily="18" charset="0"/>
                            </a:rPr>
                            <a:t>(nghìn </a:t>
                          </a:r>
                          <a:r>
                            <a:rPr lang="en-US" sz="1700">
                              <a:effectLst/>
                              <a:latin typeface="+mn-lt"/>
                              <a:ea typeface="Times New Roman" panose="02020603050405020304" pitchFamily="18" charset="0"/>
                            </a:rPr>
                            <a:t>đồng)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6133" t="-1333" r="-303315" b="-116000"/>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94505" t="-1333" r="-201648" b="-116000"/>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94505" t="-1333" r="-101648" b="-116000"/>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4505" t="-1333" r="-1648" b="-116000"/>
                          </a:stretch>
                        </a:blipFill>
                      </a:tcPr>
                    </a:tc>
                    <a:extLst>
                      <a:ext uri="{0D108BD9-81ED-4DB2-BD59-A6C34878D82A}">
                        <a16:rowId xmlns:a16="http://schemas.microsoft.com/office/drawing/2014/main" val="3257630458"/>
                      </a:ext>
                    </a:extLst>
                  </a:tr>
                  <a:tr h="454905">
                    <a:tc>
                      <a:txBody>
                        <a:bodyPr/>
                        <a:lstStyle/>
                        <a:p>
                          <a:pPr algn="ctr">
                            <a:lnSpc>
                              <a:spcPct val="150000"/>
                            </a:lnSpc>
                            <a:spcBef>
                              <a:spcPts val="100"/>
                            </a:spcBef>
                            <a:spcAft>
                              <a:spcPts val="100"/>
                            </a:spcAft>
                          </a:pPr>
                          <a:r>
                            <a:rPr lang="en-US" sz="1700">
                              <a:effectLst/>
                              <a:latin typeface="+mn-lt"/>
                              <a:ea typeface="Times New Roman" panose="02020603050405020304" pitchFamily="18" charset="0"/>
                            </a:rPr>
                            <a:t>Số khách hàng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6133" t="-101333" r="-303315" b="-16000"/>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94505" t="-101333" r="-201648" b="-16000"/>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94505" t="-101333" r="-101648" b="-16000"/>
                          </a:stretch>
                        </a:blipFill>
                      </a:tcPr>
                    </a:tc>
                    <a:tc>
                      <a:txBody>
                        <a:bodyPr/>
                        <a:lstStyle/>
                        <a:p>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4505" t="-101333" r="-1648" b="-16000"/>
                          </a:stretch>
                        </a:blipFill>
                      </a:tcPr>
                    </a:tc>
                    <a:extLst>
                      <a:ext uri="{0D108BD9-81ED-4DB2-BD59-A6C34878D82A}">
                        <a16:rowId xmlns:a16="http://schemas.microsoft.com/office/drawing/2014/main" val="2193862947"/>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321709" y="2703549"/>
                <a:ext cx="8479437" cy="2360646"/>
              </a:xfrm>
              <a:prstGeom prst="rect">
                <a:avLst/>
              </a:prstGeom>
            </p:spPr>
            <p:txBody>
              <a:bodyPr wrap="square">
                <a:spAutoFit/>
              </a:bodyPr>
              <a:lstStyle/>
              <a:p>
                <a:pPr algn="just">
                  <a:lnSpc>
                    <a:spcPct val="150000"/>
                  </a:lnSpc>
                </a:pPr>
                <a:r>
                  <a:rPr lang="vi-VN" sz="1800">
                    <a:latin typeface="+mn-lt"/>
                    <a:ea typeface="Times New Roman" panose="02020603050405020304" pitchFamily="18" charset="0"/>
                  </a:rPr>
                  <a:t>Tổng số khách hàng là </a:t>
                </a:r>
                <a14:m>
                  <m:oMath xmlns:m="http://schemas.openxmlformats.org/officeDocument/2006/math">
                    <m:r>
                      <a:rPr lang="vi-VN" sz="1800" i="1">
                        <a:effectLst/>
                        <a:latin typeface="Cambria Math" panose="02040503050406030204" pitchFamily="18" charset="0"/>
                        <a:ea typeface="Times New Roman" panose="02020603050405020304" pitchFamily="18" charset="0"/>
                      </a:rPr>
                      <m:t>𝑛</m:t>
                    </m:r>
                    <m:r>
                      <a:rPr lang="vi-VN" sz="1800" i="1">
                        <a:effectLst/>
                        <a:latin typeface="Cambria Math" panose="02040503050406030204" pitchFamily="18" charset="0"/>
                        <a:ea typeface="Times New Roman" panose="02020603050405020304" pitchFamily="18" charset="0"/>
                      </a:rPr>
                      <m:t> = 35</m:t>
                    </m:r>
                  </m:oMath>
                </a14:m>
                <a:r>
                  <a:rPr lang="vi-VN" sz="1800">
                    <a:effectLst/>
                    <a:latin typeface="+mn-lt"/>
                    <a:ea typeface="Times New Roman" panose="02020603050405020304" pitchFamily="18" charset="0"/>
                  </a:rPr>
                  <a:t>. Số trung bình là</a:t>
                </a:r>
                <a:r>
                  <a:rPr lang="vi-VN" sz="1800" smtClean="0">
                    <a:effectLst/>
                    <a:latin typeface="+mn-lt"/>
                    <a:ea typeface="Times New Roman" panose="02020603050405020304" pitchFamily="18" charset="0"/>
                  </a:rPr>
                  <a:t>:</a:t>
                </a:r>
                <a:r>
                  <a:rPr lang="en-US" sz="1800" smtClean="0">
                    <a:effectLst/>
                    <a:latin typeface="+mn-lt"/>
                    <a:ea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Times New Roman" panose="02020603050405020304" pitchFamily="18" charset="0"/>
                          </a:rPr>
                        </m:ctrlPr>
                      </m:accPr>
                      <m:e>
                        <m:r>
                          <a:rPr lang="vi-VN" sz="1800" i="1">
                            <a:effectLst/>
                            <a:latin typeface="Cambria Math" panose="02040503050406030204" pitchFamily="18" charset="0"/>
                            <a:ea typeface="Times New Roman" panose="02020603050405020304" pitchFamily="18" charset="0"/>
                          </a:rPr>
                          <m:t>𝑥</m:t>
                        </m:r>
                      </m:e>
                    </m:acc>
                    <m:r>
                      <a:rPr lang="vi-VN" sz="1800" i="1">
                        <a:effectLst/>
                        <a:latin typeface="Cambria Math" panose="02040503050406030204" pitchFamily="18" charset="0"/>
                        <a:ea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rPr>
                          <m:t>3.15+15.45+10.75+7.105</m:t>
                        </m:r>
                      </m:num>
                      <m:den>
                        <m:r>
                          <a:rPr lang="vi-VN" sz="1800" i="1">
                            <a:effectLst/>
                            <a:latin typeface="Cambria Math" panose="02040503050406030204" pitchFamily="18" charset="0"/>
                            <a:ea typeface="Times New Roman" panose="02020603050405020304" pitchFamily="18" charset="0"/>
                          </a:rPr>
                          <m:t>35</m:t>
                        </m:r>
                      </m:den>
                    </m:f>
                    <m:r>
                      <a:rPr lang="vi-VN" sz="1800" i="1">
                        <a:effectLst/>
                        <a:latin typeface="Cambria Math" panose="02040503050406030204" pitchFamily="18" charset="0"/>
                        <a:ea typeface="Times New Roman" panose="02020603050405020304" pitchFamily="18" charset="0"/>
                      </a:rPr>
                      <m:t>=63</m:t>
                    </m:r>
                  </m:oMath>
                </a14:m>
                <a:endParaRPr lang="en-US" sz="1800" i="1">
                  <a:effectLst/>
                  <a:latin typeface="+mn-lt"/>
                  <a:ea typeface="Times New Roman" panose="02020603050405020304" pitchFamily="18" charset="0"/>
                </a:endParaRPr>
              </a:p>
              <a:p>
                <a:pPr algn="just">
                  <a:lnSpc>
                    <a:spcPct val="150000"/>
                  </a:lnSpc>
                </a:pPr>
                <a:r>
                  <a:rPr lang="vi-VN" sz="1800">
                    <a:effectLst/>
                    <a:latin typeface="+mn-lt"/>
                    <a:ea typeface="Times New Roman" panose="02020603050405020304" pitchFamily="18" charset="0"/>
                  </a:rPr>
                  <a:t>Số trung bình của mẫu số liệu ghép nhóm xấp xỉ cho số trung bình của mẫu số liệu gốc. </a:t>
                </a:r>
                <a:endParaRPr lang="en-US" sz="1800" smtClean="0">
                  <a:effectLst/>
                  <a:latin typeface="+mn-lt"/>
                  <a:ea typeface="Times New Roman" panose="02020603050405020304" pitchFamily="18" charset="0"/>
                </a:endParaRPr>
              </a:p>
              <a:p>
                <a:pPr algn="just">
                  <a:lnSpc>
                    <a:spcPct val="150000"/>
                  </a:lnSpc>
                </a:pPr>
                <a:r>
                  <a:rPr lang="vi-VN" sz="1800" smtClean="0">
                    <a:effectLst/>
                    <a:latin typeface="+mn-lt"/>
                    <a:ea typeface="Times New Roman" panose="02020603050405020304" pitchFamily="18" charset="0"/>
                  </a:rPr>
                  <a:t>Từ </a:t>
                </a:r>
                <a:r>
                  <a:rPr lang="vi-VN" sz="1800">
                    <a:effectLst/>
                    <a:latin typeface="+mn-lt"/>
                    <a:ea typeface="Times New Roman" panose="02020603050405020304" pitchFamily="18" charset="0"/>
                  </a:rPr>
                  <a:t>đó, ta thấy số tiền bán xăng trung bình của 35 khách hàng xấp xỉ 63 nghìn đồng và có thể dùng làm đại diện cho mẫu số liệu.</a:t>
                </a:r>
                <a:endParaRPr lang="en-US" sz="1800">
                  <a:effectLst/>
                  <a:latin typeface="+mn-lt"/>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1709" y="2703549"/>
                <a:ext cx="8479437" cy="2360646"/>
              </a:xfrm>
              <a:prstGeom prst="rect">
                <a:avLst/>
              </a:prstGeom>
              <a:blipFill>
                <a:blip r:embed="rId4"/>
                <a:stretch>
                  <a:fillRect l="-647" r="-575" b="-1031"/>
                </a:stretch>
              </a:blipFill>
            </p:spPr>
            <p:txBody>
              <a:bodyPr/>
              <a:lstStyle/>
              <a:p>
                <a:r>
                  <a:rPr lang="en-US">
                    <a:noFill/>
                  </a:rPr>
                  <a:t> </a:t>
                </a:r>
              </a:p>
            </p:txBody>
          </p:sp>
        </mc:Fallback>
      </mc:AlternateContent>
    </p:spTree>
    <p:extLst>
      <p:ext uri="{BB962C8B-B14F-4D97-AF65-F5344CB8AC3E}">
        <p14:creationId xmlns:p14="http://schemas.microsoft.com/office/powerpoint/2010/main" val="67941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37" name="Google Shape;487;p48"/>
          <p:cNvGrpSpPr/>
          <p:nvPr/>
        </p:nvGrpSpPr>
        <p:grpSpPr>
          <a:xfrm flipH="1">
            <a:off x="8439653" y="156766"/>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rot="19239960">
            <a:off x="91345" y="33386"/>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Rectangle 11"/>
          <p:cNvSpPr/>
          <p:nvPr/>
        </p:nvSpPr>
        <p:spPr>
          <a:xfrm>
            <a:off x="4296014" y="12485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02824" y="385366"/>
                <a:ext cx="8607062" cy="4752776"/>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700" smtClean="0">
                    <a:latin typeface="+mn-lt"/>
                    <a:ea typeface="Times New Roman" panose="02020603050405020304" pitchFamily="18" charset="0"/>
                  </a:rPr>
                  <a:t>Số </a:t>
                </a:r>
                <a:r>
                  <a:rPr lang="vi-VN" sz="1700">
                    <a:latin typeface="+mn-lt"/>
                    <a:ea typeface="Times New Roman" panose="02020603050405020304" pitchFamily="18" charset="0"/>
                  </a:rPr>
                  <a:t>trung vị, tứ phân vị</a:t>
                </a:r>
                <a:endParaRPr lang="en-US" sz="1700">
                  <a:effectLst/>
                  <a:latin typeface="+mn-lt"/>
                  <a:ea typeface="Times New Roman" panose="02020603050405020304" pitchFamily="18" charset="0"/>
                </a:endParaRPr>
              </a:p>
              <a:p>
                <a:pPr algn="just">
                  <a:lnSpc>
                    <a:spcPct val="150000"/>
                  </a:lnSpc>
                </a:pPr>
                <a:r>
                  <a:rPr lang="vi-VN" sz="1700">
                    <a:effectLst/>
                    <a:latin typeface="+mn-lt"/>
                    <a:ea typeface="Times New Roman" panose="02020603050405020304" pitchFamily="18" charset="0"/>
                  </a:rPr>
                  <a:t>Cỡ mẫu là </a:t>
                </a:r>
                <a14:m>
                  <m:oMath xmlns:m="http://schemas.openxmlformats.org/officeDocument/2006/math">
                    <m:r>
                      <a:rPr lang="vi-VN" sz="1700" i="1">
                        <a:effectLst/>
                        <a:latin typeface="Cambria Math" panose="02040503050406030204" pitchFamily="18" charset="0"/>
                        <a:ea typeface="Times New Roman" panose="02020603050405020304" pitchFamily="18" charset="0"/>
                      </a:rPr>
                      <m:t>𝑛</m:t>
                    </m:r>
                    <m:r>
                      <a:rPr lang="vi-VN" sz="1700" i="1">
                        <a:effectLst/>
                        <a:latin typeface="Cambria Math" panose="02040503050406030204" pitchFamily="18" charset="0"/>
                        <a:ea typeface="Times New Roman" panose="02020603050405020304" pitchFamily="18" charset="0"/>
                      </a:rPr>
                      <m:t> = 35.</m:t>
                    </m:r>
                  </m:oMath>
                </a14:m>
                <a:endParaRPr lang="en-US" sz="1700">
                  <a:effectLst/>
                  <a:latin typeface="+mn-lt"/>
                  <a:ea typeface="Times New Roman" panose="02020603050405020304" pitchFamily="18" charset="0"/>
                </a:endParaRPr>
              </a:p>
              <a:p>
                <a:pPr algn="just">
                  <a:lnSpc>
                    <a:spcPct val="150000"/>
                  </a:lnSpc>
                </a:pPr>
                <a:r>
                  <a:rPr lang="vi-VN" sz="1700" smtClean="0">
                    <a:effectLst/>
                    <a:latin typeface="+mn-lt"/>
                    <a:ea typeface="Times New Roman" panose="02020603050405020304" pitchFamily="18" charset="0"/>
                  </a:rPr>
                  <a:t>Gọi </a:t>
                </a: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m:rPr>
                            <m:sty m:val="p"/>
                          </m:rPr>
                          <a:rPr lang="vi-VN" sz="1700">
                            <a:effectLst/>
                            <a:latin typeface="Cambria Math" panose="02040503050406030204" pitchFamily="18" charset="0"/>
                            <a:ea typeface="Times New Roman" panose="02020603050405020304" pitchFamily="18" charset="0"/>
                          </a:rPr>
                          <m:t>x</m:t>
                        </m:r>
                      </m:e>
                      <m:sub>
                        <m:r>
                          <a:rPr lang="vi-VN" sz="1700">
                            <a:effectLst/>
                            <a:latin typeface="Cambria Math" panose="02040503050406030204" pitchFamily="18" charset="0"/>
                            <a:ea typeface="Times New Roman" panose="02020603050405020304" pitchFamily="18" charset="0"/>
                          </a:rPr>
                          <m:t>1</m:t>
                        </m:r>
                      </m:sub>
                    </m:sSub>
                    <m:r>
                      <a:rPr lang="vi-VN" sz="1700">
                        <a:effectLst/>
                        <a:latin typeface="Cambria Math" panose="02040503050406030204" pitchFamily="18" charset="0"/>
                        <a:ea typeface="Times New Roman" panose="02020603050405020304" pitchFamily="18" charset="0"/>
                      </a:rPr>
                      <m:t>, </m:t>
                    </m:r>
                    <m:sSub>
                      <m:sSubPr>
                        <m:ctrlPr>
                          <a:rPr lang="en-US" sz="1700" i="1">
                            <a:effectLst/>
                            <a:latin typeface="Cambria Math" panose="02040503050406030204" pitchFamily="18" charset="0"/>
                            <a:ea typeface="Times New Roman" panose="02020603050405020304" pitchFamily="18" charset="0"/>
                          </a:rPr>
                        </m:ctrlPr>
                      </m:sSubPr>
                      <m:e>
                        <m:r>
                          <m:rPr>
                            <m:sty m:val="p"/>
                          </m:rPr>
                          <a:rPr lang="vi-VN" sz="1700">
                            <a:effectLst/>
                            <a:latin typeface="Cambria Math" panose="02040503050406030204" pitchFamily="18" charset="0"/>
                            <a:ea typeface="Times New Roman" panose="02020603050405020304" pitchFamily="18" charset="0"/>
                          </a:rPr>
                          <m:t>x</m:t>
                        </m:r>
                      </m:e>
                      <m:sub>
                        <m:r>
                          <a:rPr lang="vi-VN" sz="1700">
                            <a:effectLst/>
                            <a:latin typeface="Cambria Math" panose="02040503050406030204" pitchFamily="18" charset="0"/>
                            <a:ea typeface="Times New Roman" panose="02020603050405020304" pitchFamily="18" charset="0"/>
                          </a:rPr>
                          <m:t>2</m:t>
                        </m:r>
                      </m:sub>
                    </m:sSub>
                    <m:r>
                      <a:rPr lang="vi-VN" sz="1700">
                        <a:effectLst/>
                        <a:latin typeface="Cambria Math" panose="02040503050406030204" pitchFamily="18" charset="0"/>
                        <a:ea typeface="Times New Roman" panose="02020603050405020304" pitchFamily="18" charset="0"/>
                      </a:rPr>
                      <m:t>, </m:t>
                    </m:r>
                    <m:sSub>
                      <m:sSubPr>
                        <m:ctrlPr>
                          <a:rPr lang="en-US" sz="1700" i="1">
                            <a:effectLst/>
                            <a:latin typeface="Cambria Math" panose="02040503050406030204" pitchFamily="18" charset="0"/>
                            <a:ea typeface="Times New Roman" panose="02020603050405020304" pitchFamily="18" charset="0"/>
                          </a:rPr>
                        </m:ctrlPr>
                      </m:sSubPr>
                      <m:e>
                        <m:r>
                          <m:rPr>
                            <m:sty m:val="p"/>
                          </m:rPr>
                          <a:rPr lang="vi-VN" sz="1700">
                            <a:effectLst/>
                            <a:latin typeface="Cambria Math" panose="02040503050406030204" pitchFamily="18" charset="0"/>
                            <a:ea typeface="Times New Roman" panose="02020603050405020304" pitchFamily="18" charset="0"/>
                          </a:rPr>
                          <m:t>x</m:t>
                        </m:r>
                      </m:e>
                      <m:sub>
                        <m:r>
                          <a:rPr lang="vi-VN" sz="1700">
                            <a:effectLst/>
                            <a:latin typeface="Cambria Math" panose="02040503050406030204" pitchFamily="18" charset="0"/>
                            <a:ea typeface="Times New Roman" panose="02020603050405020304" pitchFamily="18" charset="0"/>
                          </a:rPr>
                          <m:t>3</m:t>
                        </m:r>
                      </m:sub>
                    </m:sSub>
                    <m:r>
                      <a:rPr lang="vi-VN" sz="1700">
                        <a:effectLst/>
                        <a:latin typeface="Cambria Math" panose="02040503050406030204" pitchFamily="18" charset="0"/>
                        <a:ea typeface="Times New Roman" panose="02020603050405020304" pitchFamily="18" charset="0"/>
                      </a:rPr>
                      <m:t>,….,</m:t>
                    </m:r>
                    <m:sSub>
                      <m:sSubPr>
                        <m:ctrlPr>
                          <a:rPr lang="en-US" sz="1700" i="1">
                            <a:effectLst/>
                            <a:latin typeface="Cambria Math" panose="02040503050406030204" pitchFamily="18" charset="0"/>
                            <a:ea typeface="Times New Roman" panose="02020603050405020304" pitchFamily="18" charset="0"/>
                          </a:rPr>
                        </m:ctrlPr>
                      </m:sSubPr>
                      <m:e>
                        <m:r>
                          <m:rPr>
                            <m:sty m:val="p"/>
                          </m:rPr>
                          <a:rPr lang="vi-VN" sz="1700">
                            <a:effectLst/>
                            <a:latin typeface="Cambria Math" panose="02040503050406030204" pitchFamily="18" charset="0"/>
                            <a:ea typeface="Times New Roman" panose="02020603050405020304" pitchFamily="18" charset="0"/>
                          </a:rPr>
                          <m:t>x</m:t>
                        </m:r>
                      </m:e>
                      <m:sub>
                        <m:r>
                          <a:rPr lang="vi-VN" sz="1700">
                            <a:effectLst/>
                            <a:latin typeface="Cambria Math" panose="02040503050406030204" pitchFamily="18" charset="0"/>
                            <a:ea typeface="Times New Roman" panose="02020603050405020304" pitchFamily="18" charset="0"/>
                          </a:rPr>
                          <m:t>35</m:t>
                        </m:r>
                      </m:sub>
                    </m:sSub>
                  </m:oMath>
                </a14:m>
                <a:r>
                  <a:rPr lang="vi-VN" sz="1700">
                    <a:effectLst/>
                    <a:latin typeface="+mn-lt"/>
                    <a:ea typeface="Dotum" panose="020B0600000101010101" pitchFamily="34" charset="-127"/>
                  </a:rPr>
                  <a:t> là số tiền xăng của 35 khách hàng và giả sử dãy này đã được </a:t>
                </a:r>
                <a:r>
                  <a:rPr lang="en-US" sz="1700" smtClean="0">
                    <a:effectLst/>
                    <a:latin typeface="+mn-lt"/>
                    <a:ea typeface="Dotum" panose="020B0600000101010101" pitchFamily="34" charset="-127"/>
                  </a:rPr>
                  <a:t>    </a:t>
                </a:r>
                <a:r>
                  <a:rPr lang="vi-VN" sz="1700" smtClean="0">
                    <a:effectLst/>
                    <a:latin typeface="+mn-lt"/>
                    <a:ea typeface="Dotum" panose="020B0600000101010101" pitchFamily="34" charset="-127"/>
                  </a:rPr>
                  <a:t>sắp </a:t>
                </a:r>
                <a:r>
                  <a:rPr lang="vi-VN" sz="1700">
                    <a:effectLst/>
                    <a:latin typeface="+mn-lt"/>
                    <a:ea typeface="Dotum" panose="020B0600000101010101" pitchFamily="34" charset="-127"/>
                  </a:rPr>
                  <a:t>xếp theo thứ tự tăng dần. </a:t>
                </a:r>
                <a:endParaRPr lang="en-US" sz="1700" smtClean="0">
                  <a:effectLst/>
                  <a:latin typeface="+mn-lt"/>
                  <a:ea typeface="Dotum" panose="020B0600000101010101" pitchFamily="34" charset="-127"/>
                </a:endParaRPr>
              </a:p>
              <a:p>
                <a:pPr algn="just">
                  <a:lnSpc>
                    <a:spcPct val="150000"/>
                  </a:lnSpc>
                </a:pPr>
                <a:r>
                  <a:rPr lang="vi-VN" sz="1700" smtClean="0">
                    <a:effectLst/>
                    <a:latin typeface="+mn-lt"/>
                    <a:ea typeface="Dotum" panose="020B0600000101010101" pitchFamily="34" charset="-127"/>
                  </a:rPr>
                  <a:t>Khi </a:t>
                </a:r>
                <a:r>
                  <a:rPr lang="vi-VN" sz="1700">
                    <a:effectLst/>
                    <a:latin typeface="+mn-lt"/>
                    <a:ea typeface="Dotum" panose="020B0600000101010101" pitchFamily="34" charset="-127"/>
                  </a:rPr>
                  <a:t>đó, trung vị là </a:t>
                </a:r>
                <a14:m>
                  <m:oMath xmlns:m="http://schemas.openxmlformats.org/officeDocument/2006/math">
                    <m:sSub>
                      <m:sSubPr>
                        <m:ctrlPr>
                          <a:rPr lang="en-US" sz="1700" i="1">
                            <a:effectLst/>
                            <a:latin typeface="Cambria Math" panose="02040503050406030204" pitchFamily="18" charset="0"/>
                            <a:ea typeface="Dotum" panose="020B0600000101010101" pitchFamily="34" charset="-127"/>
                          </a:rPr>
                        </m:ctrlPr>
                      </m:sSubPr>
                      <m:e>
                        <m:r>
                          <m:rPr>
                            <m:sty m:val="p"/>
                          </m:rPr>
                          <a:rPr lang="vi-VN" sz="1700">
                            <a:effectLst/>
                            <a:latin typeface="Cambria Math" panose="02040503050406030204" pitchFamily="18" charset="0"/>
                            <a:ea typeface="Dotum" panose="020B0600000101010101" pitchFamily="34" charset="-127"/>
                          </a:rPr>
                          <m:t>x</m:t>
                        </m:r>
                      </m:e>
                      <m:sub>
                        <m:r>
                          <a:rPr lang="vi-VN" sz="1700">
                            <a:effectLst/>
                            <a:latin typeface="Cambria Math" panose="02040503050406030204" pitchFamily="18" charset="0"/>
                            <a:ea typeface="Dotum" panose="020B0600000101010101" pitchFamily="34" charset="-127"/>
                          </a:rPr>
                          <m:t>18</m:t>
                        </m:r>
                      </m:sub>
                    </m:sSub>
                  </m:oMath>
                </a14:m>
                <a:r>
                  <a:rPr lang="vi-VN" sz="1700">
                    <a:effectLst/>
                    <a:latin typeface="+mn-lt"/>
                    <a:ea typeface="Dotum" panose="020B0600000101010101" pitchFamily="34" charset="-127"/>
                  </a:rPr>
                  <a:t>. Do </a:t>
                </a:r>
                <a14:m>
                  <m:oMath xmlns:m="http://schemas.openxmlformats.org/officeDocument/2006/math">
                    <m:sSub>
                      <m:sSubPr>
                        <m:ctrlPr>
                          <a:rPr lang="en-US" sz="1700" i="1">
                            <a:effectLst/>
                            <a:latin typeface="Cambria Math" panose="02040503050406030204" pitchFamily="18" charset="0"/>
                            <a:ea typeface="Dotum" panose="020B0600000101010101" pitchFamily="34" charset="-127"/>
                          </a:rPr>
                        </m:ctrlPr>
                      </m:sSubPr>
                      <m:e>
                        <m:r>
                          <m:rPr>
                            <m:sty m:val="p"/>
                          </m:rPr>
                          <a:rPr lang="vi-VN" sz="1700">
                            <a:effectLst/>
                            <a:latin typeface="Cambria Math" panose="02040503050406030204" pitchFamily="18" charset="0"/>
                            <a:ea typeface="Dotum" panose="020B0600000101010101" pitchFamily="34" charset="-127"/>
                          </a:rPr>
                          <m:t>x</m:t>
                        </m:r>
                      </m:e>
                      <m:sub>
                        <m:r>
                          <a:rPr lang="vi-VN" sz="1700">
                            <a:effectLst/>
                            <a:latin typeface="Cambria Math" panose="02040503050406030204" pitchFamily="18" charset="0"/>
                            <a:ea typeface="Dotum" panose="020B0600000101010101" pitchFamily="34" charset="-127"/>
                          </a:rPr>
                          <m:t>18</m:t>
                        </m:r>
                      </m:sub>
                    </m:sSub>
                  </m:oMath>
                </a14:m>
                <a:r>
                  <a:rPr lang="vi-VN" sz="1700">
                    <a:effectLst/>
                    <a:latin typeface="+mn-lt"/>
                    <a:ea typeface="Dotum" panose="020B0600000101010101" pitchFamily="34" charset="-127"/>
                  </a:rPr>
                  <a:t> thuộc nhóm </a:t>
                </a:r>
                <a14:m>
                  <m:oMath xmlns:m="http://schemas.openxmlformats.org/officeDocument/2006/math">
                    <m:r>
                      <a:rPr lang="vi-VN" sz="1700" i="1">
                        <a:effectLst/>
                        <a:latin typeface="Cambria Math" panose="02040503050406030204" pitchFamily="18" charset="0"/>
                        <a:ea typeface="Dotum" panose="020B0600000101010101" pitchFamily="34" charset="-127"/>
                      </a:rPr>
                      <m:t>[30; 60)</m:t>
                    </m:r>
                  </m:oMath>
                </a14:m>
                <a:r>
                  <a:rPr lang="vi-VN" sz="1700">
                    <a:effectLst/>
                    <a:latin typeface="+mn-lt"/>
                    <a:ea typeface="Dotum" panose="020B0600000101010101" pitchFamily="34" charset="-127"/>
                  </a:rPr>
                  <a:t> nên nhóm này chứa trung vị. </a:t>
                </a:r>
                <a:endParaRPr lang="en-US" sz="1700" smtClean="0">
                  <a:effectLst/>
                  <a:latin typeface="+mn-lt"/>
                  <a:ea typeface="Dotum" panose="020B0600000101010101" pitchFamily="34" charset="-127"/>
                </a:endParaRPr>
              </a:p>
              <a:p>
                <a:pPr algn="just">
                  <a:lnSpc>
                    <a:spcPct val="150000"/>
                  </a:lnSpc>
                </a:pPr>
                <a:r>
                  <a:rPr lang="en-US" sz="1700" smtClean="0">
                    <a:effectLst/>
                    <a:latin typeface="+mn-lt"/>
                    <a:ea typeface="Dotum" panose="020B0600000101010101" pitchFamily="34" charset="-127"/>
                  </a:rPr>
                  <a:t>Do </a:t>
                </a:r>
                <a:r>
                  <a:rPr lang="en-US" sz="1700">
                    <a:effectLst/>
                    <a:latin typeface="+mn-lt"/>
                    <a:ea typeface="Dotum" panose="020B0600000101010101" pitchFamily="34" charset="-127"/>
                  </a:rPr>
                  <a:t>đó, </a:t>
                </a:r>
                <a14:m>
                  <m:oMath xmlns:m="http://schemas.openxmlformats.org/officeDocument/2006/math">
                    <m:r>
                      <a:rPr lang="en-US" sz="1700" i="1">
                        <a:effectLst/>
                        <a:latin typeface="Cambria Math" panose="02040503050406030204" pitchFamily="18" charset="0"/>
                        <a:ea typeface="Dotum" panose="020B0600000101010101" pitchFamily="34" charset="-127"/>
                      </a:rPr>
                      <m:t>𝑝</m:t>
                    </m:r>
                    <m:r>
                      <a:rPr lang="en-US" sz="1700" i="1">
                        <a:effectLst/>
                        <a:latin typeface="Cambria Math" panose="02040503050406030204" pitchFamily="18" charset="0"/>
                        <a:ea typeface="Dotum" panose="020B0600000101010101" pitchFamily="34" charset="-127"/>
                      </a:rPr>
                      <m:t>=2; </m:t>
                    </m:r>
                    <m:sSub>
                      <m:sSubPr>
                        <m:ctrlPr>
                          <a:rPr lang="en-US" sz="1700" i="1">
                            <a:effectLst/>
                            <a:latin typeface="Cambria Math" panose="02040503050406030204" pitchFamily="18" charset="0"/>
                            <a:ea typeface="Dotum" panose="020B0600000101010101" pitchFamily="34" charset="-127"/>
                          </a:rPr>
                        </m:ctrlPr>
                      </m:sSubPr>
                      <m:e>
                        <m:r>
                          <a:rPr lang="en-US" sz="1700" i="1">
                            <a:effectLst/>
                            <a:latin typeface="Cambria Math" panose="02040503050406030204" pitchFamily="18" charset="0"/>
                            <a:ea typeface="Dotum" panose="020B0600000101010101" pitchFamily="34" charset="-127"/>
                          </a:rPr>
                          <m:t>𝑎</m:t>
                        </m:r>
                      </m:e>
                      <m:sub>
                        <m:r>
                          <a:rPr lang="en-US" sz="1700" i="1" baseline="-25000">
                            <a:effectLst/>
                            <a:latin typeface="Cambria Math" panose="02040503050406030204" pitchFamily="18" charset="0"/>
                            <a:ea typeface="Dotum" panose="020B0600000101010101" pitchFamily="34" charset="-127"/>
                          </a:rPr>
                          <m:t>2</m:t>
                        </m:r>
                      </m:sub>
                    </m:sSub>
                    <m:r>
                      <a:rPr lang="en-US" sz="1700" i="1">
                        <a:effectLst/>
                        <a:latin typeface="Cambria Math" panose="02040503050406030204" pitchFamily="18" charset="0"/>
                        <a:ea typeface="Dotum" panose="020B0600000101010101" pitchFamily="34" charset="-127"/>
                      </a:rPr>
                      <m:t>=30; </m:t>
                    </m:r>
                    <m:sSub>
                      <m:sSubPr>
                        <m:ctrlPr>
                          <a:rPr lang="en-US" sz="1700" i="1">
                            <a:effectLst/>
                            <a:latin typeface="Cambria Math" panose="02040503050406030204" pitchFamily="18" charset="0"/>
                            <a:ea typeface="Dotum" panose="020B0600000101010101" pitchFamily="34" charset="-127"/>
                          </a:rPr>
                        </m:ctrlPr>
                      </m:sSubPr>
                      <m:e>
                        <m:r>
                          <a:rPr lang="en-US" sz="1700" i="1">
                            <a:effectLst/>
                            <a:latin typeface="Cambria Math" panose="02040503050406030204" pitchFamily="18" charset="0"/>
                            <a:ea typeface="Dotum" panose="020B0600000101010101" pitchFamily="34" charset="-127"/>
                          </a:rPr>
                          <m:t>𝑚</m:t>
                        </m:r>
                      </m:e>
                      <m:sub>
                        <m:r>
                          <a:rPr lang="en-US" sz="1700" i="1" baseline="-25000">
                            <a:effectLst/>
                            <a:latin typeface="Cambria Math" panose="02040503050406030204" pitchFamily="18" charset="0"/>
                            <a:ea typeface="Dotum" panose="020B0600000101010101" pitchFamily="34" charset="-127"/>
                          </a:rPr>
                          <m:t>2</m:t>
                        </m:r>
                      </m:sub>
                    </m:sSub>
                    <m:r>
                      <a:rPr lang="en-US" sz="1700" i="1">
                        <a:effectLst/>
                        <a:latin typeface="Cambria Math" panose="02040503050406030204" pitchFamily="18" charset="0"/>
                        <a:ea typeface="Dotum" panose="020B0600000101010101" pitchFamily="34" charset="-127"/>
                      </a:rPr>
                      <m:t>=15; </m:t>
                    </m:r>
                    <m:sSub>
                      <m:sSubPr>
                        <m:ctrlPr>
                          <a:rPr lang="en-US" sz="1700" i="1">
                            <a:effectLst/>
                            <a:latin typeface="Cambria Math" panose="02040503050406030204" pitchFamily="18" charset="0"/>
                            <a:ea typeface="Dotum" panose="020B0600000101010101" pitchFamily="34" charset="-127"/>
                          </a:rPr>
                        </m:ctrlPr>
                      </m:sSubPr>
                      <m:e>
                        <m:r>
                          <a:rPr lang="en-US" sz="1700" i="1">
                            <a:effectLst/>
                            <a:latin typeface="Cambria Math" panose="02040503050406030204" pitchFamily="18" charset="0"/>
                            <a:ea typeface="Dotum" panose="020B0600000101010101" pitchFamily="34" charset="-127"/>
                          </a:rPr>
                          <m:t>𝑚</m:t>
                        </m:r>
                      </m:e>
                      <m:sub>
                        <m:r>
                          <a:rPr lang="en-US" sz="1700" i="1" baseline="-25000">
                            <a:effectLst/>
                            <a:latin typeface="Cambria Math" panose="02040503050406030204" pitchFamily="18" charset="0"/>
                            <a:ea typeface="Dotum" panose="020B0600000101010101" pitchFamily="34" charset="-127"/>
                          </a:rPr>
                          <m:t>1</m:t>
                        </m:r>
                      </m:sub>
                    </m:sSub>
                    <m:r>
                      <a:rPr lang="en-US" sz="1700" i="1">
                        <a:effectLst/>
                        <a:latin typeface="Cambria Math" panose="02040503050406030204" pitchFamily="18" charset="0"/>
                        <a:ea typeface="Dotum" panose="020B0600000101010101" pitchFamily="34" charset="-127"/>
                      </a:rPr>
                      <m:t>=3; </m:t>
                    </m:r>
                    <m:sSub>
                      <m:sSubPr>
                        <m:ctrlPr>
                          <a:rPr lang="en-US" sz="1700" i="1">
                            <a:effectLst/>
                            <a:latin typeface="Cambria Math" panose="02040503050406030204" pitchFamily="18" charset="0"/>
                            <a:ea typeface="Dotum" panose="020B0600000101010101" pitchFamily="34" charset="-127"/>
                          </a:rPr>
                        </m:ctrlPr>
                      </m:sSubPr>
                      <m:e>
                        <m:r>
                          <a:rPr lang="en-US" sz="1700" i="1">
                            <a:effectLst/>
                            <a:latin typeface="Cambria Math" panose="02040503050406030204" pitchFamily="18" charset="0"/>
                            <a:ea typeface="Dotum" panose="020B0600000101010101" pitchFamily="34" charset="-127"/>
                          </a:rPr>
                          <m:t>𝑎</m:t>
                        </m:r>
                      </m:e>
                      <m:sub>
                        <m:r>
                          <a:rPr lang="en-US" sz="1700" i="1" baseline="-25000">
                            <a:effectLst/>
                            <a:latin typeface="Cambria Math" panose="02040503050406030204" pitchFamily="18" charset="0"/>
                            <a:ea typeface="Dotum" panose="020B0600000101010101" pitchFamily="34" charset="-127"/>
                          </a:rPr>
                          <m:t>3</m:t>
                        </m:r>
                      </m:sub>
                    </m:sSub>
                    <m:r>
                      <a:rPr lang="en-US" sz="1700" i="1">
                        <a:effectLst/>
                        <a:latin typeface="Cambria Math" panose="02040503050406030204" pitchFamily="18" charset="0"/>
                        <a:ea typeface="Dotum" panose="020B0600000101010101" pitchFamily="34" charset="-127"/>
                      </a:rPr>
                      <m:t>–</m:t>
                    </m:r>
                    <m:sSub>
                      <m:sSubPr>
                        <m:ctrlPr>
                          <a:rPr lang="en-US" sz="1700" i="1">
                            <a:effectLst/>
                            <a:latin typeface="Cambria Math" panose="02040503050406030204" pitchFamily="18" charset="0"/>
                            <a:ea typeface="Dotum" panose="020B0600000101010101" pitchFamily="34" charset="-127"/>
                          </a:rPr>
                        </m:ctrlPr>
                      </m:sSubPr>
                      <m:e>
                        <m:r>
                          <a:rPr lang="en-US" sz="1700" i="1">
                            <a:effectLst/>
                            <a:latin typeface="Cambria Math" panose="02040503050406030204" pitchFamily="18" charset="0"/>
                            <a:ea typeface="Dotum" panose="020B0600000101010101" pitchFamily="34" charset="-127"/>
                          </a:rPr>
                          <m:t>𝑎</m:t>
                        </m:r>
                      </m:e>
                      <m:sub>
                        <m:r>
                          <a:rPr lang="en-US" sz="1700" i="1" baseline="-25000">
                            <a:effectLst/>
                            <a:latin typeface="Cambria Math" panose="02040503050406030204" pitchFamily="18" charset="0"/>
                            <a:ea typeface="Dotum" panose="020B0600000101010101" pitchFamily="34" charset="-127"/>
                          </a:rPr>
                          <m:t>2</m:t>
                        </m:r>
                      </m:sub>
                    </m:sSub>
                    <m:r>
                      <a:rPr lang="en-US" sz="1700" i="1">
                        <a:effectLst/>
                        <a:latin typeface="Cambria Math" panose="02040503050406030204" pitchFamily="18" charset="0"/>
                        <a:ea typeface="Dotum" panose="020B0600000101010101" pitchFamily="34" charset="-127"/>
                      </a:rPr>
                      <m:t>=60 –30=30</m:t>
                    </m:r>
                  </m:oMath>
                </a14:m>
                <a:r>
                  <a:rPr lang="en-US" sz="1700">
                    <a:effectLst/>
                    <a:latin typeface="+mn-lt"/>
                    <a:ea typeface="Dotum" panose="020B0600000101010101" pitchFamily="34" charset="-127"/>
                  </a:rPr>
                  <a:t> và ta có</a:t>
                </a:r>
                <a:r>
                  <a:rPr lang="vi-VN" sz="1700" smtClean="0">
                    <a:effectLst/>
                    <a:latin typeface="+mn-lt"/>
                    <a:ea typeface="Dotum" panose="020B0600000101010101" pitchFamily="34" charset="-127"/>
                  </a:rPr>
                  <a:t>:</a:t>
                </a:r>
                <a:r>
                  <a:rPr lang="en-US" sz="1700">
                    <a:latin typeface="+mn-lt"/>
                    <a:ea typeface="Dotum" panose="020B0600000101010101" pitchFamily="34" charset="-127"/>
                  </a:rPr>
                  <a:t> </a:t>
                </a:r>
                <a:endParaRPr lang="en-US" sz="1700" smtClean="0">
                  <a:latin typeface="+mn-lt"/>
                  <a:ea typeface="Dotum" panose="020B0600000101010101" pitchFamily="34" charset="-127"/>
                </a:endParaRPr>
              </a:p>
              <a:p>
                <a:pPr algn="ctr">
                  <a:lnSpc>
                    <a:spcPct val="150000"/>
                  </a:lnSpc>
                </a:pP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m:rPr>
                            <m:sty m:val="p"/>
                          </m:rPr>
                          <a:rPr lang="vi-VN" sz="1700">
                            <a:effectLst/>
                            <a:latin typeface="Cambria Math" panose="02040503050406030204" pitchFamily="18" charset="0"/>
                            <a:ea typeface="Times New Roman" panose="02020603050405020304" pitchFamily="18" charset="0"/>
                          </a:rPr>
                          <m:t>M</m:t>
                        </m:r>
                      </m:e>
                      <m:sub>
                        <m:r>
                          <m:rPr>
                            <m:sty m:val="p"/>
                          </m:rPr>
                          <a:rPr lang="vi-VN" sz="1700">
                            <a:effectLst/>
                            <a:latin typeface="Cambria Math" panose="02040503050406030204" pitchFamily="18" charset="0"/>
                            <a:ea typeface="Times New Roman" panose="02020603050405020304" pitchFamily="18" charset="0"/>
                          </a:rPr>
                          <m:t>e</m:t>
                        </m:r>
                      </m:sub>
                    </m:sSub>
                    <m:r>
                      <a:rPr lang="vi-VN" sz="1700">
                        <a:effectLst/>
                        <a:latin typeface="Cambria Math" panose="02040503050406030204" pitchFamily="18" charset="0"/>
                        <a:ea typeface="Times New Roman" panose="02020603050405020304" pitchFamily="18" charset="0"/>
                      </a:rPr>
                      <m:t>=30+</m:t>
                    </m:r>
                    <m:f>
                      <m:fPr>
                        <m:ctrlPr>
                          <a:rPr lang="en-US" sz="1700" i="1">
                            <a:effectLst/>
                            <a:latin typeface="Cambria Math" panose="02040503050406030204" pitchFamily="18" charset="0"/>
                            <a:ea typeface="Times New Roman" panose="02020603050405020304" pitchFamily="18" charset="0"/>
                          </a:rPr>
                        </m:ctrlPr>
                      </m:fPr>
                      <m:num>
                        <m:f>
                          <m:fPr>
                            <m:ctrlPr>
                              <a:rPr lang="en-US" sz="1700" i="1">
                                <a:effectLst/>
                                <a:latin typeface="Cambria Math" panose="02040503050406030204" pitchFamily="18" charset="0"/>
                                <a:ea typeface="Times New Roman" panose="02020603050405020304" pitchFamily="18" charset="0"/>
                              </a:rPr>
                            </m:ctrlPr>
                          </m:fPr>
                          <m:num>
                            <m:r>
                              <a:rPr lang="vi-VN" sz="1700">
                                <a:effectLst/>
                                <a:latin typeface="Cambria Math" panose="02040503050406030204" pitchFamily="18" charset="0"/>
                                <a:ea typeface="Times New Roman" panose="02020603050405020304" pitchFamily="18" charset="0"/>
                              </a:rPr>
                              <m:t>35</m:t>
                            </m:r>
                          </m:num>
                          <m:den>
                            <m:r>
                              <a:rPr lang="vi-VN" sz="1700">
                                <a:effectLst/>
                                <a:latin typeface="Cambria Math" panose="02040503050406030204" pitchFamily="18" charset="0"/>
                                <a:ea typeface="Times New Roman" panose="02020603050405020304" pitchFamily="18" charset="0"/>
                              </a:rPr>
                              <m:t>2</m:t>
                            </m:r>
                          </m:den>
                        </m:f>
                        <m:r>
                          <a:rPr lang="vi-VN" sz="1700" i="1">
                            <a:effectLst/>
                            <a:latin typeface="Cambria Math" panose="02040503050406030204" pitchFamily="18" charset="0"/>
                            <a:ea typeface="Times New Roman" panose="02020603050405020304" pitchFamily="18" charset="0"/>
                          </a:rPr>
                          <m:t>−</m:t>
                        </m:r>
                        <m:r>
                          <a:rPr lang="vi-VN" sz="1700">
                            <a:effectLst/>
                            <a:latin typeface="Cambria Math" panose="02040503050406030204" pitchFamily="18" charset="0"/>
                            <a:ea typeface="Times New Roman" panose="02020603050405020304" pitchFamily="18" charset="0"/>
                          </a:rPr>
                          <m:t>3</m:t>
                        </m:r>
                      </m:num>
                      <m:den>
                        <m:r>
                          <a:rPr lang="vi-VN" sz="1700">
                            <a:effectLst/>
                            <a:latin typeface="Cambria Math" panose="02040503050406030204" pitchFamily="18" charset="0"/>
                            <a:ea typeface="Times New Roman" panose="02020603050405020304" pitchFamily="18" charset="0"/>
                          </a:rPr>
                          <m:t>15</m:t>
                        </m:r>
                      </m:den>
                    </m:f>
                    <m:r>
                      <a:rPr lang="vi-VN" sz="1700">
                        <a:effectLst/>
                        <a:latin typeface="Cambria Math" panose="02040503050406030204" pitchFamily="18" charset="0"/>
                        <a:ea typeface="Times New Roman" panose="02020603050405020304" pitchFamily="18" charset="0"/>
                      </a:rPr>
                      <m:t>.30=59</m:t>
                    </m:r>
                  </m:oMath>
                </a14:m>
                <a:r>
                  <a:rPr lang="en-US" sz="1700" smtClean="0">
                    <a:effectLst/>
                    <a:latin typeface="+mn-lt"/>
                    <a:ea typeface="Times New Roman" panose="02020603050405020304" pitchFamily="18" charset="0"/>
                  </a:rPr>
                  <a:t>.</a:t>
                </a:r>
                <a:endParaRPr lang="en-US" sz="1700">
                  <a:effectLst/>
                  <a:latin typeface="+mn-lt"/>
                  <a:ea typeface="Times New Roman" panose="02020603050405020304" pitchFamily="18" charset="0"/>
                </a:endParaRPr>
              </a:p>
              <a:p>
                <a:pPr algn="just">
                  <a:lnSpc>
                    <a:spcPct val="150000"/>
                  </a:lnSpc>
                </a:pPr>
                <a:r>
                  <a:rPr lang="vi-VN" sz="1700">
                    <a:effectLst/>
                    <a:latin typeface="+mn-lt"/>
                    <a:ea typeface="Times New Roman" panose="02020603050405020304" pitchFamily="18" charset="0"/>
                  </a:rPr>
                  <a:t>Trung vị của mẫu số liệu ghép nhóm xấp xỉ cho trung vị của mẫu số liệu gốc, nó chia mẫu số liệu gốc thành hai phần, mỗi phần chứa </a:t>
                </a:r>
                <a14:m>
                  <m:oMath xmlns:m="http://schemas.openxmlformats.org/officeDocument/2006/math">
                    <m:r>
                      <a:rPr lang="vi-VN" sz="1700" i="1">
                        <a:effectLst/>
                        <a:latin typeface="Cambria Math" panose="02040503050406030204" pitchFamily="18" charset="0"/>
                        <a:ea typeface="Times New Roman" panose="02020603050405020304" pitchFamily="18" charset="0"/>
                      </a:rPr>
                      <m:t>50%</m:t>
                    </m:r>
                  </m:oMath>
                </a14:m>
                <a:r>
                  <a:rPr lang="vi-VN" sz="1700">
                    <a:effectLst/>
                    <a:latin typeface="+mn-lt"/>
                    <a:ea typeface="Times New Roman" panose="02020603050405020304" pitchFamily="18" charset="0"/>
                  </a:rPr>
                  <a:t> giá trị. </a:t>
                </a:r>
                <a:endParaRPr lang="en-US" sz="1700" smtClean="0">
                  <a:effectLst/>
                  <a:latin typeface="+mn-lt"/>
                  <a:ea typeface="Times New Roman" panose="02020603050405020304" pitchFamily="18" charset="0"/>
                </a:endParaRPr>
              </a:p>
              <a:p>
                <a:pPr algn="just">
                  <a:lnSpc>
                    <a:spcPct val="150000"/>
                  </a:lnSpc>
                </a:pPr>
                <a:r>
                  <a:rPr lang="vi-VN" sz="1700" smtClean="0">
                    <a:effectLst/>
                    <a:latin typeface="+mn-lt"/>
                    <a:ea typeface="Times New Roman" panose="02020603050405020304" pitchFamily="18" charset="0"/>
                  </a:rPr>
                  <a:t>Từ </a:t>
                </a:r>
                <a:r>
                  <a:rPr lang="vi-VN" sz="1700">
                    <a:effectLst/>
                    <a:latin typeface="+mn-lt"/>
                    <a:ea typeface="Times New Roman" panose="02020603050405020304" pitchFamily="18" charset="0"/>
                  </a:rPr>
                  <a:t>đó ta thấy trung vị của mẫu số liệu gốc xấp xỉ bằng 59, giá trị này là ngưỡng để chia mẫu số liệu gốc thành 2 phần.</a:t>
                </a:r>
                <a:endParaRPr lang="en-US" sz="1700">
                  <a:effectLst/>
                  <a:latin typeface="+mn-lt"/>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2824" y="385366"/>
                <a:ext cx="8607062" cy="4752776"/>
              </a:xfrm>
              <a:prstGeom prst="rect">
                <a:avLst/>
              </a:prstGeom>
              <a:blipFill>
                <a:blip r:embed="rId3"/>
                <a:stretch>
                  <a:fillRect l="-496" r="-425"/>
                </a:stretch>
              </a:blipFill>
            </p:spPr>
            <p:txBody>
              <a:bodyPr/>
              <a:lstStyle/>
              <a:p>
                <a:r>
                  <a:rPr lang="en-US">
                    <a:noFill/>
                  </a:rPr>
                  <a:t> </a:t>
                </a:r>
              </a:p>
            </p:txBody>
          </p:sp>
        </mc:Fallback>
      </mc:AlternateContent>
    </p:spTree>
    <p:extLst>
      <p:ext uri="{BB962C8B-B14F-4D97-AF65-F5344CB8AC3E}">
        <p14:creationId xmlns:p14="http://schemas.microsoft.com/office/powerpoint/2010/main" val="276453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anim calcmode="lin" valueType="num">
                                      <p:cBhvr>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anim calcmode="lin" valueType="num">
                                      <p:cBhvr>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anim calcmode="lin" valueType="num">
                                      <p:cBhvr>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1" dur="50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wipe(left)">
                                      <p:cBhvr>
                                        <p:cTn id="4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37" name="Google Shape;487;p48"/>
          <p:cNvGrpSpPr/>
          <p:nvPr/>
        </p:nvGrpSpPr>
        <p:grpSpPr>
          <a:xfrm flipH="1">
            <a:off x="8548968" y="1055263"/>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rot="19239960">
            <a:off x="91345" y="33386"/>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62098" y="443023"/>
                <a:ext cx="8604127" cy="4586127"/>
              </a:xfrm>
              <a:prstGeom prst="rect">
                <a:avLst/>
              </a:prstGeom>
            </p:spPr>
            <p:txBody>
              <a:bodyPr wrap="square">
                <a:spAutoFit/>
              </a:bodyPr>
              <a:lstStyle/>
              <a:p>
                <a:pPr marL="285750" indent="-285750" algn="just">
                  <a:lnSpc>
                    <a:spcPct val="150000"/>
                  </a:lnSpc>
                  <a:spcBef>
                    <a:spcPts val="100"/>
                  </a:spcBef>
                  <a:spcAft>
                    <a:spcPts val="100"/>
                  </a:spcAft>
                  <a:buFont typeface="Courier New" panose="02070309020205020404" pitchFamily="49" charset="0"/>
                  <a:buChar char="o"/>
                </a:pPr>
                <a:r>
                  <a:rPr lang="vi-VN" sz="1600" smtClean="0">
                    <a:latin typeface="+mn-lt"/>
                    <a:ea typeface="Times New Roman" panose="02020603050405020304" pitchFamily="18" charset="0"/>
                  </a:rPr>
                  <a:t>Tứ </a:t>
                </a:r>
                <a:r>
                  <a:rPr lang="vi-VN" sz="1600">
                    <a:latin typeface="+mn-lt"/>
                    <a:ea typeface="Times New Roman" panose="02020603050405020304" pitchFamily="18" charset="0"/>
                  </a:rPr>
                  <a:t>phân vị thứ nhất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m:rPr>
                            <m:sty m:val="p"/>
                          </m:rPr>
                          <a:rPr lang="vi-VN" sz="1600">
                            <a:effectLst/>
                            <a:latin typeface="Cambria Math" panose="02040503050406030204" pitchFamily="18" charset="0"/>
                            <a:ea typeface="Times New Roman" panose="02020603050405020304" pitchFamily="18" charset="0"/>
                          </a:rPr>
                          <m:t>Q</m:t>
                        </m:r>
                      </m:e>
                      <m:sub>
                        <m:r>
                          <a:rPr lang="vi-VN" sz="1600">
                            <a:effectLst/>
                            <a:latin typeface="Cambria Math" panose="02040503050406030204" pitchFamily="18" charset="0"/>
                            <a:ea typeface="Times New Roman" panose="02020603050405020304" pitchFamily="18" charset="0"/>
                          </a:rPr>
                          <m:t>1</m:t>
                        </m:r>
                      </m:sub>
                    </m:sSub>
                  </m:oMath>
                </a14:m>
                <a:r>
                  <a:rPr lang="vi-VN" sz="1600">
                    <a:effectLst/>
                    <a:latin typeface="+mn-lt"/>
                    <a:ea typeface="Dotum" panose="020B0600000101010101" pitchFamily="34" charset="-127"/>
                  </a:rPr>
                  <a:t> là </a:t>
                </a:r>
                <a14:m>
                  <m:oMath xmlns:m="http://schemas.openxmlformats.org/officeDocument/2006/math">
                    <m:sSub>
                      <m:sSubPr>
                        <m:ctrlPr>
                          <a:rPr lang="en-US" sz="1600" i="1">
                            <a:effectLst/>
                            <a:latin typeface="Cambria Math" panose="02040503050406030204" pitchFamily="18" charset="0"/>
                            <a:ea typeface="Dotum" panose="020B0600000101010101" pitchFamily="34" charset="-127"/>
                          </a:rPr>
                        </m:ctrlPr>
                      </m:sSubPr>
                      <m:e>
                        <m:r>
                          <m:rPr>
                            <m:sty m:val="p"/>
                          </m:rPr>
                          <a:rPr lang="vi-VN" sz="1600">
                            <a:effectLst/>
                            <a:latin typeface="Cambria Math" panose="02040503050406030204" pitchFamily="18" charset="0"/>
                            <a:ea typeface="Dotum" panose="020B0600000101010101" pitchFamily="34" charset="-127"/>
                          </a:rPr>
                          <m:t>x</m:t>
                        </m:r>
                      </m:e>
                      <m:sub>
                        <m:r>
                          <a:rPr lang="vi-VN" sz="1600">
                            <a:effectLst/>
                            <a:latin typeface="Cambria Math" panose="02040503050406030204" pitchFamily="18" charset="0"/>
                            <a:ea typeface="Dotum" panose="020B0600000101010101" pitchFamily="34" charset="-127"/>
                          </a:rPr>
                          <m:t>9</m:t>
                        </m:r>
                      </m:sub>
                    </m:sSub>
                  </m:oMath>
                </a14:m>
                <a:r>
                  <a:rPr lang="vi-VN" sz="1600">
                    <a:effectLst/>
                    <a:latin typeface="+mn-lt"/>
                    <a:ea typeface="Dotum" panose="020B0600000101010101" pitchFamily="34" charset="-127"/>
                  </a:rPr>
                  <a:t>. Do </a:t>
                </a:r>
                <a14:m>
                  <m:oMath xmlns:m="http://schemas.openxmlformats.org/officeDocument/2006/math">
                    <m:sSub>
                      <m:sSubPr>
                        <m:ctrlPr>
                          <a:rPr lang="en-US" sz="1600" i="1">
                            <a:effectLst/>
                            <a:latin typeface="Cambria Math" panose="02040503050406030204" pitchFamily="18" charset="0"/>
                            <a:ea typeface="Dotum" panose="020B0600000101010101" pitchFamily="34" charset="-127"/>
                          </a:rPr>
                        </m:ctrlPr>
                      </m:sSubPr>
                      <m:e>
                        <m:r>
                          <m:rPr>
                            <m:sty m:val="p"/>
                          </m:rPr>
                          <a:rPr lang="vi-VN" sz="1600">
                            <a:effectLst/>
                            <a:latin typeface="Cambria Math" panose="02040503050406030204" pitchFamily="18" charset="0"/>
                            <a:ea typeface="Dotum" panose="020B0600000101010101" pitchFamily="34" charset="-127"/>
                          </a:rPr>
                          <m:t>x</m:t>
                        </m:r>
                      </m:e>
                      <m:sub>
                        <m:r>
                          <a:rPr lang="vi-VN" sz="1600">
                            <a:effectLst/>
                            <a:latin typeface="Cambria Math" panose="02040503050406030204" pitchFamily="18" charset="0"/>
                            <a:ea typeface="Dotum" panose="020B0600000101010101" pitchFamily="34" charset="-127"/>
                          </a:rPr>
                          <m:t>9</m:t>
                        </m:r>
                      </m:sub>
                    </m:sSub>
                  </m:oMath>
                </a14:m>
                <a:r>
                  <a:rPr lang="vi-VN" sz="1600">
                    <a:effectLst/>
                    <a:latin typeface="+mn-lt"/>
                    <a:ea typeface="Dotum" panose="020B0600000101010101" pitchFamily="34" charset="-127"/>
                  </a:rPr>
                  <a:t> thuộc nhóm </a:t>
                </a:r>
                <a14:m>
                  <m:oMath xmlns:m="http://schemas.openxmlformats.org/officeDocument/2006/math">
                    <m:r>
                      <a:rPr lang="vi-VN" sz="1600" i="1">
                        <a:effectLst/>
                        <a:latin typeface="Cambria Math" panose="02040503050406030204" pitchFamily="18" charset="0"/>
                        <a:ea typeface="Dotum" panose="020B0600000101010101" pitchFamily="34" charset="-127"/>
                      </a:rPr>
                      <m:t>[30; 60)</m:t>
                    </m:r>
                  </m:oMath>
                </a14:m>
                <a:r>
                  <a:rPr lang="vi-VN" sz="1600">
                    <a:effectLst/>
                    <a:latin typeface="+mn-lt"/>
                    <a:ea typeface="Dotum" panose="020B0600000101010101" pitchFamily="34" charset="-127"/>
                  </a:rPr>
                  <a:t> nên nhóm này chứa </a:t>
                </a:r>
                <a14:m>
                  <m:oMath xmlns:m="http://schemas.openxmlformats.org/officeDocument/2006/math">
                    <m:sSub>
                      <m:sSubPr>
                        <m:ctrlPr>
                          <a:rPr lang="en-US" sz="1600" i="1">
                            <a:effectLst/>
                            <a:latin typeface="Cambria Math" panose="02040503050406030204" pitchFamily="18" charset="0"/>
                            <a:ea typeface="Dotum" panose="020B0600000101010101" pitchFamily="34" charset="-127"/>
                          </a:rPr>
                        </m:ctrlPr>
                      </m:sSubPr>
                      <m:e>
                        <m:r>
                          <a:rPr lang="vi-VN" sz="1600" i="1">
                            <a:effectLst/>
                            <a:latin typeface="Cambria Math" panose="02040503050406030204" pitchFamily="18" charset="0"/>
                            <a:ea typeface="Dotum" panose="020B0600000101010101" pitchFamily="34" charset="-127"/>
                          </a:rPr>
                          <m:t>𝑄</m:t>
                        </m:r>
                      </m:e>
                      <m:sub>
                        <m:r>
                          <a:rPr lang="vi-VN" sz="1600" i="1" baseline="-25000">
                            <a:effectLst/>
                            <a:latin typeface="Cambria Math" panose="02040503050406030204" pitchFamily="18" charset="0"/>
                            <a:ea typeface="Dotum" panose="020B0600000101010101" pitchFamily="34" charset="-127"/>
                          </a:rPr>
                          <m:t>1</m:t>
                        </m:r>
                      </m:sub>
                    </m:sSub>
                  </m:oMath>
                </a14:m>
                <a:r>
                  <a:rPr lang="vi-VN" sz="1600" smtClean="0">
                    <a:effectLst/>
                    <a:latin typeface="+mn-lt"/>
                    <a:ea typeface="Dotum" panose="020B0600000101010101" pitchFamily="34" charset="-127"/>
                  </a:rPr>
                  <a:t>.</a:t>
                </a:r>
                <a:r>
                  <a:rPr lang="en-US" sz="1600">
                    <a:latin typeface="+mn-lt"/>
                    <a:ea typeface="Dotum" panose="020B0600000101010101" pitchFamily="34" charset="-127"/>
                  </a:rPr>
                  <a:t> </a:t>
                </a:r>
                <a:endParaRPr lang="en-US" sz="1600" smtClean="0">
                  <a:latin typeface="+mn-lt"/>
                  <a:ea typeface="Dotum" panose="020B0600000101010101" pitchFamily="34" charset="-127"/>
                </a:endParaRPr>
              </a:p>
              <a:p>
                <a:pPr algn="just">
                  <a:lnSpc>
                    <a:spcPct val="150000"/>
                  </a:lnSpc>
                  <a:spcBef>
                    <a:spcPts val="100"/>
                  </a:spcBef>
                  <a:spcAft>
                    <a:spcPts val="100"/>
                  </a:spcAft>
                </a:pPr>
                <a:r>
                  <a:rPr lang="vi-VN" sz="1600" smtClean="0">
                    <a:effectLst/>
                    <a:latin typeface="+mn-lt"/>
                    <a:ea typeface="Dotum" panose="020B0600000101010101" pitchFamily="34" charset="-127"/>
                  </a:rPr>
                  <a:t>Do </a:t>
                </a:r>
                <a:r>
                  <a:rPr lang="vi-VN" sz="1600">
                    <a:effectLst/>
                    <a:latin typeface="+mn-lt"/>
                    <a:ea typeface="Dotum" panose="020B0600000101010101" pitchFamily="34" charset="-127"/>
                  </a:rPr>
                  <a:t>đó, </a:t>
                </a:r>
                <a14:m>
                  <m:oMath xmlns:m="http://schemas.openxmlformats.org/officeDocument/2006/math">
                    <m:r>
                      <a:rPr lang="vi-VN" sz="1600" i="1">
                        <a:effectLst/>
                        <a:latin typeface="Cambria Math" panose="02040503050406030204" pitchFamily="18" charset="0"/>
                        <a:ea typeface="Dotum" panose="020B0600000101010101" pitchFamily="34" charset="-127"/>
                      </a:rPr>
                      <m:t>𝑝</m:t>
                    </m:r>
                    <m:r>
                      <a:rPr lang="vi-VN" sz="1600" i="1">
                        <a:effectLst/>
                        <a:latin typeface="Cambria Math" panose="02040503050406030204" pitchFamily="18" charset="0"/>
                        <a:ea typeface="Dotum" panose="020B0600000101010101" pitchFamily="34" charset="-127"/>
                      </a:rPr>
                      <m:t>=2; </m:t>
                    </m:r>
                    <m:sSub>
                      <m:sSubPr>
                        <m:ctrlPr>
                          <a:rPr lang="en-US" sz="1600" i="1">
                            <a:effectLst/>
                            <a:latin typeface="Cambria Math" panose="02040503050406030204" pitchFamily="18" charset="0"/>
                            <a:ea typeface="Dotum" panose="020B0600000101010101" pitchFamily="34" charset="-127"/>
                          </a:rPr>
                        </m:ctrlPr>
                      </m:sSubPr>
                      <m:e>
                        <m:r>
                          <a:rPr lang="vi-VN" sz="1600" i="1">
                            <a:effectLst/>
                            <a:latin typeface="Cambria Math" panose="02040503050406030204" pitchFamily="18" charset="0"/>
                            <a:ea typeface="Dotum" panose="020B0600000101010101" pitchFamily="34" charset="-127"/>
                          </a:rPr>
                          <m:t>𝑎</m:t>
                        </m:r>
                      </m:e>
                      <m:sub>
                        <m:r>
                          <a:rPr lang="vi-VN" sz="1600" i="1" baseline="-25000">
                            <a:effectLst/>
                            <a:latin typeface="Cambria Math" panose="02040503050406030204" pitchFamily="18" charset="0"/>
                            <a:ea typeface="Dotum" panose="020B0600000101010101" pitchFamily="34" charset="-127"/>
                          </a:rPr>
                          <m:t>2</m:t>
                        </m:r>
                      </m:sub>
                    </m:sSub>
                    <m:r>
                      <a:rPr lang="vi-VN" sz="1600" i="1">
                        <a:effectLst/>
                        <a:latin typeface="Cambria Math" panose="02040503050406030204" pitchFamily="18" charset="0"/>
                        <a:ea typeface="Dotum" panose="020B0600000101010101" pitchFamily="34" charset="-127"/>
                      </a:rPr>
                      <m:t>=30; </m:t>
                    </m:r>
                    <m:sSub>
                      <m:sSubPr>
                        <m:ctrlPr>
                          <a:rPr lang="en-US" sz="1600" i="1">
                            <a:effectLst/>
                            <a:latin typeface="Cambria Math" panose="02040503050406030204" pitchFamily="18" charset="0"/>
                            <a:ea typeface="Dotum" panose="020B0600000101010101" pitchFamily="34" charset="-127"/>
                          </a:rPr>
                        </m:ctrlPr>
                      </m:sSubPr>
                      <m:e>
                        <m:r>
                          <a:rPr lang="vi-VN" sz="1600" i="1">
                            <a:effectLst/>
                            <a:latin typeface="Cambria Math" panose="02040503050406030204" pitchFamily="18" charset="0"/>
                            <a:ea typeface="Dotum" panose="020B0600000101010101" pitchFamily="34" charset="-127"/>
                          </a:rPr>
                          <m:t>𝑚</m:t>
                        </m:r>
                      </m:e>
                      <m:sub>
                        <m:r>
                          <a:rPr lang="vi-VN" sz="1600" i="1" baseline="-25000">
                            <a:effectLst/>
                            <a:latin typeface="Cambria Math" panose="02040503050406030204" pitchFamily="18" charset="0"/>
                            <a:ea typeface="Dotum" panose="020B0600000101010101" pitchFamily="34" charset="-127"/>
                          </a:rPr>
                          <m:t>2</m:t>
                        </m:r>
                      </m:sub>
                    </m:sSub>
                    <m:r>
                      <a:rPr lang="vi-VN" sz="1600" i="1">
                        <a:effectLst/>
                        <a:latin typeface="Cambria Math" panose="02040503050406030204" pitchFamily="18" charset="0"/>
                        <a:ea typeface="Dotum" panose="020B0600000101010101" pitchFamily="34" charset="-127"/>
                      </a:rPr>
                      <m:t>=15; </m:t>
                    </m:r>
                    <m:sSub>
                      <m:sSubPr>
                        <m:ctrlPr>
                          <a:rPr lang="en-US" sz="1600" i="1">
                            <a:effectLst/>
                            <a:latin typeface="Cambria Math" panose="02040503050406030204" pitchFamily="18" charset="0"/>
                            <a:ea typeface="Dotum" panose="020B0600000101010101" pitchFamily="34" charset="-127"/>
                          </a:rPr>
                        </m:ctrlPr>
                      </m:sSubPr>
                      <m:e>
                        <m:r>
                          <a:rPr lang="vi-VN" sz="1600" i="1">
                            <a:effectLst/>
                            <a:latin typeface="Cambria Math" panose="02040503050406030204" pitchFamily="18" charset="0"/>
                            <a:ea typeface="Dotum" panose="020B0600000101010101" pitchFamily="34" charset="-127"/>
                          </a:rPr>
                          <m:t>𝑚</m:t>
                        </m:r>
                      </m:e>
                      <m:sub>
                        <m:r>
                          <a:rPr lang="vi-VN" sz="1600" i="1" baseline="-25000">
                            <a:effectLst/>
                            <a:latin typeface="Cambria Math" panose="02040503050406030204" pitchFamily="18" charset="0"/>
                            <a:ea typeface="Dotum" panose="020B0600000101010101" pitchFamily="34" charset="-127"/>
                          </a:rPr>
                          <m:t>1</m:t>
                        </m:r>
                      </m:sub>
                    </m:sSub>
                    <m:r>
                      <a:rPr lang="vi-VN" sz="1600" i="1">
                        <a:effectLst/>
                        <a:latin typeface="Cambria Math" panose="02040503050406030204" pitchFamily="18" charset="0"/>
                        <a:ea typeface="Dotum" panose="020B0600000101010101" pitchFamily="34" charset="-127"/>
                      </a:rPr>
                      <m:t>=3; </m:t>
                    </m:r>
                    <m:sSub>
                      <m:sSubPr>
                        <m:ctrlPr>
                          <a:rPr lang="en-US" sz="1600" i="1">
                            <a:effectLst/>
                            <a:latin typeface="Cambria Math" panose="02040503050406030204" pitchFamily="18" charset="0"/>
                            <a:ea typeface="Dotum" panose="020B0600000101010101" pitchFamily="34" charset="-127"/>
                          </a:rPr>
                        </m:ctrlPr>
                      </m:sSubPr>
                      <m:e>
                        <m:r>
                          <a:rPr lang="vi-VN" sz="1600" i="1">
                            <a:effectLst/>
                            <a:latin typeface="Cambria Math" panose="02040503050406030204" pitchFamily="18" charset="0"/>
                            <a:ea typeface="Dotum" panose="020B0600000101010101" pitchFamily="34" charset="-127"/>
                          </a:rPr>
                          <m:t>𝑎</m:t>
                        </m:r>
                      </m:e>
                      <m:sub>
                        <m:r>
                          <a:rPr lang="vi-VN" sz="1600" i="1" baseline="-25000">
                            <a:effectLst/>
                            <a:latin typeface="Cambria Math" panose="02040503050406030204" pitchFamily="18" charset="0"/>
                            <a:ea typeface="Dotum" panose="020B0600000101010101" pitchFamily="34" charset="-127"/>
                          </a:rPr>
                          <m:t>3</m:t>
                        </m:r>
                      </m:sub>
                    </m:sSub>
                    <m:r>
                      <a:rPr lang="vi-VN" sz="1600" i="1">
                        <a:effectLst/>
                        <a:latin typeface="Cambria Math" panose="02040503050406030204" pitchFamily="18" charset="0"/>
                        <a:ea typeface="Dotum" panose="020B0600000101010101" pitchFamily="34" charset="-127"/>
                      </a:rPr>
                      <m:t>–</m:t>
                    </m:r>
                    <m:sSub>
                      <m:sSubPr>
                        <m:ctrlPr>
                          <a:rPr lang="en-US" sz="1600" i="1">
                            <a:effectLst/>
                            <a:latin typeface="Cambria Math" panose="02040503050406030204" pitchFamily="18" charset="0"/>
                            <a:ea typeface="Dotum" panose="020B0600000101010101" pitchFamily="34" charset="-127"/>
                          </a:rPr>
                        </m:ctrlPr>
                      </m:sSubPr>
                      <m:e>
                        <m:r>
                          <a:rPr lang="vi-VN" sz="1600" i="1">
                            <a:effectLst/>
                            <a:latin typeface="Cambria Math" panose="02040503050406030204" pitchFamily="18" charset="0"/>
                            <a:ea typeface="Dotum" panose="020B0600000101010101" pitchFamily="34" charset="-127"/>
                          </a:rPr>
                          <m:t>𝑎</m:t>
                        </m:r>
                      </m:e>
                      <m:sub>
                        <m:r>
                          <a:rPr lang="vi-VN" sz="1600" i="1" baseline="-25000">
                            <a:effectLst/>
                            <a:latin typeface="Cambria Math" panose="02040503050406030204" pitchFamily="18" charset="0"/>
                            <a:ea typeface="Dotum" panose="020B0600000101010101" pitchFamily="34" charset="-127"/>
                          </a:rPr>
                          <m:t>2</m:t>
                        </m:r>
                      </m:sub>
                    </m:sSub>
                    <m:r>
                      <a:rPr lang="vi-VN" sz="1600" i="1">
                        <a:effectLst/>
                        <a:latin typeface="Cambria Math" panose="02040503050406030204" pitchFamily="18" charset="0"/>
                        <a:ea typeface="Dotum" panose="020B0600000101010101" pitchFamily="34" charset="-127"/>
                      </a:rPr>
                      <m:t>=60 –30=30</m:t>
                    </m:r>
                  </m:oMath>
                </a14:m>
                <a:r>
                  <a:rPr lang="vi-VN" sz="1600">
                    <a:effectLst/>
                    <a:latin typeface="+mn-lt"/>
                    <a:ea typeface="Dotum" panose="020B0600000101010101" pitchFamily="34" charset="-127"/>
                  </a:rPr>
                  <a:t> và ta có</a:t>
                </a:r>
                <a:r>
                  <a:rPr lang="vi-VN" sz="1600" smtClean="0">
                    <a:effectLst/>
                    <a:latin typeface="+mn-lt"/>
                    <a:ea typeface="Dotum" panose="020B0600000101010101" pitchFamily="34" charset="-127"/>
                  </a:rPr>
                  <a:t>:</a:t>
                </a:r>
                <a:r>
                  <a:rPr lang="en-US" sz="1600" smtClean="0">
                    <a:latin typeface="+mn-lt"/>
                    <a:ea typeface="Dotum" panose="020B0600000101010101" pitchFamily="34" charset="-127"/>
                  </a:rPr>
                  <a:t> </a:t>
                </a:r>
              </a:p>
              <a:p>
                <a:pPr algn="ctr">
                  <a:lnSpc>
                    <a:spcPct val="150000"/>
                  </a:lnSpc>
                  <a:spcBef>
                    <a:spcPts val="100"/>
                  </a:spcBef>
                  <a:spcAft>
                    <a:spcPts val="100"/>
                  </a:spcAft>
                </a:pP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m:rPr>
                            <m:sty m:val="p"/>
                          </m:rPr>
                          <a:rPr lang="vi-VN" sz="1600">
                            <a:effectLst/>
                            <a:latin typeface="Cambria Math" panose="02040503050406030204" pitchFamily="18" charset="0"/>
                            <a:ea typeface="Times New Roman" panose="02020603050405020304" pitchFamily="18" charset="0"/>
                          </a:rPr>
                          <m:t>Q</m:t>
                        </m:r>
                      </m:e>
                      <m:sub>
                        <m:r>
                          <a:rPr lang="vi-VN" sz="1600">
                            <a:effectLst/>
                            <a:latin typeface="Cambria Math" panose="02040503050406030204" pitchFamily="18" charset="0"/>
                            <a:ea typeface="Times New Roman" panose="02020603050405020304" pitchFamily="18" charset="0"/>
                          </a:rPr>
                          <m:t>1</m:t>
                        </m:r>
                      </m:sub>
                    </m:sSub>
                    <m:r>
                      <a:rPr lang="vi-VN" sz="1600">
                        <a:effectLst/>
                        <a:latin typeface="Cambria Math" panose="02040503050406030204" pitchFamily="18" charset="0"/>
                        <a:ea typeface="Times New Roman" panose="02020603050405020304" pitchFamily="18" charset="0"/>
                      </a:rPr>
                      <m:t>=30+</m:t>
                    </m:r>
                    <m:f>
                      <m:fPr>
                        <m:ctrlPr>
                          <a:rPr lang="en-US" sz="1600" i="1">
                            <a:effectLst/>
                            <a:latin typeface="Cambria Math" panose="02040503050406030204" pitchFamily="18" charset="0"/>
                            <a:ea typeface="Times New Roman" panose="02020603050405020304" pitchFamily="18" charset="0"/>
                          </a:rPr>
                        </m:ctrlPr>
                      </m:fPr>
                      <m:num>
                        <m:f>
                          <m:fPr>
                            <m:ctrlPr>
                              <a:rPr lang="en-US" sz="1600" i="1">
                                <a:effectLst/>
                                <a:latin typeface="Cambria Math" panose="02040503050406030204" pitchFamily="18" charset="0"/>
                                <a:ea typeface="Times New Roman" panose="02020603050405020304" pitchFamily="18" charset="0"/>
                              </a:rPr>
                            </m:ctrlPr>
                          </m:fPr>
                          <m:num>
                            <m:r>
                              <a:rPr lang="vi-VN" sz="1600">
                                <a:effectLst/>
                                <a:latin typeface="Cambria Math" panose="02040503050406030204" pitchFamily="18" charset="0"/>
                                <a:ea typeface="Times New Roman" panose="02020603050405020304" pitchFamily="18" charset="0"/>
                              </a:rPr>
                              <m:t>35</m:t>
                            </m:r>
                          </m:num>
                          <m:den>
                            <m:r>
                              <a:rPr lang="vi-VN" sz="1600">
                                <a:effectLst/>
                                <a:latin typeface="Cambria Math" panose="02040503050406030204" pitchFamily="18" charset="0"/>
                                <a:ea typeface="Times New Roman" panose="02020603050405020304" pitchFamily="18" charset="0"/>
                              </a:rPr>
                              <m:t>4</m:t>
                            </m:r>
                          </m:den>
                        </m:f>
                        <m:r>
                          <a:rPr lang="vi-VN" sz="1600" i="1">
                            <a:effectLst/>
                            <a:latin typeface="Cambria Math" panose="02040503050406030204" pitchFamily="18" charset="0"/>
                            <a:ea typeface="Times New Roman" panose="02020603050405020304" pitchFamily="18" charset="0"/>
                          </a:rPr>
                          <m:t>−</m:t>
                        </m:r>
                        <m:r>
                          <a:rPr lang="vi-VN" sz="1600">
                            <a:effectLst/>
                            <a:latin typeface="Cambria Math" panose="02040503050406030204" pitchFamily="18" charset="0"/>
                            <a:ea typeface="Times New Roman" panose="02020603050405020304" pitchFamily="18" charset="0"/>
                          </a:rPr>
                          <m:t>3</m:t>
                        </m:r>
                      </m:num>
                      <m:den>
                        <m:r>
                          <a:rPr lang="vi-VN" sz="1600">
                            <a:effectLst/>
                            <a:latin typeface="Cambria Math" panose="02040503050406030204" pitchFamily="18" charset="0"/>
                            <a:ea typeface="Times New Roman" panose="02020603050405020304" pitchFamily="18" charset="0"/>
                          </a:rPr>
                          <m:t>15</m:t>
                        </m:r>
                      </m:den>
                    </m:f>
                    <m:r>
                      <a:rPr lang="vi-VN" sz="1600">
                        <a:effectLst/>
                        <a:latin typeface="Cambria Math" panose="02040503050406030204" pitchFamily="18" charset="0"/>
                        <a:ea typeface="Times New Roman" panose="02020603050405020304" pitchFamily="18" charset="0"/>
                      </a:rPr>
                      <m:t>.30=41,5</m:t>
                    </m:r>
                  </m:oMath>
                </a14:m>
                <a:r>
                  <a:rPr lang="en-US" sz="1600" smtClean="0">
                    <a:effectLst/>
                    <a:latin typeface="+mn-lt"/>
                    <a:ea typeface="Times New Roman" panose="02020603050405020304" pitchFamily="18" charset="0"/>
                  </a:rPr>
                  <a:t>.</a:t>
                </a:r>
                <a:endParaRPr lang="en-US" sz="1600">
                  <a:effectLst/>
                  <a:latin typeface="+mn-lt"/>
                  <a:ea typeface="Times New Roman" panose="02020603050405020304" pitchFamily="18" charset="0"/>
                </a:endParaRPr>
              </a:p>
              <a:p>
                <a:pPr marL="285750" indent="-285750" algn="just">
                  <a:lnSpc>
                    <a:spcPct val="150000"/>
                  </a:lnSpc>
                  <a:spcBef>
                    <a:spcPts val="100"/>
                  </a:spcBef>
                  <a:spcAft>
                    <a:spcPts val="100"/>
                  </a:spcAft>
                  <a:buFont typeface="Courier New" panose="02070309020205020404" pitchFamily="49" charset="0"/>
                  <a:buChar char="o"/>
                </a:pPr>
                <a:r>
                  <a:rPr lang="vi-VN" sz="1600" smtClean="0">
                    <a:effectLst/>
                    <a:latin typeface="+mn-lt"/>
                    <a:ea typeface="Times New Roman" panose="02020603050405020304" pitchFamily="18" charset="0"/>
                  </a:rPr>
                  <a:t>Tứ </a:t>
                </a:r>
                <a:r>
                  <a:rPr lang="vi-VN" sz="1600">
                    <a:effectLst/>
                    <a:latin typeface="+mn-lt"/>
                    <a:ea typeface="Times New Roman" panose="02020603050405020304" pitchFamily="18" charset="0"/>
                  </a:rPr>
                  <a:t>phân vị thứ ba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m:rPr>
                            <m:sty m:val="p"/>
                          </m:rPr>
                          <a:rPr lang="vi-VN" sz="1600">
                            <a:effectLst/>
                            <a:latin typeface="Cambria Math" panose="02040503050406030204" pitchFamily="18" charset="0"/>
                            <a:ea typeface="Times New Roman" panose="02020603050405020304" pitchFamily="18" charset="0"/>
                          </a:rPr>
                          <m:t>Q</m:t>
                        </m:r>
                      </m:e>
                      <m:sub>
                        <m:r>
                          <a:rPr lang="vi-VN" sz="1600">
                            <a:effectLst/>
                            <a:latin typeface="Cambria Math" panose="02040503050406030204" pitchFamily="18" charset="0"/>
                            <a:ea typeface="Times New Roman" panose="02020603050405020304" pitchFamily="18" charset="0"/>
                          </a:rPr>
                          <m:t>3</m:t>
                        </m:r>
                      </m:sub>
                    </m:sSub>
                  </m:oMath>
                </a14:m>
                <a:r>
                  <a:rPr lang="vi-VN" sz="1600">
                    <a:effectLst/>
                    <a:latin typeface="+mn-lt"/>
                    <a:ea typeface="Dotum" panose="020B0600000101010101" pitchFamily="34" charset="-127"/>
                  </a:rPr>
                  <a:t> là </a:t>
                </a:r>
                <a14:m>
                  <m:oMath xmlns:m="http://schemas.openxmlformats.org/officeDocument/2006/math">
                    <m:sSub>
                      <m:sSubPr>
                        <m:ctrlPr>
                          <a:rPr lang="en-US" sz="1600" i="1">
                            <a:effectLst/>
                            <a:latin typeface="Cambria Math" panose="02040503050406030204" pitchFamily="18" charset="0"/>
                            <a:ea typeface="Dotum" panose="020B0600000101010101" pitchFamily="34" charset="-127"/>
                          </a:rPr>
                        </m:ctrlPr>
                      </m:sSubPr>
                      <m:e>
                        <m:r>
                          <m:rPr>
                            <m:sty m:val="p"/>
                          </m:rPr>
                          <a:rPr lang="vi-VN" sz="1600">
                            <a:effectLst/>
                            <a:latin typeface="Cambria Math" panose="02040503050406030204" pitchFamily="18" charset="0"/>
                            <a:ea typeface="Dotum" panose="020B0600000101010101" pitchFamily="34" charset="-127"/>
                          </a:rPr>
                          <m:t>x</m:t>
                        </m:r>
                      </m:e>
                      <m:sub>
                        <m:r>
                          <a:rPr lang="vi-VN" sz="1600">
                            <a:effectLst/>
                            <a:latin typeface="Cambria Math" panose="02040503050406030204" pitchFamily="18" charset="0"/>
                            <a:ea typeface="Dotum" panose="020B0600000101010101" pitchFamily="34" charset="-127"/>
                          </a:rPr>
                          <m:t>27</m:t>
                        </m:r>
                      </m:sub>
                    </m:sSub>
                  </m:oMath>
                </a14:m>
                <a:r>
                  <a:rPr lang="vi-VN" sz="1600">
                    <a:effectLst/>
                    <a:latin typeface="+mn-lt"/>
                    <a:ea typeface="Dotum" panose="020B0600000101010101" pitchFamily="34" charset="-127"/>
                  </a:rPr>
                  <a:t>. Do </a:t>
                </a:r>
                <a14:m>
                  <m:oMath xmlns:m="http://schemas.openxmlformats.org/officeDocument/2006/math">
                    <m:sSub>
                      <m:sSubPr>
                        <m:ctrlPr>
                          <a:rPr lang="en-US" sz="1600" i="1">
                            <a:effectLst/>
                            <a:latin typeface="Cambria Math" panose="02040503050406030204" pitchFamily="18" charset="0"/>
                            <a:ea typeface="Dotum" panose="020B0600000101010101" pitchFamily="34" charset="-127"/>
                          </a:rPr>
                        </m:ctrlPr>
                      </m:sSubPr>
                      <m:e>
                        <m:r>
                          <m:rPr>
                            <m:sty m:val="p"/>
                          </m:rPr>
                          <a:rPr lang="vi-VN" sz="1600">
                            <a:effectLst/>
                            <a:latin typeface="Cambria Math" panose="02040503050406030204" pitchFamily="18" charset="0"/>
                            <a:ea typeface="Dotum" panose="020B0600000101010101" pitchFamily="34" charset="-127"/>
                          </a:rPr>
                          <m:t>x</m:t>
                        </m:r>
                      </m:e>
                      <m:sub>
                        <m:r>
                          <a:rPr lang="vi-VN" sz="1600">
                            <a:effectLst/>
                            <a:latin typeface="Cambria Math" panose="02040503050406030204" pitchFamily="18" charset="0"/>
                            <a:ea typeface="Dotum" panose="020B0600000101010101" pitchFamily="34" charset="-127"/>
                          </a:rPr>
                          <m:t>27</m:t>
                        </m:r>
                      </m:sub>
                    </m:sSub>
                  </m:oMath>
                </a14:m>
                <a:r>
                  <a:rPr lang="vi-VN" sz="1600">
                    <a:effectLst/>
                    <a:latin typeface="+mn-lt"/>
                    <a:ea typeface="Dotum" panose="020B0600000101010101" pitchFamily="34" charset="-127"/>
                  </a:rPr>
                  <a:t> </a:t>
                </a:r>
                <a:r>
                  <a:rPr lang="en-US" sz="1600">
                    <a:effectLst/>
                    <a:latin typeface="+mn-lt"/>
                    <a:ea typeface="Dotum" panose="020B0600000101010101" pitchFamily="34" charset="-127"/>
                  </a:rPr>
                  <a:t>thuộc nhóm </a:t>
                </a:r>
                <a14:m>
                  <m:oMath xmlns:m="http://schemas.openxmlformats.org/officeDocument/2006/math">
                    <m:r>
                      <a:rPr lang="en-US" sz="1600" i="1">
                        <a:effectLst/>
                        <a:latin typeface="Cambria Math" panose="02040503050406030204" pitchFamily="18" charset="0"/>
                        <a:ea typeface="Dotum" panose="020B0600000101010101" pitchFamily="34" charset="-127"/>
                      </a:rPr>
                      <m:t>[60; 90)</m:t>
                    </m:r>
                  </m:oMath>
                </a14:m>
                <a:r>
                  <a:rPr lang="en-US" sz="1600">
                    <a:effectLst/>
                    <a:latin typeface="+mn-lt"/>
                    <a:ea typeface="Dotum" panose="020B0600000101010101" pitchFamily="34" charset="-127"/>
                  </a:rPr>
                  <a:t> nên nhóm này chứa </a:t>
                </a:r>
                <a14:m>
                  <m:oMath xmlns:m="http://schemas.openxmlformats.org/officeDocument/2006/math">
                    <m:sSub>
                      <m:sSubPr>
                        <m:ctrlPr>
                          <a:rPr lang="en-US" sz="1600" i="1">
                            <a:effectLst/>
                            <a:latin typeface="Cambria Math" panose="02040503050406030204" pitchFamily="18" charset="0"/>
                            <a:ea typeface="Dotum" panose="020B0600000101010101" pitchFamily="34" charset="-127"/>
                          </a:rPr>
                        </m:ctrlPr>
                      </m:sSubPr>
                      <m:e>
                        <m:r>
                          <a:rPr lang="en-US" sz="1600" i="1">
                            <a:effectLst/>
                            <a:latin typeface="Cambria Math" panose="02040503050406030204" pitchFamily="18" charset="0"/>
                            <a:ea typeface="Dotum" panose="020B0600000101010101" pitchFamily="34" charset="-127"/>
                          </a:rPr>
                          <m:t>𝑄</m:t>
                        </m:r>
                      </m:e>
                      <m:sub>
                        <m:r>
                          <a:rPr lang="en-US" sz="1600" i="1" baseline="-25000">
                            <a:effectLst/>
                            <a:latin typeface="Cambria Math" panose="02040503050406030204" pitchFamily="18" charset="0"/>
                            <a:ea typeface="Dotum" panose="020B0600000101010101" pitchFamily="34" charset="-127"/>
                          </a:rPr>
                          <m:t>3</m:t>
                        </m:r>
                      </m:sub>
                    </m:sSub>
                  </m:oMath>
                </a14:m>
                <a:r>
                  <a:rPr lang="en-US" sz="1600">
                    <a:effectLst/>
                    <a:latin typeface="+mn-lt"/>
                    <a:ea typeface="Dotum" panose="020B0600000101010101" pitchFamily="34" charset="-127"/>
                  </a:rPr>
                  <a:t>. </a:t>
                </a:r>
                <a:endParaRPr lang="en-US" sz="1600" smtClean="0">
                  <a:effectLst/>
                  <a:latin typeface="+mn-lt"/>
                  <a:ea typeface="Dotum" panose="020B0600000101010101" pitchFamily="34" charset="-127"/>
                </a:endParaRPr>
              </a:p>
              <a:p>
                <a:pPr algn="just">
                  <a:lnSpc>
                    <a:spcPct val="150000"/>
                  </a:lnSpc>
                  <a:spcBef>
                    <a:spcPts val="100"/>
                  </a:spcBef>
                  <a:spcAft>
                    <a:spcPts val="100"/>
                  </a:spcAft>
                </a:pPr>
                <a:r>
                  <a:rPr lang="en-US" sz="1600" smtClean="0">
                    <a:effectLst/>
                    <a:latin typeface="+mn-lt"/>
                    <a:ea typeface="Dotum" panose="020B0600000101010101" pitchFamily="34" charset="-127"/>
                  </a:rPr>
                  <a:t>Do </a:t>
                </a:r>
                <a:r>
                  <a:rPr lang="en-US" sz="1600">
                    <a:effectLst/>
                    <a:latin typeface="+mn-lt"/>
                    <a:ea typeface="Dotum" panose="020B0600000101010101" pitchFamily="34" charset="-127"/>
                  </a:rPr>
                  <a:t>đó, </a:t>
                </a:r>
                <a14:m>
                  <m:oMath xmlns:m="http://schemas.openxmlformats.org/officeDocument/2006/math">
                    <m:r>
                      <a:rPr lang="en-US" sz="1600" i="1">
                        <a:effectLst/>
                        <a:latin typeface="Cambria Math" panose="02040503050406030204" pitchFamily="18" charset="0"/>
                        <a:ea typeface="Dotum" panose="020B0600000101010101" pitchFamily="34" charset="-127"/>
                      </a:rPr>
                      <m:t>𝑝</m:t>
                    </m:r>
                    <m:r>
                      <a:rPr lang="en-US" sz="1600" i="1">
                        <a:effectLst/>
                        <a:latin typeface="Cambria Math" panose="02040503050406030204" pitchFamily="18" charset="0"/>
                        <a:ea typeface="Dotum" panose="020B0600000101010101" pitchFamily="34" charset="-127"/>
                      </a:rPr>
                      <m:t>=3; </m:t>
                    </m:r>
                    <m:sSub>
                      <m:sSubPr>
                        <m:ctrlPr>
                          <a:rPr lang="en-US" sz="1600" i="1">
                            <a:effectLst/>
                            <a:latin typeface="Cambria Math" panose="02040503050406030204" pitchFamily="18" charset="0"/>
                            <a:ea typeface="Dotum" panose="020B0600000101010101" pitchFamily="34" charset="-127"/>
                          </a:rPr>
                        </m:ctrlPr>
                      </m:sSubPr>
                      <m:e>
                        <m:r>
                          <a:rPr lang="en-US" sz="1600" i="1">
                            <a:effectLst/>
                            <a:latin typeface="Cambria Math" panose="02040503050406030204" pitchFamily="18" charset="0"/>
                            <a:ea typeface="Dotum" panose="020B0600000101010101" pitchFamily="34" charset="-127"/>
                          </a:rPr>
                          <m:t>𝑎</m:t>
                        </m:r>
                      </m:e>
                      <m:sub>
                        <m:r>
                          <a:rPr lang="en-US" sz="1600" i="1" baseline="-25000">
                            <a:effectLst/>
                            <a:latin typeface="Cambria Math" panose="02040503050406030204" pitchFamily="18" charset="0"/>
                            <a:ea typeface="Dotum" panose="020B0600000101010101" pitchFamily="34" charset="-127"/>
                          </a:rPr>
                          <m:t>3</m:t>
                        </m:r>
                      </m:sub>
                    </m:sSub>
                    <m:r>
                      <a:rPr lang="en-US" sz="1600" i="1">
                        <a:effectLst/>
                        <a:latin typeface="Cambria Math" panose="02040503050406030204" pitchFamily="18" charset="0"/>
                        <a:ea typeface="Dotum" panose="020B0600000101010101" pitchFamily="34" charset="-127"/>
                      </a:rPr>
                      <m:t>=60; </m:t>
                    </m:r>
                    <m:sSub>
                      <m:sSubPr>
                        <m:ctrlPr>
                          <a:rPr lang="en-US" sz="1600" i="1">
                            <a:effectLst/>
                            <a:latin typeface="Cambria Math" panose="02040503050406030204" pitchFamily="18" charset="0"/>
                            <a:ea typeface="Dotum" panose="020B0600000101010101" pitchFamily="34" charset="-127"/>
                          </a:rPr>
                        </m:ctrlPr>
                      </m:sSubPr>
                      <m:e>
                        <m:r>
                          <a:rPr lang="en-US" sz="1600" i="1">
                            <a:effectLst/>
                            <a:latin typeface="Cambria Math" panose="02040503050406030204" pitchFamily="18" charset="0"/>
                            <a:ea typeface="Dotum" panose="020B0600000101010101" pitchFamily="34" charset="-127"/>
                          </a:rPr>
                          <m:t>𝑚</m:t>
                        </m:r>
                      </m:e>
                      <m:sub>
                        <m:r>
                          <a:rPr lang="en-US" sz="1600" i="1" baseline="-25000">
                            <a:effectLst/>
                            <a:latin typeface="Cambria Math" panose="02040503050406030204" pitchFamily="18" charset="0"/>
                            <a:ea typeface="Dotum" panose="020B0600000101010101" pitchFamily="34" charset="-127"/>
                          </a:rPr>
                          <m:t>3</m:t>
                        </m:r>
                      </m:sub>
                    </m:sSub>
                    <m:r>
                      <a:rPr lang="en-US" sz="1600" i="1">
                        <a:effectLst/>
                        <a:latin typeface="Cambria Math" panose="02040503050406030204" pitchFamily="18" charset="0"/>
                        <a:ea typeface="Dotum" panose="020B0600000101010101" pitchFamily="34" charset="-127"/>
                      </a:rPr>
                      <m:t>=10; </m:t>
                    </m:r>
                    <m:sSub>
                      <m:sSubPr>
                        <m:ctrlPr>
                          <a:rPr lang="en-US" sz="1600" i="1">
                            <a:effectLst/>
                            <a:latin typeface="Cambria Math" panose="02040503050406030204" pitchFamily="18" charset="0"/>
                            <a:ea typeface="Dotum" panose="020B0600000101010101" pitchFamily="34" charset="-127"/>
                          </a:rPr>
                        </m:ctrlPr>
                      </m:sSubPr>
                      <m:e>
                        <m:r>
                          <a:rPr lang="en-US" sz="1600" i="1">
                            <a:effectLst/>
                            <a:latin typeface="Cambria Math" panose="02040503050406030204" pitchFamily="18" charset="0"/>
                            <a:ea typeface="Dotum" panose="020B0600000101010101" pitchFamily="34" charset="-127"/>
                          </a:rPr>
                          <m:t>𝑚</m:t>
                        </m:r>
                      </m:e>
                      <m:sub>
                        <m:r>
                          <a:rPr lang="en-US" sz="1600" i="1" baseline="-25000">
                            <a:effectLst/>
                            <a:latin typeface="Cambria Math" panose="02040503050406030204" pitchFamily="18" charset="0"/>
                            <a:ea typeface="Dotum" panose="020B0600000101010101" pitchFamily="34" charset="-127"/>
                          </a:rPr>
                          <m:t>1</m:t>
                        </m:r>
                      </m:sub>
                    </m:sSub>
                    <m:r>
                      <a:rPr lang="en-US" sz="1600" i="1">
                        <a:effectLst/>
                        <a:latin typeface="Cambria Math" panose="02040503050406030204" pitchFamily="18" charset="0"/>
                        <a:ea typeface="Dotum" panose="020B0600000101010101" pitchFamily="34" charset="-127"/>
                      </a:rPr>
                      <m:t>+</m:t>
                    </m:r>
                    <m:sSub>
                      <m:sSubPr>
                        <m:ctrlPr>
                          <a:rPr lang="en-US" sz="1600" i="1">
                            <a:effectLst/>
                            <a:latin typeface="Cambria Math" panose="02040503050406030204" pitchFamily="18" charset="0"/>
                            <a:ea typeface="Dotum" panose="020B0600000101010101" pitchFamily="34" charset="-127"/>
                          </a:rPr>
                        </m:ctrlPr>
                      </m:sSubPr>
                      <m:e>
                        <m:r>
                          <a:rPr lang="en-US" sz="1600" i="1">
                            <a:effectLst/>
                            <a:latin typeface="Cambria Math" panose="02040503050406030204" pitchFamily="18" charset="0"/>
                            <a:ea typeface="Dotum" panose="020B0600000101010101" pitchFamily="34" charset="-127"/>
                          </a:rPr>
                          <m:t>𝑚</m:t>
                        </m:r>
                      </m:e>
                      <m:sub>
                        <m:r>
                          <a:rPr lang="en-US" sz="1600" i="1" baseline="-25000">
                            <a:effectLst/>
                            <a:latin typeface="Cambria Math" panose="02040503050406030204" pitchFamily="18" charset="0"/>
                            <a:ea typeface="Dotum" panose="020B0600000101010101" pitchFamily="34" charset="-127"/>
                          </a:rPr>
                          <m:t>2</m:t>
                        </m:r>
                      </m:sub>
                    </m:sSub>
                    <m:r>
                      <a:rPr lang="en-US" sz="1600" i="1">
                        <a:effectLst/>
                        <a:latin typeface="Cambria Math" panose="02040503050406030204" pitchFamily="18" charset="0"/>
                        <a:ea typeface="Dotum" panose="020B0600000101010101" pitchFamily="34" charset="-127"/>
                      </a:rPr>
                      <m:t>=3+15=18; </m:t>
                    </m:r>
                    <m:sSub>
                      <m:sSubPr>
                        <m:ctrlPr>
                          <a:rPr lang="en-US" sz="1600" i="1">
                            <a:effectLst/>
                            <a:latin typeface="Cambria Math" panose="02040503050406030204" pitchFamily="18" charset="0"/>
                            <a:ea typeface="Dotum" panose="020B0600000101010101" pitchFamily="34" charset="-127"/>
                          </a:rPr>
                        </m:ctrlPr>
                      </m:sSubPr>
                      <m:e>
                        <m:r>
                          <a:rPr lang="en-US" sz="1600" i="1">
                            <a:effectLst/>
                            <a:latin typeface="Cambria Math" panose="02040503050406030204" pitchFamily="18" charset="0"/>
                            <a:ea typeface="Dotum" panose="020B0600000101010101" pitchFamily="34" charset="-127"/>
                          </a:rPr>
                          <m:t>𝑎</m:t>
                        </m:r>
                      </m:e>
                      <m:sub>
                        <m:r>
                          <a:rPr lang="en-US" sz="1600" i="1" baseline="-25000">
                            <a:effectLst/>
                            <a:latin typeface="Cambria Math" panose="02040503050406030204" pitchFamily="18" charset="0"/>
                            <a:ea typeface="Dotum" panose="020B0600000101010101" pitchFamily="34" charset="-127"/>
                          </a:rPr>
                          <m:t>4</m:t>
                        </m:r>
                      </m:sub>
                    </m:sSub>
                    <m:r>
                      <a:rPr lang="en-US" sz="1600" i="1">
                        <a:effectLst/>
                        <a:latin typeface="Cambria Math" panose="02040503050406030204" pitchFamily="18" charset="0"/>
                        <a:ea typeface="Dotum" panose="020B0600000101010101" pitchFamily="34" charset="-127"/>
                      </a:rPr>
                      <m:t>–</m:t>
                    </m:r>
                    <m:sSub>
                      <m:sSubPr>
                        <m:ctrlPr>
                          <a:rPr lang="en-US" sz="1600" i="1">
                            <a:effectLst/>
                            <a:latin typeface="Cambria Math" panose="02040503050406030204" pitchFamily="18" charset="0"/>
                            <a:ea typeface="Dotum" panose="020B0600000101010101" pitchFamily="34" charset="-127"/>
                          </a:rPr>
                        </m:ctrlPr>
                      </m:sSubPr>
                      <m:e>
                        <m:r>
                          <a:rPr lang="en-US" sz="1600" i="1">
                            <a:effectLst/>
                            <a:latin typeface="Cambria Math" panose="02040503050406030204" pitchFamily="18" charset="0"/>
                            <a:ea typeface="Dotum" panose="020B0600000101010101" pitchFamily="34" charset="-127"/>
                          </a:rPr>
                          <m:t>𝑎</m:t>
                        </m:r>
                      </m:e>
                      <m:sub>
                        <m:r>
                          <a:rPr lang="en-US" sz="1600" i="1" baseline="-25000">
                            <a:effectLst/>
                            <a:latin typeface="Cambria Math" panose="02040503050406030204" pitchFamily="18" charset="0"/>
                            <a:ea typeface="Dotum" panose="020B0600000101010101" pitchFamily="34" charset="-127"/>
                          </a:rPr>
                          <m:t>3</m:t>
                        </m:r>
                      </m:sub>
                    </m:sSub>
                    <m:r>
                      <a:rPr lang="en-US" sz="1600" i="1">
                        <a:effectLst/>
                        <a:latin typeface="Cambria Math" panose="02040503050406030204" pitchFamily="18" charset="0"/>
                        <a:ea typeface="Dotum" panose="020B0600000101010101" pitchFamily="34" charset="-127"/>
                      </a:rPr>
                      <m:t>=90 –60=30</m:t>
                    </m:r>
                  </m:oMath>
                </a14:m>
                <a:r>
                  <a:rPr lang="en-US" sz="1600">
                    <a:effectLst/>
                    <a:latin typeface="+mn-lt"/>
                    <a:ea typeface="Dotum" panose="020B0600000101010101" pitchFamily="34" charset="-127"/>
                  </a:rPr>
                  <a:t> và ta có</a:t>
                </a:r>
                <a:r>
                  <a:rPr lang="vi-VN" sz="1600">
                    <a:effectLst/>
                    <a:latin typeface="+mn-lt"/>
                    <a:ea typeface="Dotum" panose="020B0600000101010101" pitchFamily="34" charset="-127"/>
                  </a:rPr>
                  <a:t>:</a:t>
                </a:r>
                <a:endParaRPr lang="en-US" sz="16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m:rPr>
                            <m:sty m:val="p"/>
                          </m:rPr>
                          <a:rPr lang="vi-VN" sz="1600">
                            <a:effectLst/>
                            <a:latin typeface="Cambria Math" panose="02040503050406030204" pitchFamily="18" charset="0"/>
                            <a:ea typeface="Times New Roman" panose="02020603050405020304" pitchFamily="18" charset="0"/>
                          </a:rPr>
                          <m:t>Q</m:t>
                        </m:r>
                      </m:e>
                      <m:sub>
                        <m:r>
                          <a:rPr lang="vi-VN" sz="1600">
                            <a:effectLst/>
                            <a:latin typeface="Cambria Math" panose="02040503050406030204" pitchFamily="18" charset="0"/>
                            <a:ea typeface="Times New Roman" panose="02020603050405020304" pitchFamily="18" charset="0"/>
                          </a:rPr>
                          <m:t>3</m:t>
                        </m:r>
                      </m:sub>
                    </m:sSub>
                    <m:r>
                      <a:rPr lang="vi-VN" sz="1600">
                        <a:effectLst/>
                        <a:latin typeface="Cambria Math" panose="02040503050406030204" pitchFamily="18" charset="0"/>
                        <a:ea typeface="Times New Roman" panose="02020603050405020304" pitchFamily="18" charset="0"/>
                      </a:rPr>
                      <m:t>=60+</m:t>
                    </m:r>
                    <m:f>
                      <m:fPr>
                        <m:ctrlPr>
                          <a:rPr lang="en-US" sz="1600" i="1">
                            <a:effectLst/>
                            <a:latin typeface="Cambria Math" panose="02040503050406030204" pitchFamily="18" charset="0"/>
                            <a:ea typeface="Times New Roman" panose="02020603050405020304" pitchFamily="18" charset="0"/>
                          </a:rPr>
                        </m:ctrlPr>
                      </m:fPr>
                      <m:num>
                        <m:f>
                          <m:fPr>
                            <m:ctrlPr>
                              <a:rPr lang="en-US" sz="1600" i="1">
                                <a:effectLst/>
                                <a:latin typeface="Cambria Math" panose="02040503050406030204" pitchFamily="18" charset="0"/>
                                <a:ea typeface="Times New Roman" panose="02020603050405020304" pitchFamily="18" charset="0"/>
                              </a:rPr>
                            </m:ctrlPr>
                          </m:fPr>
                          <m:num>
                            <m:r>
                              <a:rPr lang="vi-VN" sz="1600">
                                <a:effectLst/>
                                <a:latin typeface="Cambria Math" panose="02040503050406030204" pitchFamily="18" charset="0"/>
                                <a:ea typeface="Times New Roman" panose="02020603050405020304" pitchFamily="18" charset="0"/>
                              </a:rPr>
                              <m:t>3.35</m:t>
                            </m:r>
                          </m:num>
                          <m:den>
                            <m:r>
                              <a:rPr lang="vi-VN" sz="1600">
                                <a:effectLst/>
                                <a:latin typeface="Cambria Math" panose="02040503050406030204" pitchFamily="18" charset="0"/>
                                <a:ea typeface="Times New Roman" panose="02020603050405020304" pitchFamily="18" charset="0"/>
                              </a:rPr>
                              <m:t>4</m:t>
                            </m:r>
                          </m:den>
                        </m:f>
                        <m:r>
                          <a:rPr lang="vi-VN" sz="1600" i="1">
                            <a:effectLst/>
                            <a:latin typeface="Cambria Math" panose="02040503050406030204" pitchFamily="18" charset="0"/>
                            <a:ea typeface="Times New Roman" panose="02020603050405020304" pitchFamily="18" charset="0"/>
                          </a:rPr>
                          <m:t>−</m:t>
                        </m:r>
                        <m:r>
                          <a:rPr lang="vi-VN" sz="1600">
                            <a:effectLst/>
                            <a:latin typeface="Cambria Math" panose="02040503050406030204" pitchFamily="18" charset="0"/>
                            <a:ea typeface="Times New Roman" panose="02020603050405020304" pitchFamily="18" charset="0"/>
                          </a:rPr>
                          <m:t>18</m:t>
                        </m:r>
                      </m:num>
                      <m:den>
                        <m:r>
                          <a:rPr lang="vi-VN" sz="1600">
                            <a:effectLst/>
                            <a:latin typeface="Cambria Math" panose="02040503050406030204" pitchFamily="18" charset="0"/>
                            <a:ea typeface="Times New Roman" panose="02020603050405020304" pitchFamily="18" charset="0"/>
                          </a:rPr>
                          <m:t>10</m:t>
                        </m:r>
                      </m:den>
                    </m:f>
                    <m:r>
                      <a:rPr lang="vi-VN" sz="1600">
                        <a:effectLst/>
                        <a:latin typeface="Cambria Math" panose="02040503050406030204" pitchFamily="18" charset="0"/>
                        <a:ea typeface="Times New Roman" panose="02020603050405020304" pitchFamily="18" charset="0"/>
                      </a:rPr>
                      <m:t>.30=84,75</m:t>
                    </m:r>
                  </m:oMath>
                </a14:m>
                <a:r>
                  <a:rPr lang="en-US" sz="1600" smtClean="0">
                    <a:effectLst/>
                    <a:latin typeface="+mn-lt"/>
                    <a:ea typeface="Times New Roman" panose="02020603050405020304" pitchFamily="18" charset="0"/>
                  </a:rPr>
                  <a:t>.</a:t>
                </a:r>
                <a:endParaRPr lang="vi-VN" sz="1600">
                  <a:effectLst/>
                  <a:latin typeface="+mn-lt"/>
                  <a:ea typeface="Times New Roman" panose="02020603050405020304" pitchFamily="18" charset="0"/>
                </a:endParaRPr>
              </a:p>
              <a:p>
                <a:pPr marL="285750" indent="-285750" algn="just">
                  <a:lnSpc>
                    <a:spcPct val="150000"/>
                  </a:lnSpc>
                  <a:spcBef>
                    <a:spcPts val="100"/>
                  </a:spcBef>
                  <a:spcAft>
                    <a:spcPts val="100"/>
                  </a:spcAft>
                  <a:buFont typeface="Courier New" panose="02070309020205020404" pitchFamily="49" charset="0"/>
                  <a:buChar char="o"/>
                </a:pPr>
                <a:r>
                  <a:rPr lang="vi-VN" sz="1600" smtClean="0">
                    <a:effectLst/>
                    <a:latin typeface="+mn-lt"/>
                    <a:ea typeface="Times New Roman" panose="02020603050405020304" pitchFamily="18" charset="0"/>
                  </a:rPr>
                  <a:t>Tứ phân vị thứ hai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m:rPr>
                            <m:sty m:val="p"/>
                          </m:rPr>
                          <a:rPr lang="vi-VN" sz="1600">
                            <a:effectLst/>
                            <a:latin typeface="Cambria Math" panose="02040503050406030204" pitchFamily="18" charset="0"/>
                            <a:ea typeface="Times New Roman" panose="02020603050405020304" pitchFamily="18" charset="0"/>
                          </a:rPr>
                          <m:t>Q</m:t>
                        </m:r>
                      </m:e>
                      <m:sub>
                        <m:r>
                          <a:rPr lang="vi-VN" sz="1600">
                            <a:effectLst/>
                            <a:latin typeface="Cambria Math" panose="02040503050406030204" pitchFamily="18" charset="0"/>
                            <a:ea typeface="Times New Roman" panose="02020603050405020304" pitchFamily="18" charset="0"/>
                          </a:rPr>
                          <m:t>2</m:t>
                        </m:r>
                      </m:sub>
                    </m:sSub>
                    <m:r>
                      <a:rPr lang="vi-VN" sz="1600">
                        <a:effectLst/>
                        <a:latin typeface="Cambria Math" panose="02040503050406030204" pitchFamily="18" charset="0"/>
                        <a:ea typeface="Times New Roman" panose="02020603050405020304" pitchFamily="18" charset="0"/>
                      </a:rPr>
                      <m:t>=</m:t>
                    </m:r>
                    <m:sSub>
                      <m:sSubPr>
                        <m:ctrlPr>
                          <a:rPr lang="en-US" sz="1600" i="1">
                            <a:effectLst/>
                            <a:latin typeface="Cambria Math" panose="02040503050406030204" pitchFamily="18" charset="0"/>
                            <a:ea typeface="Times New Roman" panose="02020603050405020304" pitchFamily="18" charset="0"/>
                          </a:rPr>
                        </m:ctrlPr>
                      </m:sSubPr>
                      <m:e>
                        <m:r>
                          <m:rPr>
                            <m:sty m:val="p"/>
                          </m:rPr>
                          <a:rPr lang="vi-VN" sz="1600">
                            <a:effectLst/>
                            <a:latin typeface="Cambria Math" panose="02040503050406030204" pitchFamily="18" charset="0"/>
                            <a:ea typeface="Times New Roman" panose="02020603050405020304" pitchFamily="18" charset="0"/>
                          </a:rPr>
                          <m:t>M</m:t>
                        </m:r>
                      </m:e>
                      <m:sub>
                        <m:r>
                          <m:rPr>
                            <m:sty m:val="p"/>
                          </m:rPr>
                          <a:rPr lang="vi-VN" sz="1600">
                            <a:effectLst/>
                            <a:latin typeface="Cambria Math" panose="02040503050406030204" pitchFamily="18" charset="0"/>
                            <a:ea typeface="Times New Roman" panose="02020603050405020304" pitchFamily="18" charset="0"/>
                          </a:rPr>
                          <m:t>e</m:t>
                        </m:r>
                      </m:sub>
                    </m:sSub>
                    <m:r>
                      <a:rPr lang="vi-VN" sz="1600">
                        <a:effectLst/>
                        <a:latin typeface="Cambria Math" panose="02040503050406030204" pitchFamily="18" charset="0"/>
                        <a:ea typeface="Times New Roman" panose="02020603050405020304" pitchFamily="18" charset="0"/>
                      </a:rPr>
                      <m:t>=59</m:t>
                    </m:r>
                  </m:oMath>
                </a14:m>
                <a:endParaRPr lang="en-US" sz="1600">
                  <a:effectLst/>
                  <a:latin typeface="+mn-lt"/>
                  <a:ea typeface="Times New Roman" panose="02020603050405020304" pitchFamily="18" charset="0"/>
                </a:endParaRPr>
              </a:p>
              <a:p>
                <a:pPr algn="just">
                  <a:lnSpc>
                    <a:spcPct val="150000"/>
                  </a:lnSpc>
                  <a:spcBef>
                    <a:spcPts val="100"/>
                  </a:spcBef>
                  <a:spcAft>
                    <a:spcPts val="100"/>
                  </a:spcAft>
                </a:pPr>
                <a:r>
                  <a:rPr lang="en-US" sz="1600">
                    <a:effectLst/>
                    <a:latin typeface="+mn-lt"/>
                    <a:ea typeface="Times New Roman" panose="02020603050405020304" pitchFamily="18" charset="0"/>
                  </a:rPr>
                  <a:t>Có khoảng 25% số khách </a:t>
                </a:r>
                <a:r>
                  <a:rPr lang="en-US" sz="1600" smtClean="0">
                    <a:effectLst/>
                    <a:latin typeface="+mn-lt"/>
                    <a:ea typeface="Times New Roman" panose="02020603050405020304" pitchFamily="18" charset="0"/>
                  </a:rPr>
                  <a:t>hàng </a:t>
                </a:r>
                <a:r>
                  <a:rPr lang="en-US" sz="1600">
                    <a:effectLst/>
                    <a:latin typeface="+mn-lt"/>
                    <a:ea typeface="Times New Roman" panose="02020603050405020304" pitchFamily="18" charset="0"/>
                  </a:rPr>
                  <a:t>mua xăng với số tiền ít hơn 41 500 đồng; 50% số </a:t>
                </a:r>
                <a:r>
                  <a:rPr lang="en-US" sz="1600" smtClean="0">
                    <a:effectLst/>
                    <a:latin typeface="+mn-lt"/>
                    <a:ea typeface="Times New Roman" panose="02020603050405020304" pitchFamily="18" charset="0"/>
                  </a:rPr>
                  <a:t>khách hàng </a:t>
                </a:r>
                <a:r>
                  <a:rPr lang="en-US" sz="1600">
                    <a:effectLst/>
                    <a:latin typeface="+mn-lt"/>
                    <a:ea typeface="Times New Roman" panose="02020603050405020304" pitchFamily="18" charset="0"/>
                  </a:rPr>
                  <a:t>mua xăng với số tiền ít hơn 59 000 đồng; 75% số khách hàng mua xăng với số tiền ít hơn 84 750 đồng.</a:t>
                </a:r>
              </a:p>
            </p:txBody>
          </p:sp>
        </mc:Choice>
        <mc:Fallback xmlns="">
          <p:sp>
            <p:nvSpPr>
              <p:cNvPr id="2" name="Rectangle 1"/>
              <p:cNvSpPr>
                <a:spLocks noRot="1" noChangeAspect="1" noMove="1" noResize="1" noEditPoints="1" noAdjustHandles="1" noChangeArrowheads="1" noChangeShapeType="1" noTextEdit="1"/>
              </p:cNvSpPr>
              <p:nvPr/>
            </p:nvSpPr>
            <p:spPr>
              <a:xfrm>
                <a:off x="262098" y="443023"/>
                <a:ext cx="8604127" cy="4586127"/>
              </a:xfrm>
              <a:prstGeom prst="rect">
                <a:avLst/>
              </a:prstGeom>
              <a:blipFill>
                <a:blip r:embed="rId3"/>
                <a:stretch>
                  <a:fillRect l="-425" r="-354" b="-399"/>
                </a:stretch>
              </a:blipFill>
            </p:spPr>
            <p:txBody>
              <a:bodyPr/>
              <a:lstStyle/>
              <a:p>
                <a:r>
                  <a:rPr lang="en-US">
                    <a:noFill/>
                  </a:rPr>
                  <a:t> </a:t>
                </a:r>
              </a:p>
            </p:txBody>
          </p:sp>
        </mc:Fallback>
      </mc:AlternateContent>
      <p:sp>
        <p:nvSpPr>
          <p:cNvPr id="10" name="Rectangle 9"/>
          <p:cNvSpPr/>
          <p:nvPr/>
        </p:nvSpPr>
        <p:spPr>
          <a:xfrm>
            <a:off x="4296014" y="12485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72847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anim calcmode="lin" valueType="num">
                                      <p:cBhvr>
                                        <p:cTn id="3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1" dur="500" fill="hold"/>
                                        <p:tgtEl>
                                          <p:spTgt spid="2">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anim calcmode="lin" valueType="num">
                                      <p:cBhvr>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37" name="Google Shape;487;p48"/>
          <p:cNvGrpSpPr/>
          <p:nvPr/>
        </p:nvGrpSpPr>
        <p:grpSpPr>
          <a:xfrm flipH="1">
            <a:off x="8362561" y="4363005"/>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rot="19239960">
            <a:off x="91345" y="33386"/>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312243" y="604480"/>
                <a:ext cx="8513706" cy="3696397"/>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r>
                  <a:rPr lang="vi-VN" sz="1800" smtClean="0">
                    <a:latin typeface="+mn-lt"/>
                    <a:ea typeface="Times New Roman" panose="02020603050405020304" pitchFamily="18" charset="0"/>
                  </a:rPr>
                  <a:t>Mốt</a:t>
                </a:r>
                <a:endParaRPr lang="en-US" sz="1800">
                  <a:effectLst/>
                  <a:latin typeface="+mn-lt"/>
                  <a:ea typeface="Times New Roman" panose="02020603050405020304" pitchFamily="18" charset="0"/>
                </a:endParaRPr>
              </a:p>
              <a:p>
                <a:pPr algn="just">
                  <a:lnSpc>
                    <a:spcPct val="150000"/>
                  </a:lnSpc>
                  <a:spcBef>
                    <a:spcPts val="300"/>
                  </a:spcBef>
                  <a:spcAft>
                    <a:spcPts val="300"/>
                  </a:spcAft>
                </a:pPr>
                <a:r>
                  <a:rPr lang="vi-VN" sz="1800">
                    <a:effectLst/>
                    <a:latin typeface="+mn-lt"/>
                    <a:ea typeface="Times New Roman" panose="02020603050405020304" pitchFamily="18" charset="0"/>
                  </a:rPr>
                  <a:t>Tần số lớn nhất là 15 nên nhóm chứa mốt là nhóm </a:t>
                </a:r>
                <a14:m>
                  <m:oMath xmlns:m="http://schemas.openxmlformats.org/officeDocument/2006/math">
                    <m:r>
                      <a:rPr lang="vi-VN" sz="1800" i="1">
                        <a:effectLst/>
                        <a:latin typeface="Cambria Math" panose="02040503050406030204" pitchFamily="18" charset="0"/>
                        <a:ea typeface="Times New Roman" panose="02020603050405020304" pitchFamily="18" charset="0"/>
                      </a:rPr>
                      <m:t>[30; 60)</m:t>
                    </m:r>
                  </m:oMath>
                </a14:m>
                <a:r>
                  <a:rPr lang="vi-VN" sz="1800">
                    <a:effectLst/>
                    <a:latin typeface="+mn-lt"/>
                    <a:ea typeface="Times New Roman" panose="02020603050405020304" pitchFamily="18" charset="0"/>
                  </a:rPr>
                  <a:t>. </a:t>
                </a:r>
                <a:endParaRPr lang="en-US" sz="1800" smtClean="0">
                  <a:effectLst/>
                  <a:latin typeface="+mn-lt"/>
                  <a:ea typeface="Times New Roman" panose="02020603050405020304" pitchFamily="18" charset="0"/>
                </a:endParaRPr>
              </a:p>
              <a:p>
                <a:pPr algn="just">
                  <a:lnSpc>
                    <a:spcPct val="150000"/>
                  </a:lnSpc>
                  <a:spcBef>
                    <a:spcPts val="300"/>
                  </a:spcBef>
                  <a:spcAft>
                    <a:spcPts val="300"/>
                  </a:spcAft>
                </a:pPr>
                <a:r>
                  <a:rPr lang="en-US" sz="1800" smtClean="0">
                    <a:effectLst/>
                    <a:latin typeface="+mn-lt"/>
                    <a:ea typeface="Times New Roman" panose="02020603050405020304" pitchFamily="18" charset="0"/>
                  </a:rPr>
                  <a:t>Ta </a:t>
                </a:r>
                <a:r>
                  <a:rPr lang="en-US" sz="1800">
                    <a:effectLst/>
                    <a:latin typeface="+mn-lt"/>
                    <a:ea typeface="Times New Roman" panose="02020603050405020304" pitchFamily="18" charset="0"/>
                  </a:rPr>
                  <a:t>có </a:t>
                </a:r>
                <a14:m>
                  <m:oMath xmlns:m="http://schemas.openxmlformats.org/officeDocument/2006/math">
                    <m:r>
                      <m:rPr>
                        <m:sty m:val="p"/>
                      </m:rPr>
                      <a:rPr lang="vi-VN" sz="1800">
                        <a:effectLst/>
                        <a:latin typeface="Cambria Math" panose="02040503050406030204" pitchFamily="18" charset="0"/>
                        <a:ea typeface="Times New Roman" panose="02020603050405020304" pitchFamily="18" charset="0"/>
                      </a:rPr>
                      <m:t>j</m:t>
                    </m:r>
                    <m:r>
                      <a:rPr lang="vi-VN" sz="1800">
                        <a:effectLst/>
                        <a:latin typeface="Cambria Math" panose="02040503050406030204" pitchFamily="18" charset="0"/>
                        <a:ea typeface="Times New Roman" panose="02020603050405020304" pitchFamily="18" charset="0"/>
                      </a:rPr>
                      <m:t>=2, </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a:effectLst/>
                            <a:latin typeface="Cambria Math" panose="02040503050406030204" pitchFamily="18" charset="0"/>
                            <a:ea typeface="Times New Roman" panose="02020603050405020304" pitchFamily="18" charset="0"/>
                          </a:rPr>
                          <m:t>a</m:t>
                        </m:r>
                      </m:e>
                      <m:sub>
                        <m:r>
                          <a:rPr lang="vi-VN" sz="1800">
                            <a:effectLst/>
                            <a:latin typeface="Cambria Math" panose="02040503050406030204" pitchFamily="18" charset="0"/>
                            <a:ea typeface="Times New Roman" panose="02020603050405020304" pitchFamily="18" charset="0"/>
                          </a:rPr>
                          <m:t>2</m:t>
                        </m:r>
                      </m:sub>
                    </m:sSub>
                    <m:r>
                      <a:rPr lang="vi-VN" sz="1800">
                        <a:effectLst/>
                        <a:latin typeface="Cambria Math" panose="02040503050406030204" pitchFamily="18" charset="0"/>
                        <a:ea typeface="Times New Roman" panose="02020603050405020304" pitchFamily="18" charset="0"/>
                      </a:rPr>
                      <m:t>=30, </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a:effectLst/>
                            <a:latin typeface="Cambria Math" panose="02040503050406030204" pitchFamily="18" charset="0"/>
                            <a:ea typeface="Times New Roman" panose="02020603050405020304" pitchFamily="18" charset="0"/>
                          </a:rPr>
                          <m:t>m</m:t>
                        </m:r>
                      </m:e>
                      <m:sub>
                        <m:r>
                          <a:rPr lang="vi-VN" sz="1800">
                            <a:effectLst/>
                            <a:latin typeface="Cambria Math" panose="02040503050406030204" pitchFamily="18" charset="0"/>
                            <a:ea typeface="Times New Roman" panose="02020603050405020304" pitchFamily="18" charset="0"/>
                          </a:rPr>
                          <m:t>2</m:t>
                        </m:r>
                      </m:sub>
                    </m:sSub>
                    <m:r>
                      <a:rPr lang="vi-VN" sz="1800">
                        <a:effectLst/>
                        <a:latin typeface="Cambria Math" panose="02040503050406030204" pitchFamily="18" charset="0"/>
                        <a:ea typeface="Times New Roman" panose="02020603050405020304" pitchFamily="18" charset="0"/>
                      </a:rPr>
                      <m:t>=15, </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a:effectLst/>
                            <a:latin typeface="Cambria Math" panose="02040503050406030204" pitchFamily="18" charset="0"/>
                            <a:ea typeface="Times New Roman" panose="02020603050405020304" pitchFamily="18" charset="0"/>
                          </a:rPr>
                          <m:t>m</m:t>
                        </m:r>
                      </m:e>
                      <m:sub>
                        <m:r>
                          <a:rPr lang="vi-VN" sz="1800">
                            <a:effectLst/>
                            <a:latin typeface="Cambria Math" panose="02040503050406030204" pitchFamily="18" charset="0"/>
                            <a:ea typeface="Times New Roman" panose="02020603050405020304" pitchFamily="18" charset="0"/>
                          </a:rPr>
                          <m:t>1</m:t>
                        </m:r>
                      </m:sub>
                    </m:sSub>
                    <m:r>
                      <a:rPr lang="vi-VN" sz="1800">
                        <a:effectLst/>
                        <a:latin typeface="Cambria Math" panose="02040503050406030204" pitchFamily="18" charset="0"/>
                        <a:ea typeface="Times New Roman" panose="02020603050405020304" pitchFamily="18" charset="0"/>
                      </a:rPr>
                      <m:t>=3, </m:t>
                    </m:r>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a:effectLst/>
                            <a:latin typeface="Cambria Math" panose="02040503050406030204" pitchFamily="18" charset="0"/>
                            <a:ea typeface="Times New Roman" panose="02020603050405020304" pitchFamily="18" charset="0"/>
                          </a:rPr>
                          <m:t>m</m:t>
                        </m:r>
                      </m:e>
                      <m:sub>
                        <m:r>
                          <a:rPr lang="vi-VN" sz="1800">
                            <a:effectLst/>
                            <a:latin typeface="Cambria Math" panose="02040503050406030204" pitchFamily="18" charset="0"/>
                            <a:ea typeface="Times New Roman" panose="02020603050405020304" pitchFamily="18" charset="0"/>
                          </a:rPr>
                          <m:t>3</m:t>
                        </m:r>
                      </m:sub>
                    </m:sSub>
                    <m:r>
                      <a:rPr lang="vi-VN" sz="1800">
                        <a:effectLst/>
                        <a:latin typeface="Cambria Math" panose="02040503050406030204" pitchFamily="18" charset="0"/>
                        <a:ea typeface="Times New Roman" panose="02020603050405020304" pitchFamily="18" charset="0"/>
                      </a:rPr>
                      <m:t>=10, </m:t>
                    </m:r>
                    <m:r>
                      <m:rPr>
                        <m:sty m:val="p"/>
                      </m:rPr>
                      <a:rPr lang="vi-VN" sz="1800">
                        <a:effectLst/>
                        <a:latin typeface="Cambria Math" panose="02040503050406030204" pitchFamily="18" charset="0"/>
                        <a:ea typeface="Times New Roman" panose="02020603050405020304" pitchFamily="18" charset="0"/>
                      </a:rPr>
                      <m:t>h</m:t>
                    </m:r>
                    <m:r>
                      <a:rPr lang="vi-VN" sz="1800">
                        <a:effectLst/>
                        <a:latin typeface="Cambria Math" panose="02040503050406030204" pitchFamily="18" charset="0"/>
                        <a:ea typeface="Times New Roman" panose="02020603050405020304" pitchFamily="18" charset="0"/>
                      </a:rPr>
                      <m:t>=30</m:t>
                    </m:r>
                  </m:oMath>
                </a14:m>
                <a:r>
                  <a:rPr lang="vi-VN" sz="1800">
                    <a:effectLst/>
                    <a:latin typeface="+mn-lt"/>
                    <a:ea typeface="Dotum" panose="020B0600000101010101" pitchFamily="34" charset="-127"/>
                  </a:rPr>
                  <a:t>. </a:t>
                </a:r>
                <a:endParaRPr lang="en-US" sz="1800" smtClean="0">
                  <a:effectLst/>
                  <a:latin typeface="+mn-lt"/>
                  <a:ea typeface="Dotum" panose="020B0600000101010101" pitchFamily="34" charset="-127"/>
                </a:endParaRPr>
              </a:p>
              <a:p>
                <a:pPr algn="just">
                  <a:lnSpc>
                    <a:spcPct val="150000"/>
                  </a:lnSpc>
                  <a:spcBef>
                    <a:spcPts val="300"/>
                  </a:spcBef>
                  <a:spcAft>
                    <a:spcPts val="300"/>
                  </a:spcAft>
                </a:pPr>
                <a:r>
                  <a:rPr lang="vi-VN" sz="1800" smtClean="0">
                    <a:effectLst/>
                    <a:latin typeface="+mn-lt"/>
                    <a:ea typeface="Dotum" panose="020B0600000101010101" pitchFamily="34" charset="-127"/>
                  </a:rPr>
                  <a:t>Do </a:t>
                </a:r>
                <a:r>
                  <a:rPr lang="vi-VN" sz="1800">
                    <a:effectLst/>
                    <a:latin typeface="+mn-lt"/>
                    <a:ea typeface="Dotum" panose="020B0600000101010101" pitchFamily="34" charset="-127"/>
                  </a:rPr>
                  <a:t>đó</a:t>
                </a:r>
                <a:endParaRPr lang="en-US" sz="1800">
                  <a:effectLst/>
                  <a:latin typeface="+mn-lt"/>
                  <a:ea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m:rPr>
                            <m:sty m:val="p"/>
                          </m:rPr>
                          <a:rPr lang="vi-VN" sz="1800">
                            <a:effectLst/>
                            <a:latin typeface="Cambria Math" panose="02040503050406030204" pitchFamily="18" charset="0"/>
                            <a:ea typeface="Times New Roman" panose="02020603050405020304" pitchFamily="18" charset="0"/>
                          </a:rPr>
                          <m:t>M</m:t>
                        </m:r>
                      </m:e>
                      <m:sub>
                        <m:r>
                          <m:rPr>
                            <m:sty m:val="p"/>
                          </m:rPr>
                          <a:rPr lang="vi-VN" sz="1800">
                            <a:effectLst/>
                            <a:latin typeface="Cambria Math" panose="02040503050406030204" pitchFamily="18" charset="0"/>
                            <a:ea typeface="Times New Roman" panose="02020603050405020304" pitchFamily="18" charset="0"/>
                          </a:rPr>
                          <m:t>o</m:t>
                        </m:r>
                      </m:sub>
                    </m:sSub>
                    <m:r>
                      <a:rPr lang="vi-VN" sz="1800">
                        <a:effectLst/>
                        <a:latin typeface="Cambria Math" panose="02040503050406030204" pitchFamily="18" charset="0"/>
                        <a:ea typeface="Times New Roman" panose="02020603050405020304" pitchFamily="18" charset="0"/>
                      </a:rPr>
                      <m:t>=30+</m:t>
                    </m:r>
                    <m:f>
                      <m:fPr>
                        <m:ctrlPr>
                          <a:rPr lang="en-US" sz="1800" i="1">
                            <a:effectLst/>
                            <a:latin typeface="Cambria Math" panose="02040503050406030204" pitchFamily="18" charset="0"/>
                            <a:ea typeface="Times New Roman" panose="02020603050405020304" pitchFamily="18" charset="0"/>
                          </a:rPr>
                        </m:ctrlPr>
                      </m:fPr>
                      <m:num>
                        <m:r>
                          <a:rPr lang="vi-VN" sz="1800">
                            <a:effectLst/>
                            <a:latin typeface="Cambria Math" panose="02040503050406030204" pitchFamily="18" charset="0"/>
                            <a:ea typeface="Times New Roman" panose="02020603050405020304" pitchFamily="18" charset="0"/>
                          </a:rPr>
                          <m:t>15</m:t>
                        </m:r>
                        <m:r>
                          <a:rPr lang="vi-VN" sz="1800" i="1">
                            <a:effectLst/>
                            <a:latin typeface="Cambria Math" panose="02040503050406030204" pitchFamily="18" charset="0"/>
                            <a:ea typeface="Times New Roman" panose="02020603050405020304" pitchFamily="18" charset="0"/>
                          </a:rPr>
                          <m:t>−</m:t>
                        </m:r>
                        <m:r>
                          <a:rPr lang="vi-VN" sz="1800">
                            <a:effectLst/>
                            <a:latin typeface="Cambria Math" panose="02040503050406030204" pitchFamily="18" charset="0"/>
                            <a:ea typeface="Times New Roman" panose="02020603050405020304" pitchFamily="18" charset="0"/>
                          </a:rPr>
                          <m:t>3</m:t>
                        </m:r>
                      </m:num>
                      <m:den>
                        <m:d>
                          <m:dPr>
                            <m:ctrlPr>
                              <a:rPr lang="en-US" sz="1800" i="1">
                                <a:effectLst/>
                                <a:latin typeface="Cambria Math" panose="02040503050406030204" pitchFamily="18" charset="0"/>
                                <a:ea typeface="Times New Roman" panose="02020603050405020304" pitchFamily="18" charset="0"/>
                              </a:rPr>
                            </m:ctrlPr>
                          </m:dPr>
                          <m:e>
                            <m:r>
                              <a:rPr lang="vi-VN" sz="1800">
                                <a:effectLst/>
                                <a:latin typeface="Cambria Math" panose="02040503050406030204" pitchFamily="18" charset="0"/>
                                <a:ea typeface="Times New Roman" panose="02020603050405020304" pitchFamily="18" charset="0"/>
                              </a:rPr>
                              <m:t>15</m:t>
                            </m:r>
                            <m:r>
                              <a:rPr lang="vi-VN" sz="1800" i="1">
                                <a:effectLst/>
                                <a:latin typeface="Cambria Math" panose="02040503050406030204" pitchFamily="18" charset="0"/>
                                <a:ea typeface="Times New Roman" panose="02020603050405020304" pitchFamily="18" charset="0"/>
                              </a:rPr>
                              <m:t>−</m:t>
                            </m:r>
                            <m:r>
                              <a:rPr lang="vi-VN" sz="1800">
                                <a:effectLst/>
                                <a:latin typeface="Cambria Math" panose="02040503050406030204" pitchFamily="18" charset="0"/>
                                <a:ea typeface="Times New Roman" panose="02020603050405020304" pitchFamily="18" charset="0"/>
                              </a:rPr>
                              <m:t>3</m:t>
                            </m:r>
                          </m:e>
                        </m:d>
                        <m:r>
                          <a:rPr lang="vi-VN" sz="1800">
                            <a:effectLst/>
                            <a:latin typeface="Cambria Math" panose="02040503050406030204" pitchFamily="18" charset="0"/>
                            <a:ea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rPr>
                            </m:ctrlPr>
                          </m:dPr>
                          <m:e>
                            <m:r>
                              <a:rPr lang="vi-VN" sz="1800">
                                <a:effectLst/>
                                <a:latin typeface="Cambria Math" panose="02040503050406030204" pitchFamily="18" charset="0"/>
                                <a:ea typeface="Times New Roman" panose="02020603050405020304" pitchFamily="18" charset="0"/>
                              </a:rPr>
                              <m:t>15</m:t>
                            </m:r>
                            <m:r>
                              <a:rPr lang="vi-VN" sz="1800" i="1">
                                <a:effectLst/>
                                <a:latin typeface="Cambria Math" panose="02040503050406030204" pitchFamily="18" charset="0"/>
                                <a:ea typeface="Times New Roman" panose="02020603050405020304" pitchFamily="18" charset="0"/>
                              </a:rPr>
                              <m:t>−</m:t>
                            </m:r>
                            <m:r>
                              <a:rPr lang="vi-VN" sz="1800">
                                <a:effectLst/>
                                <a:latin typeface="Cambria Math" panose="02040503050406030204" pitchFamily="18" charset="0"/>
                                <a:ea typeface="Times New Roman" panose="02020603050405020304" pitchFamily="18" charset="0"/>
                              </a:rPr>
                              <m:t>10</m:t>
                            </m:r>
                          </m:e>
                        </m:d>
                      </m:den>
                    </m:f>
                    <m:r>
                      <a:rPr lang="vi-VN" sz="1800">
                        <a:effectLst/>
                        <a:latin typeface="Cambria Math" panose="02040503050406030204" pitchFamily="18" charset="0"/>
                        <a:ea typeface="Times New Roman" panose="02020603050405020304" pitchFamily="18" charset="0"/>
                      </a:rPr>
                      <m:t>.30≈51,18</m:t>
                    </m:r>
                    <m:r>
                      <a:rPr lang="en-US" sz="1800" b="0" i="0" smtClean="0">
                        <a:effectLst/>
                        <a:latin typeface="Cambria Math" panose="02040503050406030204" pitchFamily="18" charset="0"/>
                        <a:ea typeface="Times New Roman" panose="02020603050405020304" pitchFamily="18" charset="0"/>
                      </a:rPr>
                      <m:t> </m:t>
                    </m:r>
                  </m:oMath>
                </a14:m>
                <a:r>
                  <a:rPr lang="en-US" sz="1800" smtClean="0">
                    <a:effectLst/>
                    <a:latin typeface="+mn-lt"/>
                    <a:ea typeface="Times New Roman" panose="02020603050405020304" pitchFamily="18" charset="0"/>
                  </a:rPr>
                  <a:t> </a:t>
                </a:r>
                <a:endParaRPr lang="en-US" sz="1800">
                  <a:effectLst/>
                  <a:latin typeface="+mn-lt"/>
                  <a:ea typeface="Times New Roman" panose="02020603050405020304" pitchFamily="18" charset="0"/>
                </a:endParaRPr>
              </a:p>
              <a:p>
                <a:pPr>
                  <a:lnSpc>
                    <a:spcPct val="150000"/>
                  </a:lnSpc>
                  <a:spcBef>
                    <a:spcPts val="300"/>
                  </a:spcBef>
                  <a:spcAft>
                    <a:spcPts val="300"/>
                  </a:spcAft>
                </a:pPr>
                <a:r>
                  <a:rPr lang="vi-VN" sz="1800">
                    <a:effectLst/>
                    <a:latin typeface="+mn-lt"/>
                    <a:ea typeface="Times New Roman" panose="02020603050405020304" pitchFamily="18" charset="0"/>
                  </a:rPr>
                  <a:t>Do đó, mốt của mẫu số liệu gốc xấp xỉ bằng 51,18. </a:t>
                </a:r>
                <a:endParaRPr lang="en-US" sz="1800" smtClean="0">
                  <a:effectLst/>
                  <a:latin typeface="+mn-lt"/>
                  <a:ea typeface="Times New Roman" panose="02020603050405020304" pitchFamily="18" charset="0"/>
                </a:endParaRPr>
              </a:p>
              <a:p>
                <a:pPr>
                  <a:lnSpc>
                    <a:spcPct val="150000"/>
                  </a:lnSpc>
                  <a:spcBef>
                    <a:spcPts val="300"/>
                  </a:spcBef>
                  <a:spcAft>
                    <a:spcPts val="300"/>
                  </a:spcAft>
                </a:pPr>
                <a:r>
                  <a:rPr lang="vi-VN" sz="1800" smtClean="0">
                    <a:effectLst/>
                    <a:latin typeface="+mn-lt"/>
                    <a:ea typeface="Times New Roman" panose="02020603050405020304" pitchFamily="18" charset="0"/>
                  </a:rPr>
                  <a:t>Vậy </a:t>
                </a:r>
                <a:r>
                  <a:rPr lang="vi-VN" sz="1800">
                    <a:effectLst/>
                    <a:latin typeface="+mn-lt"/>
                    <a:ea typeface="Times New Roman" panose="02020603050405020304" pitchFamily="18" charset="0"/>
                  </a:rPr>
                  <a:t>số khách hàng mua xăng với giá tiền khoảng 51,18 nghìn đồng là nhiều nhất.</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312243" y="604480"/>
                <a:ext cx="8513706" cy="3696397"/>
              </a:xfrm>
              <a:prstGeom prst="rect">
                <a:avLst/>
              </a:prstGeom>
              <a:blipFill>
                <a:blip r:embed="rId3"/>
                <a:stretch>
                  <a:fillRect l="-573" r="-72" b="-329"/>
                </a:stretch>
              </a:blipFill>
            </p:spPr>
            <p:txBody>
              <a:bodyPr/>
              <a:lstStyle/>
              <a:p>
                <a:r>
                  <a:rPr lang="en-US">
                    <a:noFill/>
                  </a:rPr>
                  <a:t> </a:t>
                </a:r>
              </a:p>
            </p:txBody>
          </p:sp>
        </mc:Fallback>
      </mc:AlternateContent>
      <p:sp>
        <p:nvSpPr>
          <p:cNvPr id="10" name="Rectangle 9"/>
          <p:cNvSpPr/>
          <p:nvPr/>
        </p:nvSpPr>
        <p:spPr>
          <a:xfrm>
            <a:off x="4296014" y="12485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8425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3" dur="500"/>
                                        <p:tgtEl>
                                          <p:spTgt spid="2">
                                            <p:txEl>
                                              <p:pRg st="3" end="3"/>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6" dur="500"/>
                                        <p:tgtEl>
                                          <p:spTgt spid="2">
                                            <p:txEl>
                                              <p:pRg st="4" end="4"/>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wipe(left)">
                                      <p:cBhvr>
                                        <p:cTn id="3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389428" y="639807"/>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LUYỆN TẬP</a:t>
            </a:r>
            <a:endParaRPr sz="5000" b="1">
              <a:latin typeface="+mj-lt"/>
            </a:endParaRPr>
          </a:p>
        </p:txBody>
      </p:sp>
      <p:grpSp>
        <p:nvGrpSpPr>
          <p:cNvPr id="454" name="Google Shape;454;p45"/>
          <p:cNvGrpSpPr/>
          <p:nvPr/>
        </p:nvGrpSpPr>
        <p:grpSpPr>
          <a:xfrm>
            <a:off x="6007650" y="758938"/>
            <a:ext cx="2701421" cy="4066414"/>
            <a:chOff x="5729354" y="537588"/>
            <a:chExt cx="2701421" cy="4066414"/>
          </a:xfrm>
        </p:grpSpPr>
        <p:pic>
          <p:nvPicPr>
            <p:cNvPr id="455" name="Google Shape;455;p45"/>
            <p:cNvPicPr preferRelativeResize="0"/>
            <p:nvPr/>
          </p:nvPicPr>
          <p:blipFill>
            <a:blip r:embed="rId3">
              <a:alphaModFix/>
            </a:blip>
            <a:stretch>
              <a:fillRect/>
            </a:stretch>
          </p:blipFill>
          <p:spPr>
            <a:xfrm>
              <a:off x="5919225" y="539500"/>
              <a:ext cx="2451018" cy="4064502"/>
            </a:xfrm>
            <a:prstGeom prst="rect">
              <a:avLst/>
            </a:prstGeom>
            <a:noFill/>
            <a:ln>
              <a:noFill/>
            </a:ln>
          </p:spPr>
        </p:pic>
        <p:grpSp>
          <p:nvGrpSpPr>
            <p:cNvPr id="456" name="Google Shape;456;p45"/>
            <p:cNvGrpSpPr/>
            <p:nvPr/>
          </p:nvGrpSpPr>
          <p:grpSpPr>
            <a:xfrm>
              <a:off x="5729354" y="537588"/>
              <a:ext cx="2701421" cy="1001069"/>
              <a:chOff x="4929654" y="587125"/>
              <a:chExt cx="2701421" cy="1001069"/>
            </a:xfrm>
          </p:grpSpPr>
          <p:sp>
            <p:nvSpPr>
              <p:cNvPr id="457" name="Google Shape;457;p45"/>
              <p:cNvSpPr/>
              <p:nvPr/>
            </p:nvSpPr>
            <p:spPr>
              <a:xfrm>
                <a:off x="5285544" y="8915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7021350"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7402475" y="5871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4929654" y="1359594"/>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algn="ctr" defTabSz="457200">
              <a:lnSpc>
                <a:spcPts val="4686"/>
              </a:lnSpc>
              <a:buClrTx/>
              <a:defRPr/>
            </a:pPr>
            <a:r>
              <a:rPr lang="en-US" sz="2800" b="1" kern="1200" spc="162" smtClean="0">
                <a:solidFill>
                  <a:schemeClr val="bg1">
                    <a:lumMod val="25000"/>
                  </a:schemeClr>
                </a:solidFill>
                <a:latin typeface="Arial" panose="020B0604020202020204" pitchFamily="34" charset="0"/>
                <a:ea typeface="+mn-ea"/>
                <a:cs typeface="Arial" panose="020B0604020202020204" pitchFamily="34" charset="0"/>
              </a:rPr>
              <a:t>CÂU HỎI TRẮC NGHIỆM</a:t>
            </a:r>
            <a:endParaRPr lang="en-US" sz="2800" b="1" kern="1200" spc="162" dirty="0">
              <a:solidFill>
                <a:schemeClr val="bg1">
                  <a:lumMod val="25000"/>
                </a:schemeClr>
              </a:solidFill>
              <a:latin typeface="Arial" panose="020B0604020202020204" pitchFamily="34" charset="0"/>
              <a:ea typeface="+mn-ea"/>
              <a:cs typeface="Arial" panose="020B0604020202020204" pitchFamily="34" charset="0"/>
            </a:endParaRPr>
          </a:p>
        </p:txBody>
      </p:sp>
      <p:sp>
        <p:nvSpPr>
          <p:cNvPr id="25" name="Freeform 5"/>
          <p:cNvSpPr/>
          <p:nvPr/>
        </p:nvSpPr>
        <p:spPr>
          <a:xfrm>
            <a:off x="87464" y="990569"/>
            <a:ext cx="8961120" cy="218199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435967" y="1214491"/>
            <a:ext cx="8538096" cy="1631216"/>
          </a:xfrm>
          <a:prstGeom prst="rect">
            <a:avLst/>
          </a:prstGeom>
        </p:spPr>
        <p:txBody>
          <a:bodyPr wrap="square">
            <a:spAutoFit/>
          </a:bodyPr>
          <a:lstStyle/>
          <a:p>
            <a:pPr marL="15240" marR="15240" algn="just" defTabSz="457200">
              <a:lnSpc>
                <a:spcPct val="150000"/>
              </a:lnSpc>
              <a:spcAft>
                <a:spcPts val="600"/>
              </a:spcAft>
              <a:buClrTx/>
            </a:pPr>
            <a:r>
              <a:rPr lang="vi-VN" sz="2100" b="1" kern="1200">
                <a:latin typeface="Arial" panose="020B0604020202020204" pitchFamily="34" charset="0"/>
                <a:ea typeface="Times New Roman" panose="02020603050405020304" pitchFamily="18" charset="0"/>
                <a:cs typeface="Arial" panose="020B0604020202020204" pitchFamily="34" charset="0"/>
              </a:rPr>
              <a:t>Câu 1. </a:t>
            </a:r>
            <a:r>
              <a:rPr lang="vi-VN" sz="2100" kern="1200">
                <a:latin typeface="Arial" panose="020B0604020202020204" pitchFamily="34" charset="0"/>
                <a:ea typeface="Times New Roman" panose="02020603050405020304" pitchFamily="18" charset="0"/>
                <a:cs typeface="Arial" panose="020B0604020202020204" pitchFamily="34" charset="0"/>
              </a:rPr>
              <a:t>Điểm kiểm tra môn Toán của 10 học sinh được cho như </a:t>
            </a:r>
            <a:r>
              <a:rPr lang="vi-VN" sz="2100" kern="1200" smtClean="0">
                <a:latin typeface="Arial" panose="020B0604020202020204" pitchFamily="34" charset="0"/>
                <a:ea typeface="Times New Roman" panose="02020603050405020304" pitchFamily="18" charset="0"/>
                <a:cs typeface="Arial" panose="020B0604020202020204" pitchFamily="34" charset="0"/>
              </a:rPr>
              <a:t>sau:</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algn="ctr"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 </a:t>
            </a:r>
            <a:r>
              <a:rPr lang="vi-VN" sz="2100" kern="1200">
                <a:latin typeface="Arial" panose="020B0604020202020204" pitchFamily="34" charset="0"/>
                <a:ea typeface="Times New Roman" panose="02020603050405020304" pitchFamily="18" charset="0"/>
                <a:cs typeface="Arial" panose="020B0604020202020204" pitchFamily="34" charset="0"/>
              </a:rPr>
              <a:t>6 ; 7 ; 7 ; 6 ; 7 ; 8 ; 8; 7; 9; 9. </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algn="just"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Số </a:t>
            </a:r>
            <a:r>
              <a:rPr lang="vi-VN" sz="2100" kern="1200">
                <a:latin typeface="Arial" panose="020B0604020202020204" pitchFamily="34" charset="0"/>
                <a:ea typeface="Times New Roman" panose="02020603050405020304" pitchFamily="18" charset="0"/>
                <a:cs typeface="Arial" panose="020B0604020202020204" pitchFamily="34" charset="0"/>
              </a:rPr>
              <a:t>trung vị của mẫu số liệu trên là ?</a:t>
            </a:r>
            <a:endParaRPr lang="en-US" sz="21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702350" y="3233567"/>
            <a:ext cx="8005330" cy="900246"/>
          </a:xfrm>
          <a:prstGeom prst="rect">
            <a:avLst/>
          </a:prstGeom>
        </p:spPr>
        <p:txBody>
          <a:bodyPr wrap="square">
            <a:spAutoFit/>
          </a:bodyPr>
          <a:lstStyle/>
          <a:p>
            <a:pPr marL="15240" marR="15240" algn="just" defTabSz="457200">
              <a:lnSpc>
                <a:spcPct val="250000"/>
              </a:lnSpc>
              <a:spcAft>
                <a:spcPts val="600"/>
              </a:spcAft>
              <a:buClrTx/>
            </a:pPr>
            <a:r>
              <a:rPr lang="nl-NL" sz="2100" kern="1200">
                <a:latin typeface="Arial" panose="020B0604020202020204" pitchFamily="34" charset="0"/>
                <a:ea typeface="Times New Roman" panose="02020603050405020304" pitchFamily="18" charset="0"/>
                <a:cs typeface="Arial" panose="020B0604020202020204" pitchFamily="34" charset="0"/>
              </a:rPr>
              <a:t>A. </a:t>
            </a:r>
            <a:r>
              <a:rPr lang="nl-NL" sz="2100" kern="1200" smtClean="0">
                <a:latin typeface="Arial" panose="020B0604020202020204" pitchFamily="34" charset="0"/>
                <a:ea typeface="Times New Roman" panose="02020603050405020304" pitchFamily="18" charset="0"/>
                <a:cs typeface="Arial" panose="020B0604020202020204" pitchFamily="34" charset="0"/>
              </a:rPr>
              <a:t>6 				B</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7				C</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8 				D</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9	</a:t>
            </a:r>
            <a:endParaRPr lang="nl-NL" sz="2100" kern="1200">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Rounded Rectangle 36"/>
          <p:cNvSpPr/>
          <p:nvPr/>
        </p:nvSpPr>
        <p:spPr>
          <a:xfrm>
            <a:off x="2742198" y="3467484"/>
            <a:ext cx="1161894"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3641697" y="2867121"/>
            <a:ext cx="5058864"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SỐ TRUNG BÌNH CỦA MẪU SỐ LIỆU GHÉP NHÓM</a:t>
            </a:r>
            <a:endParaRPr sz="3800" b="1">
              <a:latin typeface="+mj-lt"/>
            </a:endParaRPr>
          </a:p>
        </p:txBody>
      </p:sp>
      <p:sp>
        <p:nvSpPr>
          <p:cNvPr id="256" name="Google Shape;256;p38"/>
          <p:cNvSpPr txBox="1">
            <a:spLocks noGrp="1"/>
          </p:cNvSpPr>
          <p:nvPr>
            <p:ph type="title" idx="2"/>
          </p:nvPr>
        </p:nvSpPr>
        <p:spPr>
          <a:xfrm>
            <a:off x="5640126" y="782548"/>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a:latin typeface="+mj-lt"/>
              </a:rPr>
              <a:t>01</a:t>
            </a:r>
            <a:endParaRPr sz="4200" b="1">
              <a:latin typeface="+mj-lt"/>
            </a:endParaRPr>
          </a:p>
        </p:txBody>
      </p:sp>
      <p:pic>
        <p:nvPicPr>
          <p:cNvPr id="13" name="Google Shape;1026;p68"/>
          <p:cNvPicPr preferRelativeResize="0"/>
          <p:nvPr/>
        </p:nvPicPr>
        <p:blipFill>
          <a:blip r:embed="rId3">
            <a:alphaModFix/>
          </a:blip>
          <a:stretch>
            <a:fillRect/>
          </a:stretch>
        </p:blipFill>
        <p:spPr>
          <a:xfrm flipH="1">
            <a:off x="490587" y="1079926"/>
            <a:ext cx="2697885" cy="3469431"/>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90569"/>
            <a:ext cx="8961120" cy="218199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539335" y="1231335"/>
            <a:ext cx="7960610" cy="1700466"/>
          </a:xfrm>
          <a:prstGeom prst="rect">
            <a:avLst/>
          </a:prstGeom>
        </p:spPr>
        <p:txBody>
          <a:bodyPr wrap="square">
            <a:spAutoFit/>
          </a:bodyPr>
          <a:lstStyle/>
          <a:p>
            <a:pPr marL="15240" marR="15240" lvl="0" algn="just" defTabSz="457200">
              <a:lnSpc>
                <a:spcPct val="150000"/>
              </a:lnSpc>
              <a:spcAft>
                <a:spcPts val="600"/>
              </a:spcAft>
              <a:buClrTx/>
            </a:pPr>
            <a:r>
              <a:rPr lang="vi-VN" sz="2100" b="1" kern="1200">
                <a:latin typeface="Arial" panose="020B0604020202020204" pitchFamily="34" charset="0"/>
                <a:ea typeface="Times New Roman" panose="02020603050405020304" pitchFamily="18" charset="0"/>
                <a:cs typeface="Arial" panose="020B0604020202020204" pitchFamily="34" charset="0"/>
              </a:rPr>
              <a:t>Câu 2. </a:t>
            </a:r>
            <a:r>
              <a:rPr lang="vi-VN" sz="2100" kern="1200">
                <a:latin typeface="Arial" panose="020B0604020202020204" pitchFamily="34" charset="0"/>
                <a:ea typeface="Times New Roman" panose="02020603050405020304" pitchFamily="18" charset="0"/>
                <a:cs typeface="Arial" panose="020B0604020202020204" pitchFamily="34" charset="0"/>
              </a:rPr>
              <a:t>Cho mẫu số liệu thống kê: </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lvl="0" algn="ctr"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5</a:t>
            </a:r>
            <a:r>
              <a:rPr lang="vi-VN" sz="2100" kern="1200">
                <a:latin typeface="Arial" panose="020B0604020202020204" pitchFamily="34" charset="0"/>
                <a:ea typeface="Times New Roman" panose="02020603050405020304" pitchFamily="18" charset="0"/>
                <a:cs typeface="Arial" panose="020B0604020202020204" pitchFamily="34" charset="0"/>
              </a:rPr>
              <a:t>; 2; 1; 6; 7; 5; 4; 5; 9. </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lvl="0" algn="just"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Mốt </a:t>
            </a:r>
            <a:r>
              <a:rPr lang="vi-VN" sz="2100" kern="1200">
                <a:latin typeface="Arial" panose="020B0604020202020204" pitchFamily="34" charset="0"/>
                <a:ea typeface="Times New Roman" panose="02020603050405020304" pitchFamily="18" charset="0"/>
                <a:cs typeface="Arial" panose="020B0604020202020204" pitchFamily="34" charset="0"/>
              </a:rPr>
              <a:t>của mẫu số liệu trên bằng</a:t>
            </a:r>
            <a:endParaRPr kumimoji="0" lang="en-US" sz="21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721552" y="3234987"/>
            <a:ext cx="8005330" cy="900246"/>
          </a:xfrm>
          <a:prstGeom prst="rect">
            <a:avLst/>
          </a:prstGeom>
        </p:spPr>
        <p:txBody>
          <a:bodyPr wrap="square">
            <a:spAutoFit/>
          </a:bodyPr>
          <a:lstStyle/>
          <a:p>
            <a:pPr marL="15240" marR="15240" lvl="0" algn="just" defTabSz="457200">
              <a:lnSpc>
                <a:spcPct val="250000"/>
              </a:lnSpc>
              <a:spcAft>
                <a:spcPts val="600"/>
              </a:spcAft>
              <a:buClrTx/>
            </a:pPr>
            <a:r>
              <a:rPr lang="nl-NL" sz="2100" kern="1200">
                <a:latin typeface="Arial" panose="020B0604020202020204" pitchFamily="34" charset="0"/>
                <a:ea typeface="Times New Roman" panose="02020603050405020304" pitchFamily="18" charset="0"/>
                <a:cs typeface="Arial" panose="020B0604020202020204" pitchFamily="34" charset="0"/>
              </a:rPr>
              <a:t>A. </a:t>
            </a:r>
            <a:r>
              <a:rPr lang="nl-NL" sz="2100" kern="1200" smtClean="0">
                <a:latin typeface="Arial" panose="020B0604020202020204" pitchFamily="34" charset="0"/>
                <a:ea typeface="Times New Roman" panose="02020603050405020304" pitchFamily="18" charset="0"/>
                <a:cs typeface="Arial" panose="020B0604020202020204" pitchFamily="34" charset="0"/>
              </a:rPr>
              <a:t>6				B</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7				C</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5				D</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9</a:t>
            </a:r>
            <a:endParaRPr lang="nl-NL" sz="2100" kern="1200">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 name="Rounded Rectangle 36"/>
          <p:cNvSpPr/>
          <p:nvPr/>
        </p:nvSpPr>
        <p:spPr>
          <a:xfrm>
            <a:off x="5191198" y="3472712"/>
            <a:ext cx="986965"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10888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90569"/>
            <a:ext cx="8961120" cy="218199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963059" y="1216962"/>
            <a:ext cx="7960610" cy="1700466"/>
          </a:xfrm>
          <a:prstGeom prst="rect">
            <a:avLst/>
          </a:prstGeom>
        </p:spPr>
        <p:txBody>
          <a:bodyPr wrap="square">
            <a:spAutoFit/>
          </a:bodyPr>
          <a:lstStyle/>
          <a:p>
            <a:pPr marL="15240" marR="15240" lvl="0" algn="just" defTabSz="457200">
              <a:lnSpc>
                <a:spcPct val="150000"/>
              </a:lnSpc>
              <a:spcAft>
                <a:spcPts val="600"/>
              </a:spcAft>
              <a:buClrTx/>
            </a:pPr>
            <a:r>
              <a:rPr lang="vi-VN" sz="2100" b="1" kern="1200">
                <a:latin typeface="Arial" panose="020B0604020202020204" pitchFamily="34" charset="0"/>
                <a:ea typeface="Times New Roman" panose="02020603050405020304" pitchFamily="18" charset="0"/>
                <a:cs typeface="Arial" panose="020B0604020202020204" pitchFamily="34" charset="0"/>
              </a:rPr>
              <a:t>Câu 3. </a:t>
            </a:r>
            <a:r>
              <a:rPr lang="vi-VN" sz="2100" kern="1200">
                <a:latin typeface="Arial" panose="020B0604020202020204" pitchFamily="34" charset="0"/>
                <a:ea typeface="Times New Roman" panose="02020603050405020304" pitchFamily="18" charset="0"/>
                <a:cs typeface="Arial" panose="020B0604020202020204" pitchFamily="34" charset="0"/>
              </a:rPr>
              <a:t>Điểm thi học kỳ 11 môn của một học sinh như sau: </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lvl="0" algn="ctr"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4 </a:t>
            </a:r>
            <a:r>
              <a:rPr lang="vi-VN" sz="2100" kern="1200">
                <a:latin typeface="Arial" panose="020B0604020202020204" pitchFamily="34" charset="0"/>
                <a:ea typeface="Times New Roman" panose="02020603050405020304" pitchFamily="18" charset="0"/>
                <a:cs typeface="Arial" panose="020B0604020202020204" pitchFamily="34" charset="0"/>
              </a:rPr>
              <a:t>; 6 ; 5 ; 7 ; 5 ; 5 ; 9 ; 8 </a:t>
            </a:r>
            <a:r>
              <a:rPr lang="vi-VN" sz="2100" kern="1200" smtClean="0">
                <a:latin typeface="Arial" panose="020B0604020202020204" pitchFamily="34" charset="0"/>
                <a:ea typeface="Times New Roman" panose="02020603050405020304" pitchFamily="18" charset="0"/>
                <a:cs typeface="Arial" panose="020B0604020202020204" pitchFamily="34" charset="0"/>
              </a:rPr>
              <a:t>;</a:t>
            </a:r>
            <a:r>
              <a:rPr lang="en-US" sz="2100" kern="1200" smtClean="0">
                <a:latin typeface="Arial" panose="020B0604020202020204" pitchFamily="34" charset="0"/>
                <a:ea typeface="Times New Roman" panose="02020603050405020304" pitchFamily="18" charset="0"/>
                <a:cs typeface="Arial" panose="020B0604020202020204" pitchFamily="34" charset="0"/>
              </a:rPr>
              <a:t> </a:t>
            </a:r>
            <a:r>
              <a:rPr lang="vi-VN" sz="2100" kern="1200" smtClean="0">
                <a:latin typeface="Arial" panose="020B0604020202020204" pitchFamily="34" charset="0"/>
                <a:ea typeface="Times New Roman" panose="02020603050405020304" pitchFamily="18" charset="0"/>
                <a:cs typeface="Arial" panose="020B0604020202020204" pitchFamily="34" charset="0"/>
              </a:rPr>
              <a:t>7 </a:t>
            </a:r>
            <a:r>
              <a:rPr lang="vi-VN" sz="2100" kern="1200">
                <a:latin typeface="Arial" panose="020B0604020202020204" pitchFamily="34" charset="0"/>
                <a:ea typeface="Times New Roman" panose="02020603050405020304" pitchFamily="18" charset="0"/>
                <a:cs typeface="Arial" panose="020B0604020202020204" pitchFamily="34" charset="0"/>
              </a:rPr>
              <a:t>; 10; 9. </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lvl="0" algn="just"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Số </a:t>
            </a:r>
            <a:r>
              <a:rPr lang="vi-VN" sz="2100" kern="1200">
                <a:latin typeface="Arial" panose="020B0604020202020204" pitchFamily="34" charset="0"/>
                <a:ea typeface="Times New Roman" panose="02020603050405020304" pitchFamily="18" charset="0"/>
                <a:cs typeface="Arial" panose="020B0604020202020204" pitchFamily="34" charset="0"/>
              </a:rPr>
              <a:t>trung bình và trung vị lần lượt là</a:t>
            </a:r>
          </a:p>
        </p:txBody>
      </p:sp>
      <p:sp>
        <p:nvSpPr>
          <p:cNvPr id="29" name="Rectangle 28"/>
          <p:cNvSpPr/>
          <p:nvPr/>
        </p:nvSpPr>
        <p:spPr>
          <a:xfrm>
            <a:off x="2175492" y="3117987"/>
            <a:ext cx="5059046" cy="1785104"/>
          </a:xfrm>
          <a:prstGeom prst="rect">
            <a:avLst/>
          </a:prstGeom>
        </p:spPr>
        <p:txBody>
          <a:bodyPr wrap="square">
            <a:spAutoFit/>
          </a:bodyPr>
          <a:lstStyle/>
          <a:p>
            <a:pPr marL="15240" marR="15240" lvl="0" algn="just" defTabSz="457200">
              <a:lnSpc>
                <a:spcPct val="250000"/>
              </a:lnSpc>
              <a:spcAft>
                <a:spcPts val="600"/>
              </a:spcAft>
              <a:buClrTx/>
            </a:pPr>
            <a:r>
              <a:rPr lang="nl-NL" sz="2100" kern="1200">
                <a:latin typeface="Arial" panose="020B0604020202020204" pitchFamily="34" charset="0"/>
                <a:ea typeface="Times New Roman" panose="02020603050405020304" pitchFamily="18" charset="0"/>
                <a:cs typeface="Arial" panose="020B0604020202020204" pitchFamily="34" charset="0"/>
              </a:rPr>
              <a:t>A. 6 và </a:t>
            </a:r>
            <a:r>
              <a:rPr lang="nl-NL" sz="2100" kern="1200" smtClean="0">
                <a:latin typeface="Arial" panose="020B0604020202020204" pitchFamily="34" charset="0"/>
                <a:ea typeface="Times New Roman" panose="02020603050405020304" pitchFamily="18" charset="0"/>
                <a:cs typeface="Arial" panose="020B0604020202020204" pitchFamily="34" charset="0"/>
              </a:rPr>
              <a:t>5 					B</a:t>
            </a:r>
            <a:r>
              <a:rPr lang="nl-NL" sz="2100" kern="1200">
                <a:latin typeface="Arial" panose="020B0604020202020204" pitchFamily="34" charset="0"/>
                <a:ea typeface="Times New Roman" panose="02020603050405020304" pitchFamily="18" charset="0"/>
                <a:cs typeface="Arial" panose="020B0604020202020204" pitchFamily="34" charset="0"/>
              </a:rPr>
              <a:t>. 6,52 và </a:t>
            </a:r>
            <a:r>
              <a:rPr lang="nl-NL" sz="2100" kern="1200" smtClean="0">
                <a:latin typeface="Arial" panose="020B0604020202020204" pitchFamily="34" charset="0"/>
                <a:ea typeface="Times New Roman" panose="02020603050405020304" pitchFamily="18" charset="0"/>
                <a:cs typeface="Arial" panose="020B0604020202020204" pitchFamily="34" charset="0"/>
              </a:rPr>
              <a:t>5</a:t>
            </a:r>
            <a:endParaRPr lang="nl-NL" sz="2100" kern="1200">
              <a:latin typeface="Arial" panose="020B0604020202020204" pitchFamily="34" charset="0"/>
              <a:ea typeface="Times New Roman" panose="02020603050405020304" pitchFamily="18" charset="0"/>
              <a:cs typeface="Arial" panose="020B0604020202020204" pitchFamily="34" charset="0"/>
            </a:endParaRPr>
          </a:p>
          <a:p>
            <a:pPr marL="15240" marR="15240" lvl="0" algn="just" defTabSz="457200">
              <a:lnSpc>
                <a:spcPct val="250000"/>
              </a:lnSpc>
              <a:spcAft>
                <a:spcPts val="600"/>
              </a:spcAft>
              <a:buClrTx/>
            </a:pPr>
            <a:r>
              <a:rPr lang="nl-NL" sz="2100" kern="1200">
                <a:latin typeface="Arial" panose="020B0604020202020204" pitchFamily="34" charset="0"/>
                <a:ea typeface="Times New Roman" panose="02020603050405020304" pitchFamily="18" charset="0"/>
                <a:cs typeface="Arial" panose="020B0604020202020204" pitchFamily="34" charset="0"/>
              </a:rPr>
              <a:t>C. 6,73 và </a:t>
            </a:r>
            <a:r>
              <a:rPr lang="nl-NL" sz="2100" kern="1200" smtClean="0">
                <a:latin typeface="Arial" panose="020B0604020202020204" pitchFamily="34" charset="0"/>
                <a:ea typeface="Times New Roman" panose="02020603050405020304" pitchFamily="18" charset="0"/>
                <a:cs typeface="Arial" panose="020B0604020202020204" pitchFamily="34" charset="0"/>
              </a:rPr>
              <a:t>7				D</a:t>
            </a:r>
            <a:r>
              <a:rPr lang="nl-NL" sz="2100" kern="1200">
                <a:latin typeface="Arial" panose="020B0604020202020204" pitchFamily="34" charset="0"/>
                <a:ea typeface="Times New Roman" panose="02020603050405020304" pitchFamily="18" charset="0"/>
                <a:cs typeface="Arial" panose="020B0604020202020204" pitchFamily="34" charset="0"/>
              </a:rPr>
              <a:t>. 6,81 và </a:t>
            </a:r>
            <a:r>
              <a:rPr lang="nl-NL" sz="2100" kern="1200" smtClean="0">
                <a:latin typeface="Arial" panose="020B0604020202020204" pitchFamily="34" charset="0"/>
                <a:ea typeface="Times New Roman" panose="02020603050405020304" pitchFamily="18" charset="0"/>
                <a:cs typeface="Arial" panose="020B0604020202020204" pitchFamily="34" charset="0"/>
              </a:rPr>
              <a:t>7</a:t>
            </a:r>
            <a:endParaRPr lang="nl-NL" sz="2100" kern="1200">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 name="Rounded Rectangle 36"/>
          <p:cNvSpPr/>
          <p:nvPr/>
        </p:nvSpPr>
        <p:spPr>
          <a:xfrm>
            <a:off x="5175296" y="4229089"/>
            <a:ext cx="2114902"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84258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90569"/>
            <a:ext cx="8961120" cy="164499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301360" y="1041285"/>
            <a:ext cx="8533328" cy="1546577"/>
          </a:xfrm>
          <a:prstGeom prst="rect">
            <a:avLst/>
          </a:prstGeom>
        </p:spPr>
        <p:txBody>
          <a:bodyPr wrap="square">
            <a:spAutoFit/>
          </a:bodyPr>
          <a:lstStyle/>
          <a:p>
            <a:pPr marL="15240" marR="15240" lvl="0" algn="just" defTabSz="457200">
              <a:lnSpc>
                <a:spcPct val="150000"/>
              </a:lnSpc>
              <a:spcAft>
                <a:spcPts val="600"/>
              </a:spcAft>
              <a:buClrTx/>
            </a:pPr>
            <a:r>
              <a:rPr lang="vi-VN" sz="2100" b="1" kern="1200">
                <a:latin typeface="Arial" panose="020B0604020202020204" pitchFamily="34" charset="0"/>
                <a:ea typeface="Times New Roman" panose="02020603050405020304" pitchFamily="18" charset="0"/>
                <a:cs typeface="Arial" panose="020B0604020202020204" pitchFamily="34" charset="0"/>
              </a:rPr>
              <a:t>Câu 4. </a:t>
            </a:r>
            <a:r>
              <a:rPr lang="vi-VN" sz="2100" kern="1200">
                <a:latin typeface="Arial" panose="020B0604020202020204" pitchFamily="34" charset="0"/>
                <a:ea typeface="Times New Roman" panose="02020603050405020304" pitchFamily="18" charset="0"/>
                <a:cs typeface="Arial" panose="020B0604020202020204" pitchFamily="34" charset="0"/>
              </a:rPr>
              <a:t>Giá của một loại quần áo (đơn vị nghìn đồng) cho bởi số liệu như sau: 350; 300; 350; 400; 450; 400; 450; 350; 350; 400. Tứ phân vị của số liệu là</a:t>
            </a:r>
            <a:endParaRPr kumimoji="0" lang="vi-VN" sz="2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558037" y="2612816"/>
                <a:ext cx="8430984" cy="1502976"/>
              </a:xfrm>
              <a:prstGeom prst="rect">
                <a:avLst/>
              </a:prstGeom>
            </p:spPr>
            <p:txBody>
              <a:bodyPr wrap="square">
                <a:spAutoFit/>
              </a:bodyPr>
              <a:lstStyle/>
              <a:p>
                <a:pPr algn="just">
                  <a:lnSpc>
                    <a:spcPct val="250000"/>
                  </a:lnSpc>
                  <a:spcBef>
                    <a:spcPts val="100"/>
                  </a:spcBef>
                  <a:spcAft>
                    <a:spcPts val="100"/>
                  </a:spcAft>
                </a:pPr>
                <a:r>
                  <a:rPr lang="fr-FR" sz="1800">
                    <a:latin typeface="+mn-lt"/>
                    <a:ea typeface="Calibri" panose="020F0502020204030204" pitchFamily="34" charset="0"/>
                  </a:rPr>
                  <a:t>A.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1</m:t>
                        </m:r>
                      </m:sub>
                    </m:sSub>
                    <m:r>
                      <a:rPr lang="fr-FR" sz="1800" i="1">
                        <a:effectLst/>
                        <a:latin typeface="Cambria Math" panose="02040503050406030204" pitchFamily="18" charset="0"/>
                        <a:ea typeface="Calibri" panose="020F0502020204030204" pitchFamily="34" charset="0"/>
                      </a:rPr>
                      <m:t> = 350</m:t>
                    </m:r>
                  </m:oMath>
                </a14:m>
                <a:r>
                  <a:rPr lang="fr-FR" sz="1800">
                    <a:effectLst/>
                    <a:latin typeface="+mn-lt"/>
                    <a:ea typeface="Calibri" panose="020F0502020204030204" pitchFamily="34" charset="0"/>
                  </a:rPr>
                  <a:t>;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2</m:t>
                        </m:r>
                      </m:sub>
                    </m:sSub>
                    <m:r>
                      <a:rPr lang="fr-FR" sz="1800" i="1">
                        <a:effectLst/>
                        <a:latin typeface="Cambria Math" panose="02040503050406030204" pitchFamily="18" charset="0"/>
                        <a:ea typeface="Calibri" panose="020F0502020204030204" pitchFamily="34" charset="0"/>
                      </a:rPr>
                      <m:t> = 375</m:t>
                    </m:r>
                  </m:oMath>
                </a14:m>
                <a:r>
                  <a:rPr lang="fr-FR" sz="1800">
                    <a:effectLst/>
                    <a:latin typeface="+mn-lt"/>
                    <a:ea typeface="Calibri" panose="020F0502020204030204" pitchFamily="34" charset="0"/>
                  </a:rPr>
                  <a:t>;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3</m:t>
                        </m:r>
                      </m:sub>
                    </m:sSub>
                    <m:r>
                      <a:rPr lang="fr-FR" sz="1800" i="1">
                        <a:effectLst/>
                        <a:latin typeface="Cambria Math" panose="02040503050406030204" pitchFamily="18" charset="0"/>
                        <a:ea typeface="Calibri" panose="020F0502020204030204" pitchFamily="34" charset="0"/>
                      </a:rPr>
                      <m:t>=400</m:t>
                    </m:r>
                  </m:oMath>
                </a14:m>
                <a:r>
                  <a:rPr lang="fr-FR" sz="1800" smtClean="0">
                    <a:effectLst/>
                    <a:latin typeface="+mn-lt"/>
                    <a:ea typeface="Calibri" panose="020F0502020204030204" pitchFamily="34" charset="0"/>
                  </a:rPr>
                  <a:t>		B</a:t>
                </a:r>
                <a:r>
                  <a:rPr lang="fr-FR" sz="1800">
                    <a:effectLst/>
                    <a:latin typeface="+mn-lt"/>
                    <a:ea typeface="Calibri" panose="020F0502020204030204" pitchFamily="34" charset="0"/>
                  </a:rPr>
                  <a:t>.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1</m:t>
                        </m:r>
                      </m:sub>
                    </m:sSub>
                    <m:r>
                      <a:rPr lang="fr-FR" sz="1800" i="1">
                        <a:effectLst/>
                        <a:latin typeface="Cambria Math" panose="02040503050406030204" pitchFamily="18" charset="0"/>
                        <a:ea typeface="Calibri" panose="020F0502020204030204" pitchFamily="34" charset="0"/>
                      </a:rPr>
                      <m:t>=350; </m:t>
                    </m:r>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2</m:t>
                        </m:r>
                      </m:sub>
                    </m:sSub>
                    <m:r>
                      <a:rPr lang="fr-FR" sz="1800" i="1">
                        <a:effectLst/>
                        <a:latin typeface="Cambria Math" panose="02040503050406030204" pitchFamily="18" charset="0"/>
                        <a:ea typeface="Calibri" panose="020F0502020204030204" pitchFamily="34" charset="0"/>
                      </a:rPr>
                      <m:t>=400; </m:t>
                    </m:r>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3</m:t>
                        </m:r>
                      </m:sub>
                    </m:sSub>
                    <m:r>
                      <a:rPr lang="fr-FR" sz="1800" i="1">
                        <a:effectLst/>
                        <a:latin typeface="Cambria Math" panose="02040503050406030204" pitchFamily="18" charset="0"/>
                        <a:ea typeface="Calibri" panose="020F0502020204030204" pitchFamily="34" charset="0"/>
                      </a:rPr>
                      <m:t>=400</m:t>
                    </m:r>
                  </m:oMath>
                </a14:m>
                <a:endParaRPr lang="en-US" sz="1800">
                  <a:effectLst/>
                  <a:latin typeface="+mn-lt"/>
                  <a:ea typeface="Times New Roman" panose="02020603050405020304" pitchFamily="18" charset="0"/>
                </a:endParaRPr>
              </a:p>
              <a:p>
                <a:pPr algn="just">
                  <a:lnSpc>
                    <a:spcPct val="250000"/>
                  </a:lnSpc>
                  <a:spcBef>
                    <a:spcPts val="100"/>
                  </a:spcBef>
                  <a:spcAft>
                    <a:spcPts val="100"/>
                  </a:spcAft>
                </a:pPr>
                <a:r>
                  <a:rPr lang="fr-FR" sz="1800">
                    <a:effectLst/>
                    <a:latin typeface="+mn-lt"/>
                    <a:ea typeface="Calibri" panose="020F0502020204030204" pitchFamily="34" charset="0"/>
                  </a:rPr>
                  <a:t>C.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1</m:t>
                        </m:r>
                      </m:sub>
                    </m:sSub>
                    <m:r>
                      <a:rPr lang="fr-FR" sz="1800" i="1">
                        <a:effectLst/>
                        <a:latin typeface="Cambria Math" panose="02040503050406030204" pitchFamily="18" charset="0"/>
                        <a:ea typeface="Calibri" panose="020F0502020204030204" pitchFamily="34" charset="0"/>
                      </a:rPr>
                      <m:t>=300; </m:t>
                    </m:r>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2</m:t>
                        </m:r>
                      </m:sub>
                    </m:sSub>
                    <m:r>
                      <a:rPr lang="fr-FR" sz="1800" i="1">
                        <a:effectLst/>
                        <a:latin typeface="Cambria Math" panose="02040503050406030204" pitchFamily="18" charset="0"/>
                        <a:ea typeface="Calibri" panose="020F0502020204030204" pitchFamily="34" charset="0"/>
                      </a:rPr>
                      <m:t>=375; </m:t>
                    </m:r>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3</m:t>
                        </m:r>
                      </m:sub>
                    </m:sSub>
                    <m:r>
                      <a:rPr lang="fr-FR" sz="1800" i="1">
                        <a:effectLst/>
                        <a:latin typeface="Cambria Math" panose="02040503050406030204" pitchFamily="18" charset="0"/>
                        <a:ea typeface="Calibri" panose="020F0502020204030204" pitchFamily="34" charset="0"/>
                      </a:rPr>
                      <m:t>=400</m:t>
                    </m:r>
                  </m:oMath>
                </a14:m>
                <a:r>
                  <a:rPr lang="fr-FR" sz="1800" smtClean="0">
                    <a:effectLst/>
                    <a:latin typeface="+mn-lt"/>
                    <a:ea typeface="Calibri" panose="020F0502020204030204" pitchFamily="34" charset="0"/>
                  </a:rPr>
                  <a:t>		D</a:t>
                </a:r>
                <a:r>
                  <a:rPr lang="fr-FR" sz="1800">
                    <a:effectLst/>
                    <a:latin typeface="+mn-lt"/>
                    <a:ea typeface="Calibri" panose="020F0502020204030204" pitchFamily="34" charset="0"/>
                  </a:rPr>
                  <a:t>.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1</m:t>
                        </m:r>
                      </m:sub>
                    </m:sSub>
                    <m:r>
                      <a:rPr lang="fr-FR" sz="1800" i="1">
                        <a:effectLst/>
                        <a:latin typeface="Cambria Math" panose="02040503050406030204" pitchFamily="18" charset="0"/>
                        <a:ea typeface="Calibri" panose="020F0502020204030204" pitchFamily="34" charset="0"/>
                      </a:rPr>
                      <m:t>=350; </m:t>
                    </m:r>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2</m:t>
                        </m:r>
                      </m:sub>
                    </m:sSub>
                    <m:r>
                      <a:rPr lang="fr-FR" sz="1800" i="1">
                        <a:effectLst/>
                        <a:latin typeface="Cambria Math" panose="02040503050406030204" pitchFamily="18" charset="0"/>
                        <a:ea typeface="Calibri" panose="020F0502020204030204" pitchFamily="34" charset="0"/>
                      </a:rPr>
                      <m:t>=400; </m:t>
                    </m:r>
                    <m:sSub>
                      <m:sSubPr>
                        <m:ctrlPr>
                          <a:rPr lang="en-US" sz="1800" i="1">
                            <a:effectLst/>
                            <a:latin typeface="Cambria Math" panose="02040503050406030204" pitchFamily="18" charset="0"/>
                            <a:ea typeface="Calibri" panose="020F0502020204030204" pitchFamily="34" charset="0"/>
                          </a:rPr>
                        </m:ctrlPr>
                      </m:sSubPr>
                      <m:e>
                        <m:r>
                          <a:rPr lang="fr-FR" sz="1800" i="1">
                            <a:effectLst/>
                            <a:latin typeface="Cambria Math" panose="02040503050406030204" pitchFamily="18" charset="0"/>
                            <a:ea typeface="Calibri" panose="020F0502020204030204" pitchFamily="34" charset="0"/>
                          </a:rPr>
                          <m:t>𝑄</m:t>
                        </m:r>
                      </m:e>
                      <m:sub>
                        <m:r>
                          <a:rPr lang="fr-FR" sz="1800" i="1" baseline="-25000">
                            <a:effectLst/>
                            <a:latin typeface="Cambria Math" panose="02040503050406030204" pitchFamily="18" charset="0"/>
                            <a:ea typeface="Calibri" panose="020F0502020204030204" pitchFamily="34" charset="0"/>
                          </a:rPr>
                          <m:t>3</m:t>
                        </m:r>
                      </m:sub>
                    </m:sSub>
                    <m:r>
                      <a:rPr lang="fr-FR" sz="1800" i="1">
                        <a:effectLst/>
                        <a:latin typeface="Cambria Math" panose="02040503050406030204" pitchFamily="18" charset="0"/>
                        <a:ea typeface="Calibri" panose="020F0502020204030204" pitchFamily="34" charset="0"/>
                      </a:rPr>
                      <m:t>=350</m:t>
                    </m:r>
                  </m:oMath>
                </a14:m>
                <a:endParaRPr lang="en-US" sz="1800">
                  <a:effectLst/>
                  <a:latin typeface="+mn-lt"/>
                  <a:ea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58037" y="2612816"/>
                <a:ext cx="8430984" cy="1502976"/>
              </a:xfrm>
              <a:prstGeom prst="rect">
                <a:avLst/>
              </a:prstGeom>
              <a:blipFill>
                <a:blip r:embed="rId4"/>
                <a:stretch>
                  <a:fillRect l="-651"/>
                </a:stretch>
              </a:blipFill>
            </p:spPr>
            <p:txBody>
              <a:bodyPr/>
              <a:lstStyle/>
              <a:p>
                <a:r>
                  <a:rPr lang="en-US">
                    <a:noFill/>
                  </a:rPr>
                  <a:t> </a:t>
                </a:r>
              </a:p>
            </p:txBody>
          </p:sp>
        </mc:Fallback>
      </mc:AlternateContent>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5">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 name="Rounded Rectangle 36"/>
          <p:cNvSpPr/>
          <p:nvPr/>
        </p:nvSpPr>
        <p:spPr>
          <a:xfrm>
            <a:off x="445801" y="2791085"/>
            <a:ext cx="3863806"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41977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90569"/>
            <a:ext cx="8961120" cy="218199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539335" y="1231335"/>
            <a:ext cx="7960610" cy="1700466"/>
          </a:xfrm>
          <a:prstGeom prst="rect">
            <a:avLst/>
          </a:prstGeom>
        </p:spPr>
        <p:txBody>
          <a:bodyPr wrap="square">
            <a:spAutoFit/>
          </a:bodyPr>
          <a:lstStyle/>
          <a:p>
            <a:pPr marL="15240" marR="15240" lvl="0" algn="just" defTabSz="457200">
              <a:lnSpc>
                <a:spcPct val="150000"/>
              </a:lnSpc>
              <a:spcAft>
                <a:spcPts val="600"/>
              </a:spcAft>
              <a:buClrTx/>
            </a:pPr>
            <a:r>
              <a:rPr lang="vi-VN" sz="2100" b="1" kern="1200">
                <a:latin typeface="Arial" panose="020B0604020202020204" pitchFamily="34" charset="0"/>
                <a:ea typeface="Times New Roman" panose="02020603050405020304" pitchFamily="18" charset="0"/>
                <a:cs typeface="Arial" panose="020B0604020202020204" pitchFamily="34" charset="0"/>
              </a:rPr>
              <a:t>Câu 5. </a:t>
            </a:r>
            <a:r>
              <a:rPr lang="vi-VN" sz="2100" kern="1200">
                <a:latin typeface="Arial" panose="020B0604020202020204" pitchFamily="34" charset="0"/>
                <a:ea typeface="Times New Roman" panose="02020603050405020304" pitchFamily="18" charset="0"/>
                <a:cs typeface="Arial" panose="020B0604020202020204" pitchFamily="34" charset="0"/>
              </a:rPr>
              <a:t>Điểm toán cuối năm của một nhóm 9 học sinh lớp 6 là </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lvl="0" algn="ctr"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5</a:t>
            </a:r>
            <a:r>
              <a:rPr lang="vi-VN" sz="2100" kern="1200">
                <a:latin typeface="Arial" panose="020B0604020202020204" pitchFamily="34" charset="0"/>
                <a:ea typeface="Times New Roman" panose="02020603050405020304" pitchFamily="18" charset="0"/>
                <a:cs typeface="Arial" panose="020B0604020202020204" pitchFamily="34" charset="0"/>
              </a:rPr>
              <a:t>; 5; 3; 6; 7; 7; 8; 8; 9. </a:t>
            </a:r>
            <a:endParaRPr lang="en-US" sz="2100" kern="1200" smtClean="0">
              <a:latin typeface="Arial" panose="020B0604020202020204" pitchFamily="34" charset="0"/>
              <a:ea typeface="Times New Roman" panose="02020603050405020304" pitchFamily="18" charset="0"/>
              <a:cs typeface="Arial" panose="020B0604020202020204" pitchFamily="34" charset="0"/>
            </a:endParaRPr>
          </a:p>
          <a:p>
            <a:pPr marL="15240" marR="15240" lvl="0" algn="just" defTabSz="457200">
              <a:lnSpc>
                <a:spcPct val="150000"/>
              </a:lnSpc>
              <a:spcAft>
                <a:spcPts val="600"/>
              </a:spcAft>
              <a:buClrTx/>
            </a:pPr>
            <a:r>
              <a:rPr lang="vi-VN" sz="2100" kern="1200" smtClean="0">
                <a:latin typeface="Arial" panose="020B0604020202020204" pitchFamily="34" charset="0"/>
                <a:ea typeface="Times New Roman" panose="02020603050405020304" pitchFamily="18" charset="0"/>
                <a:cs typeface="Arial" panose="020B0604020202020204" pitchFamily="34" charset="0"/>
              </a:rPr>
              <a:t>Điểm </a:t>
            </a:r>
            <a:r>
              <a:rPr lang="vi-VN" sz="2100" kern="1200">
                <a:latin typeface="Arial" panose="020B0604020202020204" pitchFamily="34" charset="0"/>
                <a:ea typeface="Times New Roman" panose="02020603050405020304" pitchFamily="18" charset="0"/>
                <a:cs typeface="Arial" panose="020B0604020202020204" pitchFamily="34" charset="0"/>
              </a:rPr>
              <a:t>trung bình của cả nhóm là</a:t>
            </a:r>
            <a:endParaRPr kumimoji="0" lang="en-US" sz="21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918339" y="3233470"/>
            <a:ext cx="8005330" cy="900246"/>
          </a:xfrm>
          <a:prstGeom prst="rect">
            <a:avLst/>
          </a:prstGeom>
        </p:spPr>
        <p:txBody>
          <a:bodyPr wrap="square">
            <a:spAutoFit/>
          </a:bodyPr>
          <a:lstStyle/>
          <a:p>
            <a:pPr marL="15240" marR="15240" lvl="0" algn="just" defTabSz="457200">
              <a:lnSpc>
                <a:spcPct val="250000"/>
              </a:lnSpc>
              <a:spcAft>
                <a:spcPts val="600"/>
              </a:spcAft>
              <a:buClrTx/>
            </a:pPr>
            <a:r>
              <a:rPr lang="nl-NL" sz="2100" kern="1200">
                <a:latin typeface="Arial" panose="020B0604020202020204" pitchFamily="34" charset="0"/>
                <a:ea typeface="Times New Roman" panose="02020603050405020304" pitchFamily="18" charset="0"/>
                <a:cs typeface="Arial" panose="020B0604020202020204" pitchFamily="34" charset="0"/>
              </a:rPr>
              <a:t>A. </a:t>
            </a:r>
            <a:r>
              <a:rPr lang="nl-NL" sz="2100" kern="1200" smtClean="0">
                <a:latin typeface="Arial" panose="020B0604020202020204" pitchFamily="34" charset="0"/>
                <a:ea typeface="Times New Roman" panose="02020603050405020304" pitchFamily="18" charset="0"/>
                <a:cs typeface="Arial" panose="020B0604020202020204" pitchFamily="34" charset="0"/>
              </a:rPr>
              <a:t>6,44				B</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7			C</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7,11				D</a:t>
            </a:r>
            <a:r>
              <a:rPr lang="nl-NL" sz="2100" kern="1200">
                <a:latin typeface="Arial" panose="020B0604020202020204" pitchFamily="34" charset="0"/>
                <a:ea typeface="Times New Roman" panose="02020603050405020304" pitchFamily="18" charset="0"/>
                <a:cs typeface="Arial" panose="020B0604020202020204" pitchFamily="34" charset="0"/>
              </a:rPr>
              <a:t>. </a:t>
            </a:r>
            <a:r>
              <a:rPr lang="nl-NL" sz="2100" kern="1200" smtClean="0">
                <a:latin typeface="Arial" panose="020B0604020202020204" pitchFamily="34" charset="0"/>
                <a:ea typeface="Times New Roman" panose="02020603050405020304" pitchFamily="18" charset="0"/>
                <a:cs typeface="Arial" panose="020B0604020202020204" pitchFamily="34" charset="0"/>
              </a:rPr>
              <a:t>8,1</a:t>
            </a:r>
            <a:endParaRPr lang="nl-NL" sz="2100" kern="1200">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 name="Rounded Rectangle 36"/>
          <p:cNvSpPr/>
          <p:nvPr/>
        </p:nvSpPr>
        <p:spPr>
          <a:xfrm>
            <a:off x="849787" y="3464620"/>
            <a:ext cx="1281164"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98867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7" name="Google Shape;487;p48"/>
          <p:cNvGrpSpPr/>
          <p:nvPr/>
        </p:nvGrpSpPr>
        <p:grpSpPr>
          <a:xfrm flipH="1">
            <a:off x="8417845" y="4305805"/>
            <a:ext cx="545857" cy="637120"/>
            <a:chOff x="7884893" y="2048936"/>
            <a:chExt cx="545857" cy="637120"/>
          </a:xfrm>
        </p:grpSpPr>
        <p:sp>
          <p:nvSpPr>
            <p:cNvPr id="48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48"/>
          <p:cNvGrpSpPr/>
          <p:nvPr/>
        </p:nvGrpSpPr>
        <p:grpSpPr>
          <a:xfrm rot="3601799">
            <a:off x="-161700" y="430349"/>
            <a:ext cx="849844" cy="591966"/>
            <a:chOff x="713258" y="1316731"/>
            <a:chExt cx="849844" cy="591966"/>
          </a:xfrm>
        </p:grpSpPr>
        <p:sp>
          <p:nvSpPr>
            <p:cNvPr id="49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p:cNvGrpSpPr/>
          <p:nvPr/>
        </p:nvGrpSpPr>
        <p:grpSpPr>
          <a:xfrm>
            <a:off x="479928" y="361048"/>
            <a:ext cx="2547641" cy="624912"/>
            <a:chOff x="34209" y="204125"/>
            <a:chExt cx="5259760" cy="1109878"/>
          </a:xfrm>
          <a:solidFill>
            <a:schemeClr val="accent1"/>
          </a:solidFill>
        </p:grpSpPr>
        <p:sp>
          <p:nvSpPr>
            <p:cNvPr id="15" name="Pentagon 14"/>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09353" y="279668"/>
              <a:ext cx="4935122" cy="901936"/>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3.4 (SGK </a:t>
              </a: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tr.67)</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Rectangle 16"/>
          <p:cNvSpPr/>
          <p:nvPr/>
        </p:nvSpPr>
        <p:spPr>
          <a:xfrm>
            <a:off x="3136404" y="259277"/>
            <a:ext cx="5696773" cy="872034"/>
          </a:xfrm>
          <a:prstGeom prst="rect">
            <a:avLst/>
          </a:prstGeom>
        </p:spPr>
        <p:txBody>
          <a:bodyPr wrap="square">
            <a:spAutoFit/>
          </a:bodyPr>
          <a:lstStyle/>
          <a:p>
            <a:pPr>
              <a:lnSpc>
                <a:spcPct val="150000"/>
              </a:lnSpc>
            </a:pPr>
            <a:r>
              <a:rPr lang="vi-VN" sz="1800"/>
              <a:t>Quãng đường (km) đi từ nhà đến nơi làm việc của 40 công nhân một nhà máy được ghi lại như sau:</a:t>
            </a:r>
            <a:endParaRPr lang="en-US" sz="1800"/>
          </a:p>
        </p:txBody>
      </p:sp>
      <p:sp>
        <p:nvSpPr>
          <p:cNvPr id="5" name="Rectangle 1"/>
          <p:cNvSpPr>
            <a:spLocks noChangeArrowheads="1"/>
          </p:cNvSpPr>
          <p:nvPr/>
        </p:nvSpPr>
        <p:spPr bwMode="auto">
          <a:xfrm>
            <a:off x="423071" y="2773100"/>
            <a:ext cx="8275653"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 Sans"/>
              </a:rPr>
              <a:t>a) Ghép nhóm dãy số liệu trên thành các khoảng có độ rộng bằng nhau, khoảng đầu tiên là [0; 5). Tìm giá trị đại diện cho mỗi nhóm</a:t>
            </a:r>
            <a:r>
              <a:rPr lang="vi-VN" altLang="en-US" sz="1800" smtClean="0">
                <a:solidFill>
                  <a:srgbClr val="000000"/>
                </a:solidFill>
                <a:ea typeface="Open Sans"/>
              </a:rPr>
              <a:t>.</a:t>
            </a:r>
            <a:endParaRPr lang="vi-VN" altLang="en-US" sz="1800">
              <a:solidFill>
                <a:srgbClr val="000000"/>
              </a:solidFill>
              <a:ea typeface="Open Sans"/>
            </a:endParaRPr>
          </a:p>
          <a:p>
            <a:pPr lvl="0" algn="just">
              <a:lnSpc>
                <a:spcPct val="150000"/>
              </a:lnSpc>
              <a:buClrTx/>
            </a:pPr>
            <a:r>
              <a:rPr lang="vi-VN" altLang="en-US" sz="1800">
                <a:solidFill>
                  <a:srgbClr val="000000"/>
                </a:solidFill>
                <a:ea typeface="Open Sans"/>
              </a:rPr>
              <a:t>b) Tính số trung bình của mẫu số liệu không ghép nhóm và mẫu số liệu ghép nhóm. Giá trị nào chính xác hơn</a:t>
            </a:r>
            <a:r>
              <a:rPr lang="vi-VN" altLang="en-US" sz="1800" smtClean="0">
                <a:solidFill>
                  <a:srgbClr val="000000"/>
                </a:solidFill>
                <a:ea typeface="Open Sans"/>
              </a:rPr>
              <a:t>?</a:t>
            </a:r>
            <a:endParaRPr lang="vi-VN" altLang="en-US" sz="1800">
              <a:solidFill>
                <a:srgbClr val="000000"/>
              </a:solidFill>
              <a:ea typeface="Open Sans"/>
            </a:endParaRPr>
          </a:p>
          <a:p>
            <a:pPr lvl="0" algn="just">
              <a:lnSpc>
                <a:spcPct val="150000"/>
              </a:lnSpc>
              <a:buClrTx/>
            </a:pPr>
            <a:r>
              <a:rPr lang="vi-VN" altLang="en-US" sz="1800">
                <a:solidFill>
                  <a:srgbClr val="000000"/>
                </a:solidFill>
                <a:ea typeface="Open Sans"/>
              </a:rPr>
              <a:t>c) Xác định nhóm chứa mốt của mẫu số liệu ghép nhóm thu được.</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22313893"/>
              </p:ext>
            </p:extLst>
          </p:nvPr>
        </p:nvGraphicFramePr>
        <p:xfrm>
          <a:off x="455475" y="1330583"/>
          <a:ext cx="8210846" cy="1294182"/>
        </p:xfrm>
        <a:graphic>
          <a:graphicData uri="http://schemas.openxmlformats.org/drawingml/2006/table">
            <a:tbl>
              <a:tblPr firstRow="1" bandRow="1">
                <a:tableStyleId>{339702B8-75EE-4A78-BF82-F94E3A50AE9B}</a:tableStyleId>
              </a:tblPr>
              <a:tblGrid>
                <a:gridCol w="586489">
                  <a:extLst>
                    <a:ext uri="{9D8B030D-6E8A-4147-A177-3AD203B41FA5}">
                      <a16:colId xmlns:a16="http://schemas.microsoft.com/office/drawing/2014/main" val="1226140024"/>
                    </a:ext>
                  </a:extLst>
                </a:gridCol>
                <a:gridCol w="586489">
                  <a:extLst>
                    <a:ext uri="{9D8B030D-6E8A-4147-A177-3AD203B41FA5}">
                      <a16:colId xmlns:a16="http://schemas.microsoft.com/office/drawing/2014/main" val="3095827082"/>
                    </a:ext>
                  </a:extLst>
                </a:gridCol>
                <a:gridCol w="586489">
                  <a:extLst>
                    <a:ext uri="{9D8B030D-6E8A-4147-A177-3AD203B41FA5}">
                      <a16:colId xmlns:a16="http://schemas.microsoft.com/office/drawing/2014/main" val="2619981987"/>
                    </a:ext>
                  </a:extLst>
                </a:gridCol>
                <a:gridCol w="586489">
                  <a:extLst>
                    <a:ext uri="{9D8B030D-6E8A-4147-A177-3AD203B41FA5}">
                      <a16:colId xmlns:a16="http://schemas.microsoft.com/office/drawing/2014/main" val="413342218"/>
                    </a:ext>
                  </a:extLst>
                </a:gridCol>
                <a:gridCol w="586489">
                  <a:extLst>
                    <a:ext uri="{9D8B030D-6E8A-4147-A177-3AD203B41FA5}">
                      <a16:colId xmlns:a16="http://schemas.microsoft.com/office/drawing/2014/main" val="4262063772"/>
                    </a:ext>
                  </a:extLst>
                </a:gridCol>
                <a:gridCol w="586489">
                  <a:extLst>
                    <a:ext uri="{9D8B030D-6E8A-4147-A177-3AD203B41FA5}">
                      <a16:colId xmlns:a16="http://schemas.microsoft.com/office/drawing/2014/main" val="60019340"/>
                    </a:ext>
                  </a:extLst>
                </a:gridCol>
                <a:gridCol w="586489">
                  <a:extLst>
                    <a:ext uri="{9D8B030D-6E8A-4147-A177-3AD203B41FA5}">
                      <a16:colId xmlns:a16="http://schemas.microsoft.com/office/drawing/2014/main" val="1810002631"/>
                    </a:ext>
                  </a:extLst>
                </a:gridCol>
                <a:gridCol w="586489">
                  <a:extLst>
                    <a:ext uri="{9D8B030D-6E8A-4147-A177-3AD203B41FA5}">
                      <a16:colId xmlns:a16="http://schemas.microsoft.com/office/drawing/2014/main" val="4008596179"/>
                    </a:ext>
                  </a:extLst>
                </a:gridCol>
                <a:gridCol w="586489">
                  <a:extLst>
                    <a:ext uri="{9D8B030D-6E8A-4147-A177-3AD203B41FA5}">
                      <a16:colId xmlns:a16="http://schemas.microsoft.com/office/drawing/2014/main" val="3518150962"/>
                    </a:ext>
                  </a:extLst>
                </a:gridCol>
                <a:gridCol w="586489">
                  <a:extLst>
                    <a:ext uri="{9D8B030D-6E8A-4147-A177-3AD203B41FA5}">
                      <a16:colId xmlns:a16="http://schemas.microsoft.com/office/drawing/2014/main" val="400237625"/>
                    </a:ext>
                  </a:extLst>
                </a:gridCol>
                <a:gridCol w="586489">
                  <a:extLst>
                    <a:ext uri="{9D8B030D-6E8A-4147-A177-3AD203B41FA5}">
                      <a16:colId xmlns:a16="http://schemas.microsoft.com/office/drawing/2014/main" val="2385099581"/>
                    </a:ext>
                  </a:extLst>
                </a:gridCol>
                <a:gridCol w="586489">
                  <a:extLst>
                    <a:ext uri="{9D8B030D-6E8A-4147-A177-3AD203B41FA5}">
                      <a16:colId xmlns:a16="http://schemas.microsoft.com/office/drawing/2014/main" val="1854502502"/>
                    </a:ext>
                  </a:extLst>
                </a:gridCol>
                <a:gridCol w="586489">
                  <a:extLst>
                    <a:ext uri="{9D8B030D-6E8A-4147-A177-3AD203B41FA5}">
                      <a16:colId xmlns:a16="http://schemas.microsoft.com/office/drawing/2014/main" val="868115333"/>
                    </a:ext>
                  </a:extLst>
                </a:gridCol>
                <a:gridCol w="586489">
                  <a:extLst>
                    <a:ext uri="{9D8B030D-6E8A-4147-A177-3AD203B41FA5}">
                      <a16:colId xmlns:a16="http://schemas.microsoft.com/office/drawing/2014/main" val="3620887443"/>
                    </a:ext>
                  </a:extLst>
                </a:gridCol>
              </a:tblGrid>
              <a:tr h="431394">
                <a:tc>
                  <a:txBody>
                    <a:bodyPr/>
                    <a:lstStyle/>
                    <a:p>
                      <a:pPr algn="ctr"/>
                      <a:r>
                        <a:rPr lang="en-US" sz="1800" smtClean="0"/>
                        <a:t>5</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3</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10</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20</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25</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11</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13</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7</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31</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19</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10</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17</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50045341"/>
                  </a:ext>
                </a:extLst>
              </a:tr>
              <a:tr h="431394">
                <a:tc>
                  <a:txBody>
                    <a:bodyPr/>
                    <a:lstStyle/>
                    <a:p>
                      <a:pPr algn="ctr"/>
                      <a:r>
                        <a:rPr lang="en-US" sz="1800" smtClean="0"/>
                        <a:t>18</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11</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32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17</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16</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7</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9</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7</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8</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3</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5</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15</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23021223"/>
                  </a:ext>
                </a:extLst>
              </a:tr>
              <a:tr h="431394">
                <a:tc>
                  <a:txBody>
                    <a:bodyPr/>
                    <a:lstStyle/>
                    <a:p>
                      <a:pPr algn="ctr"/>
                      <a:r>
                        <a:rPr lang="en-US" sz="1800" smtClean="0"/>
                        <a:t>18</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3</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14</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9</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6</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15</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15</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7</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6</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smtClean="0"/>
                        <a:t>12</a:t>
                      </a: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80021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0" name="Rectangle 19"/>
          <p:cNvSpPr/>
          <p:nvPr/>
        </p:nvSpPr>
        <p:spPr>
          <a:xfrm>
            <a:off x="4213947" y="30060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412179" y="721662"/>
            <a:ext cx="8317064" cy="2585323"/>
          </a:xfrm>
          <a:prstGeom prst="rect">
            <a:avLst/>
          </a:prstGeom>
        </p:spPr>
        <p:txBody>
          <a:bodyPr wrap="square">
            <a:spAutoFit/>
          </a:bodyPr>
          <a:lstStyle/>
          <a:p>
            <a:pPr lvl="0" algn="just">
              <a:lnSpc>
                <a:spcPct val="150000"/>
              </a:lnSpc>
            </a:pPr>
            <a:r>
              <a:rPr lang="vi-VN" sz="1800">
                <a:ea typeface="Calibri" panose="020F0502020204030204" pitchFamily="34" charset="0"/>
                <a:cs typeface="Times New Roman" panose="02020603050405020304" pitchFamily="18" charset="0"/>
              </a:rPr>
              <a:t>a) Giá trị nhỏ nhất của mẫu số liệu là 2, giá trị lớn nhất của mẫu số liệu là 32, </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do </a:t>
            </a:r>
            <a:r>
              <a:rPr lang="vi-VN" sz="1800">
                <a:ea typeface="Calibri" panose="020F0502020204030204" pitchFamily="34" charset="0"/>
                <a:cs typeface="Times New Roman" panose="02020603050405020304" pitchFamily="18" charset="0"/>
              </a:rPr>
              <a:t>đó khoảng biến thiên là 32 </a:t>
            </a:r>
            <a:r>
              <a:rPr lang="vi-VN" sz="1800" smtClean="0">
                <a:ea typeface="Calibri" panose="020F0502020204030204" pitchFamily="34" charset="0"/>
                <a:cs typeface="Times New Roman" panose="02020603050405020304" pitchFamily="18" charset="0"/>
              </a:rPr>
              <a:t>–</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2</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30</a:t>
            </a:r>
            <a:r>
              <a:rPr lang="vi-VN" sz="1800">
                <a:ea typeface="Calibri" panose="020F0502020204030204" pitchFamily="34" charset="0"/>
                <a:cs typeface="Times New Roman" panose="02020603050405020304" pitchFamily="18" charset="0"/>
              </a:rPr>
              <a:t>.</a:t>
            </a:r>
          </a:p>
          <a:p>
            <a:pPr lvl="0" algn="just">
              <a:lnSpc>
                <a:spcPct val="150000"/>
              </a:lnSpc>
            </a:pPr>
            <a:r>
              <a:rPr lang="vi-VN" sz="1800">
                <a:ea typeface="Calibri" panose="020F0502020204030204" pitchFamily="34" charset="0"/>
                <a:cs typeface="Times New Roman" panose="02020603050405020304" pitchFamily="18" charset="0"/>
              </a:rPr>
              <a:t>Các nhóm có độ rộng bằng nhau và độ rộng của mỗi nhóm là 5. Để cho </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thuận </a:t>
            </a:r>
            <a:r>
              <a:rPr lang="vi-VN" sz="1800">
                <a:ea typeface="Calibri" panose="020F0502020204030204" pitchFamily="34" charset="0"/>
                <a:cs typeface="Times New Roman" panose="02020603050405020304" pitchFamily="18" charset="0"/>
              </a:rPr>
              <a:t>tiện, ta chia thành 7 nhóm là các nhóm [0 ; 5</a:t>
            </a:r>
            <a:r>
              <a:rPr lang="vi-VN" sz="1800" smtClean="0">
                <a:ea typeface="Calibri" panose="020F0502020204030204" pitchFamily="34" charset="0"/>
                <a:cs typeface="Times New Roman" panose="02020603050405020304" pitchFamily="18" charset="0"/>
              </a:rPr>
              <a:t>),</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a:t>
            </a:r>
            <a:r>
              <a:rPr lang="vi-VN" sz="1800">
                <a:ea typeface="Calibri" panose="020F0502020204030204" pitchFamily="34" charset="0"/>
                <a:cs typeface="Times New Roman" panose="02020603050405020304" pitchFamily="18" charset="0"/>
              </a:rPr>
              <a:t>5 ; 10</a:t>
            </a:r>
            <a:r>
              <a:rPr lang="vi-VN" sz="1800" smtClean="0">
                <a:ea typeface="Calibri" panose="020F0502020204030204" pitchFamily="34" charset="0"/>
                <a:cs typeface="Times New Roman" panose="02020603050405020304" pitchFamily="18" charset="0"/>
              </a:rPr>
              <a:t>),</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a:t>
            </a:r>
            <a:r>
              <a:rPr lang="vi-VN" sz="1800">
                <a:ea typeface="Calibri" panose="020F0502020204030204" pitchFamily="34" charset="0"/>
                <a:cs typeface="Times New Roman" panose="02020603050405020304" pitchFamily="18" charset="0"/>
              </a:rPr>
              <a:t>10 ; 15</a:t>
            </a:r>
            <a:r>
              <a:rPr lang="vi-VN" sz="1800" smtClean="0">
                <a:ea typeface="Calibri" panose="020F0502020204030204" pitchFamily="34" charset="0"/>
                <a:cs typeface="Times New Roman" panose="02020603050405020304" pitchFamily="18" charset="0"/>
              </a:rPr>
              <a:t>),</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a:t>
            </a:r>
            <a:r>
              <a:rPr lang="vi-VN" sz="1800">
                <a:ea typeface="Calibri" panose="020F0502020204030204" pitchFamily="34" charset="0"/>
                <a:cs typeface="Times New Roman" panose="02020603050405020304" pitchFamily="18" charset="0"/>
              </a:rPr>
              <a:t>15 ; 20</a:t>
            </a:r>
            <a:r>
              <a:rPr lang="vi-VN" sz="1800" smtClean="0">
                <a:ea typeface="Calibri" panose="020F0502020204030204" pitchFamily="34" charset="0"/>
                <a:cs typeface="Times New Roman" panose="02020603050405020304" pitchFamily="18" charset="0"/>
              </a:rPr>
              <a:t>),</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a:t>
            </a:r>
            <a:r>
              <a:rPr lang="vi-VN" sz="1800">
                <a:ea typeface="Calibri" panose="020F0502020204030204" pitchFamily="34" charset="0"/>
                <a:cs typeface="Times New Roman" panose="02020603050405020304" pitchFamily="18" charset="0"/>
              </a:rPr>
              <a:t>20 ; 25), </a:t>
            </a:r>
            <a:r>
              <a:rPr lang="vi-VN" sz="1800" smtClean="0">
                <a:ea typeface="Calibri" panose="020F0502020204030204" pitchFamily="34" charset="0"/>
                <a:cs typeface="Times New Roman" panose="02020603050405020304" pitchFamily="18" charset="0"/>
              </a:rPr>
              <a:t>[</a:t>
            </a:r>
            <a:r>
              <a:rPr lang="vi-VN" sz="1800">
                <a:ea typeface="Calibri" panose="020F0502020204030204" pitchFamily="34" charset="0"/>
                <a:cs typeface="Times New Roman" panose="02020603050405020304" pitchFamily="18" charset="0"/>
              </a:rPr>
              <a:t>25 ; 30</a:t>
            </a:r>
            <a:r>
              <a:rPr lang="vi-VN" sz="1800" smtClean="0">
                <a:ea typeface="Calibri" panose="020F0502020204030204" pitchFamily="34" charset="0"/>
                <a:cs typeface="Times New Roman" panose="02020603050405020304" pitchFamily="18" charset="0"/>
              </a:rPr>
              <a:t>)</a:t>
            </a:r>
            <a:r>
              <a:rPr lang="en-US" sz="1800" smtClean="0">
                <a:ea typeface="Calibri" panose="020F0502020204030204" pitchFamily="34" charset="0"/>
                <a:cs typeface="Times New Roman" panose="02020603050405020304" pitchFamily="18" charset="0"/>
              </a:rPr>
              <a:t>, </a:t>
            </a:r>
            <a:r>
              <a:rPr lang="vi-VN" sz="1800" smtClean="0">
                <a:ea typeface="Calibri" panose="020F0502020204030204" pitchFamily="34" charset="0"/>
                <a:cs typeface="Times New Roman" panose="02020603050405020304" pitchFamily="18" charset="0"/>
              </a:rPr>
              <a:t>[</a:t>
            </a:r>
            <a:r>
              <a:rPr lang="vi-VN" sz="1800">
                <a:ea typeface="Calibri" panose="020F0502020204030204" pitchFamily="34" charset="0"/>
                <a:cs typeface="Times New Roman" panose="02020603050405020304" pitchFamily="18" charset="0"/>
              </a:rPr>
              <a:t>30; 35). </a:t>
            </a:r>
            <a:endParaRPr lang="en-US" sz="1800" smtClean="0">
              <a:ea typeface="Calibri" panose="020F0502020204030204" pitchFamily="34" charset="0"/>
              <a:cs typeface="Times New Roman" panose="02020603050405020304" pitchFamily="18" charset="0"/>
            </a:endParaRPr>
          </a:p>
          <a:p>
            <a:pPr lvl="0" algn="just">
              <a:lnSpc>
                <a:spcPct val="150000"/>
              </a:lnSpc>
            </a:pPr>
            <a:r>
              <a:rPr lang="vi-VN" sz="1800" smtClean="0">
                <a:ea typeface="Calibri" panose="020F0502020204030204" pitchFamily="34" charset="0"/>
                <a:cs typeface="Times New Roman" panose="02020603050405020304" pitchFamily="18" charset="0"/>
              </a:rPr>
              <a:t>Đếm </a:t>
            </a:r>
            <a:r>
              <a:rPr lang="vi-VN" sz="1800">
                <a:ea typeface="Calibri" panose="020F0502020204030204" pitchFamily="34" charset="0"/>
                <a:cs typeface="Times New Roman" panose="02020603050405020304" pitchFamily="18" charset="0"/>
              </a:rPr>
              <a:t>số giá trị thuộc mỗi nhóm, ta có mẫu số liệu ghép nhóm như sau:</a:t>
            </a:r>
          </a:p>
        </p:txBody>
      </p:sp>
      <p:grpSp>
        <p:nvGrpSpPr>
          <p:cNvPr id="21" name="Google Shape;487;p48"/>
          <p:cNvGrpSpPr/>
          <p:nvPr/>
        </p:nvGrpSpPr>
        <p:grpSpPr>
          <a:xfrm flipH="1">
            <a:off x="8511985" y="4356595"/>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638271445"/>
                  </p:ext>
                </p:extLst>
              </p:nvPr>
            </p:nvGraphicFramePr>
            <p:xfrm>
              <a:off x="423521" y="3482199"/>
              <a:ext cx="8317064" cy="1158658"/>
            </p:xfrm>
            <a:graphic>
              <a:graphicData uri="http://schemas.openxmlformats.org/drawingml/2006/table">
                <a:tbl>
                  <a:tblPr firstRow="1" firstCol="1" bandRow="1"/>
                  <a:tblGrid>
                    <a:gridCol w="1947701">
                      <a:extLst>
                        <a:ext uri="{9D8B030D-6E8A-4147-A177-3AD203B41FA5}">
                          <a16:colId xmlns:a16="http://schemas.microsoft.com/office/drawing/2014/main" val="1393233523"/>
                        </a:ext>
                      </a:extLst>
                    </a:gridCol>
                    <a:gridCol w="909909">
                      <a:extLst>
                        <a:ext uri="{9D8B030D-6E8A-4147-A177-3AD203B41FA5}">
                          <a16:colId xmlns:a16="http://schemas.microsoft.com/office/drawing/2014/main" val="216159493"/>
                        </a:ext>
                      </a:extLst>
                    </a:gridCol>
                    <a:gridCol w="909909">
                      <a:extLst>
                        <a:ext uri="{9D8B030D-6E8A-4147-A177-3AD203B41FA5}">
                          <a16:colId xmlns:a16="http://schemas.microsoft.com/office/drawing/2014/main" val="656879366"/>
                        </a:ext>
                      </a:extLst>
                    </a:gridCol>
                    <a:gridCol w="909909">
                      <a:extLst>
                        <a:ext uri="{9D8B030D-6E8A-4147-A177-3AD203B41FA5}">
                          <a16:colId xmlns:a16="http://schemas.microsoft.com/office/drawing/2014/main" val="2956807000"/>
                        </a:ext>
                      </a:extLst>
                    </a:gridCol>
                    <a:gridCol w="909909">
                      <a:extLst>
                        <a:ext uri="{9D8B030D-6E8A-4147-A177-3AD203B41FA5}">
                          <a16:colId xmlns:a16="http://schemas.microsoft.com/office/drawing/2014/main" val="2035973872"/>
                        </a:ext>
                      </a:extLst>
                    </a:gridCol>
                    <a:gridCol w="909909">
                      <a:extLst>
                        <a:ext uri="{9D8B030D-6E8A-4147-A177-3AD203B41FA5}">
                          <a16:colId xmlns:a16="http://schemas.microsoft.com/office/drawing/2014/main" val="3336717399"/>
                        </a:ext>
                      </a:extLst>
                    </a:gridCol>
                    <a:gridCol w="909909">
                      <a:extLst>
                        <a:ext uri="{9D8B030D-6E8A-4147-A177-3AD203B41FA5}">
                          <a16:colId xmlns:a16="http://schemas.microsoft.com/office/drawing/2014/main" val="141835087"/>
                        </a:ext>
                      </a:extLst>
                    </a:gridCol>
                    <a:gridCol w="909909">
                      <a:extLst>
                        <a:ext uri="{9D8B030D-6E8A-4147-A177-3AD203B41FA5}">
                          <a16:colId xmlns:a16="http://schemas.microsoft.com/office/drawing/2014/main" val="1969450626"/>
                        </a:ext>
                      </a:extLst>
                    </a:gridCol>
                  </a:tblGrid>
                  <a:tr h="698448">
                    <a:tc>
                      <a:txBody>
                        <a:bodyPr/>
                        <a:lstStyle/>
                        <a:p>
                          <a:pPr algn="ctr">
                            <a:lnSpc>
                              <a:spcPct val="150000"/>
                            </a:lnSpc>
                            <a:spcBef>
                              <a:spcPts val="100"/>
                            </a:spcBef>
                            <a:spcAft>
                              <a:spcPts val="100"/>
                            </a:spcAft>
                          </a:pPr>
                          <a:r>
                            <a:rPr lang="en-US" sz="1700">
                              <a:effectLst/>
                              <a:latin typeface="+mn-lt"/>
                              <a:ea typeface="Calibri" panose="020F0502020204030204" pitchFamily="34" charset="0"/>
                            </a:rPr>
                            <a:t>Quãng đường (km)</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[0; 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[5; 10)</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[10; 15)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[15; 20)</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[20; 25)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[25; 30)</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[30; 35)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3200454"/>
                      </a:ext>
                    </a:extLst>
                  </a:tr>
                  <a:tr h="460210">
                    <a:tc>
                      <a:txBody>
                        <a:bodyPr/>
                        <a:lstStyle/>
                        <a:p>
                          <a:pPr algn="ctr">
                            <a:lnSpc>
                              <a:spcPct val="150000"/>
                            </a:lnSpc>
                            <a:spcBef>
                              <a:spcPts val="100"/>
                            </a:spcBef>
                            <a:spcAft>
                              <a:spcPts val="100"/>
                            </a:spcAft>
                          </a:pPr>
                          <a:r>
                            <a:rPr lang="en-US" sz="1700">
                              <a:effectLst/>
                              <a:latin typeface="+mn-lt"/>
                              <a:ea typeface="Calibri" panose="020F0502020204030204" pitchFamily="34" charset="0"/>
                            </a:rPr>
                            <a:t>Số công nhân</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9</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2</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846338"/>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638271445"/>
                  </p:ext>
                </p:extLst>
              </p:nvPr>
            </p:nvGraphicFramePr>
            <p:xfrm>
              <a:off x="423521" y="3482199"/>
              <a:ext cx="8317064" cy="1158658"/>
            </p:xfrm>
            <a:graphic>
              <a:graphicData uri="http://schemas.openxmlformats.org/drawingml/2006/table">
                <a:tbl>
                  <a:tblPr firstRow="1" firstCol="1" bandRow="1"/>
                  <a:tblGrid>
                    <a:gridCol w="1947701">
                      <a:extLst>
                        <a:ext uri="{9D8B030D-6E8A-4147-A177-3AD203B41FA5}">
                          <a16:colId xmlns:a16="http://schemas.microsoft.com/office/drawing/2014/main" val="1393233523"/>
                        </a:ext>
                      </a:extLst>
                    </a:gridCol>
                    <a:gridCol w="909909">
                      <a:extLst>
                        <a:ext uri="{9D8B030D-6E8A-4147-A177-3AD203B41FA5}">
                          <a16:colId xmlns:a16="http://schemas.microsoft.com/office/drawing/2014/main" val="216159493"/>
                        </a:ext>
                      </a:extLst>
                    </a:gridCol>
                    <a:gridCol w="909909">
                      <a:extLst>
                        <a:ext uri="{9D8B030D-6E8A-4147-A177-3AD203B41FA5}">
                          <a16:colId xmlns:a16="http://schemas.microsoft.com/office/drawing/2014/main" val="656879366"/>
                        </a:ext>
                      </a:extLst>
                    </a:gridCol>
                    <a:gridCol w="909909">
                      <a:extLst>
                        <a:ext uri="{9D8B030D-6E8A-4147-A177-3AD203B41FA5}">
                          <a16:colId xmlns:a16="http://schemas.microsoft.com/office/drawing/2014/main" val="2956807000"/>
                        </a:ext>
                      </a:extLst>
                    </a:gridCol>
                    <a:gridCol w="909909">
                      <a:extLst>
                        <a:ext uri="{9D8B030D-6E8A-4147-A177-3AD203B41FA5}">
                          <a16:colId xmlns:a16="http://schemas.microsoft.com/office/drawing/2014/main" val="2035973872"/>
                        </a:ext>
                      </a:extLst>
                    </a:gridCol>
                    <a:gridCol w="909909">
                      <a:extLst>
                        <a:ext uri="{9D8B030D-6E8A-4147-A177-3AD203B41FA5}">
                          <a16:colId xmlns:a16="http://schemas.microsoft.com/office/drawing/2014/main" val="3336717399"/>
                        </a:ext>
                      </a:extLst>
                    </a:gridCol>
                    <a:gridCol w="909909">
                      <a:extLst>
                        <a:ext uri="{9D8B030D-6E8A-4147-A177-3AD203B41FA5}">
                          <a16:colId xmlns:a16="http://schemas.microsoft.com/office/drawing/2014/main" val="141835087"/>
                        </a:ext>
                      </a:extLst>
                    </a:gridCol>
                    <a:gridCol w="909909">
                      <a:extLst>
                        <a:ext uri="{9D8B030D-6E8A-4147-A177-3AD203B41FA5}">
                          <a16:colId xmlns:a16="http://schemas.microsoft.com/office/drawing/2014/main" val="1969450626"/>
                        </a:ext>
                      </a:extLst>
                    </a:gridCol>
                  </a:tblGrid>
                  <a:tr h="698448">
                    <a:tc>
                      <a:txBody>
                        <a:bodyPr/>
                        <a:lstStyle/>
                        <a:p>
                          <a:pPr algn="ctr">
                            <a:lnSpc>
                              <a:spcPct val="150000"/>
                            </a:lnSpc>
                            <a:spcBef>
                              <a:spcPts val="100"/>
                            </a:spcBef>
                            <a:spcAft>
                              <a:spcPts val="100"/>
                            </a:spcAft>
                          </a:pPr>
                          <a:r>
                            <a:rPr lang="en-US" sz="1700">
                              <a:effectLst/>
                              <a:latin typeface="+mn-lt"/>
                              <a:ea typeface="Calibri" panose="020F0502020204030204" pitchFamily="34" charset="0"/>
                            </a:rPr>
                            <a:t>Quãng đường (km)</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15436" t="-870" r="-602685" b="-7217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5436" t="-870" r="-502685" b="-7217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12667" t="-870" r="-399333" b="-7217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6107" t="-870" r="-302013" b="-7217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6107" t="-870" r="-202013" b="-7217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1333" t="-870" r="-100667" b="-7217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16779" t="-870" r="-1342" b="-72174"/>
                          </a:stretch>
                        </a:blipFill>
                      </a:tcPr>
                    </a:tc>
                    <a:extLst>
                      <a:ext uri="{0D108BD9-81ED-4DB2-BD59-A6C34878D82A}">
                        <a16:rowId xmlns:a16="http://schemas.microsoft.com/office/drawing/2014/main" val="473200454"/>
                      </a:ext>
                    </a:extLst>
                  </a:tr>
                  <a:tr h="460210">
                    <a:tc>
                      <a:txBody>
                        <a:bodyPr/>
                        <a:lstStyle/>
                        <a:p>
                          <a:pPr algn="ctr">
                            <a:lnSpc>
                              <a:spcPct val="150000"/>
                            </a:lnSpc>
                            <a:spcBef>
                              <a:spcPts val="100"/>
                            </a:spcBef>
                            <a:spcAft>
                              <a:spcPts val="100"/>
                            </a:spcAft>
                          </a:pPr>
                          <a:r>
                            <a:rPr lang="en-US" sz="1700">
                              <a:effectLst/>
                              <a:latin typeface="+mn-lt"/>
                              <a:ea typeface="Calibri" panose="020F0502020204030204" pitchFamily="34" charset="0"/>
                            </a:rPr>
                            <a:t>Số công nhân</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15436" t="-152632" r="-602685"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5436" t="-152632" r="-502685"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12667" t="-152632" r="-399333"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6107" t="-152632" r="-302013"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6107" t="-152632" r="-202013"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1333" t="-152632" r="-100667"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16779" t="-152632" r="-1342" b="-9211"/>
                          </a:stretch>
                        </a:blipFill>
                      </a:tcPr>
                    </a:tc>
                    <a:extLst>
                      <a:ext uri="{0D108BD9-81ED-4DB2-BD59-A6C34878D82A}">
                        <a16:rowId xmlns:a16="http://schemas.microsoft.com/office/drawing/2014/main" val="1960846338"/>
                      </a:ext>
                    </a:extLst>
                  </a:tr>
                </a:tbl>
              </a:graphicData>
            </a:graphic>
          </p:graphicFrame>
        </mc:Fallback>
      </mc:AlternateContent>
    </p:spTree>
    <p:extLst>
      <p:ext uri="{BB962C8B-B14F-4D97-AF65-F5344CB8AC3E}">
        <p14:creationId xmlns:p14="http://schemas.microsoft.com/office/powerpoint/2010/main" val="180990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anim calcmode="lin" valueType="num">
                                      <p:cBhvr>
                                        <p:cTn id="3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7">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anim calcmode="lin" valueType="num">
                                      <p:cBhvr>
                                        <p:cTn id="35" dur="500" fill="hold"/>
                                        <p:tgtEl>
                                          <p:spTgt spid="2"/>
                                        </p:tgtEl>
                                        <p:attrNameLst>
                                          <p:attrName>ppt_x</p:attrName>
                                        </p:attrNameLst>
                                      </p:cBhvr>
                                      <p:tavLst>
                                        <p:tav tm="0">
                                          <p:val>
                                            <p:strVal val="#ppt_x"/>
                                          </p:val>
                                        </p:tav>
                                        <p:tav tm="100000">
                                          <p:val>
                                            <p:strVal val="#ppt_x"/>
                                          </p:val>
                                        </p:tav>
                                      </p:tavLst>
                                    </p:anim>
                                    <p:anim calcmode="lin" valueType="num">
                                      <p:cBhvr>
                                        <p:cTn id="3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0" name="Rectangle 19"/>
          <p:cNvSpPr/>
          <p:nvPr/>
        </p:nvSpPr>
        <p:spPr>
          <a:xfrm>
            <a:off x="4213947" y="30060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412179" y="721662"/>
            <a:ext cx="8317064" cy="8720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Giá trị đại diện cho mỗi nhóm là trung bình của hai đầu mút của nhóm. </a:t>
            </a:r>
            <a:endParaRPr kumimoji="0" lang="en-US"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Ta </a:t>
            </a:r>
            <a:r>
              <a:rPr kumimoji="0" lang="vi-VN"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có bảng giá trị đại diện như sau:</a:t>
            </a:r>
          </a:p>
        </p:txBody>
      </p:sp>
      <p:grpSp>
        <p:nvGrpSpPr>
          <p:cNvPr id="21" name="Google Shape;487;p48"/>
          <p:cNvGrpSpPr/>
          <p:nvPr/>
        </p:nvGrpSpPr>
        <p:grpSpPr>
          <a:xfrm flipH="1">
            <a:off x="8490678" y="84542"/>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669915713"/>
                  </p:ext>
                </p:extLst>
              </p:nvPr>
            </p:nvGraphicFramePr>
            <p:xfrm>
              <a:off x="493338" y="1703887"/>
              <a:ext cx="8154746" cy="1158658"/>
            </p:xfrm>
            <a:graphic>
              <a:graphicData uri="http://schemas.openxmlformats.org/drawingml/2006/table">
                <a:tbl>
                  <a:tblPr firstRow="1" firstCol="1" bandRow="1"/>
                  <a:tblGrid>
                    <a:gridCol w="1909689">
                      <a:extLst>
                        <a:ext uri="{9D8B030D-6E8A-4147-A177-3AD203B41FA5}">
                          <a16:colId xmlns:a16="http://schemas.microsoft.com/office/drawing/2014/main" val="1393233523"/>
                        </a:ext>
                      </a:extLst>
                    </a:gridCol>
                    <a:gridCol w="892151">
                      <a:extLst>
                        <a:ext uri="{9D8B030D-6E8A-4147-A177-3AD203B41FA5}">
                          <a16:colId xmlns:a16="http://schemas.microsoft.com/office/drawing/2014/main" val="216159493"/>
                        </a:ext>
                      </a:extLst>
                    </a:gridCol>
                    <a:gridCol w="892151">
                      <a:extLst>
                        <a:ext uri="{9D8B030D-6E8A-4147-A177-3AD203B41FA5}">
                          <a16:colId xmlns:a16="http://schemas.microsoft.com/office/drawing/2014/main" val="656879366"/>
                        </a:ext>
                      </a:extLst>
                    </a:gridCol>
                    <a:gridCol w="892151">
                      <a:extLst>
                        <a:ext uri="{9D8B030D-6E8A-4147-A177-3AD203B41FA5}">
                          <a16:colId xmlns:a16="http://schemas.microsoft.com/office/drawing/2014/main" val="2956807000"/>
                        </a:ext>
                      </a:extLst>
                    </a:gridCol>
                    <a:gridCol w="892151">
                      <a:extLst>
                        <a:ext uri="{9D8B030D-6E8A-4147-A177-3AD203B41FA5}">
                          <a16:colId xmlns:a16="http://schemas.microsoft.com/office/drawing/2014/main" val="2035973872"/>
                        </a:ext>
                      </a:extLst>
                    </a:gridCol>
                    <a:gridCol w="892151">
                      <a:extLst>
                        <a:ext uri="{9D8B030D-6E8A-4147-A177-3AD203B41FA5}">
                          <a16:colId xmlns:a16="http://schemas.microsoft.com/office/drawing/2014/main" val="3336717399"/>
                        </a:ext>
                      </a:extLst>
                    </a:gridCol>
                    <a:gridCol w="892151">
                      <a:extLst>
                        <a:ext uri="{9D8B030D-6E8A-4147-A177-3AD203B41FA5}">
                          <a16:colId xmlns:a16="http://schemas.microsoft.com/office/drawing/2014/main" val="141835087"/>
                        </a:ext>
                      </a:extLst>
                    </a:gridCol>
                    <a:gridCol w="892151">
                      <a:extLst>
                        <a:ext uri="{9D8B030D-6E8A-4147-A177-3AD203B41FA5}">
                          <a16:colId xmlns:a16="http://schemas.microsoft.com/office/drawing/2014/main" val="1969450626"/>
                        </a:ext>
                      </a:extLst>
                    </a:gridCol>
                  </a:tblGrid>
                  <a:tr h="698448">
                    <a:tc>
                      <a:txBody>
                        <a:bodyPr/>
                        <a:lstStyle/>
                        <a:p>
                          <a:pPr algn="ctr">
                            <a:lnSpc>
                              <a:spcPct val="150000"/>
                            </a:lnSpc>
                            <a:spcBef>
                              <a:spcPts val="100"/>
                            </a:spcBef>
                            <a:spcAft>
                              <a:spcPts val="100"/>
                            </a:spcAft>
                          </a:pPr>
                          <a:r>
                            <a:rPr lang="en-US" sz="1700">
                              <a:effectLst/>
                              <a:latin typeface="+mn-lt"/>
                              <a:ea typeface="Calibri" panose="020F0502020204030204" pitchFamily="34" charset="0"/>
                            </a:rPr>
                            <a:t>Quãng đường (km)</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7,5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12,5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17,5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22,5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27,5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32,5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3200454"/>
                      </a:ext>
                    </a:extLst>
                  </a:tr>
                  <a:tr h="460210">
                    <a:tc>
                      <a:txBody>
                        <a:bodyPr/>
                        <a:lstStyle/>
                        <a:p>
                          <a:pPr algn="ctr">
                            <a:lnSpc>
                              <a:spcPct val="150000"/>
                            </a:lnSpc>
                            <a:spcBef>
                              <a:spcPts val="100"/>
                            </a:spcBef>
                            <a:spcAft>
                              <a:spcPts val="100"/>
                            </a:spcAft>
                          </a:pPr>
                          <a:r>
                            <a:rPr lang="en-US" sz="1700">
                              <a:effectLst/>
                              <a:latin typeface="+mn-lt"/>
                              <a:ea typeface="Calibri" panose="020F0502020204030204" pitchFamily="34" charset="0"/>
                            </a:rPr>
                            <a:t>Số công nhân</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9</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Calibri" panose="020F0502020204030204" pitchFamily="34" charset="0"/>
                                  </a:rPr>
                                  <m:t>2</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846338"/>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669915713"/>
                  </p:ext>
                </p:extLst>
              </p:nvPr>
            </p:nvGraphicFramePr>
            <p:xfrm>
              <a:off x="493338" y="1703887"/>
              <a:ext cx="8154746" cy="1158658"/>
            </p:xfrm>
            <a:graphic>
              <a:graphicData uri="http://schemas.openxmlformats.org/drawingml/2006/table">
                <a:tbl>
                  <a:tblPr firstRow="1" firstCol="1" bandRow="1"/>
                  <a:tblGrid>
                    <a:gridCol w="1909689">
                      <a:extLst>
                        <a:ext uri="{9D8B030D-6E8A-4147-A177-3AD203B41FA5}">
                          <a16:colId xmlns:a16="http://schemas.microsoft.com/office/drawing/2014/main" val="1393233523"/>
                        </a:ext>
                      </a:extLst>
                    </a:gridCol>
                    <a:gridCol w="892151">
                      <a:extLst>
                        <a:ext uri="{9D8B030D-6E8A-4147-A177-3AD203B41FA5}">
                          <a16:colId xmlns:a16="http://schemas.microsoft.com/office/drawing/2014/main" val="216159493"/>
                        </a:ext>
                      </a:extLst>
                    </a:gridCol>
                    <a:gridCol w="892151">
                      <a:extLst>
                        <a:ext uri="{9D8B030D-6E8A-4147-A177-3AD203B41FA5}">
                          <a16:colId xmlns:a16="http://schemas.microsoft.com/office/drawing/2014/main" val="656879366"/>
                        </a:ext>
                      </a:extLst>
                    </a:gridCol>
                    <a:gridCol w="892151">
                      <a:extLst>
                        <a:ext uri="{9D8B030D-6E8A-4147-A177-3AD203B41FA5}">
                          <a16:colId xmlns:a16="http://schemas.microsoft.com/office/drawing/2014/main" val="2956807000"/>
                        </a:ext>
                      </a:extLst>
                    </a:gridCol>
                    <a:gridCol w="892151">
                      <a:extLst>
                        <a:ext uri="{9D8B030D-6E8A-4147-A177-3AD203B41FA5}">
                          <a16:colId xmlns:a16="http://schemas.microsoft.com/office/drawing/2014/main" val="2035973872"/>
                        </a:ext>
                      </a:extLst>
                    </a:gridCol>
                    <a:gridCol w="892151">
                      <a:extLst>
                        <a:ext uri="{9D8B030D-6E8A-4147-A177-3AD203B41FA5}">
                          <a16:colId xmlns:a16="http://schemas.microsoft.com/office/drawing/2014/main" val="3336717399"/>
                        </a:ext>
                      </a:extLst>
                    </a:gridCol>
                    <a:gridCol w="892151">
                      <a:extLst>
                        <a:ext uri="{9D8B030D-6E8A-4147-A177-3AD203B41FA5}">
                          <a16:colId xmlns:a16="http://schemas.microsoft.com/office/drawing/2014/main" val="141835087"/>
                        </a:ext>
                      </a:extLst>
                    </a:gridCol>
                    <a:gridCol w="892151">
                      <a:extLst>
                        <a:ext uri="{9D8B030D-6E8A-4147-A177-3AD203B41FA5}">
                          <a16:colId xmlns:a16="http://schemas.microsoft.com/office/drawing/2014/main" val="1969450626"/>
                        </a:ext>
                      </a:extLst>
                    </a:gridCol>
                  </a:tblGrid>
                  <a:tr h="698448">
                    <a:tc>
                      <a:txBody>
                        <a:bodyPr/>
                        <a:lstStyle/>
                        <a:p>
                          <a:pPr algn="ctr">
                            <a:lnSpc>
                              <a:spcPct val="150000"/>
                            </a:lnSpc>
                            <a:spcBef>
                              <a:spcPts val="100"/>
                            </a:spcBef>
                            <a:spcAft>
                              <a:spcPts val="100"/>
                            </a:spcAft>
                          </a:pPr>
                          <a:r>
                            <a:rPr lang="en-US" sz="1700">
                              <a:effectLst/>
                              <a:latin typeface="+mn-lt"/>
                              <a:ea typeface="Calibri" panose="020F0502020204030204" pitchFamily="34" charset="0"/>
                            </a:rPr>
                            <a:t>Quãng đường (km)</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7,5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12,5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17,5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22,5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27,5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n-lt"/>
                              <a:ea typeface="Calibri" panose="020F0502020204030204" pitchFamily="34" charset="0"/>
                            </a:rPr>
                            <a:t>32,5</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3200454"/>
                      </a:ext>
                    </a:extLst>
                  </a:tr>
                  <a:tr h="460210">
                    <a:tc>
                      <a:txBody>
                        <a:bodyPr/>
                        <a:lstStyle/>
                        <a:p>
                          <a:pPr algn="ctr">
                            <a:lnSpc>
                              <a:spcPct val="150000"/>
                            </a:lnSpc>
                            <a:spcBef>
                              <a:spcPts val="100"/>
                            </a:spcBef>
                            <a:spcAft>
                              <a:spcPts val="100"/>
                            </a:spcAft>
                          </a:pPr>
                          <a:r>
                            <a:rPr lang="en-US" sz="1700">
                              <a:effectLst/>
                              <a:latin typeface="+mn-lt"/>
                              <a:ea typeface="Calibri" panose="020F0502020204030204" pitchFamily="34" charset="0"/>
                            </a:rPr>
                            <a:t>Số công nhân</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15753" t="-152632" r="-603425"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3605" t="-152632" r="-499320"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16438" t="-152632" r="-402740"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2925" t="-152632" r="-300000"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17123" t="-152632" r="-202055"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2245" t="-152632" r="-100680" b="-921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17808" t="-152632" r="-1370" b="-9211"/>
                          </a:stretch>
                        </a:blipFill>
                      </a:tcPr>
                    </a:tc>
                    <a:extLst>
                      <a:ext uri="{0D108BD9-81ED-4DB2-BD59-A6C34878D82A}">
                        <a16:rowId xmlns:a16="http://schemas.microsoft.com/office/drawing/2014/main" val="1960846338"/>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493338" y="3311617"/>
                <a:ext cx="8337579" cy="132247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b) Số trung bình của mẫu số liệu ghép nhóm là:</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accPr>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x</m:t>
                              </m:r>
                            </m:e>
                            <m:sub>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g</m:t>
                              </m:r>
                            </m:sub>
                          </m:sSub>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5 .  2,5+11 . 7,5+11 . 12,5+9 . 17,5+1 . 22,5+1 . 27,5+2 . 32,5</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40</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=12,625</m:t>
                      </m:r>
                    </m:oMath>
                  </m:oMathPara>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493338" y="3311617"/>
                <a:ext cx="8337579" cy="1322478"/>
              </a:xfrm>
              <a:prstGeom prst="rect">
                <a:avLst/>
              </a:prstGeom>
              <a:blipFill>
                <a:blip r:embed="rId4"/>
                <a:stretch>
                  <a:fillRect l="-658"/>
                </a:stretch>
              </a:blipFill>
            </p:spPr>
            <p:txBody>
              <a:bodyPr/>
              <a:lstStyle/>
              <a:p>
                <a:r>
                  <a:rPr lang="en-US">
                    <a:noFill/>
                  </a:rPr>
                  <a:t> </a:t>
                </a:r>
              </a:p>
            </p:txBody>
          </p:sp>
        </mc:Fallback>
      </mc:AlternateContent>
    </p:spTree>
    <p:extLst>
      <p:ext uri="{BB962C8B-B14F-4D97-AF65-F5344CB8AC3E}">
        <p14:creationId xmlns:p14="http://schemas.microsoft.com/office/powerpoint/2010/main" val="306137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0" name="Rectangle 19"/>
          <p:cNvSpPr/>
          <p:nvPr/>
        </p:nvSpPr>
        <p:spPr>
          <a:xfrm>
            <a:off x="4213947" y="30060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21" name="Google Shape;487;p48"/>
          <p:cNvGrpSpPr/>
          <p:nvPr/>
        </p:nvGrpSpPr>
        <p:grpSpPr>
          <a:xfrm flipH="1">
            <a:off x="8424521" y="114665"/>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490;p48"/>
          <p:cNvGrpSpPr/>
          <p:nvPr/>
        </p:nvGrpSpPr>
        <p:grpSpPr>
          <a:xfrm rot="19647893">
            <a:off x="267670" y="123354"/>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246730" y="684585"/>
                <a:ext cx="8659964" cy="4361707"/>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Arial"/>
                    <a:sym typeface="Arial"/>
                  </a:rPr>
                  <a:t>Ta </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có: </a:t>
                </a:r>
                <a:endParaRPr kumimoji="0" lang="en-US"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Arial"/>
                  <a:sym typeface="Arial"/>
                </a:endParaRPr>
              </a:p>
              <a:p>
                <a:pPr marL="0" marR="0" lvl="0" indent="0" algn="just" defTabSz="914400" rtl="0" eaLnBrk="1" fontAlgn="auto" latinLnBrk="0" hangingPunct="1">
                  <a:lnSpc>
                    <a:spcPct val="150000"/>
                  </a:lnSpc>
                  <a:buClr>
                    <a:srgbClr val="000000"/>
                  </a:buClr>
                  <a:buSzTx/>
                  <a:buFont typeface="Arial"/>
                  <a:buNone/>
                  <a:tabLst/>
                  <a:defRPr/>
                </a:pP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5 + 3 + 10 + 20 + 25 + 11 + 13 + 7 + 12 + 31 + 19 + 10 + 12 + 17 + 18 + 11 + 32 + 17 + 16 + 2 + 7 + 9 + 7 + 8 + 3 + 5 + 12 + 15 + 18 +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3 + 12 + 14 + 2 + 9 + 6 + 15 + 15 + 7 + 6 + 12 = 476.</m:t>
                    </m:r>
                  </m:oMath>
                </a14:m>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 </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Số trung bình của mẫu số liệu không ghép nhóm là </a:t>
                </a:r>
                <a14:m>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x</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476</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40</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=11,9</m:t>
                    </m:r>
                  </m:oMath>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Giá trị trung bình của mẫu số liệu không ghép nhóm chính xác hơn vì nó là giá trị của mẫu số liệu gốc.</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c) Tần số lớn nhất trong bảng tần số của mẫu số liệu ghép nhóm là 11. </a:t>
                </a:r>
                <a:endParaRPr kumimoji="0" lang="en-US"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Arial"/>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Arial"/>
                    <a:sym typeface="Arial"/>
                  </a:rPr>
                  <a:t>Do </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đó, nhóm chứa mốt của mẫu số liệu ghép nhóm là các nhóm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[5; 10)</m:t>
                    </m:r>
                  </m:oMath>
                </a14:m>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 và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[10; 15).</m:t>
                    </m:r>
                  </m:oMath>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246730" y="684585"/>
                <a:ext cx="8659964" cy="4361707"/>
              </a:xfrm>
              <a:prstGeom prst="rect">
                <a:avLst/>
              </a:prstGeom>
              <a:blipFill>
                <a:blip r:embed="rId3"/>
                <a:stretch>
                  <a:fillRect l="-563" r="-563" b="-559"/>
                </a:stretch>
              </a:blipFill>
            </p:spPr>
            <p:txBody>
              <a:bodyPr/>
              <a:lstStyle/>
              <a:p>
                <a:r>
                  <a:rPr lang="en-US">
                    <a:noFill/>
                  </a:rPr>
                  <a:t> </a:t>
                </a:r>
              </a:p>
            </p:txBody>
          </p:sp>
        </mc:Fallback>
      </mc:AlternateContent>
    </p:spTree>
    <p:extLst>
      <p:ext uri="{BB962C8B-B14F-4D97-AF65-F5344CB8AC3E}">
        <p14:creationId xmlns:p14="http://schemas.microsoft.com/office/powerpoint/2010/main" val="17915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anim calcmode="lin" valueType="num">
                                      <p:cBhvr>
                                        <p:cTn id="2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anim calcmode="lin" valueType="num">
                                      <p:cBhvr>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grpSp>
        <p:nvGrpSpPr>
          <p:cNvPr id="5" name="Group 4"/>
          <p:cNvGrpSpPr/>
          <p:nvPr/>
        </p:nvGrpSpPr>
        <p:grpSpPr>
          <a:xfrm>
            <a:off x="5041127" y="834888"/>
            <a:ext cx="3512397" cy="3872486"/>
            <a:chOff x="4578619" y="539506"/>
            <a:chExt cx="3664803" cy="4064502"/>
          </a:xfrm>
        </p:grpSpPr>
        <p:pic>
          <p:nvPicPr>
            <p:cNvPr id="1026" name="Google Shape;1026;p68"/>
            <p:cNvPicPr preferRelativeResize="0"/>
            <p:nvPr/>
          </p:nvPicPr>
          <p:blipFill>
            <a:blip r:embed="rId3">
              <a:alphaModFix/>
            </a:blip>
            <a:stretch>
              <a:fillRect/>
            </a:stretch>
          </p:blipFill>
          <p:spPr>
            <a:xfrm>
              <a:off x="5006056" y="539506"/>
              <a:ext cx="3173443" cy="4064502"/>
            </a:xfrm>
            <a:prstGeom prst="rect">
              <a:avLst/>
            </a:prstGeom>
            <a:noFill/>
            <a:ln>
              <a:noFill/>
            </a:ln>
          </p:spPr>
        </p:pic>
        <p:grpSp>
          <p:nvGrpSpPr>
            <p:cNvPr id="1027" name="Google Shape;1027;p68"/>
            <p:cNvGrpSpPr/>
            <p:nvPr/>
          </p:nvGrpSpPr>
          <p:grpSpPr>
            <a:xfrm>
              <a:off x="4937386" y="547254"/>
              <a:ext cx="3306036" cy="1718436"/>
              <a:chOff x="-1925205" y="1138554"/>
              <a:chExt cx="3306036" cy="1718436"/>
            </a:xfrm>
          </p:grpSpPr>
          <p:sp>
            <p:nvSpPr>
              <p:cNvPr id="1028" name="Google Shape;1028;p68"/>
              <p:cNvSpPr/>
              <p:nvPr/>
            </p:nvSpPr>
            <p:spPr>
              <a:xfrm flipH="1">
                <a:off x="789437" y="262839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8"/>
              <p:cNvSpPr/>
              <p:nvPr/>
            </p:nvSpPr>
            <p:spPr>
              <a:xfrm flipH="1">
                <a:off x="1152231" y="143579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8"/>
              <p:cNvSpPr/>
              <p:nvPr/>
            </p:nvSpPr>
            <p:spPr>
              <a:xfrm>
                <a:off x="598913" y="113855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8"/>
              <p:cNvSpPr/>
              <p:nvPr/>
            </p:nvSpPr>
            <p:spPr>
              <a:xfrm>
                <a:off x="-1925205" y="192326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2" name="Google Shape;1032;p68"/>
            <p:cNvPicPr preferRelativeResize="0"/>
            <p:nvPr/>
          </p:nvPicPr>
          <p:blipFill>
            <a:blip r:embed="rId4">
              <a:alphaModFix/>
            </a:blip>
            <a:stretch>
              <a:fillRect/>
            </a:stretch>
          </p:blipFill>
          <p:spPr>
            <a:xfrm>
              <a:off x="4578619" y="3381900"/>
              <a:ext cx="1828800" cy="1222099"/>
            </a:xfrm>
            <a:prstGeom prst="rect">
              <a:avLst/>
            </a:prstGeom>
            <a:noFill/>
            <a:ln>
              <a:noFill/>
            </a:ln>
          </p:spPr>
        </p:pic>
      </p:grpSp>
      <p:pic>
        <p:nvPicPr>
          <p:cNvPr id="4" name="Picture 3"/>
          <p:cNvPicPr>
            <a:picLocks noChangeAspect="1"/>
          </p:cNvPicPr>
          <p:nvPr/>
        </p:nvPicPr>
        <p:blipFill>
          <a:blip r:embed="rId5"/>
          <a:stretch>
            <a:fillRect/>
          </a:stretch>
        </p:blipFill>
        <p:spPr>
          <a:xfrm>
            <a:off x="571488" y="3445354"/>
            <a:ext cx="3814108" cy="967619"/>
          </a:xfrm>
          <a:prstGeom prst="rect">
            <a:avLst/>
          </a:prstGeom>
        </p:spPr>
      </p:pic>
      <p:sp>
        <p:nvSpPr>
          <p:cNvPr id="24" name="Google Shape;453;p45"/>
          <p:cNvSpPr txBox="1">
            <a:spLocks noGrp="1"/>
          </p:cNvSpPr>
          <p:nvPr>
            <p:ph type="title"/>
          </p:nvPr>
        </p:nvSpPr>
        <p:spPr>
          <a:xfrm>
            <a:off x="96782" y="467723"/>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VẬN DỤNG</a:t>
            </a:r>
            <a:endParaRPr sz="5000" b="1">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flipH="1">
            <a:off x="665470" y="444039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p:nvPr/>
        </p:nvSpPr>
        <p:spPr>
          <a:xfrm>
            <a:off x="8154372" y="4554678"/>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roup 34"/>
          <p:cNvGrpSpPr/>
          <p:nvPr/>
        </p:nvGrpSpPr>
        <p:grpSpPr>
          <a:xfrm>
            <a:off x="609888" y="373996"/>
            <a:ext cx="2809172" cy="624912"/>
            <a:chOff x="67039" y="218246"/>
            <a:chExt cx="5799707" cy="1109878"/>
          </a:xfrm>
          <a:solidFill>
            <a:schemeClr val="accent1"/>
          </a:solidFill>
        </p:grpSpPr>
        <p:sp>
          <p:nvSpPr>
            <p:cNvPr id="36" name="Pentagon 35"/>
            <p:cNvSpPr/>
            <p:nvPr/>
          </p:nvSpPr>
          <p:spPr>
            <a:xfrm>
              <a:off x="67039" y="218246"/>
              <a:ext cx="5799707"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09353" y="279668"/>
              <a:ext cx="5431546" cy="89567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3.5 (SGK </a:t>
              </a: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tr.67)</a:t>
              </a:r>
              <a:endParaRPr lang="en-US" sz="20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Rectangle 37"/>
          <p:cNvSpPr/>
          <p:nvPr/>
        </p:nvSpPr>
        <p:spPr>
          <a:xfrm>
            <a:off x="1167549" y="1185167"/>
            <a:ext cx="6978950" cy="553998"/>
          </a:xfrm>
          <a:prstGeom prst="rect">
            <a:avLst/>
          </a:prstGeom>
        </p:spPr>
        <p:txBody>
          <a:bodyPr wrap="square">
            <a:spAutoFit/>
          </a:bodyPr>
          <a:lstStyle/>
          <a:p>
            <a:pPr algn="just">
              <a:lnSpc>
                <a:spcPct val="150000"/>
              </a:lnSpc>
            </a:pPr>
            <a:r>
              <a:rPr lang="vi-VN" sz="2000"/>
              <a:t>Tuổi thọ (năm) của 50 bình ắc quy ô tô được cho như sau:</a:t>
            </a:r>
            <a:endParaRPr lang="en-US" sz="2000"/>
          </a:p>
        </p:txBody>
      </p:sp>
      <p:sp>
        <p:nvSpPr>
          <p:cNvPr id="12" name="Rectangle 1"/>
          <p:cNvSpPr>
            <a:spLocks noChangeArrowheads="1"/>
          </p:cNvSpPr>
          <p:nvPr/>
        </p:nvSpPr>
        <p:spPr bwMode="auto">
          <a:xfrm>
            <a:off x="609888" y="3131961"/>
            <a:ext cx="8106982" cy="95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2000">
                <a:solidFill>
                  <a:srgbClr val="000000"/>
                </a:solidFill>
                <a:ea typeface="Open Sans"/>
              </a:rPr>
              <a:t>a) Xác định mốt và giải thích ý nghĩa</a:t>
            </a:r>
            <a:r>
              <a:rPr lang="en-US" altLang="en-US" sz="2000" smtClean="0">
                <a:solidFill>
                  <a:srgbClr val="000000"/>
                </a:solidFill>
                <a:ea typeface="Open Sans"/>
              </a:rPr>
              <a:t>.</a:t>
            </a:r>
            <a:endParaRPr lang="en-US" altLang="en-US" sz="2000">
              <a:solidFill>
                <a:srgbClr val="000000"/>
              </a:solidFill>
              <a:ea typeface="Open Sans"/>
            </a:endParaRPr>
          </a:p>
          <a:p>
            <a:pPr lvl="0" algn="just">
              <a:lnSpc>
                <a:spcPct val="150000"/>
              </a:lnSpc>
              <a:buClrTx/>
            </a:pPr>
            <a:r>
              <a:rPr lang="en-US" altLang="en-US" sz="2000">
                <a:solidFill>
                  <a:srgbClr val="000000"/>
                </a:solidFill>
                <a:ea typeface="Open Sans"/>
              </a:rPr>
              <a:t>b) Tính tuổi thọ trung bình của 50 bình ắc quy ô tô này.</a:t>
            </a:r>
            <a:endParaRPr kumimoji="0" lang="en-US" altLang="en-US" sz="2000" b="0" i="0" u="none" strike="noStrike" cap="none" normalizeH="0" baseline="0" smtClean="0">
              <a:ln>
                <a:noFill/>
              </a:ln>
              <a:solidFill>
                <a:schemeClr val="tx1"/>
              </a:solidFill>
              <a:effectLst/>
            </a:endParaRPr>
          </a:p>
        </p:txBody>
      </p:sp>
      <p:graphicFrame>
        <p:nvGraphicFramePr>
          <p:cNvPr id="14" name="Table 13"/>
          <p:cNvGraphicFramePr>
            <a:graphicFrameLocks noGrp="1"/>
          </p:cNvGraphicFramePr>
          <p:nvPr>
            <p:extLst>
              <p:ext uri="{D42A27DB-BD31-4B8C-83A1-F6EECF244321}">
                <p14:modId xmlns:p14="http://schemas.microsoft.com/office/powerpoint/2010/main" val="3515050908"/>
              </p:ext>
            </p:extLst>
          </p:nvPr>
        </p:nvGraphicFramePr>
        <p:xfrm>
          <a:off x="665470" y="1885160"/>
          <a:ext cx="7983108" cy="1096576"/>
        </p:xfrm>
        <a:graphic>
          <a:graphicData uri="http://schemas.openxmlformats.org/drawingml/2006/table">
            <a:tbl>
              <a:tblPr firstRow="1" bandRow="1">
                <a:tableStyleId>{339702B8-75EE-4A78-BF82-F94E3A50AE9B}</a:tableStyleId>
              </a:tblPr>
              <a:tblGrid>
                <a:gridCol w="1741668">
                  <a:extLst>
                    <a:ext uri="{9D8B030D-6E8A-4147-A177-3AD203B41FA5}">
                      <a16:colId xmlns:a16="http://schemas.microsoft.com/office/drawing/2014/main" val="1316712622"/>
                    </a:ext>
                  </a:extLst>
                </a:gridCol>
                <a:gridCol w="1040240">
                  <a:extLst>
                    <a:ext uri="{9D8B030D-6E8A-4147-A177-3AD203B41FA5}">
                      <a16:colId xmlns:a16="http://schemas.microsoft.com/office/drawing/2014/main" val="1282830890"/>
                    </a:ext>
                  </a:extLst>
                </a:gridCol>
                <a:gridCol w="1040240">
                  <a:extLst>
                    <a:ext uri="{9D8B030D-6E8A-4147-A177-3AD203B41FA5}">
                      <a16:colId xmlns:a16="http://schemas.microsoft.com/office/drawing/2014/main" val="980821262"/>
                    </a:ext>
                  </a:extLst>
                </a:gridCol>
                <a:gridCol w="1040240">
                  <a:extLst>
                    <a:ext uri="{9D8B030D-6E8A-4147-A177-3AD203B41FA5}">
                      <a16:colId xmlns:a16="http://schemas.microsoft.com/office/drawing/2014/main" val="1456567177"/>
                    </a:ext>
                  </a:extLst>
                </a:gridCol>
                <a:gridCol w="1040240">
                  <a:extLst>
                    <a:ext uri="{9D8B030D-6E8A-4147-A177-3AD203B41FA5}">
                      <a16:colId xmlns:a16="http://schemas.microsoft.com/office/drawing/2014/main" val="791236622"/>
                    </a:ext>
                  </a:extLst>
                </a:gridCol>
                <a:gridCol w="1040240">
                  <a:extLst>
                    <a:ext uri="{9D8B030D-6E8A-4147-A177-3AD203B41FA5}">
                      <a16:colId xmlns:a16="http://schemas.microsoft.com/office/drawing/2014/main" val="352149100"/>
                    </a:ext>
                  </a:extLst>
                </a:gridCol>
                <a:gridCol w="1040240">
                  <a:extLst>
                    <a:ext uri="{9D8B030D-6E8A-4147-A177-3AD203B41FA5}">
                      <a16:colId xmlns:a16="http://schemas.microsoft.com/office/drawing/2014/main" val="1979121128"/>
                    </a:ext>
                  </a:extLst>
                </a:gridCol>
              </a:tblGrid>
              <a:tr h="548288">
                <a:tc>
                  <a:txBody>
                    <a:bodyPr/>
                    <a:lstStyle/>
                    <a:p>
                      <a:pPr algn="just"/>
                      <a:r>
                        <a:rPr lang="en-US" sz="1800">
                          <a:solidFill>
                            <a:srgbClr val="000000"/>
                          </a:solidFill>
                          <a:effectLst/>
                        </a:rPr>
                        <a:t>Tuổi thọ (năm)</a:t>
                      </a:r>
                    </a:p>
                  </a:txBody>
                  <a:tcPr anchor="ctr">
                    <a:solidFill>
                      <a:schemeClr val="accent4">
                        <a:lumMod val="20000"/>
                        <a:lumOff val="80000"/>
                      </a:schemeClr>
                    </a:solidFill>
                  </a:tcPr>
                </a:tc>
                <a:tc>
                  <a:txBody>
                    <a:bodyPr/>
                    <a:lstStyle/>
                    <a:p>
                      <a:pPr algn="ctr"/>
                      <a:r>
                        <a:rPr lang="en-US" sz="1800">
                          <a:solidFill>
                            <a:srgbClr val="000000"/>
                          </a:solidFill>
                          <a:effectLst/>
                        </a:rPr>
                        <a:t>[2; 2,5)</a:t>
                      </a:r>
                    </a:p>
                  </a:txBody>
                  <a:tcPr anchor="ctr"/>
                </a:tc>
                <a:tc>
                  <a:txBody>
                    <a:bodyPr/>
                    <a:lstStyle/>
                    <a:p>
                      <a:pPr algn="ctr"/>
                      <a:r>
                        <a:rPr lang="en-US" sz="1800">
                          <a:solidFill>
                            <a:srgbClr val="000000"/>
                          </a:solidFill>
                          <a:effectLst/>
                        </a:rPr>
                        <a:t>[2,5; 3)</a:t>
                      </a:r>
                    </a:p>
                  </a:txBody>
                  <a:tcPr anchor="ctr"/>
                </a:tc>
                <a:tc>
                  <a:txBody>
                    <a:bodyPr/>
                    <a:lstStyle/>
                    <a:p>
                      <a:pPr algn="ctr"/>
                      <a:r>
                        <a:rPr lang="en-US" sz="1800">
                          <a:solidFill>
                            <a:srgbClr val="000000"/>
                          </a:solidFill>
                          <a:effectLst/>
                        </a:rPr>
                        <a:t>[3; 3,5)</a:t>
                      </a:r>
                    </a:p>
                  </a:txBody>
                  <a:tcPr anchor="ctr"/>
                </a:tc>
                <a:tc>
                  <a:txBody>
                    <a:bodyPr/>
                    <a:lstStyle/>
                    <a:p>
                      <a:pPr algn="ctr"/>
                      <a:r>
                        <a:rPr lang="en-US" sz="1800">
                          <a:solidFill>
                            <a:srgbClr val="000000"/>
                          </a:solidFill>
                          <a:effectLst/>
                        </a:rPr>
                        <a:t>[3,5; 4)</a:t>
                      </a:r>
                    </a:p>
                  </a:txBody>
                  <a:tcPr anchor="ctr"/>
                </a:tc>
                <a:tc>
                  <a:txBody>
                    <a:bodyPr/>
                    <a:lstStyle/>
                    <a:p>
                      <a:pPr algn="ctr"/>
                      <a:r>
                        <a:rPr lang="en-US" sz="1800">
                          <a:solidFill>
                            <a:srgbClr val="000000"/>
                          </a:solidFill>
                          <a:effectLst/>
                        </a:rPr>
                        <a:t>[4; 4,5)</a:t>
                      </a:r>
                    </a:p>
                  </a:txBody>
                  <a:tcPr anchor="ctr"/>
                </a:tc>
                <a:tc>
                  <a:txBody>
                    <a:bodyPr/>
                    <a:lstStyle/>
                    <a:p>
                      <a:pPr algn="ctr"/>
                      <a:r>
                        <a:rPr lang="en-US" sz="1800">
                          <a:solidFill>
                            <a:srgbClr val="000000"/>
                          </a:solidFill>
                          <a:effectLst/>
                        </a:rPr>
                        <a:t>[4,5; 5)</a:t>
                      </a:r>
                    </a:p>
                  </a:txBody>
                  <a:tcPr anchor="ctr"/>
                </a:tc>
                <a:extLst>
                  <a:ext uri="{0D108BD9-81ED-4DB2-BD59-A6C34878D82A}">
                    <a16:rowId xmlns:a16="http://schemas.microsoft.com/office/drawing/2014/main" val="3246086112"/>
                  </a:ext>
                </a:extLst>
              </a:tr>
              <a:tr h="548288">
                <a:tc>
                  <a:txBody>
                    <a:bodyPr/>
                    <a:lstStyle/>
                    <a:p>
                      <a:pPr algn="just"/>
                      <a:r>
                        <a:rPr lang="en-US" sz="1800">
                          <a:solidFill>
                            <a:srgbClr val="000000"/>
                          </a:solidFill>
                          <a:effectLst/>
                        </a:rPr>
                        <a:t>Tần số</a:t>
                      </a:r>
                    </a:p>
                  </a:txBody>
                  <a:tcPr anchor="ctr">
                    <a:solidFill>
                      <a:schemeClr val="accent4">
                        <a:lumMod val="20000"/>
                        <a:lumOff val="80000"/>
                      </a:schemeClr>
                    </a:solidFill>
                  </a:tcPr>
                </a:tc>
                <a:tc>
                  <a:txBody>
                    <a:bodyPr/>
                    <a:lstStyle/>
                    <a:p>
                      <a:pPr algn="ctr"/>
                      <a:r>
                        <a:rPr lang="en-US" sz="1800">
                          <a:solidFill>
                            <a:srgbClr val="000000"/>
                          </a:solidFill>
                          <a:effectLst/>
                        </a:rPr>
                        <a:t>4</a:t>
                      </a:r>
                    </a:p>
                  </a:txBody>
                  <a:tcPr anchor="ctr"/>
                </a:tc>
                <a:tc>
                  <a:txBody>
                    <a:bodyPr/>
                    <a:lstStyle/>
                    <a:p>
                      <a:pPr algn="ctr"/>
                      <a:r>
                        <a:rPr lang="en-US" sz="1800">
                          <a:solidFill>
                            <a:srgbClr val="000000"/>
                          </a:solidFill>
                          <a:effectLst/>
                        </a:rPr>
                        <a:t>9</a:t>
                      </a:r>
                    </a:p>
                  </a:txBody>
                  <a:tcPr anchor="ctr"/>
                </a:tc>
                <a:tc>
                  <a:txBody>
                    <a:bodyPr/>
                    <a:lstStyle/>
                    <a:p>
                      <a:pPr algn="ctr"/>
                      <a:r>
                        <a:rPr lang="en-US" sz="1800">
                          <a:solidFill>
                            <a:srgbClr val="000000"/>
                          </a:solidFill>
                          <a:effectLst/>
                        </a:rPr>
                        <a:t>14</a:t>
                      </a:r>
                    </a:p>
                  </a:txBody>
                  <a:tcPr anchor="ctr"/>
                </a:tc>
                <a:tc>
                  <a:txBody>
                    <a:bodyPr/>
                    <a:lstStyle/>
                    <a:p>
                      <a:pPr algn="ctr"/>
                      <a:r>
                        <a:rPr lang="en-US" sz="1800">
                          <a:solidFill>
                            <a:srgbClr val="000000"/>
                          </a:solidFill>
                          <a:effectLst/>
                        </a:rPr>
                        <a:t>11</a:t>
                      </a:r>
                    </a:p>
                  </a:txBody>
                  <a:tcPr anchor="ctr"/>
                </a:tc>
                <a:tc>
                  <a:txBody>
                    <a:bodyPr/>
                    <a:lstStyle/>
                    <a:p>
                      <a:pPr algn="ctr"/>
                      <a:r>
                        <a:rPr lang="en-US" sz="1800">
                          <a:solidFill>
                            <a:srgbClr val="000000"/>
                          </a:solidFill>
                          <a:effectLst/>
                        </a:rPr>
                        <a:t>7</a:t>
                      </a:r>
                    </a:p>
                  </a:txBody>
                  <a:tcPr anchor="ctr"/>
                </a:tc>
                <a:tc>
                  <a:txBody>
                    <a:bodyPr/>
                    <a:lstStyle/>
                    <a:p>
                      <a:pPr algn="ctr"/>
                      <a:r>
                        <a:rPr lang="en-US" sz="1800">
                          <a:solidFill>
                            <a:srgbClr val="000000"/>
                          </a:solidFill>
                          <a:effectLst/>
                        </a:rPr>
                        <a:t>5</a:t>
                      </a:r>
                    </a:p>
                  </a:txBody>
                  <a:tcPr anchor="ctr"/>
                </a:tc>
                <a:extLst>
                  <a:ext uri="{0D108BD9-81ED-4DB2-BD59-A6C34878D82A}">
                    <a16:rowId xmlns:a16="http://schemas.microsoft.com/office/drawing/2014/main" val="40268302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41"/>
          <p:cNvGrpSpPr/>
          <p:nvPr/>
        </p:nvGrpSpPr>
        <p:grpSpPr>
          <a:xfrm>
            <a:off x="5380106" y="4405442"/>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1"/>
          <p:cNvGrpSpPr/>
          <p:nvPr/>
        </p:nvGrpSpPr>
        <p:grpSpPr>
          <a:xfrm rot="19485795">
            <a:off x="367455" y="4468503"/>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itle 21"/>
          <p:cNvSpPr>
            <a:spLocks noGrp="1"/>
          </p:cNvSpPr>
          <p:nvPr>
            <p:ph type="title" idx="4294967295"/>
          </p:nvPr>
        </p:nvSpPr>
        <p:spPr>
          <a:xfrm>
            <a:off x="311475" y="320678"/>
            <a:ext cx="94620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231506" y="1323025"/>
            <a:ext cx="5398017" cy="3000821"/>
          </a:xfrm>
          <a:prstGeom prst="rect">
            <a:avLst/>
          </a:prstGeom>
        </p:spPr>
        <p:txBody>
          <a:bodyPr wrap="square">
            <a:spAutoFit/>
          </a:bodyPr>
          <a:lstStyle/>
          <a:p>
            <a:pPr algn="just">
              <a:lnSpc>
                <a:spcPct val="150000"/>
              </a:lnSpc>
            </a:pPr>
            <a:r>
              <a:rPr lang="vi-VN" sz="1800" smtClean="0"/>
              <a:t>a</a:t>
            </a:r>
            <a:r>
              <a:rPr lang="vi-VN" sz="1800"/>
              <a:t>) Hãy lập bảng thống kê cho mẫu số liệu ghép nhóm thu được</a:t>
            </a:r>
            <a:r>
              <a:rPr lang="vi-VN" sz="1800" smtClean="0"/>
              <a:t>.</a:t>
            </a:r>
            <a:endParaRPr lang="vi-VN" sz="1800"/>
          </a:p>
          <a:p>
            <a:pPr algn="just">
              <a:lnSpc>
                <a:spcPct val="150000"/>
              </a:lnSpc>
            </a:pPr>
            <a:r>
              <a:rPr lang="vi-VN" sz="1800"/>
              <a:t>b) Có thể tính chính xác thời gian tự học trung bình của các học sinh trong lớp không</a:t>
            </a:r>
            <a:r>
              <a:rPr lang="vi-VN" sz="1800" smtClean="0"/>
              <a:t>?</a:t>
            </a:r>
            <a:endParaRPr lang="vi-VN" sz="1800"/>
          </a:p>
          <a:p>
            <a:pPr algn="just">
              <a:lnSpc>
                <a:spcPct val="150000"/>
              </a:lnSpc>
            </a:pPr>
            <a:r>
              <a:rPr lang="vi-VN" sz="1800"/>
              <a:t>c) Có cách nào tính gần đúng thời gian tự học </a:t>
            </a:r>
            <a:r>
              <a:rPr lang="en-US" sz="1800" smtClean="0"/>
              <a:t>       </a:t>
            </a:r>
            <a:r>
              <a:rPr lang="vi-VN" sz="1800" smtClean="0"/>
              <a:t>trung </a:t>
            </a:r>
            <a:r>
              <a:rPr lang="vi-VN" sz="1800"/>
              <a:t>bình của các học sinh trong lớp dựa trên mẫu số liệu ghép nhóm này không?</a:t>
            </a:r>
            <a:endParaRPr lang="en-US" sz="180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25963" y="1393893"/>
            <a:ext cx="2918175" cy="3538130"/>
          </a:xfrm>
          <a:prstGeom prst="rect">
            <a:avLst/>
          </a:prstGeom>
        </p:spPr>
      </p:pic>
      <p:sp>
        <p:nvSpPr>
          <p:cNvPr id="3" name="Rectangle 2"/>
          <p:cNvSpPr/>
          <p:nvPr/>
        </p:nvSpPr>
        <p:spPr>
          <a:xfrm>
            <a:off x="231506" y="856191"/>
            <a:ext cx="8068025" cy="507831"/>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Khảo sát thời gian tự học của các học sinh trong lớp theo mẫu bên.</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8" name="Rectangle 37"/>
              <p:cNvSpPr/>
              <p:nvPr/>
            </p:nvSpPr>
            <p:spPr>
              <a:xfrm>
                <a:off x="684568" y="864957"/>
                <a:ext cx="7954985" cy="3451651"/>
              </a:xfrm>
              <a:prstGeom prst="rect">
                <a:avLst/>
              </a:prstGeom>
            </p:spPr>
            <p:txBody>
              <a:bodyPr wrap="square">
                <a:spAutoFit/>
              </a:bodyPr>
              <a:lstStyle/>
              <a:p>
                <a:pPr algn="just">
                  <a:lnSpc>
                    <a:spcPct val="150000"/>
                  </a:lnSpc>
                  <a:spcBef>
                    <a:spcPts val="100"/>
                  </a:spcBef>
                  <a:spcAft>
                    <a:spcPts val="100"/>
                  </a:spcAft>
                </a:pPr>
                <a:r>
                  <a:rPr lang="fr-FR" sz="2000" smtClean="0">
                    <a:latin typeface="+mn-lt"/>
                    <a:ea typeface="Times New Roman" panose="02020603050405020304" pitchFamily="18" charset="0"/>
                  </a:rPr>
                  <a:t>a) Tần </a:t>
                </a:r>
                <a:r>
                  <a:rPr lang="fr-FR" sz="2000">
                    <a:latin typeface="+mn-lt"/>
                    <a:ea typeface="Times New Roman" panose="02020603050405020304" pitchFamily="18" charset="0"/>
                  </a:rPr>
                  <a:t>số lớn nhất là 14 nên nhóm chứa mốt là nhóm </a:t>
                </a:r>
                <a14:m>
                  <m:oMath xmlns:m="http://schemas.openxmlformats.org/officeDocument/2006/math">
                    <m:r>
                      <a:rPr lang="fr-FR" sz="2000" i="1">
                        <a:effectLst/>
                        <a:latin typeface="Cambria Math" panose="02040503050406030204" pitchFamily="18" charset="0"/>
                        <a:ea typeface="Times New Roman" panose="02020603050405020304" pitchFamily="18" charset="0"/>
                      </a:rPr>
                      <m:t>[3; 3,5)</m:t>
                    </m:r>
                  </m:oMath>
                </a14:m>
                <a:r>
                  <a:rPr lang="fr-FR" sz="2000">
                    <a:effectLst/>
                    <a:latin typeface="+mn-lt"/>
                    <a:ea typeface="Times New Roman" panose="02020603050405020304" pitchFamily="18" charset="0"/>
                  </a:rPr>
                  <a:t>. </a:t>
                </a:r>
                <a:endParaRPr lang="fr-FR" sz="2000" smtClean="0">
                  <a:effectLst/>
                  <a:latin typeface="+mn-lt"/>
                  <a:ea typeface="Times New Roman" panose="02020603050405020304" pitchFamily="18" charset="0"/>
                </a:endParaRPr>
              </a:p>
              <a:p>
                <a:pPr algn="just">
                  <a:lnSpc>
                    <a:spcPct val="150000"/>
                  </a:lnSpc>
                  <a:spcBef>
                    <a:spcPts val="100"/>
                  </a:spcBef>
                  <a:spcAft>
                    <a:spcPts val="100"/>
                  </a:spcAft>
                </a:pPr>
                <a:r>
                  <a:rPr lang="en-US" sz="2000" smtClean="0">
                    <a:effectLst/>
                    <a:latin typeface="+mn-lt"/>
                    <a:ea typeface="Times New Roman" panose="02020603050405020304" pitchFamily="18" charset="0"/>
                  </a:rPr>
                  <a:t>Ta </a:t>
                </a:r>
                <a:r>
                  <a:rPr lang="en-US" sz="2000">
                    <a:effectLst/>
                    <a:latin typeface="+mn-lt"/>
                    <a:ea typeface="Times New Roman" panose="02020603050405020304" pitchFamily="18" charset="0"/>
                  </a:rPr>
                  <a:t>có:</a:t>
                </a:r>
                <a:r>
                  <a:rPr lang="en-US" sz="2000" smtClean="0">
                    <a:effectLst/>
                    <a:latin typeface="+mn-lt"/>
                    <a:ea typeface="Times New Roman" panose="02020603050405020304" pitchFamily="18" charset="0"/>
                  </a:rPr>
                  <a:t> </a:t>
                </a:r>
                <a14:m>
                  <m:oMath xmlns:m="http://schemas.openxmlformats.org/officeDocument/2006/math">
                    <m:r>
                      <m:rPr>
                        <m:sty m:val="p"/>
                      </m:rPr>
                      <a:rPr lang="fr-FR" sz="2000">
                        <a:effectLst/>
                        <a:latin typeface="Cambria Math" panose="02040503050406030204" pitchFamily="18" charset="0"/>
                        <a:ea typeface="Times New Roman" panose="02020603050405020304" pitchFamily="18" charset="0"/>
                      </a:rPr>
                      <m:t>j</m:t>
                    </m:r>
                    <m:r>
                      <a:rPr lang="fr-FR" sz="2000">
                        <a:effectLst/>
                        <a:latin typeface="Cambria Math" panose="02040503050406030204" pitchFamily="18" charset="0"/>
                        <a:ea typeface="Times New Roman" panose="02020603050405020304" pitchFamily="18" charset="0"/>
                      </a:rPr>
                      <m:t>=3;</m:t>
                    </m:r>
                    <m:sSub>
                      <m:sSubPr>
                        <m:ctrlPr>
                          <a:rPr lang="en-US" sz="2000" i="1">
                            <a:effectLst/>
                            <a:latin typeface="Cambria Math" panose="02040503050406030204" pitchFamily="18" charset="0"/>
                            <a:ea typeface="Times New Roman" panose="02020603050405020304" pitchFamily="18" charset="0"/>
                          </a:rPr>
                        </m:ctrlPr>
                      </m:sSubPr>
                      <m:e>
                        <m:r>
                          <m:rPr>
                            <m:sty m:val="p"/>
                          </m:rPr>
                          <a:rPr lang="fr-FR" sz="2000">
                            <a:effectLst/>
                            <a:latin typeface="Cambria Math" panose="02040503050406030204" pitchFamily="18" charset="0"/>
                            <a:ea typeface="Times New Roman" panose="02020603050405020304" pitchFamily="18" charset="0"/>
                          </a:rPr>
                          <m:t>a</m:t>
                        </m:r>
                      </m:e>
                      <m:sub>
                        <m:r>
                          <a:rPr lang="fr-FR" sz="2000">
                            <a:effectLst/>
                            <a:latin typeface="Cambria Math" panose="02040503050406030204" pitchFamily="18" charset="0"/>
                            <a:ea typeface="Times New Roman" panose="02020603050405020304" pitchFamily="18" charset="0"/>
                          </a:rPr>
                          <m:t>3</m:t>
                        </m:r>
                      </m:sub>
                    </m:sSub>
                    <m:r>
                      <a:rPr lang="fr-FR" sz="2000">
                        <a:effectLst/>
                        <a:latin typeface="Cambria Math" panose="02040503050406030204" pitchFamily="18" charset="0"/>
                        <a:ea typeface="Times New Roman" panose="02020603050405020304" pitchFamily="18" charset="0"/>
                      </a:rPr>
                      <m:t>=3;</m:t>
                    </m:r>
                    <m:sSub>
                      <m:sSubPr>
                        <m:ctrlPr>
                          <a:rPr lang="en-US" sz="2000" i="1">
                            <a:effectLst/>
                            <a:latin typeface="Cambria Math" panose="02040503050406030204" pitchFamily="18" charset="0"/>
                            <a:ea typeface="Times New Roman" panose="02020603050405020304" pitchFamily="18" charset="0"/>
                          </a:rPr>
                        </m:ctrlPr>
                      </m:sSubPr>
                      <m:e>
                        <m:r>
                          <m:rPr>
                            <m:sty m:val="p"/>
                          </m:rPr>
                          <a:rPr lang="fr-FR" sz="2000">
                            <a:effectLst/>
                            <a:latin typeface="Cambria Math" panose="02040503050406030204" pitchFamily="18" charset="0"/>
                            <a:ea typeface="Times New Roman" panose="02020603050405020304" pitchFamily="18" charset="0"/>
                          </a:rPr>
                          <m:t>m</m:t>
                        </m:r>
                      </m:e>
                      <m:sub>
                        <m:r>
                          <a:rPr lang="fr-FR" sz="2000">
                            <a:effectLst/>
                            <a:latin typeface="Cambria Math" panose="02040503050406030204" pitchFamily="18" charset="0"/>
                            <a:ea typeface="Times New Roman" panose="02020603050405020304" pitchFamily="18" charset="0"/>
                          </a:rPr>
                          <m:t>3</m:t>
                        </m:r>
                      </m:sub>
                    </m:sSub>
                    <m:r>
                      <a:rPr lang="fr-FR" sz="2000">
                        <a:effectLst/>
                        <a:latin typeface="Cambria Math" panose="02040503050406030204" pitchFamily="18" charset="0"/>
                        <a:ea typeface="Times New Roman" panose="02020603050405020304" pitchFamily="18" charset="0"/>
                      </a:rPr>
                      <m:t>=14;</m:t>
                    </m:r>
                    <m:sSub>
                      <m:sSubPr>
                        <m:ctrlPr>
                          <a:rPr lang="en-US" sz="2000" i="1">
                            <a:effectLst/>
                            <a:latin typeface="Cambria Math" panose="02040503050406030204" pitchFamily="18" charset="0"/>
                            <a:ea typeface="Times New Roman" panose="02020603050405020304" pitchFamily="18" charset="0"/>
                          </a:rPr>
                        </m:ctrlPr>
                      </m:sSubPr>
                      <m:e>
                        <m:r>
                          <m:rPr>
                            <m:sty m:val="p"/>
                          </m:rPr>
                          <a:rPr lang="fr-FR" sz="2000">
                            <a:effectLst/>
                            <a:latin typeface="Cambria Math" panose="02040503050406030204" pitchFamily="18" charset="0"/>
                            <a:ea typeface="Times New Roman" panose="02020603050405020304" pitchFamily="18" charset="0"/>
                          </a:rPr>
                          <m:t>m</m:t>
                        </m:r>
                      </m:e>
                      <m:sub>
                        <m:r>
                          <a:rPr lang="fr-FR" sz="2000">
                            <a:effectLst/>
                            <a:latin typeface="Cambria Math" panose="02040503050406030204" pitchFamily="18" charset="0"/>
                            <a:ea typeface="Times New Roman" panose="02020603050405020304" pitchFamily="18" charset="0"/>
                          </a:rPr>
                          <m:t>2</m:t>
                        </m:r>
                      </m:sub>
                    </m:sSub>
                    <m:r>
                      <a:rPr lang="fr-FR" sz="2000">
                        <a:effectLst/>
                        <a:latin typeface="Cambria Math" panose="02040503050406030204" pitchFamily="18" charset="0"/>
                        <a:ea typeface="Times New Roman" panose="02020603050405020304" pitchFamily="18" charset="0"/>
                      </a:rPr>
                      <m:t>=9;</m:t>
                    </m:r>
                    <m:sSub>
                      <m:sSubPr>
                        <m:ctrlPr>
                          <a:rPr lang="en-US" sz="2000" i="1">
                            <a:effectLst/>
                            <a:latin typeface="Cambria Math" panose="02040503050406030204" pitchFamily="18" charset="0"/>
                            <a:ea typeface="Times New Roman" panose="02020603050405020304" pitchFamily="18" charset="0"/>
                          </a:rPr>
                        </m:ctrlPr>
                      </m:sSubPr>
                      <m:e>
                        <m:r>
                          <m:rPr>
                            <m:sty m:val="p"/>
                          </m:rPr>
                          <a:rPr lang="fr-FR" sz="2000">
                            <a:effectLst/>
                            <a:latin typeface="Cambria Math" panose="02040503050406030204" pitchFamily="18" charset="0"/>
                            <a:ea typeface="Times New Roman" panose="02020603050405020304" pitchFamily="18" charset="0"/>
                          </a:rPr>
                          <m:t>m</m:t>
                        </m:r>
                      </m:e>
                      <m:sub>
                        <m:r>
                          <a:rPr lang="fr-FR" sz="2000">
                            <a:effectLst/>
                            <a:latin typeface="Cambria Math" panose="02040503050406030204" pitchFamily="18" charset="0"/>
                            <a:ea typeface="Times New Roman" panose="02020603050405020304" pitchFamily="18" charset="0"/>
                          </a:rPr>
                          <m:t>4</m:t>
                        </m:r>
                      </m:sub>
                    </m:sSub>
                    <m:r>
                      <a:rPr lang="fr-FR" sz="2000">
                        <a:effectLst/>
                        <a:latin typeface="Cambria Math" panose="02040503050406030204" pitchFamily="18" charset="0"/>
                        <a:ea typeface="Times New Roman" panose="02020603050405020304" pitchFamily="18" charset="0"/>
                      </a:rPr>
                      <m:t>=11;</m:t>
                    </m:r>
                    <m:r>
                      <m:rPr>
                        <m:sty m:val="p"/>
                      </m:rPr>
                      <a:rPr lang="fr-FR" sz="2000">
                        <a:effectLst/>
                        <a:latin typeface="Cambria Math" panose="02040503050406030204" pitchFamily="18" charset="0"/>
                        <a:ea typeface="Times New Roman" panose="02020603050405020304" pitchFamily="18" charset="0"/>
                      </a:rPr>
                      <m:t>h</m:t>
                    </m:r>
                    <m:r>
                      <a:rPr lang="fr-FR" sz="2000">
                        <a:effectLst/>
                        <a:latin typeface="Cambria Math" panose="02040503050406030204" pitchFamily="18" charset="0"/>
                        <a:ea typeface="Times New Roman" panose="02020603050405020304" pitchFamily="18" charset="0"/>
                      </a:rPr>
                      <m:t>=0,5</m:t>
                    </m:r>
                  </m:oMath>
                </a14:m>
                <a:r>
                  <a:rPr lang="fr-FR" sz="2000">
                    <a:effectLst/>
                    <a:latin typeface="+mn-lt"/>
                    <a:ea typeface="Dotum" panose="020B0600000101010101" pitchFamily="34" charset="-127"/>
                  </a:rPr>
                  <a:t> </a:t>
                </a:r>
                <a:endParaRPr lang="en-US" sz="2000">
                  <a:effectLst/>
                  <a:latin typeface="+mn-lt"/>
                  <a:ea typeface="Times New Roman" panose="02020603050405020304" pitchFamily="18" charset="0"/>
                </a:endParaRPr>
              </a:p>
              <a:p>
                <a:pPr algn="just">
                  <a:lnSpc>
                    <a:spcPct val="150000"/>
                  </a:lnSpc>
                  <a:spcBef>
                    <a:spcPts val="100"/>
                  </a:spcBef>
                  <a:spcAft>
                    <a:spcPts val="100"/>
                  </a:spcAft>
                </a:pPr>
                <a:r>
                  <a:rPr lang="fr-FR" sz="2000">
                    <a:effectLst/>
                    <a:latin typeface="+mn-lt"/>
                    <a:ea typeface="Dotum" panose="020B0600000101010101" pitchFamily="34" charset="-127"/>
                  </a:rPr>
                  <a:t>Do đó mốt của mẫu số liệu ghép nhóm là:</a:t>
                </a:r>
                <a:endParaRPr lang="en-US" sz="20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ea typeface="Times New Roman" panose="02020603050405020304" pitchFamily="18" charset="0"/>
                            </a:rPr>
                          </m:ctrlPr>
                        </m:sSubPr>
                        <m:e>
                          <m:r>
                            <a:rPr lang="fr-FR" sz="2000" i="1">
                              <a:effectLst/>
                              <a:latin typeface="Cambria Math" panose="02040503050406030204" pitchFamily="18" charset="0"/>
                              <a:ea typeface="Times New Roman" panose="02020603050405020304" pitchFamily="18" charset="0"/>
                            </a:rPr>
                            <m:t>𝑀</m:t>
                          </m:r>
                        </m:e>
                        <m:sub>
                          <m:r>
                            <a:rPr lang="fr-FR" sz="2000" i="1">
                              <a:effectLst/>
                              <a:latin typeface="Cambria Math" panose="02040503050406030204" pitchFamily="18" charset="0"/>
                              <a:ea typeface="Times New Roman" panose="02020603050405020304" pitchFamily="18" charset="0"/>
                            </a:rPr>
                            <m:t>𝑜</m:t>
                          </m:r>
                        </m:sub>
                      </m:sSub>
                      <m:r>
                        <a:rPr lang="fr-FR" sz="2000" i="1">
                          <a:effectLst/>
                          <a:latin typeface="Cambria Math" panose="02040503050406030204" pitchFamily="18" charset="0"/>
                          <a:ea typeface="Times New Roman" panose="02020603050405020304" pitchFamily="18" charset="0"/>
                        </a:rPr>
                        <m:t>=3+</m:t>
                      </m:r>
                      <m:f>
                        <m:fPr>
                          <m:ctrlPr>
                            <a:rPr lang="en-US" sz="2000" i="1">
                              <a:effectLst/>
                              <a:latin typeface="Cambria Math" panose="02040503050406030204" pitchFamily="18" charset="0"/>
                              <a:ea typeface="Times New Roman" panose="02020603050405020304" pitchFamily="18" charset="0"/>
                            </a:rPr>
                          </m:ctrlPr>
                        </m:fPr>
                        <m:num>
                          <m:d>
                            <m:dPr>
                              <m:ctrlPr>
                                <a:rPr lang="en-US" sz="2000" i="1">
                                  <a:effectLst/>
                                  <a:latin typeface="Cambria Math" panose="02040503050406030204" pitchFamily="18" charset="0"/>
                                  <a:ea typeface="Times New Roman" panose="02020603050405020304" pitchFamily="18" charset="0"/>
                                </a:rPr>
                              </m:ctrlPr>
                            </m:dPr>
                            <m:e>
                              <m:r>
                                <a:rPr lang="fr-FR" sz="2000" i="1">
                                  <a:effectLst/>
                                  <a:latin typeface="Cambria Math" panose="02040503050406030204" pitchFamily="18" charset="0"/>
                                  <a:ea typeface="Times New Roman" panose="02020603050405020304" pitchFamily="18" charset="0"/>
                                </a:rPr>
                                <m:t>14−9</m:t>
                              </m:r>
                            </m:e>
                          </m:d>
                        </m:num>
                        <m:den>
                          <m:d>
                            <m:dPr>
                              <m:ctrlPr>
                                <a:rPr lang="en-US" sz="2000" i="1">
                                  <a:effectLst/>
                                  <a:latin typeface="Cambria Math" panose="02040503050406030204" pitchFamily="18" charset="0"/>
                                  <a:ea typeface="Times New Roman" panose="02020603050405020304" pitchFamily="18" charset="0"/>
                                </a:rPr>
                              </m:ctrlPr>
                            </m:dPr>
                            <m:e>
                              <m:r>
                                <a:rPr lang="fr-FR" sz="2000" i="1">
                                  <a:effectLst/>
                                  <a:latin typeface="Cambria Math" panose="02040503050406030204" pitchFamily="18" charset="0"/>
                                  <a:ea typeface="Times New Roman" panose="02020603050405020304" pitchFamily="18" charset="0"/>
                                </a:rPr>
                                <m:t>14−9</m:t>
                              </m:r>
                            </m:e>
                          </m:d>
                          <m:r>
                            <a:rPr lang="fr-FR" sz="2000" i="1">
                              <a:effectLst/>
                              <a:latin typeface="Cambria Math" panose="02040503050406030204" pitchFamily="18" charset="0"/>
                              <a:ea typeface="Times New Roman" panose="02020603050405020304" pitchFamily="18" charset="0"/>
                            </a:rPr>
                            <m:t>+</m:t>
                          </m:r>
                          <m:d>
                            <m:dPr>
                              <m:ctrlPr>
                                <a:rPr lang="en-US" sz="2000" i="1">
                                  <a:effectLst/>
                                  <a:latin typeface="Cambria Math" panose="02040503050406030204" pitchFamily="18" charset="0"/>
                                  <a:ea typeface="Times New Roman" panose="02020603050405020304" pitchFamily="18" charset="0"/>
                                </a:rPr>
                              </m:ctrlPr>
                            </m:dPr>
                            <m:e>
                              <m:r>
                                <a:rPr lang="fr-FR" sz="2000" i="1">
                                  <a:effectLst/>
                                  <a:latin typeface="Cambria Math" panose="02040503050406030204" pitchFamily="18" charset="0"/>
                                  <a:ea typeface="Times New Roman" panose="02020603050405020304" pitchFamily="18" charset="0"/>
                                </a:rPr>
                                <m:t>14−11</m:t>
                              </m:r>
                            </m:e>
                          </m:d>
                        </m:den>
                      </m:f>
                      <m:r>
                        <a:rPr lang="fr-FR" sz="2000" i="1">
                          <a:effectLst/>
                          <a:latin typeface="Cambria Math" panose="02040503050406030204" pitchFamily="18" charset="0"/>
                          <a:ea typeface="Times New Roman" panose="02020603050405020304" pitchFamily="18" charset="0"/>
                        </a:rPr>
                        <m:t>.0,5=3,3125</m:t>
                      </m:r>
                    </m:oMath>
                  </m:oMathPara>
                </a14:m>
                <a:endParaRPr lang="en-US" sz="2000">
                  <a:effectLst/>
                  <a:latin typeface="+mn-lt"/>
                  <a:ea typeface="Times New Roman" panose="02020603050405020304" pitchFamily="18" charset="0"/>
                </a:endParaRPr>
              </a:p>
              <a:p>
                <a:pPr>
                  <a:lnSpc>
                    <a:spcPct val="150000"/>
                  </a:lnSpc>
                  <a:spcBef>
                    <a:spcPts val="100"/>
                  </a:spcBef>
                  <a:spcAft>
                    <a:spcPts val="100"/>
                  </a:spcAft>
                </a:pPr>
                <a:r>
                  <a:rPr lang="fr-FR" sz="2000" b="1" i="1">
                    <a:effectLst/>
                    <a:latin typeface="+mn-lt"/>
                    <a:ea typeface="Dotum" panose="020B0600000101010101" pitchFamily="34" charset="-127"/>
                  </a:rPr>
                  <a:t>Ý nghĩa: </a:t>
                </a:r>
                <a:r>
                  <a:rPr lang="fr-FR" sz="2000">
                    <a:effectLst/>
                    <a:latin typeface="+mn-lt"/>
                    <a:ea typeface="Dotum" panose="020B0600000101010101" pitchFamily="34" charset="-127"/>
                  </a:rPr>
                  <a:t>Tuổi thọ của bình ắc quy ô tô khoảng </a:t>
                </a:r>
                <a14:m>
                  <m:oMath xmlns:m="http://schemas.openxmlformats.org/officeDocument/2006/math">
                    <m:r>
                      <a:rPr lang="fr-FR" sz="2000" i="1">
                        <a:effectLst/>
                        <a:latin typeface="Cambria Math" panose="02040503050406030204" pitchFamily="18" charset="0"/>
                        <a:ea typeface="Dotum" panose="020B0600000101010101" pitchFamily="34" charset="-127"/>
                      </a:rPr>
                      <m:t>3,3125</m:t>
                    </m:r>
                  </m:oMath>
                </a14:m>
                <a:r>
                  <a:rPr lang="fr-FR" sz="2000">
                    <a:effectLst/>
                    <a:latin typeface="+mn-lt"/>
                    <a:ea typeface="Dotum" panose="020B0600000101010101" pitchFamily="34" charset="-127"/>
                  </a:rPr>
                  <a:t> năm là nhiều nhất hay tuổi thọ chủ yếu của bình ắc quy ô tô khoảng </a:t>
                </a:r>
                <a14:m>
                  <m:oMath xmlns:m="http://schemas.openxmlformats.org/officeDocument/2006/math">
                    <m:r>
                      <a:rPr lang="fr-FR" sz="2000" i="1">
                        <a:effectLst/>
                        <a:latin typeface="Cambria Math" panose="02040503050406030204" pitchFamily="18" charset="0"/>
                        <a:ea typeface="Dotum" panose="020B0600000101010101" pitchFamily="34" charset="-127"/>
                      </a:rPr>
                      <m:t>3,3125</m:t>
                    </m:r>
                  </m:oMath>
                </a14:m>
                <a:r>
                  <a:rPr lang="fr-FR" sz="2000">
                    <a:effectLst/>
                    <a:latin typeface="+mn-lt"/>
                    <a:ea typeface="Dotum" panose="020B0600000101010101" pitchFamily="34" charset="-127"/>
                  </a:rPr>
                  <a:t> năm.</a:t>
                </a:r>
                <a:endParaRPr lang="en-US" sz="2000">
                  <a:effectLst/>
                  <a:latin typeface="+mn-lt"/>
                  <a:ea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684568" y="864957"/>
                <a:ext cx="7954985" cy="3451651"/>
              </a:xfrm>
              <a:prstGeom prst="rect">
                <a:avLst/>
              </a:prstGeom>
              <a:blipFill>
                <a:blip r:embed="rId3"/>
                <a:stretch>
                  <a:fillRect l="-766" b="-707"/>
                </a:stretch>
              </a:blipFill>
            </p:spPr>
            <p:txBody>
              <a:bodyPr/>
              <a:lstStyle/>
              <a:p>
                <a:r>
                  <a:rPr lang="en-US">
                    <a:noFill/>
                  </a:rPr>
                  <a:t> </a:t>
                </a:r>
              </a:p>
            </p:txBody>
          </p:sp>
        </mc:Fallback>
      </mc:AlternateContent>
      <p:sp>
        <p:nvSpPr>
          <p:cNvPr id="13" name="Rectangle 12"/>
          <p:cNvSpPr/>
          <p:nvPr/>
        </p:nvSpPr>
        <p:spPr>
          <a:xfrm>
            <a:off x="4285995" y="338301"/>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84831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wipe(left)">
                                      <p:cBhvr>
                                        <p:cTn id="17" dur="500"/>
                                        <p:tgtEl>
                                          <p:spTgt spid="3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fade">
                                      <p:cBhvr>
                                        <p:cTn id="22" dur="500"/>
                                        <p:tgtEl>
                                          <p:spTgt spid="38">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xEl>
                                              <p:pRg st="3" end="3"/>
                                            </p:txEl>
                                          </p:spTgt>
                                        </p:tgtEl>
                                        <p:attrNameLst>
                                          <p:attrName>style.visibility</p:attrName>
                                        </p:attrNameLst>
                                      </p:cBhvr>
                                      <p:to>
                                        <p:strVal val="visible"/>
                                      </p:to>
                                    </p:set>
                                    <p:animEffect transition="in" filter="fade">
                                      <p:cBhvr>
                                        <p:cTn id="25" dur="500"/>
                                        <p:tgtEl>
                                          <p:spTgt spid="3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0"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684568" y="864957"/>
            <a:ext cx="7767669" cy="872034"/>
          </a:xfrm>
          <a:prstGeom prst="rect">
            <a:avLst/>
          </a:prstGeom>
        </p:spPr>
        <p:txBody>
          <a:bodyPr wrap="square">
            <a:spAutoFit/>
          </a:bodyPr>
          <a:lstStyle/>
          <a:p>
            <a:pPr algn="just">
              <a:lnSpc>
                <a:spcPct val="150000"/>
              </a:lnSpc>
              <a:spcBef>
                <a:spcPts val="100"/>
              </a:spcBef>
              <a:spcAft>
                <a:spcPts val="100"/>
              </a:spcAft>
            </a:pPr>
            <a:r>
              <a:rPr lang="fr-FR" sz="1800">
                <a:latin typeface="+mn-lt"/>
                <a:ea typeface="Times New Roman" panose="02020603050405020304" pitchFamily="18" charset="0"/>
              </a:rPr>
              <a:t>b) Trong mỗi khoảng tuổi thọ, giá trị đại diện là trung bình cộng của giá trị hai đầu mút nên ta có bảng sau:</a:t>
            </a:r>
            <a:endParaRPr lang="en-US" sz="1800">
              <a:effectLst/>
              <a:latin typeface="+mn-lt"/>
              <a:ea typeface="Times New Roman" panose="02020603050405020304" pitchFamily="18" charset="0"/>
            </a:endParaRPr>
          </a:p>
        </p:txBody>
      </p:sp>
      <p:sp>
        <p:nvSpPr>
          <p:cNvPr id="13" name="Rectangle 12"/>
          <p:cNvSpPr/>
          <p:nvPr/>
        </p:nvSpPr>
        <p:spPr>
          <a:xfrm>
            <a:off x="4285995" y="338301"/>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264529"/>
                  </p:ext>
                </p:extLst>
              </p:nvPr>
            </p:nvGraphicFramePr>
            <p:xfrm>
              <a:off x="810223" y="1985948"/>
              <a:ext cx="7516357" cy="1072351"/>
            </p:xfrm>
            <a:graphic>
              <a:graphicData uri="http://schemas.openxmlformats.org/drawingml/2006/table">
                <a:tbl>
                  <a:tblPr firstRow="1" firstCol="1" bandRow="1"/>
                  <a:tblGrid>
                    <a:gridCol w="1789381">
                      <a:extLst>
                        <a:ext uri="{9D8B030D-6E8A-4147-A177-3AD203B41FA5}">
                          <a16:colId xmlns:a16="http://schemas.microsoft.com/office/drawing/2014/main" val="96243006"/>
                        </a:ext>
                      </a:extLst>
                    </a:gridCol>
                    <a:gridCol w="954496">
                      <a:extLst>
                        <a:ext uri="{9D8B030D-6E8A-4147-A177-3AD203B41FA5}">
                          <a16:colId xmlns:a16="http://schemas.microsoft.com/office/drawing/2014/main" val="3369018034"/>
                        </a:ext>
                      </a:extLst>
                    </a:gridCol>
                    <a:gridCol w="954496">
                      <a:extLst>
                        <a:ext uri="{9D8B030D-6E8A-4147-A177-3AD203B41FA5}">
                          <a16:colId xmlns:a16="http://schemas.microsoft.com/office/drawing/2014/main" val="263689529"/>
                        </a:ext>
                      </a:extLst>
                    </a:gridCol>
                    <a:gridCol w="954496">
                      <a:extLst>
                        <a:ext uri="{9D8B030D-6E8A-4147-A177-3AD203B41FA5}">
                          <a16:colId xmlns:a16="http://schemas.microsoft.com/office/drawing/2014/main" val="511611822"/>
                        </a:ext>
                      </a:extLst>
                    </a:gridCol>
                    <a:gridCol w="954496">
                      <a:extLst>
                        <a:ext uri="{9D8B030D-6E8A-4147-A177-3AD203B41FA5}">
                          <a16:colId xmlns:a16="http://schemas.microsoft.com/office/drawing/2014/main" val="3543740218"/>
                        </a:ext>
                      </a:extLst>
                    </a:gridCol>
                    <a:gridCol w="954496">
                      <a:extLst>
                        <a:ext uri="{9D8B030D-6E8A-4147-A177-3AD203B41FA5}">
                          <a16:colId xmlns:a16="http://schemas.microsoft.com/office/drawing/2014/main" val="778412455"/>
                        </a:ext>
                      </a:extLst>
                    </a:gridCol>
                    <a:gridCol w="954496">
                      <a:extLst>
                        <a:ext uri="{9D8B030D-6E8A-4147-A177-3AD203B41FA5}">
                          <a16:colId xmlns:a16="http://schemas.microsoft.com/office/drawing/2014/main" val="3608599120"/>
                        </a:ext>
                      </a:extLst>
                    </a:gridCol>
                  </a:tblGrid>
                  <a:tr h="566476">
                    <a:tc>
                      <a:txBody>
                        <a:bodyPr/>
                        <a:lstStyle/>
                        <a:p>
                          <a:pPr algn="ctr">
                            <a:lnSpc>
                              <a:spcPct val="150000"/>
                            </a:lnSpc>
                            <a:spcBef>
                              <a:spcPts val="100"/>
                            </a:spcBef>
                            <a:spcAft>
                              <a:spcPts val="100"/>
                            </a:spcAft>
                          </a:pPr>
                          <a:r>
                            <a:rPr lang="en-US" sz="1800">
                              <a:effectLst/>
                              <a:latin typeface="+mn-lt"/>
                              <a:ea typeface="Dotum" panose="020B0600000101010101" pitchFamily="34" charset="-127"/>
                            </a:rPr>
                            <a:t>Tuổi thọ (năm)</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2,25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2,75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3,25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3,75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4,25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4,75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6608869"/>
                      </a:ext>
                    </a:extLst>
                  </a:tr>
                  <a:tr h="505875">
                    <a:tc>
                      <a:txBody>
                        <a:bodyPr/>
                        <a:lstStyle/>
                        <a:p>
                          <a:pPr algn="ctr">
                            <a:lnSpc>
                              <a:spcPct val="150000"/>
                            </a:lnSpc>
                            <a:spcBef>
                              <a:spcPts val="100"/>
                            </a:spcBef>
                            <a:spcAft>
                              <a:spcPts val="100"/>
                            </a:spcAft>
                          </a:pPr>
                          <a:r>
                            <a:rPr lang="en-US" sz="1800">
                              <a:effectLst/>
                              <a:latin typeface="+mn-lt"/>
                              <a:ea typeface="Dotum" panose="020B0600000101010101" pitchFamily="34" charset="-127"/>
                            </a:rPr>
                            <a:t>Tần số</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4</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9</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14</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11</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7</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rPr>
                                  <m:t>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035854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264529"/>
                  </p:ext>
                </p:extLst>
              </p:nvPr>
            </p:nvGraphicFramePr>
            <p:xfrm>
              <a:off x="810223" y="1985948"/>
              <a:ext cx="7516357" cy="1072351"/>
            </p:xfrm>
            <a:graphic>
              <a:graphicData uri="http://schemas.openxmlformats.org/drawingml/2006/table">
                <a:tbl>
                  <a:tblPr firstRow="1" firstCol="1" bandRow="1"/>
                  <a:tblGrid>
                    <a:gridCol w="1789381">
                      <a:extLst>
                        <a:ext uri="{9D8B030D-6E8A-4147-A177-3AD203B41FA5}">
                          <a16:colId xmlns:a16="http://schemas.microsoft.com/office/drawing/2014/main" val="96243006"/>
                        </a:ext>
                      </a:extLst>
                    </a:gridCol>
                    <a:gridCol w="954496">
                      <a:extLst>
                        <a:ext uri="{9D8B030D-6E8A-4147-A177-3AD203B41FA5}">
                          <a16:colId xmlns:a16="http://schemas.microsoft.com/office/drawing/2014/main" val="3369018034"/>
                        </a:ext>
                      </a:extLst>
                    </a:gridCol>
                    <a:gridCol w="954496">
                      <a:extLst>
                        <a:ext uri="{9D8B030D-6E8A-4147-A177-3AD203B41FA5}">
                          <a16:colId xmlns:a16="http://schemas.microsoft.com/office/drawing/2014/main" val="263689529"/>
                        </a:ext>
                      </a:extLst>
                    </a:gridCol>
                    <a:gridCol w="954496">
                      <a:extLst>
                        <a:ext uri="{9D8B030D-6E8A-4147-A177-3AD203B41FA5}">
                          <a16:colId xmlns:a16="http://schemas.microsoft.com/office/drawing/2014/main" val="511611822"/>
                        </a:ext>
                      </a:extLst>
                    </a:gridCol>
                    <a:gridCol w="954496">
                      <a:extLst>
                        <a:ext uri="{9D8B030D-6E8A-4147-A177-3AD203B41FA5}">
                          <a16:colId xmlns:a16="http://schemas.microsoft.com/office/drawing/2014/main" val="3543740218"/>
                        </a:ext>
                      </a:extLst>
                    </a:gridCol>
                    <a:gridCol w="954496">
                      <a:extLst>
                        <a:ext uri="{9D8B030D-6E8A-4147-A177-3AD203B41FA5}">
                          <a16:colId xmlns:a16="http://schemas.microsoft.com/office/drawing/2014/main" val="778412455"/>
                        </a:ext>
                      </a:extLst>
                    </a:gridCol>
                    <a:gridCol w="954496">
                      <a:extLst>
                        <a:ext uri="{9D8B030D-6E8A-4147-A177-3AD203B41FA5}">
                          <a16:colId xmlns:a16="http://schemas.microsoft.com/office/drawing/2014/main" val="3608599120"/>
                        </a:ext>
                      </a:extLst>
                    </a:gridCol>
                  </a:tblGrid>
                  <a:tr h="566476">
                    <a:tc>
                      <a:txBody>
                        <a:bodyPr/>
                        <a:lstStyle/>
                        <a:p>
                          <a:pPr algn="ctr">
                            <a:lnSpc>
                              <a:spcPct val="150000"/>
                            </a:lnSpc>
                            <a:spcBef>
                              <a:spcPts val="100"/>
                            </a:spcBef>
                            <a:spcAft>
                              <a:spcPts val="100"/>
                            </a:spcAft>
                          </a:pPr>
                          <a:r>
                            <a:rPr lang="en-US" sz="1800">
                              <a:effectLst/>
                              <a:latin typeface="+mn-lt"/>
                              <a:ea typeface="Dotum" panose="020B0600000101010101" pitchFamily="34" charset="-127"/>
                            </a:rPr>
                            <a:t>Tuổi thọ (năm)</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103" t="-1064" r="-503846" b="-1010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261" t="-1064" r="-400637" b="-1010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87261" t="-1064" r="-300637" b="-1010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87261" t="-1064" r="-200637" b="-1010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91026" t="-1064" r="-101923" b="-101064"/>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86624" t="-1064" r="-1274" b="-101064"/>
                          </a:stretch>
                        </a:blipFill>
                      </a:tcPr>
                    </a:tc>
                    <a:extLst>
                      <a:ext uri="{0D108BD9-81ED-4DB2-BD59-A6C34878D82A}">
                        <a16:rowId xmlns:a16="http://schemas.microsoft.com/office/drawing/2014/main" val="4126608869"/>
                      </a:ext>
                    </a:extLst>
                  </a:tr>
                  <a:tr h="505875">
                    <a:tc>
                      <a:txBody>
                        <a:bodyPr/>
                        <a:lstStyle/>
                        <a:p>
                          <a:pPr algn="ctr">
                            <a:lnSpc>
                              <a:spcPct val="150000"/>
                            </a:lnSpc>
                            <a:spcBef>
                              <a:spcPts val="100"/>
                            </a:spcBef>
                            <a:spcAft>
                              <a:spcPts val="100"/>
                            </a:spcAft>
                          </a:pPr>
                          <a:r>
                            <a:rPr lang="en-US" sz="1800">
                              <a:effectLst/>
                              <a:latin typeface="+mn-lt"/>
                              <a:ea typeface="Dotum" panose="020B0600000101010101" pitchFamily="34" charset="-127"/>
                            </a:rPr>
                            <a:t>Tần số</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103" t="-114458" r="-503846" b="-1445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261" t="-114458" r="-400637" b="-1445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87261" t="-114458" r="-300637" b="-1445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87261" t="-114458" r="-200637" b="-1445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91026" t="-114458" r="-101923" b="-1445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86624" t="-114458" r="-1274" b="-14458"/>
                          </a:stretch>
                        </a:blipFill>
                      </a:tcPr>
                    </a:tc>
                    <a:extLst>
                      <a:ext uri="{0D108BD9-81ED-4DB2-BD59-A6C34878D82A}">
                        <a16:rowId xmlns:a16="http://schemas.microsoft.com/office/drawing/2014/main" val="570358545"/>
                      </a:ext>
                    </a:extLst>
                  </a:tr>
                </a:tbl>
              </a:graphicData>
            </a:graphic>
          </p:graphicFrame>
        </mc:Fallback>
      </mc:AlternateContent>
      <p:grpSp>
        <p:nvGrpSpPr>
          <p:cNvPr id="5" name="Group 4"/>
          <p:cNvGrpSpPr/>
          <p:nvPr/>
        </p:nvGrpSpPr>
        <p:grpSpPr>
          <a:xfrm>
            <a:off x="684568" y="3271854"/>
            <a:ext cx="8372103" cy="1296893"/>
            <a:chOff x="478399" y="3215522"/>
            <a:chExt cx="8372103" cy="1296893"/>
          </a:xfrm>
        </p:grpSpPr>
        <mc:AlternateContent xmlns:mc="http://schemas.openxmlformats.org/markup-compatibility/2006">
          <mc:Choice xmlns:a14="http://schemas.microsoft.com/office/drawing/2010/main" Requires="a14">
            <p:sp>
              <p:nvSpPr>
                <p:cNvPr id="3" name="Rectangle 2"/>
                <p:cNvSpPr/>
                <p:nvPr/>
              </p:nvSpPr>
              <p:spPr>
                <a:xfrm>
                  <a:off x="478399" y="3215522"/>
                  <a:ext cx="8372103" cy="1296893"/>
                </a:xfrm>
                <a:prstGeom prst="rect">
                  <a:avLst/>
                </a:prstGeom>
              </p:spPr>
              <p:txBody>
                <a:bodyPr wrap="square">
                  <a:spAutoFit/>
                </a:bodyPr>
                <a:lstStyle/>
                <a:p>
                  <a:pPr>
                    <a:lnSpc>
                      <a:spcPct val="150000"/>
                    </a:lnSpc>
                  </a:pPr>
                  <a:r>
                    <a:rPr lang="en-US" sz="1800">
                      <a:latin typeface="+mn-lt"/>
                      <a:ea typeface="Dotum" panose="020B0600000101010101" pitchFamily="34" charset="-127"/>
                    </a:rPr>
                    <a:t>Tổng số ắc quy ô tô là 50. Tuổi thọ trung bình của 50 ắc quy ô tô này là:</a:t>
                  </a:r>
                  <a:endParaRPr lang="en-US" sz="1800">
                    <a:effectLst/>
                    <a:latin typeface="+mn-lt"/>
                    <a:ea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r>
                              <m:rPr>
                                <m:sty m:val="p"/>
                              </m:rPr>
                              <a:rPr lang="en-US" sz="1800" i="0">
                                <a:effectLst/>
                                <a:latin typeface="Cambria Math" panose="02040503050406030204" pitchFamily="18" charset="0"/>
                                <a:ea typeface="Dotum" panose="020B0600000101010101" pitchFamily="34" charset="-127"/>
                              </a:rPr>
                              <m:t>x</m:t>
                            </m:r>
                            <m:r>
                              <a:rPr lang="en-US" sz="1800" i="1">
                                <a:effectLst/>
                                <a:latin typeface="Cambria Math" panose="02040503050406030204" pitchFamily="18" charset="0"/>
                                <a:ea typeface="Dotum" panose="020B0600000101010101" pitchFamily="34" charset="-127"/>
                              </a:rPr>
                              <m:t> </m:t>
                            </m:r>
                          </m:e>
                        </m:acc>
                        <m:r>
                          <a:rPr lang="en-US"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en-US" sz="1800" i="1">
                                <a:effectLst/>
                                <a:latin typeface="Cambria Math" panose="02040503050406030204" pitchFamily="18" charset="0"/>
                                <a:ea typeface="Dotum" panose="020B0600000101010101" pitchFamily="34" charset="-127"/>
                              </a:rPr>
                              <m:t>4 . 2,25+9 . 2,75+14 . 3,25+11 . 3,75+7 . 4,25+5 . 4,75</m:t>
                            </m:r>
                          </m:num>
                          <m:den>
                            <m:r>
                              <a:rPr lang="en-US" sz="1800" i="1">
                                <a:effectLst/>
                                <a:latin typeface="Cambria Math" panose="02040503050406030204" pitchFamily="18" charset="0"/>
                                <a:ea typeface="Dotum" panose="020B0600000101010101" pitchFamily="34" charset="-127"/>
                              </a:rPr>
                              <m:t>50</m:t>
                            </m:r>
                          </m:den>
                        </m:f>
                        <m:r>
                          <a:rPr lang="en-US" sz="1800" i="1">
                            <a:effectLst/>
                            <a:latin typeface="Cambria Math" panose="02040503050406030204" pitchFamily="18" charset="0"/>
                            <a:ea typeface="Dotum" panose="020B0600000101010101" pitchFamily="34" charset="-127"/>
                          </a:rPr>
                          <m:t>=3,48</m:t>
                        </m:r>
                      </m:oMath>
                    </m:oMathPara>
                  </a14:m>
                  <a:endParaRPr lang="en-US" sz="1800">
                    <a:effectLst/>
                    <a:latin typeface="+mn-lt"/>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8399" y="3215522"/>
                  <a:ext cx="8372103" cy="1296893"/>
                </a:xfrm>
                <a:prstGeom prst="rect">
                  <a:avLst/>
                </a:prstGeom>
                <a:blipFill>
                  <a:blip r:embed="rId4"/>
                  <a:stretch>
                    <a:fillRect l="-582"/>
                  </a:stretch>
                </a:blipFill>
              </p:spPr>
              <p:txBody>
                <a:bodyPr/>
                <a:lstStyle/>
                <a:p>
                  <a:r>
                    <a:rPr lang="en-US">
                      <a:noFill/>
                    </a:rPr>
                    <a:t> </a:t>
                  </a:r>
                </a:p>
              </p:txBody>
            </p:sp>
          </mc:Fallback>
        </mc:AlternateContent>
        <p:sp>
          <p:nvSpPr>
            <p:cNvPr id="4" name="Rectangle 3"/>
            <p:cNvSpPr/>
            <p:nvPr/>
          </p:nvSpPr>
          <p:spPr>
            <a:xfrm>
              <a:off x="7548649" y="3859711"/>
              <a:ext cx="787395" cy="456535"/>
            </a:xfrm>
            <a:prstGeom prst="rect">
              <a:avLst/>
            </a:prstGeom>
          </p:spPr>
          <p:txBody>
            <a:bodyPr wrap="none">
              <a:spAutoFit/>
            </a:bodyPr>
            <a:lstStyle/>
            <a:p>
              <a:pPr lvl="0" algn="just">
                <a:lnSpc>
                  <a:spcPct val="150000"/>
                </a:lnSpc>
              </a:pPr>
              <a:r>
                <a:rPr lang="en-US" sz="1800" smtClean="0">
                  <a:ea typeface="Dotum" panose="020B0600000101010101" pitchFamily="34" charset="-127"/>
                </a:rPr>
                <a:t>(năm</a:t>
              </a:r>
              <a:r>
                <a:rPr lang="en-US" sz="1800">
                  <a:ea typeface="Dotum" panose="020B0600000101010101" pitchFamily="34" charset="-127"/>
                </a:rPr>
                <a:t>)</a:t>
              </a:r>
              <a:endParaRPr lang="en-US" sz="1800">
                <a:ea typeface="Times New Roman" panose="02020603050405020304" pitchFamily="18" charset="0"/>
              </a:endParaRPr>
            </a:p>
          </p:txBody>
        </p:sp>
      </p:grpSp>
    </p:spTree>
    <p:extLst>
      <p:ext uri="{BB962C8B-B14F-4D97-AF65-F5344CB8AC3E}">
        <p14:creationId xmlns:p14="http://schemas.microsoft.com/office/powerpoint/2010/main" val="24523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16" name="Group 15"/>
          <p:cNvGrpSpPr/>
          <p:nvPr/>
        </p:nvGrpSpPr>
        <p:grpSpPr>
          <a:xfrm>
            <a:off x="398182" y="258333"/>
            <a:ext cx="2845950" cy="624912"/>
            <a:chOff x="34209" y="204125"/>
            <a:chExt cx="5875637" cy="1109878"/>
          </a:xfrm>
          <a:solidFill>
            <a:schemeClr val="accent1"/>
          </a:solidFill>
        </p:grpSpPr>
        <p:sp>
          <p:nvSpPr>
            <p:cNvPr id="17" name="Pentagon 16"/>
            <p:cNvSpPr/>
            <p:nvPr/>
          </p:nvSpPr>
          <p:spPr>
            <a:xfrm>
              <a:off x="34209" y="204125"/>
              <a:ext cx="5875637"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09353" y="279668"/>
              <a:ext cx="5431546" cy="89567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3.6 (SGK </a:t>
              </a: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tr.67)</a:t>
              </a:r>
              <a:endParaRPr lang="en-US" sz="20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Rectangle 18"/>
          <p:cNvSpPr/>
          <p:nvPr/>
        </p:nvSpPr>
        <p:spPr>
          <a:xfrm>
            <a:off x="398182" y="994751"/>
            <a:ext cx="8260788" cy="958660"/>
          </a:xfrm>
          <a:prstGeom prst="rect">
            <a:avLst/>
          </a:prstGeom>
        </p:spPr>
        <p:txBody>
          <a:bodyPr wrap="square">
            <a:spAutoFit/>
          </a:bodyPr>
          <a:lstStyle/>
          <a:p>
            <a:pPr algn="just">
              <a:lnSpc>
                <a:spcPct val="150000"/>
              </a:lnSpc>
            </a:pPr>
            <a:r>
              <a:rPr lang="vi-VN" sz="2000"/>
              <a:t>Điểm thi môn Toán (thang điểm 100, điểm được làm tròn đến 1) của 60 thí sinh được cho trong bảng sau:</a:t>
            </a:r>
            <a:endParaRPr lang="en-US" sz="2000"/>
          </a:p>
        </p:txBody>
      </p:sp>
      <p:sp>
        <p:nvSpPr>
          <p:cNvPr id="4" name="Rectangle 3"/>
          <p:cNvSpPr/>
          <p:nvPr/>
        </p:nvSpPr>
        <p:spPr>
          <a:xfrm>
            <a:off x="434579" y="3935257"/>
            <a:ext cx="8515230" cy="958660"/>
          </a:xfrm>
          <a:prstGeom prst="rect">
            <a:avLst/>
          </a:prstGeom>
        </p:spPr>
        <p:txBody>
          <a:bodyPr wrap="square">
            <a:spAutoFit/>
          </a:bodyPr>
          <a:lstStyle/>
          <a:p>
            <a:pPr algn="just">
              <a:lnSpc>
                <a:spcPct val="150000"/>
              </a:lnSpc>
            </a:pPr>
            <a:r>
              <a:rPr lang="vi-VN" sz="2000">
                <a:latin typeface="+mn-lt"/>
              </a:rPr>
              <a:t>a) Hiệu chỉnh để thu được mẫu số liệu ghép nhóm dạng Bảng 3.2</a:t>
            </a:r>
            <a:r>
              <a:rPr lang="vi-VN" sz="2000" smtClean="0">
                <a:latin typeface="+mn-lt"/>
              </a:rPr>
              <a:t>.</a:t>
            </a:r>
            <a:endParaRPr lang="vi-VN" sz="2000">
              <a:latin typeface="+mn-lt"/>
            </a:endParaRPr>
          </a:p>
          <a:p>
            <a:pPr algn="just">
              <a:lnSpc>
                <a:spcPct val="150000"/>
              </a:lnSpc>
            </a:pPr>
            <a:r>
              <a:rPr lang="vi-VN" sz="2000">
                <a:latin typeface="+mn-lt"/>
              </a:rPr>
              <a:t>b) Tìm các tứ phân vị và giải thích ý nghĩa của chúng.</a:t>
            </a:r>
            <a:endParaRPr lang="en-US" sz="2000">
              <a:latin typeface="+mn-lt"/>
            </a:endParaRPr>
          </a:p>
        </p:txBody>
      </p:sp>
      <p:grpSp>
        <p:nvGrpSpPr>
          <p:cNvPr id="22" name="Google Shape;697;p56"/>
          <p:cNvGrpSpPr/>
          <p:nvPr/>
        </p:nvGrpSpPr>
        <p:grpSpPr>
          <a:xfrm flipH="1">
            <a:off x="8387788" y="4452597"/>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3"/>
          <a:stretch>
            <a:fillRect/>
          </a:stretch>
        </p:blipFill>
        <p:spPr>
          <a:xfrm>
            <a:off x="7720636" y="327210"/>
            <a:ext cx="1065555" cy="71037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954908652"/>
              </p:ext>
            </p:extLst>
          </p:nvPr>
        </p:nvGraphicFramePr>
        <p:xfrm>
          <a:off x="669364" y="2104677"/>
          <a:ext cx="7718424" cy="1781792"/>
        </p:xfrm>
        <a:graphic>
          <a:graphicData uri="http://schemas.openxmlformats.org/drawingml/2006/table">
            <a:tbl>
              <a:tblPr/>
              <a:tblGrid>
                <a:gridCol w="1286404">
                  <a:extLst>
                    <a:ext uri="{9D8B030D-6E8A-4147-A177-3AD203B41FA5}">
                      <a16:colId xmlns:a16="http://schemas.microsoft.com/office/drawing/2014/main" val="717336677"/>
                    </a:ext>
                  </a:extLst>
                </a:gridCol>
                <a:gridCol w="1286404">
                  <a:extLst>
                    <a:ext uri="{9D8B030D-6E8A-4147-A177-3AD203B41FA5}">
                      <a16:colId xmlns:a16="http://schemas.microsoft.com/office/drawing/2014/main" val="1843340374"/>
                    </a:ext>
                  </a:extLst>
                </a:gridCol>
                <a:gridCol w="1286404">
                  <a:extLst>
                    <a:ext uri="{9D8B030D-6E8A-4147-A177-3AD203B41FA5}">
                      <a16:colId xmlns:a16="http://schemas.microsoft.com/office/drawing/2014/main" val="3010765839"/>
                    </a:ext>
                  </a:extLst>
                </a:gridCol>
                <a:gridCol w="1286404">
                  <a:extLst>
                    <a:ext uri="{9D8B030D-6E8A-4147-A177-3AD203B41FA5}">
                      <a16:colId xmlns:a16="http://schemas.microsoft.com/office/drawing/2014/main" val="176163836"/>
                    </a:ext>
                  </a:extLst>
                </a:gridCol>
                <a:gridCol w="1286404">
                  <a:extLst>
                    <a:ext uri="{9D8B030D-6E8A-4147-A177-3AD203B41FA5}">
                      <a16:colId xmlns:a16="http://schemas.microsoft.com/office/drawing/2014/main" val="232393600"/>
                    </a:ext>
                  </a:extLst>
                </a:gridCol>
                <a:gridCol w="1286404">
                  <a:extLst>
                    <a:ext uri="{9D8B030D-6E8A-4147-A177-3AD203B41FA5}">
                      <a16:colId xmlns:a16="http://schemas.microsoft.com/office/drawing/2014/main" val="3082502375"/>
                    </a:ext>
                  </a:extLst>
                </a:gridCol>
              </a:tblGrid>
              <a:tr h="445448">
                <a:tc>
                  <a:txBody>
                    <a:bodyPr/>
                    <a:lstStyle/>
                    <a:p>
                      <a:pPr algn="ctr"/>
                      <a:r>
                        <a:rPr lang="en-US" sz="1700">
                          <a:solidFill>
                            <a:srgbClr val="000000"/>
                          </a:solidFill>
                          <a:effectLst/>
                        </a:rPr>
                        <a:t>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700">
                          <a:solidFill>
                            <a:srgbClr val="000000"/>
                          </a:solidFill>
                          <a:effectLst/>
                        </a:rPr>
                        <a:t>0 –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10 – 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20 –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30 – 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40 – 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97323"/>
                  </a:ext>
                </a:extLst>
              </a:tr>
              <a:tr h="445448">
                <a:tc>
                  <a:txBody>
                    <a:bodyPr/>
                    <a:lstStyle/>
                    <a:p>
                      <a:pPr algn="ctr"/>
                      <a:r>
                        <a:rPr lang="en-US" sz="1700">
                          <a:solidFill>
                            <a:srgbClr val="000000"/>
                          </a:solidFill>
                          <a:effectLst/>
                        </a:rPr>
                        <a:t>Số thí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700">
                          <a:solidFill>
                            <a:srgbClr val="000000"/>
                          </a:solidFill>
                          <a:effectLs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4362821"/>
                  </a:ext>
                </a:extLst>
              </a:tr>
              <a:tr h="445448">
                <a:tc>
                  <a:txBody>
                    <a:bodyPr/>
                    <a:lstStyle/>
                    <a:p>
                      <a:pPr algn="ctr"/>
                      <a:r>
                        <a:rPr lang="en-US" sz="1700">
                          <a:solidFill>
                            <a:srgbClr val="000000"/>
                          </a:solidFill>
                          <a:effectLst/>
                        </a:rPr>
                        <a:t>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700">
                          <a:solidFill>
                            <a:srgbClr val="000000"/>
                          </a:solidFill>
                          <a:effectLst/>
                        </a:rPr>
                        <a:t>50 – 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60 – 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70 – 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80 –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90 –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5432380"/>
                  </a:ext>
                </a:extLst>
              </a:tr>
              <a:tr h="445448">
                <a:tc>
                  <a:txBody>
                    <a:bodyPr/>
                    <a:lstStyle/>
                    <a:p>
                      <a:pPr algn="ctr"/>
                      <a:r>
                        <a:rPr lang="en-US" sz="1700">
                          <a:solidFill>
                            <a:srgbClr val="000000"/>
                          </a:solidFill>
                          <a:effectLst/>
                        </a:rPr>
                        <a:t>Số thí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700">
                          <a:solidFill>
                            <a:srgbClr val="00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19462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697;p56"/>
          <p:cNvGrpSpPr/>
          <p:nvPr/>
        </p:nvGrpSpPr>
        <p:grpSpPr>
          <a:xfrm flipH="1">
            <a:off x="321629" y="4301061"/>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218382" y="29966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481826" y="797926"/>
            <a:ext cx="8225243" cy="101566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vi-VN" sz="2000" b="0" i="0" u="none" strike="noStrike" kern="0" cap="none" spc="0" normalizeH="0" baseline="0" noProof="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a) Hiệu chỉnh để thu được mẫu số liệu ghép nhóm dạng Bảng 3.2 </a:t>
            </a:r>
            <a:r>
              <a:rPr kumimoji="0" lang="en-US" sz="2000" b="0" i="0" u="none" strike="noStrike" kern="0" cap="none" spc="0" normalizeH="0" baseline="0" noProof="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      </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ta được mẫu số liệu ghép nhóm như sau:</a:t>
            </a:r>
            <a:endParaRPr kumimoji="0" lang="en-US" sz="20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640751672"/>
                  </p:ext>
                </p:extLst>
              </p:nvPr>
            </p:nvGraphicFramePr>
            <p:xfrm>
              <a:off x="521192" y="2028507"/>
              <a:ext cx="8160894" cy="1963048"/>
            </p:xfrm>
            <a:graphic>
              <a:graphicData uri="http://schemas.openxmlformats.org/drawingml/2006/table">
                <a:tbl>
                  <a:tblPr firstRow="1" firstCol="1" bandRow="1"/>
                  <a:tblGrid>
                    <a:gridCol w="1360149">
                      <a:extLst>
                        <a:ext uri="{9D8B030D-6E8A-4147-A177-3AD203B41FA5}">
                          <a16:colId xmlns:a16="http://schemas.microsoft.com/office/drawing/2014/main" val="2199918395"/>
                        </a:ext>
                      </a:extLst>
                    </a:gridCol>
                    <a:gridCol w="1360149">
                      <a:extLst>
                        <a:ext uri="{9D8B030D-6E8A-4147-A177-3AD203B41FA5}">
                          <a16:colId xmlns:a16="http://schemas.microsoft.com/office/drawing/2014/main" val="2150123768"/>
                        </a:ext>
                      </a:extLst>
                    </a:gridCol>
                    <a:gridCol w="1360149">
                      <a:extLst>
                        <a:ext uri="{9D8B030D-6E8A-4147-A177-3AD203B41FA5}">
                          <a16:colId xmlns:a16="http://schemas.microsoft.com/office/drawing/2014/main" val="1468819322"/>
                        </a:ext>
                      </a:extLst>
                    </a:gridCol>
                    <a:gridCol w="1360149">
                      <a:extLst>
                        <a:ext uri="{9D8B030D-6E8A-4147-A177-3AD203B41FA5}">
                          <a16:colId xmlns:a16="http://schemas.microsoft.com/office/drawing/2014/main" val="1668282254"/>
                        </a:ext>
                      </a:extLst>
                    </a:gridCol>
                    <a:gridCol w="1360149">
                      <a:extLst>
                        <a:ext uri="{9D8B030D-6E8A-4147-A177-3AD203B41FA5}">
                          <a16:colId xmlns:a16="http://schemas.microsoft.com/office/drawing/2014/main" val="894594429"/>
                        </a:ext>
                      </a:extLst>
                    </a:gridCol>
                    <a:gridCol w="1360149">
                      <a:extLst>
                        <a:ext uri="{9D8B030D-6E8A-4147-A177-3AD203B41FA5}">
                          <a16:colId xmlns:a16="http://schemas.microsoft.com/office/drawing/2014/main" val="4218717802"/>
                        </a:ext>
                      </a:extLst>
                    </a:gridCol>
                  </a:tblGrid>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Điểm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[0; 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[9,5; 19,5)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[19,5; 29,5)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[29,5; 39,5)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[39,5; 49,5)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4628702"/>
                      </a:ext>
                    </a:extLst>
                  </a:tr>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thí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2</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4</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6</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790151"/>
                      </a:ext>
                    </a:extLst>
                  </a:tr>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Điểm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[49,5; 59,5)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[59,5; 69,5)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[69,5; 79,5)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[79,5; 89,5)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[89,5; 99,5)</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9560393"/>
                      </a:ext>
                    </a:extLst>
                  </a:tr>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thí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12</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10</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6</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3</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m:t>
                                </m:r>
                              </m:oMath>
                            </m:oMathPara>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5447391"/>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640751672"/>
                  </p:ext>
                </p:extLst>
              </p:nvPr>
            </p:nvGraphicFramePr>
            <p:xfrm>
              <a:off x="521192" y="2028507"/>
              <a:ext cx="8160894" cy="1963048"/>
            </p:xfrm>
            <a:graphic>
              <a:graphicData uri="http://schemas.openxmlformats.org/drawingml/2006/table">
                <a:tbl>
                  <a:tblPr firstRow="1" firstCol="1" bandRow="1"/>
                  <a:tblGrid>
                    <a:gridCol w="1360149">
                      <a:extLst>
                        <a:ext uri="{9D8B030D-6E8A-4147-A177-3AD203B41FA5}">
                          <a16:colId xmlns:a16="http://schemas.microsoft.com/office/drawing/2014/main" val="2199918395"/>
                        </a:ext>
                      </a:extLst>
                    </a:gridCol>
                    <a:gridCol w="1360149">
                      <a:extLst>
                        <a:ext uri="{9D8B030D-6E8A-4147-A177-3AD203B41FA5}">
                          <a16:colId xmlns:a16="http://schemas.microsoft.com/office/drawing/2014/main" val="2150123768"/>
                        </a:ext>
                      </a:extLst>
                    </a:gridCol>
                    <a:gridCol w="1360149">
                      <a:extLst>
                        <a:ext uri="{9D8B030D-6E8A-4147-A177-3AD203B41FA5}">
                          <a16:colId xmlns:a16="http://schemas.microsoft.com/office/drawing/2014/main" val="1468819322"/>
                        </a:ext>
                      </a:extLst>
                    </a:gridCol>
                    <a:gridCol w="1360149">
                      <a:extLst>
                        <a:ext uri="{9D8B030D-6E8A-4147-A177-3AD203B41FA5}">
                          <a16:colId xmlns:a16="http://schemas.microsoft.com/office/drawing/2014/main" val="1668282254"/>
                        </a:ext>
                      </a:extLst>
                    </a:gridCol>
                    <a:gridCol w="1360149">
                      <a:extLst>
                        <a:ext uri="{9D8B030D-6E8A-4147-A177-3AD203B41FA5}">
                          <a16:colId xmlns:a16="http://schemas.microsoft.com/office/drawing/2014/main" val="894594429"/>
                        </a:ext>
                      </a:extLst>
                    </a:gridCol>
                    <a:gridCol w="1360149">
                      <a:extLst>
                        <a:ext uri="{9D8B030D-6E8A-4147-A177-3AD203B41FA5}">
                          <a16:colId xmlns:a16="http://schemas.microsoft.com/office/drawing/2014/main" val="4218717802"/>
                        </a:ext>
                      </a:extLst>
                    </a:gridCol>
                  </a:tblGrid>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Điểm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1235" r="-399554" b="-3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97" t="-1235" r="-301345" b="-3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97" t="-1235" r="-201345" b="-3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9107" t="-1235" r="-100446" b="-3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1345" t="-1235" r="-897" b="-314815"/>
                          </a:stretch>
                        </a:blipFill>
                      </a:tcPr>
                    </a:tc>
                    <a:extLst>
                      <a:ext uri="{0D108BD9-81ED-4DB2-BD59-A6C34878D82A}">
                        <a16:rowId xmlns:a16="http://schemas.microsoft.com/office/drawing/2014/main" val="1784628702"/>
                      </a:ext>
                    </a:extLst>
                  </a:tr>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thí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101235" r="-399554" b="-2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97" t="-101235" r="-301345" b="-2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97" t="-101235" r="-201345" b="-2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9107" t="-101235" r="-100446" b="-21481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1345" t="-101235" r="-897" b="-214815"/>
                          </a:stretch>
                        </a:blipFill>
                      </a:tcPr>
                    </a:tc>
                    <a:extLst>
                      <a:ext uri="{0D108BD9-81ED-4DB2-BD59-A6C34878D82A}">
                        <a16:rowId xmlns:a16="http://schemas.microsoft.com/office/drawing/2014/main" val="1896790151"/>
                      </a:ext>
                    </a:extLst>
                  </a:tr>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Điểm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203750" r="-399554" b="-117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97" t="-203750" r="-301345" b="-117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97" t="-203750" r="-201345" b="-117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9107" t="-203750" r="-100446" b="-117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1345" t="-203750" r="-897" b="-117500"/>
                          </a:stretch>
                        </a:blipFill>
                      </a:tcPr>
                    </a:tc>
                    <a:extLst>
                      <a:ext uri="{0D108BD9-81ED-4DB2-BD59-A6C34878D82A}">
                        <a16:rowId xmlns:a16="http://schemas.microsoft.com/office/drawing/2014/main" val="949560393"/>
                      </a:ext>
                    </a:extLst>
                  </a:tr>
                  <a:tr h="490762">
                    <a:tc>
                      <a:txBody>
                        <a:bodyPr/>
                        <a:lstStyle/>
                        <a:p>
                          <a:pPr algn="ctr">
                            <a:lnSpc>
                              <a:spcPct val="150000"/>
                            </a:lnSpc>
                            <a:spcBef>
                              <a:spcPts val="100"/>
                            </a:spcBef>
                            <a:spcAft>
                              <a:spcPts val="100"/>
                            </a:spcAft>
                          </a:pPr>
                          <a:r>
                            <a:rPr lang="en-US" sz="1800">
                              <a:effectLst/>
                              <a:latin typeface="+mn-lt"/>
                              <a:ea typeface="Times New Roman" panose="02020603050405020304" pitchFamily="18" charset="0"/>
                            </a:rPr>
                            <a:t>Số thí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300000" r="-399554" b="-1604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97" t="-300000" r="-301345" b="-1604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97" t="-300000" r="-201345" b="-1604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9107" t="-300000" r="-100446" b="-1604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1345" t="-300000" r="-897" b="-16049"/>
                          </a:stretch>
                        </a:blipFill>
                      </a:tcPr>
                    </a:tc>
                    <a:extLst>
                      <a:ext uri="{0D108BD9-81ED-4DB2-BD59-A6C34878D82A}">
                        <a16:rowId xmlns:a16="http://schemas.microsoft.com/office/drawing/2014/main" val="1235447391"/>
                      </a:ext>
                    </a:extLst>
                  </a:tr>
                </a:tbl>
              </a:graphicData>
            </a:graphic>
          </p:graphicFrame>
        </mc:Fallback>
      </mc:AlternateContent>
    </p:spTree>
    <p:extLst>
      <p:ext uri="{BB962C8B-B14F-4D97-AF65-F5344CB8AC3E}">
        <p14:creationId xmlns:p14="http://schemas.microsoft.com/office/powerpoint/2010/main" val="773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697;p56"/>
          <p:cNvGrpSpPr/>
          <p:nvPr/>
        </p:nvGrpSpPr>
        <p:grpSpPr>
          <a:xfrm flipH="1">
            <a:off x="321629" y="4301061"/>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13241" y="747785"/>
                <a:ext cx="8146510" cy="3915624"/>
              </a:xfrm>
              <a:prstGeom prst="rect">
                <a:avLst/>
              </a:prstGeom>
            </p:spPr>
            <p:txBody>
              <a:bodyPr wrap="square">
                <a:spAutoFit/>
              </a:bodyPr>
              <a:lstStyle/>
              <a:p>
                <a:pPr algn="just">
                  <a:lnSpc>
                    <a:spcPct val="150000"/>
                  </a:lnSpc>
                  <a:spcBef>
                    <a:spcPts val="100"/>
                  </a:spcBef>
                  <a:spcAft>
                    <a:spcPts val="100"/>
                  </a:spcAft>
                </a:pPr>
                <a:r>
                  <a:rPr lang="en-US" sz="1800">
                    <a:latin typeface="+mn-lt"/>
                    <a:ea typeface="Times New Roman" panose="02020603050405020304" pitchFamily="18" charset="0"/>
                  </a:rPr>
                  <a:t>b) Cỡ mẫu là </a:t>
                </a:r>
                <a14:m>
                  <m:oMath xmlns:m="http://schemas.openxmlformats.org/officeDocument/2006/math">
                    <m:r>
                      <a:rPr lang="en-US" sz="1800" i="1">
                        <a:effectLst/>
                        <a:latin typeface="Cambria Math" panose="02040503050406030204" pitchFamily="18" charset="0"/>
                        <a:ea typeface="Times New Roman" panose="02020603050405020304" pitchFamily="18" charset="0"/>
                      </a:rPr>
                      <m:t>𝑛</m:t>
                    </m:r>
                    <m:r>
                      <a:rPr lang="en-US" sz="1800" i="1">
                        <a:effectLst/>
                        <a:latin typeface="Cambria Math" panose="02040503050406030204" pitchFamily="18" charset="0"/>
                        <a:ea typeface="Times New Roman" panose="02020603050405020304" pitchFamily="18" charset="0"/>
                      </a:rPr>
                      <m:t> = 60.</m:t>
                    </m:r>
                  </m:oMath>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fr-FR" sz="1800">
                    <a:effectLst/>
                    <a:latin typeface="+mn-lt"/>
                    <a:ea typeface="Times New Roman" panose="02020603050405020304" pitchFamily="18" charset="0"/>
                  </a:rPr>
                  <a:t>Gọi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m:rPr>
                            <m:sty m:val="p"/>
                          </m:rPr>
                          <a:rPr lang="fr-FR" sz="1800">
                            <a:effectLst/>
                            <a:latin typeface="Cambria Math" panose="02040503050406030204" pitchFamily="18" charset="0"/>
                            <a:ea typeface="Times New Roman" panose="02020603050405020304" pitchFamily="18" charset="0"/>
                          </a:rPr>
                          <m:t>x</m:t>
                        </m:r>
                      </m:e>
                      <m:sub>
                        <m:r>
                          <a:rPr lang="fr-FR" sz="1800">
                            <a:effectLst/>
                            <a:latin typeface="Cambria Math" panose="02040503050406030204" pitchFamily="18" charset="0"/>
                            <a:ea typeface="Times New Roman" panose="02020603050405020304" pitchFamily="18" charset="0"/>
                          </a:rPr>
                          <m:t>1</m:t>
                        </m:r>
                      </m:sub>
                    </m:sSub>
                    <m:r>
                      <a:rPr lang="fr-FR" sz="1800">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m:rPr>
                            <m:sty m:val="p"/>
                          </m:rPr>
                          <a:rPr lang="fr-FR" sz="1800">
                            <a:effectLst/>
                            <a:latin typeface="Cambria Math" panose="02040503050406030204" pitchFamily="18" charset="0"/>
                            <a:ea typeface="Times New Roman" panose="02020603050405020304" pitchFamily="18" charset="0"/>
                          </a:rPr>
                          <m:t>x</m:t>
                        </m:r>
                      </m:e>
                      <m:sub>
                        <m:r>
                          <a:rPr lang="fr-FR" sz="1800">
                            <a:effectLst/>
                            <a:latin typeface="Cambria Math" panose="02040503050406030204" pitchFamily="18" charset="0"/>
                            <a:ea typeface="Times New Roman" panose="02020603050405020304" pitchFamily="18" charset="0"/>
                          </a:rPr>
                          <m:t>2</m:t>
                        </m:r>
                      </m:sub>
                    </m:sSub>
                    <m:r>
                      <a:rPr lang="fr-FR" sz="1800">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m:rPr>
                            <m:sty m:val="p"/>
                          </m:rPr>
                          <a:rPr lang="fr-FR" sz="1800">
                            <a:effectLst/>
                            <a:latin typeface="Cambria Math" panose="02040503050406030204" pitchFamily="18" charset="0"/>
                            <a:ea typeface="Times New Roman" panose="02020603050405020304" pitchFamily="18" charset="0"/>
                          </a:rPr>
                          <m:t>x</m:t>
                        </m:r>
                      </m:e>
                      <m:sub>
                        <m:r>
                          <a:rPr lang="fr-FR" sz="1800">
                            <a:effectLst/>
                            <a:latin typeface="Cambria Math" panose="02040503050406030204" pitchFamily="18" charset="0"/>
                            <a:ea typeface="Times New Roman" panose="02020603050405020304" pitchFamily="18" charset="0"/>
                          </a:rPr>
                          <m:t>60</m:t>
                        </m:r>
                      </m:sub>
                    </m:sSub>
                  </m:oMath>
                </a14:m>
                <a:r>
                  <a:rPr lang="fr-FR" sz="1800">
                    <a:effectLst/>
                    <a:latin typeface="+mn-lt"/>
                    <a:ea typeface="Dotum" panose="020B0600000101010101" pitchFamily="34" charset="-127"/>
                  </a:rPr>
                  <a:t> </a:t>
                </a:r>
                <a:r>
                  <a:rPr lang="en-US" sz="1800">
                    <a:effectLst/>
                    <a:latin typeface="+mn-lt"/>
                    <a:ea typeface="Dotum" panose="020B0600000101010101" pitchFamily="34" charset="-127"/>
                  </a:rPr>
                  <a:t>là điểm thi môn Toán của 60 thí sinh và giả sử dãy này đã được sắp xếp theo thứ tự tăng dần. Khi đó, trung vị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rPr>
                        </m:ctrlPr>
                      </m:fPr>
                      <m:num>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X</m:t>
                            </m:r>
                          </m:e>
                          <m:sub>
                            <m:r>
                              <a:rPr lang="en-US" sz="1800">
                                <a:effectLst/>
                                <a:latin typeface="Cambria Math" panose="02040503050406030204" pitchFamily="18" charset="0"/>
                                <a:ea typeface="Dotum" panose="020B0600000101010101" pitchFamily="34" charset="-127"/>
                              </a:rPr>
                              <m:t>30</m:t>
                            </m:r>
                          </m:sub>
                        </m:sSub>
                        <m:r>
                          <a:rPr lang="en-US" sz="180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X</m:t>
                            </m:r>
                          </m:e>
                          <m:sub>
                            <m:r>
                              <a:rPr lang="en-US" sz="1800">
                                <a:effectLst/>
                                <a:latin typeface="Cambria Math" panose="02040503050406030204" pitchFamily="18" charset="0"/>
                                <a:ea typeface="Dotum" panose="020B0600000101010101" pitchFamily="34" charset="-127"/>
                              </a:rPr>
                              <m:t>31</m:t>
                            </m:r>
                          </m:sub>
                        </m:sSub>
                      </m:num>
                      <m:den>
                        <m:r>
                          <a:rPr lang="en-US" sz="1800">
                            <a:effectLst/>
                            <a:latin typeface="Cambria Math" panose="02040503050406030204" pitchFamily="18" charset="0"/>
                            <a:ea typeface="Dotum" panose="020B0600000101010101" pitchFamily="34" charset="-127"/>
                          </a:rPr>
                          <m:t>2</m:t>
                        </m:r>
                      </m:den>
                    </m:f>
                  </m:oMath>
                </a14:m>
                <a:r>
                  <a:rPr lang="en-US" sz="1800">
                    <a:effectLst/>
                    <a:latin typeface="+mn-lt"/>
                    <a:ea typeface="Dotum" panose="020B0600000101010101" pitchFamily="34" charset="-127"/>
                  </a:rPr>
                  <a:t>.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en-US" sz="1800" smtClean="0">
                    <a:effectLst/>
                    <a:latin typeface="+mn-lt"/>
                    <a:ea typeface="Dotum" panose="020B0600000101010101" pitchFamily="34" charset="-127"/>
                  </a:rPr>
                  <a:t>Do </a:t>
                </a:r>
                <a:r>
                  <a:rPr lang="en-US" sz="1800">
                    <a:effectLst/>
                    <a:latin typeface="+mn-lt"/>
                    <a:ea typeface="Dotum" panose="020B0600000101010101" pitchFamily="34" charset="-127"/>
                  </a:rPr>
                  <a:t>hai giá trị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X</m:t>
                        </m:r>
                      </m:e>
                      <m:sub>
                        <m:r>
                          <a:rPr lang="en-US" sz="1800">
                            <a:effectLst/>
                            <a:latin typeface="Cambria Math" panose="02040503050406030204" pitchFamily="18" charset="0"/>
                            <a:ea typeface="Dotum" panose="020B0600000101010101" pitchFamily="34" charset="-127"/>
                          </a:rPr>
                          <m:t>30</m:t>
                        </m:r>
                      </m:sub>
                    </m:sSub>
                    <m:r>
                      <a:rPr lang="en-US" sz="1800">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X</m:t>
                        </m:r>
                      </m:e>
                      <m:sub>
                        <m:r>
                          <a:rPr lang="en-US" sz="1800">
                            <a:effectLst/>
                            <a:latin typeface="Cambria Math" panose="02040503050406030204" pitchFamily="18" charset="0"/>
                            <a:ea typeface="Dotum" panose="020B0600000101010101" pitchFamily="34" charset="-127"/>
                          </a:rPr>
                          <m:t>31</m:t>
                        </m:r>
                      </m:sub>
                    </m:sSub>
                  </m:oMath>
                </a14:m>
                <a:r>
                  <a:rPr lang="en-US" sz="1800">
                    <a:effectLst/>
                    <a:latin typeface="+mn-lt"/>
                    <a:ea typeface="Dotum" panose="020B0600000101010101" pitchFamily="34" charset="-127"/>
                  </a:rPr>
                  <a:t> thuộc nhóm </a:t>
                </a:r>
                <a14:m>
                  <m:oMath xmlns:m="http://schemas.openxmlformats.org/officeDocument/2006/math">
                    <m:r>
                      <a:rPr lang="en-US" sz="1800" i="1">
                        <a:effectLst/>
                        <a:latin typeface="Cambria Math" panose="02040503050406030204" pitchFamily="18" charset="0"/>
                        <a:ea typeface="Dotum" panose="020B0600000101010101" pitchFamily="34" charset="-127"/>
                      </a:rPr>
                      <m:t>[49,5; 59,5)</m:t>
                    </m:r>
                  </m:oMath>
                </a14:m>
                <a:r>
                  <a:rPr lang="en-US" sz="1800">
                    <a:effectLst/>
                    <a:latin typeface="+mn-lt"/>
                    <a:ea typeface="Dotum" panose="020B0600000101010101" pitchFamily="34" charset="-127"/>
                  </a:rPr>
                  <a:t> nên nhóm này chứa trung vị.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en-US" sz="1800" smtClean="0">
                    <a:effectLst/>
                    <a:latin typeface="+mn-lt"/>
                    <a:ea typeface="Dotum" panose="020B0600000101010101" pitchFamily="34" charset="-127"/>
                  </a:rPr>
                  <a:t>Do </a:t>
                </a:r>
                <a:r>
                  <a:rPr lang="en-US" sz="1800">
                    <a:effectLst/>
                    <a:latin typeface="+mn-lt"/>
                    <a:ea typeface="Dotum" panose="020B0600000101010101" pitchFamily="34" charset="-127"/>
                  </a:rPr>
                  <a:t>đó, </a:t>
                </a:r>
                <a14:m>
                  <m:oMath xmlns:m="http://schemas.openxmlformats.org/officeDocument/2006/math">
                    <m:r>
                      <m:rPr>
                        <m:sty m:val="p"/>
                      </m:rPr>
                      <a:rPr lang="en-US" sz="1800">
                        <a:effectLst/>
                        <a:latin typeface="Cambria Math" panose="02040503050406030204" pitchFamily="18" charset="0"/>
                        <a:ea typeface="Dotum" panose="020B0600000101010101" pitchFamily="34" charset="-127"/>
                      </a:rPr>
                      <m:t>p</m:t>
                    </m:r>
                    <m:r>
                      <a:rPr lang="en-US" sz="1800">
                        <a:effectLst/>
                        <a:latin typeface="Cambria Math" panose="02040503050406030204" pitchFamily="18" charset="0"/>
                        <a:ea typeface="Dotum" panose="020B0600000101010101" pitchFamily="34" charset="-127"/>
                      </a:rPr>
                      <m:t>=6;</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a</m:t>
                        </m:r>
                      </m:e>
                      <m:sub>
                        <m:r>
                          <a:rPr lang="en-US" sz="1800">
                            <a:effectLst/>
                            <a:latin typeface="Cambria Math" panose="02040503050406030204" pitchFamily="18" charset="0"/>
                            <a:ea typeface="Dotum" panose="020B0600000101010101" pitchFamily="34" charset="-127"/>
                          </a:rPr>
                          <m:t>6</m:t>
                        </m:r>
                      </m:sub>
                    </m:sSub>
                    <m:r>
                      <a:rPr lang="en-US" sz="1800">
                        <a:effectLst/>
                        <a:latin typeface="Cambria Math" panose="02040503050406030204" pitchFamily="18" charset="0"/>
                        <a:ea typeface="Dotum" panose="020B0600000101010101" pitchFamily="34" charset="-127"/>
                      </a:rPr>
                      <m:t>=49,5;</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m</m:t>
                        </m:r>
                      </m:e>
                      <m:sub>
                        <m:r>
                          <a:rPr lang="en-US" sz="1800">
                            <a:effectLst/>
                            <a:latin typeface="Cambria Math" panose="02040503050406030204" pitchFamily="18" charset="0"/>
                            <a:ea typeface="Dotum" panose="020B0600000101010101" pitchFamily="34" charset="-127"/>
                          </a:rPr>
                          <m:t>6</m:t>
                        </m:r>
                      </m:sub>
                    </m:sSub>
                    <m:r>
                      <a:rPr lang="en-US" sz="1800">
                        <a:effectLst/>
                        <a:latin typeface="Cambria Math" panose="02040503050406030204" pitchFamily="18" charset="0"/>
                        <a:ea typeface="Dotum" panose="020B0600000101010101" pitchFamily="34" charset="-127"/>
                      </a:rPr>
                      <m:t>=12;</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m</m:t>
                        </m:r>
                      </m:e>
                      <m:sub>
                        <m:r>
                          <a:rPr lang="en-US" sz="1800">
                            <a:effectLst/>
                            <a:latin typeface="Cambria Math" panose="02040503050406030204" pitchFamily="18" charset="0"/>
                            <a:ea typeface="Dotum" panose="020B0600000101010101" pitchFamily="34" charset="-127"/>
                          </a:rPr>
                          <m:t>1</m:t>
                        </m:r>
                      </m:sub>
                    </m:sSub>
                    <m:r>
                      <a:rPr lang="en-US" sz="180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m</m:t>
                        </m:r>
                      </m:e>
                      <m:sub>
                        <m:r>
                          <a:rPr lang="en-US" sz="1800">
                            <a:effectLst/>
                            <a:latin typeface="Cambria Math" panose="02040503050406030204" pitchFamily="18" charset="0"/>
                            <a:ea typeface="Dotum" panose="020B0600000101010101" pitchFamily="34" charset="-127"/>
                          </a:rPr>
                          <m:t>2</m:t>
                        </m:r>
                      </m:sub>
                    </m:sSub>
                    <m:r>
                      <a:rPr lang="en-US" sz="180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m</m:t>
                        </m:r>
                      </m:e>
                      <m:sub>
                        <m:r>
                          <a:rPr lang="en-US" sz="1800">
                            <a:effectLst/>
                            <a:latin typeface="Cambria Math" panose="02040503050406030204" pitchFamily="18" charset="0"/>
                            <a:ea typeface="Dotum" panose="020B0600000101010101" pitchFamily="34" charset="-127"/>
                          </a:rPr>
                          <m:t>3</m:t>
                        </m:r>
                      </m:sub>
                    </m:sSub>
                    <m:r>
                      <a:rPr lang="en-US" sz="180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m</m:t>
                        </m:r>
                      </m:e>
                      <m:sub>
                        <m:r>
                          <a:rPr lang="en-US" sz="1800">
                            <a:effectLst/>
                            <a:latin typeface="Cambria Math" panose="02040503050406030204" pitchFamily="18" charset="0"/>
                            <a:ea typeface="Dotum" panose="020B0600000101010101" pitchFamily="34" charset="-127"/>
                          </a:rPr>
                          <m:t>4</m:t>
                        </m:r>
                      </m:sub>
                    </m:sSub>
                    <m:r>
                      <a:rPr lang="en-US" sz="1800">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m</m:t>
                        </m:r>
                      </m:e>
                      <m:sub>
                        <m:r>
                          <a:rPr lang="en-US" sz="1800">
                            <a:effectLst/>
                            <a:latin typeface="Cambria Math" panose="02040503050406030204" pitchFamily="18" charset="0"/>
                            <a:ea typeface="Dotum" panose="020B0600000101010101" pitchFamily="34" charset="-127"/>
                          </a:rPr>
                          <m:t>5</m:t>
                        </m:r>
                      </m:sub>
                    </m:sSub>
                    <m:r>
                      <a:rPr lang="en-US" sz="1800">
                        <a:effectLst/>
                        <a:latin typeface="Cambria Math" panose="02040503050406030204" pitchFamily="18" charset="0"/>
                        <a:ea typeface="Dotum" panose="020B0600000101010101" pitchFamily="34" charset="-127"/>
                      </a:rPr>
                      <m:t>=1+2+4+6+15=28;</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a</m:t>
                        </m:r>
                      </m:e>
                      <m:sub>
                        <m:r>
                          <a:rPr lang="en-US" sz="1800">
                            <a:effectLst/>
                            <a:latin typeface="Cambria Math" panose="02040503050406030204" pitchFamily="18" charset="0"/>
                            <a:ea typeface="Dotum" panose="020B0600000101010101" pitchFamily="34" charset="-127"/>
                          </a:rPr>
                          <m:t>7</m:t>
                        </m:r>
                      </m:sub>
                    </m:sSub>
                    <m:r>
                      <a:rPr lang="en-US"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m:rPr>
                            <m:sty m:val="p"/>
                          </m:rPr>
                          <a:rPr lang="en-US" sz="1800">
                            <a:effectLst/>
                            <a:latin typeface="Cambria Math" panose="02040503050406030204" pitchFamily="18" charset="0"/>
                            <a:ea typeface="Dotum" panose="020B0600000101010101" pitchFamily="34" charset="-127"/>
                          </a:rPr>
                          <m:t>a</m:t>
                        </m:r>
                      </m:e>
                      <m:sub>
                        <m:r>
                          <a:rPr lang="en-US" sz="1800">
                            <a:effectLst/>
                            <a:latin typeface="Cambria Math" panose="02040503050406030204" pitchFamily="18" charset="0"/>
                            <a:ea typeface="Dotum" panose="020B0600000101010101" pitchFamily="34" charset="-127"/>
                          </a:rPr>
                          <m:t>6</m:t>
                        </m:r>
                      </m:sub>
                    </m:sSub>
                    <m:r>
                      <a:rPr lang="en-US" sz="1800">
                        <a:effectLst/>
                        <a:latin typeface="Cambria Math" panose="02040503050406030204" pitchFamily="18" charset="0"/>
                        <a:ea typeface="Dotum" panose="020B0600000101010101" pitchFamily="34" charset="-127"/>
                      </a:rPr>
                      <m:t>=59,5</m:t>
                    </m:r>
                    <m:r>
                      <a:rPr lang="en-US" sz="1800" i="1">
                        <a:effectLst/>
                        <a:latin typeface="Cambria Math" panose="02040503050406030204" pitchFamily="18" charset="0"/>
                        <a:ea typeface="Dotum" panose="020B0600000101010101" pitchFamily="34" charset="-127"/>
                      </a:rPr>
                      <m:t>−</m:t>
                    </m:r>
                    <m:r>
                      <a:rPr lang="en-US" sz="1800">
                        <a:effectLst/>
                        <a:latin typeface="Cambria Math" panose="02040503050406030204" pitchFamily="18" charset="0"/>
                        <a:ea typeface="Dotum" panose="020B0600000101010101" pitchFamily="34" charset="-127"/>
                      </a:rPr>
                      <m:t>49,5=10</m:t>
                    </m:r>
                  </m:oMath>
                </a14:m>
                <a:r>
                  <a:rPr lang="en-US" sz="1800">
                    <a:effectLst/>
                    <a:latin typeface="+mn-lt"/>
                    <a:ea typeface="Dotum" panose="020B0600000101010101" pitchFamily="34" charset="-127"/>
                  </a:rPr>
                  <a:t> và ta có:</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m:rPr>
                              <m:sty m:val="p"/>
                            </m:rPr>
                            <a:rPr lang="fr-FR" sz="1800">
                              <a:effectLst/>
                              <a:latin typeface="Cambria Math" panose="02040503050406030204" pitchFamily="18" charset="0"/>
                              <a:ea typeface="Times New Roman" panose="02020603050405020304" pitchFamily="18" charset="0"/>
                            </a:rPr>
                            <m:t>M</m:t>
                          </m:r>
                        </m:e>
                        <m:sub>
                          <m:r>
                            <m:rPr>
                              <m:sty m:val="p"/>
                            </m:rPr>
                            <a:rPr lang="fr-FR" sz="1800">
                              <a:effectLst/>
                              <a:latin typeface="Cambria Math" panose="02040503050406030204" pitchFamily="18" charset="0"/>
                              <a:ea typeface="Times New Roman" panose="02020603050405020304" pitchFamily="18" charset="0"/>
                            </a:rPr>
                            <m:t>e</m:t>
                          </m:r>
                        </m:sub>
                      </m:sSub>
                      <m:r>
                        <a:rPr lang="fr-FR" sz="1800">
                          <a:effectLst/>
                          <a:latin typeface="Cambria Math" panose="02040503050406030204" pitchFamily="18" charset="0"/>
                          <a:ea typeface="Times New Roman" panose="02020603050405020304" pitchFamily="18" charset="0"/>
                        </a:rPr>
                        <m:t>=49,5+</m:t>
                      </m:r>
                      <m:f>
                        <m:fPr>
                          <m:ctrlPr>
                            <a:rPr lang="en-US" sz="1800" i="1">
                              <a:effectLst/>
                              <a:latin typeface="Cambria Math" panose="02040503050406030204" pitchFamily="18" charset="0"/>
                              <a:ea typeface="Times New Roman" panose="02020603050405020304" pitchFamily="18" charset="0"/>
                            </a:rPr>
                          </m:ctrlPr>
                        </m:fPr>
                        <m:num>
                          <m:f>
                            <m:fPr>
                              <m:ctrlPr>
                                <a:rPr lang="en-US" sz="1800" i="1">
                                  <a:effectLst/>
                                  <a:latin typeface="Cambria Math" panose="02040503050406030204" pitchFamily="18" charset="0"/>
                                  <a:ea typeface="Times New Roman" panose="02020603050405020304" pitchFamily="18" charset="0"/>
                                </a:rPr>
                              </m:ctrlPr>
                            </m:fPr>
                            <m:num>
                              <m:r>
                                <a:rPr lang="fr-FR" sz="1800">
                                  <a:effectLst/>
                                  <a:latin typeface="Cambria Math" panose="02040503050406030204" pitchFamily="18" charset="0"/>
                                  <a:ea typeface="Times New Roman" panose="02020603050405020304" pitchFamily="18" charset="0"/>
                                </a:rPr>
                                <m:t>60</m:t>
                              </m:r>
                            </m:num>
                            <m:den>
                              <m:r>
                                <a:rPr lang="fr-FR" sz="1800">
                                  <a:effectLst/>
                                  <a:latin typeface="Cambria Math" panose="02040503050406030204" pitchFamily="18" charset="0"/>
                                  <a:ea typeface="Times New Roman" panose="02020603050405020304" pitchFamily="18" charset="0"/>
                                </a:rPr>
                                <m:t>2</m:t>
                              </m:r>
                            </m:den>
                          </m:f>
                          <m:r>
                            <a:rPr lang="fr-FR" sz="1800" i="1">
                              <a:effectLst/>
                              <a:latin typeface="Cambria Math" panose="02040503050406030204" pitchFamily="18" charset="0"/>
                              <a:ea typeface="Times New Roman" panose="02020603050405020304" pitchFamily="18" charset="0"/>
                            </a:rPr>
                            <m:t>−</m:t>
                          </m:r>
                          <m:r>
                            <a:rPr lang="fr-FR" sz="1800">
                              <a:effectLst/>
                              <a:latin typeface="Cambria Math" panose="02040503050406030204" pitchFamily="18" charset="0"/>
                              <a:ea typeface="Times New Roman" panose="02020603050405020304" pitchFamily="18" charset="0"/>
                            </a:rPr>
                            <m:t>28</m:t>
                          </m:r>
                        </m:num>
                        <m:den>
                          <m:r>
                            <a:rPr lang="fr-FR" sz="1800">
                              <a:effectLst/>
                              <a:latin typeface="Cambria Math" panose="02040503050406030204" pitchFamily="18" charset="0"/>
                              <a:ea typeface="Times New Roman" panose="02020603050405020304" pitchFamily="18" charset="0"/>
                            </a:rPr>
                            <m:t>12</m:t>
                          </m:r>
                        </m:den>
                      </m:f>
                      <m:r>
                        <a:rPr lang="fr-FR" sz="1800">
                          <a:effectLst/>
                          <a:latin typeface="Cambria Math" panose="02040503050406030204" pitchFamily="18" charset="0"/>
                          <a:ea typeface="Times New Roman" panose="02020603050405020304" pitchFamily="18" charset="0"/>
                        </a:rPr>
                        <m:t>.10≈51,17</m:t>
                      </m:r>
                    </m:oMath>
                  </m:oMathPara>
                </a14:m>
                <a:endParaRPr lang="en-US" sz="1800">
                  <a:effectLst/>
                  <a:latin typeface="+mn-lt"/>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3241" y="747785"/>
                <a:ext cx="8146510" cy="3915624"/>
              </a:xfrm>
              <a:prstGeom prst="rect">
                <a:avLst/>
              </a:prstGeom>
              <a:blipFill>
                <a:blip r:embed="rId3"/>
                <a:stretch>
                  <a:fillRect l="-598" r="-598"/>
                </a:stretch>
              </a:blipFill>
            </p:spPr>
            <p:txBody>
              <a:bodyPr/>
              <a:lstStyle/>
              <a:p>
                <a:r>
                  <a:rPr lang="en-US">
                    <a:noFill/>
                  </a:rPr>
                  <a:t> </a:t>
                </a:r>
              </a:p>
            </p:txBody>
          </p:sp>
        </mc:Fallback>
      </mc:AlternateContent>
      <p:sp>
        <p:nvSpPr>
          <p:cNvPr id="16" name="Rectangle 15"/>
          <p:cNvSpPr/>
          <p:nvPr/>
        </p:nvSpPr>
        <p:spPr>
          <a:xfrm>
            <a:off x="4218382" y="29966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7707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697;p56"/>
          <p:cNvGrpSpPr/>
          <p:nvPr/>
        </p:nvGrpSpPr>
        <p:grpSpPr>
          <a:xfrm flipH="1">
            <a:off x="48575" y="134027"/>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279623" y="629979"/>
                <a:ext cx="8591454" cy="4375044"/>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ea typeface="Times New Roman" panose="02020603050405020304" pitchFamily="18" charset="0"/>
                    <a:sym typeface="Arial"/>
                  </a:rPr>
                  <a:t>Tứ </a:t>
                </a:r>
                <a:r>
                  <a:rPr kumimoji="0" lang="fr-FR" sz="1600" b="0" i="0" u="none" strike="noStrike" kern="0" cap="none" spc="0" normalizeH="0" baseline="0" noProof="0">
                    <a:ln>
                      <a:noFill/>
                    </a:ln>
                    <a:solidFill>
                      <a:srgbClr val="000000"/>
                    </a:solidFill>
                    <a:effectLst/>
                    <a:uLnTx/>
                    <a:uFillTx/>
                    <a:ea typeface="Times New Roman" panose="02020603050405020304" pitchFamily="18" charset="0"/>
                    <a:sym typeface="Arial"/>
                  </a:rPr>
                  <a:t>phân vị thứ nhất </a:t>
                </a:r>
                <a14:m>
                  <m:oMath xmlns:m="http://schemas.openxmlformats.org/officeDocument/2006/math">
                    <m:sSub>
                      <m:sSubPr>
                        <m:ctrlPr>
                          <a:rPr kumimoji="0" lang="en-US" sz="16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𝑄</m:t>
                        </m:r>
                      </m:e>
                      <m:sub>
                        <m:r>
                          <a:rPr kumimoji="0" lang="fr-FR" sz="16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fr-FR" sz="16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oMath>
                </a14:m>
                <a:r>
                  <a:rPr kumimoji="0" lang="fr-FR" sz="1600" b="0" i="0" u="none" strike="noStrike" kern="0" cap="none" spc="0" normalizeH="0" baseline="0" noProof="0">
                    <a:ln>
                      <a:noFill/>
                    </a:ln>
                    <a:solidFill>
                      <a:srgbClr val="000000"/>
                    </a:solidFill>
                    <a:effectLst/>
                    <a:uLnTx/>
                    <a:uFillTx/>
                    <a:ea typeface="Times New Roman" panose="02020603050405020304" pitchFamily="18" charset="0"/>
                    <a:sym typeface="Arial"/>
                  </a:rPr>
                  <a:t> </a:t>
                </a:r>
                <a:r>
                  <a:rPr kumimoji="0" lang="fr-FR" sz="1600" b="0" i="0" u="none" strike="noStrike" kern="0" cap="none" spc="0" normalizeH="0" baseline="0" noProof="0" smtClean="0">
                    <a:ln>
                      <a:noFill/>
                    </a:ln>
                    <a:solidFill>
                      <a:srgbClr val="000000"/>
                    </a:solidFill>
                    <a:effectLst/>
                    <a:uLnTx/>
                    <a:uFillTx/>
                    <a:ea typeface="Times New Roman" panose="02020603050405020304" pitchFamily="18" charset="0"/>
                    <a:sym typeface="Arial"/>
                  </a:rPr>
                  <a:t>là: </a:t>
                </a:r>
                <a14:m>
                  <m:oMath xmlns:m="http://schemas.openxmlformats.org/officeDocument/2006/math">
                    <m:f>
                      <m:fPr>
                        <m:ctrlPr>
                          <a:rPr kumimoji="0" lang="en-US" sz="1600" b="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sSub>
                          <m:sSubPr>
                            <m:ctrlPr>
                              <a:rPr kumimoji="0" lang="en-US" sz="1600" b="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15</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sSub>
                          <m:sSubPr>
                            <m:ctrlPr>
                              <a:rPr kumimoji="0" lang="en-US" sz="1600" b="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16</m:t>
                            </m:r>
                          </m:sub>
                        </m:sSub>
                      </m:num>
                      <m:den>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den>
                    </m:f>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a:t>
                </a:r>
                <a:r>
                  <a:rPr lang="fr-FR" sz="1600">
                    <a:ea typeface="Dotum" panose="020B0600000101010101" pitchFamily="34" charset="-127"/>
                  </a:rPr>
                  <a:t> </a:t>
                </a:r>
                <a:r>
                  <a:rPr kumimoji="0" lang="fr-FR" sz="1600" b="0" i="0" u="none" strike="noStrike" kern="0" cap="none" spc="0" normalizeH="0" baseline="0" noProof="0" smtClean="0">
                    <a:ln>
                      <a:noFill/>
                    </a:ln>
                    <a:solidFill>
                      <a:srgbClr val="000000"/>
                    </a:solidFill>
                    <a:effectLst/>
                    <a:uLnTx/>
                    <a:uFillTx/>
                    <a:ea typeface="Dotum" panose="020B0600000101010101" pitchFamily="34" charset="-127"/>
                    <a:sym typeface="Arial"/>
                  </a:rPr>
                  <a:t>Do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m:t>
                        </m:r>
                      </m:sub>
                    </m:sSub>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và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16</m:t>
                        </m:r>
                      </m:sub>
                    </m:sSub>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đều thuộc nhóm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[39,5 ; 49,5)</m:t>
                    </m:r>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nên nhóm này chứa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a:t>
                </a:r>
                <a:r>
                  <a:rPr kumimoji="0" lang="fr-FR" sz="1600" b="0" i="0" u="none" strike="noStrike" kern="0" cap="none" spc="0" normalizeH="0" baseline="0" noProof="0" smtClean="0">
                    <a:ln>
                      <a:noFill/>
                    </a:ln>
                    <a:solidFill>
                      <a:srgbClr val="000000"/>
                    </a:solidFill>
                    <a:effectLst/>
                    <a:uLnTx/>
                    <a:uFillTx/>
                    <a:ea typeface="Dotum" panose="020B0600000101010101" pitchFamily="34" charset="-127"/>
                    <a:sym typeface="Arial"/>
                  </a:rPr>
                  <a:t>Do </a:t>
                </a:r>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đó, </a:t>
                </a:r>
                <a14:m>
                  <m:oMath xmlns:m="http://schemas.openxmlformats.org/officeDocument/2006/math">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p</m:t>
                    </m:r>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a</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=39,5;</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=13;</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a</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Sub>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a</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và ta </a:t>
                </a:r>
                <a:r>
                  <a:rPr kumimoji="0" lang="fr-FR" sz="1600" b="0" i="0" u="none" strike="noStrike" kern="0" cap="none" spc="0" normalizeH="0" baseline="0" noProof="0" smtClean="0">
                    <a:ln>
                      <a:noFill/>
                    </a:ln>
                    <a:solidFill>
                      <a:srgbClr val="000000"/>
                    </a:solidFill>
                    <a:effectLst/>
                    <a:uLnTx/>
                    <a:uFillTx/>
                    <a:ea typeface="Dotum" panose="020B0600000101010101" pitchFamily="34" charset="-127"/>
                    <a:sym typeface="Arial"/>
                  </a:rPr>
                  <a:t>có:</a:t>
                </a:r>
                <a:r>
                  <a:rPr lang="en-US" sz="1600">
                    <a:ea typeface="Dotum" panose="020B0600000101010101" pitchFamily="34" charset="-127"/>
                  </a:rPr>
                  <a:t> </a:t>
                </a:r>
                <a:endParaRPr lang="en-US" sz="1600" smtClean="0">
                  <a:ea typeface="Dotum" panose="020B0600000101010101" pitchFamily="34" charset="-127"/>
                </a:endParaRPr>
              </a:p>
              <a:p>
                <a:pPr marL="0" marR="0" lvl="0" indent="0" algn="ctr" defTabSz="914400" rtl="0" eaLnBrk="1" fontAlgn="auto" latinLnBrk="0" hangingPunct="1">
                  <a:lnSpc>
                    <a:spcPct val="150000"/>
                  </a:lnSpc>
                  <a:buClr>
                    <a:srgbClr val="000000"/>
                  </a:buClr>
                  <a:buSzTx/>
                  <a:buFont typeface="Arial"/>
                  <a:buNone/>
                  <a:tabLst/>
                  <a:defRPr/>
                </a:pP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=39,5+</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60</m:t>
                            </m:r>
                          </m:num>
                          <m:den>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13</m:t>
                        </m:r>
                      </m:num>
                      <m:den>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15</m:t>
                        </m:r>
                      </m:den>
                    </m:f>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.10≈40,83</m:t>
                    </m:r>
                  </m:oMath>
                </a14:m>
                <a:r>
                  <a:rPr kumimoji="0" lang="en-US" sz="1600" b="0" i="0" u="none" strike="noStrike" kern="0" cap="none" spc="0" normalizeH="0" baseline="0" noProof="0" smtClean="0">
                    <a:ln>
                      <a:noFill/>
                    </a:ln>
                    <a:solidFill>
                      <a:srgbClr val="000000"/>
                    </a:solidFill>
                    <a:effectLst/>
                    <a:uLnTx/>
                    <a:uFillTx/>
                    <a:ea typeface="Times New Roman" panose="02020603050405020304" pitchFamily="18" charset="0"/>
                    <a:sym typeface="Arial"/>
                  </a:rPr>
                  <a:t> </a:t>
                </a:r>
                <a:endParaRPr kumimoji="0" lang="en-US" sz="16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ea typeface="Times New Roman" panose="02020603050405020304" pitchFamily="18" charset="0"/>
                    <a:sym typeface="Arial"/>
                  </a:rPr>
                  <a:t>Tứ phân vị thứ ba </a:t>
                </a:r>
                <a14:m>
                  <m:oMath xmlns:m="http://schemas.openxmlformats.org/officeDocument/2006/math">
                    <m:sSub>
                      <m:sSubPr>
                        <m:ctrlPr>
                          <a:rPr kumimoji="0" lang="en-US" sz="16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𝑄</m:t>
                        </m:r>
                      </m:e>
                      <m:sub>
                        <m:r>
                          <a:rPr kumimoji="0" lang="fr-FR" sz="16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3</m:t>
                        </m:r>
                      </m:sub>
                    </m:sSub>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oMath>
                </a14:m>
                <a:r>
                  <a:rPr kumimoji="0" lang="fr-FR" sz="1600" b="0" i="0" u="none" strike="noStrike" kern="0" cap="none" spc="0" normalizeH="0" baseline="0" noProof="0" smtClean="0">
                    <a:ln>
                      <a:noFill/>
                    </a:ln>
                    <a:solidFill>
                      <a:srgbClr val="000000"/>
                    </a:solidFill>
                    <a:effectLst/>
                    <a:uLnTx/>
                    <a:uFillTx/>
                    <a:ea typeface="Times New Roman" panose="02020603050405020304" pitchFamily="18" charset="0"/>
                    <a:sym typeface="Arial"/>
                  </a:rPr>
                  <a:t>là: </a:t>
                </a:r>
                <a14:m>
                  <m:oMath xmlns:m="http://schemas.openxmlformats.org/officeDocument/2006/math">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45</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46</m:t>
                            </m:r>
                          </m:sub>
                        </m:sSub>
                      </m:num>
                      <m:den>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den>
                    </m:f>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Do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45</m:t>
                        </m:r>
                      </m:sub>
                    </m:sSub>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và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x</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46</m:t>
                        </m:r>
                      </m:sub>
                    </m:sSub>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đều thuộc nhóm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[59,5 ; 69,5)</m:t>
                    </m:r>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nên nhóm này chứa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Do đó, </a:t>
                </a:r>
                <a14:m>
                  <m:oMath xmlns:m="http://schemas.openxmlformats.org/officeDocument/2006/math">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p</m:t>
                    </m:r>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a</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=59,5;</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=40;</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a</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a</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và ta </a:t>
                </a:r>
                <a:r>
                  <a:rPr kumimoji="0" lang="fr-FR" sz="1600" b="0" i="0" u="none" strike="noStrike" kern="0" cap="none" spc="0" normalizeH="0" baseline="0" noProof="0" smtClean="0">
                    <a:ln>
                      <a:noFill/>
                    </a:ln>
                    <a:solidFill>
                      <a:srgbClr val="000000"/>
                    </a:solidFill>
                    <a:effectLst/>
                    <a:uLnTx/>
                    <a:uFillTx/>
                    <a:ea typeface="Dotum" panose="020B0600000101010101" pitchFamily="34" charset="-127"/>
                    <a:sym typeface="Arial"/>
                  </a:rPr>
                  <a:t>có:</a:t>
                </a:r>
                <a:r>
                  <a:rPr lang="en-US" sz="1600">
                    <a:ea typeface="Dotum" panose="020B0600000101010101" pitchFamily="34" charset="-127"/>
                  </a:rPr>
                  <a:t>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3</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=59,5+</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3 . 60</m:t>
                            </m:r>
                          </m:num>
                          <m:den>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40</m:t>
                        </m:r>
                      </m:num>
                      <m:den>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m:t>
                        </m:r>
                      </m:den>
                    </m:f>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.10=64,5 </m:t>
                    </m:r>
                  </m:oMath>
                </a14:m>
                <a:endParaRPr kumimoji="0" lang="en-US" sz="16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Tứ phân vị thứ hai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m:t>
                        </m:r>
                      </m:e>
                      <m:sub>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e</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≈51,17</m:t>
                    </m:r>
                  </m:oMath>
                </a14:m>
                <a:endParaRPr kumimoji="0" lang="en-US" sz="16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ea typeface="Times New Roman" panose="02020603050405020304" pitchFamily="18" charset="0"/>
                    <a:sym typeface="Arial"/>
                  </a:rPr>
                  <a:t>Vậy các tứ phân vị của mẫu số liệu là </a:t>
                </a:r>
                <a14:m>
                  <m:oMath xmlns:m="http://schemas.openxmlformats.org/officeDocument/2006/math">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≈40,83;</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≈51,17;</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Q</m:t>
                        </m:r>
                      </m:e>
                      <m: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3</m:t>
                        </m:r>
                      </m:sub>
                    </m:sSub>
                    <m:r>
                      <a:rPr kumimoji="0" lang="fr-FR" sz="16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=64,5</m:t>
                    </m:r>
                  </m:oMath>
                </a14:m>
                <a:r>
                  <a:rPr kumimoji="0" lang="fr-FR" sz="1600" b="0" i="0" u="none" strike="noStrike" kern="0" cap="none" spc="0" normalizeH="0" baseline="0" noProof="0">
                    <a:ln>
                      <a:noFill/>
                    </a:ln>
                    <a:solidFill>
                      <a:srgbClr val="000000"/>
                    </a:solidFill>
                    <a:effectLst/>
                    <a:uLnTx/>
                    <a:uFillTx/>
                    <a:ea typeface="Dotum" panose="020B0600000101010101" pitchFamily="34" charset="-127"/>
                    <a:sym typeface="Arial"/>
                  </a:rPr>
                  <a:t>. Các giá trị này các là ngưỡng để phân điểm của 60 học sinh thành 4 phần để xếp loại học sinh.</a:t>
                </a:r>
                <a:endParaRPr kumimoji="0" lang="en-US" sz="1600" b="0" i="0"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279623" y="629979"/>
                <a:ext cx="8591454" cy="4375044"/>
              </a:xfrm>
              <a:prstGeom prst="rect">
                <a:avLst/>
              </a:prstGeom>
              <a:blipFill>
                <a:blip r:embed="rId3"/>
                <a:stretch>
                  <a:fillRect l="-426" r="-355"/>
                </a:stretch>
              </a:blipFill>
            </p:spPr>
            <p:txBody>
              <a:bodyPr/>
              <a:lstStyle/>
              <a:p>
                <a:r>
                  <a:rPr lang="en-US">
                    <a:noFill/>
                  </a:rPr>
                  <a:t> </a:t>
                </a:r>
              </a:p>
            </p:txBody>
          </p:sp>
        </mc:Fallback>
      </mc:AlternateContent>
      <p:sp>
        <p:nvSpPr>
          <p:cNvPr id="16" name="Rectangle 15"/>
          <p:cNvSpPr/>
          <p:nvPr/>
        </p:nvSpPr>
        <p:spPr>
          <a:xfrm>
            <a:off x="4218382" y="29966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16443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6" name="Rectangle 5"/>
          <p:cNvSpPr/>
          <p:nvPr/>
        </p:nvSpPr>
        <p:spPr>
          <a:xfrm>
            <a:off x="466935" y="1164072"/>
            <a:ext cx="4278335" cy="3323987"/>
          </a:xfrm>
          <a:prstGeom prst="rect">
            <a:avLst/>
          </a:prstGeom>
        </p:spPr>
        <p:txBody>
          <a:bodyPr wrap="square">
            <a:spAutoFit/>
          </a:bodyPr>
          <a:lstStyle/>
          <a:p>
            <a:pPr algn="just">
              <a:lnSpc>
                <a:spcPct val="150000"/>
              </a:lnSpc>
            </a:pPr>
            <a:r>
              <a:rPr lang="vi-VN" sz="2000" smtClean="0">
                <a:latin typeface="+mn-lt"/>
              </a:rPr>
              <a:t>Phỏng </a:t>
            </a:r>
            <a:r>
              <a:rPr lang="vi-VN" sz="2000">
                <a:latin typeface="+mn-lt"/>
              </a:rPr>
              <a:t>vấn một số học sinh khối 11 về thời gian (giờ) ngủ của một buổi tối, thu được bảng số liệu ở bên</a:t>
            </a:r>
            <a:r>
              <a:rPr lang="vi-VN" sz="2000" smtClean="0">
                <a:latin typeface="+mn-lt"/>
              </a:rPr>
              <a:t>.</a:t>
            </a:r>
            <a:endParaRPr lang="en-US" sz="2000" smtClean="0">
              <a:latin typeface="+mn-lt"/>
            </a:endParaRPr>
          </a:p>
          <a:p>
            <a:pPr algn="just">
              <a:lnSpc>
                <a:spcPct val="150000"/>
              </a:lnSpc>
            </a:pPr>
            <a:r>
              <a:rPr lang="en-US" sz="2000">
                <a:latin typeface="+mn-lt"/>
              </a:rPr>
              <a:t>a) So sánh thời gian ngủ trung bình của các bạn học sinh nam và nữ</a:t>
            </a:r>
            <a:r>
              <a:rPr lang="en-US" sz="2000" smtClean="0">
                <a:latin typeface="+mn-lt"/>
              </a:rPr>
              <a:t>.</a:t>
            </a:r>
            <a:endParaRPr lang="en-US" sz="2000">
              <a:latin typeface="+mn-lt"/>
            </a:endParaRPr>
          </a:p>
          <a:p>
            <a:pPr algn="just">
              <a:lnSpc>
                <a:spcPct val="150000"/>
              </a:lnSpc>
            </a:pPr>
            <a:r>
              <a:rPr lang="en-US" sz="2000">
                <a:latin typeface="+mn-lt"/>
              </a:rPr>
              <a:t>b) Hãy cho biết 75% học sinh khối 11 ngủ ít nhất bao nhiêu giờ?</a:t>
            </a:r>
          </a:p>
        </p:txBody>
      </p:sp>
      <p:grpSp>
        <p:nvGrpSpPr>
          <p:cNvPr id="26" name="Google Shape;565;p52"/>
          <p:cNvGrpSpPr/>
          <p:nvPr/>
        </p:nvGrpSpPr>
        <p:grpSpPr>
          <a:xfrm>
            <a:off x="268144" y="4443895"/>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roup 13"/>
          <p:cNvGrpSpPr/>
          <p:nvPr/>
        </p:nvGrpSpPr>
        <p:grpSpPr>
          <a:xfrm>
            <a:off x="604916" y="286178"/>
            <a:ext cx="2845950" cy="624912"/>
            <a:chOff x="34209" y="204125"/>
            <a:chExt cx="5875637" cy="1109878"/>
          </a:xfrm>
          <a:solidFill>
            <a:schemeClr val="accent1"/>
          </a:solidFill>
        </p:grpSpPr>
        <p:sp>
          <p:nvSpPr>
            <p:cNvPr id="15" name="Pentagon 14"/>
            <p:cNvSpPr/>
            <p:nvPr/>
          </p:nvSpPr>
          <p:spPr>
            <a:xfrm>
              <a:off x="34209" y="204125"/>
              <a:ext cx="5875637"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09353" y="279668"/>
              <a:ext cx="5431546" cy="98393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3.7 (SGK </a:t>
              </a: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tr.67)</a:t>
              </a:r>
              <a:endParaRPr lang="en-US" sz="20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3371692577"/>
              </p:ext>
            </p:extLst>
          </p:nvPr>
        </p:nvGraphicFramePr>
        <p:xfrm>
          <a:off x="5075913" y="1276781"/>
          <a:ext cx="3448047" cy="3295221"/>
        </p:xfrm>
        <a:graphic>
          <a:graphicData uri="http://schemas.openxmlformats.org/drawingml/2006/table">
            <a:tbl>
              <a:tblPr/>
              <a:tblGrid>
                <a:gridCol w="1149349">
                  <a:extLst>
                    <a:ext uri="{9D8B030D-6E8A-4147-A177-3AD203B41FA5}">
                      <a16:colId xmlns:a16="http://schemas.microsoft.com/office/drawing/2014/main" val="3884429418"/>
                    </a:ext>
                  </a:extLst>
                </a:gridCol>
                <a:gridCol w="1149349">
                  <a:extLst>
                    <a:ext uri="{9D8B030D-6E8A-4147-A177-3AD203B41FA5}">
                      <a16:colId xmlns:a16="http://schemas.microsoft.com/office/drawing/2014/main" val="1411879741"/>
                    </a:ext>
                  </a:extLst>
                </a:gridCol>
                <a:gridCol w="1149349">
                  <a:extLst>
                    <a:ext uri="{9D8B030D-6E8A-4147-A177-3AD203B41FA5}">
                      <a16:colId xmlns:a16="http://schemas.microsoft.com/office/drawing/2014/main" val="1849046453"/>
                    </a:ext>
                  </a:extLst>
                </a:gridCol>
              </a:tblGrid>
              <a:tr h="854316">
                <a:tc>
                  <a:txBody>
                    <a:bodyPr/>
                    <a:lstStyle/>
                    <a:p>
                      <a:pPr algn="ctr"/>
                      <a:r>
                        <a:rPr lang="en-US" sz="1800" smtClean="0">
                          <a:solidFill>
                            <a:srgbClr val="000000"/>
                          </a:solidFill>
                          <a:effectLst/>
                        </a:rPr>
                        <a:t>Thời </a:t>
                      </a:r>
                      <a:r>
                        <a:rPr lang="en-US" sz="1800">
                          <a:solidFill>
                            <a:srgbClr val="000000"/>
                          </a:solidFill>
                          <a:effectLst/>
                        </a:rPr>
                        <a:t>gian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800">
                          <a:solidFill>
                            <a:srgbClr val="000000"/>
                          </a:solidFill>
                          <a:effectLst/>
                        </a:rPr>
                        <a:t>Số học sinh nam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800">
                          <a:solidFill>
                            <a:srgbClr val="000000"/>
                          </a:solidFill>
                          <a:effectLst/>
                        </a:rPr>
                        <a:t>Số học sinh nữ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389811456"/>
                  </a:ext>
                </a:extLst>
              </a:tr>
              <a:tr h="488181">
                <a:tc>
                  <a:txBody>
                    <a:bodyPr/>
                    <a:lstStyle/>
                    <a:p>
                      <a:pPr algn="ctr"/>
                      <a:r>
                        <a:rPr lang="en-US" sz="1800">
                          <a:solidFill>
                            <a:srgbClr val="000000"/>
                          </a:solidFill>
                          <a:effectLst/>
                        </a:rPr>
                        <a:t>[4;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765978"/>
                  </a:ext>
                </a:extLst>
              </a:tr>
              <a:tr h="488181">
                <a:tc>
                  <a:txBody>
                    <a:bodyPr/>
                    <a:lstStyle/>
                    <a:p>
                      <a:pPr algn="ctr"/>
                      <a:r>
                        <a:rPr lang="en-US" sz="1800">
                          <a:solidFill>
                            <a:srgbClr val="000000"/>
                          </a:solidFill>
                          <a:effectLst/>
                        </a:rPr>
                        <a:t>[5;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1224685"/>
                  </a:ext>
                </a:extLst>
              </a:tr>
              <a:tr h="488181">
                <a:tc>
                  <a:txBody>
                    <a:bodyPr/>
                    <a:lstStyle/>
                    <a:p>
                      <a:pPr algn="ctr"/>
                      <a:r>
                        <a:rPr lang="en-US" sz="1800">
                          <a:solidFill>
                            <a:srgbClr val="000000"/>
                          </a:solidFill>
                          <a:effectLst/>
                        </a:rPr>
                        <a:t>[6;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576924"/>
                  </a:ext>
                </a:extLst>
              </a:tr>
              <a:tr h="488181">
                <a:tc>
                  <a:txBody>
                    <a:bodyPr/>
                    <a:lstStyle/>
                    <a:p>
                      <a:pPr algn="ctr"/>
                      <a:r>
                        <a:rPr lang="en-US" sz="1800">
                          <a:solidFill>
                            <a:srgbClr val="000000"/>
                          </a:solidFill>
                          <a:effectLst/>
                        </a:rPr>
                        <a:t>[7;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082124"/>
                  </a:ext>
                </a:extLst>
              </a:tr>
              <a:tr h="488181">
                <a:tc>
                  <a:txBody>
                    <a:bodyPr/>
                    <a:lstStyle/>
                    <a:p>
                      <a:pPr algn="ctr"/>
                      <a:r>
                        <a:rPr lang="en-US" sz="1800">
                          <a:solidFill>
                            <a:srgbClr val="000000"/>
                          </a:solidFill>
                          <a:effectLst/>
                        </a:rPr>
                        <a:t>[8;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solidFill>
                            <a:srgbClr val="000000"/>
                          </a:solidFill>
                          <a:effectLs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153524"/>
                  </a:ext>
                </a:extLst>
              </a:tr>
            </a:tbl>
          </a:graphicData>
        </a:graphic>
      </p:graphicFrame>
      <p:pic>
        <p:nvPicPr>
          <p:cNvPr id="3" name="Picture 2"/>
          <p:cNvPicPr>
            <a:picLocks noChangeAspect="1"/>
          </p:cNvPicPr>
          <p:nvPr/>
        </p:nvPicPr>
        <p:blipFill>
          <a:blip r:embed="rId3"/>
          <a:stretch>
            <a:fillRect/>
          </a:stretch>
        </p:blipFill>
        <p:spPr>
          <a:xfrm flipH="1">
            <a:off x="8412641" y="115582"/>
            <a:ext cx="573564" cy="159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rot="20105614">
            <a:off x="8247169" y="114193"/>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flipH="1">
            <a:off x="8505346" y="3458400"/>
            <a:ext cx="573564" cy="1591016"/>
          </a:xfrm>
          <a:prstGeom prst="rect">
            <a:avLst/>
          </a:prstGeom>
        </p:spPr>
      </p:pic>
      <p:sp>
        <p:nvSpPr>
          <p:cNvPr id="11" name="Rectangle 10"/>
          <p:cNvSpPr/>
          <p:nvPr/>
        </p:nvSpPr>
        <p:spPr>
          <a:xfrm>
            <a:off x="382444" y="24514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382444" y="614481"/>
            <a:ext cx="4868617" cy="1338828"/>
          </a:xfrm>
          <a:prstGeom prst="rect">
            <a:avLst/>
          </a:prstGeom>
        </p:spPr>
        <p:txBody>
          <a:bodyPr wrap="square">
            <a:spAutoFit/>
          </a:bodyPr>
          <a:lstStyle/>
          <a:p>
            <a:pPr algn="just">
              <a:lnSpc>
                <a:spcPct val="150000"/>
              </a:lnSpc>
              <a:spcBef>
                <a:spcPts val="100"/>
              </a:spcBef>
              <a:spcAft>
                <a:spcPts val="100"/>
              </a:spcAft>
            </a:pPr>
            <a:r>
              <a:rPr lang="fr-FR" sz="1800">
                <a:latin typeface="+mn-lt"/>
                <a:ea typeface="Times New Roman" panose="02020603050405020304" pitchFamily="18" charset="0"/>
              </a:rPr>
              <a:t>a) Trong mỗi khoảng thời gian, giá trị đại diện là trung bình cộng của giá trị hai đầu mút nên ta có bảng sau:</a:t>
            </a:r>
            <a:endParaRPr lang="en-US" sz="1800">
              <a:effectLst/>
              <a:latin typeface="+mn-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3210799906"/>
                  </p:ext>
                </p:extLst>
              </p:nvPr>
            </p:nvGraphicFramePr>
            <p:xfrm>
              <a:off x="5638254" y="750565"/>
              <a:ext cx="3053463" cy="3295221"/>
            </p:xfrm>
            <a:graphic>
              <a:graphicData uri="http://schemas.openxmlformats.org/drawingml/2006/table">
                <a:tbl>
                  <a:tblPr/>
                  <a:tblGrid>
                    <a:gridCol w="1017821">
                      <a:extLst>
                        <a:ext uri="{9D8B030D-6E8A-4147-A177-3AD203B41FA5}">
                          <a16:colId xmlns:a16="http://schemas.microsoft.com/office/drawing/2014/main" val="3884429418"/>
                        </a:ext>
                      </a:extLst>
                    </a:gridCol>
                    <a:gridCol w="1017821">
                      <a:extLst>
                        <a:ext uri="{9D8B030D-6E8A-4147-A177-3AD203B41FA5}">
                          <a16:colId xmlns:a16="http://schemas.microsoft.com/office/drawing/2014/main" val="1411879741"/>
                        </a:ext>
                      </a:extLst>
                    </a:gridCol>
                    <a:gridCol w="1017821">
                      <a:extLst>
                        <a:ext uri="{9D8B030D-6E8A-4147-A177-3AD203B41FA5}">
                          <a16:colId xmlns:a16="http://schemas.microsoft.com/office/drawing/2014/main" val="1849046453"/>
                        </a:ext>
                      </a:extLst>
                    </a:gridCol>
                  </a:tblGrid>
                  <a:tr h="854316">
                    <a:tc>
                      <a:txBody>
                        <a:bodyPr/>
                        <a:lstStyle/>
                        <a:p>
                          <a:pPr algn="ctr"/>
                          <a:r>
                            <a:rPr lang="en-US" sz="1600" smtClean="0">
                              <a:solidFill>
                                <a:srgbClr val="000000"/>
                              </a:solidFill>
                              <a:effectLst/>
                              <a:latin typeface="+mn-lt"/>
                            </a:rPr>
                            <a:t>Thời </a:t>
                          </a:r>
                          <a:r>
                            <a:rPr lang="en-US" sz="1600">
                              <a:solidFill>
                                <a:srgbClr val="000000"/>
                              </a:solidFill>
                              <a:effectLst/>
                              <a:latin typeface="+mn-lt"/>
                            </a:rPr>
                            <a:t>gian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389811456"/>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4,5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765978"/>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5,5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1224685"/>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6,5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576924"/>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7,5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082124"/>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8,5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153524"/>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3210799906"/>
                  </p:ext>
                </p:extLst>
              </p:nvPr>
            </p:nvGraphicFramePr>
            <p:xfrm>
              <a:off x="5638254" y="750565"/>
              <a:ext cx="3053463" cy="3295221"/>
            </p:xfrm>
            <a:graphic>
              <a:graphicData uri="http://schemas.openxmlformats.org/drawingml/2006/table">
                <a:tbl>
                  <a:tblPr/>
                  <a:tblGrid>
                    <a:gridCol w="1017821">
                      <a:extLst>
                        <a:ext uri="{9D8B030D-6E8A-4147-A177-3AD203B41FA5}">
                          <a16:colId xmlns:a16="http://schemas.microsoft.com/office/drawing/2014/main" val="3884429418"/>
                        </a:ext>
                      </a:extLst>
                    </a:gridCol>
                    <a:gridCol w="1017821">
                      <a:extLst>
                        <a:ext uri="{9D8B030D-6E8A-4147-A177-3AD203B41FA5}">
                          <a16:colId xmlns:a16="http://schemas.microsoft.com/office/drawing/2014/main" val="1411879741"/>
                        </a:ext>
                      </a:extLst>
                    </a:gridCol>
                    <a:gridCol w="1017821">
                      <a:extLst>
                        <a:ext uri="{9D8B030D-6E8A-4147-A177-3AD203B41FA5}">
                          <a16:colId xmlns:a16="http://schemas.microsoft.com/office/drawing/2014/main" val="1849046453"/>
                        </a:ext>
                      </a:extLst>
                    </a:gridCol>
                  </a:tblGrid>
                  <a:tr h="854316">
                    <a:tc>
                      <a:txBody>
                        <a:bodyPr/>
                        <a:lstStyle/>
                        <a:p>
                          <a:pPr algn="ctr"/>
                          <a:r>
                            <a:rPr lang="en-US" sz="1600" smtClean="0">
                              <a:solidFill>
                                <a:srgbClr val="000000"/>
                              </a:solidFill>
                              <a:effectLst/>
                              <a:latin typeface="+mn-lt"/>
                            </a:rPr>
                            <a:t>Thời </a:t>
                          </a:r>
                          <a:r>
                            <a:rPr lang="en-US" sz="1600">
                              <a:solidFill>
                                <a:srgbClr val="000000"/>
                              </a:solidFill>
                              <a:effectLst/>
                              <a:latin typeface="+mn-lt"/>
                            </a:rPr>
                            <a:t>gian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389811456"/>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176250" r="-201796" b="-403750"/>
                          </a:stretch>
                        </a:blipFill>
                      </a:tcPr>
                    </a:tc>
                    <a:tc>
                      <a:txBody>
                        <a:bodyPr/>
                        <a:lstStyle/>
                        <a:p>
                          <a:pPr algn="ctr"/>
                          <a:r>
                            <a:rPr lang="en-US" sz="1600">
                              <a:solidFill>
                                <a:srgbClr val="000000"/>
                              </a:solidFill>
                              <a:effectLst/>
                              <a:latin typeface="+mn-l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765978"/>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272840" r="-201796" b="-298765"/>
                          </a:stretch>
                        </a:blip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1224685"/>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377500" r="-201796" b="-202500"/>
                          </a:stretch>
                        </a:blipFill>
                      </a:tcPr>
                    </a:tc>
                    <a:tc>
                      <a:txBody>
                        <a:bodyPr/>
                        <a:lstStyle/>
                        <a:p>
                          <a:pPr algn="ctr"/>
                          <a:r>
                            <a:rPr lang="en-US" sz="1600">
                              <a:solidFill>
                                <a:srgbClr val="000000"/>
                              </a:solidFill>
                              <a:effectLst/>
                              <a:latin typeface="+mn-l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576924"/>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477500" r="-201796" b="-102500"/>
                          </a:stretch>
                        </a:blipFill>
                      </a:tcPr>
                    </a:tc>
                    <a:tc>
                      <a:txBody>
                        <a:bodyPr/>
                        <a:lstStyle/>
                        <a:p>
                          <a:pPr algn="ctr"/>
                          <a:r>
                            <a:rPr lang="en-US" sz="1600">
                              <a:solidFill>
                                <a:srgbClr val="000000"/>
                              </a:solidFill>
                              <a:effectLst/>
                              <a:latin typeface="+mn-l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082124"/>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577500" r="-201796" b="-2500"/>
                          </a:stretch>
                        </a:blipFill>
                      </a:tcPr>
                    </a:tc>
                    <a:tc>
                      <a:txBody>
                        <a:bodyPr/>
                        <a:lstStyle/>
                        <a:p>
                          <a:pPr algn="ctr"/>
                          <a:r>
                            <a:rPr lang="en-US" sz="1600">
                              <a:solidFill>
                                <a:srgbClr val="000000"/>
                              </a:solidFill>
                              <a:effectLst/>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153524"/>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382444" y="1953309"/>
                <a:ext cx="4960833" cy="3010183"/>
              </a:xfrm>
              <a:prstGeom prst="rect">
                <a:avLst/>
              </a:prstGeom>
            </p:spPr>
            <p:txBody>
              <a:bodyPr wrap="square">
                <a:spAutoFit/>
              </a:bodyPr>
              <a:lstStyle/>
              <a:p>
                <a:pPr algn="just">
                  <a:lnSpc>
                    <a:spcPct val="150000"/>
                  </a:lnSpc>
                  <a:spcBef>
                    <a:spcPts val="100"/>
                  </a:spcBef>
                  <a:spcAft>
                    <a:spcPts val="100"/>
                  </a:spcAft>
                </a:pPr>
                <a:r>
                  <a:rPr lang="en-US" sz="1800" smtClean="0">
                    <a:latin typeface="+mn-lt"/>
                    <a:ea typeface="Times New Roman" panose="02020603050405020304" pitchFamily="18" charset="0"/>
                  </a:rPr>
                  <a:t>Tổng số các bạn nam </a:t>
                </a:r>
                <a:r>
                  <a:rPr lang="en-US" sz="1800">
                    <a:latin typeface="+mn-lt"/>
                    <a:ea typeface="Times New Roman" panose="02020603050405020304" pitchFamily="18" charset="0"/>
                  </a:rPr>
                  <a:t>là </a:t>
                </a:r>
                <a:endParaRPr lang="en-US" sz="1800" smtClean="0">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𝑛</m:t>
                          </m:r>
                        </m:e>
                        <m:sub>
                          <m:r>
                            <a:rPr lang="en-US" sz="1800" i="1" baseline="-25000">
                              <a:effectLst/>
                              <a:latin typeface="Cambria Math" panose="02040503050406030204" pitchFamily="18" charset="0"/>
                              <a:ea typeface="Times New Roman" panose="02020603050405020304" pitchFamily="18" charset="0"/>
                            </a:rPr>
                            <m:t>1</m:t>
                          </m:r>
                        </m:sub>
                      </m:sSub>
                      <m:r>
                        <a:rPr lang="en-US" sz="1800" i="1">
                          <a:effectLst/>
                          <a:latin typeface="Cambria Math" panose="02040503050406030204" pitchFamily="18" charset="0"/>
                          <a:ea typeface="Times New Roman" panose="02020603050405020304" pitchFamily="18" charset="0"/>
                        </a:rPr>
                        <m:t>=6 + 10 + 13 + 9 + 7 = 45.</m:t>
                      </m:r>
                    </m:oMath>
                  </m:oMathPara>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en-US" sz="1800">
                    <a:effectLst/>
                    <a:latin typeface="+mn-lt"/>
                    <a:ea typeface="Times New Roman" panose="02020603050405020304" pitchFamily="18" charset="0"/>
                  </a:rPr>
                  <a:t>Thời gian ngủ trung bình của các bạn học sinh nam là:</a:t>
                </a: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1800" i="1">
                              <a:effectLst/>
                              <a:latin typeface="Cambria Math" panose="02040503050406030204" pitchFamily="18" charset="0"/>
                              <a:ea typeface="Times New Roman" panose="02020603050405020304" pitchFamily="18" charset="0"/>
                            </a:rPr>
                          </m:ctrlPr>
                        </m:accPr>
                        <m:e>
                          <m:sSub>
                            <m:sSubPr>
                              <m:ctrlPr>
                                <a:rPr lang="en-US" sz="1800" i="1">
                                  <a:effectLst/>
                                  <a:latin typeface="Cambria Math" panose="02040503050406030204" pitchFamily="18" charset="0"/>
                                  <a:ea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rPr>
                                <m:t>x</m:t>
                              </m:r>
                            </m:e>
                            <m:sub>
                              <m:r>
                                <a:rPr lang="en-US" sz="1800">
                                  <a:effectLst/>
                                  <a:latin typeface="Cambria Math" panose="02040503050406030204" pitchFamily="18" charset="0"/>
                                  <a:ea typeface="Times New Roman" panose="02020603050405020304" pitchFamily="18" charset="0"/>
                                </a:rPr>
                                <m:t>1</m:t>
                              </m:r>
                            </m:sub>
                          </m:sSub>
                        </m:e>
                      </m:acc>
                      <m:r>
                        <a:rPr lang="en-US" sz="1800">
                          <a:effectLst/>
                          <a:latin typeface="Cambria Math" panose="02040503050406030204" pitchFamily="18" charset="0"/>
                          <a:ea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rPr>
                          </m:ctrlPr>
                        </m:fPr>
                        <m:num>
                          <m:r>
                            <a:rPr lang="en-US" sz="1800">
                              <a:effectLst/>
                              <a:latin typeface="Cambria Math" panose="02040503050406030204" pitchFamily="18" charset="0"/>
                              <a:ea typeface="Times New Roman" panose="02020603050405020304" pitchFamily="18" charset="0"/>
                            </a:rPr>
                            <m:t>6 . 4,5+10 . 5,5,+13 . 6,5+9 . 7,5+7 . 8,5</m:t>
                          </m:r>
                        </m:num>
                        <m:den>
                          <m:r>
                            <a:rPr lang="en-US" sz="1800">
                              <a:effectLst/>
                              <a:latin typeface="Cambria Math" panose="02040503050406030204" pitchFamily="18" charset="0"/>
                              <a:ea typeface="Times New Roman" panose="02020603050405020304" pitchFamily="18" charset="0"/>
                            </a:rPr>
                            <m:t>45</m:t>
                          </m:r>
                        </m:den>
                      </m:f>
                      <m:r>
                        <a:rPr lang="en-US" sz="1800">
                          <a:effectLst/>
                          <a:latin typeface="Cambria Math" panose="02040503050406030204" pitchFamily="18" charset="0"/>
                          <a:ea typeface="Times New Roman" panose="02020603050405020304" pitchFamily="18" charset="0"/>
                        </a:rPr>
                        <m:t>≈</m:t>
                      </m:r>
                      <m:r>
                        <a:rPr lang="en-US" sz="1800">
                          <a:effectLst/>
                          <a:latin typeface="Cambria Math" panose="02040503050406030204" pitchFamily="18" charset="0"/>
                          <a:ea typeface="Dotum" panose="020B0600000101010101" pitchFamily="34" charset="-127"/>
                        </a:rPr>
                        <m:t>6,52</m:t>
                      </m:r>
                    </m:oMath>
                  </m:oMathPara>
                </a14:m>
                <a:endParaRPr lang="en-US" sz="1800">
                  <a:effectLst/>
                  <a:latin typeface="+mn-lt"/>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2444" y="1953309"/>
                <a:ext cx="4960833" cy="3010183"/>
              </a:xfrm>
              <a:prstGeom prst="rect">
                <a:avLst/>
              </a:prstGeom>
              <a:blipFill>
                <a:blip r:embed="rId5"/>
                <a:stretch>
                  <a:fillRect l="-1106" r="-983"/>
                </a:stretch>
              </a:blipFill>
            </p:spPr>
            <p:txBody>
              <a:bodyPr/>
              <a:lstStyle/>
              <a:p>
                <a:r>
                  <a:rPr lang="en-US">
                    <a:noFill/>
                  </a:rPr>
                  <a:t> </a:t>
                </a:r>
              </a:p>
            </p:txBody>
          </p:sp>
        </mc:Fallback>
      </mc:AlternateContent>
    </p:spTree>
    <p:extLst>
      <p:ext uri="{BB962C8B-B14F-4D97-AF65-F5344CB8AC3E}">
        <p14:creationId xmlns:p14="http://schemas.microsoft.com/office/powerpoint/2010/main" val="25386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rot="20105614">
            <a:off x="8247169" y="114193"/>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flipH="1">
            <a:off x="8505346" y="3458400"/>
            <a:ext cx="573564" cy="1591016"/>
          </a:xfrm>
          <a:prstGeom prst="rect">
            <a:avLst/>
          </a:prstGeom>
        </p:spPr>
      </p:pic>
      <p:sp>
        <p:nvSpPr>
          <p:cNvPr id="11" name="Rectangle 10"/>
          <p:cNvSpPr/>
          <p:nvPr/>
        </p:nvSpPr>
        <p:spPr>
          <a:xfrm>
            <a:off x="382444" y="24514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nvGraphicFramePr>
            <p:xfrm>
              <a:off x="5638254" y="750565"/>
              <a:ext cx="3053463" cy="3295221"/>
            </p:xfrm>
            <a:graphic>
              <a:graphicData uri="http://schemas.openxmlformats.org/drawingml/2006/table">
                <a:tbl>
                  <a:tblPr/>
                  <a:tblGrid>
                    <a:gridCol w="1017821">
                      <a:extLst>
                        <a:ext uri="{9D8B030D-6E8A-4147-A177-3AD203B41FA5}">
                          <a16:colId xmlns:a16="http://schemas.microsoft.com/office/drawing/2014/main" val="3884429418"/>
                        </a:ext>
                      </a:extLst>
                    </a:gridCol>
                    <a:gridCol w="1017821">
                      <a:extLst>
                        <a:ext uri="{9D8B030D-6E8A-4147-A177-3AD203B41FA5}">
                          <a16:colId xmlns:a16="http://schemas.microsoft.com/office/drawing/2014/main" val="1411879741"/>
                        </a:ext>
                      </a:extLst>
                    </a:gridCol>
                    <a:gridCol w="1017821">
                      <a:extLst>
                        <a:ext uri="{9D8B030D-6E8A-4147-A177-3AD203B41FA5}">
                          <a16:colId xmlns:a16="http://schemas.microsoft.com/office/drawing/2014/main" val="1849046453"/>
                        </a:ext>
                      </a:extLst>
                    </a:gridCol>
                  </a:tblGrid>
                  <a:tr h="854316">
                    <a:tc>
                      <a:txBody>
                        <a:bodyPr/>
                        <a:lstStyle/>
                        <a:p>
                          <a:pPr algn="ctr"/>
                          <a:r>
                            <a:rPr lang="en-US" sz="1600" smtClean="0">
                              <a:solidFill>
                                <a:srgbClr val="000000"/>
                              </a:solidFill>
                              <a:effectLst/>
                              <a:latin typeface="+mn-lt"/>
                            </a:rPr>
                            <a:t>Thời </a:t>
                          </a:r>
                          <a:r>
                            <a:rPr lang="en-US" sz="1600">
                              <a:solidFill>
                                <a:srgbClr val="000000"/>
                              </a:solidFill>
                              <a:effectLst/>
                              <a:latin typeface="+mn-lt"/>
                            </a:rPr>
                            <a:t>gian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389811456"/>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4,5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765978"/>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5,5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1224685"/>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6,5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576924"/>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7,5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082124"/>
                      </a:ext>
                    </a:extLst>
                  </a:tr>
                  <a:tr h="488181">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Times New Roman" panose="02020603050405020304" pitchFamily="18" charset="0"/>
                                  </a:rPr>
                                  <m:t>8,5</m:t>
                                </m:r>
                              </m:oMath>
                            </m:oMathPara>
                          </a14:m>
                          <a:endParaRPr lang="en-US" sz="16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153524"/>
                      </a:ext>
                    </a:extLst>
                  </a:tr>
                </a:tbl>
              </a:graphicData>
            </a:graphic>
          </p:graphicFrame>
        </mc:Choice>
        <mc:Fallback xmlns="">
          <p:graphicFrame>
            <p:nvGraphicFramePr>
              <p:cNvPr id="13" name="Table 12"/>
              <p:cNvGraphicFramePr>
                <a:graphicFrameLocks noGrp="1"/>
              </p:cNvGraphicFramePr>
              <p:nvPr/>
            </p:nvGraphicFramePr>
            <p:xfrm>
              <a:off x="5638254" y="750565"/>
              <a:ext cx="3053463" cy="3295221"/>
            </p:xfrm>
            <a:graphic>
              <a:graphicData uri="http://schemas.openxmlformats.org/drawingml/2006/table">
                <a:tbl>
                  <a:tblPr/>
                  <a:tblGrid>
                    <a:gridCol w="1017821">
                      <a:extLst>
                        <a:ext uri="{9D8B030D-6E8A-4147-A177-3AD203B41FA5}">
                          <a16:colId xmlns:a16="http://schemas.microsoft.com/office/drawing/2014/main" val="3884429418"/>
                        </a:ext>
                      </a:extLst>
                    </a:gridCol>
                    <a:gridCol w="1017821">
                      <a:extLst>
                        <a:ext uri="{9D8B030D-6E8A-4147-A177-3AD203B41FA5}">
                          <a16:colId xmlns:a16="http://schemas.microsoft.com/office/drawing/2014/main" val="1411879741"/>
                        </a:ext>
                      </a:extLst>
                    </a:gridCol>
                    <a:gridCol w="1017821">
                      <a:extLst>
                        <a:ext uri="{9D8B030D-6E8A-4147-A177-3AD203B41FA5}">
                          <a16:colId xmlns:a16="http://schemas.microsoft.com/office/drawing/2014/main" val="1849046453"/>
                        </a:ext>
                      </a:extLst>
                    </a:gridCol>
                  </a:tblGrid>
                  <a:tr h="854316">
                    <a:tc>
                      <a:txBody>
                        <a:bodyPr/>
                        <a:lstStyle/>
                        <a:p>
                          <a:pPr algn="ctr"/>
                          <a:r>
                            <a:rPr lang="en-US" sz="1600" smtClean="0">
                              <a:solidFill>
                                <a:srgbClr val="000000"/>
                              </a:solidFill>
                              <a:effectLst/>
                              <a:latin typeface="+mn-lt"/>
                            </a:rPr>
                            <a:t>Thời </a:t>
                          </a:r>
                          <a:r>
                            <a:rPr lang="en-US" sz="1600">
                              <a:solidFill>
                                <a:srgbClr val="000000"/>
                              </a:solidFill>
                              <a:effectLst/>
                              <a:latin typeface="+mn-lt"/>
                            </a:rPr>
                            <a:t>gian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a:solidFill>
                                <a:srgbClr val="000000"/>
                              </a:solidFill>
                              <a:effectLst/>
                              <a:latin typeface="+mn-lt"/>
                            </a:rPr>
                            <a:t>Số học sinh nữ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389811456"/>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176250" r="-201796" b="-403750"/>
                          </a:stretch>
                        </a:blipFill>
                      </a:tcPr>
                    </a:tc>
                    <a:tc>
                      <a:txBody>
                        <a:bodyPr/>
                        <a:lstStyle/>
                        <a:p>
                          <a:pPr algn="ctr"/>
                          <a:r>
                            <a:rPr lang="en-US" sz="1600">
                              <a:solidFill>
                                <a:srgbClr val="000000"/>
                              </a:solidFill>
                              <a:effectLst/>
                              <a:latin typeface="+mn-l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765978"/>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272840" r="-201796" b="-298765"/>
                          </a:stretch>
                        </a:blip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1224685"/>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377500" r="-201796" b="-202500"/>
                          </a:stretch>
                        </a:blipFill>
                      </a:tcPr>
                    </a:tc>
                    <a:tc>
                      <a:txBody>
                        <a:bodyPr/>
                        <a:lstStyle/>
                        <a:p>
                          <a:pPr algn="ctr"/>
                          <a:r>
                            <a:rPr lang="en-US" sz="1600">
                              <a:solidFill>
                                <a:srgbClr val="000000"/>
                              </a:solidFill>
                              <a:effectLst/>
                              <a:latin typeface="+mn-l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576924"/>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477500" r="-201796" b="-102500"/>
                          </a:stretch>
                        </a:blipFill>
                      </a:tcPr>
                    </a:tc>
                    <a:tc>
                      <a:txBody>
                        <a:bodyPr/>
                        <a:lstStyle/>
                        <a:p>
                          <a:pPr algn="ctr"/>
                          <a:r>
                            <a:rPr lang="en-US" sz="1600">
                              <a:solidFill>
                                <a:srgbClr val="000000"/>
                              </a:solidFill>
                              <a:effectLst/>
                              <a:latin typeface="+mn-l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082124"/>
                      </a:ext>
                    </a:extLst>
                  </a:tr>
                  <a:tr h="488181">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99" t="-577500" r="-201796" b="-2500"/>
                          </a:stretch>
                        </a:blipFill>
                      </a:tcPr>
                    </a:tc>
                    <a:tc>
                      <a:txBody>
                        <a:bodyPr/>
                        <a:lstStyle/>
                        <a:p>
                          <a:pPr algn="ctr"/>
                          <a:r>
                            <a:rPr lang="en-US" sz="1600">
                              <a:solidFill>
                                <a:srgbClr val="000000"/>
                              </a:solidFill>
                              <a:effectLst/>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rgbClr val="000000"/>
                              </a:solidFill>
                              <a:effectLst/>
                              <a:latin typeface="+mn-lt"/>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153524"/>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382444" y="750565"/>
                <a:ext cx="5000589" cy="386407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Arial"/>
                    <a:sym typeface="Arial"/>
                  </a:rPr>
                  <a:t>Tổng </a:t>
                </a: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số các bạn nữ là </a:t>
                </a:r>
                <a:endParaRPr kumimoji="0" lang="en-US" sz="18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𝑛</m:t>
                          </m:r>
                        </m:e>
                        <m:sub>
                          <m:r>
                            <a:rPr kumimoji="0" lang="en-US" sz="18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 + 8 + 10 + 11 + 8 = 41.</m:t>
                      </m:r>
                    </m:oMath>
                  </m:oMathPara>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Thời gian ngủ trung bình của các bạn học sinh nữ là:</a:t>
                </a: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accPr>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x</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 . 4,5+8 . 5,5+10 . 6,5+11 . 7,5+8 . 8,5</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41</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≈6,77</m:t>
                      </m:r>
                    </m:oMath>
                  </m:oMathPara>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Vì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6,52 &lt; 6,77</m:t>
                    </m:r>
                  </m:oMath>
                </a14:m>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nên thời gian ngủ trung bình của các học sinh nam ít hơn các học sinh nữ.</a:t>
                </a:r>
              </a:p>
            </p:txBody>
          </p:sp>
        </mc:Choice>
        <mc:Fallback xmlns="">
          <p:sp>
            <p:nvSpPr>
              <p:cNvPr id="10" name="Rectangle 9"/>
              <p:cNvSpPr>
                <a:spLocks noRot="1" noChangeAspect="1" noMove="1" noResize="1" noEditPoints="1" noAdjustHandles="1" noChangeArrowheads="1" noChangeShapeType="1" noTextEdit="1"/>
              </p:cNvSpPr>
              <p:nvPr/>
            </p:nvSpPr>
            <p:spPr>
              <a:xfrm>
                <a:off x="382444" y="750565"/>
                <a:ext cx="5000589" cy="3864071"/>
              </a:xfrm>
              <a:prstGeom prst="rect">
                <a:avLst/>
              </a:prstGeom>
              <a:blipFill>
                <a:blip r:embed="rId5"/>
                <a:stretch>
                  <a:fillRect l="-1098" r="-976" b="-315"/>
                </a:stretch>
              </a:blipFill>
            </p:spPr>
            <p:txBody>
              <a:bodyPr/>
              <a:lstStyle/>
              <a:p>
                <a:r>
                  <a:rPr lang="en-US">
                    <a:noFill/>
                  </a:rPr>
                  <a:t> </a:t>
                </a:r>
              </a:p>
            </p:txBody>
          </p:sp>
        </mc:Fallback>
      </mc:AlternateContent>
    </p:spTree>
    <p:extLst>
      <p:ext uri="{BB962C8B-B14F-4D97-AF65-F5344CB8AC3E}">
        <p14:creationId xmlns:p14="http://schemas.microsoft.com/office/powerpoint/2010/main" val="371233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anim calcmode="lin" valueType="num">
                                      <p:cBhvr>
                                        <p:cTn id="16"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10">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anim calcmode="lin" valueType="num">
                                      <p:cBhvr>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a:off x="268144" y="4443895"/>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p:cNvSpPr/>
          <p:nvPr/>
        </p:nvSpPr>
        <p:spPr>
          <a:xfrm>
            <a:off x="366542" y="658408"/>
            <a:ext cx="1095172" cy="456535"/>
          </a:xfrm>
          <a:prstGeom prst="rect">
            <a:avLst/>
          </a:prstGeom>
        </p:spPr>
        <p:txBody>
          <a:bodyPr wrap="none">
            <a:spAutoFit/>
          </a:bodyPr>
          <a:lstStyle/>
          <a:p>
            <a:pPr algn="just">
              <a:lnSpc>
                <a:spcPct val="150000"/>
              </a:lnSpc>
              <a:spcBef>
                <a:spcPts val="100"/>
              </a:spcBef>
              <a:spcAft>
                <a:spcPts val="100"/>
              </a:spcAft>
            </a:pPr>
            <a:r>
              <a:rPr lang="en-US" sz="1800">
                <a:latin typeface="+mj-lt"/>
                <a:ea typeface="Times New Roman" panose="02020603050405020304" pitchFamily="18" charset="0"/>
              </a:rPr>
              <a:t>b) Ta có:</a:t>
            </a:r>
            <a:endParaRPr lang="en-US" sz="1800">
              <a:effectLst/>
              <a:latin typeface="+mj-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631136897"/>
                  </p:ext>
                </p:extLst>
              </p:nvPr>
            </p:nvGraphicFramePr>
            <p:xfrm>
              <a:off x="433827" y="1298885"/>
              <a:ext cx="8297400" cy="2810895"/>
            </p:xfrm>
            <a:graphic>
              <a:graphicData uri="http://schemas.openxmlformats.org/drawingml/2006/table">
                <a:tbl>
                  <a:tblPr firstRow="1" firstCol="1" bandRow="1"/>
                  <a:tblGrid>
                    <a:gridCol w="2074350">
                      <a:extLst>
                        <a:ext uri="{9D8B030D-6E8A-4147-A177-3AD203B41FA5}">
                          <a16:colId xmlns:a16="http://schemas.microsoft.com/office/drawing/2014/main" val="3569208209"/>
                        </a:ext>
                      </a:extLst>
                    </a:gridCol>
                    <a:gridCol w="2074350">
                      <a:extLst>
                        <a:ext uri="{9D8B030D-6E8A-4147-A177-3AD203B41FA5}">
                          <a16:colId xmlns:a16="http://schemas.microsoft.com/office/drawing/2014/main" val="3355665210"/>
                        </a:ext>
                      </a:extLst>
                    </a:gridCol>
                    <a:gridCol w="2074350">
                      <a:extLst>
                        <a:ext uri="{9D8B030D-6E8A-4147-A177-3AD203B41FA5}">
                          <a16:colId xmlns:a16="http://schemas.microsoft.com/office/drawing/2014/main" val="4125330219"/>
                        </a:ext>
                      </a:extLst>
                    </a:gridCol>
                    <a:gridCol w="2074350">
                      <a:extLst>
                        <a:ext uri="{9D8B030D-6E8A-4147-A177-3AD203B41FA5}">
                          <a16:colId xmlns:a16="http://schemas.microsoft.com/office/drawing/2014/main" val="2328028673"/>
                        </a:ext>
                      </a:extLst>
                    </a:gridCol>
                  </a:tblGrid>
                  <a:tr h="456735">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Thời gian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Số học sinh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Số học sinh nữ</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Số học sinh khối 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561456275"/>
                      </a:ext>
                    </a:extLst>
                  </a:tr>
                  <a:tr h="470832">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[4; 5)</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6</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4</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10</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938082"/>
                      </a:ext>
                    </a:extLst>
                  </a:tr>
                  <a:tr h="470832">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[5; 6)</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10</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8</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18</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247096"/>
                      </a:ext>
                    </a:extLst>
                  </a:tr>
                  <a:tr h="470832">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[6; 7)</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13</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10</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23</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9534409"/>
                      </a:ext>
                    </a:extLst>
                  </a:tr>
                  <a:tr h="470832">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[7; 8)</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9</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11</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20</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2231562"/>
                      </a:ext>
                    </a:extLst>
                  </a:tr>
                  <a:tr h="470832">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[8; 9)</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7</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8</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15</m:t>
                                </m:r>
                              </m:oMath>
                            </m:oMathPara>
                          </a14:m>
                          <a:endParaRPr lang="en-US" sz="1800">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24271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631136897"/>
                  </p:ext>
                </p:extLst>
              </p:nvPr>
            </p:nvGraphicFramePr>
            <p:xfrm>
              <a:off x="433827" y="1298885"/>
              <a:ext cx="8297400" cy="2810895"/>
            </p:xfrm>
            <a:graphic>
              <a:graphicData uri="http://schemas.openxmlformats.org/drawingml/2006/table">
                <a:tbl>
                  <a:tblPr firstRow="1" firstCol="1" bandRow="1"/>
                  <a:tblGrid>
                    <a:gridCol w="2074350">
                      <a:extLst>
                        <a:ext uri="{9D8B030D-6E8A-4147-A177-3AD203B41FA5}">
                          <a16:colId xmlns:a16="http://schemas.microsoft.com/office/drawing/2014/main" val="3569208209"/>
                        </a:ext>
                      </a:extLst>
                    </a:gridCol>
                    <a:gridCol w="2074350">
                      <a:extLst>
                        <a:ext uri="{9D8B030D-6E8A-4147-A177-3AD203B41FA5}">
                          <a16:colId xmlns:a16="http://schemas.microsoft.com/office/drawing/2014/main" val="3355665210"/>
                        </a:ext>
                      </a:extLst>
                    </a:gridCol>
                    <a:gridCol w="2074350">
                      <a:extLst>
                        <a:ext uri="{9D8B030D-6E8A-4147-A177-3AD203B41FA5}">
                          <a16:colId xmlns:a16="http://schemas.microsoft.com/office/drawing/2014/main" val="4125330219"/>
                        </a:ext>
                      </a:extLst>
                    </a:gridCol>
                    <a:gridCol w="2074350">
                      <a:extLst>
                        <a:ext uri="{9D8B030D-6E8A-4147-A177-3AD203B41FA5}">
                          <a16:colId xmlns:a16="http://schemas.microsoft.com/office/drawing/2014/main" val="2328028673"/>
                        </a:ext>
                      </a:extLst>
                    </a:gridCol>
                  </a:tblGrid>
                  <a:tr h="456735">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Thời gian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Số học sinh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Số học sinh nữ</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en-US" sz="1800">
                              <a:effectLst/>
                              <a:latin typeface="+mj-lt"/>
                              <a:ea typeface="Times New Roman" panose="02020603050405020304" pitchFamily="18" charset="0"/>
                            </a:rPr>
                            <a:t>Số học sinh khối 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561456275"/>
                      </a:ext>
                    </a:extLst>
                  </a:tr>
                  <a:tr h="470832">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3" t="-98701" r="-300000" b="-40519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88" t="-98701" r="-200882" b="-40519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98701" r="-100293" b="-405195"/>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82" t="-98701" r="-588" b="-405195"/>
                          </a:stretch>
                        </a:blipFill>
                      </a:tcPr>
                    </a:tc>
                    <a:extLst>
                      <a:ext uri="{0D108BD9-81ED-4DB2-BD59-A6C34878D82A}">
                        <a16:rowId xmlns:a16="http://schemas.microsoft.com/office/drawing/2014/main" val="3313938082"/>
                      </a:ext>
                    </a:extLst>
                  </a:tr>
                  <a:tr h="470832">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3" t="-196154" r="-300000" b="-3000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88" t="-196154" r="-200882" b="-3000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196154" r="-100293" b="-3000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82" t="-196154" r="-588" b="-300000"/>
                          </a:stretch>
                        </a:blipFill>
                      </a:tcPr>
                    </a:tc>
                    <a:extLst>
                      <a:ext uri="{0D108BD9-81ED-4DB2-BD59-A6C34878D82A}">
                        <a16:rowId xmlns:a16="http://schemas.microsoft.com/office/drawing/2014/main" val="2295247096"/>
                      </a:ext>
                    </a:extLst>
                  </a:tr>
                  <a:tr h="470832">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3" t="-300000" r="-300000" b="-20389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88" t="-300000" r="-200882" b="-20389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300000" r="-100293" b="-20389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82" t="-300000" r="-588" b="-203896"/>
                          </a:stretch>
                        </a:blipFill>
                      </a:tcPr>
                    </a:tc>
                    <a:extLst>
                      <a:ext uri="{0D108BD9-81ED-4DB2-BD59-A6C34878D82A}">
                        <a16:rowId xmlns:a16="http://schemas.microsoft.com/office/drawing/2014/main" val="2009534409"/>
                      </a:ext>
                    </a:extLst>
                  </a:tr>
                  <a:tr h="470832">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3" t="-394872" r="-300000" b="-101282"/>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88" t="-394872" r="-200882" b="-101282"/>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394872" r="-100293" b="-101282"/>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82" t="-394872" r="-588" b="-101282"/>
                          </a:stretch>
                        </a:blipFill>
                      </a:tcPr>
                    </a:tc>
                    <a:extLst>
                      <a:ext uri="{0D108BD9-81ED-4DB2-BD59-A6C34878D82A}">
                        <a16:rowId xmlns:a16="http://schemas.microsoft.com/office/drawing/2014/main" val="1762231562"/>
                      </a:ext>
                    </a:extLst>
                  </a:tr>
                  <a:tr h="470832">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3" t="-501299" r="-300000" b="-259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88" t="-501299" r="-200882" b="-259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501299" r="-100293" b="-259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82" t="-501299" r="-588" b="-2597"/>
                          </a:stretch>
                        </a:blipFill>
                      </a:tcPr>
                    </a:tc>
                    <a:extLst>
                      <a:ext uri="{0D108BD9-81ED-4DB2-BD59-A6C34878D82A}">
                        <a16:rowId xmlns:a16="http://schemas.microsoft.com/office/drawing/2014/main" val="3372242711"/>
                      </a:ext>
                    </a:extLst>
                  </a:tr>
                </a:tbl>
              </a:graphicData>
            </a:graphic>
          </p:graphicFrame>
        </mc:Fallback>
      </mc:AlternateContent>
      <p:pic>
        <p:nvPicPr>
          <p:cNvPr id="14" name="Picture 13"/>
          <p:cNvPicPr>
            <a:picLocks noChangeAspect="1"/>
          </p:cNvPicPr>
          <p:nvPr/>
        </p:nvPicPr>
        <p:blipFill>
          <a:blip r:embed="rId4"/>
          <a:stretch>
            <a:fillRect/>
          </a:stretch>
        </p:blipFill>
        <p:spPr>
          <a:xfrm flipH="1">
            <a:off x="8428543" y="3535591"/>
            <a:ext cx="573564" cy="1591016"/>
          </a:xfrm>
          <a:prstGeom prst="rect">
            <a:avLst/>
          </a:prstGeom>
        </p:spPr>
      </p:pic>
      <p:sp>
        <p:nvSpPr>
          <p:cNvPr id="15" name="Rectangle 14"/>
          <p:cNvSpPr/>
          <p:nvPr/>
        </p:nvSpPr>
        <p:spPr>
          <a:xfrm>
            <a:off x="286434" y="29285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1270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rot="18778838">
            <a:off x="291440" y="15860"/>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p:cNvSpPr/>
          <p:nvPr/>
        </p:nvSpPr>
        <p:spPr>
          <a:xfrm>
            <a:off x="431528" y="908827"/>
            <a:ext cx="8219590" cy="1015663"/>
          </a:xfrm>
          <a:prstGeom prst="rect">
            <a:avLst/>
          </a:prstGeom>
        </p:spPr>
        <p:txBody>
          <a:bodyPr wrap="square">
            <a:spAutoFit/>
          </a:bodyPr>
          <a:lstStyle/>
          <a:p>
            <a:pPr algn="just">
              <a:lnSpc>
                <a:spcPct val="150000"/>
              </a:lnSpc>
              <a:spcBef>
                <a:spcPts val="600"/>
              </a:spcBef>
              <a:spcAft>
                <a:spcPts val="800"/>
              </a:spcAft>
            </a:pPr>
            <a:r>
              <a:rPr lang="en-US" sz="2000" smtClean="0">
                <a:latin typeface="+mn-lt"/>
                <a:ea typeface="Arial" panose="020B0604020202020204" pitchFamily="34" charset="0"/>
                <a:cs typeface="Times New Roman" panose="02020603050405020304" pitchFamily="18" charset="0"/>
              </a:rPr>
              <a:t>a)</a:t>
            </a:r>
            <a:r>
              <a:rPr lang="vi-VN" sz="2000" smtClean="0">
                <a:latin typeface="+mn-lt"/>
                <a:ea typeface="Arial" panose="020B0604020202020204" pitchFamily="34" charset="0"/>
                <a:cs typeface="Times New Roman" panose="02020603050405020304" pitchFamily="18" charset="0"/>
              </a:rPr>
              <a:t> </a:t>
            </a:r>
            <a:r>
              <a:rPr lang="vi-VN" sz="2000">
                <a:latin typeface="+mn-lt"/>
                <a:ea typeface="Arial" panose="020B0604020202020204" pitchFamily="34" charset="0"/>
                <a:cs typeface="Times New Roman" panose="02020603050405020304" pitchFamily="18" charset="0"/>
              </a:rPr>
              <a:t>Giả sử lớp 11A có 30 học sinh và sau khi khảo sát, ta có được bảng thống kê như sau:</a:t>
            </a:r>
            <a:endParaRPr lang="en-US" sz="2000">
              <a:effectLst/>
              <a:latin typeface="+mn-lt"/>
              <a:ea typeface="Arial" panose="020B0604020202020204" pitchFamily="34" charset="0"/>
              <a:cs typeface="Times New Roman" panose="02020603050405020304" pitchFamily="18" charset="0"/>
            </a:endParaRPr>
          </a:p>
        </p:txBody>
      </p:sp>
      <p:sp>
        <p:nvSpPr>
          <p:cNvPr id="4" name="Rectangle 3"/>
          <p:cNvSpPr/>
          <p:nvPr/>
        </p:nvSpPr>
        <p:spPr>
          <a:xfrm>
            <a:off x="457885" y="3277072"/>
            <a:ext cx="8166876" cy="1477328"/>
          </a:xfrm>
          <a:prstGeom prst="rect">
            <a:avLst/>
          </a:prstGeom>
        </p:spPr>
        <p:txBody>
          <a:bodyPr wrap="squar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b) Ta không thể tính chính xác thời gian tự học trung bình của các </a:t>
            </a:r>
            <a:r>
              <a:rPr lang="en-US" sz="2000" smtClean="0">
                <a:latin typeface="+mn-lt"/>
                <a:ea typeface="Arial" panose="020B0604020202020204" pitchFamily="34" charset="0"/>
                <a:cs typeface="Times New Roman" panose="02020603050405020304" pitchFamily="18" charset="0"/>
              </a:rPr>
              <a:t>   học </a:t>
            </a:r>
            <a:r>
              <a:rPr lang="en-US" sz="2000">
                <a:latin typeface="+mn-lt"/>
                <a:ea typeface="Arial" panose="020B0604020202020204" pitchFamily="34" charset="0"/>
                <a:cs typeface="Times New Roman" panose="02020603050405020304" pitchFamily="18" charset="0"/>
              </a:rPr>
              <a:t>sinh trong lớp vì không có mẫu số liệu cụ thể về thời gian tự </a:t>
            </a:r>
            <a:r>
              <a:rPr lang="en-US" sz="2000" smtClean="0">
                <a:latin typeface="+mn-lt"/>
                <a:ea typeface="Arial" panose="020B0604020202020204" pitchFamily="34" charset="0"/>
                <a:cs typeface="Times New Roman" panose="02020603050405020304" pitchFamily="18" charset="0"/>
              </a:rPr>
              <a:t>học </a:t>
            </a:r>
            <a:r>
              <a:rPr lang="en-US" sz="2000">
                <a:latin typeface="+mn-lt"/>
                <a:ea typeface="Arial" panose="020B0604020202020204" pitchFamily="34" charset="0"/>
                <a:cs typeface="Times New Roman" panose="02020603050405020304" pitchFamily="18" charset="0"/>
              </a:rPr>
              <a:t>của từng học sinh.</a:t>
            </a:r>
            <a:endParaRPr lang="en-US" sz="2000">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4001415607"/>
                  </p:ext>
                </p:extLst>
              </p:nvPr>
            </p:nvGraphicFramePr>
            <p:xfrm>
              <a:off x="556261" y="2104794"/>
              <a:ext cx="8055133" cy="907886"/>
            </p:xfrm>
            <a:graphic>
              <a:graphicData uri="http://schemas.openxmlformats.org/drawingml/2006/table">
                <a:tbl>
                  <a:tblPr firstRow="1" firstCol="1" bandRow="1"/>
                  <a:tblGrid>
                    <a:gridCol w="1574103">
                      <a:extLst>
                        <a:ext uri="{9D8B030D-6E8A-4147-A177-3AD203B41FA5}">
                          <a16:colId xmlns:a16="http://schemas.microsoft.com/office/drawing/2014/main" val="17110614"/>
                        </a:ext>
                      </a:extLst>
                    </a:gridCol>
                    <a:gridCol w="1574103">
                      <a:extLst>
                        <a:ext uri="{9D8B030D-6E8A-4147-A177-3AD203B41FA5}">
                          <a16:colId xmlns:a16="http://schemas.microsoft.com/office/drawing/2014/main" val="890525117"/>
                        </a:ext>
                      </a:extLst>
                    </a:gridCol>
                    <a:gridCol w="1574103">
                      <a:extLst>
                        <a:ext uri="{9D8B030D-6E8A-4147-A177-3AD203B41FA5}">
                          <a16:colId xmlns:a16="http://schemas.microsoft.com/office/drawing/2014/main" val="4294390968"/>
                        </a:ext>
                      </a:extLst>
                    </a:gridCol>
                    <a:gridCol w="1574103">
                      <a:extLst>
                        <a:ext uri="{9D8B030D-6E8A-4147-A177-3AD203B41FA5}">
                          <a16:colId xmlns:a16="http://schemas.microsoft.com/office/drawing/2014/main" val="729573718"/>
                        </a:ext>
                      </a:extLst>
                    </a:gridCol>
                    <a:gridCol w="1758721">
                      <a:extLst>
                        <a:ext uri="{9D8B030D-6E8A-4147-A177-3AD203B41FA5}">
                          <a16:colId xmlns:a16="http://schemas.microsoft.com/office/drawing/2014/main" val="2055478914"/>
                        </a:ext>
                      </a:extLst>
                    </a:gridCol>
                  </a:tblGrid>
                  <a:tr h="453943">
                    <a:tc>
                      <a:txBody>
                        <a:bodyPr/>
                        <a:lstStyle/>
                        <a:p>
                          <a:pPr algn="ctr">
                            <a:lnSpc>
                              <a:spcPct val="150000"/>
                            </a:lnSpc>
                            <a:spcBef>
                              <a:spcPts val="100"/>
                            </a:spcBef>
                            <a:spcAft>
                              <a:spcPts val="100"/>
                            </a:spcAft>
                          </a:pPr>
                          <a:r>
                            <a:rPr lang="en-US" sz="1700">
                              <a:effectLst/>
                              <a:latin typeface="+mn-lt"/>
                              <a:ea typeface="Dotum" panose="020B0600000101010101" pitchFamily="34" charset="-127"/>
                            </a:rPr>
                            <a:t>Thời gian (giờ)</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lnSpc>
                              <a:spcPct val="150000"/>
                            </a:lnSpc>
                            <a:spcBef>
                              <a:spcPts val="100"/>
                            </a:spcBef>
                            <a:spcAft>
                              <a:spcPts val="100"/>
                            </a:spcAft>
                          </a:pPr>
                          <a:r>
                            <a:rPr lang="en-US" sz="1700">
                              <a:effectLst/>
                              <a:latin typeface="+mn-lt"/>
                              <a:ea typeface="Dotum" panose="020B0600000101010101" pitchFamily="34" charset="-127"/>
                            </a:rPr>
                            <a:t>Dưới 1,5 giờ</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Dotum" panose="020B0600000101010101" pitchFamily="34" charset="-127"/>
                                  </a:rPr>
                                  <m:t>[1,5; 3)</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Dotum" panose="020B0600000101010101" pitchFamily="34" charset="-127"/>
                                  </a:rPr>
                                  <m:t>[3; 4,5)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100"/>
                            </a:spcBef>
                            <a:spcAft>
                              <a:spcPts val="100"/>
                            </a:spcAft>
                          </a:pPr>
                          <a:r>
                            <a:rPr lang="en-US" sz="1700">
                              <a:effectLst/>
                              <a:latin typeface="+mn-lt"/>
                              <a:ea typeface="Dotum" panose="020B0600000101010101" pitchFamily="34" charset="-127"/>
                            </a:rPr>
                            <a:t>Từ 4,5 giờ trở lên</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2619540"/>
                      </a:ext>
                    </a:extLst>
                  </a:tr>
                  <a:tr h="453943">
                    <a:tc>
                      <a:txBody>
                        <a:bodyPr/>
                        <a:lstStyle/>
                        <a:p>
                          <a:pPr algn="ctr">
                            <a:lnSpc>
                              <a:spcPct val="150000"/>
                            </a:lnSpc>
                            <a:spcBef>
                              <a:spcPts val="100"/>
                            </a:spcBef>
                            <a:spcAft>
                              <a:spcPts val="100"/>
                            </a:spcAft>
                          </a:pPr>
                          <a:r>
                            <a:rPr lang="en-US" sz="1700">
                              <a:effectLst/>
                              <a:latin typeface="+mn-lt"/>
                              <a:ea typeface="Dotum" panose="020B0600000101010101" pitchFamily="34" charset="-127"/>
                            </a:rPr>
                            <a:t>Số học sinh</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Dotum" panose="020B0600000101010101" pitchFamily="34" charset="-127"/>
                                  </a:rPr>
                                  <m:t>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Dotum" panose="020B0600000101010101" pitchFamily="34" charset="-127"/>
                                  </a:rPr>
                                  <m:t>15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Dotum" panose="020B0600000101010101" pitchFamily="34" charset="-127"/>
                                  </a:rPr>
                                  <m:t>8</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effectLst/>
                                    <a:latin typeface="Cambria Math" panose="02040503050406030204" pitchFamily="18" charset="0"/>
                                    <a:ea typeface="Dotum" panose="020B0600000101010101" pitchFamily="34" charset="-127"/>
                                  </a:rPr>
                                  <m:t>2</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44652"/>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4001415607"/>
                  </p:ext>
                </p:extLst>
              </p:nvPr>
            </p:nvGraphicFramePr>
            <p:xfrm>
              <a:off x="556261" y="2104794"/>
              <a:ext cx="8055133" cy="907886"/>
            </p:xfrm>
            <a:graphic>
              <a:graphicData uri="http://schemas.openxmlformats.org/drawingml/2006/table">
                <a:tbl>
                  <a:tblPr firstRow="1" firstCol="1" bandRow="1"/>
                  <a:tblGrid>
                    <a:gridCol w="1574103">
                      <a:extLst>
                        <a:ext uri="{9D8B030D-6E8A-4147-A177-3AD203B41FA5}">
                          <a16:colId xmlns:a16="http://schemas.microsoft.com/office/drawing/2014/main" val="17110614"/>
                        </a:ext>
                      </a:extLst>
                    </a:gridCol>
                    <a:gridCol w="1574103">
                      <a:extLst>
                        <a:ext uri="{9D8B030D-6E8A-4147-A177-3AD203B41FA5}">
                          <a16:colId xmlns:a16="http://schemas.microsoft.com/office/drawing/2014/main" val="890525117"/>
                        </a:ext>
                      </a:extLst>
                    </a:gridCol>
                    <a:gridCol w="1574103">
                      <a:extLst>
                        <a:ext uri="{9D8B030D-6E8A-4147-A177-3AD203B41FA5}">
                          <a16:colId xmlns:a16="http://schemas.microsoft.com/office/drawing/2014/main" val="4294390968"/>
                        </a:ext>
                      </a:extLst>
                    </a:gridCol>
                    <a:gridCol w="1574103">
                      <a:extLst>
                        <a:ext uri="{9D8B030D-6E8A-4147-A177-3AD203B41FA5}">
                          <a16:colId xmlns:a16="http://schemas.microsoft.com/office/drawing/2014/main" val="729573718"/>
                        </a:ext>
                      </a:extLst>
                    </a:gridCol>
                    <a:gridCol w="1758721">
                      <a:extLst>
                        <a:ext uri="{9D8B030D-6E8A-4147-A177-3AD203B41FA5}">
                          <a16:colId xmlns:a16="http://schemas.microsoft.com/office/drawing/2014/main" val="2055478914"/>
                        </a:ext>
                      </a:extLst>
                    </a:gridCol>
                  </a:tblGrid>
                  <a:tr h="453943">
                    <a:tc>
                      <a:txBody>
                        <a:bodyPr/>
                        <a:lstStyle/>
                        <a:p>
                          <a:pPr algn="ctr">
                            <a:lnSpc>
                              <a:spcPct val="150000"/>
                            </a:lnSpc>
                            <a:spcBef>
                              <a:spcPts val="100"/>
                            </a:spcBef>
                            <a:spcAft>
                              <a:spcPts val="100"/>
                            </a:spcAft>
                          </a:pPr>
                          <a:r>
                            <a:rPr lang="en-US" sz="1700">
                              <a:effectLst/>
                              <a:latin typeface="+mn-lt"/>
                              <a:ea typeface="Dotum" panose="020B0600000101010101" pitchFamily="34" charset="-127"/>
                            </a:rPr>
                            <a:t>Thời gian (giờ)</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lnSpc>
                              <a:spcPct val="150000"/>
                            </a:lnSpc>
                            <a:spcBef>
                              <a:spcPts val="100"/>
                            </a:spcBef>
                            <a:spcAft>
                              <a:spcPts val="100"/>
                            </a:spcAft>
                          </a:pPr>
                          <a:r>
                            <a:rPr lang="en-US" sz="1700">
                              <a:effectLst/>
                              <a:latin typeface="+mn-lt"/>
                              <a:ea typeface="Dotum" panose="020B0600000101010101" pitchFamily="34" charset="-127"/>
                            </a:rPr>
                            <a:t>Dưới 1,5 giờ</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00775" t="-1333" r="-212791" b="-11066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0775" t="-1333" r="-112791" b="-110667"/>
                          </a:stretch>
                        </a:blipFill>
                      </a:tcPr>
                    </a:tc>
                    <a:tc>
                      <a:txBody>
                        <a:bodyPr/>
                        <a:lstStyle/>
                        <a:p>
                          <a:pPr algn="ctr">
                            <a:lnSpc>
                              <a:spcPct val="150000"/>
                            </a:lnSpc>
                            <a:spcBef>
                              <a:spcPts val="100"/>
                            </a:spcBef>
                            <a:spcAft>
                              <a:spcPts val="100"/>
                            </a:spcAft>
                          </a:pPr>
                          <a:r>
                            <a:rPr lang="en-US" sz="1700">
                              <a:effectLst/>
                              <a:latin typeface="+mn-lt"/>
                              <a:ea typeface="Dotum" panose="020B0600000101010101" pitchFamily="34" charset="-127"/>
                            </a:rPr>
                            <a:t>Từ 4,5 giờ trở lên</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2619540"/>
                      </a:ext>
                    </a:extLst>
                  </a:tr>
                  <a:tr h="453943">
                    <a:tc>
                      <a:txBody>
                        <a:bodyPr/>
                        <a:lstStyle/>
                        <a:p>
                          <a:pPr algn="ctr">
                            <a:lnSpc>
                              <a:spcPct val="150000"/>
                            </a:lnSpc>
                            <a:spcBef>
                              <a:spcPts val="100"/>
                            </a:spcBef>
                            <a:spcAft>
                              <a:spcPts val="100"/>
                            </a:spcAft>
                          </a:pPr>
                          <a:r>
                            <a:rPr lang="en-US" sz="1700">
                              <a:effectLst/>
                              <a:latin typeface="+mn-lt"/>
                              <a:ea typeface="Dotum" panose="020B0600000101010101" pitchFamily="34" charset="-127"/>
                            </a:rPr>
                            <a:t>Số học sinh</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0000" t="-101333" r="-311583" b="-1066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00775" t="-101333" r="-212791" b="-1066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0775" t="-101333" r="-112791" b="-1066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57785" t="-101333" r="-692" b="-10667"/>
                          </a:stretch>
                        </a:blipFill>
                      </a:tcPr>
                    </a:tc>
                    <a:extLst>
                      <a:ext uri="{0D108BD9-81ED-4DB2-BD59-A6C34878D82A}">
                        <a16:rowId xmlns:a16="http://schemas.microsoft.com/office/drawing/2014/main" val="154144652"/>
                      </a:ext>
                    </a:extLst>
                  </a:tr>
                </a:tbl>
              </a:graphicData>
            </a:graphic>
          </p:graphicFrame>
        </mc:Fallback>
      </mc:AlternateContent>
      <p:sp>
        <p:nvSpPr>
          <p:cNvPr id="21" name="Rectangle 20"/>
          <p:cNvSpPr/>
          <p:nvPr/>
        </p:nvSpPr>
        <p:spPr>
          <a:xfrm>
            <a:off x="4066231" y="356054"/>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96235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a:off x="8306942" y="180377"/>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flipH="1">
            <a:off x="8306942" y="3413854"/>
            <a:ext cx="573564" cy="1591016"/>
          </a:xfrm>
          <a:prstGeom prst="rect">
            <a:avLst/>
          </a:prstGeom>
        </p:spPr>
      </p:pic>
      <p:sp>
        <p:nvSpPr>
          <p:cNvPr id="11" name="Rectangle 10"/>
          <p:cNvSpPr/>
          <p:nvPr/>
        </p:nvSpPr>
        <p:spPr>
          <a:xfrm>
            <a:off x="286434" y="29285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286433" y="725752"/>
                <a:ext cx="8694051" cy="393114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Tổng số học sinh khối 11 được khảo sát là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𝑛</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 45 + 41 = 86</m:t>
                    </m:r>
                  </m:oMath>
                </a14:m>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a:t>
                </a: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Gọi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en-US" sz="18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en-US" sz="18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en-US" sz="18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3</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en-US" sz="1800" b="0" i="1" u="none" strike="noStrike" kern="0" cap="none" spc="0" normalizeH="0" baseline="-25000" noProof="0">
                            <a:ln>
                              <a:noFill/>
                            </a:ln>
                            <a:solidFill>
                              <a:srgbClr val="000000"/>
                            </a:solidFill>
                            <a:effectLst/>
                            <a:uLnTx/>
                            <a:uFillTx/>
                            <a:latin typeface="Cambria Math" panose="02040503050406030204" pitchFamily="18" charset="0"/>
                            <a:ea typeface="Times New Roman" panose="02020603050405020304" pitchFamily="18" charset="0"/>
                            <a:sym typeface="Arial"/>
                          </a:rPr>
                          <m:t>86</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oMath>
                </a14:m>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là thời gian ngủ của các học sinh khối 11 được khảo sát và </a:t>
                </a:r>
                <a:endParaRPr kumimoji="0" lang="en-US" sz="1800" b="0" i="0" u="none" strike="noStrike" kern="0" cap="none" spc="0" normalizeH="0" baseline="0" noProof="0" smtClean="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n-lt"/>
                    <a:ea typeface="Times New Roman" panose="02020603050405020304" pitchFamily="18" charset="0"/>
                    <a:sym typeface="Arial"/>
                  </a:rPr>
                  <a:t>giả </a:t>
                </a:r>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sử dãy này đã sắp xếp theo thứ tự tăng dần. </a:t>
                </a:r>
                <a:endParaRPr kumimoji="0" lang="en-US" sz="1800" b="0" i="0" u="none" strike="noStrike" kern="0" cap="none" spc="0" normalizeH="0" baseline="0" noProof="0" smtClean="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mn-lt"/>
                    <a:ea typeface="Times New Roman" panose="02020603050405020304" pitchFamily="18" charset="0"/>
                    <a:sym typeface="Arial"/>
                  </a:rPr>
                  <a:t>Khi </a:t>
                </a:r>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đó trung vị của mẫu số liệu </a:t>
                </a:r>
                <a:r>
                  <a:rPr kumimoji="0" lang="en-US" sz="1800" b="0" i="0" u="none" strike="noStrike" kern="0" cap="none" spc="0" normalizeH="0" baseline="0" noProof="0" smtClean="0">
                    <a:ln>
                      <a:noFill/>
                    </a:ln>
                    <a:solidFill>
                      <a:srgbClr val="000000"/>
                    </a:solidFill>
                    <a:effectLst/>
                    <a:uLnTx/>
                    <a:uFillTx/>
                    <a:latin typeface="+mn-lt"/>
                    <a:ea typeface="Times New Roman" panose="02020603050405020304" pitchFamily="18" charset="0"/>
                    <a:sym typeface="Arial"/>
                  </a:rPr>
                  <a:t>là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X</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43</m:t>
                            </m:r>
                          </m:sub>
                        </m:s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X</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44</m:t>
                            </m:r>
                          </m:sub>
                        </m:sSub>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den>
                    </m:f>
                  </m:oMath>
                </a14:m>
                <a:r>
                  <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Do đó, tứ phân vị thứ ba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x</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22</m:t>
                        </m:r>
                      </m:sub>
                    </m:sSub>
                  </m:oMath>
                </a14:m>
                <a:r>
                  <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Vì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x</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22</m:t>
                        </m:r>
                      </m:sub>
                    </m:sSub>
                  </m:oMath>
                </a14:m>
                <a:r>
                  <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thuộc nhóm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[5;6)</m:t>
                    </m:r>
                  </m:oMath>
                </a14:m>
                <a:r>
                  <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nên nhóm này chứa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𝑄</m:t>
                        </m:r>
                      </m:e>
                      <m:sub>
                        <m:r>
                          <a:rPr kumimoji="0" lang="en-US" sz="1800" b="0" i="1" u="none" strike="noStrike" kern="0" cap="none" spc="0" normalizeH="0" baseline="-2500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oMath>
                </a14:m>
                <a:r>
                  <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𝑄</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86</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4</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18</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≈5,64 </m:t>
                      </m:r>
                    </m:oMath>
                  </m:oMathPara>
                </a14:m>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Vậy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75%</m:t>
                    </m:r>
                  </m:oMath>
                </a14:m>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 học sinh khối 11 ngủ ít nhất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5,64</m:t>
                    </m:r>
                  </m:oMath>
                </a14:m>
                <a:r>
                  <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rPr>
                  <a:t> giờ.</a:t>
                </a:r>
              </a:p>
            </p:txBody>
          </p:sp>
        </mc:Choice>
        <mc:Fallback>
          <p:sp>
            <p:nvSpPr>
              <p:cNvPr id="7" name="Rectangle 6"/>
              <p:cNvSpPr>
                <a:spLocks noRot="1" noChangeAspect="1" noMove="1" noResize="1" noEditPoints="1" noAdjustHandles="1" noChangeArrowheads="1" noChangeShapeType="1" noTextEdit="1"/>
              </p:cNvSpPr>
              <p:nvPr/>
            </p:nvSpPr>
            <p:spPr>
              <a:xfrm>
                <a:off x="286433" y="725752"/>
                <a:ext cx="8694051" cy="3931141"/>
              </a:xfrm>
              <a:prstGeom prst="rect">
                <a:avLst/>
              </a:prstGeom>
              <a:blipFill>
                <a:blip r:embed="rId4"/>
                <a:stretch>
                  <a:fillRect l="-631" r="-210" b="-930"/>
                </a:stretch>
              </a:blipFill>
            </p:spPr>
            <p:txBody>
              <a:bodyPr/>
              <a:lstStyle/>
              <a:p>
                <a:r>
                  <a:rPr lang="en-US">
                    <a:noFill/>
                  </a:rPr>
                  <a:t> </a:t>
                </a:r>
              </a:p>
            </p:txBody>
          </p:sp>
        </mc:Fallback>
      </mc:AlternateContent>
    </p:spTree>
    <p:extLst>
      <p:ext uri="{BB962C8B-B14F-4D97-AF65-F5344CB8AC3E}">
        <p14:creationId xmlns:p14="http://schemas.microsoft.com/office/powerpoint/2010/main" val="373755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anim calcmode="lin" valueType="num">
                                      <p:cBhvr>
                                        <p:cTn id="2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anim calcmode="lin" valueType="num">
                                      <p:cBhvr>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93" name="Google Shape;993;p67"/>
          <p:cNvGrpSpPr/>
          <p:nvPr/>
        </p:nvGrpSpPr>
        <p:grpSpPr>
          <a:xfrm rot="5400000">
            <a:off x="1278724" y="3201734"/>
            <a:ext cx="661955" cy="2692761"/>
            <a:chOff x="484632" y="2025542"/>
            <a:chExt cx="661955" cy="2692761"/>
          </a:xfrm>
        </p:grpSpPr>
        <p:sp>
          <p:nvSpPr>
            <p:cNvPr id="994" name="Google Shape;994;p67"/>
            <p:cNvSpPr/>
            <p:nvPr/>
          </p:nvSpPr>
          <p:spPr>
            <a:xfrm flipH="1">
              <a:off x="598925" y="20255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7"/>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7"/>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7"/>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itle 2"/>
          <p:cNvSpPr>
            <a:spLocks noGrp="1"/>
          </p:cNvSpPr>
          <p:nvPr>
            <p:ph type="title"/>
          </p:nvPr>
        </p:nvSpPr>
        <p:spPr>
          <a:xfrm>
            <a:off x="2135220" y="495816"/>
            <a:ext cx="4911329" cy="375900"/>
          </a:xfrm>
        </p:spPr>
        <p:txBody>
          <a:bodyPr/>
          <a:lstStyle/>
          <a:p>
            <a:r>
              <a:rPr lang="vi-VN" sz="3200" b="1">
                <a:latin typeface="+mn-lt"/>
              </a:rPr>
              <a:t>HƯỚNG DẪN VỀ NHÀ</a:t>
            </a:r>
          </a:p>
        </p:txBody>
      </p:sp>
      <p:grpSp>
        <p:nvGrpSpPr>
          <p:cNvPr id="80" name="Group 79"/>
          <p:cNvGrpSpPr/>
          <p:nvPr/>
        </p:nvGrpSpPr>
        <p:grpSpPr>
          <a:xfrm>
            <a:off x="555891" y="1515933"/>
            <a:ext cx="2068860" cy="1995173"/>
            <a:chOff x="918432" y="3568797"/>
            <a:chExt cx="5422223" cy="4239967"/>
          </a:xfrm>
          <a:solidFill>
            <a:schemeClr val="accent4">
              <a:lumMod val="40000"/>
              <a:lumOff val="60000"/>
            </a:schemeClr>
          </a:solidFill>
        </p:grpSpPr>
        <p:grpSp>
          <p:nvGrpSpPr>
            <p:cNvPr id="81" name="Group 3"/>
            <p:cNvGrpSpPr/>
            <p:nvPr/>
          </p:nvGrpSpPr>
          <p:grpSpPr>
            <a:xfrm>
              <a:off x="918432" y="3568797"/>
              <a:ext cx="5422223" cy="4239967"/>
              <a:chOff x="-3810" y="0"/>
              <a:chExt cx="3189543" cy="3100688"/>
            </a:xfrm>
            <a:grpFill/>
          </p:grpSpPr>
          <p:sp>
            <p:nvSpPr>
              <p:cNvPr id="8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2" name="Rectangle 81"/>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85" name="Group 84"/>
          <p:cNvGrpSpPr/>
          <p:nvPr/>
        </p:nvGrpSpPr>
        <p:grpSpPr>
          <a:xfrm>
            <a:off x="3014166" y="1496850"/>
            <a:ext cx="2290174" cy="2014257"/>
            <a:chOff x="6840639" y="3553166"/>
            <a:chExt cx="5422223" cy="5001862"/>
          </a:xfrm>
          <a:solidFill>
            <a:schemeClr val="accent4">
              <a:lumMod val="40000"/>
              <a:lumOff val="60000"/>
            </a:schemeClr>
          </a:solidFill>
        </p:grpSpPr>
        <p:grpSp>
          <p:nvGrpSpPr>
            <p:cNvPr id="86" name="Group 3"/>
            <p:cNvGrpSpPr/>
            <p:nvPr/>
          </p:nvGrpSpPr>
          <p:grpSpPr>
            <a:xfrm>
              <a:off x="6840639" y="3553166"/>
              <a:ext cx="5422223" cy="5001862"/>
              <a:chOff x="-3810" y="-1"/>
              <a:chExt cx="3189543" cy="3657863"/>
            </a:xfrm>
            <a:grpFill/>
          </p:grpSpPr>
          <p:sp>
            <p:nvSpPr>
              <p:cNvPr id="8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7" name="Rectangle 86"/>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90" name="Group 89"/>
          <p:cNvGrpSpPr/>
          <p:nvPr/>
        </p:nvGrpSpPr>
        <p:grpSpPr>
          <a:xfrm>
            <a:off x="5693754" y="1496850"/>
            <a:ext cx="2950133" cy="2014257"/>
            <a:chOff x="12644694" y="3479846"/>
            <a:chExt cx="5422223" cy="4709752"/>
          </a:xfrm>
          <a:solidFill>
            <a:schemeClr val="accent4">
              <a:lumMod val="40000"/>
              <a:lumOff val="60000"/>
            </a:schemeClr>
          </a:solidFill>
        </p:grpSpPr>
        <p:grpSp>
          <p:nvGrpSpPr>
            <p:cNvPr id="91" name="Group 3"/>
            <p:cNvGrpSpPr/>
            <p:nvPr/>
          </p:nvGrpSpPr>
          <p:grpSpPr>
            <a:xfrm>
              <a:off x="12644694" y="3479846"/>
              <a:ext cx="5422223" cy="4709752"/>
              <a:chOff x="-3810" y="0"/>
              <a:chExt cx="3189543" cy="3444242"/>
            </a:xfrm>
            <a:grpFill/>
          </p:grpSpPr>
          <p:sp>
            <p:nvSpPr>
              <p:cNvPr id="9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9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92" name="Rectangle 91"/>
            <p:cNvSpPr/>
            <p:nvPr/>
          </p:nvSpPr>
          <p:spPr>
            <a:xfrm>
              <a:off x="13056075" y="4081525"/>
              <a:ext cx="4622257" cy="34543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Bài tập cuối chương III</a:t>
              </a:r>
              <a:endParaRPr lang="pt-BR" sz="2000" b="1" i="1" dirty="0">
                <a:solidFill>
                  <a:prstClr val="black"/>
                </a:solidFill>
                <a:ea typeface="Calibri" panose="020F0502020204030204" pitchFamily="34" charset="0"/>
                <a:cs typeface="Times New Roman" panose="02020603050405020304" pitchFamily="18" charset="0"/>
              </a:endParaRPr>
            </a:p>
          </p:txBody>
        </p:sp>
      </p:grpSp>
      <p:pic>
        <p:nvPicPr>
          <p:cNvPr id="95" name="Picture 94"/>
          <p:cNvPicPr>
            <a:picLocks noChangeAspect="1"/>
          </p:cNvPicPr>
          <p:nvPr/>
        </p:nvPicPr>
        <p:blipFill>
          <a:blip r:embed="rId3"/>
          <a:stretch>
            <a:fillRect/>
          </a:stretch>
        </p:blipFill>
        <p:spPr>
          <a:xfrm>
            <a:off x="7752441" y="4204840"/>
            <a:ext cx="1065555" cy="710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barn(inVertical)">
                                      <p:cBhvr>
                                        <p:cTn id="15" dur="500"/>
                                        <p:tgtEl>
                                          <p:spTgt spid="8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randombar(horizontal)">
                                      <p:cBhvr>
                                        <p:cTn id="1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933" name="Google Shape;1933;p70"/>
          <p:cNvPicPr preferRelativeResize="0"/>
          <p:nvPr/>
        </p:nvPicPr>
        <p:blipFill>
          <a:blip r:embed="rId3">
            <a:alphaModFix/>
          </a:blip>
          <a:stretch>
            <a:fillRect/>
          </a:stretch>
        </p:blipFill>
        <p:spPr>
          <a:xfrm>
            <a:off x="6165907" y="1571167"/>
            <a:ext cx="2694477" cy="1751402"/>
          </a:xfrm>
          <a:prstGeom prst="rect">
            <a:avLst/>
          </a:prstGeom>
          <a:noFill/>
          <a:ln>
            <a:noFill/>
          </a:ln>
        </p:spPr>
      </p:pic>
      <p:pic>
        <p:nvPicPr>
          <p:cNvPr id="1934" name="Google Shape;1934;p70"/>
          <p:cNvPicPr preferRelativeResize="0"/>
          <p:nvPr/>
        </p:nvPicPr>
        <p:blipFill>
          <a:blip r:embed="rId4">
            <a:alphaModFix/>
          </a:blip>
          <a:stretch>
            <a:fillRect/>
          </a:stretch>
        </p:blipFill>
        <p:spPr>
          <a:xfrm>
            <a:off x="7046696" y="3664523"/>
            <a:ext cx="1813688" cy="1097281"/>
          </a:xfrm>
          <a:prstGeom prst="rect">
            <a:avLst/>
          </a:prstGeom>
          <a:noFill/>
          <a:ln>
            <a:noFill/>
          </a:ln>
        </p:spPr>
      </p:pic>
      <p:pic>
        <p:nvPicPr>
          <p:cNvPr id="1935" name="Google Shape;1935;p70"/>
          <p:cNvPicPr preferRelativeResize="0"/>
          <p:nvPr/>
        </p:nvPicPr>
        <p:blipFill>
          <a:blip r:embed="rId5">
            <a:alphaModFix/>
          </a:blip>
          <a:stretch>
            <a:fillRect/>
          </a:stretch>
        </p:blipFill>
        <p:spPr>
          <a:xfrm>
            <a:off x="5184186" y="3664523"/>
            <a:ext cx="1828797" cy="1356542"/>
          </a:xfrm>
          <a:prstGeom prst="rect">
            <a:avLst/>
          </a:prstGeom>
          <a:noFill/>
          <a:ln>
            <a:noFill/>
          </a:ln>
        </p:spPr>
      </p:pic>
      <p:pic>
        <p:nvPicPr>
          <p:cNvPr id="1936" name="Google Shape;1936;p70"/>
          <p:cNvPicPr preferRelativeResize="0"/>
          <p:nvPr/>
        </p:nvPicPr>
        <p:blipFill>
          <a:blip r:embed="rId6">
            <a:alphaModFix/>
          </a:blip>
          <a:stretch>
            <a:fillRect/>
          </a:stretch>
        </p:blipFill>
        <p:spPr>
          <a:xfrm>
            <a:off x="5251509" y="1787867"/>
            <a:ext cx="914400" cy="1376173"/>
          </a:xfrm>
          <a:prstGeom prst="rect">
            <a:avLst/>
          </a:prstGeom>
          <a:noFill/>
          <a:ln>
            <a:noFill/>
          </a:ln>
        </p:spPr>
      </p:pic>
      <p:sp>
        <p:nvSpPr>
          <p:cNvPr id="10" name="Rectangle 9"/>
          <p:cNvSpPr/>
          <p:nvPr/>
        </p:nvSpPr>
        <p:spPr>
          <a:xfrm>
            <a:off x="234908" y="388906"/>
            <a:ext cx="4852159" cy="3000821"/>
          </a:xfrm>
          <a:prstGeom prst="rect">
            <a:avLst/>
          </a:prstGeom>
        </p:spPr>
        <p:txBody>
          <a:bodyPr wrap="square">
            <a:spAutoFit/>
          </a:bodyPr>
          <a:lstStyle/>
          <a:p>
            <a:pPr lvl="0" algn="ctr">
              <a:lnSpc>
                <a:spcPct val="150000"/>
              </a:lnSpc>
              <a:buClrTx/>
              <a:defRPr/>
            </a:pPr>
            <a:r>
              <a:rPr lang="vi-VN" sz="4200" b="1">
                <a:solidFill>
                  <a:schemeClr val="bg1">
                    <a:lumMod val="10000"/>
                  </a:schemeClr>
                </a:solidFill>
                <a:sym typeface="Pangolin"/>
              </a:rPr>
              <a:t>CẢM ƠN CÁC EM </a:t>
            </a:r>
          </a:p>
          <a:p>
            <a:pPr lvl="0" algn="ctr">
              <a:lnSpc>
                <a:spcPct val="150000"/>
              </a:lnSpc>
              <a:buClrTx/>
              <a:defRPr/>
            </a:pPr>
            <a:r>
              <a:rPr lang="vi-VN" sz="4200" b="1">
                <a:solidFill>
                  <a:schemeClr val="bg1">
                    <a:lumMod val="10000"/>
                  </a:schemeClr>
                </a:solidFill>
                <a:sym typeface="Pangolin"/>
              </a:rPr>
              <a:t>ĐÃ THEO DÕI </a:t>
            </a:r>
            <a:r>
              <a:rPr lang="en-US" sz="4200" b="1" smtClean="0">
                <a:solidFill>
                  <a:schemeClr val="bg1">
                    <a:lumMod val="10000"/>
                  </a:schemeClr>
                </a:solidFill>
                <a:sym typeface="Pangolin"/>
              </a:rPr>
              <a:t>TIẾT</a:t>
            </a:r>
            <a:r>
              <a:rPr lang="vi-VN" sz="4200" b="1" smtClean="0">
                <a:solidFill>
                  <a:schemeClr val="bg1">
                    <a:lumMod val="10000"/>
                  </a:schemeClr>
                </a:solidFill>
                <a:sym typeface="Pangolin"/>
              </a:rPr>
              <a:t> </a:t>
            </a:r>
            <a:r>
              <a:rPr lang="vi-VN" sz="4200" b="1">
                <a:solidFill>
                  <a:schemeClr val="bg1">
                    <a:lumMod val="10000"/>
                  </a:schemeClr>
                </a:solidFill>
                <a:sym typeface="Pangolin"/>
              </a:rPr>
              <a:t>HỌC!</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393276" y="4353947"/>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rot="18778838">
            <a:off x="291440" y="15860"/>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433343" y="861337"/>
                <a:ext cx="8317665" cy="3992440"/>
              </a:xfrm>
              <a:prstGeom prst="rect">
                <a:avLst/>
              </a:prstGeom>
            </p:spPr>
            <p:txBody>
              <a:bodyPr wrap="square">
                <a:spAutoFit/>
              </a:bodyPr>
              <a:lstStyle/>
              <a:p>
                <a:pPr algn="just">
                  <a:lnSpc>
                    <a:spcPct val="150000"/>
                  </a:lnSpc>
                </a:pPr>
                <a:r>
                  <a:rPr lang="en-US" sz="1900" smtClean="0">
                    <a:effectLst/>
                    <a:latin typeface="+mn-lt"/>
                    <a:ea typeface="Dotum" panose="020B0600000101010101" pitchFamily="34" charset="-127"/>
                  </a:rPr>
                  <a:t>c) Có thể tính gần đúng thời gian tự học trung bình của các học sinh trong lớp dựa trên mẫu số liệu ghép nhóm bằng cách chọn thời gian đại diện cho mỗi nhóm, sau đó sử dụng tần số tương ứng để tính số trung bình, cụ thể:</a:t>
                </a:r>
                <a:endParaRPr lang="en-US" sz="1900">
                  <a:effectLst/>
                  <a:latin typeface="+mn-lt"/>
                  <a:ea typeface="Times New Roman" panose="02020603050405020304" pitchFamily="18" charset="0"/>
                </a:endParaRPr>
              </a:p>
              <a:p>
                <a:pPr marL="285750" indent="-285750" algn="just">
                  <a:lnSpc>
                    <a:spcPct val="150000"/>
                  </a:lnSpc>
                  <a:buFontTx/>
                  <a:buChar char="-"/>
                </a:pPr>
                <a:r>
                  <a:rPr lang="en-US" sz="1900" smtClean="0">
                    <a:effectLst/>
                    <a:latin typeface="+mn-lt"/>
                    <a:ea typeface="Dotum" panose="020B0600000101010101" pitchFamily="34" charset="-127"/>
                  </a:rPr>
                  <a:t>Thời </a:t>
                </a:r>
                <a:r>
                  <a:rPr lang="en-US" sz="1900">
                    <a:effectLst/>
                    <a:latin typeface="+mn-lt"/>
                    <a:ea typeface="Dotum" panose="020B0600000101010101" pitchFamily="34" charset="-127"/>
                  </a:rPr>
                  <a:t>gian tự học dưới </a:t>
                </a:r>
                <a14:m>
                  <m:oMath xmlns:m="http://schemas.openxmlformats.org/officeDocument/2006/math">
                    <m:r>
                      <a:rPr lang="en-US" sz="1900" i="1">
                        <a:effectLst/>
                        <a:latin typeface="Cambria Math" panose="02040503050406030204" pitchFamily="18" charset="0"/>
                        <a:ea typeface="Dotum" panose="020B0600000101010101" pitchFamily="34" charset="-127"/>
                      </a:rPr>
                      <m:t>1,5</m:t>
                    </m:r>
                  </m:oMath>
                </a14:m>
                <a:r>
                  <a:rPr lang="en-US" sz="1900">
                    <a:effectLst/>
                    <a:latin typeface="+mn-lt"/>
                    <a:ea typeface="Dotum" panose="020B0600000101010101" pitchFamily="34" charset="-127"/>
                  </a:rPr>
                  <a:t> giờ, ta chọn giá trị đại diện là </a:t>
                </a:r>
                <a14:m>
                  <m:oMath xmlns:m="http://schemas.openxmlformats.org/officeDocument/2006/math">
                    <m:r>
                      <a:rPr lang="en-US" sz="1900" i="1">
                        <a:effectLst/>
                        <a:latin typeface="Cambria Math" panose="02040503050406030204" pitchFamily="18" charset="0"/>
                        <a:ea typeface="Dotum" panose="020B0600000101010101" pitchFamily="34" charset="-127"/>
                      </a:rPr>
                      <m:t>0,75</m:t>
                    </m:r>
                  </m:oMath>
                </a14:m>
                <a:r>
                  <a:rPr lang="en-US" sz="1900">
                    <a:effectLst/>
                    <a:latin typeface="+mn-lt"/>
                    <a:ea typeface="Dotum" panose="020B0600000101010101" pitchFamily="34" charset="-127"/>
                  </a:rPr>
                  <a:t> giờ, tần số tương ứng là 5</a:t>
                </a:r>
                <a:r>
                  <a:rPr lang="en-US" sz="1900" smtClean="0">
                    <a:effectLst/>
                    <a:latin typeface="+mn-lt"/>
                    <a:ea typeface="Dotum" panose="020B0600000101010101" pitchFamily="34" charset="-127"/>
                  </a:rPr>
                  <a:t>.</a:t>
                </a:r>
                <a:endParaRPr lang="en-US" sz="1900">
                  <a:effectLst/>
                  <a:latin typeface="+mn-lt"/>
                  <a:ea typeface="Times New Roman" panose="02020603050405020304" pitchFamily="18" charset="0"/>
                </a:endParaRPr>
              </a:p>
              <a:p>
                <a:pPr marL="285750" indent="-285750" algn="just">
                  <a:lnSpc>
                    <a:spcPct val="150000"/>
                  </a:lnSpc>
                  <a:buFontTx/>
                  <a:buChar char="-"/>
                </a:pPr>
                <a:r>
                  <a:rPr lang="en-US" sz="1900" smtClean="0">
                    <a:effectLst/>
                    <a:latin typeface="+mn-lt"/>
                    <a:ea typeface="Dotum" panose="020B0600000101010101" pitchFamily="34" charset="-127"/>
                  </a:rPr>
                  <a:t>Thời </a:t>
                </a:r>
                <a:r>
                  <a:rPr lang="en-US" sz="1900">
                    <a:effectLst/>
                    <a:latin typeface="+mn-lt"/>
                    <a:ea typeface="Dotum" panose="020B0600000101010101" pitchFamily="34" charset="-127"/>
                  </a:rPr>
                  <a:t>gian tự học từ 1,5 đến dưới 3 giờ, ta chọn giá trị đại diện là </a:t>
                </a:r>
                <a:endParaRPr lang="en-US" sz="1900" smtClean="0">
                  <a:effectLst/>
                  <a:latin typeface="+mn-lt"/>
                  <a:ea typeface="Dotum" panose="020B0600000101010101" pitchFamily="34" charset="-127"/>
                </a:endParaRPr>
              </a:p>
              <a:p>
                <a:pPr algn="ctr">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Dotum" panose="020B0600000101010101" pitchFamily="34" charset="-127"/>
                            </a:rPr>
                          </m:ctrlPr>
                        </m:fPr>
                        <m:num>
                          <m:r>
                            <a:rPr lang="en-US" sz="1900">
                              <a:effectLst/>
                              <a:latin typeface="Cambria Math" panose="02040503050406030204" pitchFamily="18" charset="0"/>
                              <a:ea typeface="Dotum" panose="020B0600000101010101" pitchFamily="34" charset="-127"/>
                            </a:rPr>
                            <m:t>1,5+3</m:t>
                          </m:r>
                        </m:num>
                        <m:den>
                          <m:r>
                            <a:rPr lang="en-US" sz="1900">
                              <a:effectLst/>
                              <a:latin typeface="Cambria Math" panose="02040503050406030204" pitchFamily="18" charset="0"/>
                              <a:ea typeface="Dotum" panose="020B0600000101010101" pitchFamily="34" charset="-127"/>
                            </a:rPr>
                            <m:t>2</m:t>
                          </m:r>
                        </m:den>
                      </m:f>
                      <m:r>
                        <a:rPr lang="en-US" sz="1900">
                          <a:effectLst/>
                          <a:latin typeface="Cambria Math" panose="02040503050406030204" pitchFamily="18" charset="0"/>
                          <a:ea typeface="Dotum" panose="020B0600000101010101" pitchFamily="34" charset="-127"/>
                        </a:rPr>
                        <m:t>=2,25</m:t>
                      </m:r>
                      <m:r>
                        <m:rPr>
                          <m:sty m:val="p"/>
                        </m:rPr>
                        <a:rPr lang="en-US" sz="1900">
                          <a:effectLst/>
                          <a:latin typeface="Cambria Math" panose="02040503050406030204" pitchFamily="18" charset="0"/>
                          <a:ea typeface="Dotum" panose="020B0600000101010101" pitchFamily="34" charset="-127"/>
                        </a:rPr>
                        <m:t>a</m:t>
                      </m:r>
                    </m:oMath>
                  </m:oMathPara>
                </a14:m>
                <a:endParaRPr lang="en-US" sz="1900" smtClean="0">
                  <a:effectLst/>
                  <a:latin typeface="+mn-lt"/>
                  <a:ea typeface="Dotum" panose="020B0600000101010101" pitchFamily="34" charset="-127"/>
                </a:endParaRPr>
              </a:p>
              <a:p>
                <a:pPr>
                  <a:lnSpc>
                    <a:spcPct val="150000"/>
                  </a:lnSpc>
                </a:pPr>
                <a:r>
                  <a:rPr lang="en-US" sz="1900" smtClean="0">
                    <a:effectLst/>
                    <a:latin typeface="+mn-lt"/>
                    <a:ea typeface="Dotum" panose="020B0600000101010101" pitchFamily="34" charset="-127"/>
                  </a:rPr>
                  <a:t>tần </a:t>
                </a:r>
                <a:r>
                  <a:rPr lang="en-US" sz="1900">
                    <a:effectLst/>
                    <a:latin typeface="+mn-lt"/>
                    <a:ea typeface="Dotum" panose="020B0600000101010101" pitchFamily="34" charset="-127"/>
                  </a:rPr>
                  <a:t>số tương ứng là 15</a:t>
                </a:r>
                <a:r>
                  <a:rPr lang="en-US" sz="1900" smtClean="0">
                    <a:effectLst/>
                    <a:latin typeface="+mn-lt"/>
                    <a:ea typeface="Dotum" panose="020B0600000101010101" pitchFamily="34" charset="-127"/>
                  </a:rPr>
                  <a:t>.</a:t>
                </a:r>
              </a:p>
            </p:txBody>
          </p:sp>
        </mc:Choice>
        <mc:Fallback xmlns="">
          <p:sp>
            <p:nvSpPr>
              <p:cNvPr id="2" name="Rectangle 1"/>
              <p:cNvSpPr>
                <a:spLocks noRot="1" noChangeAspect="1" noMove="1" noResize="1" noEditPoints="1" noAdjustHandles="1" noChangeArrowheads="1" noChangeShapeType="1" noTextEdit="1"/>
              </p:cNvSpPr>
              <p:nvPr/>
            </p:nvSpPr>
            <p:spPr>
              <a:xfrm>
                <a:off x="433343" y="861337"/>
                <a:ext cx="8317665" cy="3992440"/>
              </a:xfrm>
              <a:prstGeom prst="rect">
                <a:avLst/>
              </a:prstGeom>
              <a:blipFill>
                <a:blip r:embed="rId3"/>
                <a:stretch>
                  <a:fillRect l="-659" r="-659" b="-305"/>
                </a:stretch>
              </a:blipFill>
            </p:spPr>
            <p:txBody>
              <a:bodyPr/>
              <a:lstStyle/>
              <a:p>
                <a:r>
                  <a:rPr lang="en-US">
                    <a:noFill/>
                  </a:rPr>
                  <a:t> </a:t>
                </a:r>
              </a:p>
            </p:txBody>
          </p:sp>
        </mc:Fallback>
      </mc:AlternateContent>
      <p:sp>
        <p:nvSpPr>
          <p:cNvPr id="19" name="Rectangle 18"/>
          <p:cNvSpPr/>
          <p:nvPr/>
        </p:nvSpPr>
        <p:spPr>
          <a:xfrm>
            <a:off x="4066231" y="356054"/>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57969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301235" y="24750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rot="18778838">
            <a:off x="291440" y="15860"/>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Rectangle 22"/>
          <p:cNvSpPr/>
          <p:nvPr/>
        </p:nvSpPr>
        <p:spPr>
          <a:xfrm>
            <a:off x="4066231" y="356054"/>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9" name="Rectangle 18"/>
              <p:cNvSpPr/>
              <p:nvPr/>
            </p:nvSpPr>
            <p:spPr>
              <a:xfrm>
                <a:off x="628238" y="802787"/>
                <a:ext cx="7927879" cy="4137543"/>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Tx/>
                  <a:buChar char="-"/>
                  <a:tabLst/>
                  <a:defRPr/>
                </a:pPr>
                <a:r>
                  <a:rPr kumimoji="0" lang="en-US"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Thời </a:t>
                </a:r>
                <a:r>
                  <a:rPr kumimoji="0" lang="en-US"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gian tự học từ 3 đến dưới 4,5 giờ, ta chọn giá trị đại diện là </a:t>
                </a:r>
                <a:endParaRPr kumimoji="0" lang="en-US"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endParaRPr>
              </a:p>
              <a:p>
                <a:pPr marR="0" lvl="0" algn="just" defTabSz="914400" rtl="0" eaLnBrk="1" fontAlgn="auto" latinLnBrk="0" hangingPunct="1">
                  <a:lnSpc>
                    <a:spcPct val="150000"/>
                  </a:lnSpc>
                  <a:buClr>
                    <a:srgbClr val="000000"/>
                  </a:buClr>
                  <a:buSzTx/>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3+4,5</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=3,75</m:t>
                      </m:r>
                    </m:oMath>
                  </m:oMathPara>
                </a14:m>
                <a:endParaRPr kumimoji="0" lang="en-US"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endParaRPr>
              </a:p>
              <a:p>
                <a:pPr marR="0" lvl="0" algn="just" defTabSz="914400" rtl="0" eaLnBrk="1" fontAlgn="auto" latinLnBrk="0" hangingPunct="1">
                  <a:lnSpc>
                    <a:spcPct val="150000"/>
                  </a:lnSpc>
                  <a:buClr>
                    <a:srgbClr val="000000"/>
                  </a:buClr>
                  <a:buSzTx/>
                  <a:tabLst/>
                  <a:defRPr/>
                </a:pPr>
                <a:r>
                  <a:rPr kumimoji="0" lang="en-US"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tần </a:t>
                </a:r>
                <a:r>
                  <a:rPr kumimoji="0" lang="en-US"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số tương ứng là 8.</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285750" marR="0" lvl="0" indent="-285750" algn="just" defTabSz="914400" rtl="0" eaLnBrk="1" fontAlgn="auto" latinLnBrk="0" hangingPunct="1">
                  <a:lnSpc>
                    <a:spcPct val="150000"/>
                  </a:lnSpc>
                  <a:buClr>
                    <a:srgbClr val="000000"/>
                  </a:buClr>
                  <a:buSzTx/>
                  <a:buFontTx/>
                  <a:buChar char="-"/>
                  <a:tabLst/>
                  <a:defRPr/>
                </a:pPr>
                <a:r>
                  <a:rPr kumimoji="0" lang="en-US"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Thời </a:t>
                </a:r>
                <a:r>
                  <a:rPr kumimoji="0" lang="en-US"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gian tự học là từ 4,5 giờ trở lên, ta chọn giá trị đại diện là 5,25</a:t>
                </a:r>
                <a:r>
                  <a:rPr kumimoji="0" lang="en-US"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tần số tương ứng là 2</a:t>
                </a:r>
                <a:r>
                  <a:rPr kumimoji="0" lang="en-US"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lvl="0" algn="just">
                  <a:lnSpc>
                    <a:spcPct val="150000"/>
                  </a:lnSpc>
                </a:pPr>
                <a14:m>
                  <m:oMath xmlns:m="http://schemas.openxmlformats.org/officeDocument/2006/math">
                    <m:r>
                      <a:rPr lang="en-US" sz="1800" i="1">
                        <a:latin typeface="Cambria Math" panose="02040503050406030204" pitchFamily="18" charset="0"/>
                        <a:ea typeface="Dotum" panose="020B0600000101010101" pitchFamily="34" charset="-127"/>
                      </a:rPr>
                      <m:t>⇒</m:t>
                    </m:r>
                  </m:oMath>
                </a14:m>
                <a:r>
                  <a:rPr kumimoji="0" lang="en-US"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 Số trung bình là:</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ctr"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5.0,75+15.2,25+8.3,75+2.5,25</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30</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=2,6</m:t>
                      </m:r>
                    </m:oMath>
                  </m:oMathPara>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l"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Vậy thời gian tự học trung bình của học sinh lớp 11A xấp xỉ khoảng 2,6 giờ.</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628238" y="802787"/>
                <a:ext cx="7927879" cy="4137543"/>
              </a:xfrm>
              <a:prstGeom prst="rect">
                <a:avLst/>
              </a:prstGeom>
              <a:blipFill>
                <a:blip r:embed="rId3"/>
                <a:stretch>
                  <a:fillRect l="-615" r="-615" b="-885"/>
                </a:stretch>
              </a:blipFill>
            </p:spPr>
            <p:txBody>
              <a:bodyPr/>
              <a:lstStyle/>
              <a:p>
                <a:r>
                  <a:rPr lang="en-US">
                    <a:noFill/>
                  </a:rPr>
                  <a:t> </a:t>
                </a:r>
              </a:p>
            </p:txBody>
          </p:sp>
        </mc:Fallback>
      </mc:AlternateContent>
    </p:spTree>
    <p:extLst>
      <p:ext uri="{BB962C8B-B14F-4D97-AF65-F5344CB8AC3E}">
        <p14:creationId xmlns:p14="http://schemas.microsoft.com/office/powerpoint/2010/main" val="38976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0" dur="500"/>
                                        <p:tgtEl>
                                          <p:spTgt spid="19">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3" dur="500"/>
                                        <p:tgtEl>
                                          <p:spTgt spid="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3" end="3"/>
                                            </p:txEl>
                                          </p:spTgt>
                                        </p:tgtEl>
                                        <p:attrNameLst>
                                          <p:attrName>style.visibility</p:attrName>
                                        </p:attrNameLst>
                                      </p:cBhvr>
                                      <p:to>
                                        <p:strVal val="visible"/>
                                      </p:to>
                                    </p:set>
                                    <p:animEffect transition="in" filter="fade">
                                      <p:cBhvr>
                                        <p:cTn id="18" dur="500"/>
                                        <p:tgtEl>
                                          <p:spTgt spid="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Effect transition="in" filter="wipe(left)">
                                      <p:cBhvr>
                                        <p:cTn id="23" dur="500"/>
                                        <p:tgtEl>
                                          <p:spTgt spid="19">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9">
                                            <p:txEl>
                                              <p:pRg st="5" end="5"/>
                                            </p:txEl>
                                          </p:spTgt>
                                        </p:tgtEl>
                                        <p:attrNameLst>
                                          <p:attrName>style.visibility</p:attrName>
                                        </p:attrNameLst>
                                      </p:cBhvr>
                                      <p:to>
                                        <p:strVal val="visible"/>
                                      </p:to>
                                    </p:set>
                                    <p:animEffect transition="in" filter="wipe(left)">
                                      <p:cBhvr>
                                        <p:cTn id="26" dur="500"/>
                                        <p:tgtEl>
                                          <p:spTgt spid="19">
                                            <p:txEl>
                                              <p:pRg st="5" end="5"/>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9">
                                            <p:txEl>
                                              <p:pRg st="6" end="6"/>
                                            </p:txEl>
                                          </p:spTgt>
                                        </p:tgtEl>
                                        <p:attrNameLst>
                                          <p:attrName>style.visibility</p:attrName>
                                        </p:attrNameLst>
                                      </p:cBhvr>
                                      <p:to>
                                        <p:strVal val="visible"/>
                                      </p:to>
                                    </p:set>
                                    <p:animEffect transition="in" filter="wipe(left)">
                                      <p:cBhvr>
                                        <p:cTn id="30"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Calculus Lesson for High School: Algebra and equations by Slidesgo">
  <a:themeElements>
    <a:clrScheme name="Simple Light">
      <a:dk1>
        <a:srgbClr val="2D1549"/>
      </a:dk1>
      <a:lt1>
        <a:srgbClr val="D7DFF2"/>
      </a:lt1>
      <a:dk2>
        <a:srgbClr val="844EEA"/>
      </a:dk2>
      <a:lt2>
        <a:srgbClr val="4C2E8C"/>
      </a:lt2>
      <a:accent1>
        <a:srgbClr val="CE4D8E"/>
      </a:accent1>
      <a:accent2>
        <a:srgbClr val="D25A2C"/>
      </a:accent2>
      <a:accent3>
        <a:srgbClr val="D19670"/>
      </a:accent3>
      <a:accent4>
        <a:srgbClr val="FCDA23"/>
      </a:accent4>
      <a:accent5>
        <a:srgbClr val="FFFFFF"/>
      </a:accent5>
      <a:accent6>
        <a:srgbClr val="FFFFFF"/>
      </a:accent6>
      <a:hlink>
        <a:srgbClr val="2D1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1927</TotalTime>
  <Words>3916</Words>
  <PresentationFormat>On-screen Show (16:9)</PresentationFormat>
  <Paragraphs>757</Paragraphs>
  <Slides>72</Slides>
  <Notes>72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72</vt:i4>
      </vt:variant>
    </vt:vector>
  </HeadingPairs>
  <TitlesOfParts>
    <vt:vector size="90" baseType="lpstr">
      <vt:lpstr>Poppins SemiBold</vt:lpstr>
      <vt:lpstr>Courier New</vt:lpstr>
      <vt:lpstr>Anaheim</vt:lpstr>
      <vt:lpstr>Arial</vt:lpstr>
      <vt:lpstr>Mukta</vt:lpstr>
      <vt:lpstr>PT Sans</vt:lpstr>
      <vt:lpstr>Pangolin</vt:lpstr>
      <vt:lpstr>Wingdings</vt:lpstr>
      <vt:lpstr>Open Sans</vt:lpstr>
      <vt:lpstr>Lato</vt:lpstr>
      <vt:lpstr>Cambria Math</vt:lpstr>
      <vt:lpstr>Calibri</vt:lpstr>
      <vt:lpstr>Lato Black</vt:lpstr>
      <vt:lpstr>Dotum</vt:lpstr>
      <vt:lpstr>Nunito Light</vt:lpstr>
      <vt:lpstr>Times New Roman</vt:lpstr>
      <vt:lpstr>Poppins</vt:lpstr>
      <vt:lpstr>Pre-Calculus Lesson for High School: Algebra and equations by Slidesgo</vt:lpstr>
      <vt:lpstr>PowerPoint Presentation</vt:lpstr>
      <vt:lpstr>KHỞI ĐỘNG</vt:lpstr>
      <vt:lpstr>PowerPoint Presentation</vt:lpstr>
      <vt:lpstr>01</vt:lpstr>
      <vt:lpstr>SỐ TRUNG BÌNH CỦA MẪU SỐ LIỆU GHÉP NHÓM</vt:lpstr>
      <vt:lpstr>HĐ 1:</vt:lpstr>
      <vt:lpstr>PowerPoint Presentation</vt:lpstr>
      <vt:lpstr>PowerPoint Presentation</vt:lpstr>
      <vt:lpstr>PowerPoint Presentation</vt:lpstr>
      <vt:lpstr>PowerPoint Presentation</vt:lpstr>
      <vt:lpstr>PowerPoint Presentation</vt:lpstr>
      <vt:lpstr>Ví dụ 1:</vt:lpstr>
      <vt:lpstr>Ví dụ 1:</vt:lpstr>
      <vt:lpstr>PowerPoint Presentation</vt:lpstr>
      <vt:lpstr>PowerPoint Presentation</vt:lpstr>
      <vt:lpstr>PowerPoint Presentation</vt:lpstr>
      <vt:lpstr>TRUNG VỊ CỦA  MẪU SỐ LIỆU GHÉP NHÓM</vt:lpstr>
      <vt:lpstr>HĐ 2:</vt:lpstr>
      <vt:lpstr>PowerPoint Presentation</vt:lpstr>
      <vt:lpstr>Ví dụ 2:</vt:lpstr>
      <vt:lpstr>Ví dụ 2:</vt:lpstr>
      <vt:lpstr>PowerPoint Presentation</vt:lpstr>
      <vt:lpstr>PowerPoint Presentation</vt:lpstr>
      <vt:lpstr>PowerPoint Presentation</vt:lpstr>
      <vt:lpstr>PowerPoint Presentation</vt:lpstr>
      <vt:lpstr>TỨ PHÂN VỊ CỦA  MẪU SỐ LIỆU  GHÉP NHÓM</vt:lpstr>
      <vt:lpstr>HĐ 3:</vt:lpstr>
      <vt:lpstr>PowerPoint Presentation</vt:lpstr>
      <vt:lpstr>PowerPoint Presentation</vt:lpstr>
      <vt:lpstr>Ví dụ 3:</vt:lpstr>
      <vt:lpstr>PowerPoint Presentation</vt:lpstr>
      <vt:lpstr>PowerPoint Presentation</vt:lpstr>
      <vt:lpstr>PowerPoint Presentation</vt:lpstr>
      <vt:lpstr>PowerPoint Presentation</vt:lpstr>
      <vt:lpstr>MỐT CỦA MẪU SỐ LIỆU GHÉP NHÓM</vt:lpstr>
      <vt:lpstr>HĐ 4:</vt:lpstr>
      <vt:lpstr>HĐ 4:</vt:lpstr>
      <vt:lpstr>PowerPoint Presentation</vt:lpstr>
      <vt:lpstr>PowerPoint Presentation</vt:lpstr>
      <vt:lpstr>Ví dụ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2023-09-15T03:56:03Z</dcterms:modified>
</cp:coreProperties>
</file>