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embedTrueTypeFonts="1" saveSubsetFonts="1" autoCompressPictures="0">
  <p:sldMasterIdLst>
    <p:sldMasterId id="2147483657" r:id="rId1"/>
  </p:sldMasterIdLst>
  <p:notesMasterIdLst>
    <p:notesMasterId r:id="rId19"/>
  </p:notesMasterIdLst>
  <p:sldIdLst>
    <p:sldId id="256" r:id="rId2"/>
    <p:sldId id="257" r:id="rId3"/>
    <p:sldId id="291" r:id="rId4"/>
    <p:sldId id="293" r:id="rId5"/>
    <p:sldId id="292" r:id="rId6"/>
    <p:sldId id="294" r:id="rId7"/>
    <p:sldId id="295" r:id="rId8"/>
    <p:sldId id="303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4" r:id="rId17"/>
    <p:sldId id="305" r:id="rId18"/>
  </p:sldIdLst>
  <p:sldSz cx="9144000" cy="5143500" type="screen16x9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Cambria Math" pitchFamily="18" charset="0"/>
      <p:regular r:id="rId24"/>
    </p:embeddedFont>
    <p:embeddedFont>
      <p:font typeface="Karla" charset="0"/>
      <p:regular r:id="rId25"/>
      <p:bold r:id="rId26"/>
      <p:italic r:id="rId27"/>
      <p:boldItalic r:id="rId28"/>
    </p:embeddedFont>
    <p:embeddedFont>
      <p:font typeface="VNI-Times" pitchFamily="2" charset="0"/>
      <p:regular r:id="rId29"/>
      <p:bold r:id="rId30"/>
      <p:italic r:id="rId31"/>
      <p:boldItalic r:id="rId32"/>
    </p:embeddedFont>
    <p:embeddedFont>
      <p:font typeface="Raleway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0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1D0959E3-60D2-4878-9555-1CC85E9E5687}">
  <a:tblStyle styleId="{1D0959E3-60D2-4878-9555-1CC85E9E568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heme" Target="theme/theme1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76191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4C5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6025" y="301575"/>
            <a:ext cx="9150050" cy="4496748"/>
          </a:xfrm>
          <a:custGeom>
            <a:avLst/>
            <a:gdLst/>
            <a:ahLst/>
            <a:cxnLst/>
            <a:rect l="l" t="t" r="r" b="b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5900" y="759982"/>
            <a:ext cx="9144150" cy="3769800"/>
          </a:xfrm>
          <a:custGeom>
            <a:avLst/>
            <a:gdLst/>
            <a:ahLst/>
            <a:cxnLst/>
            <a:rect l="l" t="t" r="r" b="b"/>
            <a:pathLst>
              <a:path w="365766" h="150792" extrusionOk="0">
                <a:moveTo>
                  <a:pt x="365766" y="12416"/>
                </a:moveTo>
                <a:lnTo>
                  <a:pt x="289997" y="0"/>
                </a:lnTo>
                <a:lnTo>
                  <a:pt x="0" y="55421"/>
                </a:lnTo>
                <a:lnTo>
                  <a:pt x="0" y="127486"/>
                </a:lnTo>
                <a:lnTo>
                  <a:pt x="70927" y="150792"/>
                </a:lnTo>
                <a:lnTo>
                  <a:pt x="365766" y="122256"/>
                </a:lnTo>
                <a:close/>
              </a:path>
            </a:pathLst>
          </a:custGeom>
          <a:solidFill>
            <a:srgbClr val="00AE9D">
              <a:alpha val="2654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0" y="1351100"/>
            <a:ext cx="9156075" cy="2889063"/>
          </a:xfrm>
          <a:custGeom>
            <a:avLst/>
            <a:gdLst/>
            <a:ahLst/>
            <a:cxnLst/>
            <a:rect l="l" t="t" r="r" b="b"/>
            <a:pathLst>
              <a:path w="366243" h="106157" extrusionOk="0">
                <a:moveTo>
                  <a:pt x="241" y="0"/>
                </a:moveTo>
                <a:lnTo>
                  <a:pt x="0" y="77929"/>
                </a:lnTo>
                <a:lnTo>
                  <a:pt x="366243" y="106157"/>
                </a:lnTo>
                <a:lnTo>
                  <a:pt x="366243" y="4102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719025" y="1991825"/>
            <a:ext cx="5706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6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42" name="Google Shape;42;p6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l" t="t" r="r" b="b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43" name="Google Shape;43;p6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l" t="t" r="r" b="b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44" name="Google Shape;44;p6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l" t="t" r="r" b="b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45" name="Google Shape;45;p6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l" t="t" r="r" b="b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46" name="Google Shape;46;p6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l" t="t" r="r" b="b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47" name="Google Shape;47;p6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l" t="t" r="r" b="b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904925" y="1495850"/>
            <a:ext cx="3560100" cy="3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◆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◆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2"/>
          </p:nvPr>
        </p:nvSpPr>
        <p:spPr>
          <a:xfrm>
            <a:off x="4679180" y="1495850"/>
            <a:ext cx="3560100" cy="3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◆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◆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"/>
          <p:cNvSpPr txBox="1">
            <a:spLocks noGrp="1"/>
          </p:cNvSpPr>
          <p:nvPr>
            <p:ph type="ctrTitle"/>
          </p:nvPr>
        </p:nvSpPr>
        <p:spPr>
          <a:xfrm>
            <a:off x="706288" y="1935518"/>
            <a:ext cx="7731423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BÀI 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</a:rPr>
              <a:t>1. BẤT PHƯƠNG TRÌNH BẬC NHẤT HAI ẨN</a:t>
            </a:r>
            <a:endParaRPr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335526" y="120027"/>
            <a:ext cx="8472948" cy="1369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>
                <a:solidFill>
                  <a:srgbClr val="FF0000"/>
                </a:solidFill>
                <a:latin typeface="+mj-lt"/>
              </a:rPr>
              <a:t>BÀI </a:t>
            </a:r>
            <a:r>
              <a:rPr lang="en" sz="3800" dirty="0" smtClean="0">
                <a:solidFill>
                  <a:srgbClr val="FF0000"/>
                </a:solidFill>
                <a:latin typeface="+mj-lt"/>
              </a:rPr>
              <a:t>1. BẤT PHƯƠNG TRÌNH BẬC NHẤT HAI ẨN</a:t>
            </a:r>
            <a:endParaRPr sz="3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2"/>
          </p:nvPr>
        </p:nvSpPr>
        <p:spPr>
          <a:xfrm>
            <a:off x="335527" y="1388792"/>
            <a:ext cx="8472947" cy="813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AE9D"/>
                </a:solidFill>
                <a:latin typeface="+mj-lt"/>
              </a:rPr>
              <a:t>HOẠT ĐỘNG </a:t>
            </a:r>
            <a:r>
              <a:rPr lang="en-US" sz="3200" b="1" dirty="0" smtClean="0">
                <a:solidFill>
                  <a:srgbClr val="00AE9D"/>
                </a:solidFill>
                <a:latin typeface="+mj-lt"/>
              </a:rPr>
              <a:t>2: </a:t>
            </a:r>
            <a:r>
              <a:rPr lang="en-US" sz="3200" b="1" dirty="0">
                <a:solidFill>
                  <a:srgbClr val="00AE9D"/>
                </a:solidFill>
                <a:latin typeface="+mj-lt"/>
              </a:rPr>
              <a:t>HOẠT </a:t>
            </a:r>
            <a:r>
              <a:rPr lang="en-US" sz="3200" b="1" dirty="0" smtClean="0">
                <a:solidFill>
                  <a:srgbClr val="00AE9D"/>
                </a:solidFill>
                <a:latin typeface="+mj-lt"/>
              </a:rPr>
              <a:t>ĐỘNG THỰC HÀNH 2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200" dirty="0">
              <a:solidFill>
                <a:srgbClr val="00AE9D"/>
              </a:solidFill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dirty="0"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200" dirty="0">
              <a:latin typeface="+mj-lt"/>
            </a:endParaRPr>
          </a:p>
        </p:txBody>
      </p:sp>
      <p:sp>
        <p:nvSpPr>
          <p:cNvPr id="105" name="Google Shape;105;p12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5099" y="2023730"/>
                <a:ext cx="885870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Cặp </a:t>
                </a:r>
                <a:r>
                  <a:rPr lang="en-US" sz="2400" dirty="0" err="1" smtClean="0"/>
                  <a:t>số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nào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sau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đây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nghiệm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bất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phương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trình</a:t>
                </a:r>
                <a:endParaRPr lang="en-US" sz="2400" dirty="0" smtClean="0"/>
              </a:p>
              <a:p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4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−7</m:t>
                    </m:r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</a:rPr>
                      <m:t>−28≥0 </m:t>
                    </m:r>
                  </m:oMath>
                </a14:m>
                <a:r>
                  <a:rPr lang="en-US" sz="2400" dirty="0" smtClean="0"/>
                  <a:t>? </a:t>
                </a:r>
              </a:p>
              <a:p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a</m:t>
                    </m:r>
                    <m:r>
                      <a:rPr lang="en-US" sz="2400" b="0" i="0" smtClean="0">
                        <a:latin typeface="Cambria Math"/>
                      </a:rPr>
                      <m:t>) (9;1);                               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b</m:t>
                    </m:r>
                    <m:r>
                      <a:rPr lang="en-US" sz="2400" b="0" i="0" smtClean="0">
                        <a:latin typeface="Cambria Math"/>
                      </a:rPr>
                      <m:t>) </m:t>
                    </m:r>
                    <m:r>
                      <a:rPr lang="en-US" sz="2400" b="0" i="1" smtClean="0">
                        <a:latin typeface="Cambria Math"/>
                      </a:rPr>
                      <m:t>(2;6);                              </m:t>
                    </m:r>
                    <m:r>
                      <a:rPr lang="en-US" sz="2400" b="0" i="1" smtClean="0">
                        <a:latin typeface="Cambria Math"/>
                      </a:rPr>
                      <m:t>𝑐</m:t>
                    </m:r>
                    <m:r>
                      <a:rPr lang="en-US" sz="2400" b="0" i="1" smtClean="0">
                        <a:latin typeface="Cambria Math"/>
                      </a:rPr>
                      <m:t>) (0;−4).</m:t>
                    </m:r>
                  </m:oMath>
                </a14:m>
                <a:endParaRPr lang="en-US" sz="2400" b="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99" y="2023730"/>
                <a:ext cx="8858706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1101" t="-3553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44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335526" y="120027"/>
            <a:ext cx="8472948" cy="1369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>
                <a:solidFill>
                  <a:srgbClr val="FF0000"/>
                </a:solidFill>
                <a:latin typeface="+mj-lt"/>
              </a:rPr>
              <a:t>BÀI </a:t>
            </a:r>
            <a:r>
              <a:rPr lang="en" sz="3800" dirty="0" smtClean="0">
                <a:solidFill>
                  <a:srgbClr val="FF0000"/>
                </a:solidFill>
                <a:latin typeface="+mj-lt"/>
              </a:rPr>
              <a:t>1. BẤT PHƯƠNG TRÌNH BẬC NHẤT HAI ẨN</a:t>
            </a:r>
            <a:endParaRPr sz="3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2"/>
          </p:nvPr>
        </p:nvSpPr>
        <p:spPr>
          <a:xfrm>
            <a:off x="335527" y="1388792"/>
            <a:ext cx="8472947" cy="813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AE9D"/>
                </a:solidFill>
                <a:latin typeface="+mj-lt"/>
              </a:rPr>
              <a:t>HOẠT ĐỘNG </a:t>
            </a:r>
            <a:r>
              <a:rPr lang="en-US" sz="3200" b="1" dirty="0" smtClean="0">
                <a:solidFill>
                  <a:srgbClr val="00AE9D"/>
                </a:solidFill>
                <a:latin typeface="+mj-lt"/>
              </a:rPr>
              <a:t>2: </a:t>
            </a:r>
            <a:r>
              <a:rPr lang="en-US" sz="3200" b="1" dirty="0">
                <a:solidFill>
                  <a:srgbClr val="00AE9D"/>
                </a:solidFill>
                <a:latin typeface="+mj-lt"/>
              </a:rPr>
              <a:t>HOẠT </a:t>
            </a:r>
            <a:r>
              <a:rPr lang="en-US" sz="3200" b="1" dirty="0" smtClean="0">
                <a:solidFill>
                  <a:srgbClr val="00AE9D"/>
                </a:solidFill>
                <a:latin typeface="+mj-lt"/>
              </a:rPr>
              <a:t>ĐỘNG VẬN DỤNG 1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200" dirty="0">
              <a:solidFill>
                <a:srgbClr val="00AE9D"/>
              </a:solidFill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dirty="0"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200" dirty="0">
              <a:latin typeface="+mj-lt"/>
            </a:endParaRPr>
          </a:p>
        </p:txBody>
      </p:sp>
      <p:sp>
        <p:nvSpPr>
          <p:cNvPr id="105" name="Google Shape;105;p12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95099" y="2023730"/>
            <a:ext cx="8858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(SGK-30)</a:t>
            </a:r>
          </a:p>
        </p:txBody>
      </p:sp>
    </p:spTree>
    <p:extLst>
      <p:ext uri="{BB962C8B-B14F-4D97-AF65-F5344CB8AC3E}">
        <p14:creationId xmlns:p14="http://schemas.microsoft.com/office/powerpoint/2010/main" val="53659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335526" y="120027"/>
            <a:ext cx="8472948" cy="1369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>
                <a:solidFill>
                  <a:srgbClr val="FF0000"/>
                </a:solidFill>
                <a:latin typeface="+mj-lt"/>
              </a:rPr>
              <a:t>BÀI </a:t>
            </a:r>
            <a:r>
              <a:rPr lang="en" sz="3800" dirty="0" smtClean="0">
                <a:solidFill>
                  <a:srgbClr val="FF0000"/>
                </a:solidFill>
                <a:latin typeface="+mj-lt"/>
              </a:rPr>
              <a:t>1. BẤT PHƯƠNG TRÌNH BẬC NHẤT HAI ẨN</a:t>
            </a:r>
            <a:endParaRPr sz="3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2"/>
          </p:nvPr>
        </p:nvSpPr>
        <p:spPr>
          <a:xfrm>
            <a:off x="335527" y="1388792"/>
            <a:ext cx="8472947" cy="813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AE9D"/>
                </a:solidFill>
                <a:latin typeface="+mj-lt"/>
              </a:rPr>
              <a:t>HOẠT ĐỘNG </a:t>
            </a:r>
            <a:r>
              <a:rPr lang="en-US" sz="3200" b="1" dirty="0" smtClean="0">
                <a:solidFill>
                  <a:srgbClr val="00AE9D"/>
                </a:solidFill>
                <a:latin typeface="+mj-lt"/>
              </a:rPr>
              <a:t>2: </a:t>
            </a:r>
            <a:r>
              <a:rPr lang="en-US" sz="3200" b="1" dirty="0">
                <a:solidFill>
                  <a:srgbClr val="00AE9D"/>
                </a:solidFill>
                <a:latin typeface="+mj-lt"/>
              </a:rPr>
              <a:t>HOẠT </a:t>
            </a:r>
            <a:r>
              <a:rPr lang="en-US" sz="3200" b="1" dirty="0" smtClean="0">
                <a:solidFill>
                  <a:srgbClr val="00AE9D"/>
                </a:solidFill>
                <a:latin typeface="+mj-lt"/>
              </a:rPr>
              <a:t>ĐỘNG KHÁM PHÁ 3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200" dirty="0">
              <a:solidFill>
                <a:srgbClr val="00AE9D"/>
              </a:solidFill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dirty="0"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200" dirty="0">
              <a:latin typeface="+mj-lt"/>
            </a:endParaRPr>
          </a:p>
        </p:txBody>
      </p:sp>
      <p:sp>
        <p:nvSpPr>
          <p:cNvPr id="105" name="Google Shape;105;p12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12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5099" y="2023730"/>
                <a:ext cx="894648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Cho </a:t>
                </a:r>
                <a:r>
                  <a:rPr lang="en-US" sz="2400" dirty="0" err="1" smtClean="0"/>
                  <a:t>bất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phương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trình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</a:rPr>
                      <m:t>+1&lt;0.</m:t>
                    </m:r>
                  </m:oMath>
                </a14:m>
                <a:endParaRPr lang="en-US" sz="2400" b="0" dirty="0" smtClean="0"/>
              </a:p>
              <a:p>
                <a:pPr marL="457200" indent="-457200">
                  <a:buAutoNum type="alphaLcParenR"/>
                </a:pPr>
                <a:r>
                  <a:rPr lang="en-US" sz="2400" dirty="0" err="1" smtClean="0"/>
                  <a:t>Vẽ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đường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thẳng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</a:rPr>
                      <m:t>=2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+1.</m:t>
                    </m:r>
                  </m:oMath>
                </a14:m>
                <a:endParaRPr lang="en-US" sz="2400" b="0" dirty="0" smtClean="0"/>
              </a:p>
              <a:p>
                <a:pPr marL="457200" indent="-457200">
                  <a:buAutoNum type="alphaLcParenR"/>
                </a:pPr>
                <a:r>
                  <a:rPr lang="en-US" sz="2400" dirty="0" err="1" smtClean="0"/>
                  <a:t>Các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cặp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số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−2;0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0;0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1;1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err="1" smtClean="0"/>
                  <a:t>có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nghiệm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của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bất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phương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trình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đã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cho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không</a:t>
                </a:r>
                <a:r>
                  <a:rPr lang="en-US" sz="2400" dirty="0" smtClean="0"/>
                  <a:t>?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99" y="2023730"/>
                <a:ext cx="8946488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1091" t="-2724" r="-750"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9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335526" y="120027"/>
            <a:ext cx="8472948" cy="1369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>
                <a:solidFill>
                  <a:srgbClr val="FF0000"/>
                </a:solidFill>
                <a:latin typeface="+mj-lt"/>
              </a:rPr>
              <a:t>BÀI </a:t>
            </a:r>
            <a:r>
              <a:rPr lang="en" sz="3800" dirty="0" smtClean="0">
                <a:solidFill>
                  <a:srgbClr val="FF0000"/>
                </a:solidFill>
                <a:latin typeface="+mj-lt"/>
              </a:rPr>
              <a:t>1. BẤT PHƯƠNG TRÌNH BẬC NHẤT HAI ẨN</a:t>
            </a:r>
            <a:endParaRPr sz="3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2"/>
          </p:nvPr>
        </p:nvSpPr>
        <p:spPr>
          <a:xfrm>
            <a:off x="335527" y="1388792"/>
            <a:ext cx="8472947" cy="813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AE9D"/>
                </a:solidFill>
                <a:latin typeface="+mj-lt"/>
              </a:rPr>
              <a:t>HOẠT ĐỘNG </a:t>
            </a:r>
            <a:r>
              <a:rPr lang="en-US" sz="3200" b="1" dirty="0" smtClean="0">
                <a:solidFill>
                  <a:srgbClr val="00AE9D"/>
                </a:solidFill>
                <a:latin typeface="+mj-lt"/>
              </a:rPr>
              <a:t>2: </a:t>
            </a:r>
            <a:r>
              <a:rPr lang="en-US" sz="3200" b="1" dirty="0">
                <a:solidFill>
                  <a:srgbClr val="00AE9D"/>
                </a:solidFill>
                <a:latin typeface="+mj-lt"/>
              </a:rPr>
              <a:t>HOẠT </a:t>
            </a:r>
            <a:r>
              <a:rPr lang="en-US" sz="3200" b="1" dirty="0" smtClean="0">
                <a:solidFill>
                  <a:srgbClr val="00AE9D"/>
                </a:solidFill>
                <a:latin typeface="+mj-lt"/>
              </a:rPr>
              <a:t>ĐỘNG KHÁM PHÁ 3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200" dirty="0">
              <a:solidFill>
                <a:srgbClr val="00AE9D"/>
              </a:solidFill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dirty="0"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200" dirty="0">
              <a:latin typeface="+mj-lt"/>
            </a:endParaRPr>
          </a:p>
        </p:txBody>
      </p:sp>
      <p:sp>
        <p:nvSpPr>
          <p:cNvPr id="105" name="Google Shape;105;p12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13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5099" y="2023730"/>
                <a:ext cx="526694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Cho </a:t>
                </a:r>
                <a:r>
                  <a:rPr lang="en-US" sz="2400" dirty="0" err="1" smtClean="0"/>
                  <a:t>bất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phương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trình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</a:rPr>
                      <m:t>+1&lt;0.</m:t>
                    </m:r>
                  </m:oMath>
                </a14:m>
                <a:endParaRPr lang="en-US" sz="2400" b="0" dirty="0" smtClean="0"/>
              </a:p>
              <a:p>
                <a:pPr marL="457200" indent="-457200">
                  <a:buAutoNum type="alphaLcParenR"/>
                </a:pPr>
                <a:r>
                  <a:rPr lang="en-US" sz="2400" dirty="0" err="1" smtClean="0"/>
                  <a:t>Vẽ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đường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thẳng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</a:rPr>
                      <m:t>=2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+1.</m:t>
                    </m:r>
                  </m:oMath>
                </a14:m>
                <a:endParaRPr lang="en-US" sz="2400" b="0" dirty="0" smtClean="0"/>
              </a:p>
              <a:p>
                <a:pPr marL="457200" indent="-457200">
                  <a:buAutoNum type="alphaLcParenR"/>
                </a:pPr>
                <a:r>
                  <a:rPr lang="en-US" sz="2400" dirty="0" err="1" smtClean="0"/>
                  <a:t>Cặp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−2;0</m:t>
                        </m:r>
                      </m:e>
                    </m:d>
                  </m:oMath>
                </a14:m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là</a:t>
                </a:r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nghiệm</a:t>
                </a:r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bpt</a:t>
                </a:r>
                <a:r>
                  <a:rPr lang="en-US" sz="2400" b="0" dirty="0" smtClean="0"/>
                  <a:t>.</a:t>
                </a:r>
              </a:p>
              <a:p>
                <a:r>
                  <a:rPr lang="en-US" sz="2400" b="0" dirty="0" err="1" smtClean="0"/>
                  <a:t>Cặp</a:t>
                </a: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0;0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1;1</m:t>
                        </m:r>
                      </m:e>
                    </m:d>
                  </m:oMath>
                </a14:m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không</a:t>
                </a:r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là</a:t>
                </a:r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nghiệm</a:t>
                </a:r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bpt</a:t>
                </a:r>
                <a:r>
                  <a:rPr lang="en-US" sz="2400" b="0" dirty="0" smtClean="0"/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99" y="2023730"/>
                <a:ext cx="5266943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1852" t="-2724" r="-810"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2042" y="2023730"/>
            <a:ext cx="3781958" cy="311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505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build="p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335526" y="120027"/>
            <a:ext cx="8472948" cy="1369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>
                <a:solidFill>
                  <a:srgbClr val="FF0000"/>
                </a:solidFill>
                <a:latin typeface="+mj-lt"/>
              </a:rPr>
              <a:t>BÀI </a:t>
            </a:r>
            <a:r>
              <a:rPr lang="en" sz="3800" dirty="0" smtClean="0">
                <a:solidFill>
                  <a:srgbClr val="FF0000"/>
                </a:solidFill>
                <a:latin typeface="+mj-lt"/>
              </a:rPr>
              <a:t>1. BẤT PHƯƠNG TRÌNH BẬC NHẤT HAI ẨN</a:t>
            </a:r>
            <a:endParaRPr sz="3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2"/>
          </p:nvPr>
        </p:nvSpPr>
        <p:spPr>
          <a:xfrm>
            <a:off x="335527" y="1388792"/>
            <a:ext cx="8472947" cy="813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00AE9D"/>
                </a:solidFill>
                <a:latin typeface="+mn-lt"/>
              </a:rPr>
              <a:t>3</a:t>
            </a:r>
            <a:r>
              <a:rPr lang="vi-VN" sz="3000" b="1" dirty="0" smtClean="0">
                <a:solidFill>
                  <a:srgbClr val="00AE9D"/>
                </a:solidFill>
                <a:latin typeface="+mn-lt"/>
              </a:rPr>
              <a:t>. </a:t>
            </a:r>
            <a:r>
              <a:rPr lang="en-US" sz="3000" b="1" dirty="0" err="1" smtClean="0">
                <a:solidFill>
                  <a:srgbClr val="00AE9D"/>
                </a:solidFill>
                <a:latin typeface="+mn-lt"/>
              </a:rPr>
              <a:t>Biểu</a:t>
            </a:r>
            <a:r>
              <a:rPr lang="en-US" sz="3000" b="1" dirty="0" smtClean="0">
                <a:solidFill>
                  <a:srgbClr val="00AE9D"/>
                </a:solidFill>
                <a:latin typeface="+mn-lt"/>
              </a:rPr>
              <a:t> </a:t>
            </a:r>
            <a:r>
              <a:rPr lang="en-US" sz="3000" b="1" dirty="0" err="1" smtClean="0">
                <a:solidFill>
                  <a:srgbClr val="00AE9D"/>
                </a:solidFill>
                <a:latin typeface="+mn-lt"/>
              </a:rPr>
              <a:t>diễn</a:t>
            </a:r>
            <a:r>
              <a:rPr lang="en-US" sz="3000" b="1" dirty="0" smtClean="0">
                <a:solidFill>
                  <a:srgbClr val="00AE9D"/>
                </a:solidFill>
                <a:latin typeface="+mn-lt"/>
              </a:rPr>
              <a:t> </a:t>
            </a:r>
            <a:r>
              <a:rPr lang="en-US" sz="3000" b="1" dirty="0" err="1" smtClean="0">
                <a:solidFill>
                  <a:srgbClr val="00AE9D"/>
                </a:solidFill>
                <a:latin typeface="+mn-lt"/>
              </a:rPr>
              <a:t>miền</a:t>
            </a:r>
            <a:r>
              <a:rPr lang="en-US" sz="3000" b="1" dirty="0" smtClean="0">
                <a:solidFill>
                  <a:srgbClr val="00AE9D"/>
                </a:solidFill>
                <a:latin typeface="+mn-lt"/>
              </a:rPr>
              <a:t> </a:t>
            </a:r>
            <a:r>
              <a:rPr lang="en-US" sz="3000" b="1" dirty="0" err="1" smtClean="0">
                <a:solidFill>
                  <a:srgbClr val="00AE9D"/>
                </a:solidFill>
                <a:latin typeface="+mn-lt"/>
              </a:rPr>
              <a:t>nghiệm</a:t>
            </a:r>
            <a:r>
              <a:rPr lang="en-US" sz="3000" b="1" dirty="0" smtClean="0">
                <a:solidFill>
                  <a:srgbClr val="00AE9D"/>
                </a:solidFill>
                <a:latin typeface="+mn-lt"/>
              </a:rPr>
              <a:t> </a:t>
            </a:r>
            <a:r>
              <a:rPr lang="en-US" sz="3000" b="1" dirty="0" err="1" smtClean="0">
                <a:solidFill>
                  <a:srgbClr val="00AE9D"/>
                </a:solidFill>
                <a:latin typeface="+mn-lt"/>
              </a:rPr>
              <a:t>của</a:t>
            </a:r>
            <a:r>
              <a:rPr lang="en-US" sz="3000" b="1" dirty="0" smtClean="0">
                <a:solidFill>
                  <a:srgbClr val="00AE9D"/>
                </a:solidFill>
                <a:latin typeface="+mn-lt"/>
              </a:rPr>
              <a:t> </a:t>
            </a:r>
            <a:r>
              <a:rPr lang="vi-VN" sz="3000" b="1" dirty="0" smtClean="0">
                <a:solidFill>
                  <a:srgbClr val="00AE9D"/>
                </a:solidFill>
                <a:latin typeface="+mn-lt"/>
              </a:rPr>
              <a:t>bất phương trình bậc nhất hai ẩn : </a:t>
            </a:r>
            <a:endParaRPr lang="vi-VN" sz="2800" dirty="0">
              <a:solidFill>
                <a:srgbClr val="000000"/>
              </a:solidFill>
              <a:latin typeface="+mn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vi-VN" sz="3000" dirty="0">
              <a:latin typeface="+mn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000" dirty="0">
              <a:latin typeface="+mn-lt"/>
            </a:endParaRPr>
          </a:p>
        </p:txBody>
      </p:sp>
      <p:sp>
        <p:nvSpPr>
          <p:cNvPr id="105" name="Google Shape;105;p12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1032" y="2518431"/>
                <a:ext cx="885870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Trong </a:t>
                </a:r>
                <a:r>
                  <a:rPr lang="en-US" sz="2400" dirty="0" err="1" smtClean="0"/>
                  <a:t>mặt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phẳng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tọa</a:t>
                </a:r>
                <a:r>
                  <a:rPr lang="en-US" sz="2400" dirty="0" smtClean="0"/>
                  <a:t> </a:t>
                </a:r>
                <a:r>
                  <a:rPr lang="en-US" sz="2400" dirty="0" err="1"/>
                  <a:t>đ</a:t>
                </a:r>
                <a:r>
                  <a:rPr lang="en-US" sz="2400" dirty="0" err="1" smtClean="0"/>
                  <a:t>ộ</a:t>
                </a:r>
                <a:r>
                  <a:rPr lang="en-US" sz="2400" dirty="0" smtClean="0"/>
                  <a:t> Oxy, </a:t>
                </a:r>
                <a:r>
                  <a:rPr lang="en-US" sz="2400" dirty="0" err="1" smtClean="0"/>
                  <a:t>tập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hợp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các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điểm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0" dirty="0" smtClean="0"/>
                  <a:t> thỏa </a:t>
                </a:r>
                <a:r>
                  <a:rPr lang="en-US" sz="2400" b="0" dirty="0" err="1" smtClean="0"/>
                  <a:t>mãn</a:t>
                </a: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𝑎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𝑏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𝑐</m:t>
                    </m:r>
                    <m:r>
                      <a:rPr lang="en-US" sz="2400" b="0" i="1" smtClean="0">
                        <a:latin typeface="Cambria Math"/>
                      </a:rPr>
                      <m:t>&lt;0</m:t>
                    </m:r>
                  </m:oMath>
                </a14:m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được</a:t>
                </a:r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gọi</a:t>
                </a:r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 smtClean="0"/>
                  <a:t>miền</a:t>
                </a:r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nghiệm</a:t>
                </a:r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của</a:t>
                </a:r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bất</a:t>
                </a:r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phương</a:t>
                </a:r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trình</a:t>
                </a:r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đã</a:t>
                </a:r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cho</a:t>
                </a:r>
                <a:r>
                  <a:rPr lang="en-US" sz="2400" b="0" dirty="0" smtClean="0"/>
                  <a:t>.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32" y="2518431"/>
                <a:ext cx="8858706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1032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25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build="p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335526" y="120027"/>
            <a:ext cx="8472948" cy="1369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>
                <a:solidFill>
                  <a:srgbClr val="FF0000"/>
                </a:solidFill>
                <a:latin typeface="+mj-lt"/>
              </a:rPr>
              <a:t>BÀI </a:t>
            </a:r>
            <a:r>
              <a:rPr lang="en" sz="3800" dirty="0" smtClean="0">
                <a:solidFill>
                  <a:srgbClr val="FF0000"/>
                </a:solidFill>
                <a:latin typeface="+mj-lt"/>
              </a:rPr>
              <a:t>1. BẤT PHƯƠNG TRÌNH BẬC NHẤT HAI ẨN</a:t>
            </a:r>
            <a:endParaRPr sz="3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2"/>
          </p:nvPr>
        </p:nvSpPr>
        <p:spPr>
          <a:xfrm>
            <a:off x="335527" y="1388792"/>
            <a:ext cx="8472947" cy="813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00AE9D"/>
                </a:solidFill>
                <a:latin typeface="+mn-lt"/>
              </a:rPr>
              <a:t>3</a:t>
            </a:r>
            <a:r>
              <a:rPr lang="vi-VN" sz="3000" b="1" dirty="0" smtClean="0">
                <a:solidFill>
                  <a:srgbClr val="00AE9D"/>
                </a:solidFill>
                <a:latin typeface="+mn-lt"/>
              </a:rPr>
              <a:t>. </a:t>
            </a:r>
            <a:r>
              <a:rPr lang="en-US" sz="3000" b="1" dirty="0" err="1" smtClean="0">
                <a:solidFill>
                  <a:srgbClr val="00AE9D"/>
                </a:solidFill>
                <a:latin typeface="+mn-lt"/>
              </a:rPr>
              <a:t>Biểu</a:t>
            </a:r>
            <a:r>
              <a:rPr lang="en-US" sz="3000" b="1" dirty="0" smtClean="0">
                <a:solidFill>
                  <a:srgbClr val="00AE9D"/>
                </a:solidFill>
                <a:latin typeface="+mn-lt"/>
              </a:rPr>
              <a:t> </a:t>
            </a:r>
            <a:r>
              <a:rPr lang="en-US" sz="3000" b="1" dirty="0" err="1" smtClean="0">
                <a:solidFill>
                  <a:srgbClr val="00AE9D"/>
                </a:solidFill>
                <a:latin typeface="+mn-lt"/>
              </a:rPr>
              <a:t>diễn</a:t>
            </a:r>
            <a:r>
              <a:rPr lang="en-US" sz="3000" b="1" dirty="0" smtClean="0">
                <a:solidFill>
                  <a:srgbClr val="00AE9D"/>
                </a:solidFill>
                <a:latin typeface="+mn-lt"/>
              </a:rPr>
              <a:t> </a:t>
            </a:r>
            <a:r>
              <a:rPr lang="en-US" sz="3000" b="1" dirty="0" err="1" smtClean="0">
                <a:solidFill>
                  <a:srgbClr val="00AE9D"/>
                </a:solidFill>
                <a:latin typeface="+mn-lt"/>
              </a:rPr>
              <a:t>miền</a:t>
            </a:r>
            <a:r>
              <a:rPr lang="en-US" sz="3000" b="1" dirty="0" smtClean="0">
                <a:solidFill>
                  <a:srgbClr val="00AE9D"/>
                </a:solidFill>
                <a:latin typeface="+mn-lt"/>
              </a:rPr>
              <a:t> </a:t>
            </a:r>
            <a:r>
              <a:rPr lang="en-US" sz="3000" b="1" dirty="0" err="1" smtClean="0">
                <a:solidFill>
                  <a:srgbClr val="00AE9D"/>
                </a:solidFill>
                <a:latin typeface="+mn-lt"/>
              </a:rPr>
              <a:t>nghiệm</a:t>
            </a:r>
            <a:r>
              <a:rPr lang="en-US" sz="3000" b="1" dirty="0" smtClean="0">
                <a:solidFill>
                  <a:srgbClr val="00AE9D"/>
                </a:solidFill>
                <a:latin typeface="+mn-lt"/>
              </a:rPr>
              <a:t> </a:t>
            </a:r>
            <a:r>
              <a:rPr lang="en-US" sz="3000" b="1" dirty="0" err="1" smtClean="0">
                <a:solidFill>
                  <a:srgbClr val="00AE9D"/>
                </a:solidFill>
                <a:latin typeface="+mn-lt"/>
              </a:rPr>
              <a:t>của</a:t>
            </a:r>
            <a:r>
              <a:rPr lang="en-US" sz="3000" b="1" dirty="0" smtClean="0">
                <a:solidFill>
                  <a:srgbClr val="00AE9D"/>
                </a:solidFill>
                <a:latin typeface="+mn-lt"/>
              </a:rPr>
              <a:t> </a:t>
            </a:r>
            <a:r>
              <a:rPr lang="vi-VN" sz="3000" b="1" dirty="0" smtClean="0">
                <a:solidFill>
                  <a:srgbClr val="00AE9D"/>
                </a:solidFill>
                <a:latin typeface="+mn-lt"/>
              </a:rPr>
              <a:t>bất phương trình bậc nhất hai ẩn : </a:t>
            </a:r>
            <a:endParaRPr lang="vi-VN" sz="2800" dirty="0">
              <a:solidFill>
                <a:srgbClr val="000000"/>
              </a:solidFill>
              <a:latin typeface="+mn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vi-VN" sz="3000" dirty="0">
              <a:latin typeface="+mn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000" dirty="0">
              <a:latin typeface="+mn-lt"/>
            </a:endParaRPr>
          </a:p>
        </p:txBody>
      </p:sp>
      <p:sp>
        <p:nvSpPr>
          <p:cNvPr id="105" name="Google Shape;105;p12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1032" y="2518431"/>
                <a:ext cx="885870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Ta có thể biễu diễn miền nghiệm của bất phương trình bậc nhất hai </a:t>
                </a:r>
                <a:r>
                  <a:rPr lang="en-US" sz="2400" dirty="0" err="1" smtClean="0"/>
                  <a:t>ẩn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𝑎𝑥</m:t>
                    </m:r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𝑏𝑦</m:t>
                    </m:r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𝑐</m:t>
                    </m:r>
                    <m:r>
                      <a:rPr lang="en-US" sz="2400" b="0" i="1" smtClean="0">
                        <a:latin typeface="Cambria Math"/>
                      </a:rPr>
                      <m:t>&lt;0</m:t>
                    </m:r>
                  </m:oMath>
                </a14:m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như</a:t>
                </a:r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sau</a:t>
                </a:r>
                <a:r>
                  <a:rPr lang="en-US" sz="2400" b="0" dirty="0" smtClean="0"/>
                  <a:t>: </a:t>
                </a:r>
              </a:p>
              <a:p>
                <a:r>
                  <a:rPr lang="en-US" sz="2400" dirty="0" smtClean="0"/>
                  <a:t>…. </a:t>
                </a:r>
              </a:p>
              <a:p>
                <a:r>
                  <a:rPr lang="en-US" sz="2400" dirty="0" smtClean="0"/>
                  <a:t>(SGK- </a:t>
                </a:r>
                <a:r>
                  <a:rPr lang="en-US" sz="2400" dirty="0" err="1" smtClean="0"/>
                  <a:t>trang</a:t>
                </a:r>
                <a:r>
                  <a:rPr lang="en-US" sz="2400" dirty="0" smtClean="0"/>
                  <a:t> 31)</a:t>
                </a:r>
                <a:endParaRPr lang="en-US" sz="2400" b="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32" y="2518431"/>
                <a:ext cx="8858706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1032" t="-2713" r="-1514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367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build="p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335526" y="120027"/>
            <a:ext cx="8472948" cy="1369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>
                <a:solidFill>
                  <a:srgbClr val="FF0000"/>
                </a:solidFill>
                <a:latin typeface="+mj-lt"/>
              </a:rPr>
              <a:t>BÀI </a:t>
            </a:r>
            <a:r>
              <a:rPr lang="en" sz="3800" dirty="0" smtClean="0">
                <a:solidFill>
                  <a:srgbClr val="FF0000"/>
                </a:solidFill>
                <a:latin typeface="+mj-lt"/>
              </a:rPr>
              <a:t>1. BẤT PHƯƠNG TRÌNH BẬC NHẤT HAI ẨN</a:t>
            </a:r>
            <a:endParaRPr sz="3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2"/>
          </p:nvPr>
        </p:nvSpPr>
        <p:spPr>
          <a:xfrm>
            <a:off x="95098" y="1266759"/>
            <a:ext cx="5376672" cy="15121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5500" b="1" dirty="0">
                <a:solidFill>
                  <a:srgbClr val="00AE9D"/>
                </a:solidFill>
                <a:latin typeface="+mj-lt"/>
              </a:rPr>
              <a:t>HOẠT ĐỘNG </a:t>
            </a:r>
            <a:r>
              <a:rPr lang="en-US" sz="5500" b="1" dirty="0" smtClean="0">
                <a:solidFill>
                  <a:srgbClr val="00AE9D"/>
                </a:solidFill>
                <a:latin typeface="+mj-lt"/>
              </a:rPr>
              <a:t>2: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5500" b="1" dirty="0" smtClean="0">
                <a:solidFill>
                  <a:srgbClr val="00AE9D"/>
                </a:solidFill>
                <a:latin typeface="+mj-lt"/>
              </a:rPr>
              <a:t>HOẠT ĐỘNG THỰC HÀNH 3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200" dirty="0">
              <a:solidFill>
                <a:srgbClr val="00AE9D"/>
              </a:solidFill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dirty="0"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200" dirty="0">
              <a:latin typeface="+mj-lt"/>
            </a:endParaRPr>
          </a:p>
        </p:txBody>
      </p:sp>
      <p:sp>
        <p:nvSpPr>
          <p:cNvPr id="105" name="Google Shape;105;p12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16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5098" y="3123630"/>
                <a:ext cx="405261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Biểu </a:t>
                </a:r>
                <a:r>
                  <a:rPr lang="en-US" sz="2400" dirty="0" err="1" smtClean="0"/>
                  <a:t>diễn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miền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nghiệm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của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các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bất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phương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trình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sau</a:t>
                </a:r>
                <a:r>
                  <a:rPr lang="en-US" sz="2400" dirty="0" smtClean="0"/>
                  <a:t>: </a:t>
                </a:r>
                <a:endParaRPr lang="en-US" sz="2400" b="0" dirty="0" smtClean="0"/>
              </a:p>
              <a:p>
                <a:r>
                  <a:rPr lang="en-US" sz="2400" dirty="0" smtClean="0"/>
                  <a:t>a)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2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x</m:t>
                    </m:r>
                    <m:r>
                      <a:rPr lang="en-US" sz="2400" b="0" i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y</m:t>
                    </m:r>
                    <m:r>
                      <a:rPr lang="en-US" sz="2400" b="0" i="0" smtClean="0">
                        <a:latin typeface="Cambria Math"/>
                      </a:rPr>
                      <m:t>−2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≤0</m:t>
                    </m:r>
                  </m:oMath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98" y="3123630"/>
                <a:ext cx="4052619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2410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ine 48"/>
          <p:cNvSpPr>
            <a:spLocks noChangeShapeType="1"/>
          </p:cNvSpPr>
          <p:nvPr/>
        </p:nvSpPr>
        <p:spPr bwMode="auto">
          <a:xfrm>
            <a:off x="4272680" y="3352230"/>
            <a:ext cx="45720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49"/>
          <p:cNvSpPr>
            <a:spLocks noChangeShapeType="1"/>
          </p:cNvSpPr>
          <p:nvPr/>
        </p:nvSpPr>
        <p:spPr bwMode="auto">
          <a:xfrm flipV="1">
            <a:off x="6558680" y="1142430"/>
            <a:ext cx="0" cy="3962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55"/>
          <p:cNvSpPr txBox="1">
            <a:spLocks noChangeArrowheads="1"/>
          </p:cNvSpPr>
          <p:nvPr/>
        </p:nvSpPr>
        <p:spPr bwMode="auto">
          <a:xfrm>
            <a:off x="6609885" y="193979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VNI-Times" pitchFamily="2" charset="0"/>
              </a:rPr>
              <a:t>2</a:t>
            </a:r>
            <a:endParaRPr lang="vi-VN" altLang="en-US" sz="2400" b="1" dirty="0">
              <a:latin typeface="VNI-Times" pitchFamily="2" charset="0"/>
            </a:endParaRPr>
          </a:p>
        </p:txBody>
      </p:sp>
      <p:sp>
        <p:nvSpPr>
          <p:cNvPr id="11" name="Text Box 57"/>
          <p:cNvSpPr txBox="1">
            <a:spLocks noChangeArrowheads="1"/>
          </p:cNvSpPr>
          <p:nvPr/>
        </p:nvSpPr>
        <p:spPr bwMode="auto">
          <a:xfrm>
            <a:off x="8844680" y="319983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VNI-Times" pitchFamily="2" charset="0"/>
              </a:rPr>
              <a:t>x</a:t>
            </a:r>
            <a:endParaRPr lang="vi-VN" altLang="en-US" sz="2400" b="1" dirty="0">
              <a:latin typeface="VNI-Times" pitchFamily="2" charset="0"/>
            </a:endParaRPr>
          </a:p>
        </p:txBody>
      </p:sp>
      <p:sp>
        <p:nvSpPr>
          <p:cNvPr id="12" name="Text Box 58"/>
          <p:cNvSpPr txBox="1">
            <a:spLocks noChangeArrowheads="1"/>
          </p:cNvSpPr>
          <p:nvPr/>
        </p:nvSpPr>
        <p:spPr bwMode="auto">
          <a:xfrm>
            <a:off x="6253880" y="76143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VNI-Times" pitchFamily="2" charset="0"/>
              </a:rPr>
              <a:t>y</a:t>
            </a:r>
            <a:endParaRPr lang="vi-VN" altLang="en-US" sz="2400" b="1">
              <a:latin typeface="VNI-Times" pitchFamily="2" charset="0"/>
            </a:endParaRPr>
          </a:p>
        </p:txBody>
      </p:sp>
      <p:sp>
        <p:nvSpPr>
          <p:cNvPr id="13" name="Text Box 59"/>
          <p:cNvSpPr txBox="1">
            <a:spLocks noChangeArrowheads="1"/>
          </p:cNvSpPr>
          <p:nvPr/>
        </p:nvSpPr>
        <p:spPr bwMode="auto">
          <a:xfrm>
            <a:off x="6177680" y="327603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VNI-Times" pitchFamily="2" charset="0"/>
              </a:rPr>
              <a:t>O</a:t>
            </a:r>
            <a:endParaRPr lang="vi-VN" altLang="en-US" sz="2400" b="1">
              <a:latin typeface="VNI-Times" pitchFamily="2" charset="0"/>
            </a:endParaRPr>
          </a:p>
        </p:txBody>
      </p:sp>
      <p:sp>
        <p:nvSpPr>
          <p:cNvPr id="14" name="Oval 60"/>
          <p:cNvSpPr>
            <a:spLocks noChangeArrowheads="1"/>
          </p:cNvSpPr>
          <p:nvPr/>
        </p:nvSpPr>
        <p:spPr bwMode="auto">
          <a:xfrm>
            <a:off x="6482480" y="213303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VNI-Times" pitchFamily="2" charset="0"/>
            </a:endParaRPr>
          </a:p>
        </p:txBody>
      </p:sp>
      <p:sp>
        <p:nvSpPr>
          <p:cNvPr id="16" name="Text Box 63"/>
          <p:cNvSpPr txBox="1">
            <a:spLocks noChangeArrowheads="1"/>
          </p:cNvSpPr>
          <p:nvPr/>
        </p:nvSpPr>
        <p:spPr bwMode="auto">
          <a:xfrm rot="3822061">
            <a:off x="5099512" y="1683279"/>
            <a:ext cx="19373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smtClean="0">
                <a:latin typeface="VNI-Times" pitchFamily="2" charset="0"/>
              </a:rPr>
              <a:t>2x+y-2=0</a:t>
            </a:r>
            <a:endParaRPr lang="vi-VN" altLang="en-US" dirty="0">
              <a:latin typeface="VNI-Times" pitchFamily="2" charset="0"/>
            </a:endParaRPr>
          </a:p>
        </p:txBody>
      </p:sp>
      <p:sp>
        <p:nvSpPr>
          <p:cNvPr id="18" name="Oval 60"/>
          <p:cNvSpPr>
            <a:spLocks noChangeArrowheads="1"/>
          </p:cNvSpPr>
          <p:nvPr/>
        </p:nvSpPr>
        <p:spPr bwMode="auto">
          <a:xfrm>
            <a:off x="6986000" y="327295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VNI-Times" pitchFamily="2" charset="0"/>
            </a:endParaRPr>
          </a:p>
        </p:txBody>
      </p:sp>
      <p:sp>
        <p:nvSpPr>
          <p:cNvPr id="19" name="Text Box 55"/>
          <p:cNvSpPr txBox="1">
            <a:spLocks noChangeArrowheads="1"/>
          </p:cNvSpPr>
          <p:nvPr/>
        </p:nvSpPr>
        <p:spPr bwMode="auto">
          <a:xfrm>
            <a:off x="6901564" y="3336385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latin typeface="VNI-Times" pitchFamily="2" charset="0"/>
              </a:rPr>
              <a:t>1</a:t>
            </a:r>
            <a:endParaRPr lang="vi-VN" altLang="en-US" sz="2400" b="1" dirty="0">
              <a:latin typeface="VNI-Times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84432" y="1155797"/>
            <a:ext cx="1711757" cy="379228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291665" y="944688"/>
            <a:ext cx="1485602" cy="604684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6376052" y="1119759"/>
            <a:ext cx="1485602" cy="604684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6452882" y="1287273"/>
            <a:ext cx="1485602" cy="604684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6528452" y="1468641"/>
            <a:ext cx="1485602" cy="604684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6634880" y="1710770"/>
            <a:ext cx="1485602" cy="604684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6717377" y="1906947"/>
            <a:ext cx="1485602" cy="604684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6800504" y="2103429"/>
            <a:ext cx="1485602" cy="604684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6883631" y="2284797"/>
            <a:ext cx="1485602" cy="604684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6996986" y="2488836"/>
            <a:ext cx="1485602" cy="604684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7068019" y="2749596"/>
            <a:ext cx="1485602" cy="604684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7158559" y="2925316"/>
            <a:ext cx="1485602" cy="604684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7271253" y="3147700"/>
            <a:ext cx="1485602" cy="604684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7350703" y="3349155"/>
            <a:ext cx="1485602" cy="604684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7451802" y="3530000"/>
            <a:ext cx="1485602" cy="604684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7543305" y="3738711"/>
            <a:ext cx="1485602" cy="604684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7626432" y="3955280"/>
            <a:ext cx="1485602" cy="604684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7739787" y="4134684"/>
            <a:ext cx="1485602" cy="604684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7781075" y="4343395"/>
            <a:ext cx="1485602" cy="604684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56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build="p"/>
      <p:bldP spid="2" grpId="0"/>
      <p:bldP spid="6" grpId="0" animBg="1"/>
      <p:bldP spid="7" grpId="0" animBg="1"/>
      <p:bldP spid="9" grpId="0"/>
      <p:bldP spid="11" grpId="0"/>
      <p:bldP spid="12" grpId="0"/>
      <p:bldP spid="13" grpId="0"/>
      <p:bldP spid="14" grpId="0" animBg="1"/>
      <p:bldP spid="16" grpId="0"/>
      <p:bldP spid="18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335526" y="120027"/>
            <a:ext cx="8472948" cy="1369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>
                <a:solidFill>
                  <a:srgbClr val="FF0000"/>
                </a:solidFill>
                <a:latin typeface="+mj-lt"/>
              </a:rPr>
              <a:t>BÀI </a:t>
            </a:r>
            <a:r>
              <a:rPr lang="en" sz="3800" dirty="0" smtClean="0">
                <a:solidFill>
                  <a:srgbClr val="FF0000"/>
                </a:solidFill>
                <a:latin typeface="+mj-lt"/>
              </a:rPr>
              <a:t>1. BẤT PHƯƠNG TRÌNH BẬC NHẤT HAI ẨN</a:t>
            </a:r>
            <a:endParaRPr sz="3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2"/>
          </p:nvPr>
        </p:nvSpPr>
        <p:spPr>
          <a:xfrm>
            <a:off x="79502" y="1279067"/>
            <a:ext cx="5550350" cy="11324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0000" lnSpcReduction="20000"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7400" b="1" dirty="0">
                <a:solidFill>
                  <a:srgbClr val="00AE9D"/>
                </a:solidFill>
                <a:latin typeface="+mj-lt"/>
              </a:rPr>
              <a:t>HOẠT ĐỘNG </a:t>
            </a:r>
            <a:r>
              <a:rPr lang="en-US" sz="7400" b="1" dirty="0" smtClean="0">
                <a:solidFill>
                  <a:srgbClr val="00AE9D"/>
                </a:solidFill>
                <a:latin typeface="+mj-lt"/>
              </a:rPr>
              <a:t>2: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7400" b="1" dirty="0" smtClean="0">
                <a:solidFill>
                  <a:srgbClr val="00AE9D"/>
                </a:solidFill>
                <a:latin typeface="+mj-lt"/>
              </a:rPr>
              <a:t>HOẠT ĐỘNG THỰC HÀNH 3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200" dirty="0">
              <a:solidFill>
                <a:srgbClr val="00AE9D"/>
              </a:solidFill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dirty="0"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200" dirty="0">
              <a:latin typeface="+mj-lt"/>
            </a:endParaRPr>
          </a:p>
        </p:txBody>
      </p:sp>
      <p:sp>
        <p:nvSpPr>
          <p:cNvPr id="105" name="Google Shape;105;p12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17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5099" y="2674897"/>
                <a:ext cx="405261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Biểu </a:t>
                </a:r>
                <a:r>
                  <a:rPr lang="en-US" sz="2400" dirty="0" err="1" smtClean="0"/>
                  <a:t>diễn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miền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nghiệm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của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các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bất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phương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trình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sau</a:t>
                </a:r>
                <a:r>
                  <a:rPr lang="en-US" sz="2400" dirty="0" smtClean="0"/>
                  <a:t>: </a:t>
                </a:r>
                <a:endParaRPr lang="en-US" sz="2400" b="0" dirty="0" smtClean="0"/>
              </a:p>
              <a:p>
                <a:r>
                  <a:rPr lang="en-US" sz="2400" dirty="0"/>
                  <a:t>b</a:t>
                </a:r>
                <a:r>
                  <a:rPr lang="en-US" sz="2400" dirty="0" smtClean="0"/>
                  <a:t>)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x</m:t>
                    </m:r>
                    <m:r>
                      <a:rPr lang="en-US" sz="2400" b="0" i="0" smtClean="0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y</m:t>
                    </m:r>
                    <m:r>
                      <a:rPr lang="en-US" sz="2400" b="0" i="0" smtClean="0"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≥0</m:t>
                    </m:r>
                  </m:oMath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99" y="2674897"/>
                <a:ext cx="4052619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2410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ine 48"/>
          <p:cNvSpPr>
            <a:spLocks noChangeShapeType="1"/>
          </p:cNvSpPr>
          <p:nvPr/>
        </p:nvSpPr>
        <p:spPr bwMode="auto">
          <a:xfrm>
            <a:off x="4272680" y="2732554"/>
            <a:ext cx="45720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49"/>
          <p:cNvSpPr>
            <a:spLocks noChangeShapeType="1"/>
          </p:cNvSpPr>
          <p:nvPr/>
        </p:nvSpPr>
        <p:spPr bwMode="auto">
          <a:xfrm flipV="1">
            <a:off x="6558680" y="1142430"/>
            <a:ext cx="0" cy="3962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55"/>
          <p:cNvSpPr txBox="1">
            <a:spLocks noChangeArrowheads="1"/>
          </p:cNvSpPr>
          <p:nvPr/>
        </p:nvSpPr>
        <p:spPr bwMode="auto">
          <a:xfrm>
            <a:off x="6526332" y="3669523"/>
            <a:ext cx="6268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latin typeface="VNI-Times" pitchFamily="2" charset="0"/>
              </a:rPr>
              <a:t>-2</a:t>
            </a:r>
            <a:endParaRPr lang="vi-VN" altLang="en-US" sz="2400" b="1" dirty="0">
              <a:latin typeface="VNI-Times" pitchFamily="2" charset="0"/>
            </a:endParaRPr>
          </a:p>
        </p:txBody>
      </p:sp>
      <p:sp>
        <p:nvSpPr>
          <p:cNvPr id="11" name="Text Box 57"/>
          <p:cNvSpPr txBox="1">
            <a:spLocks noChangeArrowheads="1"/>
          </p:cNvSpPr>
          <p:nvPr/>
        </p:nvSpPr>
        <p:spPr bwMode="auto">
          <a:xfrm>
            <a:off x="8654180" y="226344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VNI-Times" pitchFamily="2" charset="0"/>
              </a:rPr>
              <a:t>x</a:t>
            </a:r>
            <a:endParaRPr lang="vi-VN" altLang="en-US" sz="2400" b="1" dirty="0">
              <a:latin typeface="VNI-Times" pitchFamily="2" charset="0"/>
            </a:endParaRPr>
          </a:p>
        </p:txBody>
      </p:sp>
      <p:sp>
        <p:nvSpPr>
          <p:cNvPr id="12" name="Text Box 58"/>
          <p:cNvSpPr txBox="1">
            <a:spLocks noChangeArrowheads="1"/>
          </p:cNvSpPr>
          <p:nvPr/>
        </p:nvSpPr>
        <p:spPr bwMode="auto">
          <a:xfrm>
            <a:off x="6253880" y="76143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VNI-Times" pitchFamily="2" charset="0"/>
              </a:rPr>
              <a:t>y</a:t>
            </a:r>
            <a:endParaRPr lang="vi-VN" altLang="en-US" sz="2400" b="1">
              <a:latin typeface="VNI-Times" pitchFamily="2" charset="0"/>
            </a:endParaRPr>
          </a:p>
        </p:txBody>
      </p:sp>
      <p:sp>
        <p:nvSpPr>
          <p:cNvPr id="13" name="Text Box 59"/>
          <p:cNvSpPr txBox="1">
            <a:spLocks noChangeArrowheads="1"/>
          </p:cNvSpPr>
          <p:nvPr/>
        </p:nvSpPr>
        <p:spPr bwMode="auto">
          <a:xfrm>
            <a:off x="6184420" y="2742629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VNI-Times" pitchFamily="2" charset="0"/>
              </a:rPr>
              <a:t>O</a:t>
            </a:r>
            <a:endParaRPr lang="vi-VN" altLang="en-US" sz="2400" b="1" dirty="0">
              <a:latin typeface="VNI-Times" pitchFamily="2" charset="0"/>
            </a:endParaRPr>
          </a:p>
        </p:txBody>
      </p:sp>
      <p:sp>
        <p:nvSpPr>
          <p:cNvPr id="14" name="Oval 60"/>
          <p:cNvSpPr>
            <a:spLocks noChangeArrowheads="1"/>
          </p:cNvSpPr>
          <p:nvPr/>
        </p:nvSpPr>
        <p:spPr bwMode="auto">
          <a:xfrm>
            <a:off x="6473288" y="371738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VNI-Times" pitchFamily="2" charset="0"/>
            </a:endParaRPr>
          </a:p>
        </p:txBody>
      </p:sp>
      <p:sp>
        <p:nvSpPr>
          <p:cNvPr id="16" name="Text Box 63"/>
          <p:cNvSpPr txBox="1">
            <a:spLocks noChangeArrowheads="1"/>
          </p:cNvSpPr>
          <p:nvPr/>
        </p:nvSpPr>
        <p:spPr bwMode="auto">
          <a:xfrm rot="18807435">
            <a:off x="6568199" y="2794390"/>
            <a:ext cx="19373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smtClean="0">
                <a:latin typeface="VNI-Times" pitchFamily="2" charset="0"/>
              </a:rPr>
              <a:t>x-y-2=0</a:t>
            </a:r>
            <a:endParaRPr lang="vi-VN" altLang="en-US" dirty="0">
              <a:latin typeface="VNI-Times" pitchFamily="2" charset="0"/>
            </a:endParaRPr>
          </a:p>
        </p:txBody>
      </p:sp>
      <p:sp>
        <p:nvSpPr>
          <p:cNvPr id="18" name="Oval 60"/>
          <p:cNvSpPr>
            <a:spLocks noChangeArrowheads="1"/>
          </p:cNvSpPr>
          <p:nvPr/>
        </p:nvSpPr>
        <p:spPr bwMode="auto">
          <a:xfrm>
            <a:off x="7530106" y="2644448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VNI-Times" pitchFamily="2" charset="0"/>
            </a:endParaRPr>
          </a:p>
        </p:txBody>
      </p:sp>
      <p:sp>
        <p:nvSpPr>
          <p:cNvPr id="19" name="Text Box 55"/>
          <p:cNvSpPr txBox="1">
            <a:spLocks noChangeArrowheads="1"/>
          </p:cNvSpPr>
          <p:nvPr/>
        </p:nvSpPr>
        <p:spPr bwMode="auto">
          <a:xfrm>
            <a:off x="7405261" y="219476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VNI-Times" pitchFamily="2" charset="0"/>
              </a:rPr>
              <a:t>2</a:t>
            </a:r>
            <a:endParaRPr lang="vi-VN" altLang="en-US" sz="2400" b="1" dirty="0">
              <a:latin typeface="VNI-Times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 flipV="1">
            <a:off x="7405261" y="717918"/>
            <a:ext cx="1087791" cy="1089947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5462006" y="1181024"/>
            <a:ext cx="3612258" cy="375212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 flipV="1">
            <a:off x="7181909" y="915660"/>
            <a:ext cx="1087791" cy="1089947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6986210" y="1142430"/>
            <a:ext cx="1087791" cy="1089947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 flipV="1">
            <a:off x="6724240" y="1382935"/>
            <a:ext cx="1087791" cy="1089947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6449317" y="1582838"/>
            <a:ext cx="1087791" cy="1089947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 flipV="1">
            <a:off x="6295839" y="1878390"/>
            <a:ext cx="1087791" cy="1089947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6021524" y="2119388"/>
            <a:ext cx="1087791" cy="1089947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5770568" y="2378889"/>
            <a:ext cx="1087791" cy="1089947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5570577" y="2605935"/>
            <a:ext cx="1087791" cy="1089947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5341982" y="2842585"/>
            <a:ext cx="1087791" cy="1089947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5166089" y="3041241"/>
            <a:ext cx="1087791" cy="1089947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933733" y="3258996"/>
            <a:ext cx="1087791" cy="1089947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682777" y="3541740"/>
            <a:ext cx="1087791" cy="1089947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439969" y="3786028"/>
            <a:ext cx="1087791" cy="1089947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53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build="p"/>
      <p:bldP spid="2" grpId="0"/>
      <p:bldP spid="6" grpId="0" animBg="1"/>
      <p:bldP spid="7" grpId="0" animBg="1"/>
      <p:bldP spid="9" grpId="0"/>
      <p:bldP spid="11" grpId="0"/>
      <p:bldP spid="12" grpId="0"/>
      <p:bldP spid="13" grpId="0"/>
      <p:bldP spid="14" grpId="0" animBg="1"/>
      <p:bldP spid="16" grpId="0"/>
      <p:bldP spid="18" grpId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335526" y="120027"/>
            <a:ext cx="8472948" cy="1369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>
                <a:solidFill>
                  <a:srgbClr val="FF0000"/>
                </a:solidFill>
                <a:latin typeface="+mj-lt"/>
              </a:rPr>
              <a:t>BÀI </a:t>
            </a:r>
            <a:r>
              <a:rPr lang="en" sz="3800" dirty="0" smtClean="0">
                <a:solidFill>
                  <a:srgbClr val="FF0000"/>
                </a:solidFill>
                <a:latin typeface="+mj-lt"/>
              </a:rPr>
              <a:t>1. BẤT PHƯƠNG TRÌNH BẬC NHẤT HAI ẨN</a:t>
            </a:r>
            <a:endParaRPr sz="3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2"/>
          </p:nvPr>
        </p:nvSpPr>
        <p:spPr>
          <a:xfrm>
            <a:off x="335527" y="1388792"/>
            <a:ext cx="8472947" cy="813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AE9D"/>
                </a:solidFill>
                <a:latin typeface="+mj-lt"/>
              </a:rPr>
              <a:t>HOẠT ĐỘNG 1: HOẠT ĐỘNG KHỞI </a:t>
            </a:r>
            <a:r>
              <a:rPr lang="en-US" sz="3200" b="1" dirty="0" smtClean="0">
                <a:solidFill>
                  <a:srgbClr val="00AE9D"/>
                </a:solidFill>
                <a:latin typeface="+mj-lt"/>
              </a:rPr>
              <a:t>ĐỘNG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200" dirty="0">
              <a:solidFill>
                <a:srgbClr val="00AE9D"/>
              </a:solidFill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dirty="0"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200" dirty="0">
              <a:latin typeface="+mj-lt"/>
            </a:endParaRPr>
          </a:p>
        </p:txBody>
      </p:sp>
      <p:sp>
        <p:nvSpPr>
          <p:cNvPr id="105" name="Google Shape;105;p12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768" y="2045674"/>
            <a:ext cx="2999231" cy="3097826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5099" y="2023730"/>
                <a:ext cx="6100876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Đường </a:t>
                </a:r>
                <a:r>
                  <a:rPr lang="en-US" sz="2400" dirty="0" err="1" smtClean="0"/>
                  <a:t>thẳng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𝑑</m:t>
                    </m:r>
                    <m:r>
                      <a:rPr lang="en-US" sz="2400" b="0" i="1" smtClean="0">
                        <a:latin typeface="Cambria Math"/>
                      </a:rPr>
                      <m:t>:</m:t>
                    </m:r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sz="2400" dirty="0" smtClean="0"/>
                  <a:t> chia </a:t>
                </a:r>
                <a:r>
                  <a:rPr lang="en-US" sz="2400" dirty="0" err="1" smtClean="0"/>
                  <a:t>mặt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phẳng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tọa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độ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thành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hai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miền</a:t>
                </a:r>
                <a:r>
                  <a:rPr lang="en-US" sz="2400" dirty="0" smtClean="0"/>
                  <a:t> (</a:t>
                </a:r>
                <a:r>
                  <a:rPr lang="en-US" sz="2400" dirty="0" err="1" smtClean="0"/>
                  <a:t>không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tính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đường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thẳng</a:t>
                </a:r>
                <a:r>
                  <a:rPr lang="en-US" sz="2400" dirty="0" smtClean="0"/>
                  <a:t> d) </a:t>
                </a:r>
                <a:r>
                  <a:rPr lang="en-US" sz="2400" dirty="0" err="1" smtClean="0"/>
                  <a:t>như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hình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bên</a:t>
                </a:r>
                <a:r>
                  <a:rPr lang="en-US" sz="2400" dirty="0" smtClean="0"/>
                  <a:t>. </a:t>
                </a:r>
                <a:r>
                  <a:rPr lang="en-US" sz="2400" dirty="0" err="1" smtClean="0"/>
                  <a:t>Dùng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các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nhãn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dưới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đây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đặt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vào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miền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phù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hợp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để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đặt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tên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cho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miền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đó</a:t>
                </a:r>
                <a:r>
                  <a:rPr lang="en-US" sz="2400" dirty="0" smtClean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&gt;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+1                                   </m:t>
                      </m:r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&gt;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99" y="2023730"/>
                <a:ext cx="6100876" cy="2308324"/>
              </a:xfrm>
              <a:prstGeom prst="rect">
                <a:avLst/>
              </a:prstGeom>
              <a:blipFill rotWithShape="1">
                <a:blip r:embed="rId4"/>
                <a:stretch>
                  <a:fillRect l="-1600" t="-1847" b="-1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335526" y="120027"/>
            <a:ext cx="8472948" cy="1369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>
                <a:solidFill>
                  <a:srgbClr val="FF0000"/>
                </a:solidFill>
                <a:latin typeface="+mj-lt"/>
              </a:rPr>
              <a:t>BÀI </a:t>
            </a:r>
            <a:r>
              <a:rPr lang="en" sz="3800" dirty="0" smtClean="0">
                <a:solidFill>
                  <a:srgbClr val="FF0000"/>
                </a:solidFill>
                <a:latin typeface="+mj-lt"/>
              </a:rPr>
              <a:t>1. BẤT PHƯƠNG TRÌNH BẬC NHẤT HAI ẨN</a:t>
            </a:r>
            <a:endParaRPr sz="3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2"/>
          </p:nvPr>
        </p:nvSpPr>
        <p:spPr>
          <a:xfrm>
            <a:off x="335527" y="1388792"/>
            <a:ext cx="8472947" cy="813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AE9D"/>
                </a:solidFill>
                <a:latin typeface="+mj-lt"/>
              </a:rPr>
              <a:t>HOẠT ĐỘNG </a:t>
            </a:r>
            <a:r>
              <a:rPr lang="en-US" sz="3200" b="1" dirty="0" smtClean="0">
                <a:solidFill>
                  <a:srgbClr val="00AE9D"/>
                </a:solidFill>
                <a:latin typeface="+mj-lt"/>
              </a:rPr>
              <a:t>2: </a:t>
            </a:r>
            <a:r>
              <a:rPr lang="en-US" sz="3200" b="1" dirty="0">
                <a:solidFill>
                  <a:srgbClr val="00AE9D"/>
                </a:solidFill>
                <a:latin typeface="+mj-lt"/>
              </a:rPr>
              <a:t>HOẠT </a:t>
            </a:r>
            <a:r>
              <a:rPr lang="en-US" sz="3200" b="1" dirty="0" smtClean="0">
                <a:solidFill>
                  <a:srgbClr val="00AE9D"/>
                </a:solidFill>
                <a:latin typeface="+mj-lt"/>
              </a:rPr>
              <a:t>ĐỘNG KHÁM PHÁ 1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200" dirty="0">
              <a:solidFill>
                <a:srgbClr val="00AE9D"/>
              </a:solidFill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dirty="0"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200" dirty="0">
              <a:latin typeface="+mj-lt"/>
            </a:endParaRPr>
          </a:p>
        </p:txBody>
      </p:sp>
      <p:sp>
        <p:nvSpPr>
          <p:cNvPr id="105" name="Google Shape;105;p12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5099" y="2023730"/>
                <a:ext cx="8858706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Bạn Nam </a:t>
                </a:r>
                <a:r>
                  <a:rPr lang="en-US" sz="2400" dirty="0" err="1" smtClean="0"/>
                  <a:t>để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dành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được</a:t>
                </a:r>
                <a:r>
                  <a:rPr lang="en-US" sz="2400" dirty="0" smtClean="0"/>
                  <a:t> 700 </a:t>
                </a:r>
                <a:r>
                  <a:rPr lang="en-US" sz="2400" dirty="0" err="1" smtClean="0"/>
                  <a:t>nghìn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đồng</a:t>
                </a:r>
                <a:r>
                  <a:rPr lang="en-US" sz="2400" dirty="0" smtClean="0"/>
                  <a:t>. </a:t>
                </a:r>
                <a:r>
                  <a:rPr lang="en-US" sz="2400" dirty="0" err="1" smtClean="0"/>
                  <a:t>Trong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một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đợt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ủng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hộ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các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bạn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học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sinh</a:t>
                </a:r>
                <a:r>
                  <a:rPr lang="en-US" sz="2400" dirty="0" smtClean="0"/>
                  <a:t> ở </a:t>
                </a:r>
                <a:r>
                  <a:rPr lang="en-US" sz="2400" dirty="0" err="1" smtClean="0"/>
                  <a:t>vùng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bị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bão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lụt</a:t>
                </a:r>
                <a:r>
                  <a:rPr lang="en-US" sz="2400" dirty="0" smtClean="0"/>
                  <a:t>, Nam </a:t>
                </a:r>
                <a:r>
                  <a:rPr lang="en-US" sz="2400" dirty="0" err="1" smtClean="0"/>
                  <a:t>đã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ủng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hộ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err="1" smtClean="0"/>
                  <a:t>tờ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tiền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có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mệnh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giá</a:t>
                </a:r>
                <a:r>
                  <a:rPr lang="en-US" sz="2400" dirty="0" smtClean="0"/>
                  <a:t> 20 </a:t>
                </a:r>
                <a:r>
                  <a:rPr lang="en-US" sz="2400" dirty="0" err="1" smtClean="0"/>
                  <a:t>nghìn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đồng</a:t>
                </a:r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err="1" smtClean="0"/>
                  <a:t>tờ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tiền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có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mệnh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giá</a:t>
                </a:r>
                <a:r>
                  <a:rPr lang="en-US" sz="2400" dirty="0" smtClean="0"/>
                  <a:t> 50 </a:t>
                </a:r>
                <a:r>
                  <a:rPr lang="en-US" sz="2400" dirty="0" err="1" smtClean="0"/>
                  <a:t>nghìn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đồng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từ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tiền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để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dành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của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mình</a:t>
                </a:r>
                <a:r>
                  <a:rPr lang="en-US" sz="2400" dirty="0" smtClean="0"/>
                  <a:t>.</a:t>
                </a:r>
              </a:p>
              <a:p>
                <a:pPr marL="457200" indent="-457200">
                  <a:buAutoNum type="alphaLcParenR"/>
                </a:pPr>
                <a:r>
                  <a:rPr lang="en-US" sz="2400" dirty="0" err="1" smtClean="0"/>
                  <a:t>Biểu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diễn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tổng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số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tiền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bạn</a:t>
                </a:r>
                <a:r>
                  <a:rPr lang="en-US" sz="2400" dirty="0" smtClean="0"/>
                  <a:t> Nam </a:t>
                </a:r>
                <a:r>
                  <a:rPr lang="en-US" sz="2400" dirty="0" err="1" smtClean="0"/>
                  <a:t>đã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ủng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hộ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theo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err="1" smtClean="0"/>
                  <a:t>và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marL="457200" indent="-457200">
                  <a:buAutoNum type="alphaLcParenR"/>
                </a:pPr>
                <a:r>
                  <a:rPr lang="en-US" sz="2400" dirty="0" err="1" smtClean="0"/>
                  <a:t>Giải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thích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tại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sao</a:t>
                </a:r>
                <a:r>
                  <a:rPr lang="en-US" sz="2400" dirty="0" smtClean="0"/>
                  <a:t> ta </a:t>
                </a:r>
                <a:r>
                  <a:rPr lang="en-US" sz="2400" dirty="0" err="1" smtClean="0"/>
                  <a:t>lại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có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bất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đẳng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thức</a:t>
                </a:r>
                <a:r>
                  <a:rPr lang="en-US" sz="2400" dirty="0" smtClean="0"/>
                  <a:t> 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20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+50</m:t>
                    </m:r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≤700.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99" y="2023730"/>
                <a:ext cx="8858706" cy="2308324"/>
              </a:xfrm>
              <a:prstGeom prst="rect">
                <a:avLst/>
              </a:prstGeom>
              <a:blipFill rotWithShape="1">
                <a:blip r:embed="rId3"/>
                <a:stretch>
                  <a:fillRect l="-1101" t="-1847" r="-69" b="-5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584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335526" y="120027"/>
            <a:ext cx="8472948" cy="1369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>
                <a:solidFill>
                  <a:srgbClr val="FF0000"/>
                </a:solidFill>
                <a:latin typeface="+mj-lt"/>
              </a:rPr>
              <a:t>BÀI </a:t>
            </a:r>
            <a:r>
              <a:rPr lang="en" sz="3800" dirty="0" smtClean="0">
                <a:solidFill>
                  <a:srgbClr val="FF0000"/>
                </a:solidFill>
                <a:latin typeface="+mj-lt"/>
              </a:rPr>
              <a:t>1. BẤT PHƯƠNG TRÌNH BẬC NHẤT HAI ẨN</a:t>
            </a:r>
            <a:endParaRPr sz="3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2"/>
          </p:nvPr>
        </p:nvSpPr>
        <p:spPr>
          <a:xfrm>
            <a:off x="335527" y="1388792"/>
            <a:ext cx="8472947" cy="813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AE9D"/>
                </a:solidFill>
                <a:latin typeface="+mj-lt"/>
              </a:rPr>
              <a:t>HOẠT ĐỘNG </a:t>
            </a:r>
            <a:r>
              <a:rPr lang="en-US" sz="3200" b="1" dirty="0" smtClean="0">
                <a:solidFill>
                  <a:srgbClr val="00AE9D"/>
                </a:solidFill>
                <a:latin typeface="+mj-lt"/>
              </a:rPr>
              <a:t>2: </a:t>
            </a:r>
            <a:r>
              <a:rPr lang="en-US" sz="3200" b="1" dirty="0">
                <a:solidFill>
                  <a:srgbClr val="00AE9D"/>
                </a:solidFill>
                <a:latin typeface="+mj-lt"/>
              </a:rPr>
              <a:t>HOẠT </a:t>
            </a:r>
            <a:r>
              <a:rPr lang="en-US" sz="3200" b="1" dirty="0" smtClean="0">
                <a:solidFill>
                  <a:srgbClr val="00AE9D"/>
                </a:solidFill>
                <a:latin typeface="+mj-lt"/>
              </a:rPr>
              <a:t>ĐỘNG KHÁM PHÁ 1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200" dirty="0">
              <a:solidFill>
                <a:srgbClr val="00AE9D"/>
              </a:solidFill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dirty="0"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200" dirty="0">
              <a:latin typeface="+mj-lt"/>
            </a:endParaRPr>
          </a:p>
        </p:txBody>
      </p:sp>
      <p:sp>
        <p:nvSpPr>
          <p:cNvPr id="105" name="Google Shape;105;p12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5099" y="2023730"/>
                <a:ext cx="8858706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Bạn Nam </a:t>
                </a:r>
                <a:r>
                  <a:rPr lang="en-US" sz="2400" dirty="0" err="1" smtClean="0"/>
                  <a:t>để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dành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được</a:t>
                </a:r>
                <a:r>
                  <a:rPr lang="en-US" sz="2400" dirty="0" smtClean="0"/>
                  <a:t> 700 </a:t>
                </a:r>
                <a:r>
                  <a:rPr lang="en-US" sz="2400" dirty="0" err="1" smtClean="0"/>
                  <a:t>nghìn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đồng</a:t>
                </a:r>
                <a:r>
                  <a:rPr lang="en-US" sz="2400" dirty="0" smtClean="0"/>
                  <a:t>. </a:t>
                </a:r>
                <a:r>
                  <a:rPr lang="en-US" sz="2400" dirty="0" err="1" smtClean="0"/>
                  <a:t>Trong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một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đợt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ủng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hộ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các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bạn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học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sinh</a:t>
                </a:r>
                <a:r>
                  <a:rPr lang="en-US" sz="2400" dirty="0" smtClean="0"/>
                  <a:t> ở </a:t>
                </a:r>
                <a:r>
                  <a:rPr lang="en-US" sz="2400" dirty="0" err="1" smtClean="0"/>
                  <a:t>vùng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bị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bão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lụt</a:t>
                </a:r>
                <a:r>
                  <a:rPr lang="en-US" sz="2400" dirty="0" smtClean="0"/>
                  <a:t>, Nam </a:t>
                </a:r>
                <a:r>
                  <a:rPr lang="en-US" sz="2400" dirty="0" err="1" smtClean="0"/>
                  <a:t>đã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ủng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hộ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err="1" smtClean="0"/>
                  <a:t>tờ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tiền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có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mệnh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giá</a:t>
                </a:r>
                <a:r>
                  <a:rPr lang="en-US" sz="2400" dirty="0" smtClean="0"/>
                  <a:t> 20 </a:t>
                </a:r>
                <a:r>
                  <a:rPr lang="en-US" sz="2400" dirty="0" err="1" smtClean="0"/>
                  <a:t>nghìn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đồng</a:t>
                </a:r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err="1" smtClean="0"/>
                  <a:t>tờ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tiền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có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mệnh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giá</a:t>
                </a:r>
                <a:r>
                  <a:rPr lang="en-US" sz="2400" dirty="0" smtClean="0"/>
                  <a:t> 50 </a:t>
                </a:r>
                <a:r>
                  <a:rPr lang="en-US" sz="2400" dirty="0" err="1" smtClean="0"/>
                  <a:t>nghìn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đồng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từ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tiền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để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dành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của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mình</a:t>
                </a:r>
                <a:r>
                  <a:rPr lang="en-US" sz="2400" dirty="0" smtClean="0"/>
                  <a:t>.</a:t>
                </a:r>
              </a:p>
              <a:p>
                <a:pPr marL="457200" indent="-457200">
                  <a:buFont typeface="Arial"/>
                  <a:buAutoNum type="alphaLcParenR"/>
                </a:pPr>
                <a:r>
                  <a:rPr lang="en-US" sz="2400" dirty="0" err="1" smtClean="0"/>
                  <a:t>Tổng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số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tiền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mà</a:t>
                </a:r>
                <a:r>
                  <a:rPr lang="en-US" sz="2400" dirty="0" smtClean="0"/>
                  <a:t> Nam </a:t>
                </a:r>
                <a:r>
                  <a:rPr lang="en-US" sz="2400" dirty="0" err="1" smtClean="0"/>
                  <a:t>đã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ủng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hộ</a:t>
                </a:r>
                <a:r>
                  <a:rPr lang="en-US" sz="2400" dirty="0" smtClean="0"/>
                  <a:t> 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20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+50</m:t>
                    </m:r>
                    <m:r>
                      <a:rPr lang="en-US" sz="24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marL="457200" indent="-457200">
                  <a:buFont typeface="Arial"/>
                  <a:buAutoNum type="alphaLcParenR"/>
                </a:pPr>
                <a:r>
                  <a:rPr lang="en-US" sz="2400" dirty="0" smtClean="0"/>
                  <a:t> Do Nam </a:t>
                </a:r>
                <a:r>
                  <a:rPr lang="en-US" sz="2400" dirty="0" err="1" smtClean="0"/>
                  <a:t>chỉ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để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dành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được</a:t>
                </a:r>
                <a:r>
                  <a:rPr lang="en-US" sz="2400" dirty="0" smtClean="0"/>
                  <a:t> 700 </a:t>
                </a:r>
                <a:r>
                  <a:rPr lang="en-US" sz="2400" dirty="0" err="1" smtClean="0"/>
                  <a:t>nghìn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nên</a:t>
                </a:r>
                <a:r>
                  <a:rPr lang="en-US" sz="2400" dirty="0" smtClean="0"/>
                  <a:t> ta </a:t>
                </a:r>
                <a:r>
                  <a:rPr lang="en-US" sz="2400" dirty="0" err="1" smtClean="0"/>
                  <a:t>có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bất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đẳng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thức</a:t>
                </a:r>
                <a:r>
                  <a:rPr lang="en-US" sz="2400" dirty="0" smtClean="0"/>
                  <a:t> 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20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+50</m:t>
                    </m:r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≤700.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99" y="2023730"/>
                <a:ext cx="8858706" cy="2677656"/>
              </a:xfrm>
              <a:prstGeom prst="rect">
                <a:avLst/>
              </a:prstGeom>
              <a:blipFill rotWithShape="1">
                <a:blip r:embed="rId3"/>
                <a:stretch>
                  <a:fillRect l="-1101" t="-1595" r="-69" b="-4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612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335526" y="120027"/>
            <a:ext cx="8472948" cy="1369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>
                <a:solidFill>
                  <a:srgbClr val="FF0000"/>
                </a:solidFill>
                <a:latin typeface="+mj-lt"/>
              </a:rPr>
              <a:t>BÀI </a:t>
            </a:r>
            <a:r>
              <a:rPr lang="en" sz="3800" dirty="0" smtClean="0">
                <a:solidFill>
                  <a:srgbClr val="FF0000"/>
                </a:solidFill>
                <a:latin typeface="+mj-lt"/>
              </a:rPr>
              <a:t>1. BẤT PHƯƠNG TRÌNH BẬC NHẤT HAI ẨN</a:t>
            </a:r>
            <a:endParaRPr sz="3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2"/>
          </p:nvPr>
        </p:nvSpPr>
        <p:spPr>
          <a:xfrm>
            <a:off x="335527" y="1388792"/>
            <a:ext cx="8472947" cy="813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vi-VN" sz="3000" b="1" dirty="0" smtClean="0">
                <a:solidFill>
                  <a:srgbClr val="00AE9D"/>
                </a:solidFill>
                <a:latin typeface="+mj-lt"/>
              </a:rPr>
              <a:t>1. Khái niệm bất phương trình bậc nhất hai ẩn : </a:t>
            </a:r>
            <a:endParaRPr lang="vi-VN" sz="2800" dirty="0">
              <a:solidFill>
                <a:srgbClr val="000000"/>
              </a:solidFill>
              <a:latin typeface="+mn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vi-VN" sz="3000" dirty="0"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000" dirty="0">
              <a:latin typeface="+mj-lt"/>
            </a:endParaRPr>
          </a:p>
        </p:txBody>
      </p:sp>
      <p:sp>
        <p:nvSpPr>
          <p:cNvPr id="105" name="Google Shape;105;p12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1032" y="2050271"/>
                <a:ext cx="8858706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Bất </a:t>
                </a:r>
                <a:r>
                  <a:rPr lang="en-US" sz="2400" dirty="0" err="1" smtClean="0"/>
                  <a:t>phương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trình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bậc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nhất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hai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ẩn</a:t>
                </a:r>
                <a:r>
                  <a:rPr lang="en-US" sz="2400" dirty="0" smtClean="0"/>
                  <a:t> x, y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bất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phương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trình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có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một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trong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các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dạng</a:t>
                </a:r>
                <a:r>
                  <a:rPr lang="en-US" sz="2400" dirty="0" smtClean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𝑎𝑥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𝑏𝑦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𝑐</m:t>
                      </m:r>
                      <m:r>
                        <a:rPr lang="en-US" sz="2400" b="0" i="1" smtClean="0">
                          <a:latin typeface="Cambria Math"/>
                        </a:rPr>
                        <m:t>&lt;0;</m:t>
                      </m:r>
                      <m:r>
                        <a:rPr lang="en-US" sz="2400" b="0" i="1" smtClean="0">
                          <a:latin typeface="Cambria Math"/>
                        </a:rPr>
                        <m:t>𝑎𝑥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𝑏𝑦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𝑐</m:t>
                      </m:r>
                      <m:r>
                        <a:rPr lang="en-US" sz="2400" b="0" i="1" smtClean="0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sz="24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𝑎𝑥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𝑏𝑦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𝑐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≤0;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𝑎𝑥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𝑏𝑦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≥0</m:t>
                      </m:r>
                    </m:oMath>
                  </m:oMathPara>
                </a14:m>
                <a:endParaRPr lang="en-US" sz="2400" b="0" dirty="0" smtClean="0"/>
              </a:p>
              <a:p>
                <a:r>
                  <a:rPr lang="en-US" sz="2400" dirty="0" err="1" smtClean="0"/>
                  <a:t>trong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đó</a:t>
                </a:r>
                <a:r>
                  <a:rPr lang="en-US" sz="2400" dirty="0" smtClean="0"/>
                  <a:t> a, b, c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những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số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cho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trước</a:t>
                </a:r>
                <a:r>
                  <a:rPr lang="en-US" sz="2400" dirty="0" smtClean="0"/>
                  <a:t>; a, b </a:t>
                </a:r>
                <a:r>
                  <a:rPr lang="en-US" sz="2400" dirty="0" err="1" smtClean="0"/>
                  <a:t>không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đồng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thời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bằng</a:t>
                </a:r>
                <a:r>
                  <a:rPr lang="en-US" sz="2400" dirty="0" smtClean="0"/>
                  <a:t> 0 </a:t>
                </a:r>
                <a:r>
                  <a:rPr lang="en-US" sz="2400" dirty="0" err="1" smtClean="0"/>
                  <a:t>và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r>
                      <a:rPr lang="en-US" sz="24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các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ẩn</a:t>
                </a:r>
                <a:r>
                  <a:rPr 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32" y="2050271"/>
                <a:ext cx="8858706" cy="2308324"/>
              </a:xfrm>
              <a:prstGeom prst="rect">
                <a:avLst/>
              </a:prstGeom>
              <a:blipFill rotWithShape="1">
                <a:blip r:embed="rId3"/>
                <a:stretch>
                  <a:fillRect l="-1032" t="-1847" b="-5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950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build="p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335526" y="120027"/>
            <a:ext cx="8472948" cy="1369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>
                <a:solidFill>
                  <a:srgbClr val="FF0000"/>
                </a:solidFill>
                <a:latin typeface="+mj-lt"/>
              </a:rPr>
              <a:t>BÀI </a:t>
            </a:r>
            <a:r>
              <a:rPr lang="en" sz="3800" dirty="0" smtClean="0">
                <a:solidFill>
                  <a:srgbClr val="FF0000"/>
                </a:solidFill>
                <a:latin typeface="+mj-lt"/>
              </a:rPr>
              <a:t>1. BẤT PHƯƠNG TRÌNH BẬC NHẤT HAI ẨN</a:t>
            </a:r>
            <a:endParaRPr sz="3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2"/>
          </p:nvPr>
        </p:nvSpPr>
        <p:spPr>
          <a:xfrm>
            <a:off x="335527" y="1388792"/>
            <a:ext cx="8472947" cy="813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AE9D"/>
                </a:solidFill>
                <a:latin typeface="+mj-lt"/>
              </a:rPr>
              <a:t>HOẠT ĐỘNG </a:t>
            </a:r>
            <a:r>
              <a:rPr lang="en-US" sz="3200" b="1" dirty="0" smtClean="0">
                <a:solidFill>
                  <a:srgbClr val="00AE9D"/>
                </a:solidFill>
                <a:latin typeface="+mj-lt"/>
              </a:rPr>
              <a:t>2: </a:t>
            </a:r>
            <a:r>
              <a:rPr lang="en-US" sz="3200" b="1" dirty="0">
                <a:solidFill>
                  <a:srgbClr val="00AE9D"/>
                </a:solidFill>
                <a:latin typeface="+mj-lt"/>
              </a:rPr>
              <a:t>HOẠT </a:t>
            </a:r>
            <a:r>
              <a:rPr lang="en-US" sz="3200" b="1" dirty="0" smtClean="0">
                <a:solidFill>
                  <a:srgbClr val="00AE9D"/>
                </a:solidFill>
                <a:latin typeface="+mj-lt"/>
              </a:rPr>
              <a:t>ĐỘNG THỰC HÀNH 1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200" dirty="0">
              <a:solidFill>
                <a:srgbClr val="00AE9D"/>
              </a:solidFill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dirty="0"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200" dirty="0">
              <a:latin typeface="+mj-lt"/>
            </a:endParaRPr>
          </a:p>
        </p:txBody>
      </p:sp>
      <p:sp>
        <p:nvSpPr>
          <p:cNvPr id="105" name="Google Shape;105;p12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5099" y="2023730"/>
                <a:ext cx="885870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B</a:t>
                </a:r>
                <a:r>
                  <a:rPr lang="en-US" sz="2400" dirty="0" err="1" smtClean="0"/>
                  <a:t>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phương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trình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nào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sau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đây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bất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phương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trình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bậc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nhất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hai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ẩn</a:t>
                </a:r>
                <a:r>
                  <a:rPr lang="en-US" sz="2400" dirty="0" smtClean="0"/>
                  <a:t> ? </a:t>
                </a:r>
              </a:p>
              <a:p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a</m:t>
                    </m:r>
                    <m:r>
                      <a:rPr lang="en-US" sz="2400" b="0" i="0" smtClean="0">
                        <a:latin typeface="Cambria Math"/>
                      </a:rPr>
                      <m:t>) 2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x</m:t>
                    </m:r>
                    <m:r>
                      <a:rPr lang="en-US" sz="2400" b="0" i="0" smtClean="0">
                        <a:latin typeface="Cambria Math"/>
                      </a:rPr>
                      <m:t>−3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y</m:t>
                    </m:r>
                    <m:r>
                      <a:rPr lang="en-US" sz="2400" b="0" i="0" smtClean="0">
                        <a:latin typeface="Cambria Math"/>
                      </a:rPr>
                      <m:t>+1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400" b="0" i="0" smtClean="0">
                        <a:latin typeface="Cambria Math"/>
                      </a:rPr>
                      <m:t>0;                            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b</m:t>
                    </m:r>
                    <m:r>
                      <a:rPr lang="en-US" sz="2400" b="0" i="0" smtClean="0">
                        <a:latin typeface="Cambria Math"/>
                      </a:rPr>
                      <m:t>) 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−3</m:t>
                    </m:r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</a:rPr>
                      <m:t>+1≥0;</m:t>
                    </m:r>
                  </m:oMath>
                </a14:m>
                <a:endParaRPr lang="en-US" sz="2400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c</m:t>
                      </m:r>
                      <m:r>
                        <a:rPr lang="en-US" sz="2400">
                          <a:latin typeface="Cambria Math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y</m:t>
                      </m:r>
                      <m:r>
                        <a:rPr lang="en-US" sz="2400" b="0" i="0" smtClean="0">
                          <a:latin typeface="Cambria Math"/>
                        </a:rPr>
                        <m:t>−5&gt;0;    </m:t>
                      </m:r>
                      <m:r>
                        <a:rPr lang="en-US" sz="2400">
                          <a:latin typeface="Cambria Math"/>
                        </a:rPr>
                        <m:t>                                    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d</m:t>
                      </m:r>
                      <m:r>
                        <a:rPr lang="en-US" sz="2400">
                          <a:latin typeface="Cambria Math"/>
                        </a:rPr>
                        <m:t>) 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+1&gt;</m:t>
                      </m:r>
                      <m:r>
                        <a:rPr lang="en-US" sz="2400" i="1" dirty="0">
                          <a:latin typeface="Cambria Math"/>
                        </a:rPr>
                        <m:t>0</m:t>
                      </m:r>
                      <m:r>
                        <a:rPr lang="en-US" sz="2400" b="0" i="1" dirty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400" i="1" dirty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99" y="2023730"/>
                <a:ext cx="8858706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1101" t="-2724" b="-5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09725" y="3763518"/>
            <a:ext cx="8858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Trả</a:t>
            </a:r>
            <a:r>
              <a:rPr lang="en-US" sz="2400" dirty="0" smtClean="0"/>
              <a:t> </a:t>
            </a:r>
            <a:r>
              <a:rPr lang="en-US" sz="2400" dirty="0" err="1" smtClean="0"/>
              <a:t>lời</a:t>
            </a:r>
            <a:r>
              <a:rPr lang="en-US" sz="2400" dirty="0" smtClean="0"/>
              <a:t> : </a:t>
            </a:r>
            <a:r>
              <a:rPr lang="en-US" sz="2400" dirty="0" err="1" smtClean="0"/>
              <a:t>Câu</a:t>
            </a:r>
            <a:r>
              <a:rPr lang="en-US" sz="2400" dirty="0" smtClean="0"/>
              <a:t> a), b) </a:t>
            </a:r>
            <a:r>
              <a:rPr lang="en-US" sz="2400" dirty="0" err="1" smtClean="0"/>
              <a:t>và</a:t>
            </a:r>
            <a:r>
              <a:rPr lang="en-US" sz="2400" dirty="0" smtClean="0"/>
              <a:t> c) </a:t>
            </a:r>
          </a:p>
        </p:txBody>
      </p:sp>
    </p:spTree>
    <p:extLst>
      <p:ext uri="{BB962C8B-B14F-4D97-AF65-F5344CB8AC3E}">
        <p14:creationId xmlns:p14="http://schemas.microsoft.com/office/powerpoint/2010/main" val="241866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build="p"/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335526" y="120027"/>
            <a:ext cx="8472948" cy="1369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>
                <a:solidFill>
                  <a:srgbClr val="FF0000"/>
                </a:solidFill>
                <a:latin typeface="+mj-lt"/>
              </a:rPr>
              <a:t>BÀI </a:t>
            </a:r>
            <a:r>
              <a:rPr lang="en" sz="3800" dirty="0" smtClean="0">
                <a:solidFill>
                  <a:srgbClr val="FF0000"/>
                </a:solidFill>
                <a:latin typeface="+mj-lt"/>
              </a:rPr>
              <a:t>1. BẤT PHƯƠNG TRÌNH BẬC NHẤT HAI ẨN</a:t>
            </a:r>
            <a:endParaRPr sz="3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2"/>
          </p:nvPr>
        </p:nvSpPr>
        <p:spPr>
          <a:xfrm>
            <a:off x="335527" y="1388792"/>
            <a:ext cx="8472947" cy="813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AE9D"/>
                </a:solidFill>
                <a:latin typeface="+mj-lt"/>
              </a:rPr>
              <a:t>HOẠT ĐỘNG </a:t>
            </a:r>
            <a:r>
              <a:rPr lang="en-US" sz="3200" b="1" dirty="0" smtClean="0">
                <a:solidFill>
                  <a:srgbClr val="00AE9D"/>
                </a:solidFill>
                <a:latin typeface="+mj-lt"/>
              </a:rPr>
              <a:t>2: </a:t>
            </a:r>
            <a:r>
              <a:rPr lang="en-US" sz="3200" b="1" dirty="0">
                <a:solidFill>
                  <a:srgbClr val="00AE9D"/>
                </a:solidFill>
                <a:latin typeface="+mj-lt"/>
              </a:rPr>
              <a:t>HOẠT </a:t>
            </a:r>
            <a:r>
              <a:rPr lang="en-US" sz="3200" b="1" dirty="0" smtClean="0">
                <a:solidFill>
                  <a:srgbClr val="00AE9D"/>
                </a:solidFill>
                <a:latin typeface="+mj-lt"/>
              </a:rPr>
              <a:t>ĐỘNG KHÁM PHÁ 2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200" dirty="0">
              <a:solidFill>
                <a:srgbClr val="00AE9D"/>
              </a:solidFill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dirty="0"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200" dirty="0">
              <a:latin typeface="+mj-lt"/>
            </a:endParaRPr>
          </a:p>
        </p:txBody>
      </p:sp>
      <p:sp>
        <p:nvSpPr>
          <p:cNvPr id="105" name="Google Shape;105;p12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95099" y="2023730"/>
            <a:ext cx="88587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Trường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đây</a:t>
            </a:r>
            <a:r>
              <a:rPr lang="en-US" sz="2400" dirty="0" smtClean="0"/>
              <a:t> </a:t>
            </a:r>
            <a:r>
              <a:rPr lang="en-US" sz="2400" dirty="0" err="1" smtClean="0"/>
              <a:t>thỏa</a:t>
            </a:r>
            <a:r>
              <a:rPr lang="en-US" sz="2400" dirty="0" smtClean="0"/>
              <a:t> </a:t>
            </a:r>
            <a:r>
              <a:rPr lang="en-US" sz="2400" dirty="0" err="1" smtClean="0"/>
              <a:t>mãn</a:t>
            </a:r>
            <a:r>
              <a:rPr lang="en-US" sz="2400" dirty="0" smtClean="0"/>
              <a:t> </a:t>
            </a:r>
            <a:r>
              <a:rPr lang="en-US" sz="2400" dirty="0" err="1" smtClean="0"/>
              <a:t>tình</a:t>
            </a:r>
            <a:r>
              <a:rPr lang="en-US" sz="2400" dirty="0" smtClean="0"/>
              <a:t> </a:t>
            </a:r>
            <a:r>
              <a:rPr lang="en-US" sz="2400" dirty="0" err="1" smtClean="0"/>
              <a:t>huống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nêu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HĐKP 1 ? </a:t>
            </a:r>
          </a:p>
          <a:p>
            <a:r>
              <a:rPr lang="en-US" sz="2400" dirty="0" err="1" smtClean="0"/>
              <a:t>Trường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1: Nam </a:t>
            </a:r>
            <a:r>
              <a:rPr lang="en-US" sz="2400" dirty="0" err="1" smtClean="0"/>
              <a:t>ủng</a:t>
            </a:r>
            <a:r>
              <a:rPr lang="en-US" sz="2400" dirty="0" smtClean="0"/>
              <a:t> </a:t>
            </a:r>
            <a:r>
              <a:rPr lang="en-US" sz="2400" dirty="0" err="1" smtClean="0"/>
              <a:t>hộ</a:t>
            </a:r>
            <a:r>
              <a:rPr lang="en-US" sz="2400" dirty="0" smtClean="0"/>
              <a:t> 2 </a:t>
            </a:r>
            <a:r>
              <a:rPr lang="en-US" sz="2400" dirty="0" err="1" smtClean="0"/>
              <a:t>tờ</a:t>
            </a:r>
            <a:r>
              <a:rPr lang="en-US" sz="2400" dirty="0" smtClean="0"/>
              <a:t> </a:t>
            </a:r>
            <a:r>
              <a:rPr lang="en-US" sz="2400" dirty="0" err="1" smtClean="0"/>
              <a:t>tiền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mệnh</a:t>
            </a:r>
            <a:r>
              <a:rPr lang="en-US" sz="2400" dirty="0" smtClean="0"/>
              <a:t> </a:t>
            </a:r>
            <a:r>
              <a:rPr lang="en-US" sz="2400" dirty="0" err="1" smtClean="0"/>
              <a:t>giá</a:t>
            </a:r>
            <a:r>
              <a:rPr lang="en-US" sz="2400" dirty="0" smtClean="0"/>
              <a:t> 20 </a:t>
            </a:r>
            <a:r>
              <a:rPr lang="en-US" sz="2400" dirty="0" err="1" smtClean="0"/>
              <a:t>nghìn</a:t>
            </a:r>
            <a:r>
              <a:rPr lang="en-US" sz="2400" dirty="0" smtClean="0"/>
              <a:t>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3 </a:t>
            </a:r>
            <a:r>
              <a:rPr lang="en-US" sz="2400" dirty="0" err="1" smtClean="0"/>
              <a:t>tờ</a:t>
            </a:r>
            <a:r>
              <a:rPr lang="en-US" sz="2400" dirty="0" smtClean="0"/>
              <a:t> </a:t>
            </a:r>
            <a:r>
              <a:rPr lang="en-US" sz="2400" dirty="0" err="1" smtClean="0"/>
              <a:t>tiền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mệnh</a:t>
            </a:r>
            <a:r>
              <a:rPr lang="en-US" sz="2400" dirty="0" smtClean="0"/>
              <a:t> </a:t>
            </a:r>
            <a:r>
              <a:rPr lang="en-US" sz="2400" dirty="0" err="1" smtClean="0"/>
              <a:t>giá</a:t>
            </a:r>
            <a:r>
              <a:rPr lang="en-US" sz="2400" dirty="0" smtClean="0"/>
              <a:t> 50 </a:t>
            </a:r>
            <a:r>
              <a:rPr lang="en-US" sz="2400" dirty="0" err="1" smtClean="0"/>
              <a:t>nghìn</a:t>
            </a:r>
            <a:r>
              <a:rPr lang="en-US" sz="2400" dirty="0" smtClean="0"/>
              <a:t>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Trường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2: Nam </a:t>
            </a:r>
            <a:r>
              <a:rPr lang="en-US" sz="2400" dirty="0" err="1" smtClean="0"/>
              <a:t>ủng</a:t>
            </a:r>
            <a:r>
              <a:rPr lang="en-US" sz="2400" dirty="0" smtClean="0"/>
              <a:t> </a:t>
            </a:r>
            <a:r>
              <a:rPr lang="en-US" sz="2400" dirty="0" err="1" smtClean="0"/>
              <a:t>hộ</a:t>
            </a:r>
            <a:r>
              <a:rPr lang="en-US" sz="2400" dirty="0" smtClean="0"/>
              <a:t> 15 </a:t>
            </a:r>
            <a:r>
              <a:rPr lang="en-US" sz="2400" dirty="0" err="1" smtClean="0"/>
              <a:t>tờ</a:t>
            </a:r>
            <a:r>
              <a:rPr lang="en-US" sz="2400" dirty="0" smtClean="0"/>
              <a:t> </a:t>
            </a:r>
            <a:r>
              <a:rPr lang="en-US" sz="2400" dirty="0" err="1" smtClean="0"/>
              <a:t>tiền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mệnh</a:t>
            </a:r>
            <a:r>
              <a:rPr lang="en-US" sz="2400" dirty="0" smtClean="0"/>
              <a:t> </a:t>
            </a:r>
            <a:r>
              <a:rPr lang="en-US" sz="2400" dirty="0" err="1" smtClean="0"/>
              <a:t>giá</a:t>
            </a:r>
            <a:r>
              <a:rPr lang="en-US" sz="2400" dirty="0" smtClean="0"/>
              <a:t> 20 </a:t>
            </a:r>
            <a:r>
              <a:rPr lang="en-US" sz="2400" dirty="0" err="1" smtClean="0"/>
              <a:t>nghìn</a:t>
            </a:r>
            <a:r>
              <a:rPr lang="en-US" sz="2400" dirty="0" smtClean="0"/>
              <a:t>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10 </a:t>
            </a:r>
            <a:r>
              <a:rPr lang="en-US" sz="2400" dirty="0" err="1" smtClean="0"/>
              <a:t>tờ</a:t>
            </a:r>
            <a:r>
              <a:rPr lang="en-US" sz="2400" dirty="0" smtClean="0"/>
              <a:t> </a:t>
            </a:r>
            <a:r>
              <a:rPr lang="en-US" sz="2400" dirty="0" err="1" smtClean="0"/>
              <a:t>tiền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mệnh</a:t>
            </a:r>
            <a:r>
              <a:rPr lang="en-US" sz="2400" dirty="0" smtClean="0"/>
              <a:t> </a:t>
            </a:r>
            <a:r>
              <a:rPr lang="en-US" sz="2400" dirty="0" err="1" smtClean="0"/>
              <a:t>giá</a:t>
            </a:r>
            <a:r>
              <a:rPr lang="en-US" sz="2400" dirty="0" smtClean="0"/>
              <a:t> 50 </a:t>
            </a:r>
            <a:r>
              <a:rPr lang="en-US" sz="2400" dirty="0" err="1" smtClean="0"/>
              <a:t>nghìn</a:t>
            </a:r>
            <a:r>
              <a:rPr lang="en-US" sz="2400" dirty="0" smtClean="0"/>
              <a:t> </a:t>
            </a:r>
            <a:r>
              <a:rPr lang="en-US" sz="2400" dirty="0" err="1" smtClean="0"/>
              <a:t>đồng</a:t>
            </a:r>
            <a:r>
              <a:rPr lang="en-US" sz="2400" dirty="0"/>
              <a:t>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5994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335526" y="120027"/>
            <a:ext cx="8472948" cy="1369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>
                <a:solidFill>
                  <a:srgbClr val="FF0000"/>
                </a:solidFill>
                <a:latin typeface="+mj-lt"/>
              </a:rPr>
              <a:t>BÀI </a:t>
            </a:r>
            <a:r>
              <a:rPr lang="en" sz="3800" dirty="0" smtClean="0">
                <a:solidFill>
                  <a:srgbClr val="FF0000"/>
                </a:solidFill>
                <a:latin typeface="+mj-lt"/>
              </a:rPr>
              <a:t>1. BẤT PHƯƠNG TRÌNH BẬC NHẤT HAI ẨN</a:t>
            </a:r>
            <a:endParaRPr sz="3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2"/>
          </p:nvPr>
        </p:nvSpPr>
        <p:spPr>
          <a:xfrm>
            <a:off x="335527" y="1125452"/>
            <a:ext cx="8472947" cy="813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AE9D"/>
                </a:solidFill>
                <a:latin typeface="+mj-lt"/>
              </a:rPr>
              <a:t>HOẠT ĐỘNG </a:t>
            </a:r>
            <a:r>
              <a:rPr lang="en-US" sz="3200" b="1" dirty="0" smtClean="0">
                <a:solidFill>
                  <a:srgbClr val="00AE9D"/>
                </a:solidFill>
                <a:latin typeface="+mj-lt"/>
              </a:rPr>
              <a:t>2: </a:t>
            </a:r>
            <a:r>
              <a:rPr lang="en-US" sz="3200" b="1" dirty="0">
                <a:solidFill>
                  <a:srgbClr val="00AE9D"/>
                </a:solidFill>
                <a:latin typeface="+mj-lt"/>
              </a:rPr>
              <a:t>HOẠT </a:t>
            </a:r>
            <a:r>
              <a:rPr lang="en-US" sz="3200" b="1" dirty="0" smtClean="0">
                <a:solidFill>
                  <a:srgbClr val="00AE9D"/>
                </a:solidFill>
                <a:latin typeface="+mj-lt"/>
              </a:rPr>
              <a:t>ĐỘNG KHÁM PHÁ 2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200" dirty="0">
              <a:solidFill>
                <a:srgbClr val="00AE9D"/>
              </a:solidFill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dirty="0"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200" dirty="0">
              <a:latin typeface="+mj-lt"/>
            </a:endParaRPr>
          </a:p>
        </p:txBody>
      </p:sp>
      <p:sp>
        <p:nvSpPr>
          <p:cNvPr id="105" name="Google Shape;105;p12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95099" y="1679925"/>
            <a:ext cx="885870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Trường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1: Nam </a:t>
            </a:r>
            <a:r>
              <a:rPr lang="en-US" sz="2400" dirty="0" err="1" smtClean="0"/>
              <a:t>ủng</a:t>
            </a:r>
            <a:r>
              <a:rPr lang="en-US" sz="2400" dirty="0" smtClean="0"/>
              <a:t> </a:t>
            </a:r>
            <a:r>
              <a:rPr lang="en-US" sz="2400" dirty="0" err="1" smtClean="0"/>
              <a:t>hộ</a:t>
            </a:r>
            <a:r>
              <a:rPr lang="en-US" sz="2400" dirty="0" smtClean="0"/>
              <a:t> 2 </a:t>
            </a:r>
            <a:r>
              <a:rPr lang="en-US" sz="2400" dirty="0" err="1" smtClean="0"/>
              <a:t>tờ</a:t>
            </a:r>
            <a:r>
              <a:rPr lang="en-US" sz="2400" dirty="0" smtClean="0"/>
              <a:t> </a:t>
            </a:r>
            <a:r>
              <a:rPr lang="en-US" sz="2400" dirty="0" err="1" smtClean="0"/>
              <a:t>tiền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mệnh</a:t>
            </a:r>
            <a:r>
              <a:rPr lang="en-US" sz="2400" dirty="0" smtClean="0"/>
              <a:t> </a:t>
            </a:r>
            <a:r>
              <a:rPr lang="en-US" sz="2400" dirty="0" err="1" smtClean="0"/>
              <a:t>giá</a:t>
            </a:r>
            <a:r>
              <a:rPr lang="en-US" sz="2400" dirty="0" smtClean="0"/>
              <a:t> 20 </a:t>
            </a:r>
            <a:r>
              <a:rPr lang="en-US" sz="2400" dirty="0" err="1" smtClean="0"/>
              <a:t>nghìn</a:t>
            </a:r>
            <a:r>
              <a:rPr lang="en-US" sz="2400" dirty="0" smtClean="0"/>
              <a:t>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3 </a:t>
            </a:r>
            <a:r>
              <a:rPr lang="en-US" sz="2400" dirty="0" err="1" smtClean="0"/>
              <a:t>tờ</a:t>
            </a:r>
            <a:r>
              <a:rPr lang="en-US" sz="2400" dirty="0" smtClean="0"/>
              <a:t> </a:t>
            </a:r>
            <a:r>
              <a:rPr lang="en-US" sz="2400" dirty="0" err="1" smtClean="0"/>
              <a:t>tiền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mệnh</a:t>
            </a:r>
            <a:r>
              <a:rPr lang="en-US" sz="2400" dirty="0" smtClean="0"/>
              <a:t> </a:t>
            </a:r>
            <a:r>
              <a:rPr lang="en-US" sz="2400" dirty="0" err="1" smtClean="0"/>
              <a:t>giá</a:t>
            </a:r>
            <a:r>
              <a:rPr lang="en-US" sz="2400" dirty="0" smtClean="0"/>
              <a:t> 50 </a:t>
            </a:r>
            <a:r>
              <a:rPr lang="en-US" sz="2400" dirty="0" err="1" smtClean="0"/>
              <a:t>nghìn</a:t>
            </a:r>
            <a:r>
              <a:rPr lang="en-US" sz="2400" dirty="0" smtClean="0"/>
              <a:t>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.</a:t>
            </a:r>
          </a:p>
          <a:p>
            <a:r>
              <a:rPr lang="en-US" sz="2800" dirty="0" err="1" smtClean="0">
                <a:solidFill>
                  <a:srgbClr val="FF0000"/>
                </a:solidFill>
              </a:rPr>
              <a:t>Tổng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số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tiền</a:t>
            </a:r>
            <a:r>
              <a:rPr lang="en-US" sz="2800" dirty="0" smtClean="0">
                <a:solidFill>
                  <a:srgbClr val="FF0000"/>
                </a:solidFill>
              </a:rPr>
              <a:t> Nam </a:t>
            </a:r>
            <a:r>
              <a:rPr lang="en-US" sz="2800" dirty="0" err="1" smtClean="0">
                <a:solidFill>
                  <a:srgbClr val="FF0000"/>
                </a:solidFill>
              </a:rPr>
              <a:t>đã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ủng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hộ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là</a:t>
            </a:r>
            <a:r>
              <a:rPr lang="en-US" sz="2800" dirty="0" smtClean="0">
                <a:solidFill>
                  <a:srgbClr val="FF0000"/>
                </a:solidFill>
              </a:rPr>
              <a:t> : 2.20+3.50=190 </a:t>
            </a:r>
            <a:r>
              <a:rPr lang="en-US" sz="2800" dirty="0" err="1" smtClean="0">
                <a:solidFill>
                  <a:srgbClr val="FF0000"/>
                </a:solidFill>
              </a:rPr>
              <a:t>nghìn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err="1" smtClean="0">
                <a:solidFill>
                  <a:srgbClr val="FF0000"/>
                </a:solidFill>
              </a:rPr>
              <a:t>Suy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ra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trường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hợp</a:t>
            </a:r>
            <a:r>
              <a:rPr lang="en-US" sz="2800" dirty="0" smtClean="0">
                <a:solidFill>
                  <a:srgbClr val="FF0000"/>
                </a:solidFill>
              </a:rPr>
              <a:t> 1 </a:t>
            </a:r>
            <a:r>
              <a:rPr lang="en-US" sz="2800" dirty="0" err="1" smtClean="0">
                <a:solidFill>
                  <a:srgbClr val="FF0000"/>
                </a:solidFill>
              </a:rPr>
              <a:t>thỏa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mãn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tình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huống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nêu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400" dirty="0" err="1" smtClean="0"/>
              <a:t>Trường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2: Nam </a:t>
            </a:r>
            <a:r>
              <a:rPr lang="en-US" sz="2400" dirty="0" err="1" smtClean="0"/>
              <a:t>ủng</a:t>
            </a:r>
            <a:r>
              <a:rPr lang="en-US" sz="2400" dirty="0" smtClean="0"/>
              <a:t> </a:t>
            </a:r>
            <a:r>
              <a:rPr lang="en-US" sz="2400" dirty="0" err="1" smtClean="0"/>
              <a:t>hộ</a:t>
            </a:r>
            <a:r>
              <a:rPr lang="en-US" sz="2400" dirty="0" smtClean="0"/>
              <a:t> 15 </a:t>
            </a:r>
            <a:r>
              <a:rPr lang="en-US" sz="2400" dirty="0" err="1" smtClean="0"/>
              <a:t>tờ</a:t>
            </a:r>
            <a:r>
              <a:rPr lang="en-US" sz="2400" dirty="0" smtClean="0"/>
              <a:t> </a:t>
            </a:r>
            <a:r>
              <a:rPr lang="en-US" sz="2400" dirty="0" err="1" smtClean="0"/>
              <a:t>tiền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mệnh</a:t>
            </a:r>
            <a:r>
              <a:rPr lang="en-US" sz="2400" dirty="0" smtClean="0"/>
              <a:t> </a:t>
            </a:r>
            <a:r>
              <a:rPr lang="en-US" sz="2400" dirty="0" err="1" smtClean="0"/>
              <a:t>giá</a:t>
            </a:r>
            <a:r>
              <a:rPr lang="en-US" sz="2400" dirty="0" smtClean="0"/>
              <a:t> 20 </a:t>
            </a:r>
            <a:r>
              <a:rPr lang="en-US" sz="2400" dirty="0" err="1" smtClean="0"/>
              <a:t>nghìn</a:t>
            </a:r>
            <a:r>
              <a:rPr lang="en-US" sz="2400" dirty="0" smtClean="0"/>
              <a:t>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10 </a:t>
            </a:r>
            <a:r>
              <a:rPr lang="en-US" sz="2400" dirty="0" err="1" smtClean="0"/>
              <a:t>tờ</a:t>
            </a:r>
            <a:r>
              <a:rPr lang="en-US" sz="2400" dirty="0" smtClean="0"/>
              <a:t> </a:t>
            </a:r>
            <a:r>
              <a:rPr lang="en-US" sz="2400" dirty="0" err="1" smtClean="0"/>
              <a:t>tiền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mệnh</a:t>
            </a:r>
            <a:r>
              <a:rPr lang="en-US" sz="2400" dirty="0" smtClean="0"/>
              <a:t> </a:t>
            </a:r>
            <a:r>
              <a:rPr lang="en-US" sz="2400" dirty="0" err="1" smtClean="0"/>
              <a:t>giá</a:t>
            </a:r>
            <a:r>
              <a:rPr lang="en-US" sz="2400" dirty="0" smtClean="0"/>
              <a:t> 50 </a:t>
            </a:r>
            <a:r>
              <a:rPr lang="en-US" sz="2400" dirty="0" err="1" smtClean="0"/>
              <a:t>nghìn</a:t>
            </a:r>
            <a:r>
              <a:rPr lang="en-US" sz="2400" dirty="0" smtClean="0"/>
              <a:t>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Tổng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số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tiền</a:t>
            </a:r>
            <a:r>
              <a:rPr lang="en-US" sz="2400" dirty="0" smtClean="0">
                <a:solidFill>
                  <a:srgbClr val="FF0000"/>
                </a:solidFill>
              </a:rPr>
              <a:t> Nam </a:t>
            </a:r>
            <a:r>
              <a:rPr lang="en-US" sz="2400" dirty="0" err="1" smtClean="0">
                <a:solidFill>
                  <a:srgbClr val="FF0000"/>
                </a:solidFill>
              </a:rPr>
              <a:t>ủng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hộ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là</a:t>
            </a:r>
            <a:r>
              <a:rPr lang="en-US" sz="2400" dirty="0" smtClean="0">
                <a:solidFill>
                  <a:srgbClr val="FF0000"/>
                </a:solidFill>
              </a:rPr>
              <a:t> : 15.20+10.50=800 </a:t>
            </a:r>
            <a:r>
              <a:rPr lang="en-US" sz="2400" dirty="0" err="1" smtClean="0">
                <a:solidFill>
                  <a:srgbClr val="FF0000"/>
                </a:solidFill>
              </a:rPr>
              <a:t>nghìn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err="1" smtClean="0">
                <a:solidFill>
                  <a:srgbClr val="FF0000"/>
                </a:solidFill>
              </a:rPr>
              <a:t>Suy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ra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trường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hợp</a:t>
            </a:r>
            <a:r>
              <a:rPr lang="en-US" sz="2400" dirty="0" smtClean="0">
                <a:solidFill>
                  <a:srgbClr val="FF0000"/>
                </a:solidFill>
              </a:rPr>
              <a:t> 2 </a:t>
            </a:r>
            <a:r>
              <a:rPr lang="en-US" sz="2400" dirty="0" err="1" smtClean="0">
                <a:solidFill>
                  <a:srgbClr val="FF0000"/>
                </a:solidFill>
              </a:rPr>
              <a:t>không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thỏa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mãn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tình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huống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được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nêu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277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335526" y="120027"/>
            <a:ext cx="8472948" cy="1369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>
                <a:solidFill>
                  <a:srgbClr val="FF0000"/>
                </a:solidFill>
                <a:latin typeface="+mj-lt"/>
              </a:rPr>
              <a:t>BÀI </a:t>
            </a:r>
            <a:r>
              <a:rPr lang="en" sz="3800" dirty="0" smtClean="0">
                <a:solidFill>
                  <a:srgbClr val="FF0000"/>
                </a:solidFill>
                <a:latin typeface="+mj-lt"/>
              </a:rPr>
              <a:t>1. BẤT PHƯƠNG TRÌNH BẬC NHẤT HAI ẨN</a:t>
            </a:r>
            <a:endParaRPr sz="3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2"/>
          </p:nvPr>
        </p:nvSpPr>
        <p:spPr>
          <a:xfrm>
            <a:off x="335527" y="1388792"/>
            <a:ext cx="8472947" cy="813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00AE9D"/>
                </a:solidFill>
                <a:latin typeface="+mj-lt"/>
              </a:rPr>
              <a:t>2</a:t>
            </a:r>
            <a:r>
              <a:rPr lang="vi-VN" sz="3000" b="1" dirty="0" smtClean="0">
                <a:solidFill>
                  <a:srgbClr val="00AE9D"/>
                </a:solidFill>
                <a:latin typeface="+mj-lt"/>
              </a:rPr>
              <a:t>. </a:t>
            </a:r>
            <a:r>
              <a:rPr lang="en-US" sz="3000" b="1" dirty="0" err="1" smtClean="0">
                <a:solidFill>
                  <a:srgbClr val="00AE9D"/>
                </a:solidFill>
                <a:latin typeface="+mj-lt"/>
              </a:rPr>
              <a:t>Nghiệm</a:t>
            </a:r>
            <a:r>
              <a:rPr lang="en-US" sz="3000" b="1" dirty="0" smtClean="0">
                <a:solidFill>
                  <a:srgbClr val="00AE9D"/>
                </a:solidFill>
                <a:latin typeface="+mj-lt"/>
              </a:rPr>
              <a:t> </a:t>
            </a:r>
            <a:r>
              <a:rPr lang="en-US" sz="3000" b="1" dirty="0" err="1" smtClean="0">
                <a:solidFill>
                  <a:srgbClr val="00AE9D"/>
                </a:solidFill>
                <a:latin typeface="+mj-lt"/>
              </a:rPr>
              <a:t>của</a:t>
            </a:r>
            <a:r>
              <a:rPr lang="en-US" sz="3000" b="1" dirty="0" smtClean="0">
                <a:solidFill>
                  <a:srgbClr val="00AE9D"/>
                </a:solidFill>
                <a:latin typeface="+mj-lt"/>
              </a:rPr>
              <a:t> </a:t>
            </a:r>
            <a:r>
              <a:rPr lang="vi-VN" sz="3000" b="1" dirty="0" smtClean="0">
                <a:solidFill>
                  <a:srgbClr val="00AE9D"/>
                </a:solidFill>
                <a:latin typeface="+mj-lt"/>
              </a:rPr>
              <a:t>bất phương trình bậc nhất hai ẩn: </a:t>
            </a:r>
            <a:endParaRPr lang="vi-VN" sz="2800" dirty="0">
              <a:solidFill>
                <a:srgbClr val="000000"/>
              </a:solidFill>
              <a:latin typeface="+mn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vi-VN" sz="3000" dirty="0"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000" dirty="0">
              <a:latin typeface="+mj-lt"/>
            </a:endParaRPr>
          </a:p>
        </p:txBody>
      </p:sp>
      <p:sp>
        <p:nvSpPr>
          <p:cNvPr id="105" name="Google Shape;105;p12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1032" y="2050271"/>
                <a:ext cx="885870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/>
                  <a:t>Xét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bất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phương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trình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𝑎𝑥</m:t>
                    </m:r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𝑏𝑦</m:t>
                    </m:r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𝑐</m:t>
                    </m:r>
                    <m:r>
                      <a:rPr lang="en-US" sz="2400" b="0" i="1" smtClean="0">
                        <a:latin typeface="Cambria Math"/>
                      </a:rPr>
                      <m:t>&lt;0.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r>
                  <a:rPr lang="en-US" sz="2400" b="0" dirty="0" err="1" smtClean="0"/>
                  <a:t>Mỗi</a:t>
                </a:r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cặp</a:t>
                </a:r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số</a:t>
                </a: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0" dirty="0" smtClean="0"/>
                  <a:t> thỏa </a:t>
                </a:r>
                <a:r>
                  <a:rPr lang="en-US" sz="2400" b="0" dirty="0" err="1" smtClean="0"/>
                  <a:t>mãn</a:t>
                </a: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𝑎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𝑏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𝑐</m:t>
                    </m:r>
                    <m:r>
                      <a:rPr lang="en-US" sz="2400" b="0" i="1" smtClean="0">
                        <a:latin typeface="Cambria Math"/>
                      </a:rPr>
                      <m:t>&lt;0</m:t>
                    </m:r>
                  </m:oMath>
                </a14:m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được</a:t>
                </a:r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gọi</a:t>
                </a:r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là</a:t>
                </a:r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một</a:t>
                </a:r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nghiệm</a:t>
                </a:r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của</a:t>
                </a:r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bất</a:t>
                </a:r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phương</a:t>
                </a:r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trình</a:t>
                </a:r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đã</a:t>
                </a:r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cho</a:t>
                </a:r>
                <a:r>
                  <a:rPr lang="en-US" sz="2400" b="0" dirty="0" smtClean="0"/>
                  <a:t>.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32" y="2050271"/>
                <a:ext cx="8858706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1032" t="-3553" r="-69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653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build="p"/>
      <p:bldP spid="8" grpId="0"/>
    </p:bldLst>
  </p:timing>
</p:sld>
</file>

<file path=ppt/theme/theme1.xml><?xml version="1.0" encoding="utf-8"?>
<a:theme xmlns:a="http://schemas.openxmlformats.org/drawingml/2006/main" name="Escal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1207</Words>
  <PresentationFormat>On-screen Show (16:9)</PresentationFormat>
  <Paragraphs>121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 Math</vt:lpstr>
      <vt:lpstr>Karla</vt:lpstr>
      <vt:lpstr>VNI-Times</vt:lpstr>
      <vt:lpstr>Raleway</vt:lpstr>
      <vt:lpstr>Times New Roman</vt:lpstr>
      <vt:lpstr>Escalus template</vt:lpstr>
      <vt:lpstr>BÀI 1. BẤT PHƯƠNG TRÌNH BẬC NHẤT HAI ẨN</vt:lpstr>
      <vt:lpstr>BÀI 1. BẤT PHƯƠNG TRÌNH BẬC NHẤT HAI ẨN</vt:lpstr>
      <vt:lpstr>BÀI 1. BẤT PHƯƠNG TRÌNH BẬC NHẤT HAI ẨN</vt:lpstr>
      <vt:lpstr>BÀI 1. BẤT PHƯƠNG TRÌNH BẬC NHẤT HAI ẨN</vt:lpstr>
      <vt:lpstr>BÀI 1. BẤT PHƯƠNG TRÌNH BẬC NHẤT HAI ẨN</vt:lpstr>
      <vt:lpstr>BÀI 1. BẤT PHƯƠNG TRÌNH BẬC NHẤT HAI ẨN</vt:lpstr>
      <vt:lpstr>BÀI 1. BẤT PHƯƠNG TRÌNH BẬC NHẤT HAI ẨN</vt:lpstr>
      <vt:lpstr>BÀI 1. BẤT PHƯƠNG TRÌNH BẬC NHẤT HAI ẨN</vt:lpstr>
      <vt:lpstr>BÀI 1. BẤT PHƯƠNG TRÌNH BẬC NHẤT HAI ẨN</vt:lpstr>
      <vt:lpstr>BÀI 1. BẤT PHƯƠNG TRÌNH BẬC NHẤT HAI ẨN</vt:lpstr>
      <vt:lpstr>BÀI 1. BẤT PHƯƠNG TRÌNH BẬC NHẤT HAI ẨN</vt:lpstr>
      <vt:lpstr>BÀI 1. BẤT PHƯƠNG TRÌNH BẬC NHẤT HAI ẨN</vt:lpstr>
      <vt:lpstr>BÀI 1. BẤT PHƯƠNG TRÌNH BẬC NHẤT HAI ẨN</vt:lpstr>
      <vt:lpstr>BÀI 1. BẤT PHƯƠNG TRÌNH BẬC NHẤT HAI ẨN</vt:lpstr>
      <vt:lpstr>BÀI 1. BẤT PHƯƠNG TRÌNH BẬC NHẤT HAI ẨN</vt:lpstr>
      <vt:lpstr>BÀI 1. BẤT PHƯƠNG TRÌNH BẬC NHẤT HAI ẨN</vt:lpstr>
      <vt:lpstr>BÀI 1. BẤT PHƯƠNG TRÌNH BẬC NHẤT HAI ẨN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/>
  <dcterms:modified xsi:type="dcterms:W3CDTF">2022-09-09T08:24:54Z</dcterms:modified>
</cp:coreProperties>
</file>