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notesMasterIdLst>
    <p:notesMasterId r:id="rId36"/>
  </p:notesMasterIdLst>
  <p:sldIdLst>
    <p:sldId id="256" r:id="rId4"/>
    <p:sldId id="313" r:id="rId5"/>
    <p:sldId id="312" r:id="rId6"/>
    <p:sldId id="387" r:id="rId7"/>
    <p:sldId id="388" r:id="rId8"/>
    <p:sldId id="442" r:id="rId9"/>
    <p:sldId id="441" r:id="rId10"/>
    <p:sldId id="443" r:id="rId11"/>
    <p:sldId id="444" r:id="rId12"/>
    <p:sldId id="445" r:id="rId13"/>
    <p:sldId id="446" r:id="rId14"/>
    <p:sldId id="447" r:id="rId15"/>
    <p:sldId id="448" r:id="rId16"/>
    <p:sldId id="449" r:id="rId17"/>
    <p:sldId id="450" r:id="rId18"/>
    <p:sldId id="451" r:id="rId19"/>
    <p:sldId id="452" r:id="rId20"/>
    <p:sldId id="453" r:id="rId21"/>
    <p:sldId id="454" r:id="rId22"/>
    <p:sldId id="456" r:id="rId23"/>
    <p:sldId id="455" r:id="rId24"/>
    <p:sldId id="457" r:id="rId25"/>
    <p:sldId id="458" r:id="rId26"/>
    <p:sldId id="459" r:id="rId27"/>
    <p:sldId id="460" r:id="rId28"/>
    <p:sldId id="461" r:id="rId29"/>
    <p:sldId id="431" r:id="rId30"/>
    <p:sldId id="432" r:id="rId31"/>
    <p:sldId id="263" r:id="rId32"/>
    <p:sldId id="270" r:id="rId33"/>
    <p:sldId id="279" r:id="rId34"/>
    <p:sldId id="336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F1EA"/>
    <a:srgbClr val="FFE5E5"/>
    <a:srgbClr val="FFCCCC"/>
    <a:srgbClr val="333289"/>
    <a:srgbClr val="FFD944"/>
    <a:srgbClr val="310A0D"/>
    <a:srgbClr val="FFFAF7"/>
    <a:srgbClr val="123C12"/>
    <a:srgbClr val="FF7C8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557" autoAdjust="0"/>
  </p:normalViewPr>
  <p:slideViewPr>
    <p:cSldViewPr snapToGrid="0">
      <p:cViewPr varScale="1">
        <p:scale>
          <a:sx n="71" d="100"/>
          <a:sy n="71" d="100"/>
        </p:scale>
        <p:origin x="72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94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43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93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36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6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33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8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17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62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64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7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B35F583-0148-4553-964E-C48E0D09F0A7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E5E96640-AC40-4FB1-869D-32BD2614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6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7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7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7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s://hoc10.vn/doc-sach/tieng-viet-4-tap-2/1/388/77/" TargetMode="External"/><Relationship Id="rId4" Type="http://schemas.openxmlformats.org/officeDocument/2006/relationships/hyperlink" Target="https://hoc10.vn/doc-sach/tieng-viet-4-tap-2/1/388/71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4A85AF-B5D2-9AE2-F443-FFA2E121B5BA}"/>
              </a:ext>
            </a:extLst>
          </p:cNvPr>
          <p:cNvSpPr/>
          <p:nvPr/>
        </p:nvSpPr>
        <p:spPr>
          <a:xfrm>
            <a:off x="10994960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0" y="2292507"/>
            <a:ext cx="12192000" cy="2272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lang="en-US" sz="48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29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 đọc 3: Phong trào Kế hoạch nhỏ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8E3971-A5DD-62CD-8A56-284B21797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1;p10">
            <a:extLst>
              <a:ext uri="{FF2B5EF4-FFF2-40B4-BE49-F238E27FC236}">
                <a16:creationId xmlns:a16="http://schemas.microsoft.com/office/drawing/2014/main" id="{BF88D0D2-120D-DFEF-2025-6767CE517B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5374" y="3218329"/>
            <a:ext cx="2806325" cy="349542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3" name="Google Shape;172;p10">
            <a:extLst>
              <a:ext uri="{FF2B5EF4-FFF2-40B4-BE49-F238E27FC236}">
                <a16:creationId xmlns:a16="http://schemas.microsoft.com/office/drawing/2014/main" id="{B15580E9-86E2-73D6-2F46-902C88EE455E}"/>
              </a:ext>
            </a:extLst>
          </p:cNvPr>
          <p:cNvSpPr/>
          <p:nvPr/>
        </p:nvSpPr>
        <p:spPr>
          <a:xfrm>
            <a:off x="2590800" y="1790701"/>
            <a:ext cx="7010400" cy="1256959"/>
          </a:xfrm>
          <a:prstGeom prst="roundRect">
            <a:avLst>
              <a:gd name="adj" fmla="val 973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Quyên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góp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góp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việc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" name="Google Shape;173;p10">
            <a:extLst>
              <a:ext uri="{FF2B5EF4-FFF2-40B4-BE49-F238E27FC236}">
                <a16:creationId xmlns:a16="http://schemas.microsoft.com/office/drawing/2014/main" id="{85ED32A0-F923-5484-6832-6D8C51DD1A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06765" y="3915356"/>
            <a:ext cx="3794435" cy="279839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72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EC7779-FEAA-D7A9-ABE3-B880451C7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5">
            <a:extLst>
              <a:ext uri="{FF2B5EF4-FFF2-40B4-BE49-F238E27FC236}">
                <a16:creationId xmlns:a16="http://schemas.microsoft.com/office/drawing/2014/main" id="{88D29B41-9E65-2669-4B1D-EC4ED51C4D77}"/>
              </a:ext>
            </a:extLst>
          </p:cNvPr>
          <p:cNvSpPr/>
          <p:nvPr/>
        </p:nvSpPr>
        <p:spPr>
          <a:xfrm flipH="1">
            <a:off x="9076158" y="5107274"/>
            <a:ext cx="3519886" cy="1750726"/>
          </a:xfrm>
          <a:custGeom>
            <a:avLst/>
            <a:gdLst/>
            <a:ahLst/>
            <a:cxnLst/>
            <a:rect l="l" t="t" r="r" b="b"/>
            <a:pathLst>
              <a:path w="5279829" h="2626089" extrusionOk="0">
                <a:moveTo>
                  <a:pt x="5279828" y="0"/>
                </a:moveTo>
                <a:lnTo>
                  <a:pt x="0" y="0"/>
                </a:lnTo>
                <a:lnTo>
                  <a:pt x="0" y="2626089"/>
                </a:lnTo>
                <a:lnTo>
                  <a:pt x="5279828" y="2626089"/>
                </a:lnTo>
                <a:lnTo>
                  <a:pt x="527982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50970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oogle Shape;113;p5">
            <a:extLst>
              <a:ext uri="{FF2B5EF4-FFF2-40B4-BE49-F238E27FC236}">
                <a16:creationId xmlns:a16="http://schemas.microsoft.com/office/drawing/2014/main" id="{409E0839-0FF3-DFD4-ED0F-D351E121715A}"/>
              </a:ext>
            </a:extLst>
          </p:cNvPr>
          <p:cNvGrpSpPr/>
          <p:nvPr/>
        </p:nvGrpSpPr>
        <p:grpSpPr>
          <a:xfrm>
            <a:off x="1702397" y="2268203"/>
            <a:ext cx="8787206" cy="3120378"/>
            <a:chOff x="3058331" y="2803216"/>
            <a:chExt cx="13180809" cy="4680567"/>
          </a:xfrm>
        </p:grpSpPr>
        <p:pic>
          <p:nvPicPr>
            <p:cNvPr id="4" name="Google Shape;114;p5">
              <a:extLst>
                <a:ext uri="{FF2B5EF4-FFF2-40B4-BE49-F238E27FC236}">
                  <a16:creationId xmlns:a16="http://schemas.microsoft.com/office/drawing/2014/main" id="{BD9F5A8F-8101-94D9-477F-B1A260FA241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58331" y="2803216"/>
              <a:ext cx="13180809" cy="4680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15;p5">
              <a:extLst>
                <a:ext uri="{FF2B5EF4-FFF2-40B4-BE49-F238E27FC236}">
                  <a16:creationId xmlns:a16="http://schemas.microsoft.com/office/drawing/2014/main" id="{F87714E2-4908-D9C6-6185-891E23397C6B}"/>
                </a:ext>
              </a:extLst>
            </p:cNvPr>
            <p:cNvSpPr/>
            <p:nvPr/>
          </p:nvSpPr>
          <p:spPr>
            <a:xfrm>
              <a:off x="3476535" y="3589893"/>
              <a:ext cx="12344400" cy="3107213"/>
            </a:xfrm>
            <a:prstGeom prst="roundRect">
              <a:avLst>
                <a:gd name="adj" fmla="val 24105"/>
              </a:avLst>
            </a:prstGeom>
            <a:no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/>
              <a:r>
                <a:rPr lang="en-US" sz="4400" b="1" dirty="0">
                  <a:solidFill>
                    <a:srgbClr val="4F6128"/>
                  </a:solidFill>
                  <a:latin typeface="UTM Avo" panose="02040603050506020204" pitchFamily="18" charset="0"/>
                </a:rPr>
                <a:t>2. ĐỌC HIỂU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10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98F027-1F78-AEE9-E50B-7CC85902C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7;p12">
            <a:extLst>
              <a:ext uri="{FF2B5EF4-FFF2-40B4-BE49-F238E27FC236}">
                <a16:creationId xmlns:a16="http://schemas.microsoft.com/office/drawing/2014/main" id="{8A4A9151-A88F-EEE2-20C4-42484998D05C}"/>
              </a:ext>
            </a:extLst>
          </p:cNvPr>
          <p:cNvSpPr/>
          <p:nvPr/>
        </p:nvSpPr>
        <p:spPr>
          <a:xfrm rot="-7278446">
            <a:off x="10458898" y="862883"/>
            <a:ext cx="1470641" cy="1441229"/>
          </a:xfrm>
          <a:custGeom>
            <a:avLst/>
            <a:gdLst/>
            <a:ahLst/>
            <a:cxnLst/>
            <a:rect l="l" t="t" r="r" b="b"/>
            <a:pathLst>
              <a:path w="3169018" h="3105638" extrusionOk="0">
                <a:moveTo>
                  <a:pt x="0" y="0"/>
                </a:moveTo>
                <a:lnTo>
                  <a:pt x="3169018" y="0"/>
                </a:lnTo>
                <a:lnTo>
                  <a:pt x="3169018" y="3105637"/>
                </a:lnTo>
                <a:lnTo>
                  <a:pt x="0" y="31056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189;p12">
            <a:extLst>
              <a:ext uri="{FF2B5EF4-FFF2-40B4-BE49-F238E27FC236}">
                <a16:creationId xmlns:a16="http://schemas.microsoft.com/office/drawing/2014/main" id="{D8400396-30BD-75AA-8DFE-8414093D6D78}"/>
              </a:ext>
            </a:extLst>
          </p:cNvPr>
          <p:cNvSpPr/>
          <p:nvPr/>
        </p:nvSpPr>
        <p:spPr>
          <a:xfrm>
            <a:off x="3805064" y="1583498"/>
            <a:ext cx="4581871" cy="729567"/>
          </a:xfrm>
          <a:prstGeom prst="roundRect">
            <a:avLst>
              <a:gd name="adj" fmla="val 50000"/>
            </a:avLst>
          </a:prstGeom>
          <a:solidFill>
            <a:srgbClr val="C0504D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HOẠT ĐỘNG NHÓM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Google Shape;190;p12">
            <a:extLst>
              <a:ext uri="{FF2B5EF4-FFF2-40B4-BE49-F238E27FC236}">
                <a16:creationId xmlns:a16="http://schemas.microsoft.com/office/drawing/2014/main" id="{E4BBE44F-8F1B-28B8-B684-2D8EDE8B71D1}"/>
              </a:ext>
            </a:extLst>
          </p:cNvPr>
          <p:cNvSpPr txBox="1"/>
          <p:nvPr/>
        </p:nvSpPr>
        <p:spPr>
          <a:xfrm>
            <a:off x="294355" y="2498235"/>
            <a:ext cx="6808721" cy="4093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thầm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thảo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luận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4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bằng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trò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Phỏng</a:t>
            </a:r>
            <a:r>
              <a:rPr lang="en-US" sz="24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vấn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SzPts val="4000"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cử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1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diện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tham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marL="685834" lvl="1" indent="-381019"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UTM Avo" panose="02040603050506020204" pitchFamily="18" charset="0"/>
              <a:buChar char="-"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Đại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diện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1: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Đóng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vai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phóng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phỏng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vấn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diện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2.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marL="685834" lvl="1" indent="-381019"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UTM Avo" panose="02040603050506020204" pitchFamily="18" charset="0"/>
              <a:buChar char="-"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2: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đổi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vai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" name="Google Shape;191;p12">
            <a:extLst>
              <a:ext uri="{FF2B5EF4-FFF2-40B4-BE49-F238E27FC236}">
                <a16:creationId xmlns:a16="http://schemas.microsoft.com/office/drawing/2014/main" id="{66C1B97B-0BC0-D08F-5774-DF6347646CC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4319" y="2495042"/>
            <a:ext cx="4260595" cy="4740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92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FE7883-A736-6405-C61C-F4AA3A3E7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6;p13">
            <a:extLst>
              <a:ext uri="{FF2B5EF4-FFF2-40B4-BE49-F238E27FC236}">
                <a16:creationId xmlns:a16="http://schemas.microsoft.com/office/drawing/2014/main" id="{856C6B9D-E735-D554-C00C-610E7B088728}"/>
              </a:ext>
            </a:extLst>
          </p:cNvPr>
          <p:cNvSpPr/>
          <p:nvPr/>
        </p:nvSpPr>
        <p:spPr>
          <a:xfrm rot="468778">
            <a:off x="9979056" y="897918"/>
            <a:ext cx="1933962" cy="1580569"/>
          </a:xfrm>
          <a:custGeom>
            <a:avLst/>
            <a:gdLst/>
            <a:ahLst/>
            <a:cxnLst/>
            <a:rect l="l" t="t" r="r" b="b"/>
            <a:pathLst>
              <a:path w="3227153" h="2722911" extrusionOk="0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Google Shape;198;p13">
            <a:extLst>
              <a:ext uri="{FF2B5EF4-FFF2-40B4-BE49-F238E27FC236}">
                <a16:creationId xmlns:a16="http://schemas.microsoft.com/office/drawing/2014/main" id="{12AB2E0E-1BBE-2FC6-0A95-6D84C6A6D243}"/>
              </a:ext>
            </a:extLst>
          </p:cNvPr>
          <p:cNvSpPr/>
          <p:nvPr/>
        </p:nvSpPr>
        <p:spPr>
          <a:xfrm>
            <a:off x="4578350" y="1953924"/>
            <a:ext cx="3035300" cy="64867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hỏi</a:t>
            </a:r>
            <a:endParaRPr sz="2800" b="1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Google Shape;199;p13">
            <a:extLst>
              <a:ext uri="{FF2B5EF4-FFF2-40B4-BE49-F238E27FC236}">
                <a16:creationId xmlns:a16="http://schemas.microsoft.com/office/drawing/2014/main" id="{DF563D92-E6E2-5D69-4D72-48EA7FF910D9}"/>
              </a:ext>
            </a:extLst>
          </p:cNvPr>
          <p:cNvSpPr/>
          <p:nvPr/>
        </p:nvSpPr>
        <p:spPr>
          <a:xfrm>
            <a:off x="434856" y="2602601"/>
            <a:ext cx="8623300" cy="4051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1.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điều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2.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in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đậm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dưới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lên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dụng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3.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gồm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mục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ảnh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minh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ở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mục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dụng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4.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phong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Kế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hoạch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ý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nghĩa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như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thế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5. 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suy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nghĩ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phong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Kế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hoạch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Google Shape;200;p13">
            <a:extLst>
              <a:ext uri="{FF2B5EF4-FFF2-40B4-BE49-F238E27FC236}">
                <a16:creationId xmlns:a16="http://schemas.microsoft.com/office/drawing/2014/main" id="{573E4554-AA20-0DAD-98EF-6AC88F575C0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9900" y="3429000"/>
            <a:ext cx="2289582" cy="3224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09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F36530-28C9-9319-B3EE-AA76B9729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7;p14">
            <a:extLst>
              <a:ext uri="{FF2B5EF4-FFF2-40B4-BE49-F238E27FC236}">
                <a16:creationId xmlns:a16="http://schemas.microsoft.com/office/drawing/2014/main" id="{BED6A177-FFC9-36D8-0117-1617D677C576}"/>
              </a:ext>
            </a:extLst>
          </p:cNvPr>
          <p:cNvSpPr/>
          <p:nvPr/>
        </p:nvSpPr>
        <p:spPr>
          <a:xfrm>
            <a:off x="2971206" y="1718254"/>
            <a:ext cx="6249588" cy="843999"/>
          </a:xfrm>
          <a:prstGeom prst="roundRect">
            <a:avLst>
              <a:gd name="adj" fmla="val 15806"/>
            </a:avLst>
          </a:prstGeom>
          <a:solidFill>
            <a:srgbClr val="C0504D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7" name="Google Shape;208;p14">
            <a:extLst>
              <a:ext uri="{FF2B5EF4-FFF2-40B4-BE49-F238E27FC236}">
                <a16:creationId xmlns:a16="http://schemas.microsoft.com/office/drawing/2014/main" id="{E40A23B1-6D05-0E53-791B-F989418B7C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5201" y="3619500"/>
            <a:ext cx="5283200" cy="29718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8" name="Google Shape;209;p14">
            <a:extLst>
              <a:ext uri="{FF2B5EF4-FFF2-40B4-BE49-F238E27FC236}">
                <a16:creationId xmlns:a16="http://schemas.microsoft.com/office/drawing/2014/main" id="{DBACD05A-22F7-5F54-1110-145B9842EAD9}"/>
              </a:ext>
            </a:extLst>
          </p:cNvPr>
          <p:cNvSpPr/>
          <p:nvPr/>
        </p:nvSpPr>
        <p:spPr>
          <a:xfrm>
            <a:off x="7150100" y="4295747"/>
            <a:ext cx="4521200" cy="2295553"/>
          </a:xfrm>
          <a:prstGeom prst="roundRect">
            <a:avLst>
              <a:gd name="adj" fmla="val 4956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phong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“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Kế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hoạch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”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Đội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652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ACD250-DC89-C903-9FCD-BB312872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7;p14">
            <a:extLst>
              <a:ext uri="{FF2B5EF4-FFF2-40B4-BE49-F238E27FC236}">
                <a16:creationId xmlns:a16="http://schemas.microsoft.com/office/drawing/2014/main" id="{AB94D3AC-024F-F85F-11C6-A6882486FD43}"/>
              </a:ext>
            </a:extLst>
          </p:cNvPr>
          <p:cNvSpPr/>
          <p:nvPr/>
        </p:nvSpPr>
        <p:spPr>
          <a:xfrm>
            <a:off x="1485603" y="1718254"/>
            <a:ext cx="9220794" cy="843999"/>
          </a:xfrm>
          <a:prstGeom prst="roundRect">
            <a:avLst>
              <a:gd name="adj" fmla="val 15806"/>
            </a:avLst>
          </a:prstGeom>
          <a:solidFill>
            <a:srgbClr val="C0504D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 2. </a:t>
            </a:r>
            <a:r>
              <a:rPr lang="vi-VN" sz="28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 in đậm dưới lên bài có tác dụng gì?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8C569F-5E2B-64A6-88E0-B84EDC1C8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" y="2642567"/>
            <a:ext cx="10007600" cy="1722135"/>
          </a:xfrm>
          <a:prstGeom prst="rect">
            <a:avLst/>
          </a:prstGeom>
        </p:spPr>
      </p:pic>
      <p:sp>
        <p:nvSpPr>
          <p:cNvPr id="3" name="Google Shape;218;p15">
            <a:extLst>
              <a:ext uri="{FF2B5EF4-FFF2-40B4-BE49-F238E27FC236}">
                <a16:creationId xmlns:a16="http://schemas.microsoft.com/office/drawing/2014/main" id="{5329FA52-7390-8312-9B54-2A85585FBD7C}"/>
              </a:ext>
            </a:extLst>
          </p:cNvPr>
          <p:cNvSpPr/>
          <p:nvPr/>
        </p:nvSpPr>
        <p:spPr>
          <a:xfrm>
            <a:off x="825015" y="4879233"/>
            <a:ext cx="3403600" cy="1803400"/>
          </a:xfrm>
          <a:prstGeom prst="roundRect">
            <a:avLst>
              <a:gd name="adj" fmla="val 4956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Tạo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ấn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tượng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thu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hút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sự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trung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người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đọc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Google Shape;219;p15">
            <a:extLst>
              <a:ext uri="{FF2B5EF4-FFF2-40B4-BE49-F238E27FC236}">
                <a16:creationId xmlns:a16="http://schemas.microsoft.com/office/drawing/2014/main" id="{E4958416-DAE7-B70F-4A40-11C191B05351}"/>
              </a:ext>
            </a:extLst>
          </p:cNvPr>
          <p:cNvSpPr/>
          <p:nvPr/>
        </p:nvSpPr>
        <p:spPr>
          <a:xfrm>
            <a:off x="5791200" y="4940300"/>
            <a:ext cx="5943600" cy="1803400"/>
          </a:xfrm>
          <a:prstGeom prst="roundRect">
            <a:avLst>
              <a:gd name="adj" fmla="val 4956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Tóm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tắt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nội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dung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chính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bài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đọc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giúp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người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đọc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dễ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dàng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nắm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được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nội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dung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khái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quát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bài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Google Shape;220;p15">
            <a:extLst>
              <a:ext uri="{FF2B5EF4-FFF2-40B4-BE49-F238E27FC236}">
                <a16:creationId xmlns:a16="http://schemas.microsoft.com/office/drawing/2014/main" id="{A842C1C4-9FF9-F1A6-7FD8-BC4B208A85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24370" flipH="1">
            <a:off x="8004048" y="4500162"/>
            <a:ext cx="465061" cy="36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1;p15">
            <a:extLst>
              <a:ext uri="{FF2B5EF4-FFF2-40B4-BE49-F238E27FC236}">
                <a16:creationId xmlns:a16="http://schemas.microsoft.com/office/drawing/2014/main" id="{D9F53900-B61A-D159-3CE4-CAD7A190222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61370">
            <a:off x="3230600" y="4397247"/>
            <a:ext cx="465061" cy="407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08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818C64-2436-0466-1B67-822F65D3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7;p14">
            <a:extLst>
              <a:ext uri="{FF2B5EF4-FFF2-40B4-BE49-F238E27FC236}">
                <a16:creationId xmlns:a16="http://schemas.microsoft.com/office/drawing/2014/main" id="{C7EF636B-134B-B28B-0FB0-2265F8B51F68}"/>
              </a:ext>
            </a:extLst>
          </p:cNvPr>
          <p:cNvSpPr/>
          <p:nvPr/>
        </p:nvSpPr>
        <p:spPr>
          <a:xfrm>
            <a:off x="1485603" y="1718254"/>
            <a:ext cx="9220794" cy="1253546"/>
          </a:xfrm>
          <a:prstGeom prst="roundRect">
            <a:avLst>
              <a:gd name="adj" fmla="val 15806"/>
            </a:avLst>
          </a:prstGeom>
          <a:solidFill>
            <a:srgbClr val="C0504D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 3. </a:t>
            </a:r>
            <a:r>
              <a:rPr lang="vi-VN" sz="28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Bài đọc gồm những mục nào? Hình ảnh </a:t>
            </a:r>
            <a:endParaRPr lang="en-US" sz="28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minh hoạ ở mỗi mục có tác dụng gì?</a:t>
            </a:r>
          </a:p>
        </p:txBody>
      </p:sp>
      <p:sp>
        <p:nvSpPr>
          <p:cNvPr id="7" name="Google Shape;229;p16">
            <a:extLst>
              <a:ext uri="{FF2B5EF4-FFF2-40B4-BE49-F238E27FC236}">
                <a16:creationId xmlns:a16="http://schemas.microsoft.com/office/drawing/2014/main" id="{29F0D02D-D0AC-E7EB-7AF3-9584F34AC6E4}"/>
              </a:ext>
            </a:extLst>
          </p:cNvPr>
          <p:cNvSpPr/>
          <p:nvPr/>
        </p:nvSpPr>
        <p:spPr>
          <a:xfrm>
            <a:off x="3764503" y="3429000"/>
            <a:ext cx="4089548" cy="677618"/>
          </a:xfrm>
          <a:prstGeom prst="roundRect">
            <a:avLst>
              <a:gd name="adj" fmla="val 8119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Bài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gồm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mục</a:t>
            </a:r>
            <a:endParaRPr sz="2400" b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Google Shape;230;p16">
            <a:extLst>
              <a:ext uri="{FF2B5EF4-FFF2-40B4-BE49-F238E27FC236}">
                <a16:creationId xmlns:a16="http://schemas.microsoft.com/office/drawing/2014/main" id="{0EBA90E1-1627-E797-629D-20BF63B29179}"/>
              </a:ext>
            </a:extLst>
          </p:cNvPr>
          <p:cNvSpPr/>
          <p:nvPr/>
        </p:nvSpPr>
        <p:spPr>
          <a:xfrm>
            <a:off x="1170163" y="5025389"/>
            <a:ext cx="1473200" cy="1322071"/>
          </a:xfrm>
          <a:prstGeom prst="roundRect">
            <a:avLst>
              <a:gd name="adj" fmla="val 8119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Ý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nghĩa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Google Shape;231;p16">
            <a:extLst>
              <a:ext uri="{FF2B5EF4-FFF2-40B4-BE49-F238E27FC236}">
                <a16:creationId xmlns:a16="http://schemas.microsoft.com/office/drawing/2014/main" id="{8C69E1B8-6E77-1578-CAD1-EA3102104EA0}"/>
              </a:ext>
            </a:extLst>
          </p:cNvPr>
          <p:cNvSpPr/>
          <p:nvPr/>
        </p:nvSpPr>
        <p:spPr>
          <a:xfrm>
            <a:off x="2771054" y="5036060"/>
            <a:ext cx="1693286" cy="1311400"/>
          </a:xfrm>
          <a:prstGeom prst="roundRect">
            <a:avLst>
              <a:gd name="adj" fmla="val 8119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Nguồn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gốc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Google Shape;232;p16">
            <a:extLst>
              <a:ext uri="{FF2B5EF4-FFF2-40B4-BE49-F238E27FC236}">
                <a16:creationId xmlns:a16="http://schemas.microsoft.com/office/drawing/2014/main" id="{21E03529-4501-E372-C93E-82B3B48668D9}"/>
              </a:ext>
            </a:extLst>
          </p:cNvPr>
          <p:cNvSpPr/>
          <p:nvPr/>
        </p:nvSpPr>
        <p:spPr>
          <a:xfrm>
            <a:off x="4592032" y="5025389"/>
            <a:ext cx="1839486" cy="1322071"/>
          </a:xfrm>
          <a:prstGeom prst="roundRect">
            <a:avLst>
              <a:gd name="adj" fmla="val 8119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Hình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thức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thực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hiện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Google Shape;233;p16">
            <a:extLst>
              <a:ext uri="{FF2B5EF4-FFF2-40B4-BE49-F238E27FC236}">
                <a16:creationId xmlns:a16="http://schemas.microsoft.com/office/drawing/2014/main" id="{41B31890-B83C-D8B8-2C97-BF6ACCDE34D9}"/>
              </a:ext>
            </a:extLst>
          </p:cNvPr>
          <p:cNvSpPr/>
          <p:nvPr/>
        </p:nvSpPr>
        <p:spPr>
          <a:xfrm>
            <a:off x="6528679" y="5036060"/>
            <a:ext cx="2234296" cy="1311400"/>
          </a:xfrm>
          <a:prstGeom prst="roundRect">
            <a:avLst>
              <a:gd name="adj" fmla="val 8119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Sử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dụng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nguồn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thu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Google Shape;234;p16">
            <a:extLst>
              <a:ext uri="{FF2B5EF4-FFF2-40B4-BE49-F238E27FC236}">
                <a16:creationId xmlns:a16="http://schemas.microsoft.com/office/drawing/2014/main" id="{213F6739-A855-CC9A-6F04-EE0A56EF7C05}"/>
              </a:ext>
            </a:extLst>
          </p:cNvPr>
          <p:cNvSpPr/>
          <p:nvPr/>
        </p:nvSpPr>
        <p:spPr>
          <a:xfrm>
            <a:off x="8866911" y="5025389"/>
            <a:ext cx="1839486" cy="1322071"/>
          </a:xfrm>
          <a:prstGeom prst="roundRect">
            <a:avLst>
              <a:gd name="adj" fmla="val 8119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Kết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quả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cxnSp>
        <p:nvCxnSpPr>
          <p:cNvPr id="14" name="Google Shape;235;p16">
            <a:extLst>
              <a:ext uri="{FF2B5EF4-FFF2-40B4-BE49-F238E27FC236}">
                <a16:creationId xmlns:a16="http://schemas.microsoft.com/office/drawing/2014/main" id="{F9EEC893-3F17-6291-3A5F-8343C41B6A2A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1906763" y="4106618"/>
            <a:ext cx="3902514" cy="91877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" name="Google Shape;236;p16">
            <a:extLst>
              <a:ext uri="{FF2B5EF4-FFF2-40B4-BE49-F238E27FC236}">
                <a16:creationId xmlns:a16="http://schemas.microsoft.com/office/drawing/2014/main" id="{22250E48-5DAB-4A97-D77B-C1DBFBD93301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3617697" y="4106618"/>
            <a:ext cx="2191580" cy="929442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" name="Google Shape;237;p16">
            <a:extLst>
              <a:ext uri="{FF2B5EF4-FFF2-40B4-BE49-F238E27FC236}">
                <a16:creationId xmlns:a16="http://schemas.microsoft.com/office/drawing/2014/main" id="{D5D2DC33-4EA8-EA4F-DF3E-B5F77E8EDA9E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 flipH="1">
            <a:off x="5511775" y="4106618"/>
            <a:ext cx="297502" cy="91877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" name="Google Shape;238;p16">
            <a:extLst>
              <a:ext uri="{FF2B5EF4-FFF2-40B4-BE49-F238E27FC236}">
                <a16:creationId xmlns:a16="http://schemas.microsoft.com/office/drawing/2014/main" id="{24FF7C28-8DB5-8498-10DF-2602A00E9D81}"/>
              </a:ext>
            </a:extLst>
          </p:cNvPr>
          <p:cNvCxnSpPr>
            <a:cxnSpLocks/>
            <a:stCxn id="7" idx="2"/>
            <a:endCxn id="12" idx="0"/>
          </p:cNvCxnSpPr>
          <p:nvPr/>
        </p:nvCxnSpPr>
        <p:spPr>
          <a:xfrm>
            <a:off x="5809277" y="4106618"/>
            <a:ext cx="1836550" cy="929442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" name="Google Shape;239;p16">
            <a:extLst>
              <a:ext uri="{FF2B5EF4-FFF2-40B4-BE49-F238E27FC236}">
                <a16:creationId xmlns:a16="http://schemas.microsoft.com/office/drawing/2014/main" id="{F447DF2A-3E58-7E3C-6027-A10A40B5B2E8}"/>
              </a:ext>
            </a:extLst>
          </p:cNvPr>
          <p:cNvCxnSpPr>
            <a:cxnSpLocks/>
            <a:stCxn id="7" idx="2"/>
            <a:endCxn id="13" idx="0"/>
          </p:cNvCxnSpPr>
          <p:nvPr/>
        </p:nvCxnSpPr>
        <p:spPr>
          <a:xfrm>
            <a:off x="5809277" y="4106618"/>
            <a:ext cx="3977377" cy="91877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07914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14A14D-4283-2F25-5C11-318C8D172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6;p17">
            <a:extLst>
              <a:ext uri="{FF2B5EF4-FFF2-40B4-BE49-F238E27FC236}">
                <a16:creationId xmlns:a16="http://schemas.microsoft.com/office/drawing/2014/main" id="{919F5C20-EEFC-096A-5152-BA8ECF819891}"/>
              </a:ext>
            </a:extLst>
          </p:cNvPr>
          <p:cNvSpPr/>
          <p:nvPr/>
        </p:nvSpPr>
        <p:spPr>
          <a:xfrm>
            <a:off x="215901" y="1797874"/>
            <a:ext cx="2019299" cy="1950489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ảnh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minh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hoạ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endParaRPr kumimoji="0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Google Shape;247;p17">
            <a:extLst>
              <a:ext uri="{FF2B5EF4-FFF2-40B4-BE49-F238E27FC236}">
                <a16:creationId xmlns:a16="http://schemas.microsoft.com/office/drawing/2014/main" id="{4596224F-BCDA-D068-1C35-989EBD67301E}"/>
              </a:ext>
            </a:extLst>
          </p:cNvPr>
          <p:cNvSpPr/>
          <p:nvPr/>
        </p:nvSpPr>
        <p:spPr>
          <a:xfrm>
            <a:off x="3263901" y="1797874"/>
            <a:ext cx="8859919" cy="1950489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381019" lvl="0" indent="-381019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Giúp người đọc hình dung được sự vật, hoạt động nêu trong bài đọc một cách nhanh chóng, cụ thể, rõ ràng.</a:t>
            </a:r>
          </a:p>
          <a:p>
            <a:pPr marL="381019" lvl="0" indent="-381019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Tạo cảm xúc ở người đọc.</a:t>
            </a:r>
          </a:p>
        </p:txBody>
      </p:sp>
      <p:sp>
        <p:nvSpPr>
          <p:cNvPr id="4" name="Google Shape;248;p17">
            <a:extLst>
              <a:ext uri="{FF2B5EF4-FFF2-40B4-BE49-F238E27FC236}">
                <a16:creationId xmlns:a16="http://schemas.microsoft.com/office/drawing/2014/main" id="{95C9FDF1-A63C-C3A7-448F-AAADCA3FB3EA}"/>
              </a:ext>
            </a:extLst>
          </p:cNvPr>
          <p:cNvSpPr/>
          <p:nvPr/>
        </p:nvSpPr>
        <p:spPr>
          <a:xfrm>
            <a:off x="2349501" y="2290518"/>
            <a:ext cx="812800" cy="96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504D"/>
          </a:solidFill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249;p17">
            <a:extLst>
              <a:ext uri="{FF2B5EF4-FFF2-40B4-BE49-F238E27FC236}">
                <a16:creationId xmlns:a16="http://schemas.microsoft.com/office/drawing/2014/main" id="{D935C4B3-8A0B-35E0-CEF4-FAA8335DFB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6629" y="3888340"/>
            <a:ext cx="3578742" cy="2829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43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A622A7-9F2E-CA78-0033-07FF2F0AC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AF1000-673A-0C1B-A372-2C4CB80A6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2888456"/>
            <a:ext cx="4052888" cy="2681288"/>
          </a:xfrm>
          <a:prstGeom prst="rect">
            <a:avLst/>
          </a:prstGeom>
        </p:spPr>
      </p:pic>
      <p:sp>
        <p:nvSpPr>
          <p:cNvPr id="13" name="Google Shape;256;p18">
            <a:extLst>
              <a:ext uri="{FF2B5EF4-FFF2-40B4-BE49-F238E27FC236}">
                <a16:creationId xmlns:a16="http://schemas.microsoft.com/office/drawing/2014/main" id="{5E432024-9405-8E04-E564-51D949EC5E5B}"/>
              </a:ext>
            </a:extLst>
          </p:cNvPr>
          <p:cNvSpPr/>
          <p:nvPr/>
        </p:nvSpPr>
        <p:spPr>
          <a:xfrm>
            <a:off x="3272449" y="1676174"/>
            <a:ext cx="5647101" cy="784155"/>
          </a:xfrm>
          <a:prstGeom prst="roundRect">
            <a:avLst>
              <a:gd name="adj" fmla="val 23258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Tác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dụng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ảnh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minh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họa</a:t>
            </a:r>
            <a:endParaRPr sz="28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" name="Google Shape;259;p18">
            <a:extLst>
              <a:ext uri="{FF2B5EF4-FFF2-40B4-BE49-F238E27FC236}">
                <a16:creationId xmlns:a16="http://schemas.microsoft.com/office/drawing/2014/main" id="{D241CB08-F1FB-BB7F-F66B-1D1D385B9F54}"/>
              </a:ext>
            </a:extLst>
          </p:cNvPr>
          <p:cNvSpPr/>
          <p:nvPr/>
        </p:nvSpPr>
        <p:spPr>
          <a:xfrm>
            <a:off x="1250157" y="5202359"/>
            <a:ext cx="2489200" cy="734769"/>
          </a:xfrm>
          <a:prstGeom prst="roundRect">
            <a:avLst>
              <a:gd name="adj" fmla="val 8119"/>
            </a:avLst>
          </a:prstGeom>
          <a:solidFill>
            <a:srgbClr val="C0504D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Mục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Ý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nghĩa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7" name="Google Shape;260;p18">
            <a:extLst>
              <a:ext uri="{FF2B5EF4-FFF2-40B4-BE49-F238E27FC236}">
                <a16:creationId xmlns:a16="http://schemas.microsoft.com/office/drawing/2014/main" id="{8010FED2-505D-F52F-4521-78C883877E8A}"/>
              </a:ext>
            </a:extLst>
          </p:cNvPr>
          <p:cNvSpPr/>
          <p:nvPr/>
        </p:nvSpPr>
        <p:spPr>
          <a:xfrm>
            <a:off x="5785645" y="3718881"/>
            <a:ext cx="5232400" cy="1950489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Giúp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hiểu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ý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nghĩa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“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”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8" name="Google Shape;261;p18">
            <a:extLst>
              <a:ext uri="{FF2B5EF4-FFF2-40B4-BE49-F238E27FC236}">
                <a16:creationId xmlns:a16="http://schemas.microsoft.com/office/drawing/2014/main" id="{DE82D9C5-3D0E-2D70-29D8-7DCDB2D990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775890" y="4094994"/>
            <a:ext cx="755066" cy="599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00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8A573C-BADE-0E8A-6C46-C551C9949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A041E2-E949-0C8B-28AF-66042A17A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" y="2623834"/>
            <a:ext cx="5541333" cy="2843148"/>
          </a:xfrm>
          <a:prstGeom prst="rect">
            <a:avLst/>
          </a:prstGeom>
        </p:spPr>
      </p:pic>
      <p:sp>
        <p:nvSpPr>
          <p:cNvPr id="13" name="Google Shape;256;p18">
            <a:extLst>
              <a:ext uri="{FF2B5EF4-FFF2-40B4-BE49-F238E27FC236}">
                <a16:creationId xmlns:a16="http://schemas.microsoft.com/office/drawing/2014/main" id="{F1D59A03-8039-5B07-BBF9-729B00C6625C}"/>
              </a:ext>
            </a:extLst>
          </p:cNvPr>
          <p:cNvSpPr/>
          <p:nvPr/>
        </p:nvSpPr>
        <p:spPr>
          <a:xfrm>
            <a:off x="3272449" y="1676174"/>
            <a:ext cx="5647101" cy="784155"/>
          </a:xfrm>
          <a:prstGeom prst="roundRect">
            <a:avLst>
              <a:gd name="adj" fmla="val 23258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Tác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dụng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ảnh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minh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họa</a:t>
            </a:r>
            <a:endParaRPr sz="28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" name="Google Shape;259;p18">
            <a:extLst>
              <a:ext uri="{FF2B5EF4-FFF2-40B4-BE49-F238E27FC236}">
                <a16:creationId xmlns:a16="http://schemas.microsoft.com/office/drawing/2014/main" id="{6C440ADE-CBB8-7777-7849-16ECDEB07F6E}"/>
              </a:ext>
            </a:extLst>
          </p:cNvPr>
          <p:cNvSpPr/>
          <p:nvPr/>
        </p:nvSpPr>
        <p:spPr>
          <a:xfrm>
            <a:off x="1250156" y="5202359"/>
            <a:ext cx="2662937" cy="734769"/>
          </a:xfrm>
          <a:prstGeom prst="roundRect">
            <a:avLst>
              <a:gd name="adj" fmla="val 8119"/>
            </a:avLst>
          </a:prstGeom>
          <a:solidFill>
            <a:srgbClr val="C0504D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Mục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Nguồn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gốc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7" name="Google Shape;260;p18">
            <a:extLst>
              <a:ext uri="{FF2B5EF4-FFF2-40B4-BE49-F238E27FC236}">
                <a16:creationId xmlns:a16="http://schemas.microsoft.com/office/drawing/2014/main" id="{3193EEF3-2561-44FE-4F31-1E4C0B4043C6}"/>
              </a:ext>
            </a:extLst>
          </p:cNvPr>
          <p:cNvSpPr/>
          <p:nvPr/>
        </p:nvSpPr>
        <p:spPr>
          <a:xfrm>
            <a:off x="5836445" y="3429000"/>
            <a:ext cx="5232400" cy="273567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Giúp người đọc cảm nhận được nét hồn nhiên, nhí nhảnh, đáng yêu của các bạn thiếu nhi – những người khởi xướng phong trào “Kế hoạch nhỏ”.</a:t>
            </a:r>
            <a:endParaRPr lang="vi-VN" sz="2400" kern="0" dirty="0" err="1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8" name="Google Shape;261;p18">
            <a:extLst>
              <a:ext uri="{FF2B5EF4-FFF2-40B4-BE49-F238E27FC236}">
                <a16:creationId xmlns:a16="http://schemas.microsoft.com/office/drawing/2014/main" id="{E006F7E1-0C79-CFBB-B86B-E8BA0D4D4F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775890" y="4094994"/>
            <a:ext cx="755066" cy="599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23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166504-DDEE-2D48-2E46-DF9F50AFB92A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12AEAF4A-A829-16AE-2A4E-682E4DBC7F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CAF9F0-FF9C-3EE7-0E0F-A991231D78D5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407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485A19-9B80-BACB-100E-DD1CBCE98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A885A8-EB08-3E06-F48D-FD5C4E233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2" y="2727159"/>
            <a:ext cx="4618554" cy="2735670"/>
          </a:xfrm>
          <a:prstGeom prst="rect">
            <a:avLst/>
          </a:prstGeom>
        </p:spPr>
      </p:pic>
      <p:sp>
        <p:nvSpPr>
          <p:cNvPr id="13" name="Google Shape;256;p18">
            <a:extLst>
              <a:ext uri="{FF2B5EF4-FFF2-40B4-BE49-F238E27FC236}">
                <a16:creationId xmlns:a16="http://schemas.microsoft.com/office/drawing/2014/main" id="{2BDE3AB2-C5D5-EA1D-E9E9-8AF252EDE33C}"/>
              </a:ext>
            </a:extLst>
          </p:cNvPr>
          <p:cNvSpPr/>
          <p:nvPr/>
        </p:nvSpPr>
        <p:spPr>
          <a:xfrm>
            <a:off x="3272449" y="1676174"/>
            <a:ext cx="5647101" cy="784155"/>
          </a:xfrm>
          <a:prstGeom prst="roundRect">
            <a:avLst>
              <a:gd name="adj" fmla="val 23258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Tác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dụng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ảnh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minh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họa</a:t>
            </a:r>
            <a:endParaRPr sz="28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" name="Google Shape;259;p18">
            <a:extLst>
              <a:ext uri="{FF2B5EF4-FFF2-40B4-BE49-F238E27FC236}">
                <a16:creationId xmlns:a16="http://schemas.microsoft.com/office/drawing/2014/main" id="{5283799D-921A-5095-A346-593E6B64A098}"/>
              </a:ext>
            </a:extLst>
          </p:cNvPr>
          <p:cNvSpPr/>
          <p:nvPr/>
        </p:nvSpPr>
        <p:spPr>
          <a:xfrm>
            <a:off x="1250157" y="5202359"/>
            <a:ext cx="2489200" cy="734769"/>
          </a:xfrm>
          <a:prstGeom prst="roundRect">
            <a:avLst>
              <a:gd name="adj" fmla="val 8119"/>
            </a:avLst>
          </a:prstGeom>
          <a:solidFill>
            <a:srgbClr val="C0504D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Mục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thức thực hiện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7" name="Google Shape;260;p18">
            <a:extLst>
              <a:ext uri="{FF2B5EF4-FFF2-40B4-BE49-F238E27FC236}">
                <a16:creationId xmlns:a16="http://schemas.microsoft.com/office/drawing/2014/main" id="{F1360FF2-23A2-6888-4FA3-BE1CA933CF4E}"/>
              </a:ext>
            </a:extLst>
          </p:cNvPr>
          <p:cNvSpPr/>
          <p:nvPr/>
        </p:nvSpPr>
        <p:spPr>
          <a:xfrm>
            <a:off x="5836445" y="3606800"/>
            <a:ext cx="5232400" cy="245627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Hình ảnh bạn nhỏ đang chăm sóc vịt và vườn rau. Đó là một hoạt động trong phong trào “Kế hoạch nhỏ”.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8" name="Google Shape;261;p18">
            <a:extLst>
              <a:ext uri="{FF2B5EF4-FFF2-40B4-BE49-F238E27FC236}">
                <a16:creationId xmlns:a16="http://schemas.microsoft.com/office/drawing/2014/main" id="{3E1E2A0B-B385-4341-D743-DD5DF1D420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775890" y="4094994"/>
            <a:ext cx="755066" cy="599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06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CDF1C8-8E5B-B392-6C1A-8FEE1A895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DC561C-8CE8-CB37-76B2-D196D70CA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0" y="2596924"/>
            <a:ext cx="4192713" cy="2735671"/>
          </a:xfrm>
          <a:prstGeom prst="rect">
            <a:avLst/>
          </a:prstGeom>
        </p:spPr>
      </p:pic>
      <p:sp>
        <p:nvSpPr>
          <p:cNvPr id="13" name="Google Shape;256;p18">
            <a:extLst>
              <a:ext uri="{FF2B5EF4-FFF2-40B4-BE49-F238E27FC236}">
                <a16:creationId xmlns:a16="http://schemas.microsoft.com/office/drawing/2014/main" id="{1C31BCA4-991B-C40F-1783-158C8F88D2DB}"/>
              </a:ext>
            </a:extLst>
          </p:cNvPr>
          <p:cNvSpPr/>
          <p:nvPr/>
        </p:nvSpPr>
        <p:spPr>
          <a:xfrm>
            <a:off x="3272449" y="1676174"/>
            <a:ext cx="5647101" cy="784155"/>
          </a:xfrm>
          <a:prstGeom prst="roundRect">
            <a:avLst>
              <a:gd name="adj" fmla="val 23258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Tác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dụng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ảnh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minh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họa</a:t>
            </a:r>
            <a:endParaRPr sz="28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" name="Google Shape;259;p18">
            <a:extLst>
              <a:ext uri="{FF2B5EF4-FFF2-40B4-BE49-F238E27FC236}">
                <a16:creationId xmlns:a16="http://schemas.microsoft.com/office/drawing/2014/main" id="{50B80028-12EF-58B0-B166-DE5959775107}"/>
              </a:ext>
            </a:extLst>
          </p:cNvPr>
          <p:cNvSpPr/>
          <p:nvPr/>
        </p:nvSpPr>
        <p:spPr>
          <a:xfrm>
            <a:off x="1250157" y="5202359"/>
            <a:ext cx="2489200" cy="734769"/>
          </a:xfrm>
          <a:prstGeom prst="roundRect">
            <a:avLst>
              <a:gd name="adj" fmla="val 8119"/>
            </a:avLst>
          </a:prstGeom>
          <a:solidFill>
            <a:srgbClr val="C0504D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Mục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Sử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dụng các nguồn thu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7" name="Google Shape;260;p18">
            <a:extLst>
              <a:ext uri="{FF2B5EF4-FFF2-40B4-BE49-F238E27FC236}">
                <a16:creationId xmlns:a16="http://schemas.microsoft.com/office/drawing/2014/main" id="{0C6D7BFA-F310-20B8-9962-36706E820371}"/>
              </a:ext>
            </a:extLst>
          </p:cNvPr>
          <p:cNvSpPr/>
          <p:nvPr/>
        </p:nvSpPr>
        <p:spPr>
          <a:xfrm>
            <a:off x="5836445" y="3429000"/>
            <a:ext cx="5232400" cy="273567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Hình ảnh trao quà cho những bạn nhỏ có hoàn cảnh khó khăn. Đó là một nội dung sử dụng nguồn thu của phong trào “Kế hoạch nhỏ”.</a:t>
            </a:r>
          </a:p>
        </p:txBody>
      </p:sp>
      <p:pic>
        <p:nvPicPr>
          <p:cNvPr id="18" name="Google Shape;261;p18">
            <a:extLst>
              <a:ext uri="{FF2B5EF4-FFF2-40B4-BE49-F238E27FC236}">
                <a16:creationId xmlns:a16="http://schemas.microsoft.com/office/drawing/2014/main" id="{0D4C82EF-121B-D306-715A-DA3592DD8D7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775890" y="4094994"/>
            <a:ext cx="755066" cy="599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94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F97541-BD2C-CF69-40BC-4D5339167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C11D2-4294-978E-6041-7790E46EA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6" y="2763006"/>
            <a:ext cx="4635501" cy="2660122"/>
          </a:xfrm>
          <a:prstGeom prst="rect">
            <a:avLst/>
          </a:prstGeom>
        </p:spPr>
      </p:pic>
      <p:sp>
        <p:nvSpPr>
          <p:cNvPr id="13" name="Google Shape;256;p18">
            <a:extLst>
              <a:ext uri="{FF2B5EF4-FFF2-40B4-BE49-F238E27FC236}">
                <a16:creationId xmlns:a16="http://schemas.microsoft.com/office/drawing/2014/main" id="{A4D9A110-B9E7-EDD8-FC99-5DB155407FEF}"/>
              </a:ext>
            </a:extLst>
          </p:cNvPr>
          <p:cNvSpPr/>
          <p:nvPr/>
        </p:nvSpPr>
        <p:spPr>
          <a:xfrm>
            <a:off x="3272449" y="1676174"/>
            <a:ext cx="5647101" cy="784155"/>
          </a:xfrm>
          <a:prstGeom prst="roundRect">
            <a:avLst>
              <a:gd name="adj" fmla="val 23258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Tác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dụng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ảnh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minh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họa</a:t>
            </a:r>
            <a:endParaRPr sz="28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" name="Google Shape;259;p18">
            <a:extLst>
              <a:ext uri="{FF2B5EF4-FFF2-40B4-BE49-F238E27FC236}">
                <a16:creationId xmlns:a16="http://schemas.microsoft.com/office/drawing/2014/main" id="{BB738B1A-2B02-A4E1-4DDB-E80F3117C2DA}"/>
              </a:ext>
            </a:extLst>
          </p:cNvPr>
          <p:cNvSpPr/>
          <p:nvPr/>
        </p:nvSpPr>
        <p:spPr>
          <a:xfrm>
            <a:off x="1250157" y="5202359"/>
            <a:ext cx="2489200" cy="734769"/>
          </a:xfrm>
          <a:prstGeom prst="roundRect">
            <a:avLst>
              <a:gd name="adj" fmla="val 8119"/>
            </a:avLst>
          </a:prstGeom>
          <a:solidFill>
            <a:srgbClr val="C0504D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Mục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Kết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quả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7" name="Google Shape;260;p18">
            <a:extLst>
              <a:ext uri="{FF2B5EF4-FFF2-40B4-BE49-F238E27FC236}">
                <a16:creationId xmlns:a16="http://schemas.microsoft.com/office/drawing/2014/main" id="{A3418B11-EA21-BA23-F2E9-ACAAC843C81F}"/>
              </a:ext>
            </a:extLst>
          </p:cNvPr>
          <p:cNvSpPr/>
          <p:nvPr/>
        </p:nvSpPr>
        <p:spPr>
          <a:xfrm>
            <a:off x="5836445" y="3429000"/>
            <a:ext cx="5232400" cy="273567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Hình ảnh Đoàn tàu Đội Thiếu niên Tiền phong Hồ Chí Minh. Đó là một kết quả lớn của thiếu nhi cả nước trong phong trào “Kế hoạch nhỏ”.</a:t>
            </a:r>
          </a:p>
        </p:txBody>
      </p:sp>
      <p:pic>
        <p:nvPicPr>
          <p:cNvPr id="18" name="Google Shape;261;p18">
            <a:extLst>
              <a:ext uri="{FF2B5EF4-FFF2-40B4-BE49-F238E27FC236}">
                <a16:creationId xmlns:a16="http://schemas.microsoft.com/office/drawing/2014/main" id="{0C24735B-5268-725F-A606-F375E63309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775890" y="4094994"/>
            <a:ext cx="755066" cy="599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72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A9AB99-951F-7003-C696-AA61AA7CB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7;p14">
            <a:extLst>
              <a:ext uri="{FF2B5EF4-FFF2-40B4-BE49-F238E27FC236}">
                <a16:creationId xmlns:a16="http://schemas.microsoft.com/office/drawing/2014/main" id="{6A265140-9B5F-8F1F-D1F8-253830910AAA}"/>
              </a:ext>
            </a:extLst>
          </p:cNvPr>
          <p:cNvSpPr/>
          <p:nvPr/>
        </p:nvSpPr>
        <p:spPr>
          <a:xfrm>
            <a:off x="1485603" y="1718254"/>
            <a:ext cx="9220794" cy="1253546"/>
          </a:xfrm>
          <a:prstGeom prst="roundRect">
            <a:avLst>
              <a:gd name="adj" fmla="val 15806"/>
            </a:avLst>
          </a:prstGeom>
          <a:solidFill>
            <a:srgbClr val="C0504D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 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4</a:t>
            </a:r>
            <a:r>
              <a:rPr lang="vi-VN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Mỗi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hoạt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động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phong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trào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UTM Avo" panose="02040603050506020204" pitchFamily="18" charset="0"/>
              </a:rPr>
              <a:t>Kế</a:t>
            </a:r>
            <a:r>
              <a:rPr lang="en-US" sz="2800" i="1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UTM Avo" panose="02040603050506020204" pitchFamily="18" charset="0"/>
              </a:rPr>
              <a:t>hoạch</a:t>
            </a:r>
            <a:r>
              <a:rPr lang="en-US" sz="2800" i="1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</a:p>
          <a:p>
            <a:pPr lvl="0" algn="ctr">
              <a:spcBef>
                <a:spcPts val="600"/>
              </a:spcBef>
              <a:buClr>
                <a:srgbClr val="000000"/>
              </a:buClr>
              <a:defRPr/>
            </a:pPr>
            <a:r>
              <a:rPr lang="en-US" sz="2800" i="1" dirty="0" err="1">
                <a:solidFill>
                  <a:schemeClr val="lt1"/>
                </a:solidFill>
                <a:latin typeface="UTM Avo" panose="02040603050506020204" pitchFamily="18" charset="0"/>
              </a:rPr>
              <a:t>nhỏ</a:t>
            </a:r>
            <a:r>
              <a:rPr lang="en-US" sz="2800" i="1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ý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nghĩa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như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thế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?</a:t>
            </a:r>
            <a:endParaRPr lang="vi-VN" sz="28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Google Shape;317;p23">
            <a:extLst>
              <a:ext uri="{FF2B5EF4-FFF2-40B4-BE49-F238E27FC236}">
                <a16:creationId xmlns:a16="http://schemas.microsoft.com/office/drawing/2014/main" id="{C7E915A7-49FC-1406-E5C6-20D2125AFE19}"/>
              </a:ext>
            </a:extLst>
          </p:cNvPr>
          <p:cNvSpPr/>
          <p:nvPr/>
        </p:nvSpPr>
        <p:spPr>
          <a:xfrm>
            <a:off x="3327400" y="3108353"/>
            <a:ext cx="5537200" cy="734769"/>
          </a:xfrm>
          <a:prstGeom prst="roundRect">
            <a:avLst>
              <a:gd name="adj" fmla="val 8119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Ý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nghĩa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endParaRPr sz="24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aphicFrame>
        <p:nvGraphicFramePr>
          <p:cNvPr id="5" name="Google Shape;318;p23">
            <a:extLst>
              <a:ext uri="{FF2B5EF4-FFF2-40B4-BE49-F238E27FC236}">
                <a16:creationId xmlns:a16="http://schemas.microsoft.com/office/drawing/2014/main" id="{749AAD97-10C6-CEDC-ADDB-FDC8A1B644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751696"/>
              </p:ext>
            </p:extLst>
          </p:nvPr>
        </p:nvGraphicFramePr>
        <p:xfrm>
          <a:off x="635000" y="3979675"/>
          <a:ext cx="10922000" cy="26289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33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1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Hoạt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động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Ý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nghĩa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4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Nuôi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heo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đất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Giáo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dục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ý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thức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tiết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kiệm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cho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thiếu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nhi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.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3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Thu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mua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giấy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cũ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phế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liệu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...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Giáo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dục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ý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thức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tiết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kiệm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và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bảo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vệ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môi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trường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cho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thiếu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nhi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.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83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CD23CD-C98F-0F32-7818-0F9189518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7;p14">
            <a:extLst>
              <a:ext uri="{FF2B5EF4-FFF2-40B4-BE49-F238E27FC236}">
                <a16:creationId xmlns:a16="http://schemas.microsoft.com/office/drawing/2014/main" id="{82179E74-5DA0-CDF6-233C-51278189785E}"/>
              </a:ext>
            </a:extLst>
          </p:cNvPr>
          <p:cNvSpPr/>
          <p:nvPr/>
        </p:nvSpPr>
        <p:spPr>
          <a:xfrm>
            <a:off x="1485603" y="1718254"/>
            <a:ext cx="9220794" cy="1253546"/>
          </a:xfrm>
          <a:prstGeom prst="roundRect">
            <a:avLst>
              <a:gd name="adj" fmla="val 15806"/>
            </a:avLst>
          </a:prstGeom>
          <a:solidFill>
            <a:srgbClr val="C0504D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 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4</a:t>
            </a:r>
            <a:r>
              <a:rPr lang="vi-VN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Mỗi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hoạt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động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phong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trào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UTM Avo" panose="02040603050506020204" pitchFamily="18" charset="0"/>
              </a:rPr>
              <a:t>Kế</a:t>
            </a:r>
            <a:r>
              <a:rPr lang="en-US" sz="2800" i="1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UTM Avo" panose="02040603050506020204" pitchFamily="18" charset="0"/>
              </a:rPr>
              <a:t>hoạch</a:t>
            </a:r>
            <a:r>
              <a:rPr lang="en-US" sz="2800" i="1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</a:p>
          <a:p>
            <a:pPr lvl="0" algn="ctr">
              <a:spcBef>
                <a:spcPts val="600"/>
              </a:spcBef>
              <a:buClr>
                <a:srgbClr val="000000"/>
              </a:buClr>
              <a:defRPr/>
            </a:pPr>
            <a:r>
              <a:rPr lang="en-US" sz="2800" i="1" dirty="0" err="1">
                <a:solidFill>
                  <a:schemeClr val="lt1"/>
                </a:solidFill>
                <a:latin typeface="UTM Avo" panose="02040603050506020204" pitchFamily="18" charset="0"/>
              </a:rPr>
              <a:t>nhỏ</a:t>
            </a:r>
            <a:r>
              <a:rPr lang="en-US" sz="2800" i="1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ý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nghĩa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như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thế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?</a:t>
            </a:r>
            <a:endParaRPr lang="vi-VN" sz="28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Google Shape;317;p23">
            <a:extLst>
              <a:ext uri="{FF2B5EF4-FFF2-40B4-BE49-F238E27FC236}">
                <a16:creationId xmlns:a16="http://schemas.microsoft.com/office/drawing/2014/main" id="{8468DA32-8B78-E327-A1EF-78E2FB6A7E8E}"/>
              </a:ext>
            </a:extLst>
          </p:cNvPr>
          <p:cNvSpPr/>
          <p:nvPr/>
        </p:nvSpPr>
        <p:spPr>
          <a:xfrm>
            <a:off x="3327400" y="3108353"/>
            <a:ext cx="5537200" cy="734769"/>
          </a:xfrm>
          <a:prstGeom prst="roundRect">
            <a:avLst>
              <a:gd name="adj" fmla="val 8119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Ý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nghĩa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endParaRPr sz="24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aphicFrame>
        <p:nvGraphicFramePr>
          <p:cNvPr id="5" name="Google Shape;318;p23">
            <a:extLst>
              <a:ext uri="{FF2B5EF4-FFF2-40B4-BE49-F238E27FC236}">
                <a16:creationId xmlns:a16="http://schemas.microsoft.com/office/drawing/2014/main" id="{9C9C0830-FB10-DFDF-2F82-77F31C4B09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2884307"/>
              </p:ext>
            </p:extLst>
          </p:nvPr>
        </p:nvGraphicFramePr>
        <p:xfrm>
          <a:off x="134471" y="3916175"/>
          <a:ext cx="11927541" cy="281022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921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5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1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Hoạt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động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Ý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sym typeface="Arial"/>
                        </a:rPr>
                        <a:t>nghĩa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41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Trồng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rau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nuôi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gà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vịt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…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Giáo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dục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tình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yêu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lao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động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phẩm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chất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chăm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chỉ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kĩ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năng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lao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động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cho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thiếu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nhi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3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Quyên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góp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đồ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dùng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giấy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bút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sách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vỏ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xe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đạp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đồ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chơi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...).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Giáo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dục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thiếu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nhi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lòng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nhân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ái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biết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sẻ</a:t>
                      </a:r>
                      <a:r>
                        <a:rPr lang="en-US" sz="2400" u="none" strike="noStrike" cap="none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ea typeface="Calibri"/>
                          <a:cs typeface="Calibri"/>
                          <a:sym typeface="Calibri"/>
                        </a:rPr>
                        <a:t> chia.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7" marR="60967" marT="30483" marB="30483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846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FE89BE-9FB7-05E1-C701-B9A187D91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7;p14">
            <a:extLst>
              <a:ext uri="{FF2B5EF4-FFF2-40B4-BE49-F238E27FC236}">
                <a16:creationId xmlns:a16="http://schemas.microsoft.com/office/drawing/2014/main" id="{73FEB147-E255-E37A-9F19-79B426D61B53}"/>
              </a:ext>
            </a:extLst>
          </p:cNvPr>
          <p:cNvSpPr/>
          <p:nvPr/>
        </p:nvSpPr>
        <p:spPr>
          <a:xfrm>
            <a:off x="1092201" y="1706036"/>
            <a:ext cx="10007599" cy="843999"/>
          </a:xfrm>
          <a:prstGeom prst="roundRect">
            <a:avLst>
              <a:gd name="adj" fmla="val 15806"/>
            </a:avLst>
          </a:prstGeom>
          <a:solidFill>
            <a:srgbClr val="C0504D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 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5</a:t>
            </a:r>
            <a:r>
              <a:rPr lang="vi-VN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Em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suy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nghĩ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phong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UTM Avo" panose="02040603050506020204" pitchFamily="18" charset="0"/>
              </a:rPr>
              <a:t>trào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UTM Avo" panose="02040603050506020204" pitchFamily="18" charset="0"/>
              </a:rPr>
              <a:t>Kế</a:t>
            </a:r>
            <a:r>
              <a:rPr lang="en-US" sz="2800" i="1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UTM Avo" panose="02040603050506020204" pitchFamily="18" charset="0"/>
              </a:rPr>
              <a:t>hoạch</a:t>
            </a:r>
            <a:r>
              <a:rPr lang="en-US" sz="2800" i="1" dirty="0">
                <a:solidFill>
                  <a:schemeClr val="lt1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chemeClr val="lt1"/>
                </a:solidFill>
                <a:latin typeface="UTM Avo" panose="02040603050506020204" pitchFamily="18" charset="0"/>
              </a:rPr>
              <a:t>nhỏ</a:t>
            </a:r>
            <a:r>
              <a:rPr lang="en-US" sz="2800" dirty="0">
                <a:solidFill>
                  <a:schemeClr val="lt1"/>
                </a:solidFill>
                <a:latin typeface="UTM Avo" panose="02040603050506020204" pitchFamily="18" charset="0"/>
              </a:rPr>
              <a:t>?</a:t>
            </a:r>
            <a:endParaRPr lang="vi-VN" sz="28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Google Shape;334;p25">
            <a:extLst>
              <a:ext uri="{FF2B5EF4-FFF2-40B4-BE49-F238E27FC236}">
                <a16:creationId xmlns:a16="http://schemas.microsoft.com/office/drawing/2014/main" id="{49A07E87-922C-4B42-51E1-0B1DC23A90F1}"/>
              </a:ext>
            </a:extLst>
          </p:cNvPr>
          <p:cNvSpPr/>
          <p:nvPr/>
        </p:nvSpPr>
        <p:spPr>
          <a:xfrm>
            <a:off x="3777596" y="2730869"/>
            <a:ext cx="4636807" cy="723531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Phong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Kế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hoạch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" name="Google Shape;335;p25">
            <a:extLst>
              <a:ext uri="{FF2B5EF4-FFF2-40B4-BE49-F238E27FC236}">
                <a16:creationId xmlns:a16="http://schemas.microsoft.com/office/drawing/2014/main" id="{6076DC55-6D9A-4971-E583-35C43B5683B3}"/>
              </a:ext>
            </a:extLst>
          </p:cNvPr>
          <p:cNvSpPr/>
          <p:nvPr/>
        </p:nvSpPr>
        <p:spPr>
          <a:xfrm>
            <a:off x="558800" y="4152531"/>
            <a:ext cx="4108646" cy="255270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Giúp thiếu nhi có ý thức tiết kiệm, biết bảo vệ môi trường, biết tham gia lao động, sản xuất.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7" name="Google Shape;336;p25">
            <a:extLst>
              <a:ext uri="{FF2B5EF4-FFF2-40B4-BE49-F238E27FC236}">
                <a16:creationId xmlns:a16="http://schemas.microsoft.com/office/drawing/2014/main" id="{FA2A30F1-2059-BBF2-A24C-70BBB8667C9D}"/>
              </a:ext>
            </a:extLst>
          </p:cNvPr>
          <p:cNvSpPr/>
          <p:nvPr/>
        </p:nvSpPr>
        <p:spPr>
          <a:xfrm>
            <a:off x="5130800" y="4152531"/>
            <a:ext cx="6502400" cy="255270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Giúp thiếu nhi phát huy tinh thần tương thân tương ái, biết chia sẻ với những bạn có hoàn cảnh khó khăn, giáo dục ý thức trách nhiệm với cộng đồng.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cxnSp>
        <p:nvCxnSpPr>
          <p:cNvPr id="18" name="Google Shape;337;p25">
            <a:extLst>
              <a:ext uri="{FF2B5EF4-FFF2-40B4-BE49-F238E27FC236}">
                <a16:creationId xmlns:a16="http://schemas.microsoft.com/office/drawing/2014/main" id="{97829315-6E41-2B18-76D9-4070C6233867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 flipH="1">
            <a:off x="2613123" y="3454400"/>
            <a:ext cx="3482877" cy="698131"/>
          </a:xfrm>
          <a:prstGeom prst="straightConnector1">
            <a:avLst/>
          </a:prstGeom>
          <a:noFill/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" name="Google Shape;338;p25">
            <a:extLst>
              <a:ext uri="{FF2B5EF4-FFF2-40B4-BE49-F238E27FC236}">
                <a16:creationId xmlns:a16="http://schemas.microsoft.com/office/drawing/2014/main" id="{727B4B12-37A8-F363-0510-352A5CB8941E}"/>
              </a:ext>
            </a:extLst>
          </p:cNvPr>
          <p:cNvCxnSpPr>
            <a:cxnSpLocks/>
            <a:stCxn id="15" idx="2"/>
            <a:endCxn id="17" idx="0"/>
          </p:cNvCxnSpPr>
          <p:nvPr/>
        </p:nvCxnSpPr>
        <p:spPr>
          <a:xfrm>
            <a:off x="6096000" y="3454400"/>
            <a:ext cx="2286000" cy="698131"/>
          </a:xfrm>
          <a:prstGeom prst="straightConnector1">
            <a:avLst/>
          </a:prstGeom>
          <a:noFill/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7909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623417-400B-B7F0-45BF-DA80ABC3A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45;p26">
            <a:extLst>
              <a:ext uri="{FF2B5EF4-FFF2-40B4-BE49-F238E27FC236}">
                <a16:creationId xmlns:a16="http://schemas.microsoft.com/office/drawing/2014/main" id="{C1B448C6-25DA-9D21-CEED-2243383664F5}"/>
              </a:ext>
            </a:extLst>
          </p:cNvPr>
          <p:cNvSpPr/>
          <p:nvPr/>
        </p:nvSpPr>
        <p:spPr>
          <a:xfrm>
            <a:off x="2324101" y="1629822"/>
            <a:ext cx="4978399" cy="77470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Phong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Kế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hoạch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1" name="Google Shape;346;p26">
            <a:extLst>
              <a:ext uri="{FF2B5EF4-FFF2-40B4-BE49-F238E27FC236}">
                <a16:creationId xmlns:a16="http://schemas.microsoft.com/office/drawing/2014/main" id="{B165C34E-A878-C91B-D862-765765098D4A}"/>
              </a:ext>
            </a:extLst>
          </p:cNvPr>
          <p:cNvSpPr/>
          <p:nvPr/>
        </p:nvSpPr>
        <p:spPr>
          <a:xfrm>
            <a:off x="206393" y="3039717"/>
            <a:ext cx="3869305" cy="3594100"/>
          </a:xfrm>
          <a:prstGeom prst="roundRect">
            <a:avLst>
              <a:gd name="adj" fmla="val 427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phú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thêm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Chí Minh,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đua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sôi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nổi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Google Shape;347;p26">
            <a:extLst>
              <a:ext uri="{FF2B5EF4-FFF2-40B4-BE49-F238E27FC236}">
                <a16:creationId xmlns:a16="http://schemas.microsoft.com/office/drawing/2014/main" id="{CDBF7B0C-6C35-933A-7979-40FF6649181D}"/>
              </a:ext>
            </a:extLst>
          </p:cNvPr>
          <p:cNvSpPr/>
          <p:nvPr/>
        </p:nvSpPr>
        <p:spPr>
          <a:xfrm>
            <a:off x="4266382" y="3042518"/>
            <a:ext cx="2068788" cy="3591494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Phong trào tên là “Kế hoạch nhỏ” nhưng có ý nghĩa lớn.</a:t>
            </a:r>
          </a:p>
        </p:txBody>
      </p:sp>
      <p:cxnSp>
        <p:nvCxnSpPr>
          <p:cNvPr id="13" name="Google Shape;348;p26">
            <a:extLst>
              <a:ext uri="{FF2B5EF4-FFF2-40B4-BE49-F238E27FC236}">
                <a16:creationId xmlns:a16="http://schemas.microsoft.com/office/drawing/2014/main" id="{478C5057-3F92-1768-8E0A-55F88728AF0C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 flipH="1">
            <a:off x="2141046" y="2404522"/>
            <a:ext cx="2672255" cy="635195"/>
          </a:xfrm>
          <a:prstGeom prst="straightConnector1">
            <a:avLst/>
          </a:prstGeom>
          <a:noFill/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" name="Google Shape;349;p26">
            <a:extLst>
              <a:ext uri="{FF2B5EF4-FFF2-40B4-BE49-F238E27FC236}">
                <a16:creationId xmlns:a16="http://schemas.microsoft.com/office/drawing/2014/main" id="{42A49FE3-6FB2-BCD8-804E-103274E7C0DD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>
            <a:off x="4813301" y="2404522"/>
            <a:ext cx="487475" cy="637996"/>
          </a:xfrm>
          <a:prstGeom prst="straightConnector1">
            <a:avLst/>
          </a:prstGeom>
          <a:noFill/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0" name="Google Shape;350;p26">
            <a:extLst>
              <a:ext uri="{FF2B5EF4-FFF2-40B4-BE49-F238E27FC236}">
                <a16:creationId xmlns:a16="http://schemas.microsoft.com/office/drawing/2014/main" id="{5AD472C0-E5DD-525C-89DC-6853F3953F71}"/>
              </a:ext>
            </a:extLst>
          </p:cNvPr>
          <p:cNvSpPr/>
          <p:nvPr/>
        </p:nvSpPr>
        <p:spPr>
          <a:xfrm>
            <a:off x="6659670" y="3039717"/>
            <a:ext cx="1823930" cy="359410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Là niềm tự hào của thiếu nhi cả nước.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cxnSp>
        <p:nvCxnSpPr>
          <p:cNvPr id="21" name="Google Shape;351;p26">
            <a:extLst>
              <a:ext uri="{FF2B5EF4-FFF2-40B4-BE49-F238E27FC236}">
                <a16:creationId xmlns:a16="http://schemas.microsoft.com/office/drawing/2014/main" id="{883AF204-2E2A-E8FF-0884-273914903ED5}"/>
              </a:ext>
            </a:extLst>
          </p:cNvPr>
          <p:cNvCxnSpPr>
            <a:cxnSpLocks/>
            <a:stCxn id="10" idx="2"/>
            <a:endCxn id="20" idx="0"/>
          </p:cNvCxnSpPr>
          <p:nvPr/>
        </p:nvCxnSpPr>
        <p:spPr>
          <a:xfrm>
            <a:off x="4813301" y="2404522"/>
            <a:ext cx="2758334" cy="635195"/>
          </a:xfrm>
          <a:prstGeom prst="straightConnector1">
            <a:avLst/>
          </a:prstGeom>
          <a:noFill/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2" name="Google Shape;352;p26">
            <a:extLst>
              <a:ext uri="{FF2B5EF4-FFF2-40B4-BE49-F238E27FC236}">
                <a16:creationId xmlns:a16="http://schemas.microsoft.com/office/drawing/2014/main" id="{330BD42F-935F-FC4A-9104-AB1A815B85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7220" y="3175002"/>
            <a:ext cx="2859501" cy="3326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02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D11992-A354-044D-D9FE-4B019A197184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347AE307-34A9-0CD0-3680-80DE3C9C3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4AD7A4-FBF6-8CF9-9C3F-A2076DBCBD9F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201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2C5D13-D4B3-9916-1D31-A29611651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68;p28">
            <a:extLst>
              <a:ext uri="{FF2B5EF4-FFF2-40B4-BE49-F238E27FC236}">
                <a16:creationId xmlns:a16="http://schemas.microsoft.com/office/drawing/2014/main" id="{6223CB33-D4AC-5C17-058F-EF5CE126B026}"/>
              </a:ext>
            </a:extLst>
          </p:cNvPr>
          <p:cNvGrpSpPr/>
          <p:nvPr/>
        </p:nvGrpSpPr>
        <p:grpSpPr>
          <a:xfrm>
            <a:off x="4521200" y="1041609"/>
            <a:ext cx="7518400" cy="3251200"/>
            <a:chOff x="2133600" y="2705100"/>
            <a:chExt cx="11277600" cy="4876800"/>
          </a:xfrm>
        </p:grpSpPr>
        <p:sp>
          <p:nvSpPr>
            <p:cNvPr id="3" name="Google Shape;369;p28">
              <a:extLst>
                <a:ext uri="{FF2B5EF4-FFF2-40B4-BE49-F238E27FC236}">
                  <a16:creationId xmlns:a16="http://schemas.microsoft.com/office/drawing/2014/main" id="{F59F49FF-A52C-3F8F-1231-1B47E44D9791}"/>
                </a:ext>
              </a:extLst>
            </p:cNvPr>
            <p:cNvSpPr/>
            <p:nvPr/>
          </p:nvSpPr>
          <p:spPr>
            <a:xfrm>
              <a:off x="2133600" y="2705100"/>
              <a:ext cx="11277600" cy="4876800"/>
            </a:xfrm>
            <a:prstGeom prst="cloudCallout">
              <a:avLst>
                <a:gd name="adj1" fmla="val -38593"/>
                <a:gd name="adj2" fmla="val 59121"/>
              </a:avLst>
            </a:prstGeom>
            <a:solidFill>
              <a:srgbClr val="FFFFFF"/>
            </a:solidFill>
            <a:ln w="381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370;p28">
              <a:extLst>
                <a:ext uri="{FF2B5EF4-FFF2-40B4-BE49-F238E27FC236}">
                  <a16:creationId xmlns:a16="http://schemas.microsoft.com/office/drawing/2014/main" id="{CF5A9ECA-973F-DC82-2FE6-3238B3AA7066}"/>
                </a:ext>
              </a:extLst>
            </p:cNvPr>
            <p:cNvSpPr/>
            <p:nvPr/>
          </p:nvSpPr>
          <p:spPr>
            <a:xfrm>
              <a:off x="3314700" y="3314714"/>
              <a:ext cx="8915400" cy="365757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381038" marR="0" lvl="0" indent="-381038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UTM Avo" panose="02040603050506020204" pitchFamily="18" charset="0"/>
                <a:buChar char="-"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Luyện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trong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nhóm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trước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lớp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  <a:p>
              <a:pPr marL="381038" marR="0" lvl="0" indent="-381038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UTM Avo" panose="02040603050506020204" pitchFamily="18" charset="0"/>
                <a:buChar char="-"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Nghỉ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hơi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nhấn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giọng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đúng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hiện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được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tình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cảm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khi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5" name="Google Shape;371;p28">
            <a:extLst>
              <a:ext uri="{FF2B5EF4-FFF2-40B4-BE49-F238E27FC236}">
                <a16:creationId xmlns:a16="http://schemas.microsoft.com/office/drawing/2014/main" id="{0A31E5EF-8E3A-E53A-EF98-E7F82451FC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601" y="2768601"/>
            <a:ext cx="5396307" cy="3919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6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664D20-74C5-8336-948B-0FD43CC1F98D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3A319D05-18F3-7BA0-2861-0E3E2B6B7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FACED03-32C2-183E-9F34-7FDE9C8D8E5A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4;p2">
            <a:extLst>
              <a:ext uri="{FF2B5EF4-FFF2-40B4-BE49-F238E27FC236}">
                <a16:creationId xmlns:a16="http://schemas.microsoft.com/office/drawing/2014/main" id="{9836A611-D6D9-77A6-4A58-A9CB11A802AB}"/>
              </a:ext>
            </a:extLst>
          </p:cNvPr>
          <p:cNvSpPr/>
          <p:nvPr/>
        </p:nvSpPr>
        <p:spPr>
          <a:xfrm>
            <a:off x="1858497" y="1650024"/>
            <a:ext cx="8326028" cy="1009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Em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xem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video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trình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bày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ấn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tượng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video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này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b="1" kern="0" dirty="0">
              <a:solidFill>
                <a:srgbClr val="C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7" name="Google Shape;96;p2">
            <a:extLst>
              <a:ext uri="{FF2B5EF4-FFF2-40B4-BE49-F238E27FC236}">
                <a16:creationId xmlns:a16="http://schemas.microsoft.com/office/drawing/2014/main" id="{D21C931D-6110-4AEA-8D61-A7D544CE46A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67249" y="3044035"/>
            <a:ext cx="2917276" cy="372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#10 RẠNG NGỜI TRANG SỬ ĐỘI TA - Có Lời - Kỷ Niệm 80 Năm Ngày Thành Lập Đội TNTP HCM">
            <a:hlinkClick r:id="" action="ppaction://media"/>
            <a:extLst>
              <a:ext uri="{FF2B5EF4-FFF2-40B4-BE49-F238E27FC236}">
                <a16:creationId xmlns:a16="http://schemas.microsoft.com/office/drawing/2014/main" id="{576AD9DD-241F-0006-7CFD-E30C8BCF8A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117" y="3044035"/>
            <a:ext cx="6158753" cy="346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3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56;p20">
            <a:extLst>
              <a:ext uri="{FF2B5EF4-FFF2-40B4-BE49-F238E27FC236}">
                <a16:creationId xmlns:a16="http://schemas.microsoft.com/office/drawing/2014/main" id="{7B95E557-39BF-7326-A7BB-05CF427DC60C}"/>
              </a:ext>
            </a:extLst>
          </p:cNvPr>
          <p:cNvSpPr/>
          <p:nvPr/>
        </p:nvSpPr>
        <p:spPr>
          <a:xfrm>
            <a:off x="1382012" y="1965080"/>
            <a:ext cx="4406366" cy="237066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BA94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Ôn tập kiến thức đã học</a:t>
            </a:r>
            <a:endParaRPr lang="vi-VN" sz="2400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Google Shape;657;p20">
            <a:extLst>
              <a:ext uri="{FF2B5EF4-FFF2-40B4-BE49-F238E27FC236}">
                <a16:creationId xmlns:a16="http://schemas.microsoft.com/office/drawing/2014/main" id="{793DD1C3-6BB7-C8BF-2C95-71A6ED31FCE7}"/>
              </a:ext>
            </a:extLst>
          </p:cNvPr>
          <p:cNvSpPr/>
          <p:nvPr/>
        </p:nvSpPr>
        <p:spPr>
          <a:xfrm>
            <a:off x="5931434" y="1965079"/>
            <a:ext cx="4406366" cy="237066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BA94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Chuẩn bị Bài viết 3: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Viết hướng dẫn thực hiện một công việc</a:t>
            </a:r>
          </a:p>
        </p:txBody>
      </p:sp>
      <p:pic>
        <p:nvPicPr>
          <p:cNvPr id="9" name="Google Shape;658;p20">
            <a:extLst>
              <a:ext uri="{FF2B5EF4-FFF2-40B4-BE49-F238E27FC236}">
                <a16:creationId xmlns:a16="http://schemas.microsoft.com/office/drawing/2014/main" id="{BBD011D8-837F-4E1B-8824-D894F3125C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9738" y="4553997"/>
            <a:ext cx="5952524" cy="226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012C7B-E07A-E9F9-2828-2C9821858956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D3F8FE3F-10F6-547C-4575-8657457C1F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291D72-5AA2-5E83-27F6-3744F68E1BD9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99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5">
            <a:extLst>
              <a:ext uri="{FF2B5EF4-FFF2-40B4-BE49-F238E27FC236}">
                <a16:creationId xmlns:a16="http://schemas.microsoft.com/office/drawing/2014/main" id="{FE70D6C4-B4EA-2969-F784-50417481ADBF}"/>
              </a:ext>
            </a:extLst>
          </p:cNvPr>
          <p:cNvSpPr/>
          <p:nvPr/>
        </p:nvSpPr>
        <p:spPr>
          <a:xfrm flipH="1">
            <a:off x="9076158" y="5107274"/>
            <a:ext cx="3519886" cy="1750726"/>
          </a:xfrm>
          <a:custGeom>
            <a:avLst/>
            <a:gdLst/>
            <a:ahLst/>
            <a:cxnLst/>
            <a:rect l="l" t="t" r="r" b="b"/>
            <a:pathLst>
              <a:path w="5279829" h="2626089" extrusionOk="0">
                <a:moveTo>
                  <a:pt x="5279828" y="0"/>
                </a:moveTo>
                <a:lnTo>
                  <a:pt x="0" y="0"/>
                </a:lnTo>
                <a:lnTo>
                  <a:pt x="0" y="2626089"/>
                </a:lnTo>
                <a:lnTo>
                  <a:pt x="5279828" y="2626089"/>
                </a:lnTo>
                <a:lnTo>
                  <a:pt x="527982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50970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oogle Shape;113;p5">
            <a:extLst>
              <a:ext uri="{FF2B5EF4-FFF2-40B4-BE49-F238E27FC236}">
                <a16:creationId xmlns:a16="http://schemas.microsoft.com/office/drawing/2014/main" id="{F6C2B231-6A3A-7229-2CDF-94A1E8CB6E19}"/>
              </a:ext>
            </a:extLst>
          </p:cNvPr>
          <p:cNvGrpSpPr/>
          <p:nvPr/>
        </p:nvGrpSpPr>
        <p:grpSpPr>
          <a:xfrm>
            <a:off x="1702397" y="2268203"/>
            <a:ext cx="8787206" cy="3120378"/>
            <a:chOff x="3058331" y="2803216"/>
            <a:chExt cx="13180809" cy="4680567"/>
          </a:xfrm>
        </p:grpSpPr>
        <p:pic>
          <p:nvPicPr>
            <p:cNvPr id="4" name="Google Shape;114;p5">
              <a:extLst>
                <a:ext uri="{FF2B5EF4-FFF2-40B4-BE49-F238E27FC236}">
                  <a16:creationId xmlns:a16="http://schemas.microsoft.com/office/drawing/2014/main" id="{84DA8DA5-D91E-50A2-A9E5-FD6682BD12F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58331" y="2803216"/>
              <a:ext cx="13180809" cy="4680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15;p5">
              <a:extLst>
                <a:ext uri="{FF2B5EF4-FFF2-40B4-BE49-F238E27FC236}">
                  <a16:creationId xmlns:a16="http://schemas.microsoft.com/office/drawing/2014/main" id="{20B7E584-FD4B-8F38-7D72-D2F11C92FA8A}"/>
                </a:ext>
              </a:extLst>
            </p:cNvPr>
            <p:cNvSpPr/>
            <p:nvPr/>
          </p:nvSpPr>
          <p:spPr>
            <a:xfrm>
              <a:off x="3476535" y="3589893"/>
              <a:ext cx="12344400" cy="3107213"/>
            </a:xfrm>
            <a:prstGeom prst="roundRect">
              <a:avLst>
                <a:gd name="adj" fmla="val 24105"/>
              </a:avLst>
            </a:prstGeom>
            <a:no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400" b="1" kern="0" dirty="0">
                  <a:solidFill>
                    <a:srgbClr val="4F6128"/>
                  </a:solidFill>
                  <a:latin typeface="UTM Avo" panose="02040603050506020204" pitchFamily="18" charset="0"/>
                  <a:cs typeface="Arial"/>
                  <a:sym typeface="Arial"/>
                </a:rPr>
                <a:t>1. ĐỌC THÀNH TIẾNG</a:t>
              </a:r>
              <a:endParaRPr sz="4400" b="1" kern="0" dirty="0">
                <a:solidFill>
                  <a:srgbClr val="4F6128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837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5EDCEF-71F7-AA4A-8F05-158F96A37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3;p6">
            <a:extLst>
              <a:ext uri="{FF2B5EF4-FFF2-40B4-BE49-F238E27FC236}">
                <a16:creationId xmlns:a16="http://schemas.microsoft.com/office/drawing/2014/main" id="{49BBE288-FC18-F5EF-FFEB-C12BCC3A4978}"/>
              </a:ext>
            </a:extLst>
          </p:cNvPr>
          <p:cNvSpPr/>
          <p:nvPr/>
        </p:nvSpPr>
        <p:spPr>
          <a:xfrm>
            <a:off x="2286000" y="1694600"/>
            <a:ext cx="7620000" cy="132306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Em </a:t>
            </a:r>
            <a:r>
              <a:rPr lang="en-US" sz="28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luyện</a:t>
            </a: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thành</a:t>
            </a: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tiếng</a:t>
            </a: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“Phong </a:t>
            </a:r>
            <a:r>
              <a:rPr lang="en-US" sz="2800" b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trào</a:t>
            </a: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i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Kế</a:t>
            </a:r>
            <a:r>
              <a:rPr lang="en-US" sz="2800" b="1" i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i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hoạch</a:t>
            </a:r>
            <a:r>
              <a:rPr lang="en-US" sz="2800" b="1" i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i="1" kern="0" dirty="0" err="1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800" b="1" kern="0" dirty="0">
                <a:solidFill>
                  <a:srgbClr val="C0504D"/>
                </a:solidFill>
                <a:latin typeface="UTM Avo" panose="02040603050506020204" pitchFamily="18" charset="0"/>
                <a:cs typeface="Arial"/>
                <a:sym typeface="Arial"/>
              </a:rPr>
              <a:t>” </a:t>
            </a:r>
            <a:endParaRPr sz="2800" kern="0" dirty="0">
              <a:solidFill>
                <a:srgbClr val="C0504D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Google Shape;124;p6">
            <a:extLst>
              <a:ext uri="{FF2B5EF4-FFF2-40B4-BE49-F238E27FC236}">
                <a16:creationId xmlns:a16="http://schemas.microsoft.com/office/drawing/2014/main" id="{01362BC8-1E2A-1968-95B5-212B8F0CB93F}"/>
              </a:ext>
            </a:extLst>
          </p:cNvPr>
          <p:cNvSpPr txBox="1"/>
          <p:nvPr/>
        </p:nvSpPr>
        <p:spPr>
          <a:xfrm>
            <a:off x="634123" y="3607676"/>
            <a:ext cx="8289159" cy="172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Giọng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Khoan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thai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rành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mạch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Luyện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tập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luyện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luyện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ngắt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nghỉ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hiện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xúc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vật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Google Shape;125;p6">
            <a:extLst>
              <a:ext uri="{FF2B5EF4-FFF2-40B4-BE49-F238E27FC236}">
                <a16:creationId xmlns:a16="http://schemas.microsoft.com/office/drawing/2014/main" id="{9E21A820-483C-952B-1CFC-E541A58230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3722" y="2356134"/>
            <a:ext cx="2312556" cy="42266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5CEDFEC-87D7-ED5B-D297-7401C98D6304}"/>
              </a:ext>
            </a:extLst>
          </p:cNvPr>
          <p:cNvGrpSpPr/>
          <p:nvPr/>
        </p:nvGrpSpPr>
        <p:grpSpPr>
          <a:xfrm>
            <a:off x="10103892" y="674849"/>
            <a:ext cx="1715451" cy="1490282"/>
            <a:chOff x="9866822" y="547849"/>
            <a:chExt cx="1715451" cy="1490282"/>
          </a:xfrm>
        </p:grpSpPr>
        <p:sp>
          <p:nvSpPr>
            <p:cNvPr id="3" name="Google Shape;4751;p17">
              <a:hlinkClick r:id="rId4"/>
              <a:extLst>
                <a:ext uri="{FF2B5EF4-FFF2-40B4-BE49-F238E27FC236}">
                  <a16:creationId xmlns:a16="http://schemas.microsoft.com/office/drawing/2014/main" id="{F3B18D53-61B8-AFED-FF58-8BF38E1710E0}"/>
                </a:ext>
              </a:extLst>
            </p:cNvPr>
            <p:cNvSpPr txBox="1"/>
            <p:nvPr/>
          </p:nvSpPr>
          <p:spPr>
            <a:xfrm>
              <a:off x="9866822" y="1384318"/>
              <a:ext cx="1715451" cy="6538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Ấn</a:t>
              </a:r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đây</a:t>
              </a:r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để</a:t>
              </a:r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đến</a:t>
              </a:r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bài</a:t>
              </a:r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đọc</a:t>
              </a:r>
              <a:endParaRPr lang="en-US" sz="1600" b="1" dirty="0">
                <a:solidFill>
                  <a:schemeClr val="bg1"/>
                </a:solidFill>
                <a:latin typeface="UTM Avo" panose="02040603050506020204" pitchFamily="18" charset="0"/>
                <a:sym typeface="Karla"/>
              </a:endParaRPr>
            </a:p>
          </p:txBody>
        </p:sp>
        <p:pic>
          <p:nvPicPr>
            <p:cNvPr id="4" name="Picture 3">
              <a:hlinkClick r:id="rId5"/>
              <a:extLst>
                <a:ext uri="{FF2B5EF4-FFF2-40B4-BE49-F238E27FC236}">
                  <a16:creationId xmlns:a16="http://schemas.microsoft.com/office/drawing/2014/main" id="{FB009D8A-E411-D513-DA2E-B17AC3DCF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39478" y="547849"/>
              <a:ext cx="970140" cy="970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188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FCA22A-FD1C-5ADB-5461-2B963FE96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33;p7">
            <a:extLst>
              <a:ext uri="{FF2B5EF4-FFF2-40B4-BE49-F238E27FC236}">
                <a16:creationId xmlns:a16="http://schemas.microsoft.com/office/drawing/2014/main" id="{6088520A-5B56-5E37-AEB3-3CC2C1D36D76}"/>
              </a:ext>
            </a:extLst>
          </p:cNvPr>
          <p:cNvSpPr/>
          <p:nvPr/>
        </p:nvSpPr>
        <p:spPr>
          <a:xfrm>
            <a:off x="5295900" y="1574799"/>
            <a:ext cx="1600200" cy="744797"/>
          </a:xfrm>
          <a:prstGeom prst="roundRect">
            <a:avLst>
              <a:gd name="adj" fmla="val 18770"/>
            </a:avLst>
          </a:prstGeom>
          <a:solidFill>
            <a:srgbClr val="C0504D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Lưu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0" name="Google Shape;134;p7">
            <a:extLst>
              <a:ext uri="{FF2B5EF4-FFF2-40B4-BE49-F238E27FC236}">
                <a16:creationId xmlns:a16="http://schemas.microsoft.com/office/drawing/2014/main" id="{FC4BB368-E045-6CF0-B487-23097877801E}"/>
              </a:ext>
            </a:extLst>
          </p:cNvPr>
          <p:cNvSpPr/>
          <p:nvPr/>
        </p:nvSpPr>
        <p:spPr>
          <a:xfrm>
            <a:off x="342900" y="2959100"/>
            <a:ext cx="4776952" cy="3594100"/>
          </a:xfrm>
          <a:prstGeom prst="roundRect">
            <a:avLst>
              <a:gd name="adj" fmla="val 3635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Ngắt giọng ở câu in đậm: </a:t>
            </a:r>
            <a:r>
              <a:rPr lang="vi-VN" sz="2400" i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“Kế hoạch nhỏ”/ là một phong trào thi đua yêu nước của thiếu nhi Việt Nam/ lôi cuốn sự tham gia tích cực của thiếu nhi cả nước.</a:t>
            </a:r>
          </a:p>
        </p:txBody>
      </p:sp>
      <p:sp>
        <p:nvSpPr>
          <p:cNvPr id="11" name="Google Shape;135;p7">
            <a:extLst>
              <a:ext uri="{FF2B5EF4-FFF2-40B4-BE49-F238E27FC236}">
                <a16:creationId xmlns:a16="http://schemas.microsoft.com/office/drawing/2014/main" id="{A8EFE309-F86E-B11D-1710-CEA4E8F4E722}"/>
              </a:ext>
            </a:extLst>
          </p:cNvPr>
          <p:cNvSpPr/>
          <p:nvPr/>
        </p:nvSpPr>
        <p:spPr>
          <a:xfrm>
            <a:off x="5364128" y="2969488"/>
            <a:ext cx="4288400" cy="3594100"/>
          </a:xfrm>
          <a:prstGeom prst="roundRect">
            <a:avLst>
              <a:gd name="adj" fmla="val 3635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Nghỉ hơi sau các cụm từ biểu thị các mục: </a:t>
            </a:r>
            <a:r>
              <a:rPr lang="vi-VN" sz="2400" i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Ý nghĩa, Nguồn gốc, Hình thức thực hiện, Sử dụng các nguồn thu, Kết quả.</a:t>
            </a:r>
          </a:p>
        </p:txBody>
      </p:sp>
      <p:sp>
        <p:nvSpPr>
          <p:cNvPr id="12" name="Google Shape;136;p7">
            <a:extLst>
              <a:ext uri="{FF2B5EF4-FFF2-40B4-BE49-F238E27FC236}">
                <a16:creationId xmlns:a16="http://schemas.microsoft.com/office/drawing/2014/main" id="{330C1D46-A0B1-1FBD-4E84-4EBF08021452}"/>
              </a:ext>
            </a:extLst>
          </p:cNvPr>
          <p:cNvSpPr/>
          <p:nvPr/>
        </p:nvSpPr>
        <p:spPr>
          <a:xfrm>
            <a:off x="9960652" y="2959100"/>
            <a:ext cx="1881352" cy="3594100"/>
          </a:xfrm>
          <a:prstGeom prst="roundRect">
            <a:avLst>
              <a:gd name="adj" fmla="val 3635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Luyện đọc các từ khó</a:t>
            </a:r>
            <a:endParaRPr lang="en-US" sz="2400" b="1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cxnSp>
        <p:nvCxnSpPr>
          <p:cNvPr id="13" name="Google Shape;137;p7">
            <a:extLst>
              <a:ext uri="{FF2B5EF4-FFF2-40B4-BE49-F238E27FC236}">
                <a16:creationId xmlns:a16="http://schemas.microsoft.com/office/drawing/2014/main" id="{4B81CB16-0EF1-B657-4AA4-F72CF67D06B3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2731376" y="2319596"/>
            <a:ext cx="3364624" cy="639504"/>
          </a:xfrm>
          <a:prstGeom prst="straightConnector1">
            <a:avLst/>
          </a:prstGeom>
          <a:noFill/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" name="Google Shape;138;p7">
            <a:extLst>
              <a:ext uri="{FF2B5EF4-FFF2-40B4-BE49-F238E27FC236}">
                <a16:creationId xmlns:a16="http://schemas.microsoft.com/office/drawing/2014/main" id="{F3A4C1B9-EA9F-A5AF-F103-EA39F8BAB1A7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6096000" y="2319596"/>
            <a:ext cx="1412328" cy="649892"/>
          </a:xfrm>
          <a:prstGeom prst="straightConnector1">
            <a:avLst/>
          </a:prstGeom>
          <a:noFill/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" name="Google Shape;139;p7">
            <a:extLst>
              <a:ext uri="{FF2B5EF4-FFF2-40B4-BE49-F238E27FC236}">
                <a16:creationId xmlns:a16="http://schemas.microsoft.com/office/drawing/2014/main" id="{91DBF784-5AC9-D890-D9A2-43F1B9BE3CD1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>
            <a:off x="6096000" y="2319596"/>
            <a:ext cx="4805328" cy="639504"/>
          </a:xfrm>
          <a:prstGeom prst="straightConnector1">
            <a:avLst/>
          </a:prstGeom>
          <a:noFill/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71160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F6C2DE-DD7B-870F-E9BF-BD2A6D778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6;p8">
            <a:extLst>
              <a:ext uri="{FF2B5EF4-FFF2-40B4-BE49-F238E27FC236}">
                <a16:creationId xmlns:a16="http://schemas.microsoft.com/office/drawing/2014/main" id="{D3530E67-BB56-8AED-A01A-2E19EF8A784A}"/>
              </a:ext>
            </a:extLst>
          </p:cNvPr>
          <p:cNvSpPr/>
          <p:nvPr/>
        </p:nvSpPr>
        <p:spPr>
          <a:xfrm>
            <a:off x="4639614" y="1088651"/>
            <a:ext cx="3719045" cy="784155"/>
          </a:xfrm>
          <a:prstGeom prst="roundRect">
            <a:avLst>
              <a:gd name="adj" fmla="val 23258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Giải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nghĩa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khó</a:t>
            </a:r>
            <a:endParaRPr lang="en-US" sz="2800" b="1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Google Shape;147;p8">
            <a:extLst>
              <a:ext uri="{FF2B5EF4-FFF2-40B4-BE49-F238E27FC236}">
                <a16:creationId xmlns:a16="http://schemas.microsoft.com/office/drawing/2014/main" id="{A7CCB98A-6A73-12D5-1FE8-79E6D1D472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07" y="1934675"/>
            <a:ext cx="3651131" cy="237735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4" name="Google Shape;148;p8">
            <a:extLst>
              <a:ext uri="{FF2B5EF4-FFF2-40B4-BE49-F238E27FC236}">
                <a16:creationId xmlns:a16="http://schemas.microsoft.com/office/drawing/2014/main" id="{B7373F08-F118-F0AD-83BE-46983F64DB8C}"/>
              </a:ext>
            </a:extLst>
          </p:cNvPr>
          <p:cNvSpPr/>
          <p:nvPr/>
        </p:nvSpPr>
        <p:spPr>
          <a:xfrm>
            <a:off x="4328356" y="2726732"/>
            <a:ext cx="5486400" cy="1253767"/>
          </a:xfrm>
          <a:prstGeom prst="roundRect">
            <a:avLst>
              <a:gd name="adj" fmla="val 973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Phong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lôi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cuốn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tham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Google Shape;149;p8">
            <a:extLst>
              <a:ext uri="{FF2B5EF4-FFF2-40B4-BE49-F238E27FC236}">
                <a16:creationId xmlns:a16="http://schemas.microsoft.com/office/drawing/2014/main" id="{5947C0FA-BD77-DC77-651B-487849709F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9945" y="4222597"/>
            <a:ext cx="3513871" cy="263540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6" name="Google Shape;150;p8">
            <a:extLst>
              <a:ext uri="{FF2B5EF4-FFF2-40B4-BE49-F238E27FC236}">
                <a16:creationId xmlns:a16="http://schemas.microsoft.com/office/drawing/2014/main" id="{785C8D92-05FF-AB19-4A47-D5108CC18AD4}"/>
              </a:ext>
            </a:extLst>
          </p:cNvPr>
          <p:cNvSpPr/>
          <p:nvPr/>
        </p:nvSpPr>
        <p:spPr>
          <a:xfrm>
            <a:off x="1219200" y="4826000"/>
            <a:ext cx="5926677" cy="1778000"/>
          </a:xfrm>
          <a:prstGeom prst="roundRect">
            <a:avLst>
              <a:gd name="adj" fmla="val 973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Công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măng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non: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Chí Minh.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7" name="Google Shape;151;p8">
            <a:extLst>
              <a:ext uri="{FF2B5EF4-FFF2-40B4-BE49-F238E27FC236}">
                <a16:creationId xmlns:a16="http://schemas.microsoft.com/office/drawing/2014/main" id="{B393C4DF-C347-365F-8070-E3A69070C6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072882" flipH="1">
            <a:off x="6739040" y="4235295"/>
            <a:ext cx="755066" cy="59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2;p8">
            <a:extLst>
              <a:ext uri="{FF2B5EF4-FFF2-40B4-BE49-F238E27FC236}">
                <a16:creationId xmlns:a16="http://schemas.microsoft.com/office/drawing/2014/main" id="{F09E15A9-956E-2946-01C3-3CB368ADCA6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211770">
            <a:off x="4275931" y="1951970"/>
            <a:ext cx="727366" cy="599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41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ADDDF4-90EF-4304-3B34-15C0DF029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59;p9">
            <a:extLst>
              <a:ext uri="{FF2B5EF4-FFF2-40B4-BE49-F238E27FC236}">
                <a16:creationId xmlns:a16="http://schemas.microsoft.com/office/drawing/2014/main" id="{31110344-1572-563E-C900-21AB661DF8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7572" y="1725124"/>
            <a:ext cx="3356312" cy="227997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0" name="Google Shape;160;p9">
            <a:extLst>
              <a:ext uri="{FF2B5EF4-FFF2-40B4-BE49-F238E27FC236}">
                <a16:creationId xmlns:a16="http://schemas.microsoft.com/office/drawing/2014/main" id="{84DCF1EB-7082-09DC-B34E-25EACDE55CF6}"/>
              </a:ext>
            </a:extLst>
          </p:cNvPr>
          <p:cNvSpPr/>
          <p:nvPr/>
        </p:nvSpPr>
        <p:spPr>
          <a:xfrm>
            <a:off x="1422400" y="5288222"/>
            <a:ext cx="4165600" cy="1253767"/>
          </a:xfrm>
          <a:prstGeom prst="roundRect">
            <a:avLst>
              <a:gd name="adj" fmla="val 973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Tuyên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truyền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đẩy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1" name="Google Shape;161;p9">
            <a:extLst>
              <a:ext uri="{FF2B5EF4-FFF2-40B4-BE49-F238E27FC236}">
                <a16:creationId xmlns:a16="http://schemas.microsoft.com/office/drawing/2014/main" id="{318BA24F-8D1B-2905-46FB-AAA64373A8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5688" y="1690074"/>
            <a:ext cx="4063460" cy="213592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2" name="Google Shape;162;p9">
            <a:extLst>
              <a:ext uri="{FF2B5EF4-FFF2-40B4-BE49-F238E27FC236}">
                <a16:creationId xmlns:a16="http://schemas.microsoft.com/office/drawing/2014/main" id="{79B18BD6-B4E7-2B0A-7854-6DF31EDB3BB0}"/>
              </a:ext>
            </a:extLst>
          </p:cNvPr>
          <p:cNvSpPr/>
          <p:nvPr/>
        </p:nvSpPr>
        <p:spPr>
          <a:xfrm>
            <a:off x="6604002" y="4783297"/>
            <a:ext cx="4886833" cy="1981200"/>
          </a:xfrm>
          <a:prstGeom prst="roundRect">
            <a:avLst>
              <a:gd name="adj" fmla="val 9739"/>
            </a:avLst>
          </a:prstGeom>
          <a:solidFill>
            <a:srgbClr val="FFFFFF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Phế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nguyên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vật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liệu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bị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vứt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bỏ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do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qua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chế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biến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hoặc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bị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hư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nhiều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Google Shape;163;p9">
            <a:extLst>
              <a:ext uri="{FF2B5EF4-FFF2-40B4-BE49-F238E27FC236}">
                <a16:creationId xmlns:a16="http://schemas.microsoft.com/office/drawing/2014/main" id="{EC18F163-78BC-ADFF-FB2D-AEFD7C1642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24370" flipH="1">
            <a:off x="8852290" y="4094634"/>
            <a:ext cx="755066" cy="59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64;p9">
            <a:extLst>
              <a:ext uri="{FF2B5EF4-FFF2-40B4-BE49-F238E27FC236}">
                <a16:creationId xmlns:a16="http://schemas.microsoft.com/office/drawing/2014/main" id="{9C6226A7-E26B-DB19-4ACE-B77E92DFD1D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356418">
            <a:off x="3127667" y="4353051"/>
            <a:ext cx="755066" cy="6530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30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spcFirstLastPara="1" wrap="square" lIns="121900" tIns="60933" rIns="121900" bIns="60933" anchor="t" anchorCtr="0">
        <a:spAutoFit/>
      </a:bodyPr>
      <a:lstStyle>
        <a:defPPr algn="ctr">
          <a:buClr>
            <a:srgbClr val="000000"/>
          </a:buClr>
          <a:buFont typeface="Arial"/>
          <a:buNone/>
          <a:defRPr sz="4800" b="1" kern="0" dirty="0">
            <a:solidFill>
              <a:srgbClr val="530E0E"/>
            </a:solidFill>
            <a:cs typeface="Arial"/>
            <a:sym typeface="Arial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28 - Luyện từ và câu. Luyện tập về lựa chọn từ ngữ</Template>
  <TotalTime>44</TotalTime>
  <Words>1152</Words>
  <PresentationFormat>Widescreen</PresentationFormat>
  <Paragraphs>103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Calibri Light</vt:lpstr>
      <vt:lpstr>UTM Avo</vt:lpstr>
      <vt:lpstr>Calibri</vt:lpstr>
      <vt:lpstr>Arial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2024-02-22T18:37:11Z</dcterms:created>
  <dcterms:modified xsi:type="dcterms:W3CDTF">2024-02-26T09:42:47Z</dcterms:modified>
</cp:coreProperties>
</file>