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1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7DDD-D5B5-4FD4-9BE6-07EA2A97F70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6096-2985-432E-84A6-8037B885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3"/>
            <a:ext cx="12192000" cy="6870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446" y="4062549"/>
            <a:ext cx="386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­</a:t>
            </a:r>
            <a:endParaRPr lang="en-US" sz="2400" b="1" dirty="0">
              <a:latin typeface=".VnBodoniH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257" y="470263"/>
            <a:ext cx="11743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Bµi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4.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v¨n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b¶n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3.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mét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sè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giäng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®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iÖu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cña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tiÕng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c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.VnBodoniH" panose="020B7200000000000000" pitchFamily="34" charset="0"/>
              </a:rPr>
              <a:t>Ư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êi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trong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¬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trµo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phóng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(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trÇn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thÞ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hoa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.VnBahamasBH" panose="020BE200000000000000" pitchFamily="34" charset="0"/>
              </a:rPr>
              <a:t> lª)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.VnBahamasBH" panose="020BE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70" y="1942337"/>
            <a:ext cx="5734459" cy="42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038" y="305191"/>
            <a:ext cx="2407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IV. LUYỆN </a:t>
            </a:r>
            <a:r>
              <a:rPr lang="en-US" sz="2400" b="1" kern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037" y="1072047"/>
            <a:ext cx="10999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30" y="298952"/>
            <a:ext cx="10999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029" y="1968745"/>
            <a:ext cx="10999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B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ài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thơ </a:t>
            </a:r>
            <a:r>
              <a:rPr lang="vi-VN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Lễ xướng danh khoa Đinh Dậu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sử dụng giọng điệu mỉa mai - chầm biếm và đả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B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ài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thơ </a:t>
            </a:r>
            <a:r>
              <a:rPr lang="vi-VN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Lai Tân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cũng sử dụng giọng điệu mỉa mai - chầm biếm và đả kích, chỉ khác là giọng điệu đả kích trước, giọng điệu mỉa mai - chầm biếm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2989" y="548641"/>
            <a:ext cx="266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 THƠ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861"/>
            <a:ext cx="12192000" cy="57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3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006" y="386543"/>
            <a:ext cx="281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121" y="793595"/>
            <a:ext cx="15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1.Tác </a:t>
            </a:r>
            <a:r>
              <a:rPr lang="en-US" sz="2400" b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4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006" y="1254647"/>
            <a:ext cx="11982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 (2015,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(2017),...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6205" y="362303"/>
            <a:ext cx="10998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9/2022 (504+505)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773" y="284417"/>
            <a:ext cx="28112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245" y="813933"/>
            <a:ext cx="732925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244" y="1343449"/>
            <a:ext cx="106853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735" y="323605"/>
            <a:ext cx="767793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44473"/>
              </p:ext>
            </p:extLst>
          </p:nvPr>
        </p:nvGraphicFramePr>
        <p:xfrm>
          <a:off x="532735" y="1804555"/>
          <a:ext cx="1042700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402">
                  <a:extLst>
                    <a:ext uri="{9D8B030D-6E8A-4147-A177-3AD203B41FA5}">
                      <a16:colId xmlns:a16="http://schemas.microsoft.com/office/drawing/2014/main" val="1857943227"/>
                    </a:ext>
                  </a:extLst>
                </a:gridCol>
                <a:gridCol w="3938055">
                  <a:extLst>
                    <a:ext uri="{9D8B030D-6E8A-4147-A177-3AD203B41FA5}">
                      <a16:colId xmlns:a16="http://schemas.microsoft.com/office/drawing/2014/main" val="263059579"/>
                    </a:ext>
                  </a:extLst>
                </a:gridCol>
                <a:gridCol w="2111545">
                  <a:extLst>
                    <a:ext uri="{9D8B030D-6E8A-4147-A177-3AD203B41FA5}">
                      <a16:colId xmlns:a16="http://schemas.microsoft.com/office/drawing/2014/main" val="393254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CHỨNG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7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HƯỚC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MAI, CHÂM BIẾM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8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KÍCH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2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 NGHỆ THUẬT NGHỊ LUẬN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0916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735" y="1078347"/>
            <a:ext cx="632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101" y="85507"/>
            <a:ext cx="767793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28980"/>
              </p:ext>
            </p:extLst>
          </p:nvPr>
        </p:nvGraphicFramePr>
        <p:xfrm>
          <a:off x="193100" y="661213"/>
          <a:ext cx="11850853" cy="62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926">
                  <a:extLst>
                    <a:ext uri="{9D8B030D-6E8A-4147-A177-3AD203B41FA5}">
                      <a16:colId xmlns:a16="http://schemas.microsoft.com/office/drawing/2014/main" val="1857943227"/>
                    </a:ext>
                  </a:extLst>
                </a:gridCol>
                <a:gridCol w="4368728">
                  <a:extLst>
                    <a:ext uri="{9D8B030D-6E8A-4147-A177-3AD203B41FA5}">
                      <a16:colId xmlns:a16="http://schemas.microsoft.com/office/drawing/2014/main" val="263059579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393254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CHỨNG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73514"/>
                  </a:ext>
                </a:extLst>
              </a:tr>
              <a:tr h="103695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HƯỚC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vu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vơ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giễu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MAI, CHÂM BIẾM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ách tạo ra những yếu tố vô lí hoặc thiếu lô-gíc, đảo lộn trật tự thông thường, tạo nên tiếng cười phê phán, thanh lọc những thói xấu như thói tự mãn, kiêu căng, đạo đức giả, keo kiệt,... 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Nguyễn Khuyến đã châm biếm vể tinh huống trớ trêu của “quan tuần” mất cướp.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 huống mỉa mai “quan tuần mất cưóp” đã cho thấy sự bất lực, đáng thương và đáng cười của ông quan này.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8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KÍCH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indent="215900" algn="just">
                        <a:lnSpc>
                          <a:spcPct val="140000"/>
                        </a:lnSpc>
                        <a:spcAft>
                          <a:spcPts val="525"/>
                        </a:spcAft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ưới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cái nhìn của 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 trao phúng, tâm điểm “vòng xoay bế tắc” đó chính là 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trạng đạo đức </a:t>
                      </a: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cấp nghiêm trọng: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</a:t>
                      </a:r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đằng sau tiếng cười đả kích độc giả có thể nhận ra nỗi đau xót ám ảnh của nhà thơ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732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 NGHỆ THUẬT NGHỊ LUẬN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0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3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052" y="137888"/>
            <a:ext cx="11464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4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83839"/>
              </p:ext>
            </p:extLst>
          </p:nvPr>
        </p:nvGraphicFramePr>
        <p:xfrm>
          <a:off x="357052" y="1795545"/>
          <a:ext cx="11344120" cy="1469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4120">
                  <a:extLst>
                    <a:ext uri="{9D8B030D-6E8A-4147-A177-3AD203B41FA5}">
                      <a16:colId xmlns:a16="http://schemas.microsoft.com/office/drawing/2014/main" val="18880092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marL="139700" indent="228600" algn="just">
                        <a:lnSpc>
                          <a:spcPct val="139000"/>
                        </a:lnSpc>
                        <a:spcAft>
                          <a:spcPts val="5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trong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 nói chung, thơ trào phúng nói riêng thật phong phú và đa sắc màu như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hính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sống. Tiếng cưòi ấy thật cần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hiết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đầy lùi cái xấu, hướng mỗi con người đến những giá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đẹp hơn.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115347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17963" y="1699030"/>
            <a:ext cx="23156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5874" y="887496"/>
            <a:ext cx="106941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nội 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đề cập đến những giọng điệu của tiếng cười trong thơ trào phúng là hài hước, mỉa mai - châm biếm, đả kích... qua đó thể hiện nét đắc trong nghệ thuật trào phúng trong văn học Việt Nam.</a:t>
            </a:r>
          </a:p>
          <a:p>
            <a:pPr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Luận điểm ngắn gọn, tập trung, sắp xếp theo một trình tự hợp lí.</a:t>
            </a:r>
          </a:p>
          <a:p>
            <a:pPr algn="just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Luận cứ xác đáng, toàn diện, nhận xét sâu sắc.</a:t>
            </a:r>
          </a:p>
          <a:p>
            <a:pPr algn="just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Luận chứng phong phú, cụ thể, xác thực.</a:t>
            </a:r>
            <a:endParaRPr lang="vi-VN" sz="24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874" y="303578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1016</Words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.VnBahamasBH</vt:lpstr>
      <vt:lpstr>.VnBodoniH</vt:lpstr>
      <vt:lpstr>Arial</vt:lpstr>
      <vt:lpstr>Calibri</vt:lpstr>
      <vt:lpstr>Calibri Light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2023-07-25T03:28:51Z</dcterms:created>
  <dcterms:modified xsi:type="dcterms:W3CDTF">2023-08-01T01:03:23Z</dcterms:modified>
</cp:coreProperties>
</file>