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73" r:id="rId15"/>
    <p:sldId id="269" r:id="rId16"/>
    <p:sldId id="270" r:id="rId17"/>
    <p:sldId id="271" r:id="rId18"/>
    <p:sldId id="272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6" r:id="rId70"/>
    <p:sldId id="327" r:id="rId71"/>
    <p:sldId id="329" r:id="rId72"/>
    <p:sldId id="330" r:id="rId73"/>
    <p:sldId id="331" r:id="rId74"/>
    <p:sldId id="332" r:id="rId75"/>
    <p:sldId id="328" r:id="rId76"/>
    <p:sldId id="333" r:id="rId77"/>
    <p:sldId id="324" r:id="rId78"/>
    <p:sldId id="325" r:id="rId79"/>
  </p:sldIdLst>
  <p:sldSz cx="18288000" cy="10287000"/>
  <p:notesSz cx="6858000" cy="9144000"/>
  <p:embeddedFontLst>
    <p:embeddedFont>
      <p:font typeface="Calibri" panose="020F0502020204030204" pitchFamily="34" charset="0"/>
      <p:regular r:id="rId80"/>
      <p:bold r:id="rId81"/>
      <p:italic r:id="rId82"/>
      <p:boldItalic r:id="rId83"/>
    </p:embeddedFont>
    <p:embeddedFont>
      <p:font typeface="Cambria Math" panose="02040503050406030204" pitchFamily="18" charset="0"/>
      <p:regular r:id="rId8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hông có Kiểu, Lưới Bảng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91" autoAdjust="0"/>
    <p:restoredTop sz="94622" autoAdjust="0"/>
  </p:normalViewPr>
  <p:slideViewPr>
    <p:cSldViewPr>
      <p:cViewPr varScale="1">
        <p:scale>
          <a:sx n="52" d="100"/>
          <a:sy n="52" d="100"/>
        </p:scale>
        <p:origin x="989" y="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font" Target="fonts/font5.fntdata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font" Target="fonts/font1.fntdata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font" Target="fonts/font4.fntdata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font" Target="fonts/font2.fntdata"/><Relationship Id="rId86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font" Target="fonts/font3.fntdata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2:44:38.334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0 24575,'0'0'-8191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3:21:45.455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0 0 24575,'0'0'-8191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2:47:10.106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0 24575,'0'0'-8191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2:47:25.200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1 24575,'0'0'-8191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2:47:54.558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0 24575,'0'0'-8191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2:48:02.272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0 1 24575,'0'0'-8191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3:21:28.578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1 24575,'0'0'-8191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3:21:48.319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1 24575,'0'0'-8191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3:21:38.190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0 1 24575,'0'0'-8191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3:21:33.758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7 7 24575,'-7'-6'0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4.png"/><Relationship Id="rId7" Type="http://schemas.openxmlformats.org/officeDocument/2006/relationships/image" Target="../media/image5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svg"/><Relationship Id="rId5" Type="http://schemas.openxmlformats.org/officeDocument/2006/relationships/image" Target="../media/image44.png"/><Relationship Id="rId4" Type="http://schemas.openxmlformats.org/officeDocument/2006/relationships/image" Target="../media/image55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6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11" Type="http://schemas.openxmlformats.org/officeDocument/2006/relationships/image" Target="../media/image60.png"/><Relationship Id="rId5" Type="http://schemas.openxmlformats.org/officeDocument/2006/relationships/image" Target="../media/image6.png"/><Relationship Id="rId10" Type="http://schemas.openxmlformats.org/officeDocument/2006/relationships/image" Target="../media/image59.png"/><Relationship Id="rId4" Type="http://schemas.openxmlformats.org/officeDocument/2006/relationships/image" Target="../media/image5.svg"/><Relationship Id="rId9" Type="http://schemas.openxmlformats.org/officeDocument/2006/relationships/image" Target="../media/image5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0.png"/><Relationship Id="rId7" Type="http://schemas.openxmlformats.org/officeDocument/2006/relationships/image" Target="../media/image15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10" Type="http://schemas.openxmlformats.org/officeDocument/2006/relationships/image" Target="../media/image62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66.png"/><Relationship Id="rId3" Type="http://schemas.openxmlformats.org/officeDocument/2006/relationships/image" Target="../media/image20.png"/><Relationship Id="rId7" Type="http://schemas.openxmlformats.org/officeDocument/2006/relationships/image" Target="../media/image24.svg"/><Relationship Id="rId12" Type="http://schemas.openxmlformats.org/officeDocument/2006/relationships/image" Target="../media/image65.png"/><Relationship Id="rId2" Type="http://schemas.openxmlformats.org/officeDocument/2006/relationships/image" Target="../media/image1.jpeg"/><Relationship Id="rId16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64.png"/><Relationship Id="rId5" Type="http://schemas.openxmlformats.org/officeDocument/2006/relationships/image" Target="../media/image22.svg"/><Relationship Id="rId15" Type="http://schemas.openxmlformats.org/officeDocument/2006/relationships/image" Target="../media/image68.png"/><Relationship Id="rId10" Type="http://schemas.openxmlformats.org/officeDocument/2006/relationships/image" Target="../media/image63.png"/><Relationship Id="rId4" Type="http://schemas.openxmlformats.org/officeDocument/2006/relationships/image" Target="../media/image21.png"/><Relationship Id="rId9" Type="http://schemas.openxmlformats.org/officeDocument/2006/relationships/image" Target="../media/image26.svg"/><Relationship Id="rId14" Type="http://schemas.openxmlformats.org/officeDocument/2006/relationships/image" Target="../media/image6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13" Type="http://schemas.openxmlformats.org/officeDocument/2006/relationships/image" Target="../media/image75.png"/><Relationship Id="rId3" Type="http://schemas.openxmlformats.org/officeDocument/2006/relationships/image" Target="../media/image11.png"/><Relationship Id="rId7" Type="http://schemas.openxmlformats.org/officeDocument/2006/relationships/image" Target="../media/image72.png"/><Relationship Id="rId12" Type="http://schemas.openxmlformats.org/officeDocument/2006/relationships/customXml" Target="../ink/ink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11" Type="http://schemas.openxmlformats.org/officeDocument/2006/relationships/image" Target="../media/image74.png"/><Relationship Id="rId5" Type="http://schemas.openxmlformats.org/officeDocument/2006/relationships/customXml" Target="../ink/ink1.xml"/><Relationship Id="rId15" Type="http://schemas.openxmlformats.org/officeDocument/2006/relationships/image" Target="../media/image76.png"/><Relationship Id="rId10" Type="http://schemas.openxmlformats.org/officeDocument/2006/relationships/customXml" Target="../ink/ink3.xml"/><Relationship Id="rId4" Type="http://schemas.openxmlformats.org/officeDocument/2006/relationships/image" Target="../media/image70.png"/><Relationship Id="rId9" Type="http://schemas.openxmlformats.org/officeDocument/2006/relationships/image" Target="../media/image73.png"/><Relationship Id="rId14" Type="http://schemas.openxmlformats.org/officeDocument/2006/relationships/customXml" Target="../ink/ink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10" Type="http://schemas.openxmlformats.org/officeDocument/2006/relationships/image" Target="../media/image78.png"/><Relationship Id="rId4" Type="http://schemas.openxmlformats.org/officeDocument/2006/relationships/image" Target="../media/image29.svg"/><Relationship Id="rId9" Type="http://schemas.openxmlformats.org/officeDocument/2006/relationships/image" Target="../media/image7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34.png"/><Relationship Id="rId7" Type="http://schemas.openxmlformats.org/officeDocument/2006/relationships/image" Target="../media/image7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svg"/><Relationship Id="rId5" Type="http://schemas.openxmlformats.org/officeDocument/2006/relationships/image" Target="../media/image38.png"/><Relationship Id="rId4" Type="http://schemas.openxmlformats.org/officeDocument/2006/relationships/image" Target="../media/image35.svg"/><Relationship Id="rId9" Type="http://schemas.openxmlformats.org/officeDocument/2006/relationships/image" Target="../media/image22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42.png"/><Relationship Id="rId7" Type="http://schemas.openxmlformats.org/officeDocument/2006/relationships/image" Target="../media/image8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svg"/><Relationship Id="rId5" Type="http://schemas.openxmlformats.org/officeDocument/2006/relationships/image" Target="../media/image44.png"/><Relationship Id="rId4" Type="http://schemas.openxmlformats.org/officeDocument/2006/relationships/image" Target="../media/image43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svg"/><Relationship Id="rId13" Type="http://schemas.openxmlformats.org/officeDocument/2006/relationships/image" Target="../media/image84.png"/><Relationship Id="rId18" Type="http://schemas.openxmlformats.org/officeDocument/2006/relationships/customXml" Target="../ink/ink9.xml"/><Relationship Id="rId3" Type="http://schemas.openxmlformats.org/officeDocument/2006/relationships/image" Target="../media/image47.png"/><Relationship Id="rId21" Type="http://schemas.openxmlformats.org/officeDocument/2006/relationships/customXml" Target="../ink/ink10.xml"/><Relationship Id="rId7" Type="http://schemas.openxmlformats.org/officeDocument/2006/relationships/image" Target="../media/image49.png"/><Relationship Id="rId12" Type="http://schemas.openxmlformats.org/officeDocument/2006/relationships/image" Target="../media/image71.png"/><Relationship Id="rId17" Type="http://schemas.openxmlformats.org/officeDocument/2006/relationships/image" Target="../media/image86.png"/><Relationship Id="rId2" Type="http://schemas.openxmlformats.org/officeDocument/2006/relationships/image" Target="../media/image1.jpeg"/><Relationship Id="rId16" Type="http://schemas.openxmlformats.org/officeDocument/2006/relationships/customXml" Target="../ink/ink8.xml"/><Relationship Id="rId20" Type="http://schemas.openxmlformats.org/officeDocument/2006/relationships/image" Target="../media/image8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customXml" Target="../ink/ink6.xml"/><Relationship Id="rId5" Type="http://schemas.openxmlformats.org/officeDocument/2006/relationships/image" Target="../media/image4.png"/><Relationship Id="rId15" Type="http://schemas.openxmlformats.org/officeDocument/2006/relationships/image" Target="../media/image85.png"/><Relationship Id="rId10" Type="http://schemas.openxmlformats.org/officeDocument/2006/relationships/image" Target="../media/image83.png"/><Relationship Id="rId19" Type="http://schemas.openxmlformats.org/officeDocument/2006/relationships/image" Target="../media/image87.png"/><Relationship Id="rId4" Type="http://schemas.openxmlformats.org/officeDocument/2006/relationships/image" Target="../media/image48.svg"/><Relationship Id="rId9" Type="http://schemas.openxmlformats.org/officeDocument/2006/relationships/image" Target="../media/image82.png"/><Relationship Id="rId14" Type="http://schemas.openxmlformats.org/officeDocument/2006/relationships/customXml" Target="../ink/ink7.xml"/><Relationship Id="rId22" Type="http://schemas.openxmlformats.org/officeDocument/2006/relationships/image" Target="../media/image8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9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svg"/><Relationship Id="rId5" Type="http://schemas.openxmlformats.org/officeDocument/2006/relationships/image" Target="../media/image44.png"/><Relationship Id="rId4" Type="http://schemas.openxmlformats.org/officeDocument/2006/relationships/image" Target="../media/image55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Relationship Id="rId9" Type="http://schemas.openxmlformats.org/officeDocument/2006/relationships/image" Target="../media/image9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0.png"/><Relationship Id="rId7" Type="http://schemas.openxmlformats.org/officeDocument/2006/relationships/image" Target="../media/image15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10" Type="http://schemas.openxmlformats.org/officeDocument/2006/relationships/image" Target="../media/image94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20.png"/><Relationship Id="rId7" Type="http://schemas.openxmlformats.org/officeDocument/2006/relationships/image" Target="../media/image26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Relationship Id="rId9" Type="http://schemas.openxmlformats.org/officeDocument/2006/relationships/image" Target="../media/image9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10" Type="http://schemas.openxmlformats.org/officeDocument/2006/relationships/image" Target="../media/image98.png"/><Relationship Id="rId4" Type="http://schemas.openxmlformats.org/officeDocument/2006/relationships/image" Target="../media/image29.svg"/><Relationship Id="rId9" Type="http://schemas.openxmlformats.org/officeDocument/2006/relationships/image" Target="../media/image9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10" Type="http://schemas.openxmlformats.org/officeDocument/2006/relationships/image" Target="../media/image100.png"/><Relationship Id="rId4" Type="http://schemas.openxmlformats.org/officeDocument/2006/relationships/image" Target="../media/image35.svg"/><Relationship Id="rId9" Type="http://schemas.openxmlformats.org/officeDocument/2006/relationships/image" Target="../media/image9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10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svg"/><Relationship Id="rId5" Type="http://schemas.openxmlformats.org/officeDocument/2006/relationships/image" Target="../media/image44.png"/><Relationship Id="rId4" Type="http://schemas.openxmlformats.org/officeDocument/2006/relationships/image" Target="../media/image43.sv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svg"/><Relationship Id="rId3" Type="http://schemas.openxmlformats.org/officeDocument/2006/relationships/image" Target="../media/image47.png"/><Relationship Id="rId7" Type="http://schemas.openxmlformats.org/officeDocument/2006/relationships/image" Target="../media/image4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48.svg"/><Relationship Id="rId9" Type="http://schemas.openxmlformats.org/officeDocument/2006/relationships/image" Target="../media/image10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4.png"/><Relationship Id="rId4" Type="http://schemas.openxmlformats.org/officeDocument/2006/relationships/image" Target="../media/image10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5.png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sv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sv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3" Type="http://schemas.openxmlformats.org/officeDocument/2006/relationships/image" Target="../media/image54.png"/><Relationship Id="rId7" Type="http://schemas.openxmlformats.org/officeDocument/2006/relationships/image" Target="../media/image10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svg"/><Relationship Id="rId5" Type="http://schemas.openxmlformats.org/officeDocument/2006/relationships/image" Target="../media/image44.png"/><Relationship Id="rId4" Type="http://schemas.openxmlformats.org/officeDocument/2006/relationships/image" Target="../media/image55.sv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Relationship Id="rId9" Type="http://schemas.openxmlformats.org/officeDocument/2006/relationships/image" Target="../media/image108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11" Type="http://schemas.openxmlformats.org/officeDocument/2006/relationships/image" Target="../media/image109.pn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svg"/><Relationship Id="rId10" Type="http://schemas.openxmlformats.org/officeDocument/2006/relationships/image" Target="../media/image111.png"/><Relationship Id="rId4" Type="http://schemas.openxmlformats.org/officeDocument/2006/relationships/image" Target="../media/image21.png"/><Relationship Id="rId9" Type="http://schemas.openxmlformats.org/officeDocument/2006/relationships/image" Target="../media/image26.sv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10" Type="http://schemas.openxmlformats.org/officeDocument/2006/relationships/image" Target="../media/image112.png"/><Relationship Id="rId4" Type="http://schemas.openxmlformats.org/officeDocument/2006/relationships/image" Target="../media/image29.svg"/><Relationship Id="rId9" Type="http://schemas.openxmlformats.org/officeDocument/2006/relationships/image" Target="../media/image78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4" Type="http://schemas.openxmlformats.org/officeDocument/2006/relationships/image" Target="../media/image35.svg"/><Relationship Id="rId9" Type="http://schemas.openxmlformats.org/officeDocument/2006/relationships/image" Target="../media/image113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3" Type="http://schemas.openxmlformats.org/officeDocument/2006/relationships/image" Target="../media/image42.png"/><Relationship Id="rId7" Type="http://schemas.openxmlformats.org/officeDocument/2006/relationships/image" Target="../media/image9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svg"/><Relationship Id="rId5" Type="http://schemas.openxmlformats.org/officeDocument/2006/relationships/image" Target="../media/image44.png"/><Relationship Id="rId4" Type="http://schemas.openxmlformats.org/officeDocument/2006/relationships/image" Target="../media/image43.sv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svg"/><Relationship Id="rId3" Type="http://schemas.openxmlformats.org/officeDocument/2006/relationships/image" Target="../media/image47.png"/><Relationship Id="rId7" Type="http://schemas.openxmlformats.org/officeDocument/2006/relationships/image" Target="../media/image4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48.svg"/><Relationship Id="rId9" Type="http://schemas.openxmlformats.org/officeDocument/2006/relationships/image" Target="../media/image11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7.png"/><Relationship Id="rId4" Type="http://schemas.openxmlformats.org/officeDocument/2006/relationships/image" Target="../media/image3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9.sv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png"/><Relationship Id="rId3" Type="http://schemas.openxmlformats.org/officeDocument/2006/relationships/image" Target="../media/image54.png"/><Relationship Id="rId7" Type="http://schemas.openxmlformats.org/officeDocument/2006/relationships/image" Target="../media/image1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svg"/><Relationship Id="rId5" Type="http://schemas.openxmlformats.org/officeDocument/2006/relationships/image" Target="../media/image44.png"/><Relationship Id="rId4" Type="http://schemas.openxmlformats.org/officeDocument/2006/relationships/image" Target="../media/image55.sv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Relationship Id="rId9" Type="http://schemas.openxmlformats.org/officeDocument/2006/relationships/image" Target="../media/image120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11" Type="http://schemas.openxmlformats.org/officeDocument/2006/relationships/image" Target="../media/image121.pn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123.png"/><Relationship Id="rId5" Type="http://schemas.openxmlformats.org/officeDocument/2006/relationships/image" Target="../media/image22.svg"/><Relationship Id="rId10" Type="http://schemas.openxmlformats.org/officeDocument/2006/relationships/image" Target="../media/image122.png"/><Relationship Id="rId4" Type="http://schemas.openxmlformats.org/officeDocument/2006/relationships/image" Target="../media/image21.png"/><Relationship Id="rId9" Type="http://schemas.openxmlformats.org/officeDocument/2006/relationships/image" Target="../media/image26.sv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10" Type="http://schemas.openxmlformats.org/officeDocument/2006/relationships/image" Target="../media/image125.png"/><Relationship Id="rId4" Type="http://schemas.openxmlformats.org/officeDocument/2006/relationships/image" Target="../media/image29.svg"/><Relationship Id="rId9" Type="http://schemas.openxmlformats.org/officeDocument/2006/relationships/image" Target="../media/image124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4" Type="http://schemas.openxmlformats.org/officeDocument/2006/relationships/image" Target="../media/image35.svg"/><Relationship Id="rId9" Type="http://schemas.openxmlformats.org/officeDocument/2006/relationships/image" Target="../media/image12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1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svg"/><Relationship Id="rId5" Type="http://schemas.openxmlformats.org/officeDocument/2006/relationships/image" Target="../media/image44.png"/><Relationship Id="rId4" Type="http://schemas.openxmlformats.org/officeDocument/2006/relationships/image" Target="../media/image43.sv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svg"/><Relationship Id="rId3" Type="http://schemas.openxmlformats.org/officeDocument/2006/relationships/image" Target="../media/image47.png"/><Relationship Id="rId7" Type="http://schemas.openxmlformats.org/officeDocument/2006/relationships/image" Target="../media/image4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48.svg"/><Relationship Id="rId9" Type="http://schemas.openxmlformats.org/officeDocument/2006/relationships/image" Target="../media/image128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9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30.png"/><Relationship Id="rId4" Type="http://schemas.openxmlformats.org/officeDocument/2006/relationships/image" Target="../media/image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13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svg"/><Relationship Id="rId5" Type="http://schemas.openxmlformats.org/officeDocument/2006/relationships/image" Target="../media/image44.png"/><Relationship Id="rId4" Type="http://schemas.openxmlformats.org/officeDocument/2006/relationships/image" Target="../media/image55.sv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Relationship Id="rId9" Type="http://schemas.openxmlformats.org/officeDocument/2006/relationships/image" Target="../media/image132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11" Type="http://schemas.openxmlformats.org/officeDocument/2006/relationships/image" Target="../media/image133.pn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135.png"/><Relationship Id="rId5" Type="http://schemas.openxmlformats.org/officeDocument/2006/relationships/image" Target="../media/image22.svg"/><Relationship Id="rId10" Type="http://schemas.openxmlformats.org/officeDocument/2006/relationships/image" Target="../media/image134.png"/><Relationship Id="rId4" Type="http://schemas.openxmlformats.org/officeDocument/2006/relationships/image" Target="../media/image21.png"/><Relationship Id="rId9" Type="http://schemas.openxmlformats.org/officeDocument/2006/relationships/image" Target="../media/image26.sv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9.svg"/><Relationship Id="rId9" Type="http://schemas.openxmlformats.org/officeDocument/2006/relationships/image" Target="../media/image136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4" Type="http://schemas.openxmlformats.org/officeDocument/2006/relationships/image" Target="../media/image35.svg"/><Relationship Id="rId9" Type="http://schemas.openxmlformats.org/officeDocument/2006/relationships/image" Target="../media/image137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13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svg"/><Relationship Id="rId5" Type="http://schemas.openxmlformats.org/officeDocument/2006/relationships/image" Target="../media/image44.png"/><Relationship Id="rId4" Type="http://schemas.openxmlformats.org/officeDocument/2006/relationships/image" Target="../media/image43.sv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svg"/><Relationship Id="rId3" Type="http://schemas.openxmlformats.org/officeDocument/2006/relationships/image" Target="../media/image47.png"/><Relationship Id="rId7" Type="http://schemas.openxmlformats.org/officeDocument/2006/relationships/image" Target="../media/image4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48.svg"/><Relationship Id="rId9" Type="http://schemas.openxmlformats.org/officeDocument/2006/relationships/image" Target="../media/image139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0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1.png"/><Relationship Id="rId4" Type="http://schemas.openxmlformats.org/officeDocument/2006/relationships/image" Target="../media/image3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svg"/><Relationship Id="rId9" Type="http://schemas.openxmlformats.org/officeDocument/2006/relationships/image" Target="../media/image40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14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svg"/><Relationship Id="rId5" Type="http://schemas.openxmlformats.org/officeDocument/2006/relationships/image" Target="../media/image44.png"/><Relationship Id="rId4" Type="http://schemas.openxmlformats.org/officeDocument/2006/relationships/image" Target="../media/image55.sv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142.png"/><Relationship Id="rId4" Type="http://schemas.openxmlformats.org/officeDocument/2006/relationships/image" Target="../media/image5.svg"/><Relationship Id="rId9" Type="http://schemas.openxmlformats.org/officeDocument/2006/relationships/image" Target="../media/image143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11" Type="http://schemas.openxmlformats.org/officeDocument/2006/relationships/image" Target="../media/image144.pn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146.png"/><Relationship Id="rId5" Type="http://schemas.openxmlformats.org/officeDocument/2006/relationships/image" Target="../media/image22.svg"/><Relationship Id="rId10" Type="http://schemas.openxmlformats.org/officeDocument/2006/relationships/image" Target="../media/image145.png"/><Relationship Id="rId4" Type="http://schemas.openxmlformats.org/officeDocument/2006/relationships/image" Target="../media/image21.png"/><Relationship Id="rId9" Type="http://schemas.openxmlformats.org/officeDocument/2006/relationships/image" Target="../media/image26.sv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9.svg"/><Relationship Id="rId9" Type="http://schemas.openxmlformats.org/officeDocument/2006/relationships/image" Target="../media/image147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4" Type="http://schemas.openxmlformats.org/officeDocument/2006/relationships/image" Target="../media/image35.svg"/><Relationship Id="rId9" Type="http://schemas.openxmlformats.org/officeDocument/2006/relationships/image" Target="../media/image148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8.png"/><Relationship Id="rId3" Type="http://schemas.openxmlformats.org/officeDocument/2006/relationships/image" Target="../media/image42.png"/><Relationship Id="rId7" Type="http://schemas.openxmlformats.org/officeDocument/2006/relationships/image" Target="../media/image14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svg"/><Relationship Id="rId5" Type="http://schemas.openxmlformats.org/officeDocument/2006/relationships/image" Target="../media/image44.png"/><Relationship Id="rId4" Type="http://schemas.openxmlformats.org/officeDocument/2006/relationships/image" Target="../media/image43.sv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svg"/><Relationship Id="rId3" Type="http://schemas.openxmlformats.org/officeDocument/2006/relationships/image" Target="../media/image47.png"/><Relationship Id="rId7" Type="http://schemas.openxmlformats.org/officeDocument/2006/relationships/image" Target="../media/image4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10" Type="http://schemas.openxmlformats.org/officeDocument/2006/relationships/image" Target="../media/image151.png"/><Relationship Id="rId4" Type="http://schemas.openxmlformats.org/officeDocument/2006/relationships/image" Target="../media/image48.svg"/><Relationship Id="rId9" Type="http://schemas.openxmlformats.org/officeDocument/2006/relationships/image" Target="../media/image150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3.png"/><Relationship Id="rId4" Type="http://schemas.openxmlformats.org/officeDocument/2006/relationships/image" Target="../media/image152.png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Relationship Id="rId9" Type="http://schemas.openxmlformats.org/officeDocument/2006/relationships/image" Target="../media/image15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svg"/><Relationship Id="rId5" Type="http://schemas.openxmlformats.org/officeDocument/2006/relationships/image" Target="../media/image44.png"/><Relationship Id="rId4" Type="http://schemas.openxmlformats.org/officeDocument/2006/relationships/image" Target="../media/image43.svg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11" Type="http://schemas.openxmlformats.org/officeDocument/2006/relationships/image" Target="../media/image155.pn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9.svg"/><Relationship Id="rId9" Type="http://schemas.openxmlformats.org/officeDocument/2006/relationships/image" Target="../media/image156.png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10" Type="http://schemas.openxmlformats.org/officeDocument/2006/relationships/image" Target="../media/image158.png"/><Relationship Id="rId4" Type="http://schemas.openxmlformats.org/officeDocument/2006/relationships/image" Target="../media/image35.svg"/><Relationship Id="rId9" Type="http://schemas.openxmlformats.org/officeDocument/2006/relationships/image" Target="../media/image157.png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png"/><Relationship Id="rId3" Type="http://schemas.openxmlformats.org/officeDocument/2006/relationships/image" Target="../media/image42.png"/><Relationship Id="rId7" Type="http://schemas.openxmlformats.org/officeDocument/2006/relationships/image" Target="../media/image149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svg"/><Relationship Id="rId5" Type="http://schemas.openxmlformats.org/officeDocument/2006/relationships/image" Target="../media/image44.png"/><Relationship Id="rId4" Type="http://schemas.openxmlformats.org/officeDocument/2006/relationships/image" Target="../media/image43.svg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svg"/><Relationship Id="rId3" Type="http://schemas.openxmlformats.org/officeDocument/2006/relationships/image" Target="../media/image47.png"/><Relationship Id="rId7" Type="http://schemas.openxmlformats.org/officeDocument/2006/relationships/image" Target="../media/image4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63.png"/><Relationship Id="rId5" Type="http://schemas.openxmlformats.org/officeDocument/2006/relationships/image" Target="../media/image4.png"/><Relationship Id="rId10" Type="http://schemas.openxmlformats.org/officeDocument/2006/relationships/image" Target="../media/image150.emf"/><Relationship Id="rId4" Type="http://schemas.openxmlformats.org/officeDocument/2006/relationships/image" Target="../media/image48.svg"/><Relationship Id="rId9" Type="http://schemas.openxmlformats.org/officeDocument/2006/relationships/image" Target="../media/image161.png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4.png"/><Relationship Id="rId3" Type="http://schemas.openxmlformats.org/officeDocument/2006/relationships/image" Target="../media/image20.png"/><Relationship Id="rId7" Type="http://schemas.openxmlformats.org/officeDocument/2006/relationships/image" Target="../media/image26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165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0.svg"/><Relationship Id="rId5" Type="http://schemas.openxmlformats.org/officeDocument/2006/relationships/image" Target="../media/image159.png"/><Relationship Id="rId4" Type="http://schemas.openxmlformats.org/officeDocument/2006/relationships/image" Target="../media/image3.svg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54.png"/><Relationship Id="rId7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svg"/><Relationship Id="rId5" Type="http://schemas.openxmlformats.org/officeDocument/2006/relationships/image" Target="../media/image44.png"/><Relationship Id="rId10" Type="http://schemas.openxmlformats.org/officeDocument/2006/relationships/image" Target="../media/image24.svg"/><Relationship Id="rId4" Type="http://schemas.openxmlformats.org/officeDocument/2006/relationships/image" Target="../media/image55.svg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svg"/><Relationship Id="rId3" Type="http://schemas.openxmlformats.org/officeDocument/2006/relationships/image" Target="../media/image47.png"/><Relationship Id="rId7" Type="http://schemas.openxmlformats.org/officeDocument/2006/relationships/image" Target="../media/image4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48.svg"/><Relationship Id="rId9" Type="http://schemas.openxmlformats.org/officeDocument/2006/relationships/image" Target="../media/image5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50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427" t="10131" b="1086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7020567" y="8580724"/>
            <a:ext cx="6500263" cy="63377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2293619">
            <a:off x="14358359" y="1835487"/>
            <a:ext cx="3090615" cy="139358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339241">
            <a:off x="2143951" y="7184326"/>
            <a:ext cx="2936731" cy="125478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r="47952"/>
          <a:stretch>
            <a:fillRect/>
          </a:stretch>
        </p:blipFill>
        <p:spPr>
          <a:xfrm>
            <a:off x="1634885" y="-9553"/>
            <a:ext cx="3074209" cy="434357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56367" b="59132"/>
          <a:stretch>
            <a:fillRect/>
          </a:stretch>
        </p:blipFill>
        <p:spPr>
          <a:xfrm flipH="1" flipV="1">
            <a:off x="15482233" y="8584978"/>
            <a:ext cx="2805767" cy="1932550"/>
          </a:xfrm>
          <a:prstGeom prst="rect">
            <a:avLst/>
          </a:prstGeom>
        </p:spPr>
      </p:pic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99A14EB6-07CF-4A06-33CC-3AF380BD7F33}"/>
              </a:ext>
            </a:extLst>
          </p:cNvPr>
          <p:cNvSpPr txBox="1"/>
          <p:nvPr/>
        </p:nvSpPr>
        <p:spPr>
          <a:xfrm>
            <a:off x="4181475" y="3264198"/>
            <a:ext cx="11291233" cy="3557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TIẾT HỌC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427" t="9977" b="1102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4828"/>
          <a:stretch>
            <a:fillRect/>
          </a:stretch>
        </p:blipFill>
        <p:spPr>
          <a:xfrm>
            <a:off x="1621591" y="6062281"/>
            <a:ext cx="3889617" cy="419176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859608">
            <a:off x="16897294" y="2679530"/>
            <a:ext cx="1722072" cy="1354697"/>
          </a:xfrm>
          <a:prstGeom prst="rect">
            <a:avLst/>
          </a:prstGeom>
        </p:spPr>
      </p:pic>
      <p:sp>
        <p:nvSpPr>
          <p:cNvPr id="16" name="Hình chữ nhật: Góc Tròn 15">
            <a:extLst>
              <a:ext uri="{FF2B5EF4-FFF2-40B4-BE49-F238E27FC236}">
                <a16:creationId xmlns:a16="http://schemas.microsoft.com/office/drawing/2014/main" id="{08FCF5A6-05A5-DC58-3269-2DAB55ED1F1B}"/>
              </a:ext>
            </a:extLst>
          </p:cNvPr>
          <p:cNvSpPr/>
          <p:nvPr/>
        </p:nvSpPr>
        <p:spPr>
          <a:xfrm>
            <a:off x="7048500" y="920196"/>
            <a:ext cx="4191000" cy="12954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43CAB135-E58B-A0BB-7967-FAF850E8B004}"/>
              </a:ext>
            </a:extLst>
          </p:cNvPr>
          <p:cNvSpPr txBox="1"/>
          <p:nvPr/>
        </p:nvSpPr>
        <p:spPr>
          <a:xfrm>
            <a:off x="3566399" y="2878068"/>
            <a:ext cx="11125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hàm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bậc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442A28ED-6F73-7F09-4DEB-5984F1923A49}"/>
                  </a:ext>
                </a:extLst>
              </p:cNvPr>
              <p:cNvSpPr txBox="1"/>
              <p:nvPr/>
            </p:nvSpPr>
            <p:spPr>
              <a:xfrm>
                <a:off x="8986339" y="5428119"/>
                <a:ext cx="6896100" cy="9823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dirty="0"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Ví </a:t>
                </a:r>
                <a:r>
                  <a:rPr lang="en-US" sz="4400" dirty="0" err="1"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dụ</a:t>
                </a:r>
                <a:r>
                  <a:rPr lang="en-US" sz="4400" dirty="0"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1: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400" i="1" dirty="0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400" i="1" dirty="0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</m:t>
                    </m:r>
                    <m:sSup>
                      <m:sSupPr>
                        <m:ctrlPr>
                          <a:rPr lang="en-US" sz="4400" i="1" dirty="0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400" i="1" dirty="0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400" i="1" dirty="0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400" b="0" i="1" dirty="0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4400" i="1" dirty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4</m:t>
                    </m:r>
                    <m:r>
                      <a:rPr lang="en-US" sz="4400" i="1" dirty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400" i="1" dirty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4400" i="1" dirty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</m:oMath>
                </a14:m>
                <a:endParaRPr lang="en-US" sz="4400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442A28ED-6F73-7F09-4DEB-5984F1923A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6339" y="5428119"/>
                <a:ext cx="6896100" cy="982320"/>
              </a:xfrm>
              <a:prstGeom prst="rect">
                <a:avLst/>
              </a:prstGeom>
              <a:blipFill>
                <a:blip r:embed="rId7"/>
                <a:stretch>
                  <a:fillRect l="-3537" b="-2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Hộp Văn bản 23">
                <a:extLst>
                  <a:ext uri="{FF2B5EF4-FFF2-40B4-BE49-F238E27FC236}">
                    <a16:creationId xmlns:a16="http://schemas.microsoft.com/office/drawing/2014/main" id="{F53E77A1-8C81-BC47-18C9-FE9809825BFB}"/>
                  </a:ext>
                </a:extLst>
              </p:cNvPr>
              <p:cNvSpPr txBox="1"/>
              <p:nvPr/>
            </p:nvSpPr>
            <p:spPr>
              <a:xfrm>
                <a:off x="9144000" y="7131253"/>
                <a:ext cx="6738439" cy="9825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dirty="0">
                    <a:solidFill>
                      <a:schemeClr val="accent2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Ví </a:t>
                </a:r>
                <a:r>
                  <a:rPr lang="en-US" sz="4400" dirty="0" err="1">
                    <a:solidFill>
                      <a:schemeClr val="accent2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dụ</a:t>
                </a:r>
                <a:r>
                  <a:rPr lang="en-US" sz="4400" dirty="0">
                    <a:solidFill>
                      <a:schemeClr val="accent2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2: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400" i="1" dirty="0" smtClean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=−</m:t>
                    </m:r>
                    <m:r>
                      <a:rPr lang="en-US" sz="4400" i="1" dirty="0" smtClean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5</m:t>
                    </m:r>
                    <m:sSup>
                      <m:sSupPr>
                        <m:ctrlPr>
                          <a:rPr lang="en-US" sz="4400" i="1" dirty="0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400" i="1" dirty="0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400" i="1" dirty="0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400" i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4400" i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</m:t>
                    </m:r>
                  </m:oMath>
                </a14:m>
                <a:endParaRPr lang="en-US" sz="4400" dirty="0">
                  <a:solidFill>
                    <a:schemeClr val="accent2">
                      <a:lumMod val="50000"/>
                    </a:schemeClr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Hộp Văn bản 23">
                <a:extLst>
                  <a:ext uri="{FF2B5EF4-FFF2-40B4-BE49-F238E27FC236}">
                    <a16:creationId xmlns:a16="http://schemas.microsoft.com/office/drawing/2014/main" id="{F53E77A1-8C81-BC47-18C9-FE9809825B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0" y="7131253"/>
                <a:ext cx="6738439" cy="982513"/>
              </a:xfrm>
              <a:prstGeom prst="rect">
                <a:avLst/>
              </a:prstGeom>
              <a:blipFill>
                <a:blip r:embed="rId8"/>
                <a:stretch>
                  <a:fillRect l="-3620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427" t="10131" b="1086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2293619">
            <a:off x="15339809" y="542920"/>
            <a:ext cx="3090615" cy="139358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339241">
            <a:off x="1731068" y="9154470"/>
            <a:ext cx="2936731" cy="125478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r="47952"/>
          <a:stretch>
            <a:fillRect/>
          </a:stretch>
        </p:blipFill>
        <p:spPr>
          <a:xfrm>
            <a:off x="772569" y="-1409700"/>
            <a:ext cx="3074209" cy="434357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l="56367" b="59132"/>
          <a:stretch>
            <a:fillRect/>
          </a:stretch>
        </p:blipFill>
        <p:spPr>
          <a:xfrm flipH="1" flipV="1">
            <a:off x="15482233" y="8584978"/>
            <a:ext cx="2805767" cy="1932550"/>
          </a:xfrm>
          <a:prstGeom prst="rect">
            <a:avLst/>
          </a:prstGeom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31D2994F-FCAA-FD65-0871-508F93939ABD}"/>
              </a:ext>
            </a:extLst>
          </p:cNvPr>
          <p:cNvSpPr txBox="1"/>
          <p:nvPr/>
        </p:nvSpPr>
        <p:spPr>
          <a:xfrm>
            <a:off x="3415397" y="824214"/>
            <a:ext cx="1158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II. ĐỒ THỊ HÀM SỐ BẬC HAI</a:t>
            </a:r>
          </a:p>
        </p:txBody>
      </p:sp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id="{D72FA190-CF6D-5836-B8BF-3A3598FE5BEB}"/>
              </a:ext>
            </a:extLst>
          </p:cNvPr>
          <p:cNvSpPr/>
          <p:nvPr/>
        </p:nvSpPr>
        <p:spPr>
          <a:xfrm>
            <a:off x="3439209" y="2126245"/>
            <a:ext cx="1524000" cy="1139421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6D19EBE7-9407-DB68-9CFF-B15E4E62456B}"/>
                  </a:ext>
                </a:extLst>
              </p:cNvPr>
              <p:cNvSpPr txBox="1"/>
              <p:nvPr/>
            </p:nvSpPr>
            <p:spPr>
              <a:xfrm>
                <a:off x="5191809" y="2295470"/>
                <a:ext cx="116967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hàm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−3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6D19EBE7-9407-DB68-9CFF-B15E4E6245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1809" y="2295470"/>
                <a:ext cx="11696700" cy="769441"/>
              </a:xfrm>
              <a:prstGeom prst="rect">
                <a:avLst/>
              </a:prstGeom>
              <a:blipFill>
                <a:blip r:embed="rId9"/>
                <a:stretch>
                  <a:fillRect l="-2138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C3B9A8E9-A825-F4DC-D2FC-97AAF2DC11B1}"/>
                  </a:ext>
                </a:extLst>
              </p:cNvPr>
              <p:cNvSpPr txBox="1"/>
              <p:nvPr/>
            </p:nvSpPr>
            <p:spPr>
              <a:xfrm>
                <a:off x="3415397" y="3608886"/>
                <a:ext cx="13643878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trị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tương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ứng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trị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bảng</a:t>
                </a:r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C3B9A8E9-A825-F4DC-D2FC-97AAF2DC11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5397" y="3608886"/>
                <a:ext cx="13643878" cy="769441"/>
              </a:xfrm>
              <a:prstGeom prst="rect">
                <a:avLst/>
              </a:prstGeom>
              <a:blipFill>
                <a:blip r:embed="rId10"/>
                <a:stretch>
                  <a:fillRect l="-1787" t="-16667" r="-223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Bảng 13">
                <a:extLst>
                  <a:ext uri="{FF2B5EF4-FFF2-40B4-BE49-F238E27FC236}">
                    <a16:creationId xmlns:a16="http://schemas.microsoft.com/office/drawing/2014/main" id="{0223A9AF-3F34-5C87-E8D6-76A785EC114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86172469"/>
                  </p:ext>
                </p:extLst>
              </p:nvPr>
            </p:nvGraphicFramePr>
            <p:xfrm>
              <a:off x="4141336" y="4817922"/>
              <a:ext cx="12192000" cy="14020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2858720917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675313875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1517796908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1333659543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862044299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7983052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40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4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40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4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40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4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40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40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40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0800688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US" sz="40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3731568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Bảng 13">
                <a:extLst>
                  <a:ext uri="{FF2B5EF4-FFF2-40B4-BE49-F238E27FC236}">
                    <a16:creationId xmlns:a16="http://schemas.microsoft.com/office/drawing/2014/main" id="{0223A9AF-3F34-5C87-E8D6-76A785EC114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86172469"/>
                  </p:ext>
                </p:extLst>
              </p:nvPr>
            </p:nvGraphicFramePr>
            <p:xfrm>
              <a:off x="4141336" y="4817922"/>
              <a:ext cx="12192000" cy="14020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2858720917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675313875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1517796908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1333659543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862044299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79830521"/>
                        </a:ext>
                      </a:extLst>
                    </a:gridCol>
                  </a:tblGrid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1"/>
                          <a:stretch>
                            <a:fillRect l="-299" t="-862" r="-499701" b="-135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1"/>
                          <a:stretch>
                            <a:fillRect l="-100601" t="-862" r="-401201" b="-135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1"/>
                          <a:stretch>
                            <a:fillRect l="-200000" t="-862" r="-300000" b="-135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1"/>
                          <a:stretch>
                            <a:fillRect l="-300901" t="-862" r="-200901" b="-135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1"/>
                          <a:stretch>
                            <a:fillRect l="-399701" t="-862" r="-100299" b="-135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1"/>
                          <a:stretch>
                            <a:fillRect l="-501201" t="-862" r="-601" b="-1353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08006883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1"/>
                          <a:stretch>
                            <a:fillRect l="-299" t="-101739" r="-499701" b="-365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3731568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22CDD13D-7D2E-0E44-0418-BE7D85BAD772}"/>
                  </a:ext>
                </a:extLst>
              </p:cNvPr>
              <p:cNvSpPr txBox="1"/>
              <p:nvPr/>
            </p:nvSpPr>
            <p:spPr>
              <a:xfrm>
                <a:off x="3567797" y="6633048"/>
                <a:ext cx="13643878" cy="30138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Vẽ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(−3;0)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(−2;−3)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(−1;−4)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(0;−3)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𝐸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(1;0)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thị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hàm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−3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mặt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phẳng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toạ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độ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𝑂𝑥𝑦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22CDD13D-7D2E-0E44-0418-BE7D85BAD7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7797" y="6633048"/>
                <a:ext cx="13643878" cy="3013838"/>
              </a:xfrm>
              <a:prstGeom prst="rect">
                <a:avLst/>
              </a:prstGeom>
              <a:blipFill>
                <a:blip r:embed="rId12"/>
                <a:stretch>
                  <a:fillRect l="-1787" r="-1832" b="-8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49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427" t="9977" b="1102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162800" y="7581935"/>
            <a:ext cx="14307375" cy="547687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087509" y="571500"/>
            <a:ext cx="1887231" cy="95734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981200" y="419100"/>
            <a:ext cx="1774367" cy="90976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127942">
            <a:off x="14096104" y="7354409"/>
            <a:ext cx="3982811" cy="350735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8A496EB7-E84F-3CC9-EF3E-73507FDA1BB3}"/>
                  </a:ext>
                </a:extLst>
              </p:cNvPr>
              <p:cNvSpPr txBox="1"/>
              <p:nvPr/>
            </p:nvSpPr>
            <p:spPr>
              <a:xfrm>
                <a:off x="3679506" y="1876554"/>
                <a:ext cx="12752617" cy="60608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c)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Vẽ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cong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qua 5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𝐸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cong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parabol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cũng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chính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thị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hàm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−3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d) Cho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toạ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độ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thấp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nhất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phương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trình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trục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xứng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parabol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thị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hàm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quay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bề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lõm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lên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hay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xuống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dưới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8A496EB7-E84F-3CC9-EF3E-73507FDA1B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9506" y="1876554"/>
                <a:ext cx="12752617" cy="6060826"/>
              </a:xfrm>
              <a:prstGeom prst="rect">
                <a:avLst/>
              </a:prstGeom>
              <a:blipFill>
                <a:blip r:embed="rId10"/>
                <a:stretch>
                  <a:fillRect l="-1960" r="-1912" b="-38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0344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427" t="9977" b="1102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2700000">
            <a:off x="2405772" y="-48353"/>
            <a:ext cx="1044336" cy="285142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322855" flipH="1">
            <a:off x="1540595" y="4895589"/>
            <a:ext cx="1851424" cy="531631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866557">
            <a:off x="16356404" y="-144703"/>
            <a:ext cx="2095041" cy="555156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425767" y="8953500"/>
            <a:ext cx="1862233" cy="1108805"/>
          </a:xfrm>
          <a:prstGeom prst="rect">
            <a:avLst/>
          </a:prstGeom>
        </p:spPr>
      </p:pic>
      <p:sp>
        <p:nvSpPr>
          <p:cNvPr id="3" name="Bong bóng Lời nói: Hình bầu dục 2">
            <a:extLst>
              <a:ext uri="{FF2B5EF4-FFF2-40B4-BE49-F238E27FC236}">
                <a16:creationId xmlns:a16="http://schemas.microsoft.com/office/drawing/2014/main" id="{B576AE81-7CB2-0358-11ED-4EB88B26EA8D}"/>
              </a:ext>
            </a:extLst>
          </p:cNvPr>
          <p:cNvSpPr/>
          <p:nvPr/>
        </p:nvSpPr>
        <p:spPr>
          <a:xfrm>
            <a:off x="8877299" y="1717179"/>
            <a:ext cx="2438400" cy="1219200"/>
          </a:xfrm>
          <a:prstGeom prst="wedgeEllipseCallou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Bảng 13">
                <a:extLst>
                  <a:ext uri="{FF2B5EF4-FFF2-40B4-BE49-F238E27FC236}">
                    <a16:creationId xmlns:a16="http://schemas.microsoft.com/office/drawing/2014/main" id="{4386CCE7-B26A-A854-0760-AE3C8A0AEE8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29610136"/>
                  </p:ext>
                </p:extLst>
              </p:nvPr>
            </p:nvGraphicFramePr>
            <p:xfrm>
              <a:off x="4000499" y="5872758"/>
              <a:ext cx="12192000" cy="17373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2858720917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675313875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1517796908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1333659543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862044299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79830521"/>
                        </a:ext>
                      </a:extLst>
                    </a:gridCol>
                  </a:tblGrid>
                  <a:tr h="86868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40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4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40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4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40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4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40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40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40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08006883"/>
                      </a:ext>
                    </a:extLst>
                  </a:tr>
                  <a:tr h="86868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US" sz="40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40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40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40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40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40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3731568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Bảng 13">
                <a:extLst>
                  <a:ext uri="{FF2B5EF4-FFF2-40B4-BE49-F238E27FC236}">
                    <a16:creationId xmlns:a16="http://schemas.microsoft.com/office/drawing/2014/main" id="{4386CCE7-B26A-A854-0760-AE3C8A0AEE8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29610136"/>
                  </p:ext>
                </p:extLst>
              </p:nvPr>
            </p:nvGraphicFramePr>
            <p:xfrm>
              <a:off x="4000499" y="5872758"/>
              <a:ext cx="12192000" cy="17373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2858720917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675313875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1517796908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1333659543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862044299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79830521"/>
                        </a:ext>
                      </a:extLst>
                    </a:gridCol>
                  </a:tblGrid>
                  <a:tr h="8686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299" t="-699" r="-499701" b="-1013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100601" t="-699" r="-401201" b="-1013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200000" t="-699" r="-300000" b="-1013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300901" t="-699" r="-200901" b="-1013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399701" t="-699" r="-100299" b="-1013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501201" t="-699" r="-601" b="-10139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08006883"/>
                      </a:ext>
                    </a:extLst>
                  </a:tr>
                  <a:tr h="8686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299" t="-100699" r="-499701" b="-13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40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40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40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40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40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3731568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3B93BD8E-0211-204E-C0F0-E3A29BD1B506}"/>
                  </a:ext>
                </a:extLst>
              </p:cNvPr>
              <p:cNvSpPr txBox="1"/>
              <p:nvPr/>
            </p:nvSpPr>
            <p:spPr>
              <a:xfrm>
                <a:off x="6901324" y="6853449"/>
                <a:ext cx="440826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3B93BD8E-0211-204E-C0F0-E3A29BD1B5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1324" y="6853449"/>
                <a:ext cx="440826" cy="67710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C56ABEF9-B6B7-C556-6CA2-C1813D52D7D0}"/>
                  </a:ext>
                </a:extLst>
              </p:cNvPr>
              <p:cNvSpPr txBox="1"/>
              <p:nvPr/>
            </p:nvSpPr>
            <p:spPr>
              <a:xfrm>
                <a:off x="8579440" y="6831468"/>
                <a:ext cx="862416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−3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C56ABEF9-B6B7-C556-6CA2-C1813D52D7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9440" y="6831468"/>
                <a:ext cx="862416" cy="67710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B0FEDA9C-D373-B325-74F9-C1A47292EF7C}"/>
                  </a:ext>
                </a:extLst>
              </p:cNvPr>
              <p:cNvSpPr txBox="1"/>
              <p:nvPr/>
            </p:nvSpPr>
            <p:spPr>
              <a:xfrm>
                <a:off x="10644742" y="6831468"/>
                <a:ext cx="862416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−4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B0FEDA9C-D373-B325-74F9-C1A47292EF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44742" y="6831468"/>
                <a:ext cx="862416" cy="67710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61A53E52-17C8-16BF-120B-EF97A6F21B1D}"/>
                  </a:ext>
                </a:extLst>
              </p:cNvPr>
              <p:cNvSpPr txBox="1"/>
              <p:nvPr/>
            </p:nvSpPr>
            <p:spPr>
              <a:xfrm>
                <a:off x="12441904" y="6816082"/>
                <a:ext cx="862416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−3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61A53E52-17C8-16BF-120B-EF97A6F21B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41904" y="6816082"/>
                <a:ext cx="862416" cy="67710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15932DBC-2856-589E-96CB-CD0891DDC697}"/>
                  </a:ext>
                </a:extLst>
              </p:cNvPr>
              <p:cNvSpPr txBox="1"/>
              <p:nvPr/>
            </p:nvSpPr>
            <p:spPr>
              <a:xfrm>
                <a:off x="14920835" y="6861657"/>
                <a:ext cx="440826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15932DBC-2856-589E-96CB-CD0891DDC6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20835" y="6861657"/>
                <a:ext cx="440826" cy="67710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D921A221-E33B-0E12-7CA3-BC0A795515BF}"/>
                  </a:ext>
                </a:extLst>
              </p:cNvPr>
              <p:cNvSpPr txBox="1"/>
              <p:nvPr/>
            </p:nvSpPr>
            <p:spPr>
              <a:xfrm>
                <a:off x="3664961" y="3964352"/>
                <a:ext cx="116967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Xét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hàm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−3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D921A221-E33B-0E12-7CA3-BC0A795515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4961" y="3964352"/>
                <a:ext cx="11696700" cy="769441"/>
              </a:xfrm>
              <a:prstGeom prst="rect">
                <a:avLst/>
              </a:prstGeom>
              <a:blipFill>
                <a:blip r:embed="rId16"/>
                <a:stretch>
                  <a:fillRect l="-2084" t="-16535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3114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/>
      <p:bldP spid="16" grpId="0"/>
      <p:bldP spid="17" grpId="0"/>
      <p:bldP spid="18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427" t="9977" b="1102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306800" y="266700"/>
            <a:ext cx="930920" cy="948708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0124A0EE-1171-3AAC-5C5D-F855F3F388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0" y="741054"/>
            <a:ext cx="9971909" cy="9129455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58EFC20A-A151-9BF5-8351-D512514B57E6}"/>
              </a:ext>
            </a:extLst>
          </p:cNvPr>
          <p:cNvSpPr txBox="1"/>
          <p:nvPr/>
        </p:nvSpPr>
        <p:spPr>
          <a:xfrm>
            <a:off x="3130577" y="830687"/>
            <a:ext cx="88106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b)  </a:t>
            </a:r>
            <a:endParaRPr lang="en-US" dirty="0"/>
          </a:p>
        </p:txBody>
      </p:sp>
      <p:sp>
        <p:nvSpPr>
          <p:cNvPr id="38" name="Hộp Văn bản 37">
            <a:extLst>
              <a:ext uri="{FF2B5EF4-FFF2-40B4-BE49-F238E27FC236}">
                <a16:creationId xmlns:a16="http://schemas.microsoft.com/office/drawing/2014/main" id="{4B80A243-4C5B-B4AE-35C5-84B1F947536C}"/>
              </a:ext>
            </a:extLst>
          </p:cNvPr>
          <p:cNvSpPr txBox="1"/>
          <p:nvPr/>
        </p:nvSpPr>
        <p:spPr>
          <a:xfrm>
            <a:off x="3130576" y="2781300"/>
            <a:ext cx="88106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c)  </a:t>
            </a:r>
            <a:endParaRPr lang="en-US" dirty="0"/>
          </a:p>
        </p:txBody>
      </p:sp>
      <p:sp>
        <p:nvSpPr>
          <p:cNvPr id="45" name="Hình tự do: Hình 44">
            <a:extLst>
              <a:ext uri="{FF2B5EF4-FFF2-40B4-BE49-F238E27FC236}">
                <a16:creationId xmlns:a16="http://schemas.microsoft.com/office/drawing/2014/main" id="{06CB1881-DB91-D8C2-5718-340BA3B70BE3}"/>
              </a:ext>
            </a:extLst>
          </p:cNvPr>
          <p:cNvSpPr/>
          <p:nvPr/>
        </p:nvSpPr>
        <p:spPr>
          <a:xfrm>
            <a:off x="6057900" y="2557463"/>
            <a:ext cx="5500688" cy="6672274"/>
          </a:xfrm>
          <a:custGeom>
            <a:avLst/>
            <a:gdLst>
              <a:gd name="connsiteX0" fmla="*/ 0 w 5500688"/>
              <a:gd name="connsiteY0" fmla="*/ 14287 h 6672274"/>
              <a:gd name="connsiteX1" fmla="*/ 528638 w 5500688"/>
              <a:gd name="connsiteY1" fmla="*/ 2386012 h 6672274"/>
              <a:gd name="connsiteX2" fmla="*/ 1571625 w 5500688"/>
              <a:gd name="connsiteY2" fmla="*/ 5600700 h 6672274"/>
              <a:gd name="connsiteX3" fmla="*/ 2771775 w 5500688"/>
              <a:gd name="connsiteY3" fmla="*/ 6672262 h 6672274"/>
              <a:gd name="connsiteX4" fmla="*/ 3814763 w 5500688"/>
              <a:gd name="connsiteY4" fmla="*/ 5614987 h 6672274"/>
              <a:gd name="connsiteX5" fmla="*/ 4829175 w 5500688"/>
              <a:gd name="connsiteY5" fmla="*/ 2400300 h 6672274"/>
              <a:gd name="connsiteX6" fmla="*/ 5500688 w 5500688"/>
              <a:gd name="connsiteY6" fmla="*/ 0 h 6672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00688" h="6672274">
                <a:moveTo>
                  <a:pt x="0" y="14287"/>
                </a:moveTo>
                <a:cubicBezTo>
                  <a:pt x="133350" y="734615"/>
                  <a:pt x="266701" y="1454943"/>
                  <a:pt x="528638" y="2386012"/>
                </a:cubicBezTo>
                <a:cubicBezTo>
                  <a:pt x="790575" y="3317081"/>
                  <a:pt x="1197769" y="4886325"/>
                  <a:pt x="1571625" y="5600700"/>
                </a:cubicBezTo>
                <a:cubicBezTo>
                  <a:pt x="1945481" y="6315075"/>
                  <a:pt x="2397919" y="6669881"/>
                  <a:pt x="2771775" y="6672262"/>
                </a:cubicBezTo>
                <a:cubicBezTo>
                  <a:pt x="3145631" y="6674643"/>
                  <a:pt x="3471863" y="6326981"/>
                  <a:pt x="3814763" y="5614987"/>
                </a:cubicBezTo>
                <a:cubicBezTo>
                  <a:pt x="4157663" y="4902993"/>
                  <a:pt x="4548188" y="3336131"/>
                  <a:pt x="4829175" y="2400300"/>
                </a:cubicBezTo>
                <a:cubicBezTo>
                  <a:pt x="5110162" y="1464469"/>
                  <a:pt x="5434013" y="207169"/>
                  <a:pt x="5500688" y="0"/>
                </a:cubicBezTo>
              </a:path>
            </a:pathLst>
          </a:cu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Nhóm 29">
            <a:extLst>
              <a:ext uri="{FF2B5EF4-FFF2-40B4-BE49-F238E27FC236}">
                <a16:creationId xmlns:a16="http://schemas.microsoft.com/office/drawing/2014/main" id="{5263597F-34F3-3255-E2A6-306CED5A4B73}"/>
              </a:ext>
            </a:extLst>
          </p:cNvPr>
          <p:cNvGrpSpPr/>
          <p:nvPr/>
        </p:nvGrpSpPr>
        <p:grpSpPr>
          <a:xfrm>
            <a:off x="5943364" y="4928512"/>
            <a:ext cx="685800" cy="783560"/>
            <a:chOff x="5943364" y="4928512"/>
            <a:chExt cx="685800" cy="783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7" name="Viết tay 6">
                  <a:extLst>
                    <a:ext uri="{FF2B5EF4-FFF2-40B4-BE49-F238E27FC236}">
                      <a16:creationId xmlns:a16="http://schemas.microsoft.com/office/drawing/2014/main" id="{4521DE70-E47B-E1A0-802F-56DFDEA74ACE}"/>
                    </a:ext>
                  </a:extLst>
                </p14:cNvPr>
                <p14:cNvContentPartPr/>
                <p14:nvPr/>
              </p14:nvContentPartPr>
              <p14:xfrm>
                <a:off x="6586245" y="4928512"/>
                <a:ext cx="360" cy="360"/>
              </p14:xfrm>
            </p:contentPart>
          </mc:Choice>
          <mc:Fallback xmlns="">
            <p:pic>
              <p:nvPicPr>
                <p:cNvPr id="7" name="Viết tay 6">
                  <a:extLst>
                    <a:ext uri="{FF2B5EF4-FFF2-40B4-BE49-F238E27FC236}">
                      <a16:creationId xmlns:a16="http://schemas.microsoft.com/office/drawing/2014/main" id="{4521DE70-E47B-E1A0-802F-56DFDEA74ACE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523605" y="4865512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Hộp Văn bản 7">
                  <a:extLst>
                    <a:ext uri="{FF2B5EF4-FFF2-40B4-BE49-F238E27FC236}">
                      <a16:creationId xmlns:a16="http://schemas.microsoft.com/office/drawing/2014/main" id="{A17CF772-5921-C3AE-ECE6-3235F32C7F2A}"/>
                    </a:ext>
                  </a:extLst>
                </p:cNvPr>
                <p:cNvSpPr txBox="1"/>
                <p:nvPr/>
              </p:nvSpPr>
              <p:spPr>
                <a:xfrm>
                  <a:off x="5943364" y="5004186"/>
                  <a:ext cx="685800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oMath>
                    </m:oMathPara>
                  </a14:m>
                  <a:endParaRPr lang="en-US" sz="4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8" name="Hộp Văn bản 7">
                  <a:extLst>
                    <a:ext uri="{FF2B5EF4-FFF2-40B4-BE49-F238E27FC236}">
                      <a16:creationId xmlns:a16="http://schemas.microsoft.com/office/drawing/2014/main" id="{A17CF772-5921-C3AE-ECE6-3235F32C7F2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43364" y="5004186"/>
                  <a:ext cx="685800" cy="707886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1" name="Nhóm 30">
            <a:extLst>
              <a:ext uri="{FF2B5EF4-FFF2-40B4-BE49-F238E27FC236}">
                <a16:creationId xmlns:a16="http://schemas.microsoft.com/office/drawing/2014/main" id="{1B4DBFF1-E59E-51E1-A492-2E749C2BE02B}"/>
              </a:ext>
            </a:extLst>
          </p:cNvPr>
          <p:cNvGrpSpPr/>
          <p:nvPr/>
        </p:nvGrpSpPr>
        <p:grpSpPr>
          <a:xfrm>
            <a:off x="7017759" y="4928512"/>
            <a:ext cx="2812041" cy="3583143"/>
            <a:chOff x="7017759" y="4928512"/>
            <a:chExt cx="2812041" cy="3583143"/>
          </a:xfrm>
        </p:grpSpPr>
        <p:cxnSp>
          <p:nvCxnSpPr>
            <p:cNvPr id="10" name="Đường nối Thẳng 9">
              <a:extLst>
                <a:ext uri="{FF2B5EF4-FFF2-40B4-BE49-F238E27FC236}">
                  <a16:creationId xmlns:a16="http://schemas.microsoft.com/office/drawing/2014/main" id="{E3957D25-8185-03A6-6FC4-D6205C89F6BD}"/>
                </a:ext>
              </a:extLst>
            </p:cNvPr>
            <p:cNvCxnSpPr>
              <a:cxnSpLocks/>
            </p:cNvCxnSpPr>
            <p:nvPr/>
          </p:nvCxnSpPr>
          <p:spPr>
            <a:xfrm>
              <a:off x="7696200" y="4928512"/>
              <a:ext cx="0" cy="3262988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Đường nối Thẳng 13">
              <a:extLst>
                <a:ext uri="{FF2B5EF4-FFF2-40B4-BE49-F238E27FC236}">
                  <a16:creationId xmlns:a16="http://schemas.microsoft.com/office/drawing/2014/main" id="{B228891C-CCA1-4DC3-9DED-90C1A5524E4D}"/>
                </a:ext>
              </a:extLst>
            </p:cNvPr>
            <p:cNvCxnSpPr/>
            <p:nvPr/>
          </p:nvCxnSpPr>
          <p:spPr>
            <a:xfrm>
              <a:off x="7696200" y="8191500"/>
              <a:ext cx="2133600" cy="0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5" name="Viết tay 14">
                  <a:extLst>
                    <a:ext uri="{FF2B5EF4-FFF2-40B4-BE49-F238E27FC236}">
                      <a16:creationId xmlns:a16="http://schemas.microsoft.com/office/drawing/2014/main" id="{2ADDCE40-0923-6BD5-8FB6-C54B59C4D66B}"/>
                    </a:ext>
                  </a:extLst>
                </p14:cNvPr>
                <p14:cNvContentPartPr/>
                <p14:nvPr/>
              </p14:nvContentPartPr>
              <p14:xfrm>
                <a:off x="7671645" y="8157712"/>
                <a:ext cx="360" cy="360"/>
              </p14:xfrm>
            </p:contentPart>
          </mc:Choice>
          <mc:Fallback xmlns="">
            <p:pic>
              <p:nvPicPr>
                <p:cNvPr id="15" name="Viết tay 14">
                  <a:extLst>
                    <a:ext uri="{FF2B5EF4-FFF2-40B4-BE49-F238E27FC236}">
                      <a16:creationId xmlns:a16="http://schemas.microsoft.com/office/drawing/2014/main" id="{2ADDCE40-0923-6BD5-8FB6-C54B59C4D66B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609005" y="8094712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Hộp Văn bản 25">
                  <a:extLst>
                    <a:ext uri="{FF2B5EF4-FFF2-40B4-BE49-F238E27FC236}">
                      <a16:creationId xmlns:a16="http://schemas.microsoft.com/office/drawing/2014/main" id="{F419E5DC-4B0E-A9AB-1A5A-235B29A09BBE}"/>
                    </a:ext>
                  </a:extLst>
                </p:cNvPr>
                <p:cNvSpPr txBox="1"/>
                <p:nvPr/>
              </p:nvSpPr>
              <p:spPr>
                <a:xfrm>
                  <a:off x="7017759" y="7803769"/>
                  <a:ext cx="685800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oMath>
                    </m:oMathPara>
                  </a14:m>
                  <a:endParaRPr lang="en-US" sz="4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6" name="Hộp Văn bản 25">
                  <a:extLst>
                    <a:ext uri="{FF2B5EF4-FFF2-40B4-BE49-F238E27FC236}">
                      <a16:creationId xmlns:a16="http://schemas.microsoft.com/office/drawing/2014/main" id="{F419E5DC-4B0E-A9AB-1A5A-235B29A09BB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7759" y="7803769"/>
                  <a:ext cx="685800" cy="707886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5" name="Nhóm 34">
            <a:extLst>
              <a:ext uri="{FF2B5EF4-FFF2-40B4-BE49-F238E27FC236}">
                <a16:creationId xmlns:a16="http://schemas.microsoft.com/office/drawing/2014/main" id="{5145DED0-DACD-3FA1-F3C0-10816357346D}"/>
              </a:ext>
            </a:extLst>
          </p:cNvPr>
          <p:cNvGrpSpPr/>
          <p:nvPr/>
        </p:nvGrpSpPr>
        <p:grpSpPr>
          <a:xfrm>
            <a:off x="8071965" y="4943272"/>
            <a:ext cx="1757835" cy="4831053"/>
            <a:chOff x="8071965" y="4943272"/>
            <a:chExt cx="1757835" cy="4831053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6" name="Viết tay 15">
                  <a:extLst>
                    <a:ext uri="{FF2B5EF4-FFF2-40B4-BE49-F238E27FC236}">
                      <a16:creationId xmlns:a16="http://schemas.microsoft.com/office/drawing/2014/main" id="{5543BDF5-E2F7-FA71-9DAF-6223A20F33AA}"/>
                    </a:ext>
                  </a:extLst>
                </p14:cNvPr>
                <p14:cNvContentPartPr/>
                <p14:nvPr/>
              </p14:nvContentPartPr>
              <p14:xfrm>
                <a:off x="8757765" y="9229432"/>
                <a:ext cx="360" cy="360"/>
              </p14:xfrm>
            </p:contentPart>
          </mc:Choice>
          <mc:Fallback xmlns="">
            <p:pic>
              <p:nvPicPr>
                <p:cNvPr id="16" name="Viết tay 15">
                  <a:extLst>
                    <a:ext uri="{FF2B5EF4-FFF2-40B4-BE49-F238E27FC236}">
                      <a16:creationId xmlns:a16="http://schemas.microsoft.com/office/drawing/2014/main" id="{5543BDF5-E2F7-FA71-9DAF-6223A20F33AA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695125" y="9166792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p:cxnSp>
          <p:nvCxnSpPr>
            <p:cNvPr id="20" name="Đường nối Thẳng 19">
              <a:extLst>
                <a:ext uri="{FF2B5EF4-FFF2-40B4-BE49-F238E27FC236}">
                  <a16:creationId xmlns:a16="http://schemas.microsoft.com/office/drawing/2014/main" id="{E8DD26FA-CA15-D4A1-82FF-E246C12F3461}"/>
                </a:ext>
              </a:extLst>
            </p:cNvPr>
            <p:cNvCxnSpPr>
              <a:cxnSpLocks/>
            </p:cNvCxnSpPr>
            <p:nvPr/>
          </p:nvCxnSpPr>
          <p:spPr>
            <a:xfrm>
              <a:off x="8719665" y="4943272"/>
              <a:ext cx="19051" cy="4123167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Đường nối Thẳng 21">
              <a:extLst>
                <a:ext uri="{FF2B5EF4-FFF2-40B4-BE49-F238E27FC236}">
                  <a16:creationId xmlns:a16="http://schemas.microsoft.com/office/drawing/2014/main" id="{F7EB142D-EF1F-C5CF-B41A-BB4C8D3478F8}"/>
                </a:ext>
              </a:extLst>
            </p:cNvPr>
            <p:cNvCxnSpPr>
              <a:cxnSpLocks/>
            </p:cNvCxnSpPr>
            <p:nvPr/>
          </p:nvCxnSpPr>
          <p:spPr>
            <a:xfrm>
              <a:off x="8915400" y="9229432"/>
              <a:ext cx="914400" cy="0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Hộp Văn bản 26">
                  <a:extLst>
                    <a:ext uri="{FF2B5EF4-FFF2-40B4-BE49-F238E27FC236}">
                      <a16:creationId xmlns:a16="http://schemas.microsoft.com/office/drawing/2014/main" id="{BA0E17B5-9EF2-3BB1-B7CB-29858B28FF9F}"/>
                    </a:ext>
                  </a:extLst>
                </p:cNvPr>
                <p:cNvSpPr txBox="1"/>
                <p:nvPr/>
              </p:nvSpPr>
              <p:spPr>
                <a:xfrm>
                  <a:off x="8071965" y="9066439"/>
                  <a:ext cx="685800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oMath>
                    </m:oMathPara>
                  </a14:m>
                  <a:endParaRPr lang="en-US" sz="4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7" name="Hộp Văn bản 26">
                  <a:extLst>
                    <a:ext uri="{FF2B5EF4-FFF2-40B4-BE49-F238E27FC236}">
                      <a16:creationId xmlns:a16="http://schemas.microsoft.com/office/drawing/2014/main" id="{BA0E17B5-9EF2-3BB1-B7CB-29858B28FF9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71965" y="9066439"/>
                  <a:ext cx="685800" cy="707886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6" name="Nhóm 35">
            <a:extLst>
              <a:ext uri="{FF2B5EF4-FFF2-40B4-BE49-F238E27FC236}">
                <a16:creationId xmlns:a16="http://schemas.microsoft.com/office/drawing/2014/main" id="{E1CE64CC-1504-D433-3052-17A99332FC11}"/>
              </a:ext>
            </a:extLst>
          </p:cNvPr>
          <p:cNvGrpSpPr/>
          <p:nvPr/>
        </p:nvGrpSpPr>
        <p:grpSpPr>
          <a:xfrm>
            <a:off x="9814725" y="7803769"/>
            <a:ext cx="790936" cy="707886"/>
            <a:chOff x="9814725" y="7803769"/>
            <a:chExt cx="790936" cy="707886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8" name="Viết tay 17">
                  <a:extLst>
                    <a:ext uri="{FF2B5EF4-FFF2-40B4-BE49-F238E27FC236}">
                      <a16:creationId xmlns:a16="http://schemas.microsoft.com/office/drawing/2014/main" id="{11D36572-5314-3502-C488-E036537A45FD}"/>
                    </a:ext>
                  </a:extLst>
                </p14:cNvPr>
                <p14:cNvContentPartPr/>
                <p14:nvPr/>
              </p14:nvContentPartPr>
              <p14:xfrm>
                <a:off x="9814725" y="8186152"/>
                <a:ext cx="360" cy="360"/>
              </p14:xfrm>
            </p:contentPart>
          </mc:Choice>
          <mc:Fallback xmlns="">
            <p:pic>
              <p:nvPicPr>
                <p:cNvPr id="18" name="Viết tay 17">
                  <a:extLst>
                    <a:ext uri="{FF2B5EF4-FFF2-40B4-BE49-F238E27FC236}">
                      <a16:creationId xmlns:a16="http://schemas.microsoft.com/office/drawing/2014/main" id="{11D36572-5314-3502-C488-E036537A45FD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9752085" y="8123152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Hộp Văn bản 27">
                  <a:extLst>
                    <a:ext uri="{FF2B5EF4-FFF2-40B4-BE49-F238E27FC236}">
                      <a16:creationId xmlns:a16="http://schemas.microsoft.com/office/drawing/2014/main" id="{28278B43-535B-9030-DC6A-A042A6B4ED66}"/>
                    </a:ext>
                  </a:extLst>
                </p:cNvPr>
                <p:cNvSpPr txBox="1"/>
                <p:nvPr/>
              </p:nvSpPr>
              <p:spPr>
                <a:xfrm>
                  <a:off x="9919861" y="7803769"/>
                  <a:ext cx="685800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</m:t>
                        </m:r>
                      </m:oMath>
                    </m:oMathPara>
                  </a14:m>
                  <a:endParaRPr lang="en-US" sz="4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8" name="Hộp Văn bản 27">
                  <a:extLst>
                    <a:ext uri="{FF2B5EF4-FFF2-40B4-BE49-F238E27FC236}">
                      <a16:creationId xmlns:a16="http://schemas.microsoft.com/office/drawing/2014/main" id="{28278B43-535B-9030-DC6A-A042A6B4ED6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19861" y="7803769"/>
                  <a:ext cx="685800" cy="707886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7" name="Nhóm 36">
            <a:extLst>
              <a:ext uri="{FF2B5EF4-FFF2-40B4-BE49-F238E27FC236}">
                <a16:creationId xmlns:a16="http://schemas.microsoft.com/office/drawing/2014/main" id="{BB535D42-D008-EEB7-463F-6143B7B053E7}"/>
              </a:ext>
            </a:extLst>
          </p:cNvPr>
          <p:cNvGrpSpPr/>
          <p:nvPr/>
        </p:nvGrpSpPr>
        <p:grpSpPr>
          <a:xfrm>
            <a:off x="10872788" y="4943272"/>
            <a:ext cx="685800" cy="755701"/>
            <a:chOff x="10872788" y="4943272"/>
            <a:chExt cx="685800" cy="755701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9" name="Viết tay 18">
                  <a:extLst>
                    <a:ext uri="{FF2B5EF4-FFF2-40B4-BE49-F238E27FC236}">
                      <a16:creationId xmlns:a16="http://schemas.microsoft.com/office/drawing/2014/main" id="{D6D50D5E-EA98-B6BE-F8CC-9F608E805EB3}"/>
                    </a:ext>
                  </a:extLst>
                </p14:cNvPr>
                <p14:cNvContentPartPr/>
                <p14:nvPr/>
              </p14:nvContentPartPr>
              <p14:xfrm>
                <a:off x="10915245" y="4943272"/>
                <a:ext cx="360" cy="360"/>
              </p14:xfrm>
            </p:contentPart>
          </mc:Choice>
          <mc:Fallback xmlns="">
            <p:pic>
              <p:nvPicPr>
                <p:cNvPr id="19" name="Viết tay 18">
                  <a:extLst>
                    <a:ext uri="{FF2B5EF4-FFF2-40B4-BE49-F238E27FC236}">
                      <a16:creationId xmlns:a16="http://schemas.microsoft.com/office/drawing/2014/main" id="{D6D50D5E-EA98-B6BE-F8CC-9F608E805EB3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0852245" y="4880632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Hộp Văn bản 28">
                  <a:extLst>
                    <a:ext uri="{FF2B5EF4-FFF2-40B4-BE49-F238E27FC236}">
                      <a16:creationId xmlns:a16="http://schemas.microsoft.com/office/drawing/2014/main" id="{F166C624-4A14-EE75-74A8-C0C102A9A8D9}"/>
                    </a:ext>
                  </a:extLst>
                </p:cNvPr>
                <p:cNvSpPr txBox="1"/>
                <p:nvPr/>
              </p:nvSpPr>
              <p:spPr>
                <a:xfrm>
                  <a:off x="10872788" y="4991087"/>
                  <a:ext cx="685800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𝐸</m:t>
                        </m:r>
                      </m:oMath>
                    </m:oMathPara>
                  </a14:m>
                  <a:endParaRPr lang="en-US" sz="4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9" name="Hộp Văn bản 28">
                  <a:extLst>
                    <a:ext uri="{FF2B5EF4-FFF2-40B4-BE49-F238E27FC236}">
                      <a16:creationId xmlns:a16="http://schemas.microsoft.com/office/drawing/2014/main" id="{F166C624-4A14-EE75-74A8-C0C102A9A8D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72788" y="4991087"/>
                  <a:ext cx="685800" cy="707886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435139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8" grpId="0"/>
      <p:bldP spid="4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427" t="9977" b="1102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b="40552"/>
          <a:stretch>
            <a:fillRect/>
          </a:stretch>
        </p:blipFill>
        <p:spPr>
          <a:xfrm>
            <a:off x="3168652" y="0"/>
            <a:ext cx="4395570" cy="149559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6865095" y="360804"/>
            <a:ext cx="1760518" cy="133579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flipV="1">
            <a:off x="11157919" y="9105900"/>
            <a:ext cx="3528867" cy="23231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flipV="1">
            <a:off x="4035356" y="9105900"/>
            <a:ext cx="3528867" cy="23231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CE4B2808-3FF1-C77C-9345-9C17359AE1DF}"/>
                  </a:ext>
                </a:extLst>
              </p:cNvPr>
              <p:cNvSpPr txBox="1"/>
              <p:nvPr/>
            </p:nvSpPr>
            <p:spPr>
              <a:xfrm>
                <a:off x="3366121" y="1876480"/>
                <a:ext cx="7499348" cy="53529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d)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đồ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thị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thấy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Font typeface="Symbol" panose="05050102010706020507" pitchFamily="18" charset="2"/>
                  <a:buChar char="-"/>
                </a:pP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thấp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nhất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4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(−4;−1)</m:t>
                    </m:r>
                  </m:oMath>
                </a14:m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Font typeface="Symbol" panose="05050102010706020507" pitchFamily="18" charset="2"/>
                  <a:buChar char="-"/>
                </a:pP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Phương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trình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trục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xứng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=−1</m:t>
                    </m:r>
                  </m:oMath>
                </a14:m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Font typeface="Symbol" panose="05050102010706020507" pitchFamily="18" charset="2"/>
                  <a:buChar char="-"/>
                </a:pP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Đồ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thị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bề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lõm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lên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CE4B2808-3FF1-C77C-9345-9C17359AE1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6121" y="1876480"/>
                <a:ext cx="7499348" cy="5352940"/>
              </a:xfrm>
              <a:prstGeom prst="rect">
                <a:avLst/>
              </a:prstGeom>
              <a:blipFill>
                <a:blip r:embed="rId9"/>
                <a:stretch>
                  <a:fillRect l="-3333" r="-3333" b="-4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Hình ảnh 11">
            <a:extLst>
              <a:ext uri="{FF2B5EF4-FFF2-40B4-BE49-F238E27FC236}">
                <a16:creationId xmlns:a16="http://schemas.microsoft.com/office/drawing/2014/main" id="{BA2CB86F-357F-FD76-DA30-9565C984E12C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25" t="38001"/>
          <a:stretch/>
        </p:blipFill>
        <p:spPr>
          <a:xfrm>
            <a:off x="11172206" y="1669609"/>
            <a:ext cx="5486769" cy="652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011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427" t="9977" b="1102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3792200" y="466297"/>
            <a:ext cx="1758672" cy="168832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600200" y="495300"/>
            <a:ext cx="2188851" cy="138494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5B263EC5-CF35-BE41-E0C5-EA9F03EA4957}"/>
                  </a:ext>
                </a:extLst>
              </p:cNvPr>
              <p:cNvSpPr txBox="1"/>
              <p:nvPr/>
            </p:nvSpPr>
            <p:spPr>
              <a:xfrm>
                <a:off x="2694625" y="2620918"/>
                <a:ext cx="14138136" cy="5045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b="1" i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Nhận </a:t>
                </a:r>
                <a:r>
                  <a:rPr lang="en-US" sz="4400" b="1" i="1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xét</a:t>
                </a:r>
                <a:r>
                  <a:rPr lang="en-US" sz="4400" b="1" i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cong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liền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nét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qua 5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400" i="0" dirty="0">
                    <a:latin typeface="+mj-lt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</m:oMath>
                </a14:m>
                <a:r>
                  <a:rPr lang="en-US" sz="4400" i="0" dirty="0">
                    <a:latin typeface="+mj-lt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4400" i="0" dirty="0">
                    <a:latin typeface="+mj-lt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</m:t>
                    </m:r>
                  </m:oMath>
                </a14:m>
                <a:r>
                  <a:rPr lang="en-US" sz="4400" i="0" dirty="0">
                    <a:latin typeface="+mj-lt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𝐸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4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4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11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ta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thị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hàm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−3</m:t>
                    </m:r>
                  </m:oMath>
                </a14:m>
                <a:r>
                  <a:rPr lang="en-US" sz="4400" b="0" i="0" dirty="0">
                    <a:latin typeface="+mj-lt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parabol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quay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bề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lõm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lên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toạ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độ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thấp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nhất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(−1;4)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trục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xứng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=−1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5B263EC5-CF35-BE41-E0C5-EA9F03EA49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4625" y="2620918"/>
                <a:ext cx="14138136" cy="5045164"/>
              </a:xfrm>
              <a:prstGeom prst="rect">
                <a:avLst/>
              </a:prstGeom>
              <a:blipFill>
                <a:blip r:embed="rId7"/>
                <a:stretch>
                  <a:fillRect l="-1725" r="-2889" b="-47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6242682F-410A-5D87-9A71-2EAFC682C82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322855">
            <a:off x="16162807" y="5746878"/>
            <a:ext cx="1851424" cy="5316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250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427" t="9977" b="1102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6006695">
            <a:off x="873837" y="8150155"/>
            <a:ext cx="1960852" cy="202410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859608">
            <a:off x="1741033" y="192000"/>
            <a:ext cx="1722072" cy="1354697"/>
          </a:xfrm>
          <a:prstGeom prst="rect">
            <a:avLst/>
          </a:prstGeom>
        </p:spPr>
      </p:pic>
      <p:sp>
        <p:nvSpPr>
          <p:cNvPr id="8" name="Hình tự do: Hình 7">
            <a:extLst>
              <a:ext uri="{FF2B5EF4-FFF2-40B4-BE49-F238E27FC236}">
                <a16:creationId xmlns:a16="http://schemas.microsoft.com/office/drawing/2014/main" id="{F074C9E7-1034-23AD-B935-DA1C178C1408}"/>
              </a:ext>
            </a:extLst>
          </p:cNvPr>
          <p:cNvSpPr/>
          <p:nvPr/>
        </p:nvSpPr>
        <p:spPr>
          <a:xfrm rot="16456052">
            <a:off x="17250812" y="9056099"/>
            <a:ext cx="257325" cy="1764695"/>
          </a:xfrm>
          <a:custGeom>
            <a:avLst/>
            <a:gdLst>
              <a:gd name="connsiteX0" fmla="*/ 221768 w 257325"/>
              <a:gd name="connsiteY0" fmla="*/ 1763476 h 1764695"/>
              <a:gd name="connsiteX1" fmla="*/ 101174 w 257325"/>
              <a:gd name="connsiteY1" fmla="*/ 1584339 h 1764695"/>
              <a:gd name="connsiteX2" fmla="*/ 147321 w 257325"/>
              <a:gd name="connsiteY2" fmla="*/ 1474052 h 1764695"/>
              <a:gd name="connsiteX3" fmla="*/ 184034 w 257325"/>
              <a:gd name="connsiteY3" fmla="*/ 1366059 h 1764695"/>
              <a:gd name="connsiteX4" fmla="*/ 116854 w 257325"/>
              <a:gd name="connsiteY4" fmla="*/ 1281017 h 1764695"/>
              <a:gd name="connsiteX5" fmla="*/ 54518 w 257325"/>
              <a:gd name="connsiteY5" fmla="*/ 1205155 h 1764695"/>
              <a:gd name="connsiteX6" fmla="*/ 76826 w 257325"/>
              <a:gd name="connsiteY6" fmla="*/ 1039278 h 1764695"/>
              <a:gd name="connsiteX7" fmla="*/ 127562 w 257325"/>
              <a:gd name="connsiteY7" fmla="*/ 865113 h 1764695"/>
              <a:gd name="connsiteX8" fmla="*/ 36543 w 257325"/>
              <a:gd name="connsiteY8" fmla="*/ 683936 h 1764695"/>
              <a:gd name="connsiteX9" fmla="*/ 109078 w 257325"/>
              <a:gd name="connsiteY9" fmla="*/ 523796 h 1764695"/>
              <a:gd name="connsiteX10" fmla="*/ 129092 w 257325"/>
              <a:gd name="connsiteY10" fmla="*/ 426514 h 1764695"/>
              <a:gd name="connsiteX11" fmla="*/ 72492 w 257325"/>
              <a:gd name="connsiteY11" fmla="*/ 337137 h 1764695"/>
              <a:gd name="connsiteX12" fmla="*/ 3017 w 257325"/>
              <a:gd name="connsiteY12" fmla="*/ 147927 h 1764695"/>
              <a:gd name="connsiteX13" fmla="*/ 128964 w 257325"/>
              <a:gd name="connsiteY13" fmla="*/ 1685 h 1764695"/>
              <a:gd name="connsiteX14" fmla="*/ 144262 w 257325"/>
              <a:gd name="connsiteY14" fmla="*/ 57020 h 1764695"/>
              <a:gd name="connsiteX15" fmla="*/ 70707 w 257325"/>
              <a:gd name="connsiteY15" fmla="*/ 237687 h 1764695"/>
              <a:gd name="connsiteX16" fmla="*/ 186839 w 257325"/>
              <a:gd name="connsiteY16" fmla="*/ 423964 h 1764695"/>
              <a:gd name="connsiteX17" fmla="*/ 139035 w 257325"/>
              <a:gd name="connsiteY17" fmla="*/ 585124 h 1764695"/>
              <a:gd name="connsiteX18" fmla="*/ 111118 w 257325"/>
              <a:gd name="connsiteY18" fmla="*/ 746283 h 1764695"/>
              <a:gd name="connsiteX19" fmla="*/ 194488 w 257325"/>
              <a:gd name="connsiteY19" fmla="*/ 911906 h 1764695"/>
              <a:gd name="connsiteX20" fmla="*/ 128454 w 257325"/>
              <a:gd name="connsiteY20" fmla="*/ 1065033 h 1764695"/>
              <a:gd name="connsiteX21" fmla="*/ 133299 w 257325"/>
              <a:gd name="connsiteY21" fmla="*/ 1217650 h 1764695"/>
              <a:gd name="connsiteX22" fmla="*/ 242037 w 257325"/>
              <a:gd name="connsiteY22" fmla="*/ 1366314 h 1764695"/>
              <a:gd name="connsiteX23" fmla="*/ 175239 w 257325"/>
              <a:gd name="connsiteY23" fmla="*/ 1541499 h 1764695"/>
              <a:gd name="connsiteX24" fmla="*/ 237065 w 257325"/>
              <a:gd name="connsiteY24" fmla="*/ 1708014 h 1764695"/>
              <a:gd name="connsiteX25" fmla="*/ 221768 w 257325"/>
              <a:gd name="connsiteY25" fmla="*/ 1763476 h 1764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57325" h="1764695">
                <a:moveTo>
                  <a:pt x="221768" y="1763476"/>
                </a:moveTo>
                <a:cubicBezTo>
                  <a:pt x="145026" y="1741801"/>
                  <a:pt x="90339" y="1664664"/>
                  <a:pt x="101174" y="1584339"/>
                </a:cubicBezTo>
                <a:cubicBezTo>
                  <a:pt x="106528" y="1544177"/>
                  <a:pt x="127180" y="1508604"/>
                  <a:pt x="147321" y="1474052"/>
                </a:cubicBezTo>
                <a:cubicBezTo>
                  <a:pt x="165805" y="1442432"/>
                  <a:pt x="192448" y="1404692"/>
                  <a:pt x="184034" y="1366059"/>
                </a:cubicBezTo>
                <a:cubicBezTo>
                  <a:pt x="176258" y="1329722"/>
                  <a:pt x="142987" y="1304477"/>
                  <a:pt x="116854" y="1281017"/>
                </a:cubicBezTo>
                <a:cubicBezTo>
                  <a:pt x="92378" y="1258960"/>
                  <a:pt x="68668" y="1235372"/>
                  <a:pt x="54518" y="1205155"/>
                </a:cubicBezTo>
                <a:cubicBezTo>
                  <a:pt x="27748" y="1148035"/>
                  <a:pt x="46742" y="1090915"/>
                  <a:pt x="76826" y="1039278"/>
                </a:cubicBezTo>
                <a:cubicBezTo>
                  <a:pt x="106656" y="988278"/>
                  <a:pt x="158284" y="927078"/>
                  <a:pt x="127562" y="865113"/>
                </a:cubicBezTo>
                <a:cubicBezTo>
                  <a:pt x="95948" y="801236"/>
                  <a:pt x="32209" y="763751"/>
                  <a:pt x="36543" y="683936"/>
                </a:cubicBezTo>
                <a:cubicBezTo>
                  <a:pt x="39985" y="622226"/>
                  <a:pt x="80396" y="575434"/>
                  <a:pt x="109078" y="523796"/>
                </a:cubicBezTo>
                <a:cubicBezTo>
                  <a:pt x="125650" y="493962"/>
                  <a:pt x="137123" y="460939"/>
                  <a:pt x="129092" y="426514"/>
                </a:cubicBezTo>
                <a:cubicBezTo>
                  <a:pt x="121061" y="391707"/>
                  <a:pt x="94800" y="363657"/>
                  <a:pt x="72492" y="337137"/>
                </a:cubicBezTo>
                <a:cubicBezTo>
                  <a:pt x="25835" y="281420"/>
                  <a:pt x="-11005" y="223662"/>
                  <a:pt x="3017" y="147927"/>
                </a:cubicBezTo>
                <a:cubicBezTo>
                  <a:pt x="15637" y="80098"/>
                  <a:pt x="63824" y="23870"/>
                  <a:pt x="128964" y="1685"/>
                </a:cubicBezTo>
                <a:cubicBezTo>
                  <a:pt x="164021" y="-10300"/>
                  <a:pt x="178935" y="45163"/>
                  <a:pt x="144262" y="57020"/>
                </a:cubicBezTo>
                <a:cubicBezTo>
                  <a:pt x="72747" y="81372"/>
                  <a:pt x="36034" y="170495"/>
                  <a:pt x="70707" y="237687"/>
                </a:cubicBezTo>
                <a:cubicBezTo>
                  <a:pt x="104616" y="303477"/>
                  <a:pt x="174729" y="346572"/>
                  <a:pt x="186839" y="423964"/>
                </a:cubicBezTo>
                <a:cubicBezTo>
                  <a:pt x="196272" y="484017"/>
                  <a:pt x="170139" y="535909"/>
                  <a:pt x="139035" y="585124"/>
                </a:cubicBezTo>
                <a:cubicBezTo>
                  <a:pt x="107038" y="635869"/>
                  <a:pt x="74787" y="688399"/>
                  <a:pt x="111118" y="746283"/>
                </a:cubicBezTo>
                <a:cubicBezTo>
                  <a:pt x="145409" y="800853"/>
                  <a:pt x="198312" y="840888"/>
                  <a:pt x="194488" y="911906"/>
                </a:cubicBezTo>
                <a:cubicBezTo>
                  <a:pt x="191301" y="969535"/>
                  <a:pt x="156627" y="1017093"/>
                  <a:pt x="128454" y="1065033"/>
                </a:cubicBezTo>
                <a:cubicBezTo>
                  <a:pt x="96203" y="1119603"/>
                  <a:pt x="85240" y="1167925"/>
                  <a:pt x="133299" y="1217650"/>
                </a:cubicBezTo>
                <a:cubicBezTo>
                  <a:pt x="176641" y="1262530"/>
                  <a:pt x="234260" y="1298740"/>
                  <a:pt x="242037" y="1366314"/>
                </a:cubicBezTo>
                <a:cubicBezTo>
                  <a:pt x="249685" y="1432232"/>
                  <a:pt x="203156" y="1486292"/>
                  <a:pt x="175239" y="1541499"/>
                </a:cubicBezTo>
                <a:cubicBezTo>
                  <a:pt x="142604" y="1606141"/>
                  <a:pt x="160706" y="1686339"/>
                  <a:pt x="237065" y="1708014"/>
                </a:cubicBezTo>
                <a:cubicBezTo>
                  <a:pt x="272631" y="1718214"/>
                  <a:pt x="257461" y="1773549"/>
                  <a:pt x="221768" y="1763476"/>
                </a:cubicBezTo>
                <a:close/>
              </a:path>
            </a:pathLst>
          </a:custGeom>
          <a:solidFill>
            <a:srgbClr val="292727"/>
          </a:solidFill>
          <a:ln w="1273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0" name="Nhóm 9">
            <a:extLst>
              <a:ext uri="{FF2B5EF4-FFF2-40B4-BE49-F238E27FC236}">
                <a16:creationId xmlns:a16="http://schemas.microsoft.com/office/drawing/2014/main" id="{552AFF13-97D8-511E-425B-F772D7C4EED3}"/>
              </a:ext>
            </a:extLst>
          </p:cNvPr>
          <p:cNvGrpSpPr/>
          <p:nvPr/>
        </p:nvGrpSpPr>
        <p:grpSpPr>
          <a:xfrm>
            <a:off x="15779719" y="1000125"/>
            <a:ext cx="1697438" cy="502500"/>
            <a:chOff x="6615589" y="1828493"/>
            <a:chExt cx="1697438" cy="502500"/>
          </a:xfrm>
        </p:grpSpPr>
        <p:sp>
          <p:nvSpPr>
            <p:cNvPr id="7" name="Hình tự do: Hình 6">
              <a:extLst>
                <a:ext uri="{FF2B5EF4-FFF2-40B4-BE49-F238E27FC236}">
                  <a16:creationId xmlns:a16="http://schemas.microsoft.com/office/drawing/2014/main" id="{D8BAEA2B-37BA-259A-CD7D-A03BDAD7A23D}"/>
                </a:ext>
              </a:extLst>
            </p:cNvPr>
            <p:cNvSpPr/>
            <p:nvPr/>
          </p:nvSpPr>
          <p:spPr>
            <a:xfrm rot="18341150">
              <a:off x="7311685" y="1329651"/>
              <a:ext cx="305246" cy="1697438"/>
            </a:xfrm>
            <a:custGeom>
              <a:avLst/>
              <a:gdLst>
                <a:gd name="connsiteX0" fmla="*/ 171293 w 305246"/>
                <a:gd name="connsiteY0" fmla="*/ 1207946 h 1697438"/>
                <a:gd name="connsiteX1" fmla="*/ 178176 w 305246"/>
                <a:gd name="connsiteY1" fmla="*/ 1370254 h 1697438"/>
                <a:gd name="connsiteX2" fmla="*/ 192964 w 305246"/>
                <a:gd name="connsiteY2" fmla="*/ 1557806 h 1697438"/>
                <a:gd name="connsiteX3" fmla="*/ 43178 w 305246"/>
                <a:gd name="connsiteY3" fmla="*/ 1693720 h 1697438"/>
                <a:gd name="connsiteX4" fmla="*/ 14241 w 305246"/>
                <a:gd name="connsiteY4" fmla="*/ 1644123 h 1697438"/>
                <a:gd name="connsiteX5" fmla="*/ 153446 w 305246"/>
                <a:gd name="connsiteY5" fmla="*/ 1472636 h 1697438"/>
                <a:gd name="connsiteX6" fmla="*/ 84354 w 305246"/>
                <a:gd name="connsiteY6" fmla="*/ 1285466 h 1697438"/>
                <a:gd name="connsiteX7" fmla="*/ 144523 w 305246"/>
                <a:gd name="connsiteY7" fmla="*/ 1154779 h 1697438"/>
                <a:gd name="connsiteX8" fmla="*/ 225088 w 305246"/>
                <a:gd name="connsiteY8" fmla="*/ 1020267 h 1697438"/>
                <a:gd name="connsiteX9" fmla="*/ 157780 w 305246"/>
                <a:gd name="connsiteY9" fmla="*/ 822770 h 1697438"/>
                <a:gd name="connsiteX10" fmla="*/ 167723 w 305246"/>
                <a:gd name="connsiteY10" fmla="*/ 729950 h 1697438"/>
                <a:gd name="connsiteX11" fmla="*/ 226363 w 305246"/>
                <a:gd name="connsiteY11" fmla="*/ 653960 h 1697438"/>
                <a:gd name="connsiteX12" fmla="*/ 211193 w 305246"/>
                <a:gd name="connsiteY12" fmla="*/ 492928 h 1697438"/>
                <a:gd name="connsiteX13" fmla="*/ 118390 w 305246"/>
                <a:gd name="connsiteY13" fmla="*/ 368233 h 1697438"/>
                <a:gd name="connsiteX14" fmla="*/ 163134 w 305246"/>
                <a:gd name="connsiteY14" fmla="*/ 203376 h 1697438"/>
                <a:gd name="connsiteX15" fmla="*/ 77852 w 305246"/>
                <a:gd name="connsiteY15" fmla="*/ 47444 h 1697438"/>
                <a:gd name="connsiteX16" fmla="*/ 118390 w 305246"/>
                <a:gd name="connsiteY16" fmla="*/ 6899 h 1697438"/>
                <a:gd name="connsiteX17" fmla="*/ 224196 w 305246"/>
                <a:gd name="connsiteY17" fmla="*/ 182849 h 1697438"/>
                <a:gd name="connsiteX18" fmla="*/ 185698 w 305246"/>
                <a:gd name="connsiteY18" fmla="*/ 381748 h 1697438"/>
                <a:gd name="connsiteX19" fmla="*/ 292141 w 305246"/>
                <a:gd name="connsiteY19" fmla="*/ 513073 h 1697438"/>
                <a:gd name="connsiteX20" fmla="*/ 269960 w 305246"/>
                <a:gd name="connsiteY20" fmla="*/ 691190 h 1697438"/>
                <a:gd name="connsiteX21" fmla="*/ 212467 w 305246"/>
                <a:gd name="connsiteY21" fmla="*/ 789237 h 1697438"/>
                <a:gd name="connsiteX22" fmla="*/ 240131 w 305246"/>
                <a:gd name="connsiteY22" fmla="*/ 892767 h 1697438"/>
                <a:gd name="connsiteX23" fmla="*/ 275441 w 305246"/>
                <a:gd name="connsiteY23" fmla="*/ 1091667 h 1697438"/>
                <a:gd name="connsiteX24" fmla="*/ 171293 w 305246"/>
                <a:gd name="connsiteY24" fmla="*/ 1207946 h 1697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05246" h="1697438">
                  <a:moveTo>
                    <a:pt x="171293" y="1207946"/>
                  </a:moveTo>
                  <a:cubicBezTo>
                    <a:pt x="118900" y="1259329"/>
                    <a:pt x="150004" y="1314791"/>
                    <a:pt x="178176" y="1370254"/>
                  </a:cubicBezTo>
                  <a:cubicBezTo>
                    <a:pt x="209281" y="1431326"/>
                    <a:pt x="222539" y="1492908"/>
                    <a:pt x="192964" y="1557806"/>
                  </a:cubicBezTo>
                  <a:cubicBezTo>
                    <a:pt x="163261" y="1623085"/>
                    <a:pt x="103985" y="1660825"/>
                    <a:pt x="43178" y="1693720"/>
                  </a:cubicBezTo>
                  <a:cubicBezTo>
                    <a:pt x="10672" y="1711315"/>
                    <a:pt x="-18266" y="1661718"/>
                    <a:pt x="14241" y="1644123"/>
                  </a:cubicBezTo>
                  <a:cubicBezTo>
                    <a:pt x="80019" y="1608550"/>
                    <a:pt x="158927" y="1558953"/>
                    <a:pt x="153446" y="1472636"/>
                  </a:cubicBezTo>
                  <a:cubicBezTo>
                    <a:pt x="149112" y="1404933"/>
                    <a:pt x="91492" y="1353424"/>
                    <a:pt x="84354" y="1285466"/>
                  </a:cubicBezTo>
                  <a:cubicBezTo>
                    <a:pt x="78745" y="1231916"/>
                    <a:pt x="105514" y="1188694"/>
                    <a:pt x="144523" y="1154779"/>
                  </a:cubicBezTo>
                  <a:cubicBezTo>
                    <a:pt x="188375" y="1116657"/>
                    <a:pt x="234649" y="1086312"/>
                    <a:pt x="225088" y="1020267"/>
                  </a:cubicBezTo>
                  <a:cubicBezTo>
                    <a:pt x="215017" y="950652"/>
                    <a:pt x="168616" y="892512"/>
                    <a:pt x="157780" y="822770"/>
                  </a:cubicBezTo>
                  <a:cubicBezTo>
                    <a:pt x="152936" y="791150"/>
                    <a:pt x="154466" y="759530"/>
                    <a:pt x="167723" y="729950"/>
                  </a:cubicBezTo>
                  <a:cubicBezTo>
                    <a:pt x="181364" y="699605"/>
                    <a:pt x="207496" y="680480"/>
                    <a:pt x="226363" y="653960"/>
                  </a:cubicBezTo>
                  <a:cubicBezTo>
                    <a:pt x="261674" y="603853"/>
                    <a:pt x="251093" y="536278"/>
                    <a:pt x="211193" y="492928"/>
                  </a:cubicBezTo>
                  <a:cubicBezTo>
                    <a:pt x="176009" y="454551"/>
                    <a:pt x="130118" y="422166"/>
                    <a:pt x="118390" y="368233"/>
                  </a:cubicBezTo>
                  <a:cubicBezTo>
                    <a:pt x="104495" y="304483"/>
                    <a:pt x="147964" y="260879"/>
                    <a:pt x="163134" y="203376"/>
                  </a:cubicBezTo>
                  <a:cubicBezTo>
                    <a:pt x="180599" y="136694"/>
                    <a:pt x="124509" y="85311"/>
                    <a:pt x="77852" y="47444"/>
                  </a:cubicBezTo>
                  <a:cubicBezTo>
                    <a:pt x="49170" y="24112"/>
                    <a:pt x="89962" y="-16178"/>
                    <a:pt x="118390" y="6899"/>
                  </a:cubicBezTo>
                  <a:cubicBezTo>
                    <a:pt x="171803" y="50249"/>
                    <a:pt x="227255" y="108771"/>
                    <a:pt x="224196" y="182849"/>
                  </a:cubicBezTo>
                  <a:cubicBezTo>
                    <a:pt x="221391" y="249149"/>
                    <a:pt x="145032" y="317743"/>
                    <a:pt x="185698" y="381748"/>
                  </a:cubicBezTo>
                  <a:cubicBezTo>
                    <a:pt x="216420" y="430326"/>
                    <a:pt x="269960" y="457611"/>
                    <a:pt x="292141" y="513073"/>
                  </a:cubicBezTo>
                  <a:cubicBezTo>
                    <a:pt x="315215" y="570830"/>
                    <a:pt x="307821" y="641210"/>
                    <a:pt x="269960" y="691190"/>
                  </a:cubicBezTo>
                  <a:cubicBezTo>
                    <a:pt x="245357" y="723575"/>
                    <a:pt x="213870" y="744867"/>
                    <a:pt x="212467" y="789237"/>
                  </a:cubicBezTo>
                  <a:cubicBezTo>
                    <a:pt x="211321" y="824682"/>
                    <a:pt x="225981" y="861020"/>
                    <a:pt x="240131" y="892767"/>
                  </a:cubicBezTo>
                  <a:cubicBezTo>
                    <a:pt x="267538" y="954349"/>
                    <a:pt x="299662" y="1023582"/>
                    <a:pt x="275441" y="1091667"/>
                  </a:cubicBezTo>
                  <a:cubicBezTo>
                    <a:pt x="256575" y="1144324"/>
                    <a:pt x="209281" y="1170716"/>
                    <a:pt x="171293" y="1207946"/>
                  </a:cubicBezTo>
                  <a:close/>
                </a:path>
              </a:pathLst>
            </a:custGeom>
            <a:solidFill>
              <a:srgbClr val="292727"/>
            </a:solidFill>
            <a:ln w="127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Hình tự do: Hình 8">
              <a:extLst>
                <a:ext uri="{FF2B5EF4-FFF2-40B4-BE49-F238E27FC236}">
                  <a16:creationId xmlns:a16="http://schemas.microsoft.com/office/drawing/2014/main" id="{09FF0472-2590-262D-C189-7C3282988A1F}"/>
                </a:ext>
              </a:extLst>
            </p:cNvPr>
            <p:cNvSpPr/>
            <p:nvPr/>
          </p:nvSpPr>
          <p:spPr>
            <a:xfrm rot="18341150">
              <a:off x="7375708" y="1332183"/>
              <a:ext cx="199968" cy="1192587"/>
            </a:xfrm>
            <a:custGeom>
              <a:avLst/>
              <a:gdLst>
                <a:gd name="connsiteX0" fmla="*/ 120781 w 199968"/>
                <a:gd name="connsiteY0" fmla="*/ 664668 h 1192587"/>
                <a:gd name="connsiteX1" fmla="*/ 163104 w 199968"/>
                <a:gd name="connsiteY1" fmla="*/ 800200 h 1192587"/>
                <a:gd name="connsiteX2" fmla="*/ 49777 w 199968"/>
                <a:gd name="connsiteY2" fmla="*/ 1184995 h 1192587"/>
                <a:gd name="connsiteX3" fmla="*/ 9239 w 199968"/>
                <a:gd name="connsiteY3" fmla="*/ 1144450 h 1192587"/>
                <a:gd name="connsiteX4" fmla="*/ 111348 w 199968"/>
                <a:gd name="connsiteY4" fmla="*/ 1002287 h 1192587"/>
                <a:gd name="connsiteX5" fmla="*/ 130853 w 199968"/>
                <a:gd name="connsiteY5" fmla="*/ 877338 h 1192587"/>
                <a:gd name="connsiteX6" fmla="*/ 77440 w 199968"/>
                <a:gd name="connsiteY6" fmla="*/ 755958 h 1192587"/>
                <a:gd name="connsiteX7" fmla="*/ 70811 w 199968"/>
                <a:gd name="connsiteY7" fmla="*/ 630881 h 1192587"/>
                <a:gd name="connsiteX8" fmla="*/ 133275 w 199968"/>
                <a:gd name="connsiteY8" fmla="*/ 501979 h 1192587"/>
                <a:gd name="connsiteX9" fmla="*/ 122694 w 199968"/>
                <a:gd name="connsiteY9" fmla="*/ 362366 h 1192587"/>
                <a:gd name="connsiteX10" fmla="*/ 43021 w 199968"/>
                <a:gd name="connsiteY10" fmla="*/ 261769 h 1192587"/>
                <a:gd name="connsiteX11" fmla="*/ 52454 w 199968"/>
                <a:gd name="connsiteY11" fmla="*/ 147019 h 1192587"/>
                <a:gd name="connsiteX12" fmla="*/ 49777 w 199968"/>
                <a:gd name="connsiteY12" fmla="*/ 48717 h 1192587"/>
                <a:gd name="connsiteX13" fmla="*/ 90315 w 199968"/>
                <a:gd name="connsiteY13" fmla="*/ 8172 h 1192587"/>
                <a:gd name="connsiteX14" fmla="*/ 125753 w 199968"/>
                <a:gd name="connsiteY14" fmla="*/ 136437 h 1192587"/>
                <a:gd name="connsiteX15" fmla="*/ 91080 w 199968"/>
                <a:gd name="connsiteY15" fmla="*/ 192282 h 1192587"/>
                <a:gd name="connsiteX16" fmla="*/ 119379 w 199968"/>
                <a:gd name="connsiteY16" fmla="*/ 265339 h 1192587"/>
                <a:gd name="connsiteX17" fmla="*/ 185285 w 199968"/>
                <a:gd name="connsiteY17" fmla="*/ 526459 h 1192587"/>
                <a:gd name="connsiteX18" fmla="*/ 120781 w 199968"/>
                <a:gd name="connsiteY18" fmla="*/ 664668 h 1192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99968" h="1192587">
                  <a:moveTo>
                    <a:pt x="120781" y="664668"/>
                  </a:moveTo>
                  <a:cubicBezTo>
                    <a:pt x="110839" y="714393"/>
                    <a:pt x="142580" y="757743"/>
                    <a:pt x="163104" y="800200"/>
                  </a:cubicBezTo>
                  <a:cubicBezTo>
                    <a:pt x="228500" y="934968"/>
                    <a:pt x="154818" y="1091410"/>
                    <a:pt x="49777" y="1184995"/>
                  </a:cubicBezTo>
                  <a:cubicBezTo>
                    <a:pt x="22242" y="1209474"/>
                    <a:pt x="-18423" y="1169057"/>
                    <a:pt x="9239" y="1144450"/>
                  </a:cubicBezTo>
                  <a:cubicBezTo>
                    <a:pt x="52326" y="1106072"/>
                    <a:pt x="88912" y="1055327"/>
                    <a:pt x="111348" y="1002287"/>
                  </a:cubicBezTo>
                  <a:cubicBezTo>
                    <a:pt x="127410" y="964165"/>
                    <a:pt x="138501" y="918648"/>
                    <a:pt x="130853" y="877338"/>
                  </a:cubicBezTo>
                  <a:cubicBezTo>
                    <a:pt x="122821" y="833733"/>
                    <a:pt x="94139" y="796375"/>
                    <a:pt x="77440" y="755958"/>
                  </a:cubicBezTo>
                  <a:cubicBezTo>
                    <a:pt x="60485" y="715158"/>
                    <a:pt x="56151" y="673211"/>
                    <a:pt x="70811" y="630881"/>
                  </a:cubicBezTo>
                  <a:cubicBezTo>
                    <a:pt x="86490" y="585491"/>
                    <a:pt x="117977" y="547369"/>
                    <a:pt x="133275" y="501979"/>
                  </a:cubicBezTo>
                  <a:cubicBezTo>
                    <a:pt x="148699" y="456461"/>
                    <a:pt x="144620" y="405206"/>
                    <a:pt x="122694" y="362366"/>
                  </a:cubicBezTo>
                  <a:cubicBezTo>
                    <a:pt x="102807" y="323479"/>
                    <a:pt x="65202" y="298872"/>
                    <a:pt x="43021" y="261769"/>
                  </a:cubicBezTo>
                  <a:cubicBezTo>
                    <a:pt x="19438" y="222372"/>
                    <a:pt x="26703" y="182974"/>
                    <a:pt x="52454" y="147019"/>
                  </a:cubicBezTo>
                  <a:cubicBezTo>
                    <a:pt x="78460" y="110682"/>
                    <a:pt x="86108" y="83397"/>
                    <a:pt x="49777" y="48717"/>
                  </a:cubicBezTo>
                  <a:cubicBezTo>
                    <a:pt x="23007" y="23090"/>
                    <a:pt x="63672" y="-17455"/>
                    <a:pt x="90315" y="8172"/>
                  </a:cubicBezTo>
                  <a:cubicBezTo>
                    <a:pt x="126136" y="42470"/>
                    <a:pt x="144620" y="88370"/>
                    <a:pt x="125753" y="136437"/>
                  </a:cubicBezTo>
                  <a:cubicBezTo>
                    <a:pt x="117468" y="157347"/>
                    <a:pt x="101278" y="172519"/>
                    <a:pt x="91080" y="192282"/>
                  </a:cubicBezTo>
                  <a:cubicBezTo>
                    <a:pt x="75782" y="221862"/>
                    <a:pt x="100003" y="244812"/>
                    <a:pt x="119379" y="265339"/>
                  </a:cubicBezTo>
                  <a:cubicBezTo>
                    <a:pt x="186432" y="336357"/>
                    <a:pt x="221871" y="430579"/>
                    <a:pt x="185285" y="526459"/>
                  </a:cubicBezTo>
                  <a:cubicBezTo>
                    <a:pt x="167311" y="573378"/>
                    <a:pt x="130725" y="614816"/>
                    <a:pt x="120781" y="664668"/>
                  </a:cubicBezTo>
                  <a:close/>
                </a:path>
              </a:pathLst>
            </a:custGeom>
            <a:solidFill>
              <a:srgbClr val="292727"/>
            </a:solidFill>
            <a:ln w="127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1" name="Hình chữ nhật: Góc Tròn 10">
            <a:extLst>
              <a:ext uri="{FF2B5EF4-FFF2-40B4-BE49-F238E27FC236}">
                <a16:creationId xmlns:a16="http://schemas.microsoft.com/office/drawing/2014/main" id="{949C5691-EC6C-23E1-3AF4-4738CF5BDC8C}"/>
              </a:ext>
            </a:extLst>
          </p:cNvPr>
          <p:cNvSpPr/>
          <p:nvPr/>
        </p:nvSpPr>
        <p:spPr>
          <a:xfrm>
            <a:off x="3238501" y="796300"/>
            <a:ext cx="1524000" cy="1139421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HĐ3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5880BEE6-2BFD-AAEA-54B2-89C97ED35ED7}"/>
                  </a:ext>
                </a:extLst>
              </p:cNvPr>
              <p:cNvSpPr txBox="1"/>
              <p:nvPr/>
            </p:nvSpPr>
            <p:spPr>
              <a:xfrm>
                <a:off x="4991101" y="965525"/>
                <a:ext cx="116967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hàm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−3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5880BEE6-2BFD-AAEA-54B2-89C97ED35E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1101" y="965525"/>
                <a:ext cx="11696700" cy="769441"/>
              </a:xfrm>
              <a:prstGeom prst="rect">
                <a:avLst/>
              </a:prstGeom>
              <a:blipFill>
                <a:blip r:embed="rId7"/>
                <a:stretch>
                  <a:fillRect l="-2137" t="-16535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BC13C34E-BE12-57B3-9B03-884D15C98D7D}"/>
                  </a:ext>
                </a:extLst>
              </p:cNvPr>
              <p:cNvSpPr txBox="1"/>
              <p:nvPr/>
            </p:nvSpPr>
            <p:spPr>
              <a:xfrm>
                <a:off x="3078799" y="2409753"/>
                <a:ext cx="13411200" cy="70764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toạ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độ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5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thuộc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thị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hàm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hoành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độ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−1, 0, 1, 2, 3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rồi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vẽ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chúng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mặt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phẳng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toạ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độ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𝑂𝑥𝑦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Vẽ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cong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qua 5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c) Cho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toạ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độ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cao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nhất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phương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trình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trục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xứng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parabol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thị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hàm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quay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bề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lõm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lên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hay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xuống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dưới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BC13C34E-BE12-57B3-9B03-884D15C98D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8799" y="2409753"/>
                <a:ext cx="13411200" cy="7076489"/>
              </a:xfrm>
              <a:prstGeom prst="rect">
                <a:avLst/>
              </a:prstGeom>
              <a:blipFill>
                <a:blip r:embed="rId8"/>
                <a:stretch>
                  <a:fillRect l="-1818" r="-1864" b="-3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5651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427" t="9977" b="1102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51822"/>
          <a:stretch>
            <a:fillRect/>
          </a:stretch>
        </p:blipFill>
        <p:spPr>
          <a:xfrm>
            <a:off x="554213" y="0"/>
            <a:ext cx="2472105" cy="671715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70657"/>
          <a:stretch>
            <a:fillRect/>
          </a:stretch>
        </p:blipFill>
        <p:spPr>
          <a:xfrm>
            <a:off x="16938354" y="3817732"/>
            <a:ext cx="1505652" cy="671715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4327771" flipH="1">
            <a:off x="16061336" y="700761"/>
            <a:ext cx="2550203" cy="114991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859593">
            <a:off x="1798459" y="8050187"/>
            <a:ext cx="957022" cy="2001376"/>
          </a:xfrm>
          <a:prstGeom prst="rect">
            <a:avLst/>
          </a:prstGeom>
        </p:spPr>
      </p:pic>
      <p:sp>
        <p:nvSpPr>
          <p:cNvPr id="7" name="Bong bóng Lời nói: Hình bầu dục 6">
            <a:extLst>
              <a:ext uri="{FF2B5EF4-FFF2-40B4-BE49-F238E27FC236}">
                <a16:creationId xmlns:a16="http://schemas.microsoft.com/office/drawing/2014/main" id="{FFD32EB2-3DE2-0BA6-07C0-A2CF0ADC5A07}"/>
              </a:ext>
            </a:extLst>
          </p:cNvPr>
          <p:cNvSpPr/>
          <p:nvPr/>
        </p:nvSpPr>
        <p:spPr>
          <a:xfrm>
            <a:off x="8991600" y="190500"/>
            <a:ext cx="2438400" cy="1219200"/>
          </a:xfrm>
          <a:prstGeom prst="wedgeEllipseCallou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C380F380-1D8B-8DB3-3A72-818BD5066864}"/>
                  </a:ext>
                </a:extLst>
              </p:cNvPr>
              <p:cNvSpPr txBox="1"/>
              <p:nvPr/>
            </p:nvSpPr>
            <p:spPr>
              <a:xfrm>
                <a:off x="2973931" y="1835810"/>
                <a:ext cx="7198131" cy="50052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=−1⇒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=0⇒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(−1;0)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=0⇒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=3⇒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(0;3)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=1⇒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=4⇒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𝐼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(1;4)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=2⇒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=3⇒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(2;3)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=3⇒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=0⇒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(3;0)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C380F380-1D8B-8DB3-3A72-818BD50668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3931" y="1835810"/>
                <a:ext cx="7198131" cy="5005281"/>
              </a:xfrm>
              <a:prstGeom prst="rect">
                <a:avLst/>
              </a:prstGeom>
              <a:blipFill>
                <a:blip r:embed="rId9"/>
                <a:stretch>
                  <a:fillRect l="-3048" b="-4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Hình ảnh 9">
            <a:extLst>
              <a:ext uri="{FF2B5EF4-FFF2-40B4-BE49-F238E27FC236}">
                <a16:creationId xmlns:a16="http://schemas.microsoft.com/office/drawing/2014/main" id="{FFF93D75-D197-C62D-28D3-35E876E56C4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954295" y="2160149"/>
            <a:ext cx="7750917" cy="6919273"/>
          </a:xfrm>
          <a:prstGeom prst="rect">
            <a:avLst/>
          </a:prstGeom>
        </p:spPr>
      </p:pic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198CF05B-831C-887F-A925-E80DB89E5711}"/>
              </a:ext>
            </a:extLst>
          </p:cNvPr>
          <p:cNvSpPr txBox="1"/>
          <p:nvPr/>
        </p:nvSpPr>
        <p:spPr>
          <a:xfrm>
            <a:off x="3026318" y="7446832"/>
            <a:ext cx="88106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b)  </a:t>
            </a:r>
            <a:endParaRPr lang="en-US" dirty="0"/>
          </a:p>
        </p:txBody>
      </p:sp>
      <p:sp>
        <p:nvSpPr>
          <p:cNvPr id="40" name="Hình tự do: Hình 39">
            <a:extLst>
              <a:ext uri="{FF2B5EF4-FFF2-40B4-BE49-F238E27FC236}">
                <a16:creationId xmlns:a16="http://schemas.microsoft.com/office/drawing/2014/main" id="{E6134DB1-F8C2-1E11-4D10-4CB118C9215F}"/>
              </a:ext>
            </a:extLst>
          </p:cNvPr>
          <p:cNvSpPr/>
          <p:nvPr/>
        </p:nvSpPr>
        <p:spPr>
          <a:xfrm>
            <a:off x="11413331" y="3111749"/>
            <a:ext cx="4529138" cy="5529369"/>
          </a:xfrm>
          <a:custGeom>
            <a:avLst/>
            <a:gdLst>
              <a:gd name="connsiteX0" fmla="*/ 0 w 4529138"/>
              <a:gd name="connsiteY0" fmla="*/ 5515082 h 5529369"/>
              <a:gd name="connsiteX1" fmla="*/ 200025 w 4529138"/>
              <a:gd name="connsiteY1" fmla="*/ 4214919 h 5529369"/>
              <a:gd name="connsiteX2" fmla="*/ 1157288 w 4529138"/>
              <a:gd name="connsiteY2" fmla="*/ 1043094 h 5529369"/>
              <a:gd name="connsiteX3" fmla="*/ 2286000 w 4529138"/>
              <a:gd name="connsiteY3" fmla="*/ 107 h 5529369"/>
              <a:gd name="connsiteX4" fmla="*/ 3328988 w 4529138"/>
              <a:gd name="connsiteY4" fmla="*/ 1085957 h 5529369"/>
              <a:gd name="connsiteX5" fmla="*/ 4400550 w 4529138"/>
              <a:gd name="connsiteY5" fmla="*/ 4186344 h 5529369"/>
              <a:gd name="connsiteX6" fmla="*/ 4529138 w 4529138"/>
              <a:gd name="connsiteY6" fmla="*/ 5529369 h 5529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29138" h="5529369">
                <a:moveTo>
                  <a:pt x="0" y="5515082"/>
                </a:moveTo>
                <a:cubicBezTo>
                  <a:pt x="3572" y="5237666"/>
                  <a:pt x="7144" y="4960250"/>
                  <a:pt x="200025" y="4214919"/>
                </a:cubicBezTo>
                <a:cubicBezTo>
                  <a:pt x="392906" y="3469588"/>
                  <a:pt x="809626" y="1745563"/>
                  <a:pt x="1157288" y="1043094"/>
                </a:cubicBezTo>
                <a:cubicBezTo>
                  <a:pt x="1504951" y="340625"/>
                  <a:pt x="1924050" y="-7037"/>
                  <a:pt x="2286000" y="107"/>
                </a:cubicBezTo>
                <a:cubicBezTo>
                  <a:pt x="2647950" y="7251"/>
                  <a:pt x="2976563" y="388251"/>
                  <a:pt x="3328988" y="1085957"/>
                </a:cubicBezTo>
                <a:cubicBezTo>
                  <a:pt x="3681413" y="1783663"/>
                  <a:pt x="4200525" y="3445775"/>
                  <a:pt x="4400550" y="4186344"/>
                </a:cubicBezTo>
                <a:cubicBezTo>
                  <a:pt x="4600575" y="4926913"/>
                  <a:pt x="4445794" y="5424594"/>
                  <a:pt x="4529138" y="5529369"/>
                </a:cubicBez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Nhóm 30">
            <a:extLst>
              <a:ext uri="{FF2B5EF4-FFF2-40B4-BE49-F238E27FC236}">
                <a16:creationId xmlns:a16="http://schemas.microsoft.com/office/drawing/2014/main" id="{7305A975-1E8A-9E53-B978-72CC90646C27}"/>
              </a:ext>
            </a:extLst>
          </p:cNvPr>
          <p:cNvGrpSpPr/>
          <p:nvPr/>
        </p:nvGrpSpPr>
        <p:grpSpPr>
          <a:xfrm>
            <a:off x="11166406" y="6631524"/>
            <a:ext cx="449039" cy="683361"/>
            <a:chOff x="11166406" y="6631524"/>
            <a:chExt cx="449039" cy="683361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21" name="Viết tay 20">
                  <a:extLst>
                    <a:ext uri="{FF2B5EF4-FFF2-40B4-BE49-F238E27FC236}">
                      <a16:creationId xmlns:a16="http://schemas.microsoft.com/office/drawing/2014/main" id="{BC1CC1DC-B26F-3DA4-6905-EA06B538459E}"/>
                    </a:ext>
                  </a:extLst>
                </p14:cNvPr>
                <p14:cNvContentPartPr/>
                <p14:nvPr/>
              </p14:nvContentPartPr>
              <p14:xfrm>
                <a:off x="11615085" y="7314525"/>
                <a:ext cx="360" cy="360"/>
              </p14:xfrm>
            </p:contentPart>
          </mc:Choice>
          <mc:Fallback xmlns="">
            <p:pic>
              <p:nvPicPr>
                <p:cNvPr id="21" name="Viết tay 20">
                  <a:extLst>
                    <a:ext uri="{FF2B5EF4-FFF2-40B4-BE49-F238E27FC236}">
                      <a16:creationId xmlns:a16="http://schemas.microsoft.com/office/drawing/2014/main" id="{BC1CC1DC-B26F-3DA4-6905-EA06B538459E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1552445" y="7251885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Hộp Văn bản 25">
                  <a:extLst>
                    <a:ext uri="{FF2B5EF4-FFF2-40B4-BE49-F238E27FC236}">
                      <a16:creationId xmlns:a16="http://schemas.microsoft.com/office/drawing/2014/main" id="{0E192D18-3E07-AA61-DEAF-A0C3C318F444}"/>
                    </a:ext>
                  </a:extLst>
                </p:cNvPr>
                <p:cNvSpPr txBox="1"/>
                <p:nvPr/>
              </p:nvSpPr>
              <p:spPr>
                <a:xfrm>
                  <a:off x="11166406" y="6631524"/>
                  <a:ext cx="445828" cy="61555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en-US" sz="4000" dirty="0"/>
                </a:p>
              </p:txBody>
            </p:sp>
          </mc:Choice>
          <mc:Fallback xmlns="">
            <p:sp>
              <p:nvSpPr>
                <p:cNvPr id="26" name="Hộp Văn bản 25">
                  <a:extLst>
                    <a:ext uri="{FF2B5EF4-FFF2-40B4-BE49-F238E27FC236}">
                      <a16:creationId xmlns:a16="http://schemas.microsoft.com/office/drawing/2014/main" id="{0E192D18-3E07-AA61-DEAF-A0C3C318F44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66406" y="6631524"/>
                  <a:ext cx="445828" cy="615553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5" name="Nhóm 34">
            <a:extLst>
              <a:ext uri="{FF2B5EF4-FFF2-40B4-BE49-F238E27FC236}">
                <a16:creationId xmlns:a16="http://schemas.microsoft.com/office/drawing/2014/main" id="{556F942E-6C5A-8092-67CF-08AFB245ED42}"/>
              </a:ext>
            </a:extLst>
          </p:cNvPr>
          <p:cNvGrpSpPr/>
          <p:nvPr/>
        </p:nvGrpSpPr>
        <p:grpSpPr>
          <a:xfrm>
            <a:off x="15773085" y="6667908"/>
            <a:ext cx="592243" cy="632937"/>
            <a:chOff x="15773085" y="6667908"/>
            <a:chExt cx="592243" cy="632937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5" name="Viết tay 24">
                  <a:extLst>
                    <a:ext uri="{FF2B5EF4-FFF2-40B4-BE49-F238E27FC236}">
                      <a16:creationId xmlns:a16="http://schemas.microsoft.com/office/drawing/2014/main" id="{D8490520-7A86-C222-5360-E7990651EA7C}"/>
                    </a:ext>
                  </a:extLst>
                </p14:cNvPr>
                <p14:cNvContentPartPr/>
                <p14:nvPr/>
              </p14:nvContentPartPr>
              <p14:xfrm>
                <a:off x="15773085" y="7300485"/>
                <a:ext cx="360" cy="360"/>
              </p14:xfrm>
            </p:contentPart>
          </mc:Choice>
          <mc:Fallback xmlns="">
            <p:pic>
              <p:nvPicPr>
                <p:cNvPr id="25" name="Viết tay 24">
                  <a:extLst>
                    <a:ext uri="{FF2B5EF4-FFF2-40B4-BE49-F238E27FC236}">
                      <a16:creationId xmlns:a16="http://schemas.microsoft.com/office/drawing/2014/main" id="{D8490520-7A86-C222-5360-E7990651EA7C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5710445" y="7237845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Hộp Văn bản 29">
                  <a:extLst>
                    <a:ext uri="{FF2B5EF4-FFF2-40B4-BE49-F238E27FC236}">
                      <a16:creationId xmlns:a16="http://schemas.microsoft.com/office/drawing/2014/main" id="{7FEFEEB7-B585-76F0-C0EE-80ECD33E4FC8}"/>
                    </a:ext>
                  </a:extLst>
                </p:cNvPr>
                <p:cNvSpPr txBox="1"/>
                <p:nvPr/>
              </p:nvSpPr>
              <p:spPr>
                <a:xfrm>
                  <a:off x="15879041" y="6667908"/>
                  <a:ext cx="486287" cy="61555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oMath>
                    </m:oMathPara>
                  </a14:m>
                  <a:endParaRPr lang="en-US" sz="4000" dirty="0"/>
                </a:p>
              </p:txBody>
            </p:sp>
          </mc:Choice>
          <mc:Fallback xmlns="">
            <p:sp>
              <p:nvSpPr>
                <p:cNvPr id="30" name="Hộp Văn bản 29">
                  <a:extLst>
                    <a:ext uri="{FF2B5EF4-FFF2-40B4-BE49-F238E27FC236}">
                      <a16:creationId xmlns:a16="http://schemas.microsoft.com/office/drawing/2014/main" id="{7FEFEEB7-B585-76F0-C0EE-80ECD33E4FC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879041" y="6667908"/>
                  <a:ext cx="486287" cy="615553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4" name="Nhóm 33">
            <a:extLst>
              <a:ext uri="{FF2B5EF4-FFF2-40B4-BE49-F238E27FC236}">
                <a16:creationId xmlns:a16="http://schemas.microsoft.com/office/drawing/2014/main" id="{1914C80F-B76D-6CBC-D018-F320FD337BFF}"/>
              </a:ext>
            </a:extLst>
          </p:cNvPr>
          <p:cNvGrpSpPr/>
          <p:nvPr/>
        </p:nvGrpSpPr>
        <p:grpSpPr>
          <a:xfrm>
            <a:off x="12649200" y="3567250"/>
            <a:ext cx="2677538" cy="3709850"/>
            <a:chOff x="12649200" y="3567250"/>
            <a:chExt cx="2677538" cy="3709850"/>
          </a:xfrm>
        </p:grpSpPr>
        <p:cxnSp>
          <p:nvCxnSpPr>
            <p:cNvPr id="17" name="Đường nối Thẳng 16">
              <a:extLst>
                <a:ext uri="{FF2B5EF4-FFF2-40B4-BE49-F238E27FC236}">
                  <a16:creationId xmlns:a16="http://schemas.microsoft.com/office/drawing/2014/main" id="{234F4FBC-E978-0AF8-738E-6827CAFBB7D1}"/>
                </a:ext>
              </a:extLst>
            </p:cNvPr>
            <p:cNvCxnSpPr>
              <a:cxnSpLocks/>
            </p:cNvCxnSpPr>
            <p:nvPr/>
          </p:nvCxnSpPr>
          <p:spPr>
            <a:xfrm>
              <a:off x="14706600" y="4152900"/>
              <a:ext cx="0" cy="3124200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Đường nối Thẳng 18">
              <a:extLst>
                <a:ext uri="{FF2B5EF4-FFF2-40B4-BE49-F238E27FC236}">
                  <a16:creationId xmlns:a16="http://schemas.microsoft.com/office/drawing/2014/main" id="{3F1FB9B9-F3F3-9A96-0954-A08BAD273D2B}"/>
                </a:ext>
              </a:extLst>
            </p:cNvPr>
            <p:cNvCxnSpPr>
              <a:cxnSpLocks/>
            </p:cNvCxnSpPr>
            <p:nvPr/>
          </p:nvCxnSpPr>
          <p:spPr>
            <a:xfrm>
              <a:off x="12649200" y="4148137"/>
              <a:ext cx="2057400" cy="4763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3" name="Viết tay 22">
                  <a:extLst>
                    <a:ext uri="{FF2B5EF4-FFF2-40B4-BE49-F238E27FC236}">
                      <a16:creationId xmlns:a16="http://schemas.microsoft.com/office/drawing/2014/main" id="{F6208755-34AD-64D4-117C-6D5034B80DC4}"/>
                    </a:ext>
                  </a:extLst>
                </p14:cNvPr>
                <p14:cNvContentPartPr/>
                <p14:nvPr/>
              </p14:nvContentPartPr>
              <p14:xfrm>
                <a:off x="14744565" y="4156965"/>
                <a:ext cx="360" cy="360"/>
              </p14:xfrm>
            </p:contentPart>
          </mc:Choice>
          <mc:Fallback xmlns="">
            <p:pic>
              <p:nvPicPr>
                <p:cNvPr id="23" name="Viết tay 22">
                  <a:extLst>
                    <a:ext uri="{FF2B5EF4-FFF2-40B4-BE49-F238E27FC236}">
                      <a16:creationId xmlns:a16="http://schemas.microsoft.com/office/drawing/2014/main" id="{F6208755-34AD-64D4-117C-6D5034B80DC4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4681565" y="4094325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Hộp Văn bản 28">
                  <a:extLst>
                    <a:ext uri="{FF2B5EF4-FFF2-40B4-BE49-F238E27FC236}">
                      <a16:creationId xmlns:a16="http://schemas.microsoft.com/office/drawing/2014/main" id="{17828FEC-8E48-D3EE-1341-B1B7FDD38B5F}"/>
                    </a:ext>
                  </a:extLst>
                </p:cNvPr>
                <p:cNvSpPr txBox="1"/>
                <p:nvPr/>
              </p:nvSpPr>
              <p:spPr>
                <a:xfrm>
                  <a:off x="14880910" y="3567250"/>
                  <a:ext cx="445828" cy="61555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en-US" sz="4000" dirty="0"/>
                </a:p>
              </p:txBody>
            </p:sp>
          </mc:Choice>
          <mc:Fallback xmlns="">
            <p:sp>
              <p:nvSpPr>
                <p:cNvPr id="29" name="Hộp Văn bản 28">
                  <a:extLst>
                    <a:ext uri="{FF2B5EF4-FFF2-40B4-BE49-F238E27FC236}">
                      <a16:creationId xmlns:a16="http://schemas.microsoft.com/office/drawing/2014/main" id="{17828FEC-8E48-D3EE-1341-B1B7FDD38B5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880910" y="3567250"/>
                  <a:ext cx="445828" cy="615553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3" name="Nhóm 32">
            <a:extLst>
              <a:ext uri="{FF2B5EF4-FFF2-40B4-BE49-F238E27FC236}">
                <a16:creationId xmlns:a16="http://schemas.microsoft.com/office/drawing/2014/main" id="{19F73FA4-5A9B-B02F-C2B6-C853DA4522C0}"/>
              </a:ext>
            </a:extLst>
          </p:cNvPr>
          <p:cNvGrpSpPr/>
          <p:nvPr/>
        </p:nvGrpSpPr>
        <p:grpSpPr>
          <a:xfrm>
            <a:off x="12649200" y="2357955"/>
            <a:ext cx="1452270" cy="4919145"/>
            <a:chOff x="12649200" y="2357955"/>
            <a:chExt cx="1452270" cy="4919145"/>
          </a:xfrm>
        </p:grpSpPr>
        <p:cxnSp>
          <p:nvCxnSpPr>
            <p:cNvPr id="13" name="Đường nối Thẳng 12">
              <a:extLst>
                <a:ext uri="{FF2B5EF4-FFF2-40B4-BE49-F238E27FC236}">
                  <a16:creationId xmlns:a16="http://schemas.microsoft.com/office/drawing/2014/main" id="{6F10F3E6-66B4-9ACC-B582-6C3B28B974A6}"/>
                </a:ext>
              </a:extLst>
            </p:cNvPr>
            <p:cNvCxnSpPr>
              <a:cxnSpLocks/>
            </p:cNvCxnSpPr>
            <p:nvPr/>
          </p:nvCxnSpPr>
          <p:spPr>
            <a:xfrm>
              <a:off x="13716000" y="3086100"/>
              <a:ext cx="0" cy="4191000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Đường nối Thẳng 15">
              <a:extLst>
                <a:ext uri="{FF2B5EF4-FFF2-40B4-BE49-F238E27FC236}">
                  <a16:creationId xmlns:a16="http://schemas.microsoft.com/office/drawing/2014/main" id="{070BD466-2C17-9A49-84A2-1A8DEC05425B}"/>
                </a:ext>
              </a:extLst>
            </p:cNvPr>
            <p:cNvCxnSpPr/>
            <p:nvPr/>
          </p:nvCxnSpPr>
          <p:spPr>
            <a:xfrm>
              <a:off x="12649200" y="3086100"/>
              <a:ext cx="1066800" cy="0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2" name="Viết tay 21">
                  <a:extLst>
                    <a:ext uri="{FF2B5EF4-FFF2-40B4-BE49-F238E27FC236}">
                      <a16:creationId xmlns:a16="http://schemas.microsoft.com/office/drawing/2014/main" id="{A8ABB564-DD43-ABD6-1BA9-B5F3EF09F88C}"/>
                    </a:ext>
                  </a:extLst>
                </p14:cNvPr>
                <p14:cNvContentPartPr/>
                <p14:nvPr/>
              </p14:nvContentPartPr>
              <p14:xfrm>
                <a:off x="13699125" y="3097485"/>
                <a:ext cx="2880" cy="2880"/>
              </p14:xfrm>
            </p:contentPart>
          </mc:Choice>
          <mc:Fallback xmlns="">
            <p:pic>
              <p:nvPicPr>
                <p:cNvPr id="22" name="Viết tay 21">
                  <a:extLst>
                    <a:ext uri="{FF2B5EF4-FFF2-40B4-BE49-F238E27FC236}">
                      <a16:creationId xmlns:a16="http://schemas.microsoft.com/office/drawing/2014/main" id="{A8ABB564-DD43-ABD6-1BA9-B5F3EF09F88C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3636125" y="3034845"/>
                  <a:ext cx="12852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Hộp Văn bản 27">
                  <a:extLst>
                    <a:ext uri="{FF2B5EF4-FFF2-40B4-BE49-F238E27FC236}">
                      <a16:creationId xmlns:a16="http://schemas.microsoft.com/office/drawing/2014/main" id="{AF54C7C9-D141-419A-8A49-5A76D9B37BC8}"/>
                    </a:ext>
                  </a:extLst>
                </p:cNvPr>
                <p:cNvSpPr txBox="1"/>
                <p:nvPr/>
              </p:nvSpPr>
              <p:spPr>
                <a:xfrm>
                  <a:off x="13775804" y="2357955"/>
                  <a:ext cx="325666" cy="61555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oMath>
                    </m:oMathPara>
                  </a14:m>
                  <a:endParaRPr lang="en-US" sz="4000" dirty="0"/>
                </a:p>
              </p:txBody>
            </p:sp>
          </mc:Choice>
          <mc:Fallback xmlns="">
            <p:sp>
              <p:nvSpPr>
                <p:cNvPr id="28" name="Hộp Văn bản 27">
                  <a:extLst>
                    <a:ext uri="{FF2B5EF4-FFF2-40B4-BE49-F238E27FC236}">
                      <a16:creationId xmlns:a16="http://schemas.microsoft.com/office/drawing/2014/main" id="{AF54C7C9-D141-419A-8A49-5A76D9B37BC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775804" y="2357955"/>
                  <a:ext cx="325666" cy="615553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2" name="Nhóm 31">
            <a:extLst>
              <a:ext uri="{FF2B5EF4-FFF2-40B4-BE49-F238E27FC236}">
                <a16:creationId xmlns:a16="http://schemas.microsoft.com/office/drawing/2014/main" id="{A306AE8B-CB5B-26A2-3D1C-F9FDF4DAF5C2}"/>
              </a:ext>
            </a:extLst>
          </p:cNvPr>
          <p:cNvGrpSpPr/>
          <p:nvPr/>
        </p:nvGrpSpPr>
        <p:grpSpPr>
          <a:xfrm>
            <a:off x="12145952" y="3567250"/>
            <a:ext cx="512413" cy="615553"/>
            <a:chOff x="12145952" y="3567250"/>
            <a:chExt cx="512413" cy="615553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4" name="Viết tay 23">
                  <a:extLst>
                    <a:ext uri="{FF2B5EF4-FFF2-40B4-BE49-F238E27FC236}">
                      <a16:creationId xmlns:a16="http://schemas.microsoft.com/office/drawing/2014/main" id="{CFA00F6B-72F2-501E-E400-0A0F8DD5E611}"/>
                    </a:ext>
                  </a:extLst>
                </p14:cNvPr>
                <p14:cNvContentPartPr/>
                <p14:nvPr/>
              </p14:nvContentPartPr>
              <p14:xfrm>
                <a:off x="12658005" y="4142925"/>
                <a:ext cx="360" cy="360"/>
              </p14:xfrm>
            </p:contentPart>
          </mc:Choice>
          <mc:Fallback xmlns="">
            <p:pic>
              <p:nvPicPr>
                <p:cNvPr id="24" name="Viết tay 23">
                  <a:extLst>
                    <a:ext uri="{FF2B5EF4-FFF2-40B4-BE49-F238E27FC236}">
                      <a16:creationId xmlns:a16="http://schemas.microsoft.com/office/drawing/2014/main" id="{CFA00F6B-72F2-501E-E400-0A0F8DD5E611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2595005" y="4079925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Hộp Văn bản 26">
                  <a:extLst>
                    <a:ext uri="{FF2B5EF4-FFF2-40B4-BE49-F238E27FC236}">
                      <a16:creationId xmlns:a16="http://schemas.microsoft.com/office/drawing/2014/main" id="{A36FDC9F-AE86-FDE8-FEF3-A8296A2C0EC5}"/>
                    </a:ext>
                  </a:extLst>
                </p:cNvPr>
                <p:cNvSpPr txBox="1"/>
                <p:nvPr/>
              </p:nvSpPr>
              <p:spPr>
                <a:xfrm>
                  <a:off x="12145952" y="3567250"/>
                  <a:ext cx="465832" cy="61555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oMath>
                    </m:oMathPara>
                  </a14:m>
                  <a:endParaRPr lang="en-US" sz="4000" dirty="0"/>
                </a:p>
              </p:txBody>
            </p:sp>
          </mc:Choice>
          <mc:Fallback xmlns="">
            <p:sp>
              <p:nvSpPr>
                <p:cNvPr id="27" name="Hộp Văn bản 26">
                  <a:extLst>
                    <a:ext uri="{FF2B5EF4-FFF2-40B4-BE49-F238E27FC236}">
                      <a16:creationId xmlns:a16="http://schemas.microsoft.com/office/drawing/2014/main" id="{A36FDC9F-AE86-FDE8-FEF3-A8296A2C0EC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45952" y="3567250"/>
                  <a:ext cx="465832" cy="615553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992107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/>
      <p:bldP spid="4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427" t="9977" b="1102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4020800" y="9182100"/>
            <a:ext cx="4805049" cy="468492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42101"/>
          <a:stretch>
            <a:fillRect/>
          </a:stretch>
        </p:blipFill>
        <p:spPr>
          <a:xfrm>
            <a:off x="2514600" y="495300"/>
            <a:ext cx="2782073" cy="4684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8" name="Hộp Văn bản 27">
                <a:extLst>
                  <a:ext uri="{FF2B5EF4-FFF2-40B4-BE49-F238E27FC236}">
                    <a16:creationId xmlns:a16="http://schemas.microsoft.com/office/drawing/2014/main" id="{B4BE2710-40A8-6D7F-0D5F-F5887F16410C}"/>
                  </a:ext>
                </a:extLst>
              </p:cNvPr>
              <p:cNvSpPr txBox="1"/>
              <p:nvPr/>
            </p:nvSpPr>
            <p:spPr>
              <a:xfrm>
                <a:off x="2514600" y="2743451"/>
                <a:ext cx="7610475" cy="48000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c)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cao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𝐼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(1;4) 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Font typeface="Symbol" panose="05050102010706020507" pitchFamily="18" charset="2"/>
                  <a:buChar char="-"/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Phương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trình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trục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xứng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= 1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Font typeface="Symbol" panose="05050102010706020507" pitchFamily="18" charset="2"/>
                  <a:buChar char="-"/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Đồ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thị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hàm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quay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bề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lõm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xuống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dưới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8" name="Hộp Văn bản 27">
                <a:extLst>
                  <a:ext uri="{FF2B5EF4-FFF2-40B4-BE49-F238E27FC236}">
                    <a16:creationId xmlns:a16="http://schemas.microsoft.com/office/drawing/2014/main" id="{B4BE2710-40A8-6D7F-0D5F-F5887F1641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2743451"/>
                <a:ext cx="7610475" cy="4800097"/>
              </a:xfrm>
              <a:prstGeom prst="rect">
                <a:avLst/>
              </a:prstGeom>
              <a:blipFill>
                <a:blip r:embed="rId5"/>
                <a:stretch>
                  <a:fillRect l="-2885" r="-2804" b="-45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Hình ảnh 29" descr="Ảnh có chứa văn bản&#10;&#10;Mô tả được tạo tự động">
            <a:extLst>
              <a:ext uri="{FF2B5EF4-FFF2-40B4-BE49-F238E27FC236}">
                <a16:creationId xmlns:a16="http://schemas.microsoft.com/office/drawing/2014/main" id="{577DE030-C388-0CA8-3CE8-D616BE453AF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85" t="2566" r="1939" b="24360"/>
          <a:stretch/>
        </p:blipFill>
        <p:spPr>
          <a:xfrm>
            <a:off x="11049000" y="1676400"/>
            <a:ext cx="6812547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078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427" t="9977" b="1102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162800" y="7581935"/>
            <a:ext cx="14307375" cy="547687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752600" y="9338292"/>
            <a:ext cx="930920" cy="94870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739904" y="610819"/>
            <a:ext cx="1887231" cy="95734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5495893" y="510996"/>
            <a:ext cx="1774367" cy="90976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1127942">
            <a:off x="14072292" y="7250902"/>
            <a:ext cx="3982811" cy="3507355"/>
          </a:xfrm>
          <a:prstGeom prst="rect">
            <a:avLst/>
          </a:prstGeom>
        </p:spPr>
      </p:pic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70F21D38-5DD5-4ACE-1F4D-CE64A312BB06}"/>
              </a:ext>
            </a:extLst>
          </p:cNvPr>
          <p:cNvSpPr txBox="1"/>
          <p:nvPr/>
        </p:nvSpPr>
        <p:spPr>
          <a:xfrm>
            <a:off x="4805362" y="792966"/>
            <a:ext cx="9372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pic>
        <p:nvPicPr>
          <p:cNvPr id="16" name="Hình ảnh 15">
            <a:extLst>
              <a:ext uri="{FF2B5EF4-FFF2-40B4-BE49-F238E27FC236}">
                <a16:creationId xmlns:a16="http://schemas.microsoft.com/office/drawing/2014/main" id="{6DA25D17-4BE6-F418-9B15-4989D5C29A9F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06" t="6612" r="9984" b="44577"/>
          <a:stretch/>
        </p:blipFill>
        <p:spPr>
          <a:xfrm>
            <a:off x="4457700" y="5238755"/>
            <a:ext cx="9372600" cy="468635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65FB5216-3726-6902-E334-008ACCF2007A}"/>
                  </a:ext>
                </a:extLst>
              </p:cNvPr>
              <p:cNvSpPr txBox="1"/>
              <p:nvPr/>
            </p:nvSpPr>
            <p:spPr>
              <a:xfrm>
                <a:off x="2237110" y="1734581"/>
                <a:ext cx="15087600" cy="33136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nl-NL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Cầu cảng Sydney là một trong những hình ảnh biểu tượng của thành phố Sydney và nước Australia. Độ cao </a:t>
                </a:r>
                <a14:m>
                  <m:oMath xmlns:m="http://schemas.openxmlformats.org/officeDocument/2006/math"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(</m:t>
                    </m:r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nl-NL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của một điểm thuộc vòng cung thành cầu cảng Sydney có thể biểu thị theo độ dài </a:t>
                </a:r>
                <a14:m>
                  <m:oMath xmlns:m="http://schemas.openxmlformats.org/officeDocument/2006/math"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(</m:t>
                    </m:r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nl-NL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tính từ chân cầu bên trái dọc theo đường nối với chân cầu bên phải như hình sau:</a:t>
                </a:r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65FB5216-3726-6902-E334-008ACCF200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7110" y="1734581"/>
                <a:ext cx="15087600" cy="3313664"/>
              </a:xfrm>
              <a:prstGeom prst="rect">
                <a:avLst/>
              </a:prstGeom>
              <a:blipFill>
                <a:blip r:embed="rId12"/>
                <a:stretch>
                  <a:fillRect l="-1253" r="-2020" b="-6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427" t="9977" b="1102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4828"/>
          <a:stretch>
            <a:fillRect/>
          </a:stretch>
        </p:blipFill>
        <p:spPr>
          <a:xfrm>
            <a:off x="685800" y="7200900"/>
            <a:ext cx="3889617" cy="419176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859608">
            <a:off x="16887947" y="3963900"/>
            <a:ext cx="1722072" cy="135469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267ED4BB-F2A5-A1CA-2DA4-9FABD3242873}"/>
                  </a:ext>
                </a:extLst>
              </p:cNvPr>
              <p:cNvSpPr txBox="1"/>
              <p:nvPr/>
            </p:nvSpPr>
            <p:spPr>
              <a:xfrm>
                <a:off x="3048000" y="2095500"/>
                <a:ext cx="13487400" cy="5514915"/>
              </a:xfrm>
              <a:prstGeom prst="roundRect">
                <a:avLst/>
              </a:prstGeom>
              <a:ln w="3810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b="1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Kết</a:t>
                </a:r>
                <a:r>
                  <a:rPr lang="en-US" sz="44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luận</a:t>
                </a:r>
                <a:r>
                  <a:rPr lang="en-US" sz="44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  <a:r>
                  <a:rPr lang="en-US" sz="4400" b="1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Đồ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thị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hàm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bậc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  <m:sSup>
                      <m:sSupPr>
                        <m:ctrlPr>
                          <a:rPr lang="en-US" sz="4400" i="1" dirty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400" i="1" dirty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400" i="1" dirty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4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44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𝑏𝑥</m:t>
                    </m:r>
                    <m:r>
                      <a:rPr lang="en-US" sz="44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44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en-US" sz="4400" i="0" dirty="0">
                    <a:effectLst/>
                    <a:latin typeface="+mj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44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≠</m:t>
                    </m:r>
                    <m:r>
                      <a:rPr lang="en-US" sz="44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0)</m:t>
                    </m:r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một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đường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parabol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có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đỉnh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điểm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với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toạ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độ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num>
                          <m:den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den>
                        </m:f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;−</m:t>
                        </m:r>
                        <m:f>
                          <m:f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∆</m:t>
                            </m:r>
                          </m:num>
                          <m:den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4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trục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đối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xứng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đường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thẳng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4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=−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267ED4BB-F2A5-A1CA-2DA4-9FABD32428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2095500"/>
                <a:ext cx="13487400" cy="5514915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 w="381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9096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427" t="10131" b="1086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2293619">
            <a:off x="15582027" y="186511"/>
            <a:ext cx="3090615" cy="139358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339241">
            <a:off x="2264468" y="255913"/>
            <a:ext cx="2936731" cy="125478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l="56367" b="59132"/>
          <a:stretch>
            <a:fillRect/>
          </a:stretch>
        </p:blipFill>
        <p:spPr>
          <a:xfrm flipH="1" flipV="1">
            <a:off x="15482233" y="8584978"/>
            <a:ext cx="2805767" cy="19325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36AB7010-08EB-FECA-E572-A09498B2A01B}"/>
                  </a:ext>
                </a:extLst>
              </p:cNvPr>
              <p:cNvSpPr txBox="1"/>
              <p:nvPr/>
            </p:nvSpPr>
            <p:spPr>
              <a:xfrm>
                <a:off x="3989666" y="1007912"/>
                <a:ext cx="11492567" cy="82711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b="1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Nhận</a:t>
                </a:r>
                <a:r>
                  <a:rPr lang="en-US" sz="4400" b="1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xét</a:t>
                </a:r>
                <a:r>
                  <a:rPr lang="en-US" sz="4400" b="1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: </a:t>
                </a:r>
                <a:endParaRPr lang="en-US" sz="44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Font typeface="Symbol" panose="05050102010706020507" pitchFamily="18" charset="2"/>
                  <a:buChar char="-"/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Cho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hàm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𝑓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(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)=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𝑎𝑥</m:t>
                    </m:r>
                    <m:r>
                      <a:rPr lang="en-US" sz="4000" i="1" baseline="30000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2</m:t>
                    </m:r>
                    <m:r>
                      <a:rPr lang="en-US" sz="4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+</m:t>
                    </m:r>
                    <m:r>
                      <a:rPr lang="en-US" sz="4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𝑏𝑥</m:t>
                    </m:r>
                    <m:r>
                      <a:rPr lang="en-US" sz="4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+</m:t>
                    </m:r>
                    <m:r>
                      <a:rPr lang="en-US" sz="4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(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≠0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, ta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∆</m:t>
                        </m:r>
                      </m:num>
                      <m:den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𝑎</m:t>
                        </m:r>
                      </m:den>
                    </m:f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num>
                          <m:den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Font typeface="Symbol" panose="05050102010706020507" pitchFamily="18" charset="2"/>
                  <a:buChar char="-"/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Để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vẽ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đồ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thị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hàm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𝑎</m:t>
                    </m:r>
                    <m:sSup>
                      <m:sSupPr>
                        <m:ctrlPr>
                          <a:rPr lang="en-US" sz="400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+</m:t>
                    </m:r>
                    <m:r>
                      <a:rPr lang="en-US" sz="4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𝑏𝑥</m:t>
                    </m:r>
                    <m:r>
                      <a:rPr lang="en-US" sz="4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+</m:t>
                    </m:r>
                    <m:r>
                      <a:rPr lang="en-US" sz="4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𝑐</m:t>
                    </m:r>
                    <m:r>
                      <a:rPr lang="en-US" sz="4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 (</m:t>
                    </m:r>
                    <m:r>
                      <a:rPr lang="en-US" sz="4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≠0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, ta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thực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hiện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bước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: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FontTx/>
                  <a:buChar char="+"/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Xác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định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toạ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độ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đỉnh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num>
                          <m:den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den>
                        </m:f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;−</m:t>
                        </m:r>
                        <m:f>
                          <m:f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∆</m:t>
                            </m:r>
                          </m:num>
                          <m:den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4</m:t>
                            </m:r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FontTx/>
                  <a:buChar char="+"/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Vẽ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trục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xứng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=−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;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36AB7010-08EB-FECA-E572-A09498B2A0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9666" y="1007912"/>
                <a:ext cx="11492567" cy="8271175"/>
              </a:xfrm>
              <a:prstGeom prst="rect">
                <a:avLst/>
              </a:prstGeom>
              <a:blipFill>
                <a:blip r:embed="rId9"/>
                <a:stretch>
                  <a:fillRect l="-1909" r="-1856" b="-4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9832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427" t="9977" b="1102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162800" y="7594710"/>
            <a:ext cx="14307375" cy="547687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956554" y="2722075"/>
            <a:ext cx="1887231" cy="95734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743200" y="683510"/>
            <a:ext cx="1774367" cy="90976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127942">
            <a:off x="15013090" y="6768208"/>
            <a:ext cx="3982811" cy="350735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2A1641D6-3686-C8E0-978C-DF3645C17C1B}"/>
                  </a:ext>
                </a:extLst>
              </p:cNvPr>
              <p:cNvSpPr txBox="1"/>
              <p:nvPr/>
            </p:nvSpPr>
            <p:spPr>
              <a:xfrm>
                <a:off x="3463618" y="2129790"/>
                <a:ext cx="11360763" cy="60274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71500" marR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FontTx/>
                  <a:buChar char="+"/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Xác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định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một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đặc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biệt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hạn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: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giao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trục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tung (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toạ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độ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(0;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𝑐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)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trục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hoành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nếu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),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xứng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toạ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độ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(0;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𝑐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qua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trục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xứng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=−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𝑎</m:t>
                        </m:r>
                      </m:den>
                    </m:f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FontTx/>
                  <a:buChar char="+"/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Vẽ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parabol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qua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đã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xác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định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ta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nhận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đồ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thị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hàm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𝑎</m:t>
                    </m:r>
                    <m:sSup>
                      <m:sSupPr>
                        <m:ctrlPr>
                          <a:rPr lang="en-US" sz="400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+</m:t>
                    </m:r>
                    <m:r>
                      <a:rPr lang="en-US" sz="4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𝑏𝑥</m:t>
                    </m:r>
                    <m:r>
                      <a:rPr lang="en-US" sz="4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+</m:t>
                    </m:r>
                    <m:r>
                      <a:rPr lang="en-US" sz="4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en-US" sz="4000" i="1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2A1641D6-3686-C8E0-978C-DF3645C17C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3618" y="2129790"/>
                <a:ext cx="11360763" cy="6027419"/>
              </a:xfrm>
              <a:prstGeom prst="rect">
                <a:avLst/>
              </a:prstGeom>
              <a:blipFill>
                <a:blip r:embed="rId10"/>
                <a:stretch>
                  <a:fillRect l="-1717" r="-1931" b="-33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9405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427" t="9977" b="1102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2700000">
            <a:off x="2477538" y="-428976"/>
            <a:ext cx="1044336" cy="285142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866557">
            <a:off x="16982645" y="49985"/>
            <a:ext cx="2095041" cy="555156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430529" y="9105900"/>
            <a:ext cx="1862233" cy="11088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5D8F689B-131A-F1A8-87F5-D7728A8DA00B}"/>
                  </a:ext>
                </a:extLst>
              </p:cNvPr>
              <p:cNvSpPr txBox="1"/>
              <p:nvPr/>
            </p:nvSpPr>
            <p:spPr>
              <a:xfrm>
                <a:off x="3071236" y="827592"/>
                <a:ext cx="13778543" cy="19981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b="1" i="1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Chú</a:t>
                </a:r>
                <a:r>
                  <a:rPr lang="en-US" sz="4400" b="1" i="1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ý: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Nếu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44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&gt;0 </m:t>
                    </m:r>
                  </m:oMath>
                </a14:m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thì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parabol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có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bề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lõm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quay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lên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trên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,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nếu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44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&lt;0 </m:t>
                    </m:r>
                  </m:oMath>
                </a14:m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thì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parabol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có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bề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lõm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quay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xuống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dưới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.</a:t>
                </a:r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5D8F689B-131A-F1A8-87F5-D7728A8DA0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1236" y="827592"/>
                <a:ext cx="13778543" cy="1998176"/>
              </a:xfrm>
              <a:prstGeom prst="rect">
                <a:avLst/>
              </a:prstGeom>
              <a:blipFill>
                <a:blip r:embed="rId8"/>
                <a:stretch>
                  <a:fillRect l="-1814" r="-1770" b="-134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Củng cố kiến thức">
            <a:extLst>
              <a:ext uri="{FF2B5EF4-FFF2-40B4-BE49-F238E27FC236}">
                <a16:creationId xmlns:a16="http://schemas.microsoft.com/office/drawing/2014/main" id="{F5072A54-9731-F9D0-9156-89AA89F508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9859" y="3162135"/>
            <a:ext cx="13054683" cy="6163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3967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427" t="9977" b="1102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b="40552"/>
          <a:stretch>
            <a:fillRect/>
          </a:stretch>
        </p:blipFill>
        <p:spPr>
          <a:xfrm>
            <a:off x="2323668" y="180012"/>
            <a:ext cx="4395570" cy="149559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6865095" y="360804"/>
            <a:ext cx="1760518" cy="133579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flipV="1">
            <a:off x="14020800" y="10046933"/>
            <a:ext cx="3528867" cy="232317"/>
          </a:xfrm>
          <a:prstGeom prst="rect">
            <a:avLst/>
          </a:prstGeom>
        </p:spPr>
      </p:pic>
      <p:sp>
        <p:nvSpPr>
          <p:cNvPr id="8" name="Hình Bầu dục 7">
            <a:extLst>
              <a:ext uri="{FF2B5EF4-FFF2-40B4-BE49-F238E27FC236}">
                <a16:creationId xmlns:a16="http://schemas.microsoft.com/office/drawing/2014/main" id="{6B5799FF-C2B1-0A8E-7939-2DB9000F3504}"/>
              </a:ext>
            </a:extLst>
          </p:cNvPr>
          <p:cNvSpPr/>
          <p:nvPr/>
        </p:nvSpPr>
        <p:spPr>
          <a:xfrm>
            <a:off x="2895600" y="1027904"/>
            <a:ext cx="3048000" cy="12954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DCAAD524-7D0C-7FCE-7F36-04E28F81273E}"/>
                  </a:ext>
                </a:extLst>
              </p:cNvPr>
              <p:cNvSpPr txBox="1"/>
              <p:nvPr/>
            </p:nvSpPr>
            <p:spPr>
              <a:xfrm>
                <a:off x="6310964" y="1327265"/>
                <a:ext cx="1051560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Vẽ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thị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hàm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bậc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2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200" b="0" i="1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sz="4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200" b="0" i="1" smtClean="0">
                        <a:latin typeface="Cambria Math" panose="02040503050406030204" pitchFamily="18" charset="0"/>
                      </a:rPr>
                      <m:t>−3</m:t>
                    </m:r>
                  </m:oMath>
                </a14:m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DCAAD524-7D0C-7FCE-7F36-04E28F8127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0964" y="1327265"/>
                <a:ext cx="10515600" cy="738664"/>
              </a:xfrm>
              <a:prstGeom prst="rect">
                <a:avLst/>
              </a:prstGeom>
              <a:blipFill>
                <a:blip r:embed="rId9"/>
                <a:stretch>
                  <a:fillRect l="-2203" t="-17355" b="-37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71DE3FCB-50FF-B6D5-9D13-A5DFBAEBF737}"/>
              </a:ext>
            </a:extLst>
          </p:cNvPr>
          <p:cNvSpPr txBox="1"/>
          <p:nvPr/>
        </p:nvSpPr>
        <p:spPr>
          <a:xfrm>
            <a:off x="8748567" y="2531564"/>
            <a:ext cx="320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5461328D-BEAD-6052-1C69-BA4CF1A008F4}"/>
                  </a:ext>
                </a:extLst>
              </p:cNvPr>
              <p:cNvSpPr txBox="1"/>
              <p:nvPr/>
            </p:nvSpPr>
            <p:spPr>
              <a:xfrm>
                <a:off x="3147867" y="3583784"/>
                <a:ext cx="14401800" cy="64415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Ta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=1, 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=−2, 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=−3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;  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(−2)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−4.1.</m:t>
                    </m:r>
                    <m:d>
                      <m:dPr>
                        <m:ctrlP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−3</m:t>
                        </m:r>
                      </m:e>
                    </m:d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=16</m:t>
                    </m:r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571500" indent="-571500" algn="just">
                  <a:lnSpc>
                    <a:spcPct val="150000"/>
                  </a:lnSpc>
                  <a:buFont typeface="Symbol" panose="05050102010706020507" pitchFamily="18" charset="2"/>
                  <a:buChar char="-"/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Toạ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độ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đỉnh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I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(1;−4)</m:t>
                    </m:r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571500" indent="-571500" algn="just">
                  <a:lnSpc>
                    <a:spcPct val="150000"/>
                  </a:lnSpc>
                  <a:buFont typeface="Symbol" panose="05050102010706020507" pitchFamily="18" charset="2"/>
                  <a:buChar char="-"/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Trục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xứng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</m:t>
                    </m:r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571500" indent="-571500" algn="just">
                  <a:lnSpc>
                    <a:spcPct val="150000"/>
                  </a:lnSpc>
                  <a:buFont typeface="Symbol" panose="05050102010706020507" pitchFamily="18" charset="2"/>
                  <a:buChar char="-"/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Giao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parabol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trục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tung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(0;−3)</m:t>
                    </m:r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571500" indent="-571500" algn="just">
                  <a:lnSpc>
                    <a:spcPct val="150000"/>
                  </a:lnSpc>
                  <a:buFont typeface="Symbol" panose="05050102010706020507" pitchFamily="18" charset="2"/>
                  <a:buChar char="-"/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Giao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parabol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trục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hoành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(−1;0)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(3;0)</m:t>
                    </m:r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571500" indent="-571500" algn="just">
                  <a:lnSpc>
                    <a:spcPct val="150000"/>
                  </a:lnSpc>
                  <a:buFont typeface="Symbol" panose="05050102010706020507" pitchFamily="18" charset="2"/>
                  <a:buChar char="-"/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xứng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(0;−3) 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qua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trục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xứng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(2;−3)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5461328D-BEAD-6052-1C69-BA4CF1A008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7867" y="3583784"/>
                <a:ext cx="14401800" cy="6441572"/>
              </a:xfrm>
              <a:prstGeom prst="rect">
                <a:avLst/>
              </a:prstGeom>
              <a:blipFill>
                <a:blip r:embed="rId10"/>
                <a:stretch>
                  <a:fillRect l="-1523" r="-1481" b="-31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8382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427" t="9977" b="1102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600200" y="1878825"/>
            <a:ext cx="1758672" cy="168832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63566">
            <a:off x="1983959" y="9757357"/>
            <a:ext cx="4912579" cy="34388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6002000" y="493879"/>
            <a:ext cx="2188851" cy="138494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E36314FC-84A6-E0B5-39E1-636E5847790C}"/>
                  </a:ext>
                </a:extLst>
              </p:cNvPr>
              <p:cNvSpPr txBox="1"/>
              <p:nvPr/>
            </p:nvSpPr>
            <p:spPr>
              <a:xfrm>
                <a:off x="3266298" y="461406"/>
                <a:ext cx="12877800" cy="18247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Vẽ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parabol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qua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ta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nhận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thị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hàm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−3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như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13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E36314FC-84A6-E0B5-39E1-636E584779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6298" y="461406"/>
                <a:ext cx="12877800" cy="1824730"/>
              </a:xfrm>
              <a:prstGeom prst="rect">
                <a:avLst/>
              </a:prstGeom>
              <a:blipFill>
                <a:blip r:embed="rId9"/>
                <a:stretch>
                  <a:fillRect l="-1705" r="-2794" b="-137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Hình ảnh 8" descr="Ảnh có chứa văn bản&#10;&#10;Mô tả được tạo tự động">
            <a:extLst>
              <a:ext uri="{FF2B5EF4-FFF2-40B4-BE49-F238E27FC236}">
                <a16:creationId xmlns:a16="http://schemas.microsoft.com/office/drawing/2014/main" id="{3960B663-A54C-EE98-D9C8-C9C5BAD6DE16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13" t="18550" r="5108" b="5244"/>
          <a:stretch/>
        </p:blipFill>
        <p:spPr>
          <a:xfrm>
            <a:off x="7315200" y="2383903"/>
            <a:ext cx="6172200" cy="7935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546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427" t="9977" b="1102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6006695">
            <a:off x="1867681" y="8199118"/>
            <a:ext cx="1960852" cy="202410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859608">
            <a:off x="2426833" y="839699"/>
            <a:ext cx="1722072" cy="1354697"/>
          </a:xfrm>
          <a:prstGeom prst="rect">
            <a:avLst/>
          </a:prstGeom>
        </p:spPr>
      </p:pic>
      <p:sp>
        <p:nvSpPr>
          <p:cNvPr id="8" name="Hình tự do: Hình 7">
            <a:extLst>
              <a:ext uri="{FF2B5EF4-FFF2-40B4-BE49-F238E27FC236}">
                <a16:creationId xmlns:a16="http://schemas.microsoft.com/office/drawing/2014/main" id="{572DD960-1DA3-9E01-B0FF-E3A6E113217A}"/>
              </a:ext>
            </a:extLst>
          </p:cNvPr>
          <p:cNvSpPr/>
          <p:nvPr/>
        </p:nvSpPr>
        <p:spPr>
          <a:xfrm rot="18341150">
            <a:off x="1927723" y="8852490"/>
            <a:ext cx="257325" cy="1764695"/>
          </a:xfrm>
          <a:custGeom>
            <a:avLst/>
            <a:gdLst>
              <a:gd name="connsiteX0" fmla="*/ 221768 w 257325"/>
              <a:gd name="connsiteY0" fmla="*/ 1763476 h 1764695"/>
              <a:gd name="connsiteX1" fmla="*/ 101174 w 257325"/>
              <a:gd name="connsiteY1" fmla="*/ 1584339 h 1764695"/>
              <a:gd name="connsiteX2" fmla="*/ 147321 w 257325"/>
              <a:gd name="connsiteY2" fmla="*/ 1474052 h 1764695"/>
              <a:gd name="connsiteX3" fmla="*/ 184034 w 257325"/>
              <a:gd name="connsiteY3" fmla="*/ 1366059 h 1764695"/>
              <a:gd name="connsiteX4" fmla="*/ 116854 w 257325"/>
              <a:gd name="connsiteY4" fmla="*/ 1281017 h 1764695"/>
              <a:gd name="connsiteX5" fmla="*/ 54518 w 257325"/>
              <a:gd name="connsiteY5" fmla="*/ 1205155 h 1764695"/>
              <a:gd name="connsiteX6" fmla="*/ 76826 w 257325"/>
              <a:gd name="connsiteY6" fmla="*/ 1039278 h 1764695"/>
              <a:gd name="connsiteX7" fmla="*/ 127562 w 257325"/>
              <a:gd name="connsiteY7" fmla="*/ 865113 h 1764695"/>
              <a:gd name="connsiteX8" fmla="*/ 36543 w 257325"/>
              <a:gd name="connsiteY8" fmla="*/ 683936 h 1764695"/>
              <a:gd name="connsiteX9" fmla="*/ 109078 w 257325"/>
              <a:gd name="connsiteY9" fmla="*/ 523796 h 1764695"/>
              <a:gd name="connsiteX10" fmla="*/ 129092 w 257325"/>
              <a:gd name="connsiteY10" fmla="*/ 426514 h 1764695"/>
              <a:gd name="connsiteX11" fmla="*/ 72492 w 257325"/>
              <a:gd name="connsiteY11" fmla="*/ 337137 h 1764695"/>
              <a:gd name="connsiteX12" fmla="*/ 3017 w 257325"/>
              <a:gd name="connsiteY12" fmla="*/ 147927 h 1764695"/>
              <a:gd name="connsiteX13" fmla="*/ 128964 w 257325"/>
              <a:gd name="connsiteY13" fmla="*/ 1685 h 1764695"/>
              <a:gd name="connsiteX14" fmla="*/ 144262 w 257325"/>
              <a:gd name="connsiteY14" fmla="*/ 57020 h 1764695"/>
              <a:gd name="connsiteX15" fmla="*/ 70707 w 257325"/>
              <a:gd name="connsiteY15" fmla="*/ 237687 h 1764695"/>
              <a:gd name="connsiteX16" fmla="*/ 186839 w 257325"/>
              <a:gd name="connsiteY16" fmla="*/ 423964 h 1764695"/>
              <a:gd name="connsiteX17" fmla="*/ 139035 w 257325"/>
              <a:gd name="connsiteY17" fmla="*/ 585124 h 1764695"/>
              <a:gd name="connsiteX18" fmla="*/ 111118 w 257325"/>
              <a:gd name="connsiteY18" fmla="*/ 746283 h 1764695"/>
              <a:gd name="connsiteX19" fmla="*/ 194488 w 257325"/>
              <a:gd name="connsiteY19" fmla="*/ 911906 h 1764695"/>
              <a:gd name="connsiteX20" fmla="*/ 128454 w 257325"/>
              <a:gd name="connsiteY20" fmla="*/ 1065033 h 1764695"/>
              <a:gd name="connsiteX21" fmla="*/ 133299 w 257325"/>
              <a:gd name="connsiteY21" fmla="*/ 1217650 h 1764695"/>
              <a:gd name="connsiteX22" fmla="*/ 242037 w 257325"/>
              <a:gd name="connsiteY22" fmla="*/ 1366314 h 1764695"/>
              <a:gd name="connsiteX23" fmla="*/ 175239 w 257325"/>
              <a:gd name="connsiteY23" fmla="*/ 1541499 h 1764695"/>
              <a:gd name="connsiteX24" fmla="*/ 237065 w 257325"/>
              <a:gd name="connsiteY24" fmla="*/ 1708014 h 1764695"/>
              <a:gd name="connsiteX25" fmla="*/ 221768 w 257325"/>
              <a:gd name="connsiteY25" fmla="*/ 1763476 h 1764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57325" h="1764695">
                <a:moveTo>
                  <a:pt x="221768" y="1763476"/>
                </a:moveTo>
                <a:cubicBezTo>
                  <a:pt x="145026" y="1741801"/>
                  <a:pt x="90339" y="1664664"/>
                  <a:pt x="101174" y="1584339"/>
                </a:cubicBezTo>
                <a:cubicBezTo>
                  <a:pt x="106528" y="1544177"/>
                  <a:pt x="127180" y="1508604"/>
                  <a:pt x="147321" y="1474052"/>
                </a:cubicBezTo>
                <a:cubicBezTo>
                  <a:pt x="165805" y="1442432"/>
                  <a:pt x="192448" y="1404692"/>
                  <a:pt x="184034" y="1366059"/>
                </a:cubicBezTo>
                <a:cubicBezTo>
                  <a:pt x="176258" y="1329722"/>
                  <a:pt x="142987" y="1304477"/>
                  <a:pt x="116854" y="1281017"/>
                </a:cubicBezTo>
                <a:cubicBezTo>
                  <a:pt x="92378" y="1258960"/>
                  <a:pt x="68668" y="1235372"/>
                  <a:pt x="54518" y="1205155"/>
                </a:cubicBezTo>
                <a:cubicBezTo>
                  <a:pt x="27748" y="1148035"/>
                  <a:pt x="46742" y="1090915"/>
                  <a:pt x="76826" y="1039278"/>
                </a:cubicBezTo>
                <a:cubicBezTo>
                  <a:pt x="106656" y="988278"/>
                  <a:pt x="158284" y="927078"/>
                  <a:pt x="127562" y="865113"/>
                </a:cubicBezTo>
                <a:cubicBezTo>
                  <a:pt x="95948" y="801236"/>
                  <a:pt x="32209" y="763751"/>
                  <a:pt x="36543" y="683936"/>
                </a:cubicBezTo>
                <a:cubicBezTo>
                  <a:pt x="39985" y="622226"/>
                  <a:pt x="80396" y="575434"/>
                  <a:pt x="109078" y="523796"/>
                </a:cubicBezTo>
                <a:cubicBezTo>
                  <a:pt x="125650" y="493962"/>
                  <a:pt x="137123" y="460939"/>
                  <a:pt x="129092" y="426514"/>
                </a:cubicBezTo>
                <a:cubicBezTo>
                  <a:pt x="121061" y="391707"/>
                  <a:pt x="94800" y="363657"/>
                  <a:pt x="72492" y="337137"/>
                </a:cubicBezTo>
                <a:cubicBezTo>
                  <a:pt x="25835" y="281420"/>
                  <a:pt x="-11005" y="223662"/>
                  <a:pt x="3017" y="147927"/>
                </a:cubicBezTo>
                <a:cubicBezTo>
                  <a:pt x="15637" y="80098"/>
                  <a:pt x="63824" y="23870"/>
                  <a:pt x="128964" y="1685"/>
                </a:cubicBezTo>
                <a:cubicBezTo>
                  <a:pt x="164021" y="-10300"/>
                  <a:pt x="178935" y="45163"/>
                  <a:pt x="144262" y="57020"/>
                </a:cubicBezTo>
                <a:cubicBezTo>
                  <a:pt x="72747" y="81372"/>
                  <a:pt x="36034" y="170495"/>
                  <a:pt x="70707" y="237687"/>
                </a:cubicBezTo>
                <a:cubicBezTo>
                  <a:pt x="104616" y="303477"/>
                  <a:pt x="174729" y="346572"/>
                  <a:pt x="186839" y="423964"/>
                </a:cubicBezTo>
                <a:cubicBezTo>
                  <a:pt x="196272" y="484017"/>
                  <a:pt x="170139" y="535909"/>
                  <a:pt x="139035" y="585124"/>
                </a:cubicBezTo>
                <a:cubicBezTo>
                  <a:pt x="107038" y="635869"/>
                  <a:pt x="74787" y="688399"/>
                  <a:pt x="111118" y="746283"/>
                </a:cubicBezTo>
                <a:cubicBezTo>
                  <a:pt x="145409" y="800853"/>
                  <a:pt x="198312" y="840888"/>
                  <a:pt x="194488" y="911906"/>
                </a:cubicBezTo>
                <a:cubicBezTo>
                  <a:pt x="191301" y="969535"/>
                  <a:pt x="156627" y="1017093"/>
                  <a:pt x="128454" y="1065033"/>
                </a:cubicBezTo>
                <a:cubicBezTo>
                  <a:pt x="96203" y="1119603"/>
                  <a:pt x="85240" y="1167925"/>
                  <a:pt x="133299" y="1217650"/>
                </a:cubicBezTo>
                <a:cubicBezTo>
                  <a:pt x="176641" y="1262530"/>
                  <a:pt x="234260" y="1298740"/>
                  <a:pt x="242037" y="1366314"/>
                </a:cubicBezTo>
                <a:cubicBezTo>
                  <a:pt x="249685" y="1432232"/>
                  <a:pt x="203156" y="1486292"/>
                  <a:pt x="175239" y="1541499"/>
                </a:cubicBezTo>
                <a:cubicBezTo>
                  <a:pt x="142604" y="1606141"/>
                  <a:pt x="160706" y="1686339"/>
                  <a:pt x="237065" y="1708014"/>
                </a:cubicBezTo>
                <a:cubicBezTo>
                  <a:pt x="272631" y="1718214"/>
                  <a:pt x="257461" y="1773549"/>
                  <a:pt x="221768" y="1763476"/>
                </a:cubicBezTo>
                <a:close/>
              </a:path>
            </a:pathLst>
          </a:custGeom>
          <a:solidFill>
            <a:srgbClr val="292727"/>
          </a:solidFill>
          <a:ln w="1273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0" name="Nhóm 9">
            <a:extLst>
              <a:ext uri="{FF2B5EF4-FFF2-40B4-BE49-F238E27FC236}">
                <a16:creationId xmlns:a16="http://schemas.microsoft.com/office/drawing/2014/main" id="{A58EAD0A-D48B-30A0-BF73-10589905732F}"/>
              </a:ext>
            </a:extLst>
          </p:cNvPr>
          <p:cNvGrpSpPr/>
          <p:nvPr/>
        </p:nvGrpSpPr>
        <p:grpSpPr>
          <a:xfrm>
            <a:off x="16154400" y="647700"/>
            <a:ext cx="1697438" cy="502500"/>
            <a:chOff x="6615589" y="1828493"/>
            <a:chExt cx="1697438" cy="502500"/>
          </a:xfrm>
        </p:grpSpPr>
        <p:sp>
          <p:nvSpPr>
            <p:cNvPr id="7" name="Hình tự do: Hình 6">
              <a:extLst>
                <a:ext uri="{FF2B5EF4-FFF2-40B4-BE49-F238E27FC236}">
                  <a16:creationId xmlns:a16="http://schemas.microsoft.com/office/drawing/2014/main" id="{AF8C294A-D20C-4A8B-68F0-118431A285D6}"/>
                </a:ext>
              </a:extLst>
            </p:cNvPr>
            <p:cNvSpPr/>
            <p:nvPr/>
          </p:nvSpPr>
          <p:spPr>
            <a:xfrm rot="18341150">
              <a:off x="7311685" y="1329651"/>
              <a:ext cx="305246" cy="1697438"/>
            </a:xfrm>
            <a:custGeom>
              <a:avLst/>
              <a:gdLst>
                <a:gd name="connsiteX0" fmla="*/ 171293 w 305246"/>
                <a:gd name="connsiteY0" fmla="*/ 1207946 h 1697438"/>
                <a:gd name="connsiteX1" fmla="*/ 178176 w 305246"/>
                <a:gd name="connsiteY1" fmla="*/ 1370254 h 1697438"/>
                <a:gd name="connsiteX2" fmla="*/ 192964 w 305246"/>
                <a:gd name="connsiteY2" fmla="*/ 1557806 h 1697438"/>
                <a:gd name="connsiteX3" fmla="*/ 43178 w 305246"/>
                <a:gd name="connsiteY3" fmla="*/ 1693720 h 1697438"/>
                <a:gd name="connsiteX4" fmla="*/ 14241 w 305246"/>
                <a:gd name="connsiteY4" fmla="*/ 1644123 h 1697438"/>
                <a:gd name="connsiteX5" fmla="*/ 153446 w 305246"/>
                <a:gd name="connsiteY5" fmla="*/ 1472636 h 1697438"/>
                <a:gd name="connsiteX6" fmla="*/ 84354 w 305246"/>
                <a:gd name="connsiteY6" fmla="*/ 1285466 h 1697438"/>
                <a:gd name="connsiteX7" fmla="*/ 144523 w 305246"/>
                <a:gd name="connsiteY7" fmla="*/ 1154779 h 1697438"/>
                <a:gd name="connsiteX8" fmla="*/ 225088 w 305246"/>
                <a:gd name="connsiteY8" fmla="*/ 1020267 h 1697438"/>
                <a:gd name="connsiteX9" fmla="*/ 157780 w 305246"/>
                <a:gd name="connsiteY9" fmla="*/ 822770 h 1697438"/>
                <a:gd name="connsiteX10" fmla="*/ 167723 w 305246"/>
                <a:gd name="connsiteY10" fmla="*/ 729950 h 1697438"/>
                <a:gd name="connsiteX11" fmla="*/ 226363 w 305246"/>
                <a:gd name="connsiteY11" fmla="*/ 653960 h 1697438"/>
                <a:gd name="connsiteX12" fmla="*/ 211193 w 305246"/>
                <a:gd name="connsiteY12" fmla="*/ 492928 h 1697438"/>
                <a:gd name="connsiteX13" fmla="*/ 118390 w 305246"/>
                <a:gd name="connsiteY13" fmla="*/ 368233 h 1697438"/>
                <a:gd name="connsiteX14" fmla="*/ 163134 w 305246"/>
                <a:gd name="connsiteY14" fmla="*/ 203376 h 1697438"/>
                <a:gd name="connsiteX15" fmla="*/ 77852 w 305246"/>
                <a:gd name="connsiteY15" fmla="*/ 47444 h 1697438"/>
                <a:gd name="connsiteX16" fmla="*/ 118390 w 305246"/>
                <a:gd name="connsiteY16" fmla="*/ 6899 h 1697438"/>
                <a:gd name="connsiteX17" fmla="*/ 224196 w 305246"/>
                <a:gd name="connsiteY17" fmla="*/ 182849 h 1697438"/>
                <a:gd name="connsiteX18" fmla="*/ 185698 w 305246"/>
                <a:gd name="connsiteY18" fmla="*/ 381748 h 1697438"/>
                <a:gd name="connsiteX19" fmla="*/ 292141 w 305246"/>
                <a:gd name="connsiteY19" fmla="*/ 513073 h 1697438"/>
                <a:gd name="connsiteX20" fmla="*/ 269960 w 305246"/>
                <a:gd name="connsiteY20" fmla="*/ 691190 h 1697438"/>
                <a:gd name="connsiteX21" fmla="*/ 212467 w 305246"/>
                <a:gd name="connsiteY21" fmla="*/ 789237 h 1697438"/>
                <a:gd name="connsiteX22" fmla="*/ 240131 w 305246"/>
                <a:gd name="connsiteY22" fmla="*/ 892767 h 1697438"/>
                <a:gd name="connsiteX23" fmla="*/ 275441 w 305246"/>
                <a:gd name="connsiteY23" fmla="*/ 1091667 h 1697438"/>
                <a:gd name="connsiteX24" fmla="*/ 171293 w 305246"/>
                <a:gd name="connsiteY24" fmla="*/ 1207946 h 1697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05246" h="1697438">
                  <a:moveTo>
                    <a:pt x="171293" y="1207946"/>
                  </a:moveTo>
                  <a:cubicBezTo>
                    <a:pt x="118900" y="1259329"/>
                    <a:pt x="150004" y="1314791"/>
                    <a:pt x="178176" y="1370254"/>
                  </a:cubicBezTo>
                  <a:cubicBezTo>
                    <a:pt x="209281" y="1431326"/>
                    <a:pt x="222539" y="1492908"/>
                    <a:pt x="192964" y="1557806"/>
                  </a:cubicBezTo>
                  <a:cubicBezTo>
                    <a:pt x="163261" y="1623085"/>
                    <a:pt x="103985" y="1660825"/>
                    <a:pt x="43178" y="1693720"/>
                  </a:cubicBezTo>
                  <a:cubicBezTo>
                    <a:pt x="10672" y="1711315"/>
                    <a:pt x="-18266" y="1661718"/>
                    <a:pt x="14241" y="1644123"/>
                  </a:cubicBezTo>
                  <a:cubicBezTo>
                    <a:pt x="80019" y="1608550"/>
                    <a:pt x="158927" y="1558953"/>
                    <a:pt x="153446" y="1472636"/>
                  </a:cubicBezTo>
                  <a:cubicBezTo>
                    <a:pt x="149112" y="1404933"/>
                    <a:pt x="91492" y="1353424"/>
                    <a:pt x="84354" y="1285466"/>
                  </a:cubicBezTo>
                  <a:cubicBezTo>
                    <a:pt x="78745" y="1231916"/>
                    <a:pt x="105514" y="1188694"/>
                    <a:pt x="144523" y="1154779"/>
                  </a:cubicBezTo>
                  <a:cubicBezTo>
                    <a:pt x="188375" y="1116657"/>
                    <a:pt x="234649" y="1086312"/>
                    <a:pt x="225088" y="1020267"/>
                  </a:cubicBezTo>
                  <a:cubicBezTo>
                    <a:pt x="215017" y="950652"/>
                    <a:pt x="168616" y="892512"/>
                    <a:pt x="157780" y="822770"/>
                  </a:cubicBezTo>
                  <a:cubicBezTo>
                    <a:pt x="152936" y="791150"/>
                    <a:pt x="154466" y="759530"/>
                    <a:pt x="167723" y="729950"/>
                  </a:cubicBezTo>
                  <a:cubicBezTo>
                    <a:pt x="181364" y="699605"/>
                    <a:pt x="207496" y="680480"/>
                    <a:pt x="226363" y="653960"/>
                  </a:cubicBezTo>
                  <a:cubicBezTo>
                    <a:pt x="261674" y="603853"/>
                    <a:pt x="251093" y="536278"/>
                    <a:pt x="211193" y="492928"/>
                  </a:cubicBezTo>
                  <a:cubicBezTo>
                    <a:pt x="176009" y="454551"/>
                    <a:pt x="130118" y="422166"/>
                    <a:pt x="118390" y="368233"/>
                  </a:cubicBezTo>
                  <a:cubicBezTo>
                    <a:pt x="104495" y="304483"/>
                    <a:pt x="147964" y="260879"/>
                    <a:pt x="163134" y="203376"/>
                  </a:cubicBezTo>
                  <a:cubicBezTo>
                    <a:pt x="180599" y="136694"/>
                    <a:pt x="124509" y="85311"/>
                    <a:pt x="77852" y="47444"/>
                  </a:cubicBezTo>
                  <a:cubicBezTo>
                    <a:pt x="49170" y="24112"/>
                    <a:pt x="89962" y="-16178"/>
                    <a:pt x="118390" y="6899"/>
                  </a:cubicBezTo>
                  <a:cubicBezTo>
                    <a:pt x="171803" y="50249"/>
                    <a:pt x="227255" y="108771"/>
                    <a:pt x="224196" y="182849"/>
                  </a:cubicBezTo>
                  <a:cubicBezTo>
                    <a:pt x="221391" y="249149"/>
                    <a:pt x="145032" y="317743"/>
                    <a:pt x="185698" y="381748"/>
                  </a:cubicBezTo>
                  <a:cubicBezTo>
                    <a:pt x="216420" y="430326"/>
                    <a:pt x="269960" y="457611"/>
                    <a:pt x="292141" y="513073"/>
                  </a:cubicBezTo>
                  <a:cubicBezTo>
                    <a:pt x="315215" y="570830"/>
                    <a:pt x="307821" y="641210"/>
                    <a:pt x="269960" y="691190"/>
                  </a:cubicBezTo>
                  <a:cubicBezTo>
                    <a:pt x="245357" y="723575"/>
                    <a:pt x="213870" y="744867"/>
                    <a:pt x="212467" y="789237"/>
                  </a:cubicBezTo>
                  <a:cubicBezTo>
                    <a:pt x="211321" y="824682"/>
                    <a:pt x="225981" y="861020"/>
                    <a:pt x="240131" y="892767"/>
                  </a:cubicBezTo>
                  <a:cubicBezTo>
                    <a:pt x="267538" y="954349"/>
                    <a:pt x="299662" y="1023582"/>
                    <a:pt x="275441" y="1091667"/>
                  </a:cubicBezTo>
                  <a:cubicBezTo>
                    <a:pt x="256575" y="1144324"/>
                    <a:pt x="209281" y="1170716"/>
                    <a:pt x="171293" y="1207946"/>
                  </a:cubicBezTo>
                  <a:close/>
                </a:path>
              </a:pathLst>
            </a:custGeom>
            <a:solidFill>
              <a:srgbClr val="292727"/>
            </a:solidFill>
            <a:ln w="127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Hình tự do: Hình 8">
              <a:extLst>
                <a:ext uri="{FF2B5EF4-FFF2-40B4-BE49-F238E27FC236}">
                  <a16:creationId xmlns:a16="http://schemas.microsoft.com/office/drawing/2014/main" id="{02C85DA7-A878-B720-6AE9-C2C94B49C329}"/>
                </a:ext>
              </a:extLst>
            </p:cNvPr>
            <p:cNvSpPr/>
            <p:nvPr/>
          </p:nvSpPr>
          <p:spPr>
            <a:xfrm rot="18341150">
              <a:off x="7375708" y="1332183"/>
              <a:ext cx="199968" cy="1192587"/>
            </a:xfrm>
            <a:custGeom>
              <a:avLst/>
              <a:gdLst>
                <a:gd name="connsiteX0" fmla="*/ 120781 w 199968"/>
                <a:gd name="connsiteY0" fmla="*/ 664668 h 1192587"/>
                <a:gd name="connsiteX1" fmla="*/ 163104 w 199968"/>
                <a:gd name="connsiteY1" fmla="*/ 800200 h 1192587"/>
                <a:gd name="connsiteX2" fmla="*/ 49777 w 199968"/>
                <a:gd name="connsiteY2" fmla="*/ 1184995 h 1192587"/>
                <a:gd name="connsiteX3" fmla="*/ 9239 w 199968"/>
                <a:gd name="connsiteY3" fmla="*/ 1144450 h 1192587"/>
                <a:gd name="connsiteX4" fmla="*/ 111348 w 199968"/>
                <a:gd name="connsiteY4" fmla="*/ 1002287 h 1192587"/>
                <a:gd name="connsiteX5" fmla="*/ 130853 w 199968"/>
                <a:gd name="connsiteY5" fmla="*/ 877338 h 1192587"/>
                <a:gd name="connsiteX6" fmla="*/ 77440 w 199968"/>
                <a:gd name="connsiteY6" fmla="*/ 755958 h 1192587"/>
                <a:gd name="connsiteX7" fmla="*/ 70811 w 199968"/>
                <a:gd name="connsiteY7" fmla="*/ 630881 h 1192587"/>
                <a:gd name="connsiteX8" fmla="*/ 133275 w 199968"/>
                <a:gd name="connsiteY8" fmla="*/ 501979 h 1192587"/>
                <a:gd name="connsiteX9" fmla="*/ 122694 w 199968"/>
                <a:gd name="connsiteY9" fmla="*/ 362366 h 1192587"/>
                <a:gd name="connsiteX10" fmla="*/ 43021 w 199968"/>
                <a:gd name="connsiteY10" fmla="*/ 261769 h 1192587"/>
                <a:gd name="connsiteX11" fmla="*/ 52454 w 199968"/>
                <a:gd name="connsiteY11" fmla="*/ 147019 h 1192587"/>
                <a:gd name="connsiteX12" fmla="*/ 49777 w 199968"/>
                <a:gd name="connsiteY12" fmla="*/ 48717 h 1192587"/>
                <a:gd name="connsiteX13" fmla="*/ 90315 w 199968"/>
                <a:gd name="connsiteY13" fmla="*/ 8172 h 1192587"/>
                <a:gd name="connsiteX14" fmla="*/ 125753 w 199968"/>
                <a:gd name="connsiteY14" fmla="*/ 136437 h 1192587"/>
                <a:gd name="connsiteX15" fmla="*/ 91080 w 199968"/>
                <a:gd name="connsiteY15" fmla="*/ 192282 h 1192587"/>
                <a:gd name="connsiteX16" fmla="*/ 119379 w 199968"/>
                <a:gd name="connsiteY16" fmla="*/ 265339 h 1192587"/>
                <a:gd name="connsiteX17" fmla="*/ 185285 w 199968"/>
                <a:gd name="connsiteY17" fmla="*/ 526459 h 1192587"/>
                <a:gd name="connsiteX18" fmla="*/ 120781 w 199968"/>
                <a:gd name="connsiteY18" fmla="*/ 664668 h 1192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99968" h="1192587">
                  <a:moveTo>
                    <a:pt x="120781" y="664668"/>
                  </a:moveTo>
                  <a:cubicBezTo>
                    <a:pt x="110839" y="714393"/>
                    <a:pt x="142580" y="757743"/>
                    <a:pt x="163104" y="800200"/>
                  </a:cubicBezTo>
                  <a:cubicBezTo>
                    <a:pt x="228500" y="934968"/>
                    <a:pt x="154818" y="1091410"/>
                    <a:pt x="49777" y="1184995"/>
                  </a:cubicBezTo>
                  <a:cubicBezTo>
                    <a:pt x="22242" y="1209474"/>
                    <a:pt x="-18423" y="1169057"/>
                    <a:pt x="9239" y="1144450"/>
                  </a:cubicBezTo>
                  <a:cubicBezTo>
                    <a:pt x="52326" y="1106072"/>
                    <a:pt x="88912" y="1055327"/>
                    <a:pt x="111348" y="1002287"/>
                  </a:cubicBezTo>
                  <a:cubicBezTo>
                    <a:pt x="127410" y="964165"/>
                    <a:pt x="138501" y="918648"/>
                    <a:pt x="130853" y="877338"/>
                  </a:cubicBezTo>
                  <a:cubicBezTo>
                    <a:pt x="122821" y="833733"/>
                    <a:pt x="94139" y="796375"/>
                    <a:pt x="77440" y="755958"/>
                  </a:cubicBezTo>
                  <a:cubicBezTo>
                    <a:pt x="60485" y="715158"/>
                    <a:pt x="56151" y="673211"/>
                    <a:pt x="70811" y="630881"/>
                  </a:cubicBezTo>
                  <a:cubicBezTo>
                    <a:pt x="86490" y="585491"/>
                    <a:pt x="117977" y="547369"/>
                    <a:pt x="133275" y="501979"/>
                  </a:cubicBezTo>
                  <a:cubicBezTo>
                    <a:pt x="148699" y="456461"/>
                    <a:pt x="144620" y="405206"/>
                    <a:pt x="122694" y="362366"/>
                  </a:cubicBezTo>
                  <a:cubicBezTo>
                    <a:pt x="102807" y="323479"/>
                    <a:pt x="65202" y="298872"/>
                    <a:pt x="43021" y="261769"/>
                  </a:cubicBezTo>
                  <a:cubicBezTo>
                    <a:pt x="19438" y="222372"/>
                    <a:pt x="26703" y="182974"/>
                    <a:pt x="52454" y="147019"/>
                  </a:cubicBezTo>
                  <a:cubicBezTo>
                    <a:pt x="78460" y="110682"/>
                    <a:pt x="86108" y="83397"/>
                    <a:pt x="49777" y="48717"/>
                  </a:cubicBezTo>
                  <a:cubicBezTo>
                    <a:pt x="23007" y="23090"/>
                    <a:pt x="63672" y="-17455"/>
                    <a:pt x="90315" y="8172"/>
                  </a:cubicBezTo>
                  <a:cubicBezTo>
                    <a:pt x="126136" y="42470"/>
                    <a:pt x="144620" y="88370"/>
                    <a:pt x="125753" y="136437"/>
                  </a:cubicBezTo>
                  <a:cubicBezTo>
                    <a:pt x="117468" y="157347"/>
                    <a:pt x="101278" y="172519"/>
                    <a:pt x="91080" y="192282"/>
                  </a:cubicBezTo>
                  <a:cubicBezTo>
                    <a:pt x="75782" y="221862"/>
                    <a:pt x="100003" y="244812"/>
                    <a:pt x="119379" y="265339"/>
                  </a:cubicBezTo>
                  <a:cubicBezTo>
                    <a:pt x="186432" y="336357"/>
                    <a:pt x="221871" y="430579"/>
                    <a:pt x="185285" y="526459"/>
                  </a:cubicBezTo>
                  <a:cubicBezTo>
                    <a:pt x="167311" y="573378"/>
                    <a:pt x="130725" y="614816"/>
                    <a:pt x="120781" y="664668"/>
                  </a:cubicBezTo>
                  <a:close/>
                </a:path>
              </a:pathLst>
            </a:custGeom>
            <a:solidFill>
              <a:srgbClr val="292727"/>
            </a:solidFill>
            <a:ln w="127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1" name="Hình chữ nhật: Góc Tròn 10">
            <a:extLst>
              <a:ext uri="{FF2B5EF4-FFF2-40B4-BE49-F238E27FC236}">
                <a16:creationId xmlns:a16="http://schemas.microsoft.com/office/drawing/2014/main" id="{947288FF-4FFB-F8D7-54C8-404AA2271545}"/>
              </a:ext>
            </a:extLst>
          </p:cNvPr>
          <p:cNvSpPr/>
          <p:nvPr/>
        </p:nvSpPr>
        <p:spPr>
          <a:xfrm>
            <a:off x="7478615" y="1090996"/>
            <a:ext cx="4191000" cy="12954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2692BC75-AA7F-6C47-A641-95C3B1466763}"/>
              </a:ext>
            </a:extLst>
          </p:cNvPr>
          <p:cNvSpPr txBox="1"/>
          <p:nvPr/>
        </p:nvSpPr>
        <p:spPr>
          <a:xfrm>
            <a:off x="4876800" y="3238500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thị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hàm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bậc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03C4E291-546D-A520-AD70-A311532BEB1D}"/>
                  </a:ext>
                </a:extLst>
              </p:cNvPr>
              <p:cNvSpPr txBox="1"/>
              <p:nvPr/>
            </p:nvSpPr>
            <p:spPr>
              <a:xfrm>
                <a:off x="5638800" y="4229100"/>
                <a:ext cx="7870630" cy="39446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20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−4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−3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:pPr algn="just">
                  <a:lnSpc>
                    <a:spcPct val="20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:pPr algn="just">
                  <a:lnSpc>
                    <a:spcPct val="20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03C4E291-546D-A520-AD70-A311532BEB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4229100"/>
                <a:ext cx="7870630" cy="3944670"/>
              </a:xfrm>
              <a:prstGeom prst="rect">
                <a:avLst/>
              </a:prstGeom>
              <a:blipFill>
                <a:blip r:embed="rId7"/>
                <a:stretch>
                  <a:fillRect l="-3098" b="-63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4396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427" t="9977" b="1102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51822"/>
          <a:stretch>
            <a:fillRect/>
          </a:stretch>
        </p:blipFill>
        <p:spPr>
          <a:xfrm>
            <a:off x="554213" y="0"/>
            <a:ext cx="2472105" cy="671715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70657"/>
          <a:stretch>
            <a:fillRect/>
          </a:stretch>
        </p:blipFill>
        <p:spPr>
          <a:xfrm>
            <a:off x="16938354" y="3817732"/>
            <a:ext cx="1505652" cy="671715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4327771" flipH="1">
            <a:off x="15663252" y="843636"/>
            <a:ext cx="2550203" cy="114991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859593">
            <a:off x="1511719" y="6548233"/>
            <a:ext cx="1664117" cy="348009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065AA578-9DC9-31A4-F286-CF865929F063}"/>
                  </a:ext>
                </a:extLst>
              </p:cNvPr>
              <p:cNvSpPr txBox="1"/>
              <p:nvPr/>
            </p:nvSpPr>
            <p:spPr>
              <a:xfrm>
                <a:off x="3201032" y="1104900"/>
                <a:ext cx="13794471" cy="75894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4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40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40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40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400" b="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−</m:t>
                    </m:r>
                    <m:r>
                      <a:rPr lang="en-US" sz="44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4</m:t>
                    </m:r>
                    <m:r>
                      <a:rPr lang="en-US" sz="44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400" b="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−</m:t>
                    </m:r>
                    <m:r>
                      <a:rPr lang="en-US" sz="44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3</m:t>
                    </m:r>
                  </m:oMath>
                </a14:m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Ta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có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∆</m:t>
                    </m:r>
                    <m:r>
                      <a:rPr lang="en-US" sz="44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40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400" b="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  <m:t>(−4)</m:t>
                        </m:r>
                      </m:e>
                      <m:sup>
                        <m:r>
                          <a:rPr lang="en-US" sz="4400" b="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400" b="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−</m:t>
                    </m:r>
                    <m:r>
                      <a:rPr lang="en-US" sz="44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4.1.(−3)=28</m:t>
                    </m:r>
                  </m:oMath>
                </a14:m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Font typeface="Symbol" panose="05050102010706020507" pitchFamily="18" charset="2"/>
                  <a:buChar char="-"/>
                </a:pP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Toạ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độ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đỉnh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𝐼</m:t>
                    </m:r>
                    <m:r>
                      <a:rPr lang="en-US" sz="44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(2;−7)</m:t>
                    </m:r>
                  </m:oMath>
                </a14:m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Font typeface="Symbol" panose="05050102010706020507" pitchFamily="18" charset="2"/>
                  <a:buChar char="-"/>
                </a:pP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Trục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đối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xứng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4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=2</m:t>
                    </m:r>
                  </m:oMath>
                </a14:m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Font typeface="Symbol" panose="05050102010706020507" pitchFamily="18" charset="2"/>
                  <a:buChar char="-"/>
                </a:pP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Giao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điểm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parabol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với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trục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tung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(0;−3)</m:t>
                    </m:r>
                  </m:oMath>
                </a14:m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Font typeface="Symbol" panose="05050102010706020507" pitchFamily="18" charset="2"/>
                  <a:buChar char="-"/>
                </a:pP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Điểm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đối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xứng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với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điểm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(0;−3)</m:t>
                    </m:r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qua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trục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đối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xứng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4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=2</m:t>
                    </m:r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(4;−3)</m:t>
                    </m:r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065AA578-9DC9-31A4-F286-CF865929F0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1032" y="1104900"/>
                <a:ext cx="13794471" cy="7589450"/>
              </a:xfrm>
              <a:prstGeom prst="rect">
                <a:avLst/>
              </a:prstGeom>
              <a:blipFill>
                <a:blip r:embed="rId9"/>
                <a:stretch>
                  <a:fillRect l="-1812" r="-1812" b="-2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0736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427" t="9977" b="1102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306800" y="266700"/>
            <a:ext cx="930920" cy="9487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2FC7744A-FCB7-64A3-6322-F7892F04F27D}"/>
                  </a:ext>
                </a:extLst>
              </p:cNvPr>
              <p:cNvSpPr txBox="1"/>
              <p:nvPr/>
            </p:nvSpPr>
            <p:spPr>
              <a:xfrm>
                <a:off x="3505200" y="571500"/>
                <a:ext cx="12954000" cy="19979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Vẽ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parabol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đi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qua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các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điểm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được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xác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định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ở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trên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, ta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nhận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được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đồ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thì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hàm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số</a:t>
                </a:r>
                <a:r>
                  <a:rPr lang="en-US" sz="4400" dirty="0"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4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40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40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40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400" b="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−</m:t>
                    </m:r>
                    <m:r>
                      <a:rPr lang="en-US" sz="44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4</m:t>
                    </m:r>
                    <m:r>
                      <a:rPr lang="en-US" sz="44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400" b="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−</m:t>
                    </m:r>
                    <m:r>
                      <a:rPr lang="en-US" sz="44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3</m:t>
                    </m:r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2FC7744A-FCB7-64A3-6322-F7892F04F2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571500"/>
                <a:ext cx="12954000" cy="1997983"/>
              </a:xfrm>
              <a:prstGeom prst="rect">
                <a:avLst/>
              </a:prstGeom>
              <a:blipFill>
                <a:blip r:embed="rId4"/>
                <a:stretch>
                  <a:fillRect l="-1882" r="-1882" b="-134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Hình ảnh 4">
            <a:extLst>
              <a:ext uri="{FF2B5EF4-FFF2-40B4-BE49-F238E27FC236}">
                <a16:creationId xmlns:a16="http://schemas.microsoft.com/office/drawing/2014/main" id="{9219F3F5-02E8-78F0-6068-419C5AB5EA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0400" y="2705100"/>
            <a:ext cx="5638800" cy="7291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531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427" t="9977" b="1102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4271879" y="1426860"/>
            <a:ext cx="4805049" cy="468492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42101"/>
          <a:stretch>
            <a:fillRect/>
          </a:stretch>
        </p:blipFill>
        <p:spPr>
          <a:xfrm>
            <a:off x="14859000" y="9503408"/>
            <a:ext cx="2782073" cy="4684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2D2428B2-3CD8-6661-D704-749F6A4A808A}"/>
                  </a:ext>
                </a:extLst>
              </p:cNvPr>
              <p:cNvSpPr txBox="1"/>
              <p:nvPr/>
            </p:nvSpPr>
            <p:spPr>
              <a:xfrm>
                <a:off x="3415603" y="509178"/>
                <a:ext cx="13258800" cy="87077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4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40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40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40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400" b="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+2</m:t>
                    </m:r>
                    <m:r>
                      <a:rPr lang="en-US" sz="44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400" b="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+1</m:t>
                    </m:r>
                  </m:oMath>
                </a14:m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Ta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có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∆</m:t>
                    </m:r>
                    <m:r>
                      <a:rPr lang="en-US" sz="44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40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400" b="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  <m:t>(2)</m:t>
                        </m:r>
                      </m:e>
                      <m:sup>
                        <m:r>
                          <a:rPr lang="en-US" sz="4400" b="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400" b="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−</m:t>
                    </m:r>
                    <m:r>
                      <a:rPr lang="en-US" sz="44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4.1.</m:t>
                    </m:r>
                    <m:r>
                      <a:rPr lang="en-US" sz="4400" b="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1</m:t>
                    </m:r>
                    <m:r>
                      <a:rPr lang="en-US" sz="44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=</m:t>
                    </m:r>
                    <m:r>
                      <a:rPr lang="en-US" sz="4400" b="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0</m:t>
                    </m:r>
                  </m:oMath>
                </a14:m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Font typeface="Symbol" panose="05050102010706020507" pitchFamily="18" charset="2"/>
                  <a:buChar char="-"/>
                </a:pP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Toạ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độ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đỉnh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𝐼</m:t>
                    </m:r>
                    <m:r>
                      <a:rPr lang="en-US" sz="44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(−1;0)</m:t>
                    </m:r>
                  </m:oMath>
                </a14:m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Font typeface="Symbol" panose="05050102010706020507" pitchFamily="18" charset="2"/>
                  <a:buChar char="-"/>
                </a:pP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Trục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đối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xứng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4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=−1</m:t>
                    </m:r>
                  </m:oMath>
                </a14:m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Font typeface="Symbol" panose="05050102010706020507" pitchFamily="18" charset="2"/>
                  <a:buChar char="-"/>
                </a:pP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Giao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điểm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parabol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với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trục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tung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(0;</m:t>
                    </m:r>
                    <m:r>
                      <a:rPr lang="en-US" sz="4400" b="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1</m:t>
                    </m:r>
                    <m:r>
                      <a:rPr lang="en-US" sz="44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indent="-571500" algn="just">
                  <a:lnSpc>
                    <a:spcPct val="150000"/>
                  </a:lnSpc>
                  <a:spcAft>
                    <a:spcPts val="800"/>
                  </a:spcAft>
                  <a:buFont typeface="Symbol" panose="05050102010706020507" pitchFamily="18" charset="2"/>
                  <a:buChar char="-"/>
                </a:pPr>
                <a:r>
                  <a:rPr lang="en-US" sz="4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Giao </a:t>
                </a:r>
                <a:r>
                  <a:rPr lang="en-US" sz="4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parabol</a:t>
                </a:r>
                <a:r>
                  <a:rPr lang="en-US" sz="4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trục</a:t>
                </a:r>
                <a:r>
                  <a:rPr lang="en-US" sz="4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hoành</a:t>
                </a:r>
                <a:r>
                  <a:rPr lang="en-US" sz="4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(</m:t>
                    </m:r>
                    <m:r>
                      <a:rPr lang="en-US" sz="4400" b="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−1</m:t>
                    </m:r>
                    <m:r>
                      <a:rPr lang="en-US" sz="44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;</m:t>
                    </m:r>
                    <m:r>
                      <a:rPr lang="en-US" sz="4400" b="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0</m:t>
                    </m:r>
                    <m:r>
                      <a:rPr lang="en-US" sz="44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Font typeface="Symbol" panose="05050102010706020507" pitchFamily="18" charset="2"/>
                  <a:buChar char="-"/>
                </a:pP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Điểm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đối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xứng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với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điểm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(0;</m:t>
                    </m:r>
                    <m:r>
                      <a:rPr lang="en-US" sz="4400" b="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1</m:t>
                    </m:r>
                    <m:r>
                      <a:rPr lang="en-US" sz="44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qua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trục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đối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xứng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400" b="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=−1</m:t>
                    </m:r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(</m:t>
                    </m:r>
                    <m:r>
                      <a:rPr lang="en-US" sz="4400" b="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−2</m:t>
                    </m:r>
                    <m:r>
                      <a:rPr lang="en-US" sz="44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;</m:t>
                    </m:r>
                    <m:r>
                      <a:rPr lang="en-US" sz="4400" b="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1</m:t>
                    </m:r>
                    <m:r>
                      <a:rPr lang="en-US" sz="44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2D2428B2-3CD8-6661-D704-749F6A4A80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5603" y="509178"/>
                <a:ext cx="13258800" cy="8707705"/>
              </a:xfrm>
              <a:prstGeom prst="rect">
                <a:avLst/>
              </a:prstGeom>
              <a:blipFill>
                <a:blip r:embed="rId5"/>
                <a:stretch>
                  <a:fillRect l="-1885" r="-1885"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6778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427" t="9977" b="1102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2700000">
            <a:off x="2821318" y="1168154"/>
            <a:ext cx="1044336" cy="285142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322855" flipH="1">
            <a:off x="2417774" y="5218597"/>
            <a:ext cx="1851424" cy="531631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866557">
            <a:off x="16615970" y="-499192"/>
            <a:ext cx="2095041" cy="555156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6634625" y="7876753"/>
            <a:ext cx="1862233" cy="11088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ình chữ nhật: Góc Tròn 10">
                <a:extLst>
                  <a:ext uri="{FF2B5EF4-FFF2-40B4-BE49-F238E27FC236}">
                    <a16:creationId xmlns:a16="http://schemas.microsoft.com/office/drawing/2014/main" id="{6E674A1E-7CD7-345B-22F6-B4BE7CF115FF}"/>
                  </a:ext>
                </a:extLst>
              </p:cNvPr>
              <p:cNvSpPr/>
              <p:nvPr/>
            </p:nvSpPr>
            <p:spPr>
              <a:xfrm>
                <a:off x="5029200" y="1641368"/>
                <a:ext cx="9388149" cy="190500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40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𝑦</m:t>
                      </m:r>
                      <m:r>
                        <a:rPr lang="nl-NL" sz="40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=−</m:t>
                      </m:r>
                      <m:r>
                        <a:rPr lang="nl-NL" sz="40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0</m:t>
                      </m:r>
                      <m:r>
                        <a:rPr lang="nl-NL" sz="40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,</m:t>
                      </m:r>
                      <m:r>
                        <a:rPr lang="nl-NL" sz="40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00188</m:t>
                      </m:r>
                      <m:r>
                        <a:rPr lang="nl-NL" sz="40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nl-NL" sz="40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nl-NL" sz="40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–</m:t>
                      </m:r>
                      <m:r>
                        <a:rPr lang="nl-NL" sz="40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251</m:t>
                      </m:r>
                      <m:r>
                        <a:rPr lang="nl-NL" sz="40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,</m:t>
                      </m:r>
                      <m:r>
                        <a:rPr lang="nl-NL" sz="40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5</m:t>
                      </m:r>
                      <m:r>
                        <a:rPr lang="nl-NL" sz="40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)</m:t>
                      </m:r>
                      <m:r>
                        <a:rPr lang="nl-NL" sz="40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2</m:t>
                      </m:r>
                      <m:r>
                        <a:rPr lang="nl-NL" sz="40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+</m:t>
                      </m:r>
                      <m:r>
                        <a:rPr lang="nl-NL" sz="40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118</m:t>
                      </m:r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Hình chữ nhật: Góc Tròn 10">
                <a:extLst>
                  <a:ext uri="{FF2B5EF4-FFF2-40B4-BE49-F238E27FC236}">
                    <a16:creationId xmlns:a16="http://schemas.microsoft.com/office/drawing/2014/main" id="{6E674A1E-7CD7-345B-22F6-B4BE7CF115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1641368"/>
                <a:ext cx="9388149" cy="1905000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66C24C40-7203-98A3-E779-CDC8B5224E37}"/>
              </a:ext>
            </a:extLst>
          </p:cNvPr>
          <p:cNvSpPr txBox="1"/>
          <p:nvPr/>
        </p:nvSpPr>
        <p:spPr>
          <a:xfrm>
            <a:off x="8229600" y="4762500"/>
            <a:ext cx="6839408" cy="1188720"/>
          </a:xfrm>
          <a:prstGeom prst="wedgeRoundRectCallout">
            <a:avLst>
              <a:gd name="adj1" fmla="val 42463"/>
              <a:gd name="adj2" fmla="val 101280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Hàm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427" t="9977" b="1102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4828"/>
          <a:stretch>
            <a:fillRect/>
          </a:stretch>
        </p:blipFill>
        <p:spPr>
          <a:xfrm>
            <a:off x="685800" y="7200900"/>
            <a:ext cx="3889617" cy="419176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859608">
            <a:off x="16897294" y="2679530"/>
            <a:ext cx="1722072" cy="135469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6184EEAB-0F54-6AC5-877F-AD77A624C290}"/>
                  </a:ext>
                </a:extLst>
              </p:cNvPr>
              <p:cNvSpPr txBox="1"/>
              <p:nvPr/>
            </p:nvSpPr>
            <p:spPr>
              <a:xfrm>
                <a:off x="3505200" y="571500"/>
                <a:ext cx="12954000" cy="19979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Vẽ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parabol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đi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qua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các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điểm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được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xác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định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ở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trên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, ta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nhận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được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đồ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thì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hàm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số</a:t>
                </a:r>
                <a:r>
                  <a:rPr lang="en-US" sz="4400" dirty="0"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4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40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40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40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400" b="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+2</m:t>
                    </m:r>
                    <m:r>
                      <a:rPr lang="en-US" sz="44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400" b="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+1</m:t>
                    </m:r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. </a:t>
                </a:r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6184EEAB-0F54-6AC5-877F-AD77A624C2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571500"/>
                <a:ext cx="12954000" cy="1997983"/>
              </a:xfrm>
              <a:prstGeom prst="rect">
                <a:avLst/>
              </a:prstGeom>
              <a:blipFill>
                <a:blip r:embed="rId7"/>
                <a:stretch>
                  <a:fillRect l="-1882" r="-1882" b="-134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Hình ảnh 5">
            <a:extLst>
              <a:ext uri="{FF2B5EF4-FFF2-40B4-BE49-F238E27FC236}">
                <a16:creationId xmlns:a16="http://schemas.microsoft.com/office/drawing/2014/main" id="{BCAF0EA7-9B5B-D966-D459-E294EBD8A4C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86400" y="2981619"/>
            <a:ext cx="8943975" cy="6733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36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427" t="10131" b="1086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2293619">
            <a:off x="15582026" y="311488"/>
            <a:ext cx="3090615" cy="139358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339241">
            <a:off x="54668" y="9385902"/>
            <a:ext cx="2936731" cy="125478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l="56367" b="59132"/>
          <a:stretch>
            <a:fillRect/>
          </a:stretch>
        </p:blipFill>
        <p:spPr>
          <a:xfrm flipH="1" flipV="1">
            <a:off x="15482233" y="8584978"/>
            <a:ext cx="2805767" cy="19325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D3FE9E02-1D05-BA99-7E75-15C1B5489521}"/>
                  </a:ext>
                </a:extLst>
              </p:cNvPr>
              <p:cNvSpPr txBox="1"/>
              <p:nvPr/>
            </p:nvSpPr>
            <p:spPr>
              <a:xfrm>
                <a:off x="3626316" y="536584"/>
                <a:ext cx="13258800" cy="86051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4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=−</m:t>
                    </m:r>
                    <m:sSup>
                      <m:sSupPr>
                        <m:ctrlPr>
                          <a:rPr lang="en-US" sz="440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40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40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400" b="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−2</m:t>
                    </m:r>
                  </m:oMath>
                </a14:m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Ta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có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∆</m:t>
                    </m:r>
                    <m:r>
                      <a:rPr lang="en-US" sz="44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40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400" b="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  <m:t>(0)</m:t>
                        </m:r>
                      </m:e>
                      <m:sup>
                        <m:r>
                          <a:rPr lang="en-US" sz="4400" b="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400" b="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−</m:t>
                    </m:r>
                    <m:r>
                      <a:rPr lang="en-US" sz="44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4.</m:t>
                    </m:r>
                    <m:d>
                      <m:dPr>
                        <m:ctrlPr>
                          <a:rPr lang="en-US" sz="4400" b="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400" b="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4400" i="1" dirty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  <m:t>1</m:t>
                        </m:r>
                      </m:e>
                    </m:d>
                    <m:r>
                      <a:rPr lang="en-US" sz="44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.</m:t>
                    </m:r>
                    <m:d>
                      <m:dPr>
                        <m:ctrlPr>
                          <a:rPr lang="en-US" sz="4400" b="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400" b="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  <m:t>−2</m:t>
                        </m:r>
                      </m:e>
                    </m:d>
                    <m:r>
                      <a:rPr lang="en-US" sz="44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=</m:t>
                    </m:r>
                    <m:r>
                      <a:rPr lang="en-US" sz="4400" b="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−8</m:t>
                    </m:r>
                  </m:oMath>
                </a14:m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Font typeface="Symbol" panose="05050102010706020507" pitchFamily="18" charset="2"/>
                  <a:buChar char="-"/>
                </a:pP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Toạ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độ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đỉnh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𝐼</m:t>
                    </m:r>
                    <m:r>
                      <a:rPr lang="en-US" sz="44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(0;−2)</m:t>
                    </m:r>
                  </m:oMath>
                </a14:m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Font typeface="Symbol" panose="05050102010706020507" pitchFamily="18" charset="2"/>
                  <a:buChar char="-"/>
                </a:pP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Trục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đối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xứng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4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=0</m:t>
                    </m:r>
                  </m:oMath>
                </a14:m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Font typeface="Symbol" panose="05050102010706020507" pitchFamily="18" charset="2"/>
                  <a:buChar char="-"/>
                </a:pP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Giao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điểm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parabol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với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trục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tung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(0;</m:t>
                    </m:r>
                    <m:r>
                      <a:rPr lang="en-US" sz="4400" b="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−2</m:t>
                    </m:r>
                    <m:r>
                      <a:rPr lang="en-US" sz="44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indent="-571500" algn="just">
                  <a:lnSpc>
                    <a:spcPct val="150000"/>
                  </a:lnSpc>
                  <a:buFont typeface="Symbol" panose="05050102010706020507" pitchFamily="18" charset="2"/>
                  <a:buChar char="-"/>
                </a:pP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=−3⇒ </m:t>
                    </m:r>
                  </m:oMath>
                </a14:m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(1;−3)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thuộc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thị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xứng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nó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qua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trục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xứng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(−1;−3)</m:t>
                    </m:r>
                  </m:oMath>
                </a14:m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D3FE9E02-1D05-BA99-7E75-15C1B54895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6316" y="536584"/>
                <a:ext cx="13258800" cy="8605113"/>
              </a:xfrm>
              <a:prstGeom prst="rect">
                <a:avLst/>
              </a:prstGeom>
              <a:blipFill>
                <a:blip r:embed="rId9"/>
                <a:stretch>
                  <a:fillRect l="-1931" r="-1839" b="-23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2130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427" t="9977" b="1102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162800" y="7581935"/>
            <a:ext cx="14307375" cy="547687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6917627" y="777742"/>
            <a:ext cx="930920" cy="94870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5956554" y="2722075"/>
            <a:ext cx="1887231" cy="95734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752600" y="664460"/>
            <a:ext cx="1774367" cy="90976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1127942">
            <a:off x="14072292" y="7250902"/>
            <a:ext cx="3982811" cy="350735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03899CC3-C082-AF17-D966-9A3A1137B53F}"/>
                  </a:ext>
                </a:extLst>
              </p:cNvPr>
              <p:cNvSpPr txBox="1"/>
              <p:nvPr/>
            </p:nvSpPr>
            <p:spPr>
              <a:xfrm>
                <a:off x="3505200" y="571500"/>
                <a:ext cx="12954000" cy="19979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Vẽ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parabol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đi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qua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các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điểm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được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xác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định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ở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trên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, ta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nhận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được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đồ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thì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hàm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số</a:t>
                </a:r>
                <a:r>
                  <a:rPr lang="en-US" sz="4400" dirty="0"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4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=−</m:t>
                    </m:r>
                    <m:sSup>
                      <m:sSupPr>
                        <m:ctrlPr>
                          <a:rPr lang="en-US" sz="440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40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40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400" b="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−2</m:t>
                    </m:r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. </a:t>
                </a:r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03899CC3-C082-AF17-D966-9A3A1137B5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571500"/>
                <a:ext cx="12954000" cy="1997983"/>
              </a:xfrm>
              <a:prstGeom prst="rect">
                <a:avLst/>
              </a:prstGeom>
              <a:blipFill>
                <a:blip r:embed="rId11"/>
                <a:stretch>
                  <a:fillRect l="-1882" r="-1882" b="-134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Hình ảnh 4">
            <a:extLst>
              <a:ext uri="{FF2B5EF4-FFF2-40B4-BE49-F238E27FC236}">
                <a16:creationId xmlns:a16="http://schemas.microsoft.com/office/drawing/2014/main" id="{E64470CE-F720-63FF-F3B4-2C9072BFBDF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43725" y="2630240"/>
            <a:ext cx="6076950" cy="773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03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427" t="9977" b="1102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2700000">
            <a:off x="1845793" y="-493147"/>
            <a:ext cx="1044336" cy="285142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322855" flipH="1">
            <a:off x="1235793" y="4905115"/>
            <a:ext cx="1851424" cy="531631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866557">
            <a:off x="16161236" y="-956066"/>
            <a:ext cx="2095041" cy="555156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3639800" y="9151150"/>
            <a:ext cx="1862233" cy="1108805"/>
          </a:xfrm>
          <a:prstGeom prst="rect">
            <a:avLst/>
          </a:prstGeom>
        </p:spPr>
      </p:pic>
      <p:sp>
        <p:nvSpPr>
          <p:cNvPr id="3" name="Hình chữ nhật: Góc Tròn 2">
            <a:extLst>
              <a:ext uri="{FF2B5EF4-FFF2-40B4-BE49-F238E27FC236}">
                <a16:creationId xmlns:a16="http://schemas.microsoft.com/office/drawing/2014/main" id="{22D8A63A-8A6A-B864-AF26-EBE5364924AD}"/>
              </a:ext>
            </a:extLst>
          </p:cNvPr>
          <p:cNvSpPr/>
          <p:nvPr/>
        </p:nvSpPr>
        <p:spPr>
          <a:xfrm>
            <a:off x="9529140" y="932567"/>
            <a:ext cx="1524000" cy="1139421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HĐ4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AE5F5706-19E4-A7C9-DE6D-108BE33DAD03}"/>
                  </a:ext>
                </a:extLst>
              </p:cNvPr>
              <p:cNvSpPr txBox="1"/>
              <p:nvPr/>
            </p:nvSpPr>
            <p:spPr>
              <a:xfrm>
                <a:off x="2918791" y="2243253"/>
                <a:ext cx="14744699" cy="60608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a) Quan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sát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thị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hàm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bậc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−3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4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11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khoảng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khoảng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nghịch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hàm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lập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bảng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thiên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hàm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b) Quan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sát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thị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hàm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bậc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4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12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khoảng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khoảng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nghịch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hàm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lập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bảng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thiên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hàm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AE5F5706-19E4-A7C9-DE6D-108BE33DAD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8791" y="2243253"/>
                <a:ext cx="14744699" cy="6060826"/>
              </a:xfrm>
              <a:prstGeom prst="rect">
                <a:avLst/>
              </a:prstGeom>
              <a:blipFill>
                <a:blip r:embed="rId10"/>
                <a:stretch>
                  <a:fillRect l="-1695" r="-1654" b="-38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2412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427" t="9977" b="1102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b="40552"/>
          <a:stretch>
            <a:fillRect/>
          </a:stretch>
        </p:blipFill>
        <p:spPr>
          <a:xfrm>
            <a:off x="3168652" y="0"/>
            <a:ext cx="4395570" cy="149559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6865095" y="360804"/>
            <a:ext cx="1760518" cy="133579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flipV="1">
            <a:off x="13639800" y="9366792"/>
            <a:ext cx="3528867" cy="23231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flipV="1">
            <a:off x="3733800" y="9366792"/>
            <a:ext cx="3528867" cy="232317"/>
          </a:xfrm>
          <a:prstGeom prst="rect">
            <a:avLst/>
          </a:prstGeom>
        </p:spPr>
      </p:pic>
      <p:sp>
        <p:nvSpPr>
          <p:cNvPr id="8" name="Bong bóng Lời nói: Hình bầu dục 7">
            <a:extLst>
              <a:ext uri="{FF2B5EF4-FFF2-40B4-BE49-F238E27FC236}">
                <a16:creationId xmlns:a16="http://schemas.microsoft.com/office/drawing/2014/main" id="{FD683A61-ED67-F33E-45CF-7D9A0112AD45}"/>
              </a:ext>
            </a:extLst>
          </p:cNvPr>
          <p:cNvSpPr/>
          <p:nvPr/>
        </p:nvSpPr>
        <p:spPr>
          <a:xfrm>
            <a:off x="8763000" y="419100"/>
            <a:ext cx="2438400" cy="1219200"/>
          </a:xfrm>
          <a:prstGeom prst="wedgeEllipseCallou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id="{A0E86A02-ECDE-D7BA-E090-94842710803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25" t="38001"/>
          <a:stretch/>
        </p:blipFill>
        <p:spPr>
          <a:xfrm>
            <a:off x="2623052" y="2155159"/>
            <a:ext cx="5486769" cy="652374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92B8DB06-7D85-B36D-1E71-632096DD1312}"/>
                  </a:ext>
                </a:extLst>
              </p:cNvPr>
              <p:cNvSpPr txBox="1"/>
              <p:nvPr/>
            </p:nvSpPr>
            <p:spPr>
              <a:xfrm>
                <a:off x="8109821" y="2208316"/>
                <a:ext cx="9315450" cy="66467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a)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Từ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đồ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thị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hàm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ta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thấy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: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FontTx/>
                  <a:buChar char="+"/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Đồ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thị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hàm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xuống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khoảng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(−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∞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; −1)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nên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hàm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nghịch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biến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trên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khoảng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(−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∞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; −1)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FontTx/>
                  <a:buChar char="+"/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Đồ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thị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hàm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lên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khoảng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(−1; +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∞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nên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hàm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đồng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biến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trên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khoảng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(−1; +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∞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92B8DB06-7D85-B36D-1E71-632096DD13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9821" y="2208316"/>
                <a:ext cx="9315450" cy="6646756"/>
              </a:xfrm>
              <a:prstGeom prst="rect">
                <a:avLst/>
              </a:prstGeom>
              <a:blipFill>
                <a:blip r:embed="rId10"/>
                <a:stretch>
                  <a:fillRect l="-2291" r="-3927" b="-29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7655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427" t="9977" b="1102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590800" y="495300"/>
            <a:ext cx="1758672" cy="168832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63566">
            <a:off x="7165559" y="9456087"/>
            <a:ext cx="4912579" cy="34388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5011400" y="1110373"/>
            <a:ext cx="2188851" cy="1384946"/>
          </a:xfrm>
          <a:prstGeom prst="rect">
            <a:avLst/>
          </a:prstGeom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23FB1A39-0460-D922-3A96-512D97DEA368}"/>
              </a:ext>
            </a:extLst>
          </p:cNvPr>
          <p:cNvSpPr txBox="1"/>
          <p:nvPr/>
        </p:nvSpPr>
        <p:spPr>
          <a:xfrm>
            <a:off x="5562600" y="1485900"/>
            <a:ext cx="9144000" cy="9825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4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Ta </a:t>
            </a:r>
            <a:r>
              <a:rPr lang="en-US" sz="44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có</a:t>
            </a:r>
            <a:r>
              <a:rPr lang="en-US" sz="44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bảng</a:t>
            </a:r>
            <a:r>
              <a:rPr lang="en-US" sz="44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biến</a:t>
            </a:r>
            <a:r>
              <a:rPr lang="en-US" sz="44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thiên</a:t>
            </a:r>
            <a:r>
              <a:rPr lang="en-US" sz="44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: </a:t>
            </a:r>
            <a:endParaRPr lang="en-US" sz="4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Bảng 10">
                <a:extLst>
                  <a:ext uri="{FF2B5EF4-FFF2-40B4-BE49-F238E27FC236}">
                    <a16:creationId xmlns:a16="http://schemas.microsoft.com/office/drawing/2014/main" id="{9B02D943-6792-8250-74CC-07FDC28E753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2649131"/>
                  </p:ext>
                </p:extLst>
              </p:nvPr>
            </p:nvGraphicFramePr>
            <p:xfrm>
              <a:off x="4038600" y="3308285"/>
              <a:ext cx="12192000" cy="376961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437091">
                      <a:extLst>
                        <a:ext uri="{9D8B030D-6E8A-4147-A177-3AD203B41FA5}">
                          <a16:colId xmlns:a16="http://schemas.microsoft.com/office/drawing/2014/main" val="2778675665"/>
                        </a:ext>
                      </a:extLst>
                    </a:gridCol>
                    <a:gridCol w="9754909">
                      <a:extLst>
                        <a:ext uri="{9D8B030D-6E8A-4147-A177-3AD203B41FA5}">
                          <a16:colId xmlns:a16="http://schemas.microsoft.com/office/drawing/2014/main" val="1038129868"/>
                        </a:ext>
                      </a:extLst>
                    </a:gridCol>
                  </a:tblGrid>
                  <a:tr h="11430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4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sz="4400" dirty="0"/>
                            <a:t>                           </a:t>
                          </a:r>
                          <a14:m>
                            <m:oMath xmlns:m="http://schemas.openxmlformats.org/officeDocument/2006/math">
                              <m:r>
                                <a:rPr lang="en-US" sz="4400" b="0" i="1" dirty="0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oMath>
                          </a14:m>
                          <a:r>
                            <a:rPr lang="en-US" sz="4400" dirty="0"/>
                            <a:t>                            </a:t>
                          </a:r>
                          <a14:m>
                            <m:oMath xmlns:m="http://schemas.openxmlformats.org/officeDocument/2006/math">
                              <m:r>
                                <a:rPr lang="en-US" sz="4400" b="0" i="0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endParaRPr lang="en-US" sz="4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452236693"/>
                      </a:ext>
                    </a:extLst>
                  </a:tr>
                  <a:tr h="1313305">
                    <a:tc rowSpan="2"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US" sz="4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4400" b="0" i="0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sz="4400" dirty="0"/>
                            <a:t>                                                             </a:t>
                          </a:r>
                          <a14:m>
                            <m:oMath xmlns:m="http://schemas.openxmlformats.org/officeDocument/2006/math">
                              <m:r>
                                <a:rPr lang="en-US" sz="4400" b="0" i="0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endParaRPr lang="en-US" sz="4400" dirty="0"/>
                        </a:p>
                      </a:txBody>
                      <a:tcP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920716790"/>
                      </a:ext>
                    </a:extLst>
                  </a:tr>
                  <a:tr h="1313305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4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−4</m:t>
                                </m:r>
                              </m:oMath>
                            </m:oMathPara>
                          </a14:m>
                          <a:endParaRPr lang="en-US" sz="4400" dirty="0"/>
                        </a:p>
                      </a:txBody>
                      <a:tcPr anchor="b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324568538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Bảng 10">
                <a:extLst>
                  <a:ext uri="{FF2B5EF4-FFF2-40B4-BE49-F238E27FC236}">
                    <a16:creationId xmlns:a16="http://schemas.microsoft.com/office/drawing/2014/main" id="{9B02D943-6792-8250-74CC-07FDC28E753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2649131"/>
                  </p:ext>
                </p:extLst>
              </p:nvPr>
            </p:nvGraphicFramePr>
            <p:xfrm>
              <a:off x="4038600" y="3308285"/>
              <a:ext cx="12192000" cy="376961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437091">
                      <a:extLst>
                        <a:ext uri="{9D8B030D-6E8A-4147-A177-3AD203B41FA5}">
                          <a16:colId xmlns:a16="http://schemas.microsoft.com/office/drawing/2014/main" val="2778675665"/>
                        </a:ext>
                      </a:extLst>
                    </a:gridCol>
                    <a:gridCol w="9754909">
                      <a:extLst>
                        <a:ext uri="{9D8B030D-6E8A-4147-A177-3AD203B41FA5}">
                          <a16:colId xmlns:a16="http://schemas.microsoft.com/office/drawing/2014/main" val="1038129868"/>
                        </a:ext>
                      </a:extLst>
                    </a:gridCol>
                  </a:tblGrid>
                  <a:tr h="1143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9"/>
                          <a:stretch>
                            <a:fillRect l="-250" t="-532" r="-400750" b="-2308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9"/>
                          <a:stretch>
                            <a:fillRect l="-25047" t="-532" r="-125" b="-2308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52236693"/>
                      </a:ext>
                    </a:extLst>
                  </a:tr>
                  <a:tr h="1313305"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9"/>
                          <a:stretch>
                            <a:fillRect l="-250" t="-43750" r="-400750" b="-4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l="-25047" t="-87500" r="-125" b="-10092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20716790"/>
                      </a:ext>
                    </a:extLst>
                  </a:tr>
                  <a:tr h="1313305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9"/>
                          <a:stretch>
                            <a:fillRect l="-25047" t="-187500" r="-125" b="-92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45685386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7" name="Đường kết nối Mũi tên Thẳng 6">
            <a:extLst>
              <a:ext uri="{FF2B5EF4-FFF2-40B4-BE49-F238E27FC236}">
                <a16:creationId xmlns:a16="http://schemas.microsoft.com/office/drawing/2014/main" id="{7B40A276-A1D3-193E-DA7F-E2AD30CDAC2E}"/>
              </a:ext>
            </a:extLst>
          </p:cNvPr>
          <p:cNvCxnSpPr/>
          <p:nvPr/>
        </p:nvCxnSpPr>
        <p:spPr>
          <a:xfrm>
            <a:off x="7162799" y="5143500"/>
            <a:ext cx="3733801" cy="1524000"/>
          </a:xfrm>
          <a:prstGeom prst="straightConnector1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1" name="Đường kết nối Mũi tên Thẳng 10">
            <a:extLst>
              <a:ext uri="{FF2B5EF4-FFF2-40B4-BE49-F238E27FC236}">
                <a16:creationId xmlns:a16="http://schemas.microsoft.com/office/drawing/2014/main" id="{F2E21A3D-16B0-19B9-2050-D274FC36AE41}"/>
              </a:ext>
            </a:extLst>
          </p:cNvPr>
          <p:cNvCxnSpPr/>
          <p:nvPr/>
        </p:nvCxnSpPr>
        <p:spPr>
          <a:xfrm flipV="1">
            <a:off x="11811000" y="5143500"/>
            <a:ext cx="3886200" cy="1524000"/>
          </a:xfrm>
          <a:prstGeom prst="straightConnector1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6254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427" t="9977" b="1102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6006695">
            <a:off x="1974617" y="8474727"/>
            <a:ext cx="1960852" cy="202410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859608">
            <a:off x="2620540" y="351352"/>
            <a:ext cx="1722072" cy="1354697"/>
          </a:xfrm>
          <a:prstGeom prst="rect">
            <a:avLst/>
          </a:prstGeom>
        </p:spPr>
      </p:pic>
      <p:sp>
        <p:nvSpPr>
          <p:cNvPr id="9" name="Hình tự do: Hình 8">
            <a:extLst>
              <a:ext uri="{FF2B5EF4-FFF2-40B4-BE49-F238E27FC236}">
                <a16:creationId xmlns:a16="http://schemas.microsoft.com/office/drawing/2014/main" id="{D820DD9C-53A8-031D-DEBC-61F90CCA0FBD}"/>
              </a:ext>
            </a:extLst>
          </p:cNvPr>
          <p:cNvSpPr/>
          <p:nvPr/>
        </p:nvSpPr>
        <p:spPr>
          <a:xfrm rot="18341150">
            <a:off x="2034659" y="8944793"/>
            <a:ext cx="257325" cy="1764695"/>
          </a:xfrm>
          <a:custGeom>
            <a:avLst/>
            <a:gdLst>
              <a:gd name="connsiteX0" fmla="*/ 221768 w 257325"/>
              <a:gd name="connsiteY0" fmla="*/ 1763476 h 1764695"/>
              <a:gd name="connsiteX1" fmla="*/ 101174 w 257325"/>
              <a:gd name="connsiteY1" fmla="*/ 1584339 h 1764695"/>
              <a:gd name="connsiteX2" fmla="*/ 147321 w 257325"/>
              <a:gd name="connsiteY2" fmla="*/ 1474052 h 1764695"/>
              <a:gd name="connsiteX3" fmla="*/ 184034 w 257325"/>
              <a:gd name="connsiteY3" fmla="*/ 1366059 h 1764695"/>
              <a:gd name="connsiteX4" fmla="*/ 116854 w 257325"/>
              <a:gd name="connsiteY4" fmla="*/ 1281017 h 1764695"/>
              <a:gd name="connsiteX5" fmla="*/ 54518 w 257325"/>
              <a:gd name="connsiteY5" fmla="*/ 1205155 h 1764695"/>
              <a:gd name="connsiteX6" fmla="*/ 76826 w 257325"/>
              <a:gd name="connsiteY6" fmla="*/ 1039278 h 1764695"/>
              <a:gd name="connsiteX7" fmla="*/ 127562 w 257325"/>
              <a:gd name="connsiteY7" fmla="*/ 865113 h 1764695"/>
              <a:gd name="connsiteX8" fmla="*/ 36543 w 257325"/>
              <a:gd name="connsiteY8" fmla="*/ 683936 h 1764695"/>
              <a:gd name="connsiteX9" fmla="*/ 109078 w 257325"/>
              <a:gd name="connsiteY9" fmla="*/ 523796 h 1764695"/>
              <a:gd name="connsiteX10" fmla="*/ 129092 w 257325"/>
              <a:gd name="connsiteY10" fmla="*/ 426514 h 1764695"/>
              <a:gd name="connsiteX11" fmla="*/ 72492 w 257325"/>
              <a:gd name="connsiteY11" fmla="*/ 337137 h 1764695"/>
              <a:gd name="connsiteX12" fmla="*/ 3017 w 257325"/>
              <a:gd name="connsiteY12" fmla="*/ 147927 h 1764695"/>
              <a:gd name="connsiteX13" fmla="*/ 128964 w 257325"/>
              <a:gd name="connsiteY13" fmla="*/ 1685 h 1764695"/>
              <a:gd name="connsiteX14" fmla="*/ 144262 w 257325"/>
              <a:gd name="connsiteY14" fmla="*/ 57020 h 1764695"/>
              <a:gd name="connsiteX15" fmla="*/ 70707 w 257325"/>
              <a:gd name="connsiteY15" fmla="*/ 237687 h 1764695"/>
              <a:gd name="connsiteX16" fmla="*/ 186839 w 257325"/>
              <a:gd name="connsiteY16" fmla="*/ 423964 h 1764695"/>
              <a:gd name="connsiteX17" fmla="*/ 139035 w 257325"/>
              <a:gd name="connsiteY17" fmla="*/ 585124 h 1764695"/>
              <a:gd name="connsiteX18" fmla="*/ 111118 w 257325"/>
              <a:gd name="connsiteY18" fmla="*/ 746283 h 1764695"/>
              <a:gd name="connsiteX19" fmla="*/ 194488 w 257325"/>
              <a:gd name="connsiteY19" fmla="*/ 911906 h 1764695"/>
              <a:gd name="connsiteX20" fmla="*/ 128454 w 257325"/>
              <a:gd name="connsiteY20" fmla="*/ 1065033 h 1764695"/>
              <a:gd name="connsiteX21" fmla="*/ 133299 w 257325"/>
              <a:gd name="connsiteY21" fmla="*/ 1217650 h 1764695"/>
              <a:gd name="connsiteX22" fmla="*/ 242037 w 257325"/>
              <a:gd name="connsiteY22" fmla="*/ 1366314 h 1764695"/>
              <a:gd name="connsiteX23" fmla="*/ 175239 w 257325"/>
              <a:gd name="connsiteY23" fmla="*/ 1541499 h 1764695"/>
              <a:gd name="connsiteX24" fmla="*/ 237065 w 257325"/>
              <a:gd name="connsiteY24" fmla="*/ 1708014 h 1764695"/>
              <a:gd name="connsiteX25" fmla="*/ 221768 w 257325"/>
              <a:gd name="connsiteY25" fmla="*/ 1763476 h 1764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57325" h="1764695">
                <a:moveTo>
                  <a:pt x="221768" y="1763476"/>
                </a:moveTo>
                <a:cubicBezTo>
                  <a:pt x="145026" y="1741801"/>
                  <a:pt x="90339" y="1664664"/>
                  <a:pt x="101174" y="1584339"/>
                </a:cubicBezTo>
                <a:cubicBezTo>
                  <a:pt x="106528" y="1544177"/>
                  <a:pt x="127180" y="1508604"/>
                  <a:pt x="147321" y="1474052"/>
                </a:cubicBezTo>
                <a:cubicBezTo>
                  <a:pt x="165805" y="1442432"/>
                  <a:pt x="192448" y="1404692"/>
                  <a:pt x="184034" y="1366059"/>
                </a:cubicBezTo>
                <a:cubicBezTo>
                  <a:pt x="176258" y="1329722"/>
                  <a:pt x="142987" y="1304477"/>
                  <a:pt x="116854" y="1281017"/>
                </a:cubicBezTo>
                <a:cubicBezTo>
                  <a:pt x="92378" y="1258960"/>
                  <a:pt x="68668" y="1235372"/>
                  <a:pt x="54518" y="1205155"/>
                </a:cubicBezTo>
                <a:cubicBezTo>
                  <a:pt x="27748" y="1148035"/>
                  <a:pt x="46742" y="1090915"/>
                  <a:pt x="76826" y="1039278"/>
                </a:cubicBezTo>
                <a:cubicBezTo>
                  <a:pt x="106656" y="988278"/>
                  <a:pt x="158284" y="927078"/>
                  <a:pt x="127562" y="865113"/>
                </a:cubicBezTo>
                <a:cubicBezTo>
                  <a:pt x="95948" y="801236"/>
                  <a:pt x="32209" y="763751"/>
                  <a:pt x="36543" y="683936"/>
                </a:cubicBezTo>
                <a:cubicBezTo>
                  <a:pt x="39985" y="622226"/>
                  <a:pt x="80396" y="575434"/>
                  <a:pt x="109078" y="523796"/>
                </a:cubicBezTo>
                <a:cubicBezTo>
                  <a:pt x="125650" y="493962"/>
                  <a:pt x="137123" y="460939"/>
                  <a:pt x="129092" y="426514"/>
                </a:cubicBezTo>
                <a:cubicBezTo>
                  <a:pt x="121061" y="391707"/>
                  <a:pt x="94800" y="363657"/>
                  <a:pt x="72492" y="337137"/>
                </a:cubicBezTo>
                <a:cubicBezTo>
                  <a:pt x="25835" y="281420"/>
                  <a:pt x="-11005" y="223662"/>
                  <a:pt x="3017" y="147927"/>
                </a:cubicBezTo>
                <a:cubicBezTo>
                  <a:pt x="15637" y="80098"/>
                  <a:pt x="63824" y="23870"/>
                  <a:pt x="128964" y="1685"/>
                </a:cubicBezTo>
                <a:cubicBezTo>
                  <a:pt x="164021" y="-10300"/>
                  <a:pt x="178935" y="45163"/>
                  <a:pt x="144262" y="57020"/>
                </a:cubicBezTo>
                <a:cubicBezTo>
                  <a:pt x="72747" y="81372"/>
                  <a:pt x="36034" y="170495"/>
                  <a:pt x="70707" y="237687"/>
                </a:cubicBezTo>
                <a:cubicBezTo>
                  <a:pt x="104616" y="303477"/>
                  <a:pt x="174729" y="346572"/>
                  <a:pt x="186839" y="423964"/>
                </a:cubicBezTo>
                <a:cubicBezTo>
                  <a:pt x="196272" y="484017"/>
                  <a:pt x="170139" y="535909"/>
                  <a:pt x="139035" y="585124"/>
                </a:cubicBezTo>
                <a:cubicBezTo>
                  <a:pt x="107038" y="635869"/>
                  <a:pt x="74787" y="688399"/>
                  <a:pt x="111118" y="746283"/>
                </a:cubicBezTo>
                <a:cubicBezTo>
                  <a:pt x="145409" y="800853"/>
                  <a:pt x="198312" y="840888"/>
                  <a:pt x="194488" y="911906"/>
                </a:cubicBezTo>
                <a:cubicBezTo>
                  <a:pt x="191301" y="969535"/>
                  <a:pt x="156627" y="1017093"/>
                  <a:pt x="128454" y="1065033"/>
                </a:cubicBezTo>
                <a:cubicBezTo>
                  <a:pt x="96203" y="1119603"/>
                  <a:pt x="85240" y="1167925"/>
                  <a:pt x="133299" y="1217650"/>
                </a:cubicBezTo>
                <a:cubicBezTo>
                  <a:pt x="176641" y="1262530"/>
                  <a:pt x="234260" y="1298740"/>
                  <a:pt x="242037" y="1366314"/>
                </a:cubicBezTo>
                <a:cubicBezTo>
                  <a:pt x="249685" y="1432232"/>
                  <a:pt x="203156" y="1486292"/>
                  <a:pt x="175239" y="1541499"/>
                </a:cubicBezTo>
                <a:cubicBezTo>
                  <a:pt x="142604" y="1606141"/>
                  <a:pt x="160706" y="1686339"/>
                  <a:pt x="237065" y="1708014"/>
                </a:cubicBezTo>
                <a:cubicBezTo>
                  <a:pt x="272631" y="1718214"/>
                  <a:pt x="257461" y="1773549"/>
                  <a:pt x="221768" y="1763476"/>
                </a:cubicBezTo>
                <a:close/>
              </a:path>
            </a:pathLst>
          </a:custGeom>
          <a:solidFill>
            <a:srgbClr val="292727"/>
          </a:solidFill>
          <a:ln w="1273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1" name="Nhóm 10">
            <a:extLst>
              <a:ext uri="{FF2B5EF4-FFF2-40B4-BE49-F238E27FC236}">
                <a16:creationId xmlns:a16="http://schemas.microsoft.com/office/drawing/2014/main" id="{6C53D1C4-F91B-FB9D-9E3A-682EBA78424F}"/>
              </a:ext>
            </a:extLst>
          </p:cNvPr>
          <p:cNvGrpSpPr/>
          <p:nvPr/>
        </p:nvGrpSpPr>
        <p:grpSpPr>
          <a:xfrm>
            <a:off x="16568439" y="526200"/>
            <a:ext cx="1697438" cy="502500"/>
            <a:chOff x="6615588" y="1828494"/>
            <a:chExt cx="1697438" cy="502500"/>
          </a:xfrm>
        </p:grpSpPr>
        <p:sp>
          <p:nvSpPr>
            <p:cNvPr id="8" name="Hình tự do: Hình 7">
              <a:extLst>
                <a:ext uri="{FF2B5EF4-FFF2-40B4-BE49-F238E27FC236}">
                  <a16:creationId xmlns:a16="http://schemas.microsoft.com/office/drawing/2014/main" id="{CDCA704E-3B25-C152-D41C-E43F7A52513A}"/>
                </a:ext>
              </a:extLst>
            </p:cNvPr>
            <p:cNvSpPr/>
            <p:nvPr/>
          </p:nvSpPr>
          <p:spPr>
            <a:xfrm rot="18341150">
              <a:off x="7311684" y="1329652"/>
              <a:ext cx="305246" cy="1697438"/>
            </a:xfrm>
            <a:custGeom>
              <a:avLst/>
              <a:gdLst>
                <a:gd name="connsiteX0" fmla="*/ 171293 w 305246"/>
                <a:gd name="connsiteY0" fmla="*/ 1207946 h 1697438"/>
                <a:gd name="connsiteX1" fmla="*/ 178176 w 305246"/>
                <a:gd name="connsiteY1" fmla="*/ 1370254 h 1697438"/>
                <a:gd name="connsiteX2" fmla="*/ 192964 w 305246"/>
                <a:gd name="connsiteY2" fmla="*/ 1557806 h 1697438"/>
                <a:gd name="connsiteX3" fmla="*/ 43178 w 305246"/>
                <a:gd name="connsiteY3" fmla="*/ 1693720 h 1697438"/>
                <a:gd name="connsiteX4" fmla="*/ 14241 w 305246"/>
                <a:gd name="connsiteY4" fmla="*/ 1644123 h 1697438"/>
                <a:gd name="connsiteX5" fmla="*/ 153446 w 305246"/>
                <a:gd name="connsiteY5" fmla="*/ 1472636 h 1697438"/>
                <a:gd name="connsiteX6" fmla="*/ 84354 w 305246"/>
                <a:gd name="connsiteY6" fmla="*/ 1285466 h 1697438"/>
                <a:gd name="connsiteX7" fmla="*/ 144523 w 305246"/>
                <a:gd name="connsiteY7" fmla="*/ 1154779 h 1697438"/>
                <a:gd name="connsiteX8" fmla="*/ 225088 w 305246"/>
                <a:gd name="connsiteY8" fmla="*/ 1020267 h 1697438"/>
                <a:gd name="connsiteX9" fmla="*/ 157780 w 305246"/>
                <a:gd name="connsiteY9" fmla="*/ 822770 h 1697438"/>
                <a:gd name="connsiteX10" fmla="*/ 167723 w 305246"/>
                <a:gd name="connsiteY10" fmla="*/ 729950 h 1697438"/>
                <a:gd name="connsiteX11" fmla="*/ 226363 w 305246"/>
                <a:gd name="connsiteY11" fmla="*/ 653960 h 1697438"/>
                <a:gd name="connsiteX12" fmla="*/ 211193 w 305246"/>
                <a:gd name="connsiteY12" fmla="*/ 492928 h 1697438"/>
                <a:gd name="connsiteX13" fmla="*/ 118390 w 305246"/>
                <a:gd name="connsiteY13" fmla="*/ 368233 h 1697438"/>
                <a:gd name="connsiteX14" fmla="*/ 163134 w 305246"/>
                <a:gd name="connsiteY14" fmla="*/ 203376 h 1697438"/>
                <a:gd name="connsiteX15" fmla="*/ 77852 w 305246"/>
                <a:gd name="connsiteY15" fmla="*/ 47444 h 1697438"/>
                <a:gd name="connsiteX16" fmla="*/ 118390 w 305246"/>
                <a:gd name="connsiteY16" fmla="*/ 6899 h 1697438"/>
                <a:gd name="connsiteX17" fmla="*/ 224196 w 305246"/>
                <a:gd name="connsiteY17" fmla="*/ 182849 h 1697438"/>
                <a:gd name="connsiteX18" fmla="*/ 185698 w 305246"/>
                <a:gd name="connsiteY18" fmla="*/ 381748 h 1697438"/>
                <a:gd name="connsiteX19" fmla="*/ 292141 w 305246"/>
                <a:gd name="connsiteY19" fmla="*/ 513073 h 1697438"/>
                <a:gd name="connsiteX20" fmla="*/ 269960 w 305246"/>
                <a:gd name="connsiteY20" fmla="*/ 691190 h 1697438"/>
                <a:gd name="connsiteX21" fmla="*/ 212467 w 305246"/>
                <a:gd name="connsiteY21" fmla="*/ 789237 h 1697438"/>
                <a:gd name="connsiteX22" fmla="*/ 240131 w 305246"/>
                <a:gd name="connsiteY22" fmla="*/ 892767 h 1697438"/>
                <a:gd name="connsiteX23" fmla="*/ 275441 w 305246"/>
                <a:gd name="connsiteY23" fmla="*/ 1091667 h 1697438"/>
                <a:gd name="connsiteX24" fmla="*/ 171293 w 305246"/>
                <a:gd name="connsiteY24" fmla="*/ 1207946 h 1697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05246" h="1697438">
                  <a:moveTo>
                    <a:pt x="171293" y="1207946"/>
                  </a:moveTo>
                  <a:cubicBezTo>
                    <a:pt x="118900" y="1259329"/>
                    <a:pt x="150004" y="1314791"/>
                    <a:pt x="178176" y="1370254"/>
                  </a:cubicBezTo>
                  <a:cubicBezTo>
                    <a:pt x="209281" y="1431326"/>
                    <a:pt x="222539" y="1492908"/>
                    <a:pt x="192964" y="1557806"/>
                  </a:cubicBezTo>
                  <a:cubicBezTo>
                    <a:pt x="163261" y="1623085"/>
                    <a:pt x="103985" y="1660825"/>
                    <a:pt x="43178" y="1693720"/>
                  </a:cubicBezTo>
                  <a:cubicBezTo>
                    <a:pt x="10672" y="1711315"/>
                    <a:pt x="-18266" y="1661718"/>
                    <a:pt x="14241" y="1644123"/>
                  </a:cubicBezTo>
                  <a:cubicBezTo>
                    <a:pt x="80019" y="1608550"/>
                    <a:pt x="158927" y="1558953"/>
                    <a:pt x="153446" y="1472636"/>
                  </a:cubicBezTo>
                  <a:cubicBezTo>
                    <a:pt x="149112" y="1404933"/>
                    <a:pt x="91492" y="1353424"/>
                    <a:pt x="84354" y="1285466"/>
                  </a:cubicBezTo>
                  <a:cubicBezTo>
                    <a:pt x="78745" y="1231916"/>
                    <a:pt x="105514" y="1188694"/>
                    <a:pt x="144523" y="1154779"/>
                  </a:cubicBezTo>
                  <a:cubicBezTo>
                    <a:pt x="188375" y="1116657"/>
                    <a:pt x="234649" y="1086312"/>
                    <a:pt x="225088" y="1020267"/>
                  </a:cubicBezTo>
                  <a:cubicBezTo>
                    <a:pt x="215017" y="950652"/>
                    <a:pt x="168616" y="892512"/>
                    <a:pt x="157780" y="822770"/>
                  </a:cubicBezTo>
                  <a:cubicBezTo>
                    <a:pt x="152936" y="791150"/>
                    <a:pt x="154466" y="759530"/>
                    <a:pt x="167723" y="729950"/>
                  </a:cubicBezTo>
                  <a:cubicBezTo>
                    <a:pt x="181364" y="699605"/>
                    <a:pt x="207496" y="680480"/>
                    <a:pt x="226363" y="653960"/>
                  </a:cubicBezTo>
                  <a:cubicBezTo>
                    <a:pt x="261674" y="603853"/>
                    <a:pt x="251093" y="536278"/>
                    <a:pt x="211193" y="492928"/>
                  </a:cubicBezTo>
                  <a:cubicBezTo>
                    <a:pt x="176009" y="454551"/>
                    <a:pt x="130118" y="422166"/>
                    <a:pt x="118390" y="368233"/>
                  </a:cubicBezTo>
                  <a:cubicBezTo>
                    <a:pt x="104495" y="304483"/>
                    <a:pt x="147964" y="260879"/>
                    <a:pt x="163134" y="203376"/>
                  </a:cubicBezTo>
                  <a:cubicBezTo>
                    <a:pt x="180599" y="136694"/>
                    <a:pt x="124509" y="85311"/>
                    <a:pt x="77852" y="47444"/>
                  </a:cubicBezTo>
                  <a:cubicBezTo>
                    <a:pt x="49170" y="24112"/>
                    <a:pt x="89962" y="-16178"/>
                    <a:pt x="118390" y="6899"/>
                  </a:cubicBezTo>
                  <a:cubicBezTo>
                    <a:pt x="171803" y="50249"/>
                    <a:pt x="227255" y="108771"/>
                    <a:pt x="224196" y="182849"/>
                  </a:cubicBezTo>
                  <a:cubicBezTo>
                    <a:pt x="221391" y="249149"/>
                    <a:pt x="145032" y="317743"/>
                    <a:pt x="185698" y="381748"/>
                  </a:cubicBezTo>
                  <a:cubicBezTo>
                    <a:pt x="216420" y="430326"/>
                    <a:pt x="269960" y="457611"/>
                    <a:pt x="292141" y="513073"/>
                  </a:cubicBezTo>
                  <a:cubicBezTo>
                    <a:pt x="315215" y="570830"/>
                    <a:pt x="307821" y="641210"/>
                    <a:pt x="269960" y="691190"/>
                  </a:cubicBezTo>
                  <a:cubicBezTo>
                    <a:pt x="245357" y="723575"/>
                    <a:pt x="213870" y="744867"/>
                    <a:pt x="212467" y="789237"/>
                  </a:cubicBezTo>
                  <a:cubicBezTo>
                    <a:pt x="211321" y="824682"/>
                    <a:pt x="225981" y="861020"/>
                    <a:pt x="240131" y="892767"/>
                  </a:cubicBezTo>
                  <a:cubicBezTo>
                    <a:pt x="267538" y="954349"/>
                    <a:pt x="299662" y="1023582"/>
                    <a:pt x="275441" y="1091667"/>
                  </a:cubicBezTo>
                  <a:cubicBezTo>
                    <a:pt x="256575" y="1144324"/>
                    <a:pt x="209281" y="1170716"/>
                    <a:pt x="171293" y="1207946"/>
                  </a:cubicBezTo>
                  <a:close/>
                </a:path>
              </a:pathLst>
            </a:custGeom>
            <a:solidFill>
              <a:srgbClr val="292727"/>
            </a:solidFill>
            <a:ln w="127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Hình tự do: Hình 9">
              <a:extLst>
                <a:ext uri="{FF2B5EF4-FFF2-40B4-BE49-F238E27FC236}">
                  <a16:creationId xmlns:a16="http://schemas.microsoft.com/office/drawing/2014/main" id="{714A2C11-A6FD-A3B3-46F5-5D2CC121490E}"/>
                </a:ext>
              </a:extLst>
            </p:cNvPr>
            <p:cNvSpPr/>
            <p:nvPr/>
          </p:nvSpPr>
          <p:spPr>
            <a:xfrm rot="18341150">
              <a:off x="7375707" y="1332184"/>
              <a:ext cx="199968" cy="1192587"/>
            </a:xfrm>
            <a:custGeom>
              <a:avLst/>
              <a:gdLst>
                <a:gd name="connsiteX0" fmla="*/ 120781 w 199968"/>
                <a:gd name="connsiteY0" fmla="*/ 664668 h 1192587"/>
                <a:gd name="connsiteX1" fmla="*/ 163104 w 199968"/>
                <a:gd name="connsiteY1" fmla="*/ 800200 h 1192587"/>
                <a:gd name="connsiteX2" fmla="*/ 49777 w 199968"/>
                <a:gd name="connsiteY2" fmla="*/ 1184995 h 1192587"/>
                <a:gd name="connsiteX3" fmla="*/ 9239 w 199968"/>
                <a:gd name="connsiteY3" fmla="*/ 1144450 h 1192587"/>
                <a:gd name="connsiteX4" fmla="*/ 111348 w 199968"/>
                <a:gd name="connsiteY4" fmla="*/ 1002287 h 1192587"/>
                <a:gd name="connsiteX5" fmla="*/ 130853 w 199968"/>
                <a:gd name="connsiteY5" fmla="*/ 877338 h 1192587"/>
                <a:gd name="connsiteX6" fmla="*/ 77440 w 199968"/>
                <a:gd name="connsiteY6" fmla="*/ 755958 h 1192587"/>
                <a:gd name="connsiteX7" fmla="*/ 70811 w 199968"/>
                <a:gd name="connsiteY7" fmla="*/ 630881 h 1192587"/>
                <a:gd name="connsiteX8" fmla="*/ 133275 w 199968"/>
                <a:gd name="connsiteY8" fmla="*/ 501979 h 1192587"/>
                <a:gd name="connsiteX9" fmla="*/ 122694 w 199968"/>
                <a:gd name="connsiteY9" fmla="*/ 362366 h 1192587"/>
                <a:gd name="connsiteX10" fmla="*/ 43021 w 199968"/>
                <a:gd name="connsiteY10" fmla="*/ 261769 h 1192587"/>
                <a:gd name="connsiteX11" fmla="*/ 52454 w 199968"/>
                <a:gd name="connsiteY11" fmla="*/ 147019 h 1192587"/>
                <a:gd name="connsiteX12" fmla="*/ 49777 w 199968"/>
                <a:gd name="connsiteY12" fmla="*/ 48717 h 1192587"/>
                <a:gd name="connsiteX13" fmla="*/ 90315 w 199968"/>
                <a:gd name="connsiteY13" fmla="*/ 8172 h 1192587"/>
                <a:gd name="connsiteX14" fmla="*/ 125753 w 199968"/>
                <a:gd name="connsiteY14" fmla="*/ 136437 h 1192587"/>
                <a:gd name="connsiteX15" fmla="*/ 91080 w 199968"/>
                <a:gd name="connsiteY15" fmla="*/ 192282 h 1192587"/>
                <a:gd name="connsiteX16" fmla="*/ 119379 w 199968"/>
                <a:gd name="connsiteY16" fmla="*/ 265339 h 1192587"/>
                <a:gd name="connsiteX17" fmla="*/ 185285 w 199968"/>
                <a:gd name="connsiteY17" fmla="*/ 526459 h 1192587"/>
                <a:gd name="connsiteX18" fmla="*/ 120781 w 199968"/>
                <a:gd name="connsiteY18" fmla="*/ 664668 h 1192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99968" h="1192587">
                  <a:moveTo>
                    <a:pt x="120781" y="664668"/>
                  </a:moveTo>
                  <a:cubicBezTo>
                    <a:pt x="110839" y="714393"/>
                    <a:pt x="142580" y="757743"/>
                    <a:pt x="163104" y="800200"/>
                  </a:cubicBezTo>
                  <a:cubicBezTo>
                    <a:pt x="228500" y="934968"/>
                    <a:pt x="154818" y="1091410"/>
                    <a:pt x="49777" y="1184995"/>
                  </a:cubicBezTo>
                  <a:cubicBezTo>
                    <a:pt x="22242" y="1209474"/>
                    <a:pt x="-18423" y="1169057"/>
                    <a:pt x="9239" y="1144450"/>
                  </a:cubicBezTo>
                  <a:cubicBezTo>
                    <a:pt x="52326" y="1106072"/>
                    <a:pt x="88912" y="1055327"/>
                    <a:pt x="111348" y="1002287"/>
                  </a:cubicBezTo>
                  <a:cubicBezTo>
                    <a:pt x="127410" y="964165"/>
                    <a:pt x="138501" y="918648"/>
                    <a:pt x="130853" y="877338"/>
                  </a:cubicBezTo>
                  <a:cubicBezTo>
                    <a:pt x="122821" y="833733"/>
                    <a:pt x="94139" y="796375"/>
                    <a:pt x="77440" y="755958"/>
                  </a:cubicBezTo>
                  <a:cubicBezTo>
                    <a:pt x="60485" y="715158"/>
                    <a:pt x="56151" y="673211"/>
                    <a:pt x="70811" y="630881"/>
                  </a:cubicBezTo>
                  <a:cubicBezTo>
                    <a:pt x="86490" y="585491"/>
                    <a:pt x="117977" y="547369"/>
                    <a:pt x="133275" y="501979"/>
                  </a:cubicBezTo>
                  <a:cubicBezTo>
                    <a:pt x="148699" y="456461"/>
                    <a:pt x="144620" y="405206"/>
                    <a:pt x="122694" y="362366"/>
                  </a:cubicBezTo>
                  <a:cubicBezTo>
                    <a:pt x="102807" y="323479"/>
                    <a:pt x="65202" y="298872"/>
                    <a:pt x="43021" y="261769"/>
                  </a:cubicBezTo>
                  <a:cubicBezTo>
                    <a:pt x="19438" y="222372"/>
                    <a:pt x="26703" y="182974"/>
                    <a:pt x="52454" y="147019"/>
                  </a:cubicBezTo>
                  <a:cubicBezTo>
                    <a:pt x="78460" y="110682"/>
                    <a:pt x="86108" y="83397"/>
                    <a:pt x="49777" y="48717"/>
                  </a:cubicBezTo>
                  <a:cubicBezTo>
                    <a:pt x="23007" y="23090"/>
                    <a:pt x="63672" y="-17455"/>
                    <a:pt x="90315" y="8172"/>
                  </a:cubicBezTo>
                  <a:cubicBezTo>
                    <a:pt x="126136" y="42470"/>
                    <a:pt x="144620" y="88370"/>
                    <a:pt x="125753" y="136437"/>
                  </a:cubicBezTo>
                  <a:cubicBezTo>
                    <a:pt x="117468" y="157347"/>
                    <a:pt x="101278" y="172519"/>
                    <a:pt x="91080" y="192282"/>
                  </a:cubicBezTo>
                  <a:cubicBezTo>
                    <a:pt x="75782" y="221862"/>
                    <a:pt x="100003" y="244812"/>
                    <a:pt x="119379" y="265339"/>
                  </a:cubicBezTo>
                  <a:cubicBezTo>
                    <a:pt x="186432" y="336357"/>
                    <a:pt x="221871" y="430579"/>
                    <a:pt x="185285" y="526459"/>
                  </a:cubicBezTo>
                  <a:cubicBezTo>
                    <a:pt x="167311" y="573378"/>
                    <a:pt x="130725" y="614816"/>
                    <a:pt x="120781" y="664668"/>
                  </a:cubicBezTo>
                  <a:close/>
                </a:path>
              </a:pathLst>
            </a:custGeom>
            <a:solidFill>
              <a:srgbClr val="292727"/>
            </a:solidFill>
            <a:ln w="127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6" name="Hình ảnh 5" descr="Ảnh có chứa văn bản&#10;&#10;Mô tả được tạo tự động">
            <a:extLst>
              <a:ext uri="{FF2B5EF4-FFF2-40B4-BE49-F238E27FC236}">
                <a16:creationId xmlns:a16="http://schemas.microsoft.com/office/drawing/2014/main" id="{85773056-084C-F665-D053-7BFF69FFCCB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85" t="2566" r="1939" b="24360"/>
          <a:stretch/>
        </p:blipFill>
        <p:spPr>
          <a:xfrm>
            <a:off x="11263766" y="1898049"/>
            <a:ext cx="6812547" cy="69342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1F73D81F-3A73-03B3-4920-07690BBC0D12}"/>
                  </a:ext>
                </a:extLst>
              </p:cNvPr>
              <p:cNvSpPr txBox="1"/>
              <p:nvPr/>
            </p:nvSpPr>
            <p:spPr>
              <a:xfrm>
                <a:off x="2122705" y="1820122"/>
                <a:ext cx="8784060" cy="66467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b)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Từ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đồ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thị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hàm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ta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thấy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: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FontTx/>
                  <a:buChar char="+"/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Đồ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thị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hàm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lên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khoảng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(−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∞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; 1)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nên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hàm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đồng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biến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trên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khoảng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(−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∞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; 1)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FontTx/>
                  <a:buChar char="+"/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Đồ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thi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hàm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xuống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khoảng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(−1; +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∞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nên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hàm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nghịch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biến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trên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khoảng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(−1; +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∞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.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1F73D81F-3A73-03B3-4920-07690BBC0D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2705" y="1820122"/>
                <a:ext cx="8784060" cy="6646756"/>
              </a:xfrm>
              <a:prstGeom prst="rect">
                <a:avLst/>
              </a:prstGeom>
              <a:blipFill>
                <a:blip r:embed="rId8"/>
                <a:stretch>
                  <a:fillRect l="-2429" r="-2498" b="-30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873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427" t="9977" b="1102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51822"/>
          <a:stretch>
            <a:fillRect/>
          </a:stretch>
        </p:blipFill>
        <p:spPr>
          <a:xfrm>
            <a:off x="554213" y="0"/>
            <a:ext cx="2472105" cy="671715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70657"/>
          <a:stretch>
            <a:fillRect/>
          </a:stretch>
        </p:blipFill>
        <p:spPr>
          <a:xfrm>
            <a:off x="16938354" y="3817732"/>
            <a:ext cx="1505652" cy="671715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4327771" flipH="1">
            <a:off x="16094063" y="799084"/>
            <a:ext cx="2550203" cy="114991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859593">
            <a:off x="1363427" y="6187937"/>
            <a:ext cx="1783401" cy="3729544"/>
          </a:xfrm>
          <a:prstGeom prst="rect">
            <a:avLst/>
          </a:prstGeom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FB77A865-E687-2C37-27AB-D4098995EA6B}"/>
              </a:ext>
            </a:extLst>
          </p:cNvPr>
          <p:cNvSpPr txBox="1"/>
          <p:nvPr/>
        </p:nvSpPr>
        <p:spPr>
          <a:xfrm>
            <a:off x="5562600" y="1485900"/>
            <a:ext cx="9144000" cy="9825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4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Ta </a:t>
            </a:r>
            <a:r>
              <a:rPr lang="en-US" sz="44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có</a:t>
            </a:r>
            <a:r>
              <a:rPr lang="en-US" sz="44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bảng</a:t>
            </a:r>
            <a:r>
              <a:rPr lang="en-US" sz="44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biến</a:t>
            </a:r>
            <a:r>
              <a:rPr lang="en-US" sz="44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thiên</a:t>
            </a:r>
            <a:r>
              <a:rPr lang="en-US" sz="44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: </a:t>
            </a:r>
            <a:endParaRPr lang="en-US" sz="4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Bảng 10">
                <a:extLst>
                  <a:ext uri="{FF2B5EF4-FFF2-40B4-BE49-F238E27FC236}">
                    <a16:creationId xmlns:a16="http://schemas.microsoft.com/office/drawing/2014/main" id="{1DF656E4-F835-D308-E7DF-43E2328589F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21848761"/>
                  </p:ext>
                </p:extLst>
              </p:nvPr>
            </p:nvGraphicFramePr>
            <p:xfrm>
              <a:off x="4038600" y="3308285"/>
              <a:ext cx="12192000" cy="376961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437091">
                      <a:extLst>
                        <a:ext uri="{9D8B030D-6E8A-4147-A177-3AD203B41FA5}">
                          <a16:colId xmlns:a16="http://schemas.microsoft.com/office/drawing/2014/main" val="2778675665"/>
                        </a:ext>
                      </a:extLst>
                    </a:gridCol>
                    <a:gridCol w="9754909">
                      <a:extLst>
                        <a:ext uri="{9D8B030D-6E8A-4147-A177-3AD203B41FA5}">
                          <a16:colId xmlns:a16="http://schemas.microsoft.com/office/drawing/2014/main" val="1038129868"/>
                        </a:ext>
                      </a:extLst>
                    </a:gridCol>
                  </a:tblGrid>
                  <a:tr h="11430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4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sz="4400" dirty="0"/>
                            <a:t>                             </a:t>
                          </a:r>
                          <a14:m>
                            <m:oMath xmlns:m="http://schemas.openxmlformats.org/officeDocument/2006/math">
                              <m:r>
                                <a:rPr lang="en-US" sz="4400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oMath>
                          </a14:m>
                          <a:r>
                            <a:rPr lang="en-US" sz="4400" dirty="0"/>
                            <a:t>                             </a:t>
                          </a:r>
                          <a14:m>
                            <m:oMath xmlns:m="http://schemas.openxmlformats.org/officeDocument/2006/math">
                              <m:r>
                                <a:rPr lang="en-US" sz="4400" b="0" i="0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endParaRPr lang="en-US" sz="4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452236693"/>
                      </a:ext>
                    </a:extLst>
                  </a:tr>
                  <a:tr h="1313305">
                    <a:tc rowSpan="2"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US" sz="4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4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4400" dirty="0"/>
                        </a:p>
                      </a:txBody>
                      <a:tcP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920716790"/>
                      </a:ext>
                    </a:extLst>
                  </a:tr>
                  <a:tr h="1313305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4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−∞</m:t>
                              </m:r>
                            </m:oMath>
                          </a14:m>
                          <a:r>
                            <a:rPr lang="en-US" sz="4400" dirty="0"/>
                            <a:t>                                                             </a:t>
                          </a:r>
                          <a14:m>
                            <m:oMath xmlns:m="http://schemas.openxmlformats.org/officeDocument/2006/math">
                              <m:r>
                                <a:rPr lang="en-US" sz="4400" b="0" i="0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endParaRPr lang="en-US" sz="4400" dirty="0"/>
                        </a:p>
                      </a:txBody>
                      <a:tcPr anchor="b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324568538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Bảng 10">
                <a:extLst>
                  <a:ext uri="{FF2B5EF4-FFF2-40B4-BE49-F238E27FC236}">
                    <a16:creationId xmlns:a16="http://schemas.microsoft.com/office/drawing/2014/main" id="{1DF656E4-F835-D308-E7DF-43E2328589F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21848761"/>
                  </p:ext>
                </p:extLst>
              </p:nvPr>
            </p:nvGraphicFramePr>
            <p:xfrm>
              <a:off x="4038600" y="3308285"/>
              <a:ext cx="12192000" cy="376961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437091">
                      <a:extLst>
                        <a:ext uri="{9D8B030D-6E8A-4147-A177-3AD203B41FA5}">
                          <a16:colId xmlns:a16="http://schemas.microsoft.com/office/drawing/2014/main" val="2778675665"/>
                        </a:ext>
                      </a:extLst>
                    </a:gridCol>
                    <a:gridCol w="9754909">
                      <a:extLst>
                        <a:ext uri="{9D8B030D-6E8A-4147-A177-3AD203B41FA5}">
                          <a16:colId xmlns:a16="http://schemas.microsoft.com/office/drawing/2014/main" val="1038129868"/>
                        </a:ext>
                      </a:extLst>
                    </a:gridCol>
                  </a:tblGrid>
                  <a:tr h="1143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9"/>
                          <a:stretch>
                            <a:fillRect l="-250" t="-532" r="-400750" b="-2308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9"/>
                          <a:stretch>
                            <a:fillRect l="-25047" t="-532" r="-125" b="-2308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52236693"/>
                      </a:ext>
                    </a:extLst>
                  </a:tr>
                  <a:tr h="1313305"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9"/>
                          <a:stretch>
                            <a:fillRect l="-250" t="-43750" r="-400750" b="-4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l="-25047" t="-87500" r="-125" b="-10092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20716790"/>
                      </a:ext>
                    </a:extLst>
                  </a:tr>
                  <a:tr h="1313305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9"/>
                          <a:stretch>
                            <a:fillRect l="-25047" t="-187500" r="-125" b="-92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45685386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9" name="Đường kết nối Mũi tên Thẳng 8">
            <a:extLst>
              <a:ext uri="{FF2B5EF4-FFF2-40B4-BE49-F238E27FC236}">
                <a16:creationId xmlns:a16="http://schemas.microsoft.com/office/drawing/2014/main" id="{64BD336F-AD8D-9BFB-2E3F-CE6549D4AB9B}"/>
              </a:ext>
            </a:extLst>
          </p:cNvPr>
          <p:cNvCxnSpPr/>
          <p:nvPr/>
        </p:nvCxnSpPr>
        <p:spPr>
          <a:xfrm>
            <a:off x="11685638" y="5014698"/>
            <a:ext cx="3733801" cy="1524000"/>
          </a:xfrm>
          <a:prstGeom prst="straightConnector1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Đường kết nối Mũi tên Thẳng 9">
            <a:extLst>
              <a:ext uri="{FF2B5EF4-FFF2-40B4-BE49-F238E27FC236}">
                <a16:creationId xmlns:a16="http://schemas.microsoft.com/office/drawing/2014/main" id="{DBEFF13A-0DDA-B23B-AC6F-CB3AA3D30D77}"/>
              </a:ext>
            </a:extLst>
          </p:cNvPr>
          <p:cNvCxnSpPr/>
          <p:nvPr/>
        </p:nvCxnSpPr>
        <p:spPr>
          <a:xfrm flipV="1">
            <a:off x="6988277" y="4997093"/>
            <a:ext cx="3886200" cy="1524000"/>
          </a:xfrm>
          <a:prstGeom prst="straightConnector1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3352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427" t="9977" b="1102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306800" y="266700"/>
            <a:ext cx="930920" cy="94870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424EF3DC-2FD3-19AC-A274-F9225255ADE0}"/>
                  </a:ext>
                </a:extLst>
              </p:cNvPr>
              <p:cNvSpPr txBox="1"/>
              <p:nvPr/>
            </p:nvSpPr>
            <p:spPr>
              <a:xfrm>
                <a:off x="4267200" y="1482108"/>
                <a:ext cx="12192000" cy="68343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b="1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Nhận</a:t>
                </a:r>
                <a:r>
                  <a:rPr lang="en-US" sz="4400" b="1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xét</a:t>
                </a:r>
                <a:r>
                  <a:rPr lang="en-US" sz="4400" b="1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: </a:t>
                </a:r>
                <a:endParaRPr lang="en-US" sz="44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Cho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hàm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bậc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𝑎𝑥</m:t>
                    </m:r>
                    <m:r>
                      <a:rPr lang="en-US" sz="4000" i="1" baseline="30000" dirty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2</m:t>
                    </m:r>
                    <m:r>
                      <a:rPr lang="en-US" sz="4000" i="1" dirty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+</m:t>
                    </m:r>
                    <m:r>
                      <a:rPr lang="en-US" sz="4000" i="1" dirty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𝑏𝑥</m:t>
                    </m:r>
                    <m:r>
                      <a:rPr lang="en-US" sz="4000" i="1" dirty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+</m:t>
                    </m:r>
                    <m:r>
                      <a:rPr lang="en-US" sz="4000" i="1" dirty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𝑐</m:t>
                    </m:r>
                    <m:r>
                      <a:rPr lang="en-US" sz="4000" i="1" dirty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 (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40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≠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0)</m:t>
                    </m:r>
                  </m:oMath>
                </a14:m>
                <a:endParaRPr lang="en-US" sz="4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FontTx/>
                  <a:buChar char="+"/>
                </a:pP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Nếu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&gt;0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thì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hàm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nghịch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biến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trên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khoảng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−∞;−</m:t>
                        </m:r>
                        <m:f>
                          <m:fPr>
                            <m:ctrlP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000" b="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num>
                          <m:den>
                            <m:r>
                              <a:rPr lang="en-US" sz="4000" b="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4000" b="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;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đồng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biến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trên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khoảng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000" i="1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000" b="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num>
                          <m:den>
                            <m:r>
                              <a:rPr lang="en-US" sz="4000" b="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4000" b="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den>
                        </m:f>
                        <m:r>
                          <a:rPr lang="en-US" sz="40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;+∞</m:t>
                        </m:r>
                      </m:e>
                    </m:d>
                  </m:oMath>
                </a14:m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. </a:t>
                </a:r>
                <a:endParaRPr lang="en-US" sz="4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indent="-571500" algn="just">
                  <a:lnSpc>
                    <a:spcPct val="150000"/>
                  </a:lnSpc>
                  <a:buFontTx/>
                  <a:buChar char="+"/>
                </a:pP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Nếu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&lt;0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thì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hàm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đồng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biến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trên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khoảng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</a:rPr>
                        </m:ctrlPr>
                      </m:dPr>
                      <m:e>
                        <m:r>
                          <a:rPr lang="en-US" sz="40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−∞;</m:t>
                        </m:r>
                        <m:r>
                          <a:rPr lang="en-US" sz="4000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</a:rPr>
                            </m:ctrlPr>
                          </m:fPr>
                          <m:num>
                            <m:r>
                              <a:rPr lang="en-US" sz="4000" b="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num>
                          <m:den>
                            <m:r>
                              <a:rPr lang="en-US" sz="4000" b="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4000" b="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;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nghịch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biến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trên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khoảng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</a:rPr>
                        </m:ctrlPr>
                      </m:dPr>
                      <m:e>
                        <m:r>
                          <a:rPr lang="en-US" sz="4000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</a:rPr>
                            </m:ctrlPr>
                          </m:fPr>
                          <m:num>
                            <m:r>
                              <a:rPr lang="en-US" sz="4000" b="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num>
                          <m:den>
                            <m:r>
                              <a:rPr lang="en-US" sz="4000" b="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4000" b="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den>
                        </m:f>
                        <m:r>
                          <a:rPr lang="en-US" sz="40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;+∞</m:t>
                        </m:r>
                      </m:e>
                    </m:d>
                  </m:oMath>
                </a14:m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424EF3DC-2FD3-19AC-A274-F9225255AD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1482108"/>
                <a:ext cx="12192000" cy="6834307"/>
              </a:xfrm>
              <a:prstGeom prst="rect">
                <a:avLst/>
              </a:prstGeom>
              <a:blipFill>
                <a:blip r:embed="rId4"/>
                <a:stretch>
                  <a:fillRect l="-1750" r="-1750" b="-5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3065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427" t="9977" b="1102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3106400" y="9486900"/>
            <a:ext cx="4805049" cy="468492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42101"/>
          <a:stretch>
            <a:fillRect/>
          </a:stretch>
        </p:blipFill>
        <p:spPr>
          <a:xfrm>
            <a:off x="2209800" y="495300"/>
            <a:ext cx="2782073" cy="468492"/>
          </a:xfrm>
          <a:prstGeom prst="rect">
            <a:avLst/>
          </a:prstGeom>
        </p:spPr>
      </p:pic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93CDC145-1EFC-807B-05FF-81FB58EBD492}"/>
              </a:ext>
            </a:extLst>
          </p:cNvPr>
          <p:cNvSpPr txBox="1"/>
          <p:nvPr/>
        </p:nvSpPr>
        <p:spPr>
          <a:xfrm>
            <a:off x="3600836" y="1987008"/>
            <a:ext cx="12268200" cy="9825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4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Ta </a:t>
            </a:r>
            <a:r>
              <a:rPr lang="en-US" sz="44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có</a:t>
            </a:r>
            <a:r>
              <a:rPr lang="en-US" sz="44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bảng</a:t>
            </a:r>
            <a:r>
              <a:rPr lang="en-US" sz="44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biến</a:t>
            </a:r>
            <a:r>
              <a:rPr lang="en-US" sz="44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thiên</a:t>
            </a:r>
            <a:r>
              <a:rPr lang="en-US" sz="44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của</a:t>
            </a:r>
            <a:r>
              <a:rPr lang="en-US" sz="44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hàm</a:t>
            </a:r>
            <a:r>
              <a:rPr lang="en-US" sz="44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bậc</a:t>
            </a:r>
            <a:r>
              <a:rPr lang="en-US" sz="44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hai</a:t>
            </a:r>
            <a:r>
              <a:rPr lang="en-US" sz="44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như</a:t>
            </a:r>
            <a:r>
              <a:rPr lang="en-US" sz="44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sau</a:t>
            </a:r>
            <a:r>
              <a:rPr lang="en-US" sz="44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: </a:t>
            </a:r>
            <a:endParaRPr lang="en-US" sz="4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Hình ảnh 29">
            <a:extLst>
              <a:ext uri="{FF2B5EF4-FFF2-40B4-BE49-F238E27FC236}">
                <a16:creationId xmlns:a16="http://schemas.microsoft.com/office/drawing/2014/main" id="{532FB6C7-D3A5-07F3-6614-FD95091DB7E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4" t="56666" r="3524" b="3336"/>
          <a:stretch/>
        </p:blipFill>
        <p:spPr>
          <a:xfrm>
            <a:off x="1669449" y="4368978"/>
            <a:ext cx="16396901" cy="4027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295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427" t="9977" b="1102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b="40552"/>
          <a:stretch>
            <a:fillRect/>
          </a:stretch>
        </p:blipFill>
        <p:spPr>
          <a:xfrm>
            <a:off x="2286000" y="723900"/>
            <a:ext cx="4395570" cy="149559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6865095" y="360804"/>
            <a:ext cx="1760518" cy="133579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flipV="1">
            <a:off x="12801600" y="354015"/>
            <a:ext cx="3528867" cy="23231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flipV="1">
            <a:off x="13487400" y="9663881"/>
            <a:ext cx="3528867" cy="23231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flipV="1">
            <a:off x="2590800" y="8953500"/>
            <a:ext cx="3528867" cy="232317"/>
          </a:xfrm>
          <a:prstGeom prst="rect">
            <a:avLst/>
          </a:prstGeom>
        </p:spPr>
      </p:pic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C799D0AF-233D-39F6-E4E5-FBA72A63B7C8}"/>
              </a:ext>
            </a:extLst>
          </p:cNvPr>
          <p:cNvSpPr txBox="1"/>
          <p:nvPr/>
        </p:nvSpPr>
        <p:spPr>
          <a:xfrm>
            <a:off x="2689519" y="1934577"/>
            <a:ext cx="13739667" cy="5935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800" b="1" dirty="0">
                <a:latin typeface="Arial" panose="020B0604020202020204" pitchFamily="34" charset="0"/>
                <a:cs typeface="Arial" panose="020B0604020202020204" pitchFamily="34" charset="0"/>
              </a:rPr>
              <a:t>BÀI 2: HÀM SỐ BẬC HAI. ĐỒ THỊ HÀM SỐ BẬC HAI VÀ ỨNG DỤNG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427" t="9977" b="1102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4828"/>
          <a:stretch>
            <a:fillRect/>
          </a:stretch>
        </p:blipFill>
        <p:spPr>
          <a:xfrm>
            <a:off x="1600200" y="6095238"/>
            <a:ext cx="3889617" cy="419176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859608">
            <a:off x="16425094" y="1525500"/>
            <a:ext cx="1722072" cy="1354697"/>
          </a:xfrm>
          <a:prstGeom prst="rect">
            <a:avLst/>
          </a:prstGeom>
        </p:spPr>
      </p:pic>
      <p:sp>
        <p:nvSpPr>
          <p:cNvPr id="5" name="Hình Bầu dục 4">
            <a:extLst>
              <a:ext uri="{FF2B5EF4-FFF2-40B4-BE49-F238E27FC236}">
                <a16:creationId xmlns:a16="http://schemas.microsoft.com/office/drawing/2014/main" id="{9B252895-63C0-2E82-CCB4-26F03E14F5A8}"/>
              </a:ext>
            </a:extLst>
          </p:cNvPr>
          <p:cNvSpPr/>
          <p:nvPr/>
        </p:nvSpPr>
        <p:spPr>
          <a:xfrm>
            <a:off x="2895600" y="1027904"/>
            <a:ext cx="3048000" cy="12954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C6A67F86-255C-9D61-5F08-BB4270D4EC86}"/>
              </a:ext>
            </a:extLst>
          </p:cNvPr>
          <p:cNvSpPr txBox="1"/>
          <p:nvPr/>
        </p:nvSpPr>
        <p:spPr>
          <a:xfrm>
            <a:off x="6278960" y="676516"/>
            <a:ext cx="10515600" cy="1998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khoảng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nghịch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hàm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E514A854-6FBC-2A36-F3B8-2C829F6BE67D}"/>
                  </a:ext>
                </a:extLst>
              </p:cNvPr>
              <p:cNvSpPr txBox="1"/>
              <p:nvPr/>
            </p:nvSpPr>
            <p:spPr>
              <a:xfrm>
                <a:off x="3078560" y="2980288"/>
                <a:ext cx="137160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=3</m:t>
                    </m:r>
                    <m:sSup>
                      <m:sSup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+5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				b)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=−4</m:t>
                    </m:r>
                    <m:sSup>
                      <m:sSup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+6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E514A854-6FBC-2A36-F3B8-2C829F6BE6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8560" y="2980288"/>
                <a:ext cx="13716000" cy="769441"/>
              </a:xfrm>
              <a:prstGeom prst="rect">
                <a:avLst/>
              </a:prstGeom>
              <a:blipFill>
                <a:blip r:embed="rId7"/>
                <a:stretch>
                  <a:fillRect l="-1778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78E4445E-B3F5-2572-B8CD-23A4BA831DD1}"/>
              </a:ext>
            </a:extLst>
          </p:cNvPr>
          <p:cNvSpPr txBox="1"/>
          <p:nvPr/>
        </p:nvSpPr>
        <p:spPr>
          <a:xfrm>
            <a:off x="8153400" y="4076700"/>
            <a:ext cx="2819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A725BDF4-4D1E-CA4F-9385-F413B1C0B85D}"/>
                  </a:ext>
                </a:extLst>
              </p:cNvPr>
              <p:cNvSpPr txBox="1"/>
              <p:nvPr/>
            </p:nvSpPr>
            <p:spPr>
              <a:xfrm>
                <a:off x="5854820" y="5293908"/>
                <a:ext cx="12039600" cy="39651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a) Ta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=3&gt;0, 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=5, −</m:t>
                    </m:r>
                    <m:f>
                      <m:f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hàm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đã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nghịch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khoảng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∞;−</m:t>
                        </m:r>
                        <m:f>
                          <m:fPr>
                            <m:ctrlPr>
                              <a:rPr lang="en-US" sz="4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4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khoảng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;+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e>
                    </m:d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A725BDF4-4D1E-CA4F-9385-F413B1C0B8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4820" y="5293908"/>
                <a:ext cx="12039600" cy="3965188"/>
              </a:xfrm>
              <a:prstGeom prst="rect">
                <a:avLst/>
              </a:prstGeom>
              <a:blipFill>
                <a:blip r:embed="rId8"/>
                <a:stretch>
                  <a:fillRect l="-2025" r="-2076" b="-1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3462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427" t="10131" b="1086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2293619">
            <a:off x="15582026" y="311488"/>
            <a:ext cx="3090615" cy="139358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339241">
            <a:off x="54668" y="9385902"/>
            <a:ext cx="2936731" cy="125478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l="56367" b="59132"/>
          <a:stretch>
            <a:fillRect/>
          </a:stretch>
        </p:blipFill>
        <p:spPr>
          <a:xfrm flipH="1" flipV="1">
            <a:off x="15482233" y="8584978"/>
            <a:ext cx="2805767" cy="19325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id="{1BAEAFC4-4332-22F4-1DA4-850E705C5A49}"/>
                  </a:ext>
                </a:extLst>
              </p:cNvPr>
              <p:cNvSpPr txBox="1"/>
              <p:nvPr/>
            </p:nvSpPr>
            <p:spPr>
              <a:xfrm>
                <a:off x="3962400" y="2511861"/>
                <a:ext cx="11825288" cy="54454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b) Ta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=−4&lt;0, 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endParaRPr lang="en-US" sz="4400" b="0" i="1" dirty="0">
                  <a:latin typeface="Cambria Math" panose="020405030504060302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hàm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đã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khoảng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∞;</m:t>
                        </m:r>
                        <m:f>
                          <m:fPr>
                            <m:ctrlPr>
                              <a:rPr lang="en-US" sz="4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4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nghịch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khoảng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;+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e>
                    </m:d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id="{1BAEAFC4-4332-22F4-1DA4-850E705C5A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2511861"/>
                <a:ext cx="11825288" cy="5445465"/>
              </a:xfrm>
              <a:prstGeom prst="rect">
                <a:avLst/>
              </a:prstGeom>
              <a:blipFill>
                <a:blip r:embed="rId9"/>
                <a:stretch>
                  <a:fillRect l="-2062" r="-2062" b="-1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1562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427" t="9977" b="1102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162800" y="7581935"/>
            <a:ext cx="14307375" cy="547687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6917627" y="777742"/>
            <a:ext cx="930920" cy="94870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5956554" y="2722075"/>
            <a:ext cx="1887231" cy="95734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752600" y="664460"/>
            <a:ext cx="1774367" cy="90976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1127942">
            <a:off x="14072292" y="7250902"/>
            <a:ext cx="3982811" cy="3507355"/>
          </a:xfrm>
          <a:prstGeom prst="rect">
            <a:avLst/>
          </a:prstGeom>
        </p:spPr>
      </p:pic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id="{3CC74032-891B-72AD-079C-B40E8A28D3F2}"/>
              </a:ext>
            </a:extLst>
          </p:cNvPr>
          <p:cNvSpPr/>
          <p:nvPr/>
        </p:nvSpPr>
        <p:spPr>
          <a:xfrm>
            <a:off x="7542849" y="1633089"/>
            <a:ext cx="4191000" cy="12954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4D9EE7C0-B13C-48EF-0248-5670A8D311DD}"/>
              </a:ext>
            </a:extLst>
          </p:cNvPr>
          <p:cNvSpPr txBox="1"/>
          <p:nvPr/>
        </p:nvSpPr>
        <p:spPr>
          <a:xfrm>
            <a:off x="3721834" y="3670700"/>
            <a:ext cx="122989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thiên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hàm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50DA4F75-396B-C1E1-2E91-52034048ACC3}"/>
                  </a:ext>
                </a:extLst>
              </p:cNvPr>
              <p:cNvSpPr txBox="1"/>
              <p:nvPr/>
            </p:nvSpPr>
            <p:spPr>
              <a:xfrm>
                <a:off x="3874234" y="4863197"/>
                <a:ext cx="10668000" cy="25904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20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−3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+4</m:t>
                    </m:r>
                  </m:oMath>
                </a14:m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20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=−2</m:t>
                    </m:r>
                    <m:sSup>
                      <m:sSup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+5</m:t>
                    </m:r>
                  </m:oMath>
                </a14:m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50DA4F75-396B-C1E1-2E91-52034048AC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4234" y="4863197"/>
                <a:ext cx="10668000" cy="2590453"/>
              </a:xfrm>
              <a:prstGeom prst="rect">
                <a:avLst/>
              </a:prstGeom>
              <a:blipFill>
                <a:blip r:embed="rId11"/>
                <a:stretch>
                  <a:fillRect l="-2343" b="-10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7374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427" t="9977" b="1102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2700000">
            <a:off x="1845793" y="-493147"/>
            <a:ext cx="1044336" cy="285142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322855" flipH="1">
            <a:off x="1235793" y="4905115"/>
            <a:ext cx="1851424" cy="531631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866557">
            <a:off x="16161236" y="-956066"/>
            <a:ext cx="2095041" cy="555156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265934" y="8944442"/>
            <a:ext cx="1862233" cy="11088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C3C3411A-0C0E-EB25-D7D0-15CB191DB06B}"/>
                  </a:ext>
                </a:extLst>
              </p:cNvPr>
              <p:cNvSpPr txBox="1"/>
              <p:nvPr/>
            </p:nvSpPr>
            <p:spPr>
              <a:xfrm>
                <a:off x="4193995" y="115556"/>
                <a:ext cx="11266078" cy="56225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00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000" b="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−</m:t>
                    </m:r>
                    <m:r>
                      <a:rPr lang="en-US" sz="4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3</m:t>
                    </m:r>
                    <m:r>
                      <a:rPr lang="en-US" sz="4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b="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+</m:t>
                    </m:r>
                    <m:r>
                      <a:rPr lang="en-US" sz="4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4</m:t>
                    </m:r>
                  </m:oMath>
                </a14:m>
                <a:r>
                  <a:rPr lang="en-US" sz="4000" b="0" i="0" dirty="0">
                    <a:effectLst/>
                    <a:latin typeface="+mj-lt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b="0" i="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có</a:t>
                </a:r>
                <a14:m>
                  <m:oMath xmlns:m="http://schemas.openxmlformats.org/officeDocument/2006/math">
                    <m:r>
                      <a:rPr lang="en-US" sz="4000" b="0" i="0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 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=1&gt;0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𝑏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=−3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𝑐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=4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b="0" i="1" dirty="0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4000" b="0" i="1" dirty="0" smtClean="0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∆</m:t>
                      </m:r>
                      <m:r>
                        <a:rPr lang="en-US" sz="4000" b="0" i="1" dirty="0" smtClean="0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4000" b="0" i="1" dirty="0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m:t>= −7, </m:t>
                      </m:r>
                      <m:r>
                        <a:rPr lang="en-US" sz="4000" b="0" i="1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b="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sz="4000" b="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4000" b="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𝑎</m:t>
                          </m:r>
                        </m:den>
                      </m:f>
                      <m:r>
                        <a:rPr lang="en-US" sz="4000" b="0" i="1" dirty="0" smtClean="0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m:t> = 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b="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4000" b="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4000" b="0" i="1" dirty="0" smtClean="0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m:t> , </m:t>
                      </m:r>
                      <m:r>
                        <a:rPr lang="en-US" sz="4000" b="0" i="1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000" i="1" smtClean="0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b="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∆</m:t>
                          </m:r>
                        </m:num>
                        <m:den>
                          <m:r>
                            <a:rPr lang="en-US" sz="4000" b="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4</m:t>
                          </m:r>
                          <m:r>
                            <a:rPr lang="en-US" sz="4000" b="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𝑎</m:t>
                          </m:r>
                        </m:den>
                      </m:f>
                      <m:r>
                        <a:rPr lang="en-US" sz="4000" b="0" i="1" dirty="0" smtClean="0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m:t> = </m:t>
                      </m:r>
                      <m:f>
                        <m:fPr>
                          <m:ctrlPr>
                            <a:rPr lang="en-US" sz="4000" i="1" smtClean="0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b="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4000" b="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Hàm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nghịch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biến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trên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khoảng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 i="1" dirty="0"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4000" i="1"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∞</m:t>
                        </m:r>
                        <m:r>
                          <a:rPr lang="en-US" sz="4000" i="1" dirty="0"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  <m:t>; </m:t>
                        </m:r>
                        <m:f>
                          <m:f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000" i="1"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4000" i="1"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đồng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biến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trên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 dirty="0"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000" i="1"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4000" i="1"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;+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∞</m:t>
                        </m:r>
                      </m:e>
                    </m:d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C3C3411A-0C0E-EB25-D7D0-15CB191DB0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3995" y="115556"/>
                <a:ext cx="11266078" cy="5622501"/>
              </a:xfrm>
              <a:prstGeom prst="rect">
                <a:avLst/>
              </a:prstGeom>
              <a:blipFill>
                <a:blip r:embed="rId10"/>
                <a:stretch>
                  <a:fillRect l="-1948" r="-1894" b="-8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Bảng 10">
                <a:extLst>
                  <a:ext uri="{FF2B5EF4-FFF2-40B4-BE49-F238E27FC236}">
                    <a16:creationId xmlns:a16="http://schemas.microsoft.com/office/drawing/2014/main" id="{786738A8-76EB-B07C-0EBE-D033CDACD53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55894736"/>
                  </p:ext>
                </p:extLst>
              </p:nvPr>
            </p:nvGraphicFramePr>
            <p:xfrm>
              <a:off x="3731034" y="6139630"/>
              <a:ext cx="12192000" cy="3798759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437091">
                      <a:extLst>
                        <a:ext uri="{9D8B030D-6E8A-4147-A177-3AD203B41FA5}">
                          <a16:colId xmlns:a16="http://schemas.microsoft.com/office/drawing/2014/main" val="2778675665"/>
                        </a:ext>
                      </a:extLst>
                    </a:gridCol>
                    <a:gridCol w="9754909">
                      <a:extLst>
                        <a:ext uri="{9D8B030D-6E8A-4147-A177-3AD203B41FA5}">
                          <a16:colId xmlns:a16="http://schemas.microsoft.com/office/drawing/2014/main" val="1038129868"/>
                        </a:ext>
                      </a:extLst>
                    </a:gridCol>
                  </a:tblGrid>
                  <a:tr h="11430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4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sz="4400" dirty="0"/>
                            <a:t>                           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4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0" i="1" dirty="0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sz="4400" b="0" i="1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4400" dirty="0"/>
                            <a:t>                            </a:t>
                          </a:r>
                          <a14:m>
                            <m:oMath xmlns:m="http://schemas.openxmlformats.org/officeDocument/2006/math">
                              <m:r>
                                <a:rPr lang="en-US" sz="4400" b="0" i="0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endParaRPr lang="en-US" sz="4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452236693"/>
                      </a:ext>
                    </a:extLst>
                  </a:tr>
                  <a:tr h="1313305">
                    <a:tc rowSpan="2"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US" sz="4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4400" b="0" i="0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sz="4400" dirty="0"/>
                            <a:t>                                                             </a:t>
                          </a:r>
                          <a14:m>
                            <m:oMath xmlns:m="http://schemas.openxmlformats.org/officeDocument/2006/math">
                              <m:r>
                                <a:rPr lang="en-US" sz="4400" b="0" i="0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endParaRPr lang="en-US" sz="4400" dirty="0"/>
                        </a:p>
                      </a:txBody>
                      <a:tcP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920716790"/>
                      </a:ext>
                    </a:extLst>
                  </a:tr>
                  <a:tr h="1313305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4400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400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7</m:t>
                                    </m:r>
                                  </m:num>
                                  <m:den>
                                    <m:r>
                                      <a:rPr lang="en-US" sz="4400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4400" dirty="0"/>
                        </a:p>
                      </a:txBody>
                      <a:tcPr anchor="b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324568538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Bảng 10">
                <a:extLst>
                  <a:ext uri="{FF2B5EF4-FFF2-40B4-BE49-F238E27FC236}">
                    <a16:creationId xmlns:a16="http://schemas.microsoft.com/office/drawing/2014/main" id="{786738A8-76EB-B07C-0EBE-D033CDACD53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55894736"/>
                  </p:ext>
                </p:extLst>
              </p:nvPr>
            </p:nvGraphicFramePr>
            <p:xfrm>
              <a:off x="3731034" y="6139630"/>
              <a:ext cx="12192000" cy="3798759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437091">
                      <a:extLst>
                        <a:ext uri="{9D8B030D-6E8A-4147-A177-3AD203B41FA5}">
                          <a16:colId xmlns:a16="http://schemas.microsoft.com/office/drawing/2014/main" val="2778675665"/>
                        </a:ext>
                      </a:extLst>
                    </a:gridCol>
                    <a:gridCol w="9754909">
                      <a:extLst>
                        <a:ext uri="{9D8B030D-6E8A-4147-A177-3AD203B41FA5}">
                          <a16:colId xmlns:a16="http://schemas.microsoft.com/office/drawing/2014/main" val="1038129868"/>
                        </a:ext>
                      </a:extLst>
                    </a:gridCol>
                  </a:tblGrid>
                  <a:tr h="1143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250" t="-532" r="-400750" b="-2329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25047" t="-532" r="-125" b="-2329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52236693"/>
                      </a:ext>
                    </a:extLst>
                  </a:tr>
                  <a:tr h="1313305"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250" t="-43349" r="-400750" b="-4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1"/>
                          <a:stretch>
                            <a:fillRect l="-25047" t="-87907" r="-125" b="-10372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20716790"/>
                      </a:ext>
                    </a:extLst>
                  </a:tr>
                  <a:tr h="1342454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11"/>
                          <a:stretch>
                            <a:fillRect l="-25047" t="-182805" r="-125" b="-90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45685386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12" name="Đường kết nối Mũi tên Thẳng 11">
            <a:extLst>
              <a:ext uri="{FF2B5EF4-FFF2-40B4-BE49-F238E27FC236}">
                <a16:creationId xmlns:a16="http://schemas.microsoft.com/office/drawing/2014/main" id="{CF042E59-982E-BCFC-409C-29E8EB71A483}"/>
              </a:ext>
            </a:extLst>
          </p:cNvPr>
          <p:cNvCxnSpPr/>
          <p:nvPr/>
        </p:nvCxnSpPr>
        <p:spPr>
          <a:xfrm>
            <a:off x="6855233" y="7974845"/>
            <a:ext cx="3733801" cy="1524000"/>
          </a:xfrm>
          <a:prstGeom prst="straightConnector1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3" name="Đường kết nối Mũi tên Thẳng 12">
            <a:extLst>
              <a:ext uri="{FF2B5EF4-FFF2-40B4-BE49-F238E27FC236}">
                <a16:creationId xmlns:a16="http://schemas.microsoft.com/office/drawing/2014/main" id="{D14AD07B-A42E-BC2A-0EC7-F00A1C664C82}"/>
              </a:ext>
            </a:extLst>
          </p:cNvPr>
          <p:cNvCxnSpPr/>
          <p:nvPr/>
        </p:nvCxnSpPr>
        <p:spPr>
          <a:xfrm flipV="1">
            <a:off x="11503434" y="7974845"/>
            <a:ext cx="3886200" cy="1524000"/>
          </a:xfrm>
          <a:prstGeom prst="straightConnector1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4" name="Bong bóng Lời nói: Hình bầu dục 13">
            <a:extLst>
              <a:ext uri="{FF2B5EF4-FFF2-40B4-BE49-F238E27FC236}">
                <a16:creationId xmlns:a16="http://schemas.microsoft.com/office/drawing/2014/main" id="{2B5B6308-6792-2FB4-C024-2E866B9DB18D}"/>
              </a:ext>
            </a:extLst>
          </p:cNvPr>
          <p:cNvSpPr/>
          <p:nvPr/>
        </p:nvSpPr>
        <p:spPr>
          <a:xfrm>
            <a:off x="1179901" y="1086367"/>
            <a:ext cx="2438400" cy="1219200"/>
          </a:xfrm>
          <a:prstGeom prst="wedgeEllipseCallout">
            <a:avLst>
              <a:gd name="adj1" fmla="val 31901"/>
              <a:gd name="adj2" fmla="val 68359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634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427" t="9977" b="1102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b="40552"/>
          <a:stretch>
            <a:fillRect/>
          </a:stretch>
        </p:blipFill>
        <p:spPr>
          <a:xfrm>
            <a:off x="13859092" y="46479"/>
            <a:ext cx="4395570" cy="149559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973282" y="794275"/>
            <a:ext cx="1760518" cy="133579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flipV="1">
            <a:off x="13639800" y="9366792"/>
            <a:ext cx="3528867" cy="23231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flipV="1">
            <a:off x="3733800" y="9366792"/>
            <a:ext cx="3528867" cy="23231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18509812-41A5-05AE-43E8-ACB8FA0C87D0}"/>
                  </a:ext>
                </a:extLst>
              </p:cNvPr>
              <p:cNvSpPr txBox="1"/>
              <p:nvPr/>
            </p:nvSpPr>
            <p:spPr>
              <a:xfrm>
                <a:off x="4222063" y="9525"/>
                <a:ext cx="11811001" cy="47065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=−2</m:t>
                    </m:r>
                    <m:sSup>
                      <m:sSupPr>
                        <m:ctrlPr>
                          <a:rPr lang="en-US" sz="4000" i="1" dirty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 dirty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i="1" dirty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+5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𝑎</m:t>
                      </m:r>
                      <m:r>
                        <a:rPr lang="en-US" sz="4000" b="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=−2&lt;0, </m:t>
                      </m:r>
                      <m:r>
                        <a:rPr lang="en-US" sz="4000" b="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𝑏</m:t>
                      </m:r>
                      <m:r>
                        <a:rPr lang="en-US" sz="4000" b="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=0, </m:t>
                      </m:r>
                      <m:r>
                        <a:rPr lang="en-US" sz="4000" b="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𝑐</m:t>
                      </m:r>
                      <m:r>
                        <a:rPr lang="en-US" sz="4000" b="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=5, ∆=40, −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b="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sz="4000" b="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4000" b="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𝑎</m:t>
                          </m:r>
                        </m:den>
                      </m:f>
                      <m:r>
                        <a:rPr lang="en-US" sz="4000" b="0" i="1" dirty="0" smtClean="0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m:t>=0, </m:t>
                      </m:r>
                      <m:r>
                        <a:rPr lang="en-US" sz="4000" b="0" i="1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b="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∆</m:t>
                          </m:r>
                        </m:num>
                        <m:den>
                          <m:r>
                            <a:rPr lang="en-US" sz="4000" b="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4</m:t>
                          </m:r>
                          <m:r>
                            <a:rPr lang="en-US" sz="4000" b="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𝑎</m:t>
                          </m:r>
                          <m:r>
                            <a:rPr lang="en-US" sz="4000" b="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4000" b="0" i="1" dirty="0" smtClean="0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m:t> =5.</m:t>
                      </m:r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Hàm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đồng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biến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trên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khoảng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(−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∞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;0)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nghịch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biến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trên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(0;+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∞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18509812-41A5-05AE-43E8-ACB8FA0C87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2063" y="9525"/>
                <a:ext cx="11811001" cy="4706545"/>
              </a:xfrm>
              <a:prstGeom prst="rect">
                <a:avLst/>
              </a:prstGeom>
              <a:blipFill>
                <a:blip r:embed="rId9"/>
                <a:stretch>
                  <a:fillRect l="-1859" r="-1807" b="-46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Bảng 10">
                <a:extLst>
                  <a:ext uri="{FF2B5EF4-FFF2-40B4-BE49-F238E27FC236}">
                    <a16:creationId xmlns:a16="http://schemas.microsoft.com/office/drawing/2014/main" id="{2A1CA71A-56A6-CF8F-687A-0095F3A78DF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76196887"/>
                  </p:ext>
                </p:extLst>
              </p:nvPr>
            </p:nvGraphicFramePr>
            <p:xfrm>
              <a:off x="4193488" y="5143500"/>
              <a:ext cx="12192000" cy="376961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437091">
                      <a:extLst>
                        <a:ext uri="{9D8B030D-6E8A-4147-A177-3AD203B41FA5}">
                          <a16:colId xmlns:a16="http://schemas.microsoft.com/office/drawing/2014/main" val="2778675665"/>
                        </a:ext>
                      </a:extLst>
                    </a:gridCol>
                    <a:gridCol w="9754909">
                      <a:extLst>
                        <a:ext uri="{9D8B030D-6E8A-4147-A177-3AD203B41FA5}">
                          <a16:colId xmlns:a16="http://schemas.microsoft.com/office/drawing/2014/main" val="1038129868"/>
                        </a:ext>
                      </a:extLst>
                    </a:gridCol>
                  </a:tblGrid>
                  <a:tr h="11430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4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sz="4400" dirty="0"/>
                            <a:t>                             </a:t>
                          </a:r>
                          <a14:m>
                            <m:oMath xmlns:m="http://schemas.openxmlformats.org/officeDocument/2006/math">
                              <m:r>
                                <a:rPr lang="en-US" sz="4400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oMath>
                          </a14:m>
                          <a:r>
                            <a:rPr lang="en-US" sz="4400" dirty="0"/>
                            <a:t>                             </a:t>
                          </a:r>
                          <a14:m>
                            <m:oMath xmlns:m="http://schemas.openxmlformats.org/officeDocument/2006/math">
                              <m:r>
                                <a:rPr lang="en-US" sz="4400" b="0" i="0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endParaRPr lang="en-US" sz="4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452236693"/>
                      </a:ext>
                    </a:extLst>
                  </a:tr>
                  <a:tr h="1313305">
                    <a:tc rowSpan="2"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US" sz="4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4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US" sz="4400" dirty="0"/>
                        </a:p>
                      </a:txBody>
                      <a:tcP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920716790"/>
                      </a:ext>
                    </a:extLst>
                  </a:tr>
                  <a:tr h="1313305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4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−∞</m:t>
                              </m:r>
                            </m:oMath>
                          </a14:m>
                          <a:r>
                            <a:rPr lang="en-US" sz="4400" dirty="0"/>
                            <a:t>                                                             </a:t>
                          </a:r>
                          <a14:m>
                            <m:oMath xmlns:m="http://schemas.openxmlformats.org/officeDocument/2006/math">
                              <m:r>
                                <a:rPr lang="en-US" sz="4400" b="0" i="0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endParaRPr lang="en-US" sz="4400" dirty="0"/>
                        </a:p>
                      </a:txBody>
                      <a:tcPr anchor="b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324568538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Bảng 10">
                <a:extLst>
                  <a:ext uri="{FF2B5EF4-FFF2-40B4-BE49-F238E27FC236}">
                    <a16:creationId xmlns:a16="http://schemas.microsoft.com/office/drawing/2014/main" id="{2A1CA71A-56A6-CF8F-687A-0095F3A78DF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76196887"/>
                  </p:ext>
                </p:extLst>
              </p:nvPr>
            </p:nvGraphicFramePr>
            <p:xfrm>
              <a:off x="4193488" y="5143500"/>
              <a:ext cx="12192000" cy="376961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437091">
                      <a:extLst>
                        <a:ext uri="{9D8B030D-6E8A-4147-A177-3AD203B41FA5}">
                          <a16:colId xmlns:a16="http://schemas.microsoft.com/office/drawing/2014/main" val="2778675665"/>
                        </a:ext>
                      </a:extLst>
                    </a:gridCol>
                    <a:gridCol w="9754909">
                      <a:extLst>
                        <a:ext uri="{9D8B030D-6E8A-4147-A177-3AD203B41FA5}">
                          <a16:colId xmlns:a16="http://schemas.microsoft.com/office/drawing/2014/main" val="1038129868"/>
                        </a:ext>
                      </a:extLst>
                    </a:gridCol>
                  </a:tblGrid>
                  <a:tr h="1143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250" t="-532" r="-400750" b="-2308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25047" t="-532" r="-125" b="-2308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52236693"/>
                      </a:ext>
                    </a:extLst>
                  </a:tr>
                  <a:tr h="1313305"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250" t="-43750" r="-400750" b="-4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0"/>
                          <a:stretch>
                            <a:fillRect l="-25047" t="-87500" r="-125" b="-10092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20716790"/>
                      </a:ext>
                    </a:extLst>
                  </a:tr>
                  <a:tr h="1313305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10"/>
                          <a:stretch>
                            <a:fillRect l="-25047" t="-187500" r="-125" b="-92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45685386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13" name="Đường kết nối Mũi tên Thẳng 12">
            <a:extLst>
              <a:ext uri="{FF2B5EF4-FFF2-40B4-BE49-F238E27FC236}">
                <a16:creationId xmlns:a16="http://schemas.microsoft.com/office/drawing/2014/main" id="{6BA21245-2803-199B-3FBE-92474894D6BD}"/>
              </a:ext>
            </a:extLst>
          </p:cNvPr>
          <p:cNvCxnSpPr/>
          <p:nvPr/>
        </p:nvCxnSpPr>
        <p:spPr>
          <a:xfrm>
            <a:off x="11840526" y="6849913"/>
            <a:ext cx="3733801" cy="1524000"/>
          </a:xfrm>
          <a:prstGeom prst="straightConnector1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4" name="Đường kết nối Mũi tên Thẳng 13">
            <a:extLst>
              <a:ext uri="{FF2B5EF4-FFF2-40B4-BE49-F238E27FC236}">
                <a16:creationId xmlns:a16="http://schemas.microsoft.com/office/drawing/2014/main" id="{1109B719-3953-D3E0-28AE-F28BC87263EA}"/>
              </a:ext>
            </a:extLst>
          </p:cNvPr>
          <p:cNvCxnSpPr/>
          <p:nvPr/>
        </p:nvCxnSpPr>
        <p:spPr>
          <a:xfrm flipV="1">
            <a:off x="7143165" y="6832308"/>
            <a:ext cx="3886200" cy="1524000"/>
          </a:xfrm>
          <a:prstGeom prst="straightConnector1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6279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427" t="9977" b="1102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143000" y="1741220"/>
            <a:ext cx="1758672" cy="168832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63566">
            <a:off x="7640212" y="10426901"/>
            <a:ext cx="4912579" cy="34388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6108674" y="0"/>
            <a:ext cx="2188851" cy="1384946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5D47CEAA-A5B6-6EC6-1A0C-3FE83BD456C0}"/>
              </a:ext>
            </a:extLst>
          </p:cNvPr>
          <p:cNvSpPr txBox="1"/>
          <p:nvPr/>
        </p:nvSpPr>
        <p:spPr>
          <a:xfrm>
            <a:off x="3352800" y="701998"/>
            <a:ext cx="1158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III. ỨNG DỤNG</a:t>
            </a:r>
          </a:p>
        </p:txBody>
      </p:sp>
      <p:sp>
        <p:nvSpPr>
          <p:cNvPr id="9" name="Hình Bầu dục 8">
            <a:extLst>
              <a:ext uri="{FF2B5EF4-FFF2-40B4-BE49-F238E27FC236}">
                <a16:creationId xmlns:a16="http://schemas.microsoft.com/office/drawing/2014/main" id="{FB634FA6-7303-92CC-4EF3-33414ABFF11A}"/>
              </a:ext>
            </a:extLst>
          </p:cNvPr>
          <p:cNvSpPr/>
          <p:nvPr/>
        </p:nvSpPr>
        <p:spPr>
          <a:xfrm>
            <a:off x="7546836" y="1937682"/>
            <a:ext cx="3048000" cy="12954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5D497790-317C-5BB2-16A7-E5249416DEAE}"/>
                  </a:ext>
                </a:extLst>
              </p:cNvPr>
              <p:cNvSpPr txBox="1"/>
              <p:nvPr/>
            </p:nvSpPr>
            <p:spPr>
              <a:xfrm>
                <a:off x="2433207" y="3600981"/>
                <a:ext cx="15326588" cy="55182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Khi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quả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đá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sẽ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đạt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đến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độ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cao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nào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rồi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rơi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xuống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14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minh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hoạ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quỹ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đạo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quả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phần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cung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parabol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mặt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toạ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độ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𝑂𝑡h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thời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gian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giây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kể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quả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đá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h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độ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cao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mét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quả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Giả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rằng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quả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đá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mặt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đất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Sau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khoảng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quả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đến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trí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cao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8 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5D497790-317C-5BB2-16A7-E5249416DE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3207" y="3600981"/>
                <a:ext cx="15326588" cy="5518242"/>
              </a:xfrm>
              <a:prstGeom prst="rect">
                <a:avLst/>
              </a:prstGeom>
              <a:blipFill>
                <a:blip r:embed="rId9"/>
                <a:stretch>
                  <a:fillRect l="-1392" r="-1432" b="-38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0909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427" t="9977" b="1102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6006695">
            <a:off x="1974617" y="8474727"/>
            <a:ext cx="1960852" cy="202410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859608">
            <a:off x="2620540" y="351352"/>
            <a:ext cx="1722072" cy="1354697"/>
          </a:xfrm>
          <a:prstGeom prst="rect">
            <a:avLst/>
          </a:prstGeom>
        </p:spPr>
      </p:pic>
      <p:sp>
        <p:nvSpPr>
          <p:cNvPr id="9" name="Hình tự do: Hình 8">
            <a:extLst>
              <a:ext uri="{FF2B5EF4-FFF2-40B4-BE49-F238E27FC236}">
                <a16:creationId xmlns:a16="http://schemas.microsoft.com/office/drawing/2014/main" id="{D820DD9C-53A8-031D-DEBC-61F90CCA0FBD}"/>
              </a:ext>
            </a:extLst>
          </p:cNvPr>
          <p:cNvSpPr/>
          <p:nvPr/>
        </p:nvSpPr>
        <p:spPr>
          <a:xfrm rot="18341150">
            <a:off x="2034659" y="8944793"/>
            <a:ext cx="257325" cy="1764695"/>
          </a:xfrm>
          <a:custGeom>
            <a:avLst/>
            <a:gdLst>
              <a:gd name="connsiteX0" fmla="*/ 221768 w 257325"/>
              <a:gd name="connsiteY0" fmla="*/ 1763476 h 1764695"/>
              <a:gd name="connsiteX1" fmla="*/ 101174 w 257325"/>
              <a:gd name="connsiteY1" fmla="*/ 1584339 h 1764695"/>
              <a:gd name="connsiteX2" fmla="*/ 147321 w 257325"/>
              <a:gd name="connsiteY2" fmla="*/ 1474052 h 1764695"/>
              <a:gd name="connsiteX3" fmla="*/ 184034 w 257325"/>
              <a:gd name="connsiteY3" fmla="*/ 1366059 h 1764695"/>
              <a:gd name="connsiteX4" fmla="*/ 116854 w 257325"/>
              <a:gd name="connsiteY4" fmla="*/ 1281017 h 1764695"/>
              <a:gd name="connsiteX5" fmla="*/ 54518 w 257325"/>
              <a:gd name="connsiteY5" fmla="*/ 1205155 h 1764695"/>
              <a:gd name="connsiteX6" fmla="*/ 76826 w 257325"/>
              <a:gd name="connsiteY6" fmla="*/ 1039278 h 1764695"/>
              <a:gd name="connsiteX7" fmla="*/ 127562 w 257325"/>
              <a:gd name="connsiteY7" fmla="*/ 865113 h 1764695"/>
              <a:gd name="connsiteX8" fmla="*/ 36543 w 257325"/>
              <a:gd name="connsiteY8" fmla="*/ 683936 h 1764695"/>
              <a:gd name="connsiteX9" fmla="*/ 109078 w 257325"/>
              <a:gd name="connsiteY9" fmla="*/ 523796 h 1764695"/>
              <a:gd name="connsiteX10" fmla="*/ 129092 w 257325"/>
              <a:gd name="connsiteY10" fmla="*/ 426514 h 1764695"/>
              <a:gd name="connsiteX11" fmla="*/ 72492 w 257325"/>
              <a:gd name="connsiteY11" fmla="*/ 337137 h 1764695"/>
              <a:gd name="connsiteX12" fmla="*/ 3017 w 257325"/>
              <a:gd name="connsiteY12" fmla="*/ 147927 h 1764695"/>
              <a:gd name="connsiteX13" fmla="*/ 128964 w 257325"/>
              <a:gd name="connsiteY13" fmla="*/ 1685 h 1764695"/>
              <a:gd name="connsiteX14" fmla="*/ 144262 w 257325"/>
              <a:gd name="connsiteY14" fmla="*/ 57020 h 1764695"/>
              <a:gd name="connsiteX15" fmla="*/ 70707 w 257325"/>
              <a:gd name="connsiteY15" fmla="*/ 237687 h 1764695"/>
              <a:gd name="connsiteX16" fmla="*/ 186839 w 257325"/>
              <a:gd name="connsiteY16" fmla="*/ 423964 h 1764695"/>
              <a:gd name="connsiteX17" fmla="*/ 139035 w 257325"/>
              <a:gd name="connsiteY17" fmla="*/ 585124 h 1764695"/>
              <a:gd name="connsiteX18" fmla="*/ 111118 w 257325"/>
              <a:gd name="connsiteY18" fmla="*/ 746283 h 1764695"/>
              <a:gd name="connsiteX19" fmla="*/ 194488 w 257325"/>
              <a:gd name="connsiteY19" fmla="*/ 911906 h 1764695"/>
              <a:gd name="connsiteX20" fmla="*/ 128454 w 257325"/>
              <a:gd name="connsiteY20" fmla="*/ 1065033 h 1764695"/>
              <a:gd name="connsiteX21" fmla="*/ 133299 w 257325"/>
              <a:gd name="connsiteY21" fmla="*/ 1217650 h 1764695"/>
              <a:gd name="connsiteX22" fmla="*/ 242037 w 257325"/>
              <a:gd name="connsiteY22" fmla="*/ 1366314 h 1764695"/>
              <a:gd name="connsiteX23" fmla="*/ 175239 w 257325"/>
              <a:gd name="connsiteY23" fmla="*/ 1541499 h 1764695"/>
              <a:gd name="connsiteX24" fmla="*/ 237065 w 257325"/>
              <a:gd name="connsiteY24" fmla="*/ 1708014 h 1764695"/>
              <a:gd name="connsiteX25" fmla="*/ 221768 w 257325"/>
              <a:gd name="connsiteY25" fmla="*/ 1763476 h 1764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57325" h="1764695">
                <a:moveTo>
                  <a:pt x="221768" y="1763476"/>
                </a:moveTo>
                <a:cubicBezTo>
                  <a:pt x="145026" y="1741801"/>
                  <a:pt x="90339" y="1664664"/>
                  <a:pt x="101174" y="1584339"/>
                </a:cubicBezTo>
                <a:cubicBezTo>
                  <a:pt x="106528" y="1544177"/>
                  <a:pt x="127180" y="1508604"/>
                  <a:pt x="147321" y="1474052"/>
                </a:cubicBezTo>
                <a:cubicBezTo>
                  <a:pt x="165805" y="1442432"/>
                  <a:pt x="192448" y="1404692"/>
                  <a:pt x="184034" y="1366059"/>
                </a:cubicBezTo>
                <a:cubicBezTo>
                  <a:pt x="176258" y="1329722"/>
                  <a:pt x="142987" y="1304477"/>
                  <a:pt x="116854" y="1281017"/>
                </a:cubicBezTo>
                <a:cubicBezTo>
                  <a:pt x="92378" y="1258960"/>
                  <a:pt x="68668" y="1235372"/>
                  <a:pt x="54518" y="1205155"/>
                </a:cubicBezTo>
                <a:cubicBezTo>
                  <a:pt x="27748" y="1148035"/>
                  <a:pt x="46742" y="1090915"/>
                  <a:pt x="76826" y="1039278"/>
                </a:cubicBezTo>
                <a:cubicBezTo>
                  <a:pt x="106656" y="988278"/>
                  <a:pt x="158284" y="927078"/>
                  <a:pt x="127562" y="865113"/>
                </a:cubicBezTo>
                <a:cubicBezTo>
                  <a:pt x="95948" y="801236"/>
                  <a:pt x="32209" y="763751"/>
                  <a:pt x="36543" y="683936"/>
                </a:cubicBezTo>
                <a:cubicBezTo>
                  <a:pt x="39985" y="622226"/>
                  <a:pt x="80396" y="575434"/>
                  <a:pt x="109078" y="523796"/>
                </a:cubicBezTo>
                <a:cubicBezTo>
                  <a:pt x="125650" y="493962"/>
                  <a:pt x="137123" y="460939"/>
                  <a:pt x="129092" y="426514"/>
                </a:cubicBezTo>
                <a:cubicBezTo>
                  <a:pt x="121061" y="391707"/>
                  <a:pt x="94800" y="363657"/>
                  <a:pt x="72492" y="337137"/>
                </a:cubicBezTo>
                <a:cubicBezTo>
                  <a:pt x="25835" y="281420"/>
                  <a:pt x="-11005" y="223662"/>
                  <a:pt x="3017" y="147927"/>
                </a:cubicBezTo>
                <a:cubicBezTo>
                  <a:pt x="15637" y="80098"/>
                  <a:pt x="63824" y="23870"/>
                  <a:pt x="128964" y="1685"/>
                </a:cubicBezTo>
                <a:cubicBezTo>
                  <a:pt x="164021" y="-10300"/>
                  <a:pt x="178935" y="45163"/>
                  <a:pt x="144262" y="57020"/>
                </a:cubicBezTo>
                <a:cubicBezTo>
                  <a:pt x="72747" y="81372"/>
                  <a:pt x="36034" y="170495"/>
                  <a:pt x="70707" y="237687"/>
                </a:cubicBezTo>
                <a:cubicBezTo>
                  <a:pt x="104616" y="303477"/>
                  <a:pt x="174729" y="346572"/>
                  <a:pt x="186839" y="423964"/>
                </a:cubicBezTo>
                <a:cubicBezTo>
                  <a:pt x="196272" y="484017"/>
                  <a:pt x="170139" y="535909"/>
                  <a:pt x="139035" y="585124"/>
                </a:cubicBezTo>
                <a:cubicBezTo>
                  <a:pt x="107038" y="635869"/>
                  <a:pt x="74787" y="688399"/>
                  <a:pt x="111118" y="746283"/>
                </a:cubicBezTo>
                <a:cubicBezTo>
                  <a:pt x="145409" y="800853"/>
                  <a:pt x="198312" y="840888"/>
                  <a:pt x="194488" y="911906"/>
                </a:cubicBezTo>
                <a:cubicBezTo>
                  <a:pt x="191301" y="969535"/>
                  <a:pt x="156627" y="1017093"/>
                  <a:pt x="128454" y="1065033"/>
                </a:cubicBezTo>
                <a:cubicBezTo>
                  <a:pt x="96203" y="1119603"/>
                  <a:pt x="85240" y="1167925"/>
                  <a:pt x="133299" y="1217650"/>
                </a:cubicBezTo>
                <a:cubicBezTo>
                  <a:pt x="176641" y="1262530"/>
                  <a:pt x="234260" y="1298740"/>
                  <a:pt x="242037" y="1366314"/>
                </a:cubicBezTo>
                <a:cubicBezTo>
                  <a:pt x="249685" y="1432232"/>
                  <a:pt x="203156" y="1486292"/>
                  <a:pt x="175239" y="1541499"/>
                </a:cubicBezTo>
                <a:cubicBezTo>
                  <a:pt x="142604" y="1606141"/>
                  <a:pt x="160706" y="1686339"/>
                  <a:pt x="237065" y="1708014"/>
                </a:cubicBezTo>
                <a:cubicBezTo>
                  <a:pt x="272631" y="1718214"/>
                  <a:pt x="257461" y="1773549"/>
                  <a:pt x="221768" y="1763476"/>
                </a:cubicBezTo>
                <a:close/>
              </a:path>
            </a:pathLst>
          </a:custGeom>
          <a:solidFill>
            <a:srgbClr val="292727"/>
          </a:solidFill>
          <a:ln w="1273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1" name="Nhóm 10">
            <a:extLst>
              <a:ext uri="{FF2B5EF4-FFF2-40B4-BE49-F238E27FC236}">
                <a16:creationId xmlns:a16="http://schemas.microsoft.com/office/drawing/2014/main" id="{6C53D1C4-F91B-FB9D-9E3A-682EBA78424F}"/>
              </a:ext>
            </a:extLst>
          </p:cNvPr>
          <p:cNvGrpSpPr/>
          <p:nvPr/>
        </p:nvGrpSpPr>
        <p:grpSpPr>
          <a:xfrm>
            <a:off x="16568439" y="526200"/>
            <a:ext cx="1697438" cy="502500"/>
            <a:chOff x="6615588" y="1828494"/>
            <a:chExt cx="1697438" cy="502500"/>
          </a:xfrm>
        </p:grpSpPr>
        <p:sp>
          <p:nvSpPr>
            <p:cNvPr id="8" name="Hình tự do: Hình 7">
              <a:extLst>
                <a:ext uri="{FF2B5EF4-FFF2-40B4-BE49-F238E27FC236}">
                  <a16:creationId xmlns:a16="http://schemas.microsoft.com/office/drawing/2014/main" id="{CDCA704E-3B25-C152-D41C-E43F7A52513A}"/>
                </a:ext>
              </a:extLst>
            </p:cNvPr>
            <p:cNvSpPr/>
            <p:nvPr/>
          </p:nvSpPr>
          <p:spPr>
            <a:xfrm rot="18341150">
              <a:off x="7311684" y="1329652"/>
              <a:ext cx="305246" cy="1697438"/>
            </a:xfrm>
            <a:custGeom>
              <a:avLst/>
              <a:gdLst>
                <a:gd name="connsiteX0" fmla="*/ 171293 w 305246"/>
                <a:gd name="connsiteY0" fmla="*/ 1207946 h 1697438"/>
                <a:gd name="connsiteX1" fmla="*/ 178176 w 305246"/>
                <a:gd name="connsiteY1" fmla="*/ 1370254 h 1697438"/>
                <a:gd name="connsiteX2" fmla="*/ 192964 w 305246"/>
                <a:gd name="connsiteY2" fmla="*/ 1557806 h 1697438"/>
                <a:gd name="connsiteX3" fmla="*/ 43178 w 305246"/>
                <a:gd name="connsiteY3" fmla="*/ 1693720 h 1697438"/>
                <a:gd name="connsiteX4" fmla="*/ 14241 w 305246"/>
                <a:gd name="connsiteY4" fmla="*/ 1644123 h 1697438"/>
                <a:gd name="connsiteX5" fmla="*/ 153446 w 305246"/>
                <a:gd name="connsiteY5" fmla="*/ 1472636 h 1697438"/>
                <a:gd name="connsiteX6" fmla="*/ 84354 w 305246"/>
                <a:gd name="connsiteY6" fmla="*/ 1285466 h 1697438"/>
                <a:gd name="connsiteX7" fmla="*/ 144523 w 305246"/>
                <a:gd name="connsiteY7" fmla="*/ 1154779 h 1697438"/>
                <a:gd name="connsiteX8" fmla="*/ 225088 w 305246"/>
                <a:gd name="connsiteY8" fmla="*/ 1020267 h 1697438"/>
                <a:gd name="connsiteX9" fmla="*/ 157780 w 305246"/>
                <a:gd name="connsiteY9" fmla="*/ 822770 h 1697438"/>
                <a:gd name="connsiteX10" fmla="*/ 167723 w 305246"/>
                <a:gd name="connsiteY10" fmla="*/ 729950 h 1697438"/>
                <a:gd name="connsiteX11" fmla="*/ 226363 w 305246"/>
                <a:gd name="connsiteY11" fmla="*/ 653960 h 1697438"/>
                <a:gd name="connsiteX12" fmla="*/ 211193 w 305246"/>
                <a:gd name="connsiteY12" fmla="*/ 492928 h 1697438"/>
                <a:gd name="connsiteX13" fmla="*/ 118390 w 305246"/>
                <a:gd name="connsiteY13" fmla="*/ 368233 h 1697438"/>
                <a:gd name="connsiteX14" fmla="*/ 163134 w 305246"/>
                <a:gd name="connsiteY14" fmla="*/ 203376 h 1697438"/>
                <a:gd name="connsiteX15" fmla="*/ 77852 w 305246"/>
                <a:gd name="connsiteY15" fmla="*/ 47444 h 1697438"/>
                <a:gd name="connsiteX16" fmla="*/ 118390 w 305246"/>
                <a:gd name="connsiteY16" fmla="*/ 6899 h 1697438"/>
                <a:gd name="connsiteX17" fmla="*/ 224196 w 305246"/>
                <a:gd name="connsiteY17" fmla="*/ 182849 h 1697438"/>
                <a:gd name="connsiteX18" fmla="*/ 185698 w 305246"/>
                <a:gd name="connsiteY18" fmla="*/ 381748 h 1697438"/>
                <a:gd name="connsiteX19" fmla="*/ 292141 w 305246"/>
                <a:gd name="connsiteY19" fmla="*/ 513073 h 1697438"/>
                <a:gd name="connsiteX20" fmla="*/ 269960 w 305246"/>
                <a:gd name="connsiteY20" fmla="*/ 691190 h 1697438"/>
                <a:gd name="connsiteX21" fmla="*/ 212467 w 305246"/>
                <a:gd name="connsiteY21" fmla="*/ 789237 h 1697438"/>
                <a:gd name="connsiteX22" fmla="*/ 240131 w 305246"/>
                <a:gd name="connsiteY22" fmla="*/ 892767 h 1697438"/>
                <a:gd name="connsiteX23" fmla="*/ 275441 w 305246"/>
                <a:gd name="connsiteY23" fmla="*/ 1091667 h 1697438"/>
                <a:gd name="connsiteX24" fmla="*/ 171293 w 305246"/>
                <a:gd name="connsiteY24" fmla="*/ 1207946 h 1697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05246" h="1697438">
                  <a:moveTo>
                    <a:pt x="171293" y="1207946"/>
                  </a:moveTo>
                  <a:cubicBezTo>
                    <a:pt x="118900" y="1259329"/>
                    <a:pt x="150004" y="1314791"/>
                    <a:pt x="178176" y="1370254"/>
                  </a:cubicBezTo>
                  <a:cubicBezTo>
                    <a:pt x="209281" y="1431326"/>
                    <a:pt x="222539" y="1492908"/>
                    <a:pt x="192964" y="1557806"/>
                  </a:cubicBezTo>
                  <a:cubicBezTo>
                    <a:pt x="163261" y="1623085"/>
                    <a:pt x="103985" y="1660825"/>
                    <a:pt x="43178" y="1693720"/>
                  </a:cubicBezTo>
                  <a:cubicBezTo>
                    <a:pt x="10672" y="1711315"/>
                    <a:pt x="-18266" y="1661718"/>
                    <a:pt x="14241" y="1644123"/>
                  </a:cubicBezTo>
                  <a:cubicBezTo>
                    <a:pt x="80019" y="1608550"/>
                    <a:pt x="158927" y="1558953"/>
                    <a:pt x="153446" y="1472636"/>
                  </a:cubicBezTo>
                  <a:cubicBezTo>
                    <a:pt x="149112" y="1404933"/>
                    <a:pt x="91492" y="1353424"/>
                    <a:pt x="84354" y="1285466"/>
                  </a:cubicBezTo>
                  <a:cubicBezTo>
                    <a:pt x="78745" y="1231916"/>
                    <a:pt x="105514" y="1188694"/>
                    <a:pt x="144523" y="1154779"/>
                  </a:cubicBezTo>
                  <a:cubicBezTo>
                    <a:pt x="188375" y="1116657"/>
                    <a:pt x="234649" y="1086312"/>
                    <a:pt x="225088" y="1020267"/>
                  </a:cubicBezTo>
                  <a:cubicBezTo>
                    <a:pt x="215017" y="950652"/>
                    <a:pt x="168616" y="892512"/>
                    <a:pt x="157780" y="822770"/>
                  </a:cubicBezTo>
                  <a:cubicBezTo>
                    <a:pt x="152936" y="791150"/>
                    <a:pt x="154466" y="759530"/>
                    <a:pt x="167723" y="729950"/>
                  </a:cubicBezTo>
                  <a:cubicBezTo>
                    <a:pt x="181364" y="699605"/>
                    <a:pt x="207496" y="680480"/>
                    <a:pt x="226363" y="653960"/>
                  </a:cubicBezTo>
                  <a:cubicBezTo>
                    <a:pt x="261674" y="603853"/>
                    <a:pt x="251093" y="536278"/>
                    <a:pt x="211193" y="492928"/>
                  </a:cubicBezTo>
                  <a:cubicBezTo>
                    <a:pt x="176009" y="454551"/>
                    <a:pt x="130118" y="422166"/>
                    <a:pt x="118390" y="368233"/>
                  </a:cubicBezTo>
                  <a:cubicBezTo>
                    <a:pt x="104495" y="304483"/>
                    <a:pt x="147964" y="260879"/>
                    <a:pt x="163134" y="203376"/>
                  </a:cubicBezTo>
                  <a:cubicBezTo>
                    <a:pt x="180599" y="136694"/>
                    <a:pt x="124509" y="85311"/>
                    <a:pt x="77852" y="47444"/>
                  </a:cubicBezTo>
                  <a:cubicBezTo>
                    <a:pt x="49170" y="24112"/>
                    <a:pt x="89962" y="-16178"/>
                    <a:pt x="118390" y="6899"/>
                  </a:cubicBezTo>
                  <a:cubicBezTo>
                    <a:pt x="171803" y="50249"/>
                    <a:pt x="227255" y="108771"/>
                    <a:pt x="224196" y="182849"/>
                  </a:cubicBezTo>
                  <a:cubicBezTo>
                    <a:pt x="221391" y="249149"/>
                    <a:pt x="145032" y="317743"/>
                    <a:pt x="185698" y="381748"/>
                  </a:cubicBezTo>
                  <a:cubicBezTo>
                    <a:pt x="216420" y="430326"/>
                    <a:pt x="269960" y="457611"/>
                    <a:pt x="292141" y="513073"/>
                  </a:cubicBezTo>
                  <a:cubicBezTo>
                    <a:pt x="315215" y="570830"/>
                    <a:pt x="307821" y="641210"/>
                    <a:pt x="269960" y="691190"/>
                  </a:cubicBezTo>
                  <a:cubicBezTo>
                    <a:pt x="245357" y="723575"/>
                    <a:pt x="213870" y="744867"/>
                    <a:pt x="212467" y="789237"/>
                  </a:cubicBezTo>
                  <a:cubicBezTo>
                    <a:pt x="211321" y="824682"/>
                    <a:pt x="225981" y="861020"/>
                    <a:pt x="240131" y="892767"/>
                  </a:cubicBezTo>
                  <a:cubicBezTo>
                    <a:pt x="267538" y="954349"/>
                    <a:pt x="299662" y="1023582"/>
                    <a:pt x="275441" y="1091667"/>
                  </a:cubicBezTo>
                  <a:cubicBezTo>
                    <a:pt x="256575" y="1144324"/>
                    <a:pt x="209281" y="1170716"/>
                    <a:pt x="171293" y="1207946"/>
                  </a:cubicBezTo>
                  <a:close/>
                </a:path>
              </a:pathLst>
            </a:custGeom>
            <a:solidFill>
              <a:srgbClr val="292727"/>
            </a:solidFill>
            <a:ln w="127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Hình tự do: Hình 9">
              <a:extLst>
                <a:ext uri="{FF2B5EF4-FFF2-40B4-BE49-F238E27FC236}">
                  <a16:creationId xmlns:a16="http://schemas.microsoft.com/office/drawing/2014/main" id="{714A2C11-A6FD-A3B3-46F5-5D2CC121490E}"/>
                </a:ext>
              </a:extLst>
            </p:cNvPr>
            <p:cNvSpPr/>
            <p:nvPr/>
          </p:nvSpPr>
          <p:spPr>
            <a:xfrm rot="18341150">
              <a:off x="7375707" y="1332184"/>
              <a:ext cx="199968" cy="1192587"/>
            </a:xfrm>
            <a:custGeom>
              <a:avLst/>
              <a:gdLst>
                <a:gd name="connsiteX0" fmla="*/ 120781 w 199968"/>
                <a:gd name="connsiteY0" fmla="*/ 664668 h 1192587"/>
                <a:gd name="connsiteX1" fmla="*/ 163104 w 199968"/>
                <a:gd name="connsiteY1" fmla="*/ 800200 h 1192587"/>
                <a:gd name="connsiteX2" fmla="*/ 49777 w 199968"/>
                <a:gd name="connsiteY2" fmla="*/ 1184995 h 1192587"/>
                <a:gd name="connsiteX3" fmla="*/ 9239 w 199968"/>
                <a:gd name="connsiteY3" fmla="*/ 1144450 h 1192587"/>
                <a:gd name="connsiteX4" fmla="*/ 111348 w 199968"/>
                <a:gd name="connsiteY4" fmla="*/ 1002287 h 1192587"/>
                <a:gd name="connsiteX5" fmla="*/ 130853 w 199968"/>
                <a:gd name="connsiteY5" fmla="*/ 877338 h 1192587"/>
                <a:gd name="connsiteX6" fmla="*/ 77440 w 199968"/>
                <a:gd name="connsiteY6" fmla="*/ 755958 h 1192587"/>
                <a:gd name="connsiteX7" fmla="*/ 70811 w 199968"/>
                <a:gd name="connsiteY7" fmla="*/ 630881 h 1192587"/>
                <a:gd name="connsiteX8" fmla="*/ 133275 w 199968"/>
                <a:gd name="connsiteY8" fmla="*/ 501979 h 1192587"/>
                <a:gd name="connsiteX9" fmla="*/ 122694 w 199968"/>
                <a:gd name="connsiteY9" fmla="*/ 362366 h 1192587"/>
                <a:gd name="connsiteX10" fmla="*/ 43021 w 199968"/>
                <a:gd name="connsiteY10" fmla="*/ 261769 h 1192587"/>
                <a:gd name="connsiteX11" fmla="*/ 52454 w 199968"/>
                <a:gd name="connsiteY11" fmla="*/ 147019 h 1192587"/>
                <a:gd name="connsiteX12" fmla="*/ 49777 w 199968"/>
                <a:gd name="connsiteY12" fmla="*/ 48717 h 1192587"/>
                <a:gd name="connsiteX13" fmla="*/ 90315 w 199968"/>
                <a:gd name="connsiteY13" fmla="*/ 8172 h 1192587"/>
                <a:gd name="connsiteX14" fmla="*/ 125753 w 199968"/>
                <a:gd name="connsiteY14" fmla="*/ 136437 h 1192587"/>
                <a:gd name="connsiteX15" fmla="*/ 91080 w 199968"/>
                <a:gd name="connsiteY15" fmla="*/ 192282 h 1192587"/>
                <a:gd name="connsiteX16" fmla="*/ 119379 w 199968"/>
                <a:gd name="connsiteY16" fmla="*/ 265339 h 1192587"/>
                <a:gd name="connsiteX17" fmla="*/ 185285 w 199968"/>
                <a:gd name="connsiteY17" fmla="*/ 526459 h 1192587"/>
                <a:gd name="connsiteX18" fmla="*/ 120781 w 199968"/>
                <a:gd name="connsiteY18" fmla="*/ 664668 h 1192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99968" h="1192587">
                  <a:moveTo>
                    <a:pt x="120781" y="664668"/>
                  </a:moveTo>
                  <a:cubicBezTo>
                    <a:pt x="110839" y="714393"/>
                    <a:pt x="142580" y="757743"/>
                    <a:pt x="163104" y="800200"/>
                  </a:cubicBezTo>
                  <a:cubicBezTo>
                    <a:pt x="228500" y="934968"/>
                    <a:pt x="154818" y="1091410"/>
                    <a:pt x="49777" y="1184995"/>
                  </a:cubicBezTo>
                  <a:cubicBezTo>
                    <a:pt x="22242" y="1209474"/>
                    <a:pt x="-18423" y="1169057"/>
                    <a:pt x="9239" y="1144450"/>
                  </a:cubicBezTo>
                  <a:cubicBezTo>
                    <a:pt x="52326" y="1106072"/>
                    <a:pt x="88912" y="1055327"/>
                    <a:pt x="111348" y="1002287"/>
                  </a:cubicBezTo>
                  <a:cubicBezTo>
                    <a:pt x="127410" y="964165"/>
                    <a:pt x="138501" y="918648"/>
                    <a:pt x="130853" y="877338"/>
                  </a:cubicBezTo>
                  <a:cubicBezTo>
                    <a:pt x="122821" y="833733"/>
                    <a:pt x="94139" y="796375"/>
                    <a:pt x="77440" y="755958"/>
                  </a:cubicBezTo>
                  <a:cubicBezTo>
                    <a:pt x="60485" y="715158"/>
                    <a:pt x="56151" y="673211"/>
                    <a:pt x="70811" y="630881"/>
                  </a:cubicBezTo>
                  <a:cubicBezTo>
                    <a:pt x="86490" y="585491"/>
                    <a:pt x="117977" y="547369"/>
                    <a:pt x="133275" y="501979"/>
                  </a:cubicBezTo>
                  <a:cubicBezTo>
                    <a:pt x="148699" y="456461"/>
                    <a:pt x="144620" y="405206"/>
                    <a:pt x="122694" y="362366"/>
                  </a:cubicBezTo>
                  <a:cubicBezTo>
                    <a:pt x="102807" y="323479"/>
                    <a:pt x="65202" y="298872"/>
                    <a:pt x="43021" y="261769"/>
                  </a:cubicBezTo>
                  <a:cubicBezTo>
                    <a:pt x="19438" y="222372"/>
                    <a:pt x="26703" y="182974"/>
                    <a:pt x="52454" y="147019"/>
                  </a:cubicBezTo>
                  <a:cubicBezTo>
                    <a:pt x="78460" y="110682"/>
                    <a:pt x="86108" y="83397"/>
                    <a:pt x="49777" y="48717"/>
                  </a:cubicBezTo>
                  <a:cubicBezTo>
                    <a:pt x="23007" y="23090"/>
                    <a:pt x="63672" y="-17455"/>
                    <a:pt x="90315" y="8172"/>
                  </a:cubicBezTo>
                  <a:cubicBezTo>
                    <a:pt x="126136" y="42470"/>
                    <a:pt x="144620" y="88370"/>
                    <a:pt x="125753" y="136437"/>
                  </a:cubicBezTo>
                  <a:cubicBezTo>
                    <a:pt x="117468" y="157347"/>
                    <a:pt x="101278" y="172519"/>
                    <a:pt x="91080" y="192282"/>
                  </a:cubicBezTo>
                  <a:cubicBezTo>
                    <a:pt x="75782" y="221862"/>
                    <a:pt x="100003" y="244812"/>
                    <a:pt x="119379" y="265339"/>
                  </a:cubicBezTo>
                  <a:cubicBezTo>
                    <a:pt x="186432" y="336357"/>
                    <a:pt x="221871" y="430579"/>
                    <a:pt x="185285" y="526459"/>
                  </a:cubicBezTo>
                  <a:cubicBezTo>
                    <a:pt x="167311" y="573378"/>
                    <a:pt x="130725" y="614816"/>
                    <a:pt x="120781" y="664668"/>
                  </a:cubicBezTo>
                  <a:close/>
                </a:path>
              </a:pathLst>
            </a:custGeom>
            <a:solidFill>
              <a:srgbClr val="292727"/>
            </a:solidFill>
            <a:ln w="127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C5F51929-8B98-1814-41C0-913D572FE97A}"/>
              </a:ext>
            </a:extLst>
          </p:cNvPr>
          <p:cNvSpPr txBox="1"/>
          <p:nvPr/>
        </p:nvSpPr>
        <p:spPr>
          <a:xfrm>
            <a:off x="2476875" y="1462633"/>
            <a:ext cx="15151793" cy="36715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hàm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bậc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thị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h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t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thị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trùng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quỹ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đạo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huống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đá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3 s.</a:t>
            </a: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c) Sau bao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giây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chạm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đá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3" name="Hình ảnh 12" descr="Ảnh có chứa văn bản&#10;&#10;Mô tả được tạo tự động">
            <a:extLst>
              <a:ext uri="{FF2B5EF4-FFF2-40B4-BE49-F238E27FC236}">
                <a16:creationId xmlns:a16="http://schemas.microsoft.com/office/drawing/2014/main" id="{BDAE4717-EA08-F2D6-1817-FDB85BB4ED3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20" t="1549" r="1383" b="77407"/>
          <a:stretch/>
        </p:blipFill>
        <p:spPr>
          <a:xfrm>
            <a:off x="6172200" y="5448300"/>
            <a:ext cx="7878348" cy="4476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441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427" t="9977" b="1102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51822"/>
          <a:stretch>
            <a:fillRect/>
          </a:stretch>
        </p:blipFill>
        <p:spPr>
          <a:xfrm>
            <a:off x="554213" y="0"/>
            <a:ext cx="2472105" cy="671715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70657"/>
          <a:stretch>
            <a:fillRect/>
          </a:stretch>
        </p:blipFill>
        <p:spPr>
          <a:xfrm>
            <a:off x="16938354" y="3817732"/>
            <a:ext cx="1505652" cy="671715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4327771" flipH="1">
            <a:off x="16094063" y="799084"/>
            <a:ext cx="2550203" cy="114991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859593">
            <a:off x="1363427" y="6187937"/>
            <a:ext cx="1783401" cy="3729544"/>
          </a:xfrm>
          <a:prstGeom prst="rect">
            <a:avLst/>
          </a:prstGeom>
        </p:spPr>
      </p:pic>
      <p:sp>
        <p:nvSpPr>
          <p:cNvPr id="11" name="Bong bóng Lời nói: Hình bầu dục 10">
            <a:extLst>
              <a:ext uri="{FF2B5EF4-FFF2-40B4-BE49-F238E27FC236}">
                <a16:creationId xmlns:a16="http://schemas.microsoft.com/office/drawing/2014/main" id="{AADD3324-0071-BB11-E781-F749304F1221}"/>
              </a:ext>
            </a:extLst>
          </p:cNvPr>
          <p:cNvSpPr/>
          <p:nvPr/>
        </p:nvSpPr>
        <p:spPr>
          <a:xfrm>
            <a:off x="7924800" y="266700"/>
            <a:ext cx="2438400" cy="1219200"/>
          </a:xfrm>
          <a:prstGeom prst="wedgeEllipseCallout">
            <a:avLst>
              <a:gd name="adj1" fmla="val 31901"/>
              <a:gd name="adj2" fmla="val 68359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91791BDC-C5A4-0108-4C4A-0720DF39D196}"/>
                  </a:ext>
                </a:extLst>
              </p:cNvPr>
              <p:cNvSpPr txBox="1"/>
              <p:nvPr/>
            </p:nvSpPr>
            <p:spPr>
              <a:xfrm>
                <a:off x="3885630" y="1752600"/>
                <a:ext cx="11963970" cy="74832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Gọi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hàm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bậc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biểu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thị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độ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cao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h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(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thời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gian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(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𝑏𝑡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&lt;0)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Theo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giả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quả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đá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mặt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đất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nghĩa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do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𝑏𝑡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Sau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quả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đến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trí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cao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8 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nên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0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4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num>
                                <m:den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den>
                              </m:f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=2</m:t>
                              </m:r>
                            </m:e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=8</m:t>
                              </m:r>
                            </m:e>
                          </m:eqArr>
                        </m:e>
                      </m:d>
                      <m:r>
                        <a:rPr lang="en-US" sz="4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=−4</m:t>
                              </m:r>
                              <m:r>
                                <a:rPr lang="en-US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+2</m:t>
                              </m:r>
                              <m:r>
                                <a:rPr lang="en-US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=8</m:t>
                              </m:r>
                            </m:e>
                          </m:eqArr>
                        </m:e>
                      </m:d>
                      <m:r>
                        <a:rPr lang="en-US" sz="4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=−4</m:t>
                              </m:r>
                              <m:r>
                                <a:rPr lang="en-US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−4</m:t>
                              </m:r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=8</m:t>
                              </m:r>
                            </m:e>
                          </m:eqArr>
                        </m:e>
                      </m:d>
                      <m:r>
                        <a:rPr lang="en-US" sz="4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=−2</m:t>
                              </m:r>
                            </m:e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=8.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=−2</m:t>
                    </m:r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+8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91791BDC-C5A4-0108-4C4A-0720DF39D1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5630" y="1752600"/>
                <a:ext cx="11963970" cy="7483267"/>
              </a:xfrm>
              <a:prstGeom prst="rect">
                <a:avLst/>
              </a:prstGeom>
              <a:blipFill>
                <a:blip r:embed="rId9"/>
                <a:stretch>
                  <a:fillRect l="-1783" r="-1834" b="-2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2642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427" t="9977" b="1102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306800" y="266700"/>
            <a:ext cx="930920" cy="9487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id="{B1B1E4B5-2156-37F4-FAD9-1E5CC59A9369}"/>
                  </a:ext>
                </a:extLst>
              </p:cNvPr>
              <p:cNvSpPr txBox="1"/>
              <p:nvPr/>
            </p:nvSpPr>
            <p:spPr>
              <a:xfrm>
                <a:off x="2209800" y="741054"/>
                <a:ext cx="15621000" cy="87379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Độ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cao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quả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đá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=−2.</m:t>
                      </m:r>
                      <m:sSup>
                        <m:sSup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+8.3=6 (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c) </a:t>
                </a:r>
                <a:r>
                  <a:rPr lang="en-US" sz="4000" i="1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Cách</a:t>
                </a:r>
                <a:r>
                  <a:rPr lang="en-US" sz="4000" i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1: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Quả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chạm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đất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trở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lại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độ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cao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h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tức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0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&gt;0</m:t>
                              </m:r>
                            </m:e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sSup>
                                <m:sSupPr>
                                  <m:ctrlP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+8</m:t>
                              </m:r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</m:eqArr>
                        </m:e>
                      </m:d>
                      <m:r>
                        <a:rPr lang="en-US" sz="4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thế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4 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quả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sẽ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chạm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đất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kể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đá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i="1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Cách</a:t>
                </a:r>
                <a:r>
                  <a:rPr lang="en-US" sz="4000" i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2: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Quỹ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đạo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chuyển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động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quả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phần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cung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parabol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trục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xứng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xuất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phát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quả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chạm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đất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trở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lại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xứng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qua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thế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4 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quả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sẽ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chạm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đất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kể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đá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id="{B1B1E4B5-2156-37F4-FAD9-1E5CC59A93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741054"/>
                <a:ext cx="15621000" cy="8737969"/>
              </a:xfrm>
              <a:prstGeom prst="rect">
                <a:avLst/>
              </a:prstGeom>
              <a:blipFill>
                <a:blip r:embed="rId4"/>
                <a:stretch>
                  <a:fillRect l="-1405" r="-1366" b="-2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9488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427" t="9977" b="1102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3106400" y="9728727"/>
            <a:ext cx="4805049" cy="468492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42101"/>
          <a:stretch>
            <a:fillRect/>
          </a:stretch>
        </p:blipFill>
        <p:spPr>
          <a:xfrm>
            <a:off x="2209800" y="495300"/>
            <a:ext cx="2782073" cy="468492"/>
          </a:xfrm>
          <a:prstGeom prst="rect">
            <a:avLst/>
          </a:prstGeom>
        </p:spPr>
      </p:pic>
      <p:sp>
        <p:nvSpPr>
          <p:cNvPr id="3" name="Hình chữ nhật: Góc Tròn 2">
            <a:extLst>
              <a:ext uri="{FF2B5EF4-FFF2-40B4-BE49-F238E27FC236}">
                <a16:creationId xmlns:a16="http://schemas.microsoft.com/office/drawing/2014/main" id="{3926E479-838E-A07B-6F2F-D29AC1A144A9}"/>
              </a:ext>
            </a:extLst>
          </p:cNvPr>
          <p:cNvSpPr/>
          <p:nvPr/>
        </p:nvSpPr>
        <p:spPr>
          <a:xfrm>
            <a:off x="7448936" y="316092"/>
            <a:ext cx="4191000" cy="12954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73882D69-586B-768C-1D2C-02736C674F36}"/>
                  </a:ext>
                </a:extLst>
              </p:cNvPr>
              <p:cNvSpPr txBox="1"/>
              <p:nvPr/>
            </p:nvSpPr>
            <p:spPr>
              <a:xfrm>
                <a:off x="3200400" y="1995197"/>
                <a:ext cx="13792200" cy="27482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bài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toán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phần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mở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đầu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độ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cao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(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thuộc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vòng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cung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thành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cầu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Sydney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đạt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trị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lớn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bao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nhiêu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mét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tròn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quả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đến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hàng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phần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mười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)?</a:t>
                </a:r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73882D69-586B-768C-1D2C-02736C674F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1995197"/>
                <a:ext cx="13792200" cy="2748253"/>
              </a:xfrm>
              <a:prstGeom prst="rect">
                <a:avLst/>
              </a:prstGeom>
              <a:blipFill>
                <a:blip r:embed="rId5"/>
                <a:stretch>
                  <a:fillRect l="-1547" r="-1502" b="-8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Hình ảnh 4">
            <a:extLst>
              <a:ext uri="{FF2B5EF4-FFF2-40B4-BE49-F238E27FC236}">
                <a16:creationId xmlns:a16="http://schemas.microsoft.com/office/drawing/2014/main" id="{04F86D41-B63E-D5D5-18F7-7A47E62CD97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06" t="6612" r="9984" b="44577"/>
          <a:stretch/>
        </p:blipFill>
        <p:spPr>
          <a:xfrm>
            <a:off x="5186363" y="5127155"/>
            <a:ext cx="9372600" cy="4686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755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427" t="9977" b="1102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4037380" y="5728156"/>
            <a:ext cx="12179923" cy="0"/>
          </a:xfrm>
          <a:prstGeom prst="line">
            <a:avLst/>
          </a:prstGeom>
          <a:ln w="38100" cap="flat">
            <a:solidFill>
              <a:srgbClr val="292727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24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4618518" y="469304"/>
            <a:ext cx="4805049" cy="468492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42101"/>
          <a:stretch>
            <a:fillRect/>
          </a:stretch>
        </p:blipFill>
        <p:spPr>
          <a:xfrm>
            <a:off x="1759194" y="9326715"/>
            <a:ext cx="2782073" cy="468492"/>
          </a:xfrm>
          <a:prstGeom prst="rect">
            <a:avLst/>
          </a:prstGeom>
        </p:spPr>
      </p:pic>
      <p:sp>
        <p:nvSpPr>
          <p:cNvPr id="42" name="Hộp Văn bản 41">
            <a:extLst>
              <a:ext uri="{FF2B5EF4-FFF2-40B4-BE49-F238E27FC236}">
                <a16:creationId xmlns:a16="http://schemas.microsoft.com/office/drawing/2014/main" id="{187766CF-94D6-85DC-27F9-4B5D2853CC03}"/>
              </a:ext>
            </a:extLst>
          </p:cNvPr>
          <p:cNvSpPr txBox="1"/>
          <p:nvPr/>
        </p:nvSpPr>
        <p:spPr>
          <a:xfrm>
            <a:off x="5739817" y="593394"/>
            <a:ext cx="8686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sp>
        <p:nvSpPr>
          <p:cNvPr id="43" name="Hộp Văn bản 42">
            <a:extLst>
              <a:ext uri="{FF2B5EF4-FFF2-40B4-BE49-F238E27FC236}">
                <a16:creationId xmlns:a16="http://schemas.microsoft.com/office/drawing/2014/main" id="{CBF659AF-B9AE-EB34-2935-DAA1BB4D004B}"/>
              </a:ext>
            </a:extLst>
          </p:cNvPr>
          <p:cNvSpPr txBox="1"/>
          <p:nvPr/>
        </p:nvSpPr>
        <p:spPr>
          <a:xfrm>
            <a:off x="2665804" y="2238680"/>
            <a:ext cx="2782073" cy="2431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Hàm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bậc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5" name="Nhóm 44">
            <a:extLst>
              <a:ext uri="{FF2B5EF4-FFF2-40B4-BE49-F238E27FC236}">
                <a16:creationId xmlns:a16="http://schemas.microsoft.com/office/drawing/2014/main" id="{3E59AAAC-AD82-EC25-F5E5-AF8DBC942EE0}"/>
              </a:ext>
            </a:extLst>
          </p:cNvPr>
          <p:cNvGrpSpPr/>
          <p:nvPr/>
        </p:nvGrpSpPr>
        <p:grpSpPr>
          <a:xfrm>
            <a:off x="3223117" y="4902933"/>
            <a:ext cx="1628526" cy="1628526"/>
            <a:chOff x="3223117" y="4902933"/>
            <a:chExt cx="1628526" cy="1628526"/>
          </a:xfrm>
        </p:grpSpPr>
        <p:grpSp>
          <p:nvGrpSpPr>
            <p:cNvPr id="4" name="Group 4"/>
            <p:cNvGrpSpPr/>
            <p:nvPr/>
          </p:nvGrpSpPr>
          <p:grpSpPr>
            <a:xfrm>
              <a:off x="3223117" y="4902933"/>
              <a:ext cx="1628526" cy="1628526"/>
              <a:chOff x="0" y="0"/>
              <a:chExt cx="812800" cy="8128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292727"/>
              </a:solid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76200" y="-19050"/>
                <a:ext cx="660400" cy="7556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680"/>
                  </a:lnSpc>
                </a:pPr>
                <a:endParaRPr/>
              </a:p>
            </p:txBody>
          </p:sp>
        </p:grpSp>
        <p:sp>
          <p:nvSpPr>
            <p:cNvPr id="44" name="Hộp Văn bản 43">
              <a:extLst>
                <a:ext uri="{FF2B5EF4-FFF2-40B4-BE49-F238E27FC236}">
                  <a16:creationId xmlns:a16="http://schemas.microsoft.com/office/drawing/2014/main" id="{ADE90859-E6F9-F4C9-B80B-F7027C644C46}"/>
                </a:ext>
              </a:extLst>
            </p:cNvPr>
            <p:cNvSpPr txBox="1"/>
            <p:nvPr/>
          </p:nvSpPr>
          <p:spPr>
            <a:xfrm>
              <a:off x="3546319" y="5266491"/>
              <a:ext cx="102104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</a:p>
          </p:txBody>
        </p:sp>
      </p:grpSp>
      <p:grpSp>
        <p:nvGrpSpPr>
          <p:cNvPr id="47" name="Nhóm 46">
            <a:extLst>
              <a:ext uri="{FF2B5EF4-FFF2-40B4-BE49-F238E27FC236}">
                <a16:creationId xmlns:a16="http://schemas.microsoft.com/office/drawing/2014/main" id="{48B3F59B-C8A4-79CA-B141-B4F8788EC189}"/>
              </a:ext>
            </a:extLst>
          </p:cNvPr>
          <p:cNvGrpSpPr/>
          <p:nvPr/>
        </p:nvGrpSpPr>
        <p:grpSpPr>
          <a:xfrm>
            <a:off x="9309634" y="4902933"/>
            <a:ext cx="1628526" cy="1628526"/>
            <a:chOff x="9309634" y="4902933"/>
            <a:chExt cx="1628526" cy="1628526"/>
          </a:xfrm>
        </p:grpSpPr>
        <p:grpSp>
          <p:nvGrpSpPr>
            <p:cNvPr id="10" name="Group 10"/>
            <p:cNvGrpSpPr/>
            <p:nvPr/>
          </p:nvGrpSpPr>
          <p:grpSpPr>
            <a:xfrm>
              <a:off x="9309634" y="4902933"/>
              <a:ext cx="1628526" cy="1628526"/>
              <a:chOff x="0" y="0"/>
              <a:chExt cx="812800" cy="8128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292727"/>
              </a:solidFill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76200" y="-19050"/>
                <a:ext cx="660400" cy="7556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680"/>
                  </a:lnSpc>
                </a:pPr>
                <a:endParaRPr/>
              </a:p>
            </p:txBody>
          </p:sp>
        </p:grpSp>
        <p:sp>
          <p:nvSpPr>
            <p:cNvPr id="46" name="Hộp Văn bản 45">
              <a:extLst>
                <a:ext uri="{FF2B5EF4-FFF2-40B4-BE49-F238E27FC236}">
                  <a16:creationId xmlns:a16="http://schemas.microsoft.com/office/drawing/2014/main" id="{C9045747-B009-177A-18EC-58D36DF0EA3F}"/>
                </a:ext>
              </a:extLst>
            </p:cNvPr>
            <p:cNvSpPr txBox="1"/>
            <p:nvPr/>
          </p:nvSpPr>
          <p:spPr>
            <a:xfrm>
              <a:off x="9613375" y="5211848"/>
              <a:ext cx="102104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</a:p>
          </p:txBody>
        </p:sp>
      </p:grpSp>
      <p:grpSp>
        <p:nvGrpSpPr>
          <p:cNvPr id="49" name="Nhóm 48">
            <a:extLst>
              <a:ext uri="{FF2B5EF4-FFF2-40B4-BE49-F238E27FC236}">
                <a16:creationId xmlns:a16="http://schemas.microsoft.com/office/drawing/2014/main" id="{9EB96C9E-1DA5-001C-99B0-15D82EFE9CE0}"/>
              </a:ext>
            </a:extLst>
          </p:cNvPr>
          <p:cNvGrpSpPr/>
          <p:nvPr/>
        </p:nvGrpSpPr>
        <p:grpSpPr>
          <a:xfrm>
            <a:off x="15396151" y="4902933"/>
            <a:ext cx="1628526" cy="1628526"/>
            <a:chOff x="15396151" y="4902933"/>
            <a:chExt cx="1628526" cy="1628526"/>
          </a:xfrm>
        </p:grpSpPr>
        <p:grpSp>
          <p:nvGrpSpPr>
            <p:cNvPr id="16" name="Group 16"/>
            <p:cNvGrpSpPr/>
            <p:nvPr/>
          </p:nvGrpSpPr>
          <p:grpSpPr>
            <a:xfrm>
              <a:off x="15396151" y="4902933"/>
              <a:ext cx="1628526" cy="1628526"/>
              <a:chOff x="0" y="0"/>
              <a:chExt cx="812800" cy="812800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292727"/>
              </a:solidFill>
            </p:spPr>
          </p:sp>
          <p:sp>
            <p:nvSpPr>
              <p:cNvPr id="18" name="TextBox 18"/>
              <p:cNvSpPr txBox="1"/>
              <p:nvPr/>
            </p:nvSpPr>
            <p:spPr>
              <a:xfrm>
                <a:off x="76200" y="-19050"/>
                <a:ext cx="660400" cy="7556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680"/>
                  </a:lnSpc>
                </a:pPr>
                <a:endParaRPr/>
              </a:p>
            </p:txBody>
          </p:sp>
        </p:grpSp>
        <p:sp>
          <p:nvSpPr>
            <p:cNvPr id="48" name="Hộp Văn bản 47">
              <a:extLst>
                <a:ext uri="{FF2B5EF4-FFF2-40B4-BE49-F238E27FC236}">
                  <a16:creationId xmlns:a16="http://schemas.microsoft.com/office/drawing/2014/main" id="{88B57420-2B9D-7A3D-8799-8721406BDFAF}"/>
                </a:ext>
              </a:extLst>
            </p:cNvPr>
            <p:cNvSpPr txBox="1"/>
            <p:nvPr/>
          </p:nvSpPr>
          <p:spPr>
            <a:xfrm>
              <a:off x="15706782" y="5211848"/>
              <a:ext cx="102104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03</a:t>
              </a:r>
            </a:p>
          </p:txBody>
        </p:sp>
      </p:grpSp>
      <p:sp>
        <p:nvSpPr>
          <p:cNvPr id="50" name="Hộp Văn bản 49">
            <a:extLst>
              <a:ext uri="{FF2B5EF4-FFF2-40B4-BE49-F238E27FC236}">
                <a16:creationId xmlns:a16="http://schemas.microsoft.com/office/drawing/2014/main" id="{8E619EE0-97CC-F0E5-A8A9-E15FC5900EAC}"/>
              </a:ext>
            </a:extLst>
          </p:cNvPr>
          <p:cNvSpPr txBox="1"/>
          <p:nvPr/>
        </p:nvSpPr>
        <p:spPr>
          <a:xfrm>
            <a:off x="7551758" y="6789478"/>
            <a:ext cx="5144273" cy="2431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thị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hàm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bậc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Hộp Văn bản 50">
            <a:extLst>
              <a:ext uri="{FF2B5EF4-FFF2-40B4-BE49-F238E27FC236}">
                <a16:creationId xmlns:a16="http://schemas.microsoft.com/office/drawing/2014/main" id="{BB45CA88-5F60-62D6-CCC0-0972D954A783}"/>
              </a:ext>
            </a:extLst>
          </p:cNvPr>
          <p:cNvSpPr txBox="1"/>
          <p:nvPr/>
        </p:nvSpPr>
        <p:spPr>
          <a:xfrm>
            <a:off x="14325600" y="3311036"/>
            <a:ext cx="3581400" cy="1184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50" grpId="0"/>
      <p:bldP spid="51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427" t="9977" b="1102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4828"/>
          <a:stretch>
            <a:fillRect/>
          </a:stretch>
        </p:blipFill>
        <p:spPr>
          <a:xfrm>
            <a:off x="1600200" y="6095238"/>
            <a:ext cx="3889617" cy="419176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859608">
            <a:off x="16425094" y="1525500"/>
            <a:ext cx="1722072" cy="135469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CD612D92-05C2-501A-A8D6-0BA5D5DFF590}"/>
                  </a:ext>
                </a:extLst>
              </p:cNvPr>
              <p:cNvSpPr txBox="1"/>
              <p:nvPr/>
            </p:nvSpPr>
            <p:spPr>
              <a:xfrm>
                <a:off x="5489817" y="2552700"/>
                <a:ext cx="9829800" cy="54555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Xét</a:t>
                </a:r>
                <a:r>
                  <a:rPr lang="en-US" sz="4400" dirty="0">
                    <a:effectLst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=−0,00188</m:t>
                    </m:r>
                    <m:sSup>
                      <m:sSupPr>
                        <m:ctrlPr>
                          <a:rPr lang="en-US" sz="4400" i="1" dirty="0" smtClean="0"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i="1" dirty="0" smtClean="0">
                                <a:effectLst/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4400" b="0" i="1" dirty="0" smtClean="0">
                                <a:effectLst/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en-US" sz="4400" b="0" i="1" dirty="0" smtClean="0">
                                <a:effectLst/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−251,5</m:t>
                            </m:r>
                          </m:e>
                        </m:d>
                      </m:e>
                      <m:sup>
                        <m:r>
                          <a:rPr lang="en-US" sz="4400" b="0" i="1" dirty="0" smtClean="0"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4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+118</m:t>
                    </m:r>
                  </m:oMath>
                </a14:m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4400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en-US" sz="4400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−251,5</m:t>
                            </m:r>
                          </m:e>
                        </m:d>
                      </m:e>
                      <m:sup>
                        <m:r>
                          <a:rPr lang="en-US" sz="4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400" i="1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4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≥</m:t>
                    </m:r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endParaRPr lang="en-US" sz="4400" i="1" dirty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⟺</m:t>
                      </m:r>
                      <m:r>
                        <a:rPr lang="en-US" sz="4400" i="1" dirty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−0,00188</m:t>
                      </m:r>
                      <m:sSup>
                        <m:sSupPr>
                          <m:ctrlPr>
                            <a:rPr lang="en-US" sz="44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400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en-US" sz="4400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−251,5</m:t>
                              </m:r>
                            </m:e>
                          </m:d>
                        </m:e>
                        <m:sup>
                          <m:r>
                            <a:rPr lang="en-US" sz="44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4400" b="1" i="1" dirty="0" smtClean="0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≤</m:t>
                      </m:r>
                      <m:r>
                        <a:rPr lang="en-US" sz="4400" i="1" dirty="0" smtClean="0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4400" i="1" dirty="0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m:t>0</m:t>
                      </m:r>
                    </m:oMath>
                  </m:oMathPara>
                </a14:m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⟺</m:t>
                      </m:r>
                      <m:r>
                        <a:rPr lang="en-US" sz="4400" i="1" dirty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−0,00188</m:t>
                      </m:r>
                      <m:sSup>
                        <m:sSupPr>
                          <m:ctrlPr>
                            <a:rPr lang="en-US" sz="44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400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en-US" sz="4400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−251,5</m:t>
                              </m:r>
                            </m:e>
                          </m:d>
                        </m:e>
                        <m:sup>
                          <m:r>
                            <a:rPr lang="en-US" sz="44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4400" i="1" dirty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+118</m:t>
                      </m:r>
                      <m:r>
                        <a:rPr lang="en-US" sz="4400" b="1" i="1" dirty="0" smtClean="0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≤</m:t>
                      </m:r>
                      <m:r>
                        <a:rPr lang="en-US" sz="4400" i="1" dirty="0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m:t>118</m:t>
                      </m:r>
                    </m:oMath>
                  </m:oMathPara>
                </a14:m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Vậy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400" i="1" baseline="-25000" dirty="0" err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𝑚𝑎𝑥</m:t>
                    </m:r>
                    <m:r>
                      <a:rPr lang="en-US" sz="44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=118 (</m:t>
                    </m:r>
                    <m:r>
                      <a:rPr lang="en-US" sz="44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𝑚</m:t>
                    </m:r>
                    <m:r>
                      <a:rPr lang="en-US" sz="44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. </a:t>
                </a:r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CD612D92-05C2-501A-A8D6-0BA5D5DFF5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9817" y="2552700"/>
                <a:ext cx="9829800" cy="5455532"/>
              </a:xfrm>
              <a:prstGeom prst="rect">
                <a:avLst/>
              </a:prstGeom>
              <a:blipFill>
                <a:blip r:embed="rId7"/>
                <a:stretch>
                  <a:fillRect l="-2543" b="-42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Bong bóng Lời nói: Hình bầu dục 11">
            <a:extLst>
              <a:ext uri="{FF2B5EF4-FFF2-40B4-BE49-F238E27FC236}">
                <a16:creationId xmlns:a16="http://schemas.microsoft.com/office/drawing/2014/main" id="{BD647B4F-EDA0-1030-AAF3-71EF8A39EEE8}"/>
              </a:ext>
            </a:extLst>
          </p:cNvPr>
          <p:cNvSpPr/>
          <p:nvPr/>
        </p:nvSpPr>
        <p:spPr>
          <a:xfrm>
            <a:off x="8915400" y="723900"/>
            <a:ext cx="2438400" cy="1219200"/>
          </a:xfrm>
          <a:prstGeom prst="wedgeEllipseCallout">
            <a:avLst>
              <a:gd name="adj1" fmla="val 31901"/>
              <a:gd name="adj2" fmla="val 68359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5834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427" t="10131" b="1086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2293619">
            <a:off x="15582026" y="311488"/>
            <a:ext cx="3090615" cy="139358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339241">
            <a:off x="54668" y="9385902"/>
            <a:ext cx="2936731" cy="125478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l="56367" b="59132"/>
          <a:stretch>
            <a:fillRect/>
          </a:stretch>
        </p:blipFill>
        <p:spPr>
          <a:xfrm flipH="1" flipV="1">
            <a:off x="15482233" y="8584978"/>
            <a:ext cx="2805767" cy="1932550"/>
          </a:xfrm>
          <a:prstGeom prst="rect">
            <a:avLst/>
          </a:prstGeom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401D57A2-6FDA-B804-F19D-A49CD4B506E8}"/>
              </a:ext>
            </a:extLst>
          </p:cNvPr>
          <p:cNvSpPr txBox="1"/>
          <p:nvPr/>
        </p:nvSpPr>
        <p:spPr>
          <a:xfrm>
            <a:off x="4191000" y="723900"/>
            <a:ext cx="10210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02ABAF49-AE65-244F-8381-BFBCC051D127}"/>
                  </a:ext>
                </a:extLst>
              </p:cNvPr>
              <p:cNvSpPr txBox="1"/>
              <p:nvPr/>
            </p:nvSpPr>
            <p:spPr>
              <a:xfrm>
                <a:off x="2743200" y="2507098"/>
                <a:ext cx="14820900" cy="55182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Bài 1 (SGK – tr.43)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hàm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hàm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nào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hàm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bậc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?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những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hàm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bậc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00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tự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do.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	a)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=−3</m:t>
                    </m:r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; 			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	b)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−6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	c)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=4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e>
                    </m:d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02ABAF49-AE65-244F-8381-BFBCC051D1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2507098"/>
                <a:ext cx="14820900" cy="5518242"/>
              </a:xfrm>
              <a:prstGeom prst="rect">
                <a:avLst/>
              </a:prstGeom>
              <a:blipFill>
                <a:blip r:embed="rId9"/>
                <a:stretch>
                  <a:fillRect l="-1440" r="-1440" b="-38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1820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427" t="9977" b="1102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162800" y="7581935"/>
            <a:ext cx="14307375" cy="547687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6917627" y="777742"/>
            <a:ext cx="930920" cy="94870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929631" y="9004579"/>
            <a:ext cx="1887231" cy="95734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752600" y="664460"/>
            <a:ext cx="1774367" cy="90976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1127942">
            <a:off x="13832011" y="749831"/>
            <a:ext cx="3982811" cy="3507355"/>
          </a:xfrm>
          <a:prstGeom prst="rect">
            <a:avLst/>
          </a:prstGeom>
        </p:spPr>
      </p:pic>
      <p:sp>
        <p:nvSpPr>
          <p:cNvPr id="4" name="Bong bóng Lời nói: Hình bầu dục 3">
            <a:extLst>
              <a:ext uri="{FF2B5EF4-FFF2-40B4-BE49-F238E27FC236}">
                <a16:creationId xmlns:a16="http://schemas.microsoft.com/office/drawing/2014/main" id="{B9FB1DD9-83CE-CB08-147F-04A22D0C2571}"/>
              </a:ext>
            </a:extLst>
          </p:cNvPr>
          <p:cNvSpPr/>
          <p:nvPr/>
        </p:nvSpPr>
        <p:spPr>
          <a:xfrm>
            <a:off x="8915400" y="723900"/>
            <a:ext cx="2438400" cy="1219200"/>
          </a:xfrm>
          <a:prstGeom prst="wedgeEllipseCallout">
            <a:avLst>
              <a:gd name="adj1" fmla="val -53060"/>
              <a:gd name="adj2" fmla="val 61328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5FB52C2E-767E-E277-631C-8B35DFE41404}"/>
                  </a:ext>
                </a:extLst>
              </p:cNvPr>
              <p:cNvSpPr txBox="1"/>
              <p:nvPr/>
            </p:nvSpPr>
            <p:spPr>
              <a:xfrm>
                <a:off x="2915943" y="2238687"/>
                <a:ext cx="13815624" cy="69585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=−3</m:t>
                    </m:r>
                    <m:sSup>
                      <m:sSupPr>
                        <m:ctrlPr>
                          <a:rPr lang="nl-NL" sz="4400" i="1" dirty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nl-NL" sz="4400" i="1" dirty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nl-NL" sz="4400" i="1" dirty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hàm số bậc hai </a:t>
                </a:r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Có: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=−3; </m:t>
                    </m:r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=0; </m:t>
                    </m:r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𝑐</m:t>
                    </m:r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=2</m:t>
                    </m:r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d>
                      <m:dPr>
                        <m:ctrlPr>
                          <a:rPr lang="nl-NL" sz="4400" i="1" dirty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nl-NL" sz="4400" i="1" dirty="0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nl-NL" sz="4400" i="1" dirty="0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nl-NL" sz="4400" i="1" dirty="0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400" b="0" i="1" dirty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nl-NL" sz="4400" i="1" dirty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6</m:t>
                        </m:r>
                        <m:r>
                          <a:rPr lang="nl-NL" sz="4400" i="1" dirty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nl-NL" sz="4400" i="1" dirty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+1</m:t>
                        </m:r>
                      </m:e>
                    </m:d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⟺</m:t>
                    </m:r>
                    <m:r>
                      <a:rPr lang="nl-NL" sz="44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𝑦</m:t>
                    </m:r>
                    <m:r>
                      <a:rPr lang="nl-NL" sz="44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=2</m:t>
                    </m:r>
                    <m:sSup>
                      <m:sSupPr>
                        <m:ctrlPr>
                          <a:rPr lang="nl-NL" sz="440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400" b="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400" b="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en-US" sz="4400" b="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−</m:t>
                    </m:r>
                    <m:r>
                      <a:rPr lang="nl-NL" sz="44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12</m:t>
                    </m:r>
                    <m:sSup>
                      <m:sSupPr>
                        <m:ctrlPr>
                          <a:rPr lang="nl-NL" sz="440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nl-NL" sz="440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nl-NL" sz="440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nl-NL" sz="44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+2</m:t>
                    </m:r>
                    <m:r>
                      <a:rPr lang="nl-NL" sz="44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endParaRPr lang="en-US" sz="4400" dirty="0">
                  <a:effectLst/>
                  <a:latin typeface="Arial" panose="020B0604020202020204" pitchFamily="34" charset="0"/>
                  <a:ea typeface="Yu Mincho" panose="02020400000000000000" pitchFamily="18" charset="-128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14:m>
                  <m:oMath xmlns:m="http://schemas.openxmlformats.org/officeDocument/2006/math"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không phải hàm số bậc hai</a:t>
                </a:r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𝑦</m:t>
                    </m:r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=4</m:t>
                    </m:r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𝑥</m:t>
                    </m:r>
                    <m:d>
                      <m:dPr>
                        <m:ctrlPr>
                          <a:rPr lang="nl-NL" sz="440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nl-NL" sz="440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nl-NL" sz="440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4400" b="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nl-NL" sz="440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  <m:t>5</m:t>
                        </m:r>
                      </m:e>
                    </m:d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⟺</m:t>
                    </m:r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𝑦</m:t>
                    </m:r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=8</m:t>
                    </m:r>
                    <m:sSup>
                      <m:sSupPr>
                        <m:ctrlPr>
                          <a:rPr lang="nl-NL" sz="440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nl-NL" sz="440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nl-NL" sz="440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400" b="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−</m:t>
                    </m:r>
                    <m:r>
                      <a:rPr lang="nl-NL" sz="44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20</m:t>
                    </m:r>
                    <m:r>
                      <a:rPr lang="nl-NL" sz="44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là hàm số bậc hai </a:t>
                </a:r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Có: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𝑎</m:t>
                    </m:r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=8; </m:t>
                    </m:r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𝑏</m:t>
                    </m:r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=−20; </m:t>
                    </m:r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𝑐</m:t>
                    </m:r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=0</m:t>
                    </m:r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5FB52C2E-767E-E277-631C-8B35DFE414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943" y="2238687"/>
                <a:ext cx="13815624" cy="6958508"/>
              </a:xfrm>
              <a:prstGeom prst="rect">
                <a:avLst/>
              </a:prstGeom>
              <a:blipFill>
                <a:blip r:embed="rId11"/>
                <a:stretch>
                  <a:fillRect l="-1764" r="-1323" b="-3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6591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427" t="9977" b="1102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2700000">
            <a:off x="1845793" y="-493147"/>
            <a:ext cx="1044336" cy="285142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322855" flipH="1">
            <a:off x="1860255" y="4878796"/>
            <a:ext cx="1851424" cy="531631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866557">
            <a:off x="15655688" y="1626090"/>
            <a:ext cx="2095041" cy="555156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3639800" y="9151150"/>
            <a:ext cx="1862233" cy="11088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id="{2B03003E-D6C4-1247-984F-716074433F3E}"/>
                  </a:ext>
                </a:extLst>
              </p:cNvPr>
              <p:cNvSpPr txBox="1"/>
              <p:nvPr/>
            </p:nvSpPr>
            <p:spPr>
              <a:xfrm>
                <a:off x="2895600" y="508364"/>
                <a:ext cx="13429432" cy="38505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Bài 2 (SGK – tr.43)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Xác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parabol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200" b="0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sz="4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2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200" b="0" i="1" smtClean="0">
                        <a:latin typeface="Cambria Math" panose="02040503050406030204" pitchFamily="18" charset="0"/>
                      </a:rPr>
                      <m:t>𝑏𝑥</m:t>
                    </m:r>
                    <m:r>
                      <a:rPr lang="en-US" sz="4200" b="0" i="1" smtClean="0">
                        <a:latin typeface="Cambria Math" panose="02040503050406030204" pitchFamily="18" charset="0"/>
                      </a:rPr>
                      <m:t>+4</m:t>
                    </m:r>
                  </m:oMath>
                </a14:m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trường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qua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  <m:r>
                      <a:rPr lang="en-US" sz="42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(1;12)</m:t>
                    </m:r>
                  </m:oMath>
                </a14:m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𝑁</m:t>
                    </m:r>
                    <m:r>
                      <a:rPr lang="en-US" sz="42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(−3;4)</m:t>
                    </m:r>
                  </m:oMath>
                </a14:m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đỉnh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𝐼</m:t>
                    </m:r>
                    <m:r>
                      <a:rPr lang="en-US" sz="42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(−3;−5)</m:t>
                    </m:r>
                  </m:oMath>
                </a14:m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id="{2B03003E-D6C4-1247-984F-716074433F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0" y="508364"/>
                <a:ext cx="13429432" cy="3850541"/>
              </a:xfrm>
              <a:prstGeom prst="rect">
                <a:avLst/>
              </a:prstGeom>
              <a:blipFill>
                <a:blip r:embed="rId10"/>
                <a:stretch>
                  <a:fillRect l="-1725" b="-63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2AF4A6B7-BEBC-ACEC-D475-AF963F440BC2}"/>
              </a:ext>
            </a:extLst>
          </p:cNvPr>
          <p:cNvSpPr txBox="1"/>
          <p:nvPr/>
        </p:nvSpPr>
        <p:spPr>
          <a:xfrm>
            <a:off x="7848600" y="4533900"/>
            <a:ext cx="2743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77014209-798F-1816-538C-4CB052816460}"/>
                  </a:ext>
                </a:extLst>
              </p:cNvPr>
              <p:cNvSpPr txBox="1"/>
              <p:nvPr/>
            </p:nvSpPr>
            <p:spPr>
              <a:xfrm>
                <a:off x="4139897" y="5454966"/>
                <a:ext cx="12903805" cy="44034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a) Parabol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𝑦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=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𝑎</m:t>
                    </m:r>
                    <m:sSup>
                      <m:sSupPr>
                        <m:ctrlPr>
                          <a:rPr lang="nl-NL" sz="400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nl-NL" sz="400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nl-NL" sz="400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nl-NL" sz="4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+</m:t>
                    </m:r>
                    <m:r>
                      <a:rPr lang="nl-NL" sz="4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𝑏𝑥</m:t>
                    </m:r>
                    <m:r>
                      <a:rPr lang="nl-NL" sz="4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+4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đi qua điểm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𝑀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(1;12) 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và N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(−3;4)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nên ta có: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nl-NL" sz="4000" i="1">
                                  <a:effectLst/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  <m:r>
                                <a:rPr lang="nl-NL" sz="4000" i="1">
                                  <a:effectLst/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Times New Roman" panose="02020603050405020304" pitchFamily="18" charset="0"/>
                                </a:rPr>
                                <m:t>.</m:t>
                              </m:r>
                              <m:sSup>
                                <m:sSupPr>
                                  <m:ctrlPr>
                                    <a:rPr lang="en-US" sz="4000" i="1">
                                      <a:effectLst/>
                                      <a:latin typeface="Cambria Math" panose="02040503050406030204" pitchFamily="18" charset="0"/>
                                      <a:ea typeface="Yu Mincho" panose="02020400000000000000" pitchFamily="18" charset="-128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l-NL" sz="4000" i="1">
                                      <a:effectLst/>
                                      <a:latin typeface="Cambria Math" panose="02040503050406030204" pitchFamily="18" charset="0"/>
                                      <a:ea typeface="Yu Mincho" panose="02020400000000000000" pitchFamily="18" charset="-128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e>
                                <m:sup>
                                  <m:r>
                                    <a:rPr lang="nl-NL" sz="4000" i="1">
                                      <a:effectLst/>
                                      <a:latin typeface="Cambria Math" panose="02040503050406030204" pitchFamily="18" charset="0"/>
                                      <a:ea typeface="Yu Mincho" panose="02020400000000000000" pitchFamily="18" charset="-128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nl-NL" sz="4000" i="1">
                                  <a:effectLst/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nl-NL" sz="4000" i="1">
                                  <a:effectLst/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  <m:r>
                                <a:rPr lang="nl-NL" sz="4000" i="1">
                                  <a:effectLst/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Times New Roman" panose="02020603050405020304" pitchFamily="18" charset="0"/>
                                </a:rPr>
                                <m:t>.1+4=12</m:t>
                              </m:r>
                            </m:e>
                            <m:e>
                              <m:r>
                                <a:rPr lang="nl-NL" sz="4000" i="1">
                                  <a:effectLst/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  <m:r>
                                <a:rPr lang="nl-NL" sz="4000" i="1">
                                  <a:effectLst/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Times New Roman" panose="02020603050405020304" pitchFamily="18" charset="0"/>
                                </a:rPr>
                                <m:t>.</m:t>
                              </m:r>
                              <m:sSup>
                                <m:sSupPr>
                                  <m:ctrlPr>
                                    <a:rPr lang="en-US" sz="4000" i="1">
                                      <a:effectLst/>
                                      <a:latin typeface="Cambria Math" panose="02040503050406030204" pitchFamily="18" charset="0"/>
                                      <a:ea typeface="Yu Mincho" panose="02020400000000000000" pitchFamily="18" charset="-128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4000" i="1">
                                          <a:effectLst/>
                                          <a:latin typeface="Cambria Math" panose="02040503050406030204" pitchFamily="18" charset="0"/>
                                          <a:ea typeface="Yu Mincho" panose="02020400000000000000" pitchFamily="18" charset="-128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l-NL" sz="4000" i="1">
                                          <a:effectLst/>
                                          <a:latin typeface="Cambria Math" panose="02040503050406030204" pitchFamily="18" charset="0"/>
                                          <a:ea typeface="Yu Mincho" panose="02020400000000000000" pitchFamily="18" charset="-128"/>
                                          <a:cs typeface="Times New Roman" panose="02020603050405020304" pitchFamily="18" charset="0"/>
                                        </a:rPr>
                                        <m:t>−3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nl-NL" sz="4000" i="1">
                                      <a:effectLst/>
                                      <a:latin typeface="Cambria Math" panose="02040503050406030204" pitchFamily="18" charset="0"/>
                                      <a:ea typeface="Yu Mincho" panose="02020400000000000000" pitchFamily="18" charset="-128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nl-NL" sz="4000" i="1">
                                  <a:effectLst/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nl-NL" sz="4000" i="1">
                                  <a:effectLst/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  <m:r>
                                <a:rPr lang="nl-NL" sz="4000" i="1">
                                  <a:effectLst/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Times New Roman" panose="02020603050405020304" pitchFamily="18" charset="0"/>
                                </a:rPr>
                                <m:t>.</m:t>
                              </m:r>
                              <m:d>
                                <m:dPr>
                                  <m:ctrlPr>
                                    <a:rPr lang="en-US" sz="4000" i="1">
                                      <a:effectLst/>
                                      <a:latin typeface="Cambria Math" panose="02040503050406030204" pitchFamily="18" charset="0"/>
                                      <a:ea typeface="Yu Mincho" panose="02020400000000000000" pitchFamily="18" charset="-128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l-NL" sz="4000" i="1">
                                      <a:effectLst/>
                                      <a:latin typeface="Cambria Math" panose="02040503050406030204" pitchFamily="18" charset="0"/>
                                      <a:ea typeface="Yu Mincho" panose="02020400000000000000" pitchFamily="18" charset="-128"/>
                                      <a:cs typeface="Times New Roman" panose="02020603050405020304" pitchFamily="18" charset="0"/>
                                    </a:rPr>
                                    <m:t>−3</m:t>
                                  </m:r>
                                </m:e>
                              </m:d>
                              <m:r>
                                <a:rPr lang="nl-NL" sz="4000" i="1">
                                  <a:effectLst/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Times New Roman" panose="02020603050405020304" pitchFamily="18" charset="0"/>
                                </a:rPr>
                                <m:t>+4=4</m:t>
                              </m:r>
                            </m:e>
                          </m:eqArr>
                        </m:e>
                      </m:d>
                      <m:r>
                        <a:rPr lang="nl-NL" sz="4000" i="1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nl-NL" sz="4000" i="1">
                                  <a:effectLst/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  <m:r>
                                <a:rPr lang="nl-NL" sz="4000" i="1">
                                  <a:effectLst/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Times New Roman" panose="02020603050405020304" pitchFamily="18" charset="0"/>
                                </a:rPr>
                                <m:t>=2</m:t>
                              </m:r>
                            </m:e>
                            <m:e>
                              <m:r>
                                <a:rPr lang="nl-NL" sz="4000" i="1">
                                  <a:effectLst/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  <m:r>
                                <a:rPr lang="nl-NL" sz="4000" i="1">
                                  <a:effectLst/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Times New Roman" panose="02020603050405020304" pitchFamily="18" charset="0"/>
                                </a:rPr>
                                <m:t>=6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Vậy parabol là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𝑦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=2</m:t>
                    </m:r>
                    <m:sSup>
                      <m:sSupPr>
                        <m:ctrlPr>
                          <a:rPr lang="nl-NL" sz="400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nl-NL" sz="400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nl-NL" sz="400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nl-NL" sz="4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+6</m:t>
                    </m:r>
                    <m:r>
                      <a:rPr lang="nl-NL" sz="4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𝑥</m:t>
                    </m:r>
                    <m:r>
                      <a:rPr lang="nl-NL" sz="4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+4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77014209-798F-1816-538C-4CB0528164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897" y="5454966"/>
                <a:ext cx="12903805" cy="4403450"/>
              </a:xfrm>
              <a:prstGeom prst="rect">
                <a:avLst/>
              </a:prstGeom>
              <a:blipFill>
                <a:blip r:embed="rId11"/>
                <a:stretch>
                  <a:fillRect l="-1653" r="-1701" b="-4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6219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427" t="9977" b="1102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b="40552"/>
          <a:stretch>
            <a:fillRect/>
          </a:stretch>
        </p:blipFill>
        <p:spPr>
          <a:xfrm>
            <a:off x="3168652" y="0"/>
            <a:ext cx="4395570" cy="149559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6865095" y="360804"/>
            <a:ext cx="1760518" cy="133579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flipV="1">
            <a:off x="13639800" y="9366792"/>
            <a:ext cx="3528867" cy="23231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flipV="1">
            <a:off x="3602003" y="9599109"/>
            <a:ext cx="3528867" cy="23231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AB436C54-B8A6-6D96-EFFB-0159CA35A22D}"/>
                  </a:ext>
                </a:extLst>
              </p:cNvPr>
              <p:cNvSpPr txBox="1"/>
              <p:nvPr/>
            </p:nvSpPr>
            <p:spPr>
              <a:xfrm>
                <a:off x="4191000" y="1462254"/>
                <a:ext cx="12192000" cy="70019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b) Ta có:  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𝑏</m:t>
                        </m:r>
                      </m:num>
                      <m:den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𝑎</m:t>
                        </m:r>
                      </m:den>
                    </m:f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=−3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⇔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𝑏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=6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𝑎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 (1)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Thay toạ độ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𝐼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(−3;−5)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vào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𝑦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=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𝑎</m:t>
                    </m:r>
                    <m:sSup>
                      <m:sSupPr>
                        <m:ctrlPr>
                          <a:rPr lang="nl-NL" sz="400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nl-NL" sz="400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nl-NL" sz="400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nl-NL" sz="4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+</m:t>
                    </m:r>
                    <m:r>
                      <a:rPr lang="nl-NL" sz="4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𝑏𝑥</m:t>
                    </m:r>
                    <m:r>
                      <a:rPr lang="nl-NL" sz="4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+4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ta được: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4000" i="1" dirty="0" smtClean="0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m:t>𝑎</m:t>
                      </m:r>
                      <m:r>
                        <a:rPr lang="nl-NL" sz="4000" i="1" dirty="0" smtClean="0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m:t>.</m:t>
                      </m:r>
                      <m:sSup>
                        <m:sSupPr>
                          <m:ctrlPr>
                            <a:rPr lang="nl-NL" sz="4000" i="1" dirty="0" smtClean="0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b="0" i="1" dirty="0" smtClean="0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Arial" panose="020B0604020202020204" pitchFamily="34" charset="0"/>
                            </a:rPr>
                            <m:t>(−3)</m:t>
                          </m:r>
                        </m:e>
                        <m:sup>
                          <m:r>
                            <a:rPr lang="en-US" sz="4000" b="0" i="1" dirty="0" smtClean="0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nl-NL" sz="4000" i="1" dirty="0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m:t> + </m:t>
                      </m:r>
                      <m:r>
                        <a:rPr lang="nl-NL" sz="4000" i="1" dirty="0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m:t>𝑏</m:t>
                      </m:r>
                      <m:r>
                        <a:rPr lang="nl-NL" sz="4000" i="1" dirty="0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m:t>.</m:t>
                      </m:r>
                      <m:d>
                        <m:dPr>
                          <m:ctrlPr>
                            <a:rPr lang="nl-NL" sz="4000" i="1" dirty="0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nl-NL" sz="4000" i="1" dirty="0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Arial" panose="020B0604020202020204" pitchFamily="34" charset="0"/>
                            </a:rPr>
                            <m:t>−3</m:t>
                          </m:r>
                        </m:e>
                      </m:d>
                      <m:r>
                        <a:rPr lang="nl-NL" sz="4000" i="1" dirty="0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m:t>+4=−5</m:t>
                      </m:r>
                      <m:r>
                        <a:rPr lang="nl-NL" sz="4000" i="1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⇔</m:t>
                      </m:r>
                      <m:r>
                        <a:rPr lang="nl-NL" sz="4000" i="1" dirty="0" smtClean="0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m:t>3</m:t>
                      </m:r>
                      <m:r>
                        <a:rPr lang="nl-NL" sz="4000" i="1" dirty="0" smtClean="0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m:t>𝑎</m:t>
                      </m:r>
                      <m:r>
                        <a:rPr lang="en-US" sz="4000" b="0" i="1" dirty="0" smtClean="0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nl-NL" sz="4000" i="1" dirty="0" smtClean="0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m:t>𝑏</m:t>
                      </m:r>
                      <m:r>
                        <a:rPr lang="nl-NL" sz="4000" i="1" dirty="0" smtClean="0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m:t>=−3 (2)</m:t>
                      </m:r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Từ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(1)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(2)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ta được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𝑏</m:t>
                            </m:r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=6</m:t>
                            </m:r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3</m:t>
                            </m:r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𝑏</m:t>
                            </m:r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=−3</m:t>
                            </m:r>
                          </m:e>
                        </m:eqArr>
                      </m:e>
                    </m:d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⇔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𝑏</m:t>
                            </m:r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=6</m:t>
                            </m:r>
                          </m:e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=1</m:t>
                            </m:r>
                          </m:e>
                        </m:eqArr>
                      </m:e>
                    </m:d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Vậy parabol là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𝑦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nl-NL" sz="400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nl-NL" sz="400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nl-NL" sz="400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nl-NL" sz="4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+6</m:t>
                    </m:r>
                    <m:r>
                      <a:rPr lang="nl-NL" sz="4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𝑥</m:t>
                    </m:r>
                    <m:r>
                      <a:rPr lang="nl-NL" sz="4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+4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AB436C54-B8A6-6D96-EFFB-0159CA35A2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1462254"/>
                <a:ext cx="12192000" cy="7001917"/>
              </a:xfrm>
              <a:prstGeom prst="rect">
                <a:avLst/>
              </a:prstGeom>
              <a:blipFill>
                <a:blip r:embed="rId9"/>
                <a:stretch>
                  <a:fillRect l="-1800" r="-15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8140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427" t="9977" b="1102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981200" y="266210"/>
            <a:ext cx="1758672" cy="168832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63566">
            <a:off x="7241760" y="9742077"/>
            <a:ext cx="4912579" cy="34388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6099149" y="114300"/>
            <a:ext cx="2188851" cy="138494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92068700-637B-C003-F4B2-38B9070F51A6}"/>
                  </a:ext>
                </a:extLst>
              </p:cNvPr>
              <p:cNvSpPr txBox="1"/>
              <p:nvPr/>
            </p:nvSpPr>
            <p:spPr>
              <a:xfrm>
                <a:off x="4495800" y="3125149"/>
                <a:ext cx="12192000" cy="34463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Bài 3 (SGK – tr.43)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Vẽ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thị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hàm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endParaRPr lang="en-US" sz="4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200000"/>
                  </a:lnSpc>
                </a:pP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2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200" b="0" i="1" smtClean="0"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lang="en-US" sz="4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200" b="0" i="1" smtClean="0">
                        <a:latin typeface="Cambria Math" panose="02040503050406030204" pitchFamily="18" charset="0"/>
                      </a:rPr>
                      <m:t>−6</m:t>
                    </m:r>
                    <m:r>
                      <a:rPr lang="en-US" sz="4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200" b="0" i="1" smtClean="0">
                        <a:latin typeface="Cambria Math" panose="02040503050406030204" pitchFamily="18" charset="0"/>
                      </a:rPr>
                      <m:t>+4</m:t>
                    </m:r>
                  </m:oMath>
                </a14:m>
                <a:endParaRPr lang="en-US" sz="4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200000"/>
                  </a:lnSpc>
                </a:pP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42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200" b="0" i="1" smtClean="0">
                        <a:latin typeface="Cambria Math" panose="02040503050406030204" pitchFamily="18" charset="0"/>
                      </a:rPr>
                      <m:t>=−3</m:t>
                    </m:r>
                    <m:sSup>
                      <m:sSupPr>
                        <m:ctrlPr>
                          <a:rPr lang="en-US" sz="4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200" b="0" i="1" smtClean="0">
                        <a:latin typeface="Cambria Math" panose="02040503050406030204" pitchFamily="18" charset="0"/>
                      </a:rPr>
                      <m:t>−6</m:t>
                    </m:r>
                    <m:r>
                      <a:rPr lang="en-US" sz="4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200" b="0" i="1" smtClean="0">
                        <a:latin typeface="Cambria Math" panose="02040503050406030204" pitchFamily="18" charset="0"/>
                      </a:rPr>
                      <m:t>−3</m:t>
                    </m:r>
                  </m:oMath>
                </a14:m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92068700-637B-C003-F4B2-38B9070F51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3125149"/>
                <a:ext cx="12192000" cy="3446393"/>
              </a:xfrm>
              <a:prstGeom prst="rect">
                <a:avLst/>
              </a:prstGeom>
              <a:blipFill>
                <a:blip r:embed="rId9"/>
                <a:stretch>
                  <a:fillRect l="-1950" r="-200" b="-72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7714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427" t="9977" b="1102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5593305" flipH="1">
            <a:off x="16138007" y="8191957"/>
            <a:ext cx="1960852" cy="202410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859608">
            <a:off x="2094007" y="350807"/>
            <a:ext cx="1722072" cy="1354697"/>
          </a:xfrm>
          <a:prstGeom prst="rect">
            <a:avLst/>
          </a:prstGeom>
        </p:spPr>
      </p:pic>
      <p:sp>
        <p:nvSpPr>
          <p:cNvPr id="9" name="Hình tự do: Hình 8">
            <a:extLst>
              <a:ext uri="{FF2B5EF4-FFF2-40B4-BE49-F238E27FC236}">
                <a16:creationId xmlns:a16="http://schemas.microsoft.com/office/drawing/2014/main" id="{D820DD9C-53A8-031D-DEBC-61F90CCA0FBD}"/>
              </a:ext>
            </a:extLst>
          </p:cNvPr>
          <p:cNvSpPr/>
          <p:nvPr/>
        </p:nvSpPr>
        <p:spPr>
          <a:xfrm rot="18341150">
            <a:off x="2034659" y="8944793"/>
            <a:ext cx="257325" cy="1764695"/>
          </a:xfrm>
          <a:custGeom>
            <a:avLst/>
            <a:gdLst>
              <a:gd name="connsiteX0" fmla="*/ 221768 w 257325"/>
              <a:gd name="connsiteY0" fmla="*/ 1763476 h 1764695"/>
              <a:gd name="connsiteX1" fmla="*/ 101174 w 257325"/>
              <a:gd name="connsiteY1" fmla="*/ 1584339 h 1764695"/>
              <a:gd name="connsiteX2" fmla="*/ 147321 w 257325"/>
              <a:gd name="connsiteY2" fmla="*/ 1474052 h 1764695"/>
              <a:gd name="connsiteX3" fmla="*/ 184034 w 257325"/>
              <a:gd name="connsiteY3" fmla="*/ 1366059 h 1764695"/>
              <a:gd name="connsiteX4" fmla="*/ 116854 w 257325"/>
              <a:gd name="connsiteY4" fmla="*/ 1281017 h 1764695"/>
              <a:gd name="connsiteX5" fmla="*/ 54518 w 257325"/>
              <a:gd name="connsiteY5" fmla="*/ 1205155 h 1764695"/>
              <a:gd name="connsiteX6" fmla="*/ 76826 w 257325"/>
              <a:gd name="connsiteY6" fmla="*/ 1039278 h 1764695"/>
              <a:gd name="connsiteX7" fmla="*/ 127562 w 257325"/>
              <a:gd name="connsiteY7" fmla="*/ 865113 h 1764695"/>
              <a:gd name="connsiteX8" fmla="*/ 36543 w 257325"/>
              <a:gd name="connsiteY8" fmla="*/ 683936 h 1764695"/>
              <a:gd name="connsiteX9" fmla="*/ 109078 w 257325"/>
              <a:gd name="connsiteY9" fmla="*/ 523796 h 1764695"/>
              <a:gd name="connsiteX10" fmla="*/ 129092 w 257325"/>
              <a:gd name="connsiteY10" fmla="*/ 426514 h 1764695"/>
              <a:gd name="connsiteX11" fmla="*/ 72492 w 257325"/>
              <a:gd name="connsiteY11" fmla="*/ 337137 h 1764695"/>
              <a:gd name="connsiteX12" fmla="*/ 3017 w 257325"/>
              <a:gd name="connsiteY12" fmla="*/ 147927 h 1764695"/>
              <a:gd name="connsiteX13" fmla="*/ 128964 w 257325"/>
              <a:gd name="connsiteY13" fmla="*/ 1685 h 1764695"/>
              <a:gd name="connsiteX14" fmla="*/ 144262 w 257325"/>
              <a:gd name="connsiteY14" fmla="*/ 57020 h 1764695"/>
              <a:gd name="connsiteX15" fmla="*/ 70707 w 257325"/>
              <a:gd name="connsiteY15" fmla="*/ 237687 h 1764695"/>
              <a:gd name="connsiteX16" fmla="*/ 186839 w 257325"/>
              <a:gd name="connsiteY16" fmla="*/ 423964 h 1764695"/>
              <a:gd name="connsiteX17" fmla="*/ 139035 w 257325"/>
              <a:gd name="connsiteY17" fmla="*/ 585124 h 1764695"/>
              <a:gd name="connsiteX18" fmla="*/ 111118 w 257325"/>
              <a:gd name="connsiteY18" fmla="*/ 746283 h 1764695"/>
              <a:gd name="connsiteX19" fmla="*/ 194488 w 257325"/>
              <a:gd name="connsiteY19" fmla="*/ 911906 h 1764695"/>
              <a:gd name="connsiteX20" fmla="*/ 128454 w 257325"/>
              <a:gd name="connsiteY20" fmla="*/ 1065033 h 1764695"/>
              <a:gd name="connsiteX21" fmla="*/ 133299 w 257325"/>
              <a:gd name="connsiteY21" fmla="*/ 1217650 h 1764695"/>
              <a:gd name="connsiteX22" fmla="*/ 242037 w 257325"/>
              <a:gd name="connsiteY22" fmla="*/ 1366314 h 1764695"/>
              <a:gd name="connsiteX23" fmla="*/ 175239 w 257325"/>
              <a:gd name="connsiteY23" fmla="*/ 1541499 h 1764695"/>
              <a:gd name="connsiteX24" fmla="*/ 237065 w 257325"/>
              <a:gd name="connsiteY24" fmla="*/ 1708014 h 1764695"/>
              <a:gd name="connsiteX25" fmla="*/ 221768 w 257325"/>
              <a:gd name="connsiteY25" fmla="*/ 1763476 h 1764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57325" h="1764695">
                <a:moveTo>
                  <a:pt x="221768" y="1763476"/>
                </a:moveTo>
                <a:cubicBezTo>
                  <a:pt x="145026" y="1741801"/>
                  <a:pt x="90339" y="1664664"/>
                  <a:pt x="101174" y="1584339"/>
                </a:cubicBezTo>
                <a:cubicBezTo>
                  <a:pt x="106528" y="1544177"/>
                  <a:pt x="127180" y="1508604"/>
                  <a:pt x="147321" y="1474052"/>
                </a:cubicBezTo>
                <a:cubicBezTo>
                  <a:pt x="165805" y="1442432"/>
                  <a:pt x="192448" y="1404692"/>
                  <a:pt x="184034" y="1366059"/>
                </a:cubicBezTo>
                <a:cubicBezTo>
                  <a:pt x="176258" y="1329722"/>
                  <a:pt x="142987" y="1304477"/>
                  <a:pt x="116854" y="1281017"/>
                </a:cubicBezTo>
                <a:cubicBezTo>
                  <a:pt x="92378" y="1258960"/>
                  <a:pt x="68668" y="1235372"/>
                  <a:pt x="54518" y="1205155"/>
                </a:cubicBezTo>
                <a:cubicBezTo>
                  <a:pt x="27748" y="1148035"/>
                  <a:pt x="46742" y="1090915"/>
                  <a:pt x="76826" y="1039278"/>
                </a:cubicBezTo>
                <a:cubicBezTo>
                  <a:pt x="106656" y="988278"/>
                  <a:pt x="158284" y="927078"/>
                  <a:pt x="127562" y="865113"/>
                </a:cubicBezTo>
                <a:cubicBezTo>
                  <a:pt x="95948" y="801236"/>
                  <a:pt x="32209" y="763751"/>
                  <a:pt x="36543" y="683936"/>
                </a:cubicBezTo>
                <a:cubicBezTo>
                  <a:pt x="39985" y="622226"/>
                  <a:pt x="80396" y="575434"/>
                  <a:pt x="109078" y="523796"/>
                </a:cubicBezTo>
                <a:cubicBezTo>
                  <a:pt x="125650" y="493962"/>
                  <a:pt x="137123" y="460939"/>
                  <a:pt x="129092" y="426514"/>
                </a:cubicBezTo>
                <a:cubicBezTo>
                  <a:pt x="121061" y="391707"/>
                  <a:pt x="94800" y="363657"/>
                  <a:pt x="72492" y="337137"/>
                </a:cubicBezTo>
                <a:cubicBezTo>
                  <a:pt x="25835" y="281420"/>
                  <a:pt x="-11005" y="223662"/>
                  <a:pt x="3017" y="147927"/>
                </a:cubicBezTo>
                <a:cubicBezTo>
                  <a:pt x="15637" y="80098"/>
                  <a:pt x="63824" y="23870"/>
                  <a:pt x="128964" y="1685"/>
                </a:cubicBezTo>
                <a:cubicBezTo>
                  <a:pt x="164021" y="-10300"/>
                  <a:pt x="178935" y="45163"/>
                  <a:pt x="144262" y="57020"/>
                </a:cubicBezTo>
                <a:cubicBezTo>
                  <a:pt x="72747" y="81372"/>
                  <a:pt x="36034" y="170495"/>
                  <a:pt x="70707" y="237687"/>
                </a:cubicBezTo>
                <a:cubicBezTo>
                  <a:pt x="104616" y="303477"/>
                  <a:pt x="174729" y="346572"/>
                  <a:pt x="186839" y="423964"/>
                </a:cubicBezTo>
                <a:cubicBezTo>
                  <a:pt x="196272" y="484017"/>
                  <a:pt x="170139" y="535909"/>
                  <a:pt x="139035" y="585124"/>
                </a:cubicBezTo>
                <a:cubicBezTo>
                  <a:pt x="107038" y="635869"/>
                  <a:pt x="74787" y="688399"/>
                  <a:pt x="111118" y="746283"/>
                </a:cubicBezTo>
                <a:cubicBezTo>
                  <a:pt x="145409" y="800853"/>
                  <a:pt x="198312" y="840888"/>
                  <a:pt x="194488" y="911906"/>
                </a:cubicBezTo>
                <a:cubicBezTo>
                  <a:pt x="191301" y="969535"/>
                  <a:pt x="156627" y="1017093"/>
                  <a:pt x="128454" y="1065033"/>
                </a:cubicBezTo>
                <a:cubicBezTo>
                  <a:pt x="96203" y="1119603"/>
                  <a:pt x="85240" y="1167925"/>
                  <a:pt x="133299" y="1217650"/>
                </a:cubicBezTo>
                <a:cubicBezTo>
                  <a:pt x="176641" y="1262530"/>
                  <a:pt x="234260" y="1298740"/>
                  <a:pt x="242037" y="1366314"/>
                </a:cubicBezTo>
                <a:cubicBezTo>
                  <a:pt x="249685" y="1432232"/>
                  <a:pt x="203156" y="1486292"/>
                  <a:pt x="175239" y="1541499"/>
                </a:cubicBezTo>
                <a:cubicBezTo>
                  <a:pt x="142604" y="1606141"/>
                  <a:pt x="160706" y="1686339"/>
                  <a:pt x="237065" y="1708014"/>
                </a:cubicBezTo>
                <a:cubicBezTo>
                  <a:pt x="272631" y="1718214"/>
                  <a:pt x="257461" y="1773549"/>
                  <a:pt x="221768" y="1763476"/>
                </a:cubicBezTo>
                <a:close/>
              </a:path>
            </a:pathLst>
          </a:custGeom>
          <a:solidFill>
            <a:srgbClr val="292727"/>
          </a:solidFill>
          <a:ln w="1273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1" name="Nhóm 10">
            <a:extLst>
              <a:ext uri="{FF2B5EF4-FFF2-40B4-BE49-F238E27FC236}">
                <a16:creationId xmlns:a16="http://schemas.microsoft.com/office/drawing/2014/main" id="{6C53D1C4-F91B-FB9D-9E3A-682EBA78424F}"/>
              </a:ext>
            </a:extLst>
          </p:cNvPr>
          <p:cNvGrpSpPr/>
          <p:nvPr/>
        </p:nvGrpSpPr>
        <p:grpSpPr>
          <a:xfrm>
            <a:off x="16568439" y="526200"/>
            <a:ext cx="1697438" cy="502500"/>
            <a:chOff x="6615588" y="1828494"/>
            <a:chExt cx="1697438" cy="502500"/>
          </a:xfrm>
        </p:grpSpPr>
        <p:sp>
          <p:nvSpPr>
            <p:cNvPr id="8" name="Hình tự do: Hình 7">
              <a:extLst>
                <a:ext uri="{FF2B5EF4-FFF2-40B4-BE49-F238E27FC236}">
                  <a16:creationId xmlns:a16="http://schemas.microsoft.com/office/drawing/2014/main" id="{CDCA704E-3B25-C152-D41C-E43F7A52513A}"/>
                </a:ext>
              </a:extLst>
            </p:cNvPr>
            <p:cNvSpPr/>
            <p:nvPr/>
          </p:nvSpPr>
          <p:spPr>
            <a:xfrm rot="18341150">
              <a:off x="7311684" y="1329652"/>
              <a:ext cx="305246" cy="1697438"/>
            </a:xfrm>
            <a:custGeom>
              <a:avLst/>
              <a:gdLst>
                <a:gd name="connsiteX0" fmla="*/ 171293 w 305246"/>
                <a:gd name="connsiteY0" fmla="*/ 1207946 h 1697438"/>
                <a:gd name="connsiteX1" fmla="*/ 178176 w 305246"/>
                <a:gd name="connsiteY1" fmla="*/ 1370254 h 1697438"/>
                <a:gd name="connsiteX2" fmla="*/ 192964 w 305246"/>
                <a:gd name="connsiteY2" fmla="*/ 1557806 h 1697438"/>
                <a:gd name="connsiteX3" fmla="*/ 43178 w 305246"/>
                <a:gd name="connsiteY3" fmla="*/ 1693720 h 1697438"/>
                <a:gd name="connsiteX4" fmla="*/ 14241 w 305246"/>
                <a:gd name="connsiteY4" fmla="*/ 1644123 h 1697438"/>
                <a:gd name="connsiteX5" fmla="*/ 153446 w 305246"/>
                <a:gd name="connsiteY5" fmla="*/ 1472636 h 1697438"/>
                <a:gd name="connsiteX6" fmla="*/ 84354 w 305246"/>
                <a:gd name="connsiteY6" fmla="*/ 1285466 h 1697438"/>
                <a:gd name="connsiteX7" fmla="*/ 144523 w 305246"/>
                <a:gd name="connsiteY7" fmla="*/ 1154779 h 1697438"/>
                <a:gd name="connsiteX8" fmla="*/ 225088 w 305246"/>
                <a:gd name="connsiteY8" fmla="*/ 1020267 h 1697438"/>
                <a:gd name="connsiteX9" fmla="*/ 157780 w 305246"/>
                <a:gd name="connsiteY9" fmla="*/ 822770 h 1697438"/>
                <a:gd name="connsiteX10" fmla="*/ 167723 w 305246"/>
                <a:gd name="connsiteY10" fmla="*/ 729950 h 1697438"/>
                <a:gd name="connsiteX11" fmla="*/ 226363 w 305246"/>
                <a:gd name="connsiteY11" fmla="*/ 653960 h 1697438"/>
                <a:gd name="connsiteX12" fmla="*/ 211193 w 305246"/>
                <a:gd name="connsiteY12" fmla="*/ 492928 h 1697438"/>
                <a:gd name="connsiteX13" fmla="*/ 118390 w 305246"/>
                <a:gd name="connsiteY13" fmla="*/ 368233 h 1697438"/>
                <a:gd name="connsiteX14" fmla="*/ 163134 w 305246"/>
                <a:gd name="connsiteY14" fmla="*/ 203376 h 1697438"/>
                <a:gd name="connsiteX15" fmla="*/ 77852 w 305246"/>
                <a:gd name="connsiteY15" fmla="*/ 47444 h 1697438"/>
                <a:gd name="connsiteX16" fmla="*/ 118390 w 305246"/>
                <a:gd name="connsiteY16" fmla="*/ 6899 h 1697438"/>
                <a:gd name="connsiteX17" fmla="*/ 224196 w 305246"/>
                <a:gd name="connsiteY17" fmla="*/ 182849 h 1697438"/>
                <a:gd name="connsiteX18" fmla="*/ 185698 w 305246"/>
                <a:gd name="connsiteY18" fmla="*/ 381748 h 1697438"/>
                <a:gd name="connsiteX19" fmla="*/ 292141 w 305246"/>
                <a:gd name="connsiteY19" fmla="*/ 513073 h 1697438"/>
                <a:gd name="connsiteX20" fmla="*/ 269960 w 305246"/>
                <a:gd name="connsiteY20" fmla="*/ 691190 h 1697438"/>
                <a:gd name="connsiteX21" fmla="*/ 212467 w 305246"/>
                <a:gd name="connsiteY21" fmla="*/ 789237 h 1697438"/>
                <a:gd name="connsiteX22" fmla="*/ 240131 w 305246"/>
                <a:gd name="connsiteY22" fmla="*/ 892767 h 1697438"/>
                <a:gd name="connsiteX23" fmla="*/ 275441 w 305246"/>
                <a:gd name="connsiteY23" fmla="*/ 1091667 h 1697438"/>
                <a:gd name="connsiteX24" fmla="*/ 171293 w 305246"/>
                <a:gd name="connsiteY24" fmla="*/ 1207946 h 1697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05246" h="1697438">
                  <a:moveTo>
                    <a:pt x="171293" y="1207946"/>
                  </a:moveTo>
                  <a:cubicBezTo>
                    <a:pt x="118900" y="1259329"/>
                    <a:pt x="150004" y="1314791"/>
                    <a:pt x="178176" y="1370254"/>
                  </a:cubicBezTo>
                  <a:cubicBezTo>
                    <a:pt x="209281" y="1431326"/>
                    <a:pt x="222539" y="1492908"/>
                    <a:pt x="192964" y="1557806"/>
                  </a:cubicBezTo>
                  <a:cubicBezTo>
                    <a:pt x="163261" y="1623085"/>
                    <a:pt x="103985" y="1660825"/>
                    <a:pt x="43178" y="1693720"/>
                  </a:cubicBezTo>
                  <a:cubicBezTo>
                    <a:pt x="10672" y="1711315"/>
                    <a:pt x="-18266" y="1661718"/>
                    <a:pt x="14241" y="1644123"/>
                  </a:cubicBezTo>
                  <a:cubicBezTo>
                    <a:pt x="80019" y="1608550"/>
                    <a:pt x="158927" y="1558953"/>
                    <a:pt x="153446" y="1472636"/>
                  </a:cubicBezTo>
                  <a:cubicBezTo>
                    <a:pt x="149112" y="1404933"/>
                    <a:pt x="91492" y="1353424"/>
                    <a:pt x="84354" y="1285466"/>
                  </a:cubicBezTo>
                  <a:cubicBezTo>
                    <a:pt x="78745" y="1231916"/>
                    <a:pt x="105514" y="1188694"/>
                    <a:pt x="144523" y="1154779"/>
                  </a:cubicBezTo>
                  <a:cubicBezTo>
                    <a:pt x="188375" y="1116657"/>
                    <a:pt x="234649" y="1086312"/>
                    <a:pt x="225088" y="1020267"/>
                  </a:cubicBezTo>
                  <a:cubicBezTo>
                    <a:pt x="215017" y="950652"/>
                    <a:pt x="168616" y="892512"/>
                    <a:pt x="157780" y="822770"/>
                  </a:cubicBezTo>
                  <a:cubicBezTo>
                    <a:pt x="152936" y="791150"/>
                    <a:pt x="154466" y="759530"/>
                    <a:pt x="167723" y="729950"/>
                  </a:cubicBezTo>
                  <a:cubicBezTo>
                    <a:pt x="181364" y="699605"/>
                    <a:pt x="207496" y="680480"/>
                    <a:pt x="226363" y="653960"/>
                  </a:cubicBezTo>
                  <a:cubicBezTo>
                    <a:pt x="261674" y="603853"/>
                    <a:pt x="251093" y="536278"/>
                    <a:pt x="211193" y="492928"/>
                  </a:cubicBezTo>
                  <a:cubicBezTo>
                    <a:pt x="176009" y="454551"/>
                    <a:pt x="130118" y="422166"/>
                    <a:pt x="118390" y="368233"/>
                  </a:cubicBezTo>
                  <a:cubicBezTo>
                    <a:pt x="104495" y="304483"/>
                    <a:pt x="147964" y="260879"/>
                    <a:pt x="163134" y="203376"/>
                  </a:cubicBezTo>
                  <a:cubicBezTo>
                    <a:pt x="180599" y="136694"/>
                    <a:pt x="124509" y="85311"/>
                    <a:pt x="77852" y="47444"/>
                  </a:cubicBezTo>
                  <a:cubicBezTo>
                    <a:pt x="49170" y="24112"/>
                    <a:pt x="89962" y="-16178"/>
                    <a:pt x="118390" y="6899"/>
                  </a:cubicBezTo>
                  <a:cubicBezTo>
                    <a:pt x="171803" y="50249"/>
                    <a:pt x="227255" y="108771"/>
                    <a:pt x="224196" y="182849"/>
                  </a:cubicBezTo>
                  <a:cubicBezTo>
                    <a:pt x="221391" y="249149"/>
                    <a:pt x="145032" y="317743"/>
                    <a:pt x="185698" y="381748"/>
                  </a:cubicBezTo>
                  <a:cubicBezTo>
                    <a:pt x="216420" y="430326"/>
                    <a:pt x="269960" y="457611"/>
                    <a:pt x="292141" y="513073"/>
                  </a:cubicBezTo>
                  <a:cubicBezTo>
                    <a:pt x="315215" y="570830"/>
                    <a:pt x="307821" y="641210"/>
                    <a:pt x="269960" y="691190"/>
                  </a:cubicBezTo>
                  <a:cubicBezTo>
                    <a:pt x="245357" y="723575"/>
                    <a:pt x="213870" y="744867"/>
                    <a:pt x="212467" y="789237"/>
                  </a:cubicBezTo>
                  <a:cubicBezTo>
                    <a:pt x="211321" y="824682"/>
                    <a:pt x="225981" y="861020"/>
                    <a:pt x="240131" y="892767"/>
                  </a:cubicBezTo>
                  <a:cubicBezTo>
                    <a:pt x="267538" y="954349"/>
                    <a:pt x="299662" y="1023582"/>
                    <a:pt x="275441" y="1091667"/>
                  </a:cubicBezTo>
                  <a:cubicBezTo>
                    <a:pt x="256575" y="1144324"/>
                    <a:pt x="209281" y="1170716"/>
                    <a:pt x="171293" y="1207946"/>
                  </a:cubicBezTo>
                  <a:close/>
                </a:path>
              </a:pathLst>
            </a:custGeom>
            <a:solidFill>
              <a:srgbClr val="292727"/>
            </a:solidFill>
            <a:ln w="127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Hình tự do: Hình 9">
              <a:extLst>
                <a:ext uri="{FF2B5EF4-FFF2-40B4-BE49-F238E27FC236}">
                  <a16:creationId xmlns:a16="http://schemas.microsoft.com/office/drawing/2014/main" id="{714A2C11-A6FD-A3B3-46F5-5D2CC121490E}"/>
                </a:ext>
              </a:extLst>
            </p:cNvPr>
            <p:cNvSpPr/>
            <p:nvPr/>
          </p:nvSpPr>
          <p:spPr>
            <a:xfrm rot="18341150">
              <a:off x="7375707" y="1332184"/>
              <a:ext cx="199968" cy="1192587"/>
            </a:xfrm>
            <a:custGeom>
              <a:avLst/>
              <a:gdLst>
                <a:gd name="connsiteX0" fmla="*/ 120781 w 199968"/>
                <a:gd name="connsiteY0" fmla="*/ 664668 h 1192587"/>
                <a:gd name="connsiteX1" fmla="*/ 163104 w 199968"/>
                <a:gd name="connsiteY1" fmla="*/ 800200 h 1192587"/>
                <a:gd name="connsiteX2" fmla="*/ 49777 w 199968"/>
                <a:gd name="connsiteY2" fmla="*/ 1184995 h 1192587"/>
                <a:gd name="connsiteX3" fmla="*/ 9239 w 199968"/>
                <a:gd name="connsiteY3" fmla="*/ 1144450 h 1192587"/>
                <a:gd name="connsiteX4" fmla="*/ 111348 w 199968"/>
                <a:gd name="connsiteY4" fmla="*/ 1002287 h 1192587"/>
                <a:gd name="connsiteX5" fmla="*/ 130853 w 199968"/>
                <a:gd name="connsiteY5" fmla="*/ 877338 h 1192587"/>
                <a:gd name="connsiteX6" fmla="*/ 77440 w 199968"/>
                <a:gd name="connsiteY6" fmla="*/ 755958 h 1192587"/>
                <a:gd name="connsiteX7" fmla="*/ 70811 w 199968"/>
                <a:gd name="connsiteY7" fmla="*/ 630881 h 1192587"/>
                <a:gd name="connsiteX8" fmla="*/ 133275 w 199968"/>
                <a:gd name="connsiteY8" fmla="*/ 501979 h 1192587"/>
                <a:gd name="connsiteX9" fmla="*/ 122694 w 199968"/>
                <a:gd name="connsiteY9" fmla="*/ 362366 h 1192587"/>
                <a:gd name="connsiteX10" fmla="*/ 43021 w 199968"/>
                <a:gd name="connsiteY10" fmla="*/ 261769 h 1192587"/>
                <a:gd name="connsiteX11" fmla="*/ 52454 w 199968"/>
                <a:gd name="connsiteY11" fmla="*/ 147019 h 1192587"/>
                <a:gd name="connsiteX12" fmla="*/ 49777 w 199968"/>
                <a:gd name="connsiteY12" fmla="*/ 48717 h 1192587"/>
                <a:gd name="connsiteX13" fmla="*/ 90315 w 199968"/>
                <a:gd name="connsiteY13" fmla="*/ 8172 h 1192587"/>
                <a:gd name="connsiteX14" fmla="*/ 125753 w 199968"/>
                <a:gd name="connsiteY14" fmla="*/ 136437 h 1192587"/>
                <a:gd name="connsiteX15" fmla="*/ 91080 w 199968"/>
                <a:gd name="connsiteY15" fmla="*/ 192282 h 1192587"/>
                <a:gd name="connsiteX16" fmla="*/ 119379 w 199968"/>
                <a:gd name="connsiteY16" fmla="*/ 265339 h 1192587"/>
                <a:gd name="connsiteX17" fmla="*/ 185285 w 199968"/>
                <a:gd name="connsiteY17" fmla="*/ 526459 h 1192587"/>
                <a:gd name="connsiteX18" fmla="*/ 120781 w 199968"/>
                <a:gd name="connsiteY18" fmla="*/ 664668 h 1192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99968" h="1192587">
                  <a:moveTo>
                    <a:pt x="120781" y="664668"/>
                  </a:moveTo>
                  <a:cubicBezTo>
                    <a:pt x="110839" y="714393"/>
                    <a:pt x="142580" y="757743"/>
                    <a:pt x="163104" y="800200"/>
                  </a:cubicBezTo>
                  <a:cubicBezTo>
                    <a:pt x="228500" y="934968"/>
                    <a:pt x="154818" y="1091410"/>
                    <a:pt x="49777" y="1184995"/>
                  </a:cubicBezTo>
                  <a:cubicBezTo>
                    <a:pt x="22242" y="1209474"/>
                    <a:pt x="-18423" y="1169057"/>
                    <a:pt x="9239" y="1144450"/>
                  </a:cubicBezTo>
                  <a:cubicBezTo>
                    <a:pt x="52326" y="1106072"/>
                    <a:pt x="88912" y="1055327"/>
                    <a:pt x="111348" y="1002287"/>
                  </a:cubicBezTo>
                  <a:cubicBezTo>
                    <a:pt x="127410" y="964165"/>
                    <a:pt x="138501" y="918648"/>
                    <a:pt x="130853" y="877338"/>
                  </a:cubicBezTo>
                  <a:cubicBezTo>
                    <a:pt x="122821" y="833733"/>
                    <a:pt x="94139" y="796375"/>
                    <a:pt x="77440" y="755958"/>
                  </a:cubicBezTo>
                  <a:cubicBezTo>
                    <a:pt x="60485" y="715158"/>
                    <a:pt x="56151" y="673211"/>
                    <a:pt x="70811" y="630881"/>
                  </a:cubicBezTo>
                  <a:cubicBezTo>
                    <a:pt x="86490" y="585491"/>
                    <a:pt x="117977" y="547369"/>
                    <a:pt x="133275" y="501979"/>
                  </a:cubicBezTo>
                  <a:cubicBezTo>
                    <a:pt x="148699" y="456461"/>
                    <a:pt x="144620" y="405206"/>
                    <a:pt x="122694" y="362366"/>
                  </a:cubicBezTo>
                  <a:cubicBezTo>
                    <a:pt x="102807" y="323479"/>
                    <a:pt x="65202" y="298872"/>
                    <a:pt x="43021" y="261769"/>
                  </a:cubicBezTo>
                  <a:cubicBezTo>
                    <a:pt x="19438" y="222372"/>
                    <a:pt x="26703" y="182974"/>
                    <a:pt x="52454" y="147019"/>
                  </a:cubicBezTo>
                  <a:cubicBezTo>
                    <a:pt x="78460" y="110682"/>
                    <a:pt x="86108" y="83397"/>
                    <a:pt x="49777" y="48717"/>
                  </a:cubicBezTo>
                  <a:cubicBezTo>
                    <a:pt x="23007" y="23090"/>
                    <a:pt x="63672" y="-17455"/>
                    <a:pt x="90315" y="8172"/>
                  </a:cubicBezTo>
                  <a:cubicBezTo>
                    <a:pt x="126136" y="42470"/>
                    <a:pt x="144620" y="88370"/>
                    <a:pt x="125753" y="136437"/>
                  </a:cubicBezTo>
                  <a:cubicBezTo>
                    <a:pt x="117468" y="157347"/>
                    <a:pt x="101278" y="172519"/>
                    <a:pt x="91080" y="192282"/>
                  </a:cubicBezTo>
                  <a:cubicBezTo>
                    <a:pt x="75782" y="221862"/>
                    <a:pt x="100003" y="244812"/>
                    <a:pt x="119379" y="265339"/>
                  </a:cubicBezTo>
                  <a:cubicBezTo>
                    <a:pt x="186432" y="336357"/>
                    <a:pt x="221871" y="430579"/>
                    <a:pt x="185285" y="526459"/>
                  </a:cubicBezTo>
                  <a:cubicBezTo>
                    <a:pt x="167311" y="573378"/>
                    <a:pt x="130725" y="614816"/>
                    <a:pt x="120781" y="664668"/>
                  </a:cubicBezTo>
                  <a:close/>
                </a:path>
              </a:pathLst>
            </a:custGeom>
            <a:solidFill>
              <a:srgbClr val="292727"/>
            </a:solidFill>
            <a:ln w="127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F478F793-7BF9-7D98-2832-A85A4735B702}"/>
                  </a:ext>
                </a:extLst>
              </p:cNvPr>
              <p:cNvSpPr txBox="1"/>
              <p:nvPr/>
            </p:nvSpPr>
            <p:spPr>
              <a:xfrm>
                <a:off x="3277162" y="1495134"/>
                <a:ext cx="14059001" cy="81801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>
                    <a:tab pos="360045" algn="l"/>
                    <a:tab pos="720090" algn="l"/>
                  </a:tabLst>
                  <a:defRPr/>
                </a:pPr>
                <a:r>
                  <a:rPr kumimoji="0" lang="nl-NL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a) Ta có: </a:t>
                </a:r>
                <a14:m>
                  <m:oMath xmlns:m="http://schemas.openxmlformats.org/officeDocument/2006/math">
                    <m:r>
                      <a:rPr kumimoji="0" lang="nl-NL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∆</m:t>
                    </m:r>
                    <m:r>
                      <a:rPr kumimoji="0" lang="nl-NL" sz="40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kumimoji="0" lang="nl-NL" sz="4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kumimoji="0" lang="en-US" sz="4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  <m:t>(−6)</m:t>
                        </m:r>
                      </m:e>
                      <m:sup>
                        <m:r>
                          <a:rPr kumimoji="0" lang="en-US" sz="4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kumimoji="0" lang="nl-NL" sz="40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−4.2.4=4 </m:t>
                    </m:r>
                  </m:oMath>
                </a14:m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marR="0" lvl="0" indent="-571500" algn="l" defTabSz="914400" rtl="0" eaLnBrk="1" fontAlgn="auto" latinLnBrk="0" hangingPunct="1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buClrTx/>
                  <a:buSzTx/>
                  <a:buFont typeface="Symbol" panose="05050102010706020507" pitchFamily="18" charset="2"/>
                  <a:buChar char="-"/>
                  <a:tabLst>
                    <a:tab pos="360045" algn="l"/>
                    <a:tab pos="720090" algn="l"/>
                  </a:tabLst>
                  <a:defRPr/>
                </a:pPr>
                <a:r>
                  <a:rPr kumimoji="0" lang="nl-NL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Toạ độ đỉnh </a:t>
                </a:r>
                <a14:m>
                  <m:oMath xmlns:m="http://schemas.openxmlformats.org/officeDocument/2006/math">
                    <m:r>
                      <a:rPr kumimoji="0" lang="nl-NL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𝐼</m:t>
                    </m:r>
                    <m:d>
                      <m:d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kumimoji="0" lang="en-US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kumimoji="0" lang="nl-NL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kumimoji="0" lang="nl-NL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kumimoji="0" lang="nl-NL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kumimoji="0" lang="en-US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kumimoji="0" lang="nl-NL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kumimoji="0" lang="nl-NL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kumimoji="0" lang="nl-NL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; trục đối xứng </a:t>
                </a:r>
                <a14:m>
                  <m:oMath xmlns:m="http://schemas.openxmlformats.org/officeDocument/2006/math">
                    <m:r>
                      <a:rPr kumimoji="0" lang="nl-NL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𝑥</m:t>
                    </m:r>
                    <m:r>
                      <a:rPr kumimoji="0" lang="nl-NL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nl-NL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kumimoji="0" lang="nl-NL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nl-NL" sz="4000" dirty="0">
                  <a:effectLst/>
                  <a:latin typeface="Arial" panose="020B0604020202020204" pitchFamily="34" charset="0"/>
                  <a:ea typeface="Yu Mincho" panose="02020400000000000000" pitchFamily="18" charset="-128"/>
                  <a:cs typeface="Arial" panose="020B0604020202020204" pitchFamily="34" charset="0"/>
                </a:endParaRP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buFont typeface="Symbol" panose="05050102010706020507" pitchFamily="18" charset="2"/>
                  <a:buChar char="-"/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Giao điểm của parabol với trục tung là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𝐴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(0;4)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buFont typeface="Symbol" panose="05050102010706020507" pitchFamily="18" charset="2"/>
                  <a:buChar char="-"/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Giao điểm của parabol với trục hoành là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𝐵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(1;0)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𝐶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(2;0)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buFont typeface="Symbol" panose="05050102010706020507" pitchFamily="18" charset="2"/>
                  <a:buChar char="-"/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Điểm đối xứng với điểm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𝐴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(0;4)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qua trục đối xứng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𝑥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là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𝐷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(3;4)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buFont typeface="Symbol" panose="05050102010706020507" pitchFamily="18" charset="2"/>
                  <a:buChar char="-"/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Do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𝑎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&gt;0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nên đồ thị có bề lõm hướng lên trên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F478F793-7BF9-7D98-2832-A85A4735B7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7162" y="1495134"/>
                <a:ext cx="14059001" cy="8180188"/>
              </a:xfrm>
              <a:prstGeom prst="rect">
                <a:avLst/>
              </a:prstGeom>
              <a:blipFill>
                <a:blip r:embed="rId7"/>
                <a:stretch>
                  <a:fillRect l="-1561" r="-1518" b="-2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Bong bóng Lời nói: Hình bầu dục 6">
            <a:extLst>
              <a:ext uri="{FF2B5EF4-FFF2-40B4-BE49-F238E27FC236}">
                <a16:creationId xmlns:a16="http://schemas.microsoft.com/office/drawing/2014/main" id="{7BA176D2-26E1-25B3-DEC0-E45C2BFA1662}"/>
              </a:ext>
            </a:extLst>
          </p:cNvPr>
          <p:cNvSpPr/>
          <p:nvPr/>
        </p:nvSpPr>
        <p:spPr>
          <a:xfrm>
            <a:off x="8955084" y="275934"/>
            <a:ext cx="2438400" cy="1219200"/>
          </a:xfrm>
          <a:prstGeom prst="wedgeEllipseCallout">
            <a:avLst>
              <a:gd name="adj1" fmla="val 54753"/>
              <a:gd name="adj2" fmla="val 47266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5176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427" t="9977" b="1102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51822"/>
          <a:stretch>
            <a:fillRect/>
          </a:stretch>
        </p:blipFill>
        <p:spPr>
          <a:xfrm>
            <a:off x="554213" y="0"/>
            <a:ext cx="2472105" cy="671715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70657"/>
          <a:stretch>
            <a:fillRect/>
          </a:stretch>
        </p:blipFill>
        <p:spPr>
          <a:xfrm>
            <a:off x="16938354" y="3817732"/>
            <a:ext cx="1505652" cy="671715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4327771" flipH="1">
            <a:off x="16094063" y="799084"/>
            <a:ext cx="2550203" cy="114991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859593">
            <a:off x="1363427" y="6187937"/>
            <a:ext cx="1783401" cy="3729544"/>
          </a:xfrm>
          <a:prstGeom prst="rect">
            <a:avLst/>
          </a:prstGeom>
        </p:spPr>
      </p:pic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AC662C15-40BE-B96F-A5EA-670B67F1A9E0}"/>
              </a:ext>
            </a:extLst>
          </p:cNvPr>
          <p:cNvSpPr txBox="1"/>
          <p:nvPr/>
        </p:nvSpPr>
        <p:spPr>
          <a:xfrm>
            <a:off x="3177604" y="924844"/>
            <a:ext cx="13542788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buClrTx/>
              <a:buSzTx/>
              <a:buFontTx/>
              <a:buNone/>
              <a:tabLst>
                <a:tab pos="360045" algn="l"/>
                <a:tab pos="720090" algn="l"/>
              </a:tabLst>
              <a:defRPr/>
            </a:pPr>
            <a:r>
              <a:rPr kumimoji="0" lang="nl-NL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Vẽ parabol đi qua các điểm được xác định ở trên, ta nhận được đồ thị hàm số như hình: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Hình ảnh 11">
            <a:extLst>
              <a:ext uri="{FF2B5EF4-FFF2-40B4-BE49-F238E27FC236}">
                <a16:creationId xmlns:a16="http://schemas.microsoft.com/office/drawing/2014/main" id="{155A2A01-6C0D-35D2-6E1B-0502F57BAD6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96000" y="2847975"/>
            <a:ext cx="7922371" cy="7232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181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427" t="9977" b="1102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306800" y="266700"/>
            <a:ext cx="930920" cy="9487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B068A6EB-533D-13AC-5B47-E3D12DF6FEE1}"/>
                  </a:ext>
                </a:extLst>
              </p:cNvPr>
              <p:cNvSpPr txBox="1"/>
              <p:nvPr/>
            </p:nvSpPr>
            <p:spPr>
              <a:xfrm>
                <a:off x="4343400" y="1638300"/>
                <a:ext cx="12268200" cy="73392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=−3</m:t>
                    </m:r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−6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−3 </m:t>
                    </m:r>
                  </m:oMath>
                </a14:m>
                <a:endParaRPr lang="nl-NL" sz="4000" dirty="0">
                  <a:effectLst/>
                  <a:latin typeface="Arial" panose="020B0604020202020204" pitchFamily="34" charset="0"/>
                  <a:ea typeface="Yu Mincho" panose="02020400000000000000" pitchFamily="18" charset="-128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Ta có: </a:t>
                </a:r>
                <a14:m>
                  <m:oMath xmlns:m="http://schemas.openxmlformats.org/officeDocument/2006/math">
                    <m:r>
                      <a:rPr lang="nl-NL" sz="40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∆</m:t>
                    </m:r>
                    <m:r>
                      <a:rPr lang="nl-NL" sz="40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nl-NL" sz="40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  <m:t>(−6)</m:t>
                        </m:r>
                      </m:e>
                      <m:sup>
                        <m:r>
                          <a:rPr lang="en-US" sz="40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nl-NL" sz="40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−4.</m:t>
                    </m:r>
                    <m:r>
                      <a:rPr lang="en-US" sz="40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(−</m:t>
                    </m:r>
                    <m:r>
                      <a:rPr lang="nl-NL" sz="40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2</m:t>
                    </m:r>
                    <m:r>
                      <a:rPr lang="en-US" sz="40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)</m:t>
                    </m:r>
                    <m:r>
                      <a:rPr lang="nl-NL" sz="40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.</m:t>
                    </m:r>
                    <m:r>
                      <a:rPr lang="en-US" sz="40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(−3)</m:t>
                    </m:r>
                    <m:r>
                      <a:rPr lang="nl-NL" sz="40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0</m:t>
                    </m:r>
                  </m:oMath>
                </a14:m>
                <a:endParaRPr lang="nl-NL" sz="4000" dirty="0">
                  <a:effectLst/>
                  <a:latin typeface="Arial" panose="020B0604020202020204" pitchFamily="34" charset="0"/>
                  <a:ea typeface="Yu Mincho" panose="02020400000000000000" pitchFamily="18" charset="-128"/>
                  <a:cs typeface="Arial" panose="020B0604020202020204" pitchFamily="34" charset="0"/>
                </a:endParaRPr>
              </a:p>
              <a:p>
                <a:pPr marL="571500" indent="-5715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buFont typeface="Symbol" panose="05050102010706020507" pitchFamily="18" charset="2"/>
                  <a:buChar char="-"/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Toạ độ đỉnh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𝐼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(−1;0)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buFont typeface="Symbol" panose="05050102010706020507" pitchFamily="18" charset="2"/>
                  <a:buChar char="-"/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Trục đối xứng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𝑥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=−1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buFont typeface="Symbol" panose="05050102010706020507" pitchFamily="18" charset="2"/>
                  <a:buChar char="-"/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Giao điểm của parabol với trục tung là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(0;−3)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buFont typeface="Symbol" panose="05050102010706020507" pitchFamily="18" charset="2"/>
                  <a:buChar char="-"/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Điểm đối xứng với điểm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(0;−3)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qua trục đối xứng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𝑥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=−1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là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(−2;−3)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B068A6EB-533D-13AC-5B47-E3D12DF6FE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0" y="1638300"/>
                <a:ext cx="12268200" cy="7339253"/>
              </a:xfrm>
              <a:prstGeom prst="rect">
                <a:avLst/>
              </a:prstGeom>
              <a:blipFill>
                <a:blip r:embed="rId4"/>
                <a:stretch>
                  <a:fillRect l="-1789" r="-1740" b="-25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5681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427" t="9977" b="1102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3106400" y="9486900"/>
            <a:ext cx="4805049" cy="468492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42101"/>
          <a:stretch>
            <a:fillRect/>
          </a:stretch>
        </p:blipFill>
        <p:spPr>
          <a:xfrm>
            <a:off x="2209800" y="495300"/>
            <a:ext cx="2782073" cy="468492"/>
          </a:xfrm>
          <a:prstGeom prst="rect">
            <a:avLst/>
          </a:prstGeom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7CAE164A-9B63-BC74-165B-A715E8D8BFDE}"/>
              </a:ext>
            </a:extLst>
          </p:cNvPr>
          <p:cNvSpPr txBox="1"/>
          <p:nvPr/>
        </p:nvSpPr>
        <p:spPr>
          <a:xfrm>
            <a:off x="3177604" y="924844"/>
            <a:ext cx="13542788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buClrTx/>
              <a:buSzTx/>
              <a:buFontTx/>
              <a:buNone/>
              <a:tabLst>
                <a:tab pos="360045" algn="l"/>
                <a:tab pos="720090" algn="l"/>
              </a:tabLst>
              <a:defRPr/>
            </a:pPr>
            <a:r>
              <a:rPr kumimoji="0" lang="nl-NL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Vẽ parabol đi qua các điểm được xác định ở trên, ta nhận được đồ thị hàm số như hình: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32969AE8-A33E-DDA9-6950-343331B267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5447" y="2875070"/>
            <a:ext cx="5807102" cy="7244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598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427" t="9977" b="1102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676400" y="800100"/>
            <a:ext cx="1758672" cy="168832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63566">
            <a:off x="7165558" y="9456087"/>
            <a:ext cx="4912579" cy="34388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5847096" y="330310"/>
            <a:ext cx="2188851" cy="1384946"/>
          </a:xfrm>
          <a:prstGeom prst="rect">
            <a:avLst/>
          </a:prstGeom>
        </p:spPr>
      </p:pic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67D3CDB0-7D83-21FC-17F8-17796ED38B3F}"/>
              </a:ext>
            </a:extLst>
          </p:cNvPr>
          <p:cNvSpPr txBox="1"/>
          <p:nvPr/>
        </p:nvSpPr>
        <p:spPr>
          <a:xfrm>
            <a:off x="3435072" y="1232132"/>
            <a:ext cx="1158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I. HÀM SỐ BẬC HAI</a:t>
            </a:r>
          </a:p>
        </p:txBody>
      </p:sp>
      <p:sp>
        <p:nvSpPr>
          <p:cNvPr id="14" name="Hình chữ nhật: Góc Tròn 13">
            <a:extLst>
              <a:ext uri="{FF2B5EF4-FFF2-40B4-BE49-F238E27FC236}">
                <a16:creationId xmlns:a16="http://schemas.microsoft.com/office/drawing/2014/main" id="{0573345A-0C11-BADA-C5EF-BA5DB5952CF3}"/>
              </a:ext>
            </a:extLst>
          </p:cNvPr>
          <p:cNvSpPr/>
          <p:nvPr/>
        </p:nvSpPr>
        <p:spPr>
          <a:xfrm>
            <a:off x="2971800" y="2894886"/>
            <a:ext cx="1524000" cy="1139421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0A4B49EA-D41C-0000-6100-21D2303F13A9}"/>
                  </a:ext>
                </a:extLst>
              </p:cNvPr>
              <p:cNvSpPr txBox="1"/>
              <p:nvPr/>
            </p:nvSpPr>
            <p:spPr>
              <a:xfrm>
                <a:off x="4724400" y="3064111"/>
                <a:ext cx="116967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hàm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=−0,00188</m:t>
                    </m:r>
                    <m:sSup>
                      <m:sSup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−251,5</m:t>
                            </m:r>
                          </m:e>
                        </m:d>
                      </m:e>
                      <m:sup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+118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0A4B49EA-D41C-0000-6100-21D2303F13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3064111"/>
                <a:ext cx="11696700" cy="769441"/>
              </a:xfrm>
              <a:prstGeom prst="rect">
                <a:avLst/>
              </a:prstGeom>
              <a:blipFill>
                <a:blip r:embed="rId9"/>
                <a:stretch>
                  <a:fillRect l="-2084" t="-17460" r="-1251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2B9F50D4-9FDC-4E3E-6FC7-C5C4D9CCA462}"/>
                  </a:ext>
                </a:extLst>
              </p:cNvPr>
              <p:cNvSpPr txBox="1"/>
              <p:nvPr/>
            </p:nvSpPr>
            <p:spPr>
              <a:xfrm>
                <a:off x="2971800" y="4209768"/>
                <a:ext cx="14167128" cy="40293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Viết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công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hàm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về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dạng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luỹ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thừa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mũ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giảm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dần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Bậc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bao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nhiêu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c)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hệ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40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hệ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hệ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tự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do.</a:t>
                </a:r>
              </a:p>
            </p:txBody>
          </p:sp>
        </mc:Choice>
        <mc:Fallback xmlns="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2B9F50D4-9FDC-4E3E-6FC7-C5C4D9CCA4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800" y="4209768"/>
                <a:ext cx="14167128" cy="4029308"/>
              </a:xfrm>
              <a:prstGeom prst="rect">
                <a:avLst/>
              </a:prstGeom>
              <a:blipFill>
                <a:blip r:embed="rId10"/>
                <a:stretch>
                  <a:fillRect l="-1764" r="-1721" b="-62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427" t="9977" b="1102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4828"/>
          <a:stretch>
            <a:fillRect/>
          </a:stretch>
        </p:blipFill>
        <p:spPr>
          <a:xfrm>
            <a:off x="2174225" y="7910726"/>
            <a:ext cx="2966750" cy="319720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859608">
            <a:off x="16295233" y="8831982"/>
            <a:ext cx="1722072" cy="1354697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8AB36535-CF3C-D05D-D8E4-489143E0317B}"/>
              </a:ext>
            </a:extLst>
          </p:cNvPr>
          <p:cNvSpPr txBox="1"/>
          <p:nvPr/>
        </p:nvSpPr>
        <p:spPr>
          <a:xfrm>
            <a:off x="3657600" y="1295965"/>
            <a:ext cx="13182600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4 (SGK – tr.43)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thị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hàm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bậc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15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7" name="Hình ảnh 6" descr="Ảnh có chứa văn bản&#10;&#10;Mô tả được tạo tự động">
            <a:extLst>
              <a:ext uri="{FF2B5EF4-FFF2-40B4-BE49-F238E27FC236}">
                <a16:creationId xmlns:a16="http://schemas.microsoft.com/office/drawing/2014/main" id="{FCE98C29-6196-2F5B-7091-E0769B8AC4D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72" t="1816" r="3524"/>
          <a:stretch/>
        </p:blipFill>
        <p:spPr>
          <a:xfrm>
            <a:off x="12296775" y="2552700"/>
            <a:ext cx="5654627" cy="6266549"/>
          </a:xfrm>
          <a:prstGeom prst="rect">
            <a:avLst/>
          </a:prstGeom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3ACEF9E0-AF09-043A-39F0-2377D0D6C537}"/>
              </a:ext>
            </a:extLst>
          </p:cNvPr>
          <p:cNvSpPr txBox="1"/>
          <p:nvPr/>
        </p:nvSpPr>
        <p:spPr>
          <a:xfrm>
            <a:off x="3138487" y="2576512"/>
            <a:ext cx="9144000" cy="4594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a)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định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trục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đối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xứng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toạ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độ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đỉnh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đồ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thị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hàm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b)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định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khoảng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đồng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biến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khoảng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nghịch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biến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hàm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c)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Tìm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công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thức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định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hàm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97500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427" t="10131" b="1086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2293619">
            <a:off x="15582026" y="311488"/>
            <a:ext cx="3090615" cy="139358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339241">
            <a:off x="54668" y="9385902"/>
            <a:ext cx="2936731" cy="125478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l="56367" b="59132"/>
          <a:stretch>
            <a:fillRect/>
          </a:stretch>
        </p:blipFill>
        <p:spPr>
          <a:xfrm flipH="1" flipV="1">
            <a:off x="15482233" y="8584978"/>
            <a:ext cx="2805767" cy="1932550"/>
          </a:xfrm>
          <a:prstGeom prst="rect">
            <a:avLst/>
          </a:prstGeom>
        </p:spPr>
      </p:pic>
      <p:sp>
        <p:nvSpPr>
          <p:cNvPr id="7" name="Bong bóng Lời nói: Hình bầu dục 6">
            <a:extLst>
              <a:ext uri="{FF2B5EF4-FFF2-40B4-BE49-F238E27FC236}">
                <a16:creationId xmlns:a16="http://schemas.microsoft.com/office/drawing/2014/main" id="{6DC47FC1-4C87-4667-676A-FF5B3D15D3F4}"/>
              </a:ext>
            </a:extLst>
          </p:cNvPr>
          <p:cNvSpPr/>
          <p:nvPr/>
        </p:nvSpPr>
        <p:spPr>
          <a:xfrm>
            <a:off x="8915400" y="723900"/>
            <a:ext cx="2438400" cy="1219200"/>
          </a:xfrm>
          <a:prstGeom prst="wedgeEllipseCallout">
            <a:avLst>
              <a:gd name="adj1" fmla="val -53060"/>
              <a:gd name="adj2" fmla="val 61328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4232ECE0-4E4A-F6BA-7CA4-52DFCAD8F24A}"/>
                  </a:ext>
                </a:extLst>
              </p:cNvPr>
              <p:cNvSpPr txBox="1"/>
              <p:nvPr/>
            </p:nvSpPr>
            <p:spPr>
              <a:xfrm>
                <a:off x="2209800" y="2511861"/>
                <a:ext cx="8153400" cy="58773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a) Từ đồ thị hàm số, ta thấy trục đối xứng là đường thẳng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𝑥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=2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Đỉnh của đồ thị hàm số là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𝐼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(2;−1)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b) Đồ thị hàm số nghịch biến trên khoảng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(−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∞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;2)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và đồng biến trên khoảng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(2;+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∞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4232ECE0-4E4A-F6BA-7CA4-52DFCAD8F2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2511861"/>
                <a:ext cx="8153400" cy="5877315"/>
              </a:xfrm>
              <a:prstGeom prst="rect">
                <a:avLst/>
              </a:prstGeom>
              <a:blipFill>
                <a:blip r:embed="rId9"/>
                <a:stretch>
                  <a:fillRect l="-2693" r="-2618" b="-35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Hình ảnh 10" descr="Ảnh có chứa văn bản&#10;&#10;Mô tả được tạo tự động">
            <a:extLst>
              <a:ext uri="{FF2B5EF4-FFF2-40B4-BE49-F238E27FC236}">
                <a16:creationId xmlns:a16="http://schemas.microsoft.com/office/drawing/2014/main" id="{8F30FEE3-993D-E83B-D0F8-77469F875B18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72" t="1816" r="3524"/>
          <a:stretch/>
        </p:blipFill>
        <p:spPr>
          <a:xfrm>
            <a:off x="11353800" y="2511861"/>
            <a:ext cx="5654627" cy="6266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837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427" t="9977" b="1102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162800" y="7581935"/>
            <a:ext cx="14307375" cy="547687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6917627" y="777742"/>
            <a:ext cx="930920" cy="94870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929631" y="9004579"/>
            <a:ext cx="1887231" cy="95734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752600" y="664460"/>
            <a:ext cx="1774367" cy="90976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1127942">
            <a:off x="13078498" y="6883695"/>
            <a:ext cx="3982811" cy="350735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C6E61378-1149-1FAD-9BAD-12CDF1C93B70}"/>
                  </a:ext>
                </a:extLst>
              </p:cNvPr>
              <p:cNvSpPr txBox="1"/>
              <p:nvPr/>
            </p:nvSpPr>
            <p:spPr>
              <a:xfrm>
                <a:off x="3109800" y="1458183"/>
                <a:ext cx="14748272" cy="73968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c) Gọi hàm số là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𝑦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=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𝑎</m:t>
                    </m:r>
                    <m:sSup>
                      <m:sSupPr>
                        <m:ctrlPr>
                          <a:rPr lang="nl-NL" sz="400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nl-NL" sz="400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nl-NL" sz="400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nl-NL" sz="4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+</m:t>
                    </m:r>
                    <m:r>
                      <a:rPr lang="nl-NL" sz="4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𝑏𝑥</m:t>
                    </m:r>
                    <m:r>
                      <a:rPr lang="nl-NL" sz="4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+</m:t>
                    </m:r>
                    <m:r>
                      <a:rPr lang="nl-NL" sz="4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𝑐</m:t>
                    </m:r>
                    <m:r>
                      <a:rPr lang="nl-NL" sz="4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 (</m:t>
                    </m:r>
                    <m:r>
                      <a:rPr lang="nl-NL" sz="4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𝑎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≠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0)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Ta có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𝐼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(2;−1)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nên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4000" i="1">
                                    <a:effectLst/>
                                    <a:latin typeface="Cambria Math" panose="02040503050406030204" pitchFamily="18" charset="0"/>
                                    <a:ea typeface="Yu Mincho" panose="02020400000000000000" pitchFamily="18" charset="-128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nl-NL" sz="4000" i="1">
                                    <a:effectLst/>
                                    <a:latin typeface="Cambria Math" panose="02040503050406030204" pitchFamily="18" charset="0"/>
                                    <a:ea typeface="Yu Mincho" panose="02020400000000000000" pitchFamily="18" charset="-128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num>
                              <m:den>
                                <m:r>
                                  <a:rPr lang="nl-NL" sz="4000" i="1">
                                    <a:effectLst/>
                                    <a:latin typeface="Cambria Math" panose="02040503050406030204" pitchFamily="18" charset="0"/>
                                    <a:ea typeface="Yu Mincho" panose="02020400000000000000" pitchFamily="18" charset="-128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  <m:r>
                                  <a:rPr lang="nl-NL" sz="4000" i="1">
                                    <a:effectLst/>
                                    <a:latin typeface="Cambria Math" panose="02040503050406030204" pitchFamily="18" charset="0"/>
                                    <a:ea typeface="Yu Mincho" panose="02020400000000000000" pitchFamily="18" charset="-128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den>
                            </m:f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nl-NL" sz="4000" i="1" smtClean="0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4000" b="0" i="1" smtClean="0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                        </m:t>
                            </m:r>
                          </m:e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.</m:t>
                            </m:r>
                            <m:sSup>
                              <m:sSupPr>
                                <m:ctrlPr>
                                  <a:rPr lang="en-US" sz="4000" i="1">
                                    <a:effectLst/>
                                    <a:latin typeface="Cambria Math" panose="02040503050406030204" pitchFamily="18" charset="0"/>
                                    <a:ea typeface="Yu Mincho" panose="02020400000000000000" pitchFamily="18" charset="-128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nl-NL" sz="4000" i="1">
                                    <a:effectLst/>
                                    <a:latin typeface="Cambria Math" panose="02040503050406030204" pitchFamily="18" charset="0"/>
                                    <a:ea typeface="Yu Mincho" panose="02020400000000000000" pitchFamily="18" charset="-128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nl-NL" sz="4000" i="1">
                                    <a:effectLst/>
                                    <a:latin typeface="Cambria Math" panose="02040503050406030204" pitchFamily="18" charset="0"/>
                                    <a:ea typeface="Yu Mincho" panose="02020400000000000000" pitchFamily="18" charset="-128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𝑏</m:t>
                            </m:r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.2+</m:t>
                            </m:r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𝑐</m:t>
                            </m:r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= −1</m:t>
                            </m:r>
                          </m:e>
                        </m:eqArr>
                      </m:e>
                    </m:d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⟺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𝑏</m:t>
                            </m:r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=−4</m:t>
                            </m:r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en-US" sz="4000" b="0" i="1" smtClean="0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                 </m:t>
                            </m:r>
                          </m:e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4</m:t>
                            </m:r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+2</m:t>
                            </m:r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𝑏</m:t>
                            </m:r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𝑐</m:t>
                            </m:r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=−1</m:t>
                            </m:r>
                          </m:e>
                        </m:eqArr>
                      </m:e>
                    </m:d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Từ hình vẽ, ta có điểm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(1;0)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thuộc đồ thị nên: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𝑎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+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𝑏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+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𝑐</m:t>
                    </m:r>
                    <m:r>
                      <a:rPr lang="en-US" sz="4000" b="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=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0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𝑏</m:t>
                            </m:r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=−4</m:t>
                            </m:r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4</m:t>
                            </m:r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+2</m:t>
                            </m:r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𝑏</m:t>
                            </m:r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𝑐</m:t>
                            </m:r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=−1</m:t>
                            </m:r>
                          </m:e>
                          <m:e>
                            <m:r>
                              <m:rPr>
                                <m:sty m:val="p"/>
                              </m:rPr>
                              <a:rPr lang="nl-NL" sz="4000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a</m:t>
                            </m:r>
                            <m:r>
                              <a:rPr lang="nl-NL" sz="4000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 + </m:t>
                            </m:r>
                            <m:r>
                              <m:rPr>
                                <m:sty m:val="p"/>
                              </m:rPr>
                              <a:rPr lang="nl-NL" sz="4000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b</m:t>
                            </m:r>
                            <m:r>
                              <a:rPr lang="nl-NL" sz="4000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 + </m:t>
                            </m:r>
                            <m:r>
                              <m:rPr>
                                <m:sty m:val="p"/>
                              </m:rPr>
                              <a:rPr lang="nl-NL" sz="4000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c</m:t>
                            </m:r>
                            <m:r>
                              <a:rPr lang="nl-NL" sz="4000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 = 0</m:t>
                            </m:r>
                          </m:e>
                        </m:eqArr>
                      </m:e>
                    </m:d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⟺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=1    </m:t>
                            </m:r>
                          </m:e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𝑏</m:t>
                            </m:r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=−4</m:t>
                            </m:r>
                          </m:e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𝑐</m:t>
                            </m:r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=3   </m:t>
                            </m:r>
                          </m:e>
                        </m:eqArr>
                      </m:e>
                    </m:d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Vậy parabol là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𝑦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nl-NL" sz="400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nl-NL" sz="400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nl-NL" sz="400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000" b="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−</m:t>
                    </m:r>
                    <m:r>
                      <a:rPr lang="nl-NL" sz="4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4</m:t>
                    </m:r>
                    <m:r>
                      <a:rPr lang="nl-NL" sz="4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𝑥</m:t>
                    </m:r>
                    <m:r>
                      <a:rPr lang="nl-NL" sz="4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+3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C6E61378-1149-1FAD-9BAD-12CDF1C93B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9800" y="1458183"/>
                <a:ext cx="14748272" cy="7396833"/>
              </a:xfrm>
              <a:prstGeom prst="rect">
                <a:avLst/>
              </a:prstGeom>
              <a:blipFill>
                <a:blip r:embed="rId11"/>
                <a:stretch>
                  <a:fillRect l="-1447" b="-25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1548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427" t="9977" b="1102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2700000">
            <a:off x="1845793" y="-493147"/>
            <a:ext cx="1044336" cy="285142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322855" flipH="1">
            <a:off x="1825684" y="4868545"/>
            <a:ext cx="1851424" cy="531631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866557">
            <a:off x="15727017" y="2250297"/>
            <a:ext cx="2095041" cy="555156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3639800" y="9151150"/>
            <a:ext cx="1862233" cy="11088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0F82F726-ACA3-BBC7-F2C4-3C25B8A04A29}"/>
                  </a:ext>
                </a:extLst>
              </p:cNvPr>
              <p:cNvSpPr txBox="1"/>
              <p:nvPr/>
            </p:nvSpPr>
            <p:spPr>
              <a:xfrm>
                <a:off x="3634142" y="543168"/>
                <a:ext cx="11875678" cy="30136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Bài</a:t>
                </a:r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5 (SGK – tr.43)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Nêu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khoảng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khoảng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nghịch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hàm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5</m:t>
                    </m:r>
                    <m:sSup>
                      <m:sSup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+4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			b)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=−2</m:t>
                    </m:r>
                    <m:sSup>
                      <m:sSup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+8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+6</m:t>
                    </m:r>
                  </m:oMath>
                </a14:m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0F82F726-ACA3-BBC7-F2C4-3C25B8A04A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4142" y="543168"/>
                <a:ext cx="11875678" cy="3013646"/>
              </a:xfrm>
              <a:prstGeom prst="rect">
                <a:avLst/>
              </a:prstGeom>
              <a:blipFill>
                <a:blip r:embed="rId10"/>
                <a:stretch>
                  <a:fillRect l="-2053" r="-2105" b="-8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67FD159B-9F3F-0703-36CB-F0FE72B67CEB}"/>
                  </a:ext>
                </a:extLst>
              </p:cNvPr>
              <p:cNvSpPr txBox="1"/>
              <p:nvPr/>
            </p:nvSpPr>
            <p:spPr>
              <a:xfrm>
                <a:off x="4343400" y="5531396"/>
                <a:ext cx="13030200" cy="43731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r-FR" sz="42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Ta </a:t>
                </a:r>
                <a:r>
                  <a:rPr lang="fr-FR" sz="42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fr-FR" sz="42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: </a:t>
                </a:r>
                <a14:m>
                  <m:oMath xmlns:m="http://schemas.openxmlformats.org/officeDocument/2006/math">
                    <m:r>
                      <a:rPr lang="fr-FR" sz="4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fr-FR" sz="4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=5&gt;0,  </m:t>
                    </m:r>
                    <m:r>
                      <a:rPr lang="fr-FR" sz="4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fr-FR" sz="4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=4</m:t>
                    </m:r>
                  </m:oMath>
                </a14:m>
                <a:r>
                  <a:rPr lang="fr-FR" sz="42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fr-FR" sz="42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4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4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num>
                      <m:den>
                        <m:r>
                          <a:rPr lang="fr-FR" sz="4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fr-FR" sz="4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den>
                    </m:f>
                    <m:r>
                      <a:rPr lang="fr-FR" sz="4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4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−2</m:t>
                        </m:r>
                      </m:num>
                      <m:den>
                        <m:r>
                          <a:rPr lang="fr-FR" sz="4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4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r-FR" sz="42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</a:t>
                </a:r>
                <a:r>
                  <a:rPr lang="fr-FR" sz="42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2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hàm</a:t>
                </a:r>
                <a:r>
                  <a:rPr lang="fr-FR" sz="42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2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fr-FR" sz="42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2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đã</a:t>
                </a:r>
                <a:r>
                  <a:rPr lang="fr-FR" sz="42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2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cho</a:t>
                </a:r>
                <a:r>
                  <a:rPr lang="fr-FR" sz="42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2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nghịch</a:t>
                </a:r>
                <a:r>
                  <a:rPr lang="fr-FR" sz="42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2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biến</a:t>
                </a:r>
                <a:r>
                  <a:rPr lang="fr-FR" sz="42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2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trên</a:t>
                </a:r>
                <a:r>
                  <a:rPr lang="fr-FR" sz="42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2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khoảng</a:t>
                </a:r>
                <a:r>
                  <a:rPr lang="fr-FR" sz="42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4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−∞;</m:t>
                        </m:r>
                        <m:f>
                          <m:fPr>
                            <m:ctrlPr>
                              <a:rPr lang="en-US" sz="4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fr-FR" sz="4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−2</m:t>
                            </m:r>
                          </m:num>
                          <m:den>
                            <m:r>
                              <a:rPr lang="fr-FR" sz="4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den>
                        </m:f>
                      </m:e>
                    </m:d>
                  </m:oMath>
                </a14:m>
                <a:r>
                  <a:rPr lang="fr-FR" sz="42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2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fr-FR" sz="42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2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fr-FR" sz="42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2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biến</a:t>
                </a:r>
                <a:r>
                  <a:rPr lang="fr-FR" sz="42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2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trên</a:t>
                </a:r>
                <a:r>
                  <a:rPr lang="fr-FR" sz="42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2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khoảng</a:t>
                </a:r>
                <a:r>
                  <a:rPr lang="fr-FR" sz="42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fr-FR" sz="4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−2</m:t>
                            </m:r>
                          </m:num>
                          <m:den>
                            <m:r>
                              <a:rPr lang="fr-FR" sz="4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den>
                        </m:f>
                        <m:r>
                          <a:rPr lang="fr-FR" sz="4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;+∞</m:t>
                        </m:r>
                      </m:e>
                    </m:d>
                  </m:oMath>
                </a14:m>
                <a:endParaRPr lang="en-US" sz="4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67FD159B-9F3F-0703-36CB-F0FE72B67C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0" y="5531396"/>
                <a:ext cx="13030200" cy="4373120"/>
              </a:xfrm>
              <a:prstGeom prst="rect">
                <a:avLst/>
              </a:prstGeom>
              <a:blipFill>
                <a:blip r:embed="rId11"/>
                <a:stretch>
                  <a:fillRect l="-1825" b="-1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1F6635A3-9A01-383F-08B4-93D7E6C04DCF}"/>
              </a:ext>
            </a:extLst>
          </p:cNvPr>
          <p:cNvSpPr txBox="1"/>
          <p:nvPr/>
        </p:nvSpPr>
        <p:spPr>
          <a:xfrm>
            <a:off x="8145942" y="4414788"/>
            <a:ext cx="304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443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427" t="9977" b="1102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b="40552"/>
          <a:stretch>
            <a:fillRect/>
          </a:stretch>
        </p:blipFill>
        <p:spPr>
          <a:xfrm>
            <a:off x="3168652" y="0"/>
            <a:ext cx="4395570" cy="149559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6865095" y="360804"/>
            <a:ext cx="1760518" cy="133579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flipV="1">
            <a:off x="13639800" y="9366792"/>
            <a:ext cx="3528867" cy="23231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flipV="1">
            <a:off x="3602003" y="9599109"/>
            <a:ext cx="3528867" cy="23231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DC2FFD3C-3549-4F76-D9B6-A656A9C84855}"/>
                  </a:ext>
                </a:extLst>
              </p:cNvPr>
              <p:cNvSpPr txBox="1"/>
              <p:nvPr/>
            </p:nvSpPr>
            <p:spPr>
              <a:xfrm>
                <a:off x="3886200" y="2628900"/>
                <a:ext cx="12039600" cy="46818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r-FR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=−2</m:t>
                    </m:r>
                    <m:sSup>
                      <m:sSup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+8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+6 </m:t>
                    </m:r>
                  </m:oMath>
                </a14:m>
                <a:endParaRPr lang="fr-FR" sz="44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r-FR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 </a:t>
                </a:r>
                <a:r>
                  <a:rPr lang="fr-FR" sz="44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fr-FR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: </a:t>
                </a:r>
                <a14:m>
                  <m:oMath xmlns:m="http://schemas.openxmlformats.org/officeDocument/2006/math">
                    <m:r>
                      <a:rPr lang="fr-FR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fr-FR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=−2&lt;0,  </m:t>
                    </m:r>
                    <m:r>
                      <a:rPr lang="fr-FR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fr-FR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=8</m:t>
                    </m:r>
                  </m:oMath>
                </a14:m>
                <a:r>
                  <a:rPr lang="fr-FR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fr-FR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num>
                      <m:den>
                        <m:r>
                          <a:rPr lang="fr-FR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fr-FR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den>
                    </m:f>
                    <m:r>
                      <a:rPr lang="fr-FR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=2</m:t>
                    </m:r>
                  </m:oMath>
                </a14:m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r-FR" sz="44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</a:t>
                </a:r>
                <a:r>
                  <a:rPr lang="fr-FR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4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hàm</a:t>
                </a:r>
                <a:r>
                  <a:rPr lang="fr-FR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4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fr-FR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4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đã</a:t>
                </a:r>
                <a:r>
                  <a:rPr lang="fr-FR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4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cho</a:t>
                </a:r>
                <a:r>
                  <a:rPr lang="fr-FR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4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fr-FR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4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biến</a:t>
                </a:r>
                <a:r>
                  <a:rPr lang="fr-FR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4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trên</a:t>
                </a:r>
                <a:r>
                  <a:rPr lang="fr-FR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4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khoảng</a:t>
                </a:r>
                <a:r>
                  <a:rPr lang="fr-FR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−∞;2</m:t>
                        </m:r>
                      </m:e>
                    </m:d>
                  </m:oMath>
                </a14:m>
                <a:r>
                  <a:rPr lang="fr-FR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4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fr-FR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4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nghịch</a:t>
                </a:r>
                <a:r>
                  <a:rPr lang="fr-FR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4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biến</a:t>
                </a:r>
                <a:r>
                  <a:rPr lang="fr-FR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4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trên</a:t>
                </a:r>
                <a:r>
                  <a:rPr lang="fr-FR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4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khoảng</a:t>
                </a:r>
                <a:r>
                  <a:rPr lang="fr-FR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2;+∞</m:t>
                        </m:r>
                      </m:e>
                    </m:d>
                  </m:oMath>
                </a14:m>
                <a:r>
                  <a:rPr lang="fr-FR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DC2FFD3C-3549-4F76-D9B6-A656A9C848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2628900"/>
                <a:ext cx="12039600" cy="4681859"/>
              </a:xfrm>
              <a:prstGeom prst="rect">
                <a:avLst/>
              </a:prstGeom>
              <a:blipFill>
                <a:blip r:embed="rId9"/>
                <a:stretch>
                  <a:fillRect l="-2076" r="-2025" b="-5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6730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427" t="9977" b="1102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981200" y="266210"/>
            <a:ext cx="1758672" cy="168832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63566">
            <a:off x="14441060" y="9897734"/>
            <a:ext cx="4912579" cy="34388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6099149" y="114300"/>
            <a:ext cx="2188851" cy="1384946"/>
          </a:xfrm>
          <a:prstGeom prst="rect">
            <a:avLst/>
          </a:prstGeom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76286CA9-6D37-108C-99D1-24DE9A0BF24B}"/>
              </a:ext>
            </a:extLst>
          </p:cNvPr>
          <p:cNvSpPr txBox="1"/>
          <p:nvPr/>
        </p:nvSpPr>
        <p:spPr>
          <a:xfrm>
            <a:off x="5562600" y="800100"/>
            <a:ext cx="9448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8FD6EC34-6ADF-AFEB-CE7C-2885ECF4F7FB}"/>
              </a:ext>
            </a:extLst>
          </p:cNvPr>
          <p:cNvSpPr txBox="1"/>
          <p:nvPr/>
        </p:nvSpPr>
        <p:spPr>
          <a:xfrm>
            <a:off x="3676649" y="1908096"/>
            <a:ext cx="13220700" cy="3013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6 (SGK – tr.43) 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Khi du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lịch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phố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St.Louis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Mỹ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), ta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cổng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parabol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bề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lõm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xuống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cổng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Arch. </a:t>
            </a:r>
          </a:p>
        </p:txBody>
      </p:sp>
      <p:pic>
        <p:nvPicPr>
          <p:cNvPr id="10" name="Hình ảnh 9" descr="Ảnh có chứa văn bản&#10;&#10;Mô tả được tạo tự động">
            <a:extLst>
              <a:ext uri="{FF2B5EF4-FFF2-40B4-BE49-F238E27FC236}">
                <a16:creationId xmlns:a16="http://schemas.microsoft.com/office/drawing/2014/main" id="{B37E1B14-60CA-6E38-1C8E-321F817AEA2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94" t="28960" r="23639" b="16844"/>
          <a:stretch/>
        </p:blipFill>
        <p:spPr>
          <a:xfrm>
            <a:off x="6629400" y="5082484"/>
            <a:ext cx="6511901" cy="5199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183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427" t="9977" b="1102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5593305" flipH="1">
            <a:off x="16138007" y="8191957"/>
            <a:ext cx="1960852" cy="202410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859608">
            <a:off x="1526720" y="401379"/>
            <a:ext cx="1722072" cy="1354697"/>
          </a:xfrm>
          <a:prstGeom prst="rect">
            <a:avLst/>
          </a:prstGeom>
        </p:spPr>
      </p:pic>
      <p:sp>
        <p:nvSpPr>
          <p:cNvPr id="9" name="Hình tự do: Hình 8">
            <a:extLst>
              <a:ext uri="{FF2B5EF4-FFF2-40B4-BE49-F238E27FC236}">
                <a16:creationId xmlns:a16="http://schemas.microsoft.com/office/drawing/2014/main" id="{D820DD9C-53A8-031D-DEBC-61F90CCA0FBD}"/>
              </a:ext>
            </a:extLst>
          </p:cNvPr>
          <p:cNvSpPr/>
          <p:nvPr/>
        </p:nvSpPr>
        <p:spPr>
          <a:xfrm rot="18341150">
            <a:off x="2034659" y="8944793"/>
            <a:ext cx="257325" cy="1764695"/>
          </a:xfrm>
          <a:custGeom>
            <a:avLst/>
            <a:gdLst>
              <a:gd name="connsiteX0" fmla="*/ 221768 w 257325"/>
              <a:gd name="connsiteY0" fmla="*/ 1763476 h 1764695"/>
              <a:gd name="connsiteX1" fmla="*/ 101174 w 257325"/>
              <a:gd name="connsiteY1" fmla="*/ 1584339 h 1764695"/>
              <a:gd name="connsiteX2" fmla="*/ 147321 w 257325"/>
              <a:gd name="connsiteY2" fmla="*/ 1474052 h 1764695"/>
              <a:gd name="connsiteX3" fmla="*/ 184034 w 257325"/>
              <a:gd name="connsiteY3" fmla="*/ 1366059 h 1764695"/>
              <a:gd name="connsiteX4" fmla="*/ 116854 w 257325"/>
              <a:gd name="connsiteY4" fmla="*/ 1281017 h 1764695"/>
              <a:gd name="connsiteX5" fmla="*/ 54518 w 257325"/>
              <a:gd name="connsiteY5" fmla="*/ 1205155 h 1764695"/>
              <a:gd name="connsiteX6" fmla="*/ 76826 w 257325"/>
              <a:gd name="connsiteY6" fmla="*/ 1039278 h 1764695"/>
              <a:gd name="connsiteX7" fmla="*/ 127562 w 257325"/>
              <a:gd name="connsiteY7" fmla="*/ 865113 h 1764695"/>
              <a:gd name="connsiteX8" fmla="*/ 36543 w 257325"/>
              <a:gd name="connsiteY8" fmla="*/ 683936 h 1764695"/>
              <a:gd name="connsiteX9" fmla="*/ 109078 w 257325"/>
              <a:gd name="connsiteY9" fmla="*/ 523796 h 1764695"/>
              <a:gd name="connsiteX10" fmla="*/ 129092 w 257325"/>
              <a:gd name="connsiteY10" fmla="*/ 426514 h 1764695"/>
              <a:gd name="connsiteX11" fmla="*/ 72492 w 257325"/>
              <a:gd name="connsiteY11" fmla="*/ 337137 h 1764695"/>
              <a:gd name="connsiteX12" fmla="*/ 3017 w 257325"/>
              <a:gd name="connsiteY12" fmla="*/ 147927 h 1764695"/>
              <a:gd name="connsiteX13" fmla="*/ 128964 w 257325"/>
              <a:gd name="connsiteY13" fmla="*/ 1685 h 1764695"/>
              <a:gd name="connsiteX14" fmla="*/ 144262 w 257325"/>
              <a:gd name="connsiteY14" fmla="*/ 57020 h 1764695"/>
              <a:gd name="connsiteX15" fmla="*/ 70707 w 257325"/>
              <a:gd name="connsiteY15" fmla="*/ 237687 h 1764695"/>
              <a:gd name="connsiteX16" fmla="*/ 186839 w 257325"/>
              <a:gd name="connsiteY16" fmla="*/ 423964 h 1764695"/>
              <a:gd name="connsiteX17" fmla="*/ 139035 w 257325"/>
              <a:gd name="connsiteY17" fmla="*/ 585124 h 1764695"/>
              <a:gd name="connsiteX18" fmla="*/ 111118 w 257325"/>
              <a:gd name="connsiteY18" fmla="*/ 746283 h 1764695"/>
              <a:gd name="connsiteX19" fmla="*/ 194488 w 257325"/>
              <a:gd name="connsiteY19" fmla="*/ 911906 h 1764695"/>
              <a:gd name="connsiteX20" fmla="*/ 128454 w 257325"/>
              <a:gd name="connsiteY20" fmla="*/ 1065033 h 1764695"/>
              <a:gd name="connsiteX21" fmla="*/ 133299 w 257325"/>
              <a:gd name="connsiteY21" fmla="*/ 1217650 h 1764695"/>
              <a:gd name="connsiteX22" fmla="*/ 242037 w 257325"/>
              <a:gd name="connsiteY22" fmla="*/ 1366314 h 1764695"/>
              <a:gd name="connsiteX23" fmla="*/ 175239 w 257325"/>
              <a:gd name="connsiteY23" fmla="*/ 1541499 h 1764695"/>
              <a:gd name="connsiteX24" fmla="*/ 237065 w 257325"/>
              <a:gd name="connsiteY24" fmla="*/ 1708014 h 1764695"/>
              <a:gd name="connsiteX25" fmla="*/ 221768 w 257325"/>
              <a:gd name="connsiteY25" fmla="*/ 1763476 h 1764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57325" h="1764695">
                <a:moveTo>
                  <a:pt x="221768" y="1763476"/>
                </a:moveTo>
                <a:cubicBezTo>
                  <a:pt x="145026" y="1741801"/>
                  <a:pt x="90339" y="1664664"/>
                  <a:pt x="101174" y="1584339"/>
                </a:cubicBezTo>
                <a:cubicBezTo>
                  <a:pt x="106528" y="1544177"/>
                  <a:pt x="127180" y="1508604"/>
                  <a:pt x="147321" y="1474052"/>
                </a:cubicBezTo>
                <a:cubicBezTo>
                  <a:pt x="165805" y="1442432"/>
                  <a:pt x="192448" y="1404692"/>
                  <a:pt x="184034" y="1366059"/>
                </a:cubicBezTo>
                <a:cubicBezTo>
                  <a:pt x="176258" y="1329722"/>
                  <a:pt x="142987" y="1304477"/>
                  <a:pt x="116854" y="1281017"/>
                </a:cubicBezTo>
                <a:cubicBezTo>
                  <a:pt x="92378" y="1258960"/>
                  <a:pt x="68668" y="1235372"/>
                  <a:pt x="54518" y="1205155"/>
                </a:cubicBezTo>
                <a:cubicBezTo>
                  <a:pt x="27748" y="1148035"/>
                  <a:pt x="46742" y="1090915"/>
                  <a:pt x="76826" y="1039278"/>
                </a:cubicBezTo>
                <a:cubicBezTo>
                  <a:pt x="106656" y="988278"/>
                  <a:pt x="158284" y="927078"/>
                  <a:pt x="127562" y="865113"/>
                </a:cubicBezTo>
                <a:cubicBezTo>
                  <a:pt x="95948" y="801236"/>
                  <a:pt x="32209" y="763751"/>
                  <a:pt x="36543" y="683936"/>
                </a:cubicBezTo>
                <a:cubicBezTo>
                  <a:pt x="39985" y="622226"/>
                  <a:pt x="80396" y="575434"/>
                  <a:pt x="109078" y="523796"/>
                </a:cubicBezTo>
                <a:cubicBezTo>
                  <a:pt x="125650" y="493962"/>
                  <a:pt x="137123" y="460939"/>
                  <a:pt x="129092" y="426514"/>
                </a:cubicBezTo>
                <a:cubicBezTo>
                  <a:pt x="121061" y="391707"/>
                  <a:pt x="94800" y="363657"/>
                  <a:pt x="72492" y="337137"/>
                </a:cubicBezTo>
                <a:cubicBezTo>
                  <a:pt x="25835" y="281420"/>
                  <a:pt x="-11005" y="223662"/>
                  <a:pt x="3017" y="147927"/>
                </a:cubicBezTo>
                <a:cubicBezTo>
                  <a:pt x="15637" y="80098"/>
                  <a:pt x="63824" y="23870"/>
                  <a:pt x="128964" y="1685"/>
                </a:cubicBezTo>
                <a:cubicBezTo>
                  <a:pt x="164021" y="-10300"/>
                  <a:pt x="178935" y="45163"/>
                  <a:pt x="144262" y="57020"/>
                </a:cubicBezTo>
                <a:cubicBezTo>
                  <a:pt x="72747" y="81372"/>
                  <a:pt x="36034" y="170495"/>
                  <a:pt x="70707" y="237687"/>
                </a:cubicBezTo>
                <a:cubicBezTo>
                  <a:pt x="104616" y="303477"/>
                  <a:pt x="174729" y="346572"/>
                  <a:pt x="186839" y="423964"/>
                </a:cubicBezTo>
                <a:cubicBezTo>
                  <a:pt x="196272" y="484017"/>
                  <a:pt x="170139" y="535909"/>
                  <a:pt x="139035" y="585124"/>
                </a:cubicBezTo>
                <a:cubicBezTo>
                  <a:pt x="107038" y="635869"/>
                  <a:pt x="74787" y="688399"/>
                  <a:pt x="111118" y="746283"/>
                </a:cubicBezTo>
                <a:cubicBezTo>
                  <a:pt x="145409" y="800853"/>
                  <a:pt x="198312" y="840888"/>
                  <a:pt x="194488" y="911906"/>
                </a:cubicBezTo>
                <a:cubicBezTo>
                  <a:pt x="191301" y="969535"/>
                  <a:pt x="156627" y="1017093"/>
                  <a:pt x="128454" y="1065033"/>
                </a:cubicBezTo>
                <a:cubicBezTo>
                  <a:pt x="96203" y="1119603"/>
                  <a:pt x="85240" y="1167925"/>
                  <a:pt x="133299" y="1217650"/>
                </a:cubicBezTo>
                <a:cubicBezTo>
                  <a:pt x="176641" y="1262530"/>
                  <a:pt x="234260" y="1298740"/>
                  <a:pt x="242037" y="1366314"/>
                </a:cubicBezTo>
                <a:cubicBezTo>
                  <a:pt x="249685" y="1432232"/>
                  <a:pt x="203156" y="1486292"/>
                  <a:pt x="175239" y="1541499"/>
                </a:cubicBezTo>
                <a:cubicBezTo>
                  <a:pt x="142604" y="1606141"/>
                  <a:pt x="160706" y="1686339"/>
                  <a:pt x="237065" y="1708014"/>
                </a:cubicBezTo>
                <a:cubicBezTo>
                  <a:pt x="272631" y="1718214"/>
                  <a:pt x="257461" y="1773549"/>
                  <a:pt x="221768" y="1763476"/>
                </a:cubicBezTo>
                <a:close/>
              </a:path>
            </a:pathLst>
          </a:custGeom>
          <a:solidFill>
            <a:srgbClr val="292727"/>
          </a:solidFill>
          <a:ln w="1273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1" name="Nhóm 10">
            <a:extLst>
              <a:ext uri="{FF2B5EF4-FFF2-40B4-BE49-F238E27FC236}">
                <a16:creationId xmlns:a16="http://schemas.microsoft.com/office/drawing/2014/main" id="{6C53D1C4-F91B-FB9D-9E3A-682EBA78424F}"/>
              </a:ext>
            </a:extLst>
          </p:cNvPr>
          <p:cNvGrpSpPr/>
          <p:nvPr/>
        </p:nvGrpSpPr>
        <p:grpSpPr>
          <a:xfrm>
            <a:off x="16568439" y="526200"/>
            <a:ext cx="1697438" cy="502500"/>
            <a:chOff x="6615588" y="1828494"/>
            <a:chExt cx="1697438" cy="502500"/>
          </a:xfrm>
        </p:grpSpPr>
        <p:sp>
          <p:nvSpPr>
            <p:cNvPr id="8" name="Hình tự do: Hình 7">
              <a:extLst>
                <a:ext uri="{FF2B5EF4-FFF2-40B4-BE49-F238E27FC236}">
                  <a16:creationId xmlns:a16="http://schemas.microsoft.com/office/drawing/2014/main" id="{CDCA704E-3B25-C152-D41C-E43F7A52513A}"/>
                </a:ext>
              </a:extLst>
            </p:cNvPr>
            <p:cNvSpPr/>
            <p:nvPr/>
          </p:nvSpPr>
          <p:spPr>
            <a:xfrm rot="18341150">
              <a:off x="7311684" y="1329652"/>
              <a:ext cx="305246" cy="1697438"/>
            </a:xfrm>
            <a:custGeom>
              <a:avLst/>
              <a:gdLst>
                <a:gd name="connsiteX0" fmla="*/ 171293 w 305246"/>
                <a:gd name="connsiteY0" fmla="*/ 1207946 h 1697438"/>
                <a:gd name="connsiteX1" fmla="*/ 178176 w 305246"/>
                <a:gd name="connsiteY1" fmla="*/ 1370254 h 1697438"/>
                <a:gd name="connsiteX2" fmla="*/ 192964 w 305246"/>
                <a:gd name="connsiteY2" fmla="*/ 1557806 h 1697438"/>
                <a:gd name="connsiteX3" fmla="*/ 43178 w 305246"/>
                <a:gd name="connsiteY3" fmla="*/ 1693720 h 1697438"/>
                <a:gd name="connsiteX4" fmla="*/ 14241 w 305246"/>
                <a:gd name="connsiteY4" fmla="*/ 1644123 h 1697438"/>
                <a:gd name="connsiteX5" fmla="*/ 153446 w 305246"/>
                <a:gd name="connsiteY5" fmla="*/ 1472636 h 1697438"/>
                <a:gd name="connsiteX6" fmla="*/ 84354 w 305246"/>
                <a:gd name="connsiteY6" fmla="*/ 1285466 h 1697438"/>
                <a:gd name="connsiteX7" fmla="*/ 144523 w 305246"/>
                <a:gd name="connsiteY7" fmla="*/ 1154779 h 1697438"/>
                <a:gd name="connsiteX8" fmla="*/ 225088 w 305246"/>
                <a:gd name="connsiteY8" fmla="*/ 1020267 h 1697438"/>
                <a:gd name="connsiteX9" fmla="*/ 157780 w 305246"/>
                <a:gd name="connsiteY9" fmla="*/ 822770 h 1697438"/>
                <a:gd name="connsiteX10" fmla="*/ 167723 w 305246"/>
                <a:gd name="connsiteY10" fmla="*/ 729950 h 1697438"/>
                <a:gd name="connsiteX11" fmla="*/ 226363 w 305246"/>
                <a:gd name="connsiteY11" fmla="*/ 653960 h 1697438"/>
                <a:gd name="connsiteX12" fmla="*/ 211193 w 305246"/>
                <a:gd name="connsiteY12" fmla="*/ 492928 h 1697438"/>
                <a:gd name="connsiteX13" fmla="*/ 118390 w 305246"/>
                <a:gd name="connsiteY13" fmla="*/ 368233 h 1697438"/>
                <a:gd name="connsiteX14" fmla="*/ 163134 w 305246"/>
                <a:gd name="connsiteY14" fmla="*/ 203376 h 1697438"/>
                <a:gd name="connsiteX15" fmla="*/ 77852 w 305246"/>
                <a:gd name="connsiteY15" fmla="*/ 47444 h 1697438"/>
                <a:gd name="connsiteX16" fmla="*/ 118390 w 305246"/>
                <a:gd name="connsiteY16" fmla="*/ 6899 h 1697438"/>
                <a:gd name="connsiteX17" fmla="*/ 224196 w 305246"/>
                <a:gd name="connsiteY17" fmla="*/ 182849 h 1697438"/>
                <a:gd name="connsiteX18" fmla="*/ 185698 w 305246"/>
                <a:gd name="connsiteY18" fmla="*/ 381748 h 1697438"/>
                <a:gd name="connsiteX19" fmla="*/ 292141 w 305246"/>
                <a:gd name="connsiteY19" fmla="*/ 513073 h 1697438"/>
                <a:gd name="connsiteX20" fmla="*/ 269960 w 305246"/>
                <a:gd name="connsiteY20" fmla="*/ 691190 h 1697438"/>
                <a:gd name="connsiteX21" fmla="*/ 212467 w 305246"/>
                <a:gd name="connsiteY21" fmla="*/ 789237 h 1697438"/>
                <a:gd name="connsiteX22" fmla="*/ 240131 w 305246"/>
                <a:gd name="connsiteY22" fmla="*/ 892767 h 1697438"/>
                <a:gd name="connsiteX23" fmla="*/ 275441 w 305246"/>
                <a:gd name="connsiteY23" fmla="*/ 1091667 h 1697438"/>
                <a:gd name="connsiteX24" fmla="*/ 171293 w 305246"/>
                <a:gd name="connsiteY24" fmla="*/ 1207946 h 1697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05246" h="1697438">
                  <a:moveTo>
                    <a:pt x="171293" y="1207946"/>
                  </a:moveTo>
                  <a:cubicBezTo>
                    <a:pt x="118900" y="1259329"/>
                    <a:pt x="150004" y="1314791"/>
                    <a:pt x="178176" y="1370254"/>
                  </a:cubicBezTo>
                  <a:cubicBezTo>
                    <a:pt x="209281" y="1431326"/>
                    <a:pt x="222539" y="1492908"/>
                    <a:pt x="192964" y="1557806"/>
                  </a:cubicBezTo>
                  <a:cubicBezTo>
                    <a:pt x="163261" y="1623085"/>
                    <a:pt x="103985" y="1660825"/>
                    <a:pt x="43178" y="1693720"/>
                  </a:cubicBezTo>
                  <a:cubicBezTo>
                    <a:pt x="10672" y="1711315"/>
                    <a:pt x="-18266" y="1661718"/>
                    <a:pt x="14241" y="1644123"/>
                  </a:cubicBezTo>
                  <a:cubicBezTo>
                    <a:pt x="80019" y="1608550"/>
                    <a:pt x="158927" y="1558953"/>
                    <a:pt x="153446" y="1472636"/>
                  </a:cubicBezTo>
                  <a:cubicBezTo>
                    <a:pt x="149112" y="1404933"/>
                    <a:pt x="91492" y="1353424"/>
                    <a:pt x="84354" y="1285466"/>
                  </a:cubicBezTo>
                  <a:cubicBezTo>
                    <a:pt x="78745" y="1231916"/>
                    <a:pt x="105514" y="1188694"/>
                    <a:pt x="144523" y="1154779"/>
                  </a:cubicBezTo>
                  <a:cubicBezTo>
                    <a:pt x="188375" y="1116657"/>
                    <a:pt x="234649" y="1086312"/>
                    <a:pt x="225088" y="1020267"/>
                  </a:cubicBezTo>
                  <a:cubicBezTo>
                    <a:pt x="215017" y="950652"/>
                    <a:pt x="168616" y="892512"/>
                    <a:pt x="157780" y="822770"/>
                  </a:cubicBezTo>
                  <a:cubicBezTo>
                    <a:pt x="152936" y="791150"/>
                    <a:pt x="154466" y="759530"/>
                    <a:pt x="167723" y="729950"/>
                  </a:cubicBezTo>
                  <a:cubicBezTo>
                    <a:pt x="181364" y="699605"/>
                    <a:pt x="207496" y="680480"/>
                    <a:pt x="226363" y="653960"/>
                  </a:cubicBezTo>
                  <a:cubicBezTo>
                    <a:pt x="261674" y="603853"/>
                    <a:pt x="251093" y="536278"/>
                    <a:pt x="211193" y="492928"/>
                  </a:cubicBezTo>
                  <a:cubicBezTo>
                    <a:pt x="176009" y="454551"/>
                    <a:pt x="130118" y="422166"/>
                    <a:pt x="118390" y="368233"/>
                  </a:cubicBezTo>
                  <a:cubicBezTo>
                    <a:pt x="104495" y="304483"/>
                    <a:pt x="147964" y="260879"/>
                    <a:pt x="163134" y="203376"/>
                  </a:cubicBezTo>
                  <a:cubicBezTo>
                    <a:pt x="180599" y="136694"/>
                    <a:pt x="124509" y="85311"/>
                    <a:pt x="77852" y="47444"/>
                  </a:cubicBezTo>
                  <a:cubicBezTo>
                    <a:pt x="49170" y="24112"/>
                    <a:pt x="89962" y="-16178"/>
                    <a:pt x="118390" y="6899"/>
                  </a:cubicBezTo>
                  <a:cubicBezTo>
                    <a:pt x="171803" y="50249"/>
                    <a:pt x="227255" y="108771"/>
                    <a:pt x="224196" y="182849"/>
                  </a:cubicBezTo>
                  <a:cubicBezTo>
                    <a:pt x="221391" y="249149"/>
                    <a:pt x="145032" y="317743"/>
                    <a:pt x="185698" y="381748"/>
                  </a:cubicBezTo>
                  <a:cubicBezTo>
                    <a:pt x="216420" y="430326"/>
                    <a:pt x="269960" y="457611"/>
                    <a:pt x="292141" y="513073"/>
                  </a:cubicBezTo>
                  <a:cubicBezTo>
                    <a:pt x="315215" y="570830"/>
                    <a:pt x="307821" y="641210"/>
                    <a:pt x="269960" y="691190"/>
                  </a:cubicBezTo>
                  <a:cubicBezTo>
                    <a:pt x="245357" y="723575"/>
                    <a:pt x="213870" y="744867"/>
                    <a:pt x="212467" y="789237"/>
                  </a:cubicBezTo>
                  <a:cubicBezTo>
                    <a:pt x="211321" y="824682"/>
                    <a:pt x="225981" y="861020"/>
                    <a:pt x="240131" y="892767"/>
                  </a:cubicBezTo>
                  <a:cubicBezTo>
                    <a:pt x="267538" y="954349"/>
                    <a:pt x="299662" y="1023582"/>
                    <a:pt x="275441" y="1091667"/>
                  </a:cubicBezTo>
                  <a:cubicBezTo>
                    <a:pt x="256575" y="1144324"/>
                    <a:pt x="209281" y="1170716"/>
                    <a:pt x="171293" y="1207946"/>
                  </a:cubicBezTo>
                  <a:close/>
                </a:path>
              </a:pathLst>
            </a:custGeom>
            <a:solidFill>
              <a:srgbClr val="292727"/>
            </a:solidFill>
            <a:ln w="127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Hình tự do: Hình 9">
              <a:extLst>
                <a:ext uri="{FF2B5EF4-FFF2-40B4-BE49-F238E27FC236}">
                  <a16:creationId xmlns:a16="http://schemas.microsoft.com/office/drawing/2014/main" id="{714A2C11-A6FD-A3B3-46F5-5D2CC121490E}"/>
                </a:ext>
              </a:extLst>
            </p:cNvPr>
            <p:cNvSpPr/>
            <p:nvPr/>
          </p:nvSpPr>
          <p:spPr>
            <a:xfrm rot="18341150">
              <a:off x="7375707" y="1332184"/>
              <a:ext cx="199968" cy="1192587"/>
            </a:xfrm>
            <a:custGeom>
              <a:avLst/>
              <a:gdLst>
                <a:gd name="connsiteX0" fmla="*/ 120781 w 199968"/>
                <a:gd name="connsiteY0" fmla="*/ 664668 h 1192587"/>
                <a:gd name="connsiteX1" fmla="*/ 163104 w 199968"/>
                <a:gd name="connsiteY1" fmla="*/ 800200 h 1192587"/>
                <a:gd name="connsiteX2" fmla="*/ 49777 w 199968"/>
                <a:gd name="connsiteY2" fmla="*/ 1184995 h 1192587"/>
                <a:gd name="connsiteX3" fmla="*/ 9239 w 199968"/>
                <a:gd name="connsiteY3" fmla="*/ 1144450 h 1192587"/>
                <a:gd name="connsiteX4" fmla="*/ 111348 w 199968"/>
                <a:gd name="connsiteY4" fmla="*/ 1002287 h 1192587"/>
                <a:gd name="connsiteX5" fmla="*/ 130853 w 199968"/>
                <a:gd name="connsiteY5" fmla="*/ 877338 h 1192587"/>
                <a:gd name="connsiteX6" fmla="*/ 77440 w 199968"/>
                <a:gd name="connsiteY6" fmla="*/ 755958 h 1192587"/>
                <a:gd name="connsiteX7" fmla="*/ 70811 w 199968"/>
                <a:gd name="connsiteY7" fmla="*/ 630881 h 1192587"/>
                <a:gd name="connsiteX8" fmla="*/ 133275 w 199968"/>
                <a:gd name="connsiteY8" fmla="*/ 501979 h 1192587"/>
                <a:gd name="connsiteX9" fmla="*/ 122694 w 199968"/>
                <a:gd name="connsiteY9" fmla="*/ 362366 h 1192587"/>
                <a:gd name="connsiteX10" fmla="*/ 43021 w 199968"/>
                <a:gd name="connsiteY10" fmla="*/ 261769 h 1192587"/>
                <a:gd name="connsiteX11" fmla="*/ 52454 w 199968"/>
                <a:gd name="connsiteY11" fmla="*/ 147019 h 1192587"/>
                <a:gd name="connsiteX12" fmla="*/ 49777 w 199968"/>
                <a:gd name="connsiteY12" fmla="*/ 48717 h 1192587"/>
                <a:gd name="connsiteX13" fmla="*/ 90315 w 199968"/>
                <a:gd name="connsiteY13" fmla="*/ 8172 h 1192587"/>
                <a:gd name="connsiteX14" fmla="*/ 125753 w 199968"/>
                <a:gd name="connsiteY14" fmla="*/ 136437 h 1192587"/>
                <a:gd name="connsiteX15" fmla="*/ 91080 w 199968"/>
                <a:gd name="connsiteY15" fmla="*/ 192282 h 1192587"/>
                <a:gd name="connsiteX16" fmla="*/ 119379 w 199968"/>
                <a:gd name="connsiteY16" fmla="*/ 265339 h 1192587"/>
                <a:gd name="connsiteX17" fmla="*/ 185285 w 199968"/>
                <a:gd name="connsiteY17" fmla="*/ 526459 h 1192587"/>
                <a:gd name="connsiteX18" fmla="*/ 120781 w 199968"/>
                <a:gd name="connsiteY18" fmla="*/ 664668 h 1192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99968" h="1192587">
                  <a:moveTo>
                    <a:pt x="120781" y="664668"/>
                  </a:moveTo>
                  <a:cubicBezTo>
                    <a:pt x="110839" y="714393"/>
                    <a:pt x="142580" y="757743"/>
                    <a:pt x="163104" y="800200"/>
                  </a:cubicBezTo>
                  <a:cubicBezTo>
                    <a:pt x="228500" y="934968"/>
                    <a:pt x="154818" y="1091410"/>
                    <a:pt x="49777" y="1184995"/>
                  </a:cubicBezTo>
                  <a:cubicBezTo>
                    <a:pt x="22242" y="1209474"/>
                    <a:pt x="-18423" y="1169057"/>
                    <a:pt x="9239" y="1144450"/>
                  </a:cubicBezTo>
                  <a:cubicBezTo>
                    <a:pt x="52326" y="1106072"/>
                    <a:pt x="88912" y="1055327"/>
                    <a:pt x="111348" y="1002287"/>
                  </a:cubicBezTo>
                  <a:cubicBezTo>
                    <a:pt x="127410" y="964165"/>
                    <a:pt x="138501" y="918648"/>
                    <a:pt x="130853" y="877338"/>
                  </a:cubicBezTo>
                  <a:cubicBezTo>
                    <a:pt x="122821" y="833733"/>
                    <a:pt x="94139" y="796375"/>
                    <a:pt x="77440" y="755958"/>
                  </a:cubicBezTo>
                  <a:cubicBezTo>
                    <a:pt x="60485" y="715158"/>
                    <a:pt x="56151" y="673211"/>
                    <a:pt x="70811" y="630881"/>
                  </a:cubicBezTo>
                  <a:cubicBezTo>
                    <a:pt x="86490" y="585491"/>
                    <a:pt x="117977" y="547369"/>
                    <a:pt x="133275" y="501979"/>
                  </a:cubicBezTo>
                  <a:cubicBezTo>
                    <a:pt x="148699" y="456461"/>
                    <a:pt x="144620" y="405206"/>
                    <a:pt x="122694" y="362366"/>
                  </a:cubicBezTo>
                  <a:cubicBezTo>
                    <a:pt x="102807" y="323479"/>
                    <a:pt x="65202" y="298872"/>
                    <a:pt x="43021" y="261769"/>
                  </a:cubicBezTo>
                  <a:cubicBezTo>
                    <a:pt x="19438" y="222372"/>
                    <a:pt x="26703" y="182974"/>
                    <a:pt x="52454" y="147019"/>
                  </a:cubicBezTo>
                  <a:cubicBezTo>
                    <a:pt x="78460" y="110682"/>
                    <a:pt x="86108" y="83397"/>
                    <a:pt x="49777" y="48717"/>
                  </a:cubicBezTo>
                  <a:cubicBezTo>
                    <a:pt x="23007" y="23090"/>
                    <a:pt x="63672" y="-17455"/>
                    <a:pt x="90315" y="8172"/>
                  </a:cubicBezTo>
                  <a:cubicBezTo>
                    <a:pt x="126136" y="42470"/>
                    <a:pt x="144620" y="88370"/>
                    <a:pt x="125753" y="136437"/>
                  </a:cubicBezTo>
                  <a:cubicBezTo>
                    <a:pt x="117468" y="157347"/>
                    <a:pt x="101278" y="172519"/>
                    <a:pt x="91080" y="192282"/>
                  </a:cubicBezTo>
                  <a:cubicBezTo>
                    <a:pt x="75782" y="221862"/>
                    <a:pt x="100003" y="244812"/>
                    <a:pt x="119379" y="265339"/>
                  </a:cubicBezTo>
                  <a:cubicBezTo>
                    <a:pt x="186432" y="336357"/>
                    <a:pt x="221871" y="430579"/>
                    <a:pt x="185285" y="526459"/>
                  </a:cubicBezTo>
                  <a:cubicBezTo>
                    <a:pt x="167311" y="573378"/>
                    <a:pt x="130725" y="614816"/>
                    <a:pt x="120781" y="664668"/>
                  </a:cubicBezTo>
                  <a:close/>
                </a:path>
              </a:pathLst>
            </a:custGeom>
            <a:solidFill>
              <a:srgbClr val="292727"/>
            </a:solidFill>
            <a:ln w="127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1F67722E-9CB4-3A46-9B2B-9E166B421086}"/>
                  </a:ext>
                </a:extLst>
              </p:cNvPr>
              <p:cNvSpPr txBox="1"/>
              <p:nvPr/>
            </p:nvSpPr>
            <p:spPr>
              <a:xfrm>
                <a:off x="2898520" y="626183"/>
                <a:ext cx="14488002" cy="46095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Giả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sử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ta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lập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một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hệ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toạ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độ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𝑂𝑥𝑦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sao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cho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một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chân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cổng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đi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qua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gốc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như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Hình</a:t>
                </a:r>
                <a:r>
                  <a:rPr kumimoji="0" lang="en-US" sz="40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16 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tính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bằng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mét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),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chân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kia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của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cổng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ở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vị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trí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có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toạ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độ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(162;0)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.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Biết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một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điểm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trên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cổng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có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toạ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độ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là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(10;43)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.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Tính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chiều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cao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của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cổng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(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tính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từ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điểm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cao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nhất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trên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cổng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xuống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mặt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đất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),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làm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tròn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kết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quả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đến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hàng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đơn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vị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1F67722E-9CB4-3A46-9B2B-9E166B4210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8520" y="626183"/>
                <a:ext cx="14488002" cy="4609595"/>
              </a:xfrm>
              <a:prstGeom prst="rect">
                <a:avLst/>
              </a:prstGeom>
              <a:blipFill>
                <a:blip r:embed="rId7"/>
                <a:stretch>
                  <a:fillRect l="-1472" r="-1515" b="-44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Hình ảnh 12" descr="Ảnh có chứa văn bản&#10;&#10;Mô tả được tạo tự động">
            <a:extLst>
              <a:ext uri="{FF2B5EF4-FFF2-40B4-BE49-F238E27FC236}">
                <a16:creationId xmlns:a16="http://schemas.microsoft.com/office/drawing/2014/main" id="{16DB4A36-E7B8-A06D-BECA-00B63E871D4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59" t="28161" r="1474" b="15925"/>
          <a:stretch/>
        </p:blipFill>
        <p:spPr>
          <a:xfrm>
            <a:off x="7467600" y="5435137"/>
            <a:ext cx="5596189" cy="4609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209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427" t="9977" b="1102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51822"/>
          <a:stretch>
            <a:fillRect/>
          </a:stretch>
        </p:blipFill>
        <p:spPr>
          <a:xfrm>
            <a:off x="554213" y="0"/>
            <a:ext cx="2472105" cy="671715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70657"/>
          <a:stretch>
            <a:fillRect/>
          </a:stretch>
        </p:blipFill>
        <p:spPr>
          <a:xfrm>
            <a:off x="16938354" y="3817732"/>
            <a:ext cx="1505652" cy="671715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4327771" flipH="1">
            <a:off x="16094063" y="799084"/>
            <a:ext cx="2550203" cy="114991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859593">
            <a:off x="1363427" y="6187937"/>
            <a:ext cx="1783401" cy="37295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F2F31E12-49C5-F959-DEBF-8D7E69D89B13}"/>
                  </a:ext>
                </a:extLst>
              </p:cNvPr>
              <p:cNvSpPr txBox="1"/>
              <p:nvPr/>
            </p:nvSpPr>
            <p:spPr>
              <a:xfrm>
                <a:off x="3162300" y="2336274"/>
                <a:ext cx="13944600" cy="28508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Giả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sử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hàm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dạng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: </a:t>
                </a:r>
                <a14:m>
                  <m:oMath xmlns:m="http://schemas.openxmlformats.org/officeDocument/2006/math">
                    <m:r>
                      <a:rPr lang="fr-FR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fr-FR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  <m:sSup>
                      <m:sSupPr>
                        <m:ctrlPr>
                          <a:rPr lang="fr-FR" sz="400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sz="400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fr-FR" sz="400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fr-FR" sz="40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a:rPr lang="fr-FR" sz="4000" i="1" dirty="0" err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𝑏𝑥</m:t>
                    </m:r>
                    <m:r>
                      <a:rPr lang="fr-FR" sz="40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a:rPr lang="fr-FR" sz="40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fr-FR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fr-FR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&lt;0</m:t>
                    </m:r>
                  </m:oMath>
                </a14:m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do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parabol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bề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lõm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hướng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xuống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(0;0)</m:t>
                    </m:r>
                  </m:oMath>
                </a14:m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fr-FR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(10;43)</m:t>
                    </m:r>
                  </m:oMath>
                </a14:m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fr-FR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(162;0)</m:t>
                    </m:r>
                  </m:oMath>
                </a14:m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thuộc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đồ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thị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hàm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nên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: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F2F31E12-49C5-F959-DEBF-8D7E69D89B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2300" y="2336274"/>
                <a:ext cx="13944600" cy="2850845"/>
              </a:xfrm>
              <a:prstGeom prst="rect">
                <a:avLst/>
              </a:prstGeom>
              <a:blipFill>
                <a:blip r:embed="rId9"/>
                <a:stretch>
                  <a:fillRect l="-1574" r="-1530" b="-8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Bong bóng Lời nói: Hình bầu dục 8">
            <a:extLst>
              <a:ext uri="{FF2B5EF4-FFF2-40B4-BE49-F238E27FC236}">
                <a16:creationId xmlns:a16="http://schemas.microsoft.com/office/drawing/2014/main" id="{AAD5D2B9-7E38-D312-C2C2-16C8B0058B5A}"/>
              </a:ext>
            </a:extLst>
          </p:cNvPr>
          <p:cNvSpPr/>
          <p:nvPr/>
        </p:nvSpPr>
        <p:spPr>
          <a:xfrm>
            <a:off x="8915400" y="618115"/>
            <a:ext cx="2438400" cy="1219200"/>
          </a:xfrm>
          <a:prstGeom prst="wedgeEllipseCallout">
            <a:avLst>
              <a:gd name="adj1" fmla="val 40104"/>
              <a:gd name="adj2" fmla="val 64844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D31AA9A2-BDFB-30D9-3ECF-982949349E17}"/>
                  </a:ext>
                </a:extLst>
              </p:cNvPr>
              <p:cNvSpPr txBox="1"/>
              <p:nvPr/>
            </p:nvSpPr>
            <p:spPr>
              <a:xfrm>
                <a:off x="4023611" y="5708885"/>
                <a:ext cx="11466909" cy="31347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4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0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sz="4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4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. </m:t>
                              </m:r>
                              <m:sSup>
                                <m:sSupPr>
                                  <m:ctrlPr>
                                    <a:rPr lang="en-US" sz="4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lang="en-US" sz="40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4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sz="4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.0+</m:t>
                              </m:r>
                              <m:r>
                                <a:rPr lang="en-US" sz="4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sz="4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en-US" sz="4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sz="4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4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sSup>
                                <m:sSupPr>
                                  <m:ctrlPr>
                                    <a:rPr lang="en-US" sz="4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sz="40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4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sz="4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.10+</m:t>
                              </m:r>
                              <m:r>
                                <a:rPr lang="en-US" sz="4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sz="4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=43</m:t>
                              </m:r>
                            </m:e>
                            <m:e>
                              <m:r>
                                <a:rPr lang="en-US" sz="4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sz="4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4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sSup>
                                <m:sSupPr>
                                  <m:ctrlPr>
                                    <a:rPr lang="en-US" sz="4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162</m:t>
                                  </m:r>
                                </m:e>
                                <m:sup>
                                  <m:r>
                                    <a:rPr lang="en-US" sz="40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4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sz="4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.162+</m:t>
                              </m:r>
                              <m:r>
                                <a:rPr lang="en-US" sz="4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sz="4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</m:eqArr>
                        </m:e>
                      </m:d>
                      <m:r>
                        <a:rPr lang="en-US" sz="4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⟺ 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sz="4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4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  <m:f>
                                <m:fPr>
                                  <m:ctrlPr>
                                    <a:rPr lang="en-US" sz="4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0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43</m:t>
                                  </m:r>
                                </m:num>
                                <m:den>
                                  <m:r>
                                    <a:rPr lang="en-US" sz="40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1520</m:t>
                                  </m:r>
                                </m:den>
                              </m:f>
                            </m:e>
                            <m:e>
                              <m:r>
                                <a:rPr lang="en-US" sz="4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sz="4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sz="4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4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0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3483</m:t>
                                  </m:r>
                                </m:num>
                                <m:den>
                                  <m:r>
                                    <a:rPr lang="en-US" sz="40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760</m:t>
                                  </m:r>
                                </m:den>
                              </m:f>
                            </m:e>
                            <m:e>
                              <m:r>
                                <a:rPr lang="en-US" sz="4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sz="4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sz="4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</m:eqArr>
                        </m:e>
                      </m:d>
                      <m:r>
                        <a:rPr lang="en-US" sz="4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D31AA9A2-BDFB-30D9-3ECF-982949349E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3611" y="5708885"/>
                <a:ext cx="11466909" cy="313470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2559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427" t="9977" b="1102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306800" y="266700"/>
            <a:ext cx="930920" cy="9487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9D86D09D-36B5-6295-1511-375BEE1FA139}"/>
                  </a:ext>
                </a:extLst>
              </p:cNvPr>
              <p:cNvSpPr txBox="1"/>
              <p:nvPr/>
            </p:nvSpPr>
            <p:spPr>
              <a:xfrm>
                <a:off x="4724400" y="1399052"/>
                <a:ext cx="9144000" cy="12488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4000" i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i="0">
                              <a:latin typeface="Cambria Math" panose="02040503050406030204" pitchFamily="18" charset="0"/>
                            </a:rPr>
                            <m:t>43</m:t>
                          </m:r>
                        </m:num>
                        <m:den>
                          <m:r>
                            <a:rPr lang="en-US" sz="4000" i="0">
                              <a:latin typeface="Cambria Math" panose="02040503050406030204" pitchFamily="18" charset="0"/>
                            </a:rPr>
                            <m:t>1520</m:t>
                          </m:r>
                        </m:den>
                      </m:f>
                      <m:sSup>
                        <m:sSupPr>
                          <m:ctrlPr>
                            <a:rPr lang="en-US" sz="4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000" i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i="0">
                              <a:latin typeface="Cambria Math" panose="02040503050406030204" pitchFamily="18" charset="0"/>
                            </a:rPr>
                            <m:t>3483</m:t>
                          </m:r>
                        </m:num>
                        <m:den>
                          <m:r>
                            <a:rPr lang="en-US" sz="4000" i="0">
                              <a:latin typeface="Cambria Math" panose="02040503050406030204" pitchFamily="18" charset="0"/>
                            </a:rPr>
                            <m:t>760</m:t>
                          </m:r>
                        </m:den>
                      </m:f>
                      <m:r>
                        <a:rPr lang="en-US" sz="40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9D86D09D-36B5-6295-1511-375BEE1FA1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1399052"/>
                <a:ext cx="9144000" cy="124880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C826E445-8A93-A427-56E0-688B11893936}"/>
                  </a:ext>
                </a:extLst>
              </p:cNvPr>
              <p:cNvSpPr txBox="1"/>
              <p:nvPr/>
            </p:nvSpPr>
            <p:spPr>
              <a:xfrm>
                <a:off x="5029200" y="3267435"/>
                <a:ext cx="9296400" cy="56205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Hoành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độ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đỉnh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đồ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thị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 : </a:t>
                </a: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4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fr-FR" sz="40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fr-FR" sz="4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fr-FR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fr-FR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fr-FR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den>
                      </m:f>
                      <m:r>
                        <a:rPr lang="fr-FR" sz="4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=81</m:t>
                      </m:r>
                    </m:oMath>
                  </m:oMathPara>
                </a14:m>
                <a:endParaRPr lang="en-US" sz="4000" i="1" dirty="0">
                  <a:solidFill>
                    <a:srgbClr val="000000"/>
                  </a:solidFill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4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fr-FR" sz="4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fr-FR" sz="4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fr-FR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43</m:t>
                          </m:r>
                        </m:num>
                        <m:den>
                          <m:r>
                            <a:rPr lang="fr-FR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1520</m:t>
                          </m:r>
                        </m:den>
                      </m:f>
                      <m:sSup>
                        <m:sSup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fr-FR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.81</m:t>
                          </m:r>
                        </m:e>
                        <m:sup>
                          <m:r>
                            <a:rPr lang="fr-FR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fr-FR" sz="4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fr-FR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3483</m:t>
                          </m:r>
                        </m:num>
                        <m:den>
                          <m:r>
                            <a:rPr lang="fr-FR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760</m:t>
                          </m:r>
                        </m:den>
                      </m:f>
                      <m:r>
                        <a:rPr lang="fr-FR" sz="4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.81≈186(</m:t>
                      </m:r>
                      <m:r>
                        <a:rPr lang="fr-FR" sz="4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𝑚</m:t>
                      </m:r>
                      <m:r>
                        <a:rPr lang="fr-FR" sz="4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chiều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cao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cổng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</a:t>
                </a:r>
                <a14:m>
                  <m:oMath xmlns:m="http://schemas.openxmlformats.org/officeDocument/2006/math">
                    <m:r>
                      <a:rPr lang="fr-FR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186 </m:t>
                    </m:r>
                    <m:r>
                      <a:rPr lang="fr-FR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𝑚</m:t>
                    </m:r>
                  </m:oMath>
                </a14:m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C826E445-8A93-A427-56E0-688B118939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3267435"/>
                <a:ext cx="9296400" cy="5620513"/>
              </a:xfrm>
              <a:prstGeom prst="rect">
                <a:avLst/>
              </a:prstGeom>
              <a:blipFill>
                <a:blip r:embed="rId5"/>
                <a:stretch>
                  <a:fillRect l="-2295" b="-3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2103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427" t="10131" b="1086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2293619">
            <a:off x="15582026" y="311488"/>
            <a:ext cx="3090615" cy="139358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339241">
            <a:off x="54668" y="9385902"/>
            <a:ext cx="2936731" cy="125478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l="56367" b="59132"/>
          <a:stretch>
            <a:fillRect/>
          </a:stretch>
        </p:blipFill>
        <p:spPr>
          <a:xfrm flipH="1" flipV="1">
            <a:off x="15482233" y="8584978"/>
            <a:ext cx="2805767" cy="19325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F31FE129-C207-3378-47C4-258575C772CB}"/>
                  </a:ext>
                </a:extLst>
              </p:cNvPr>
              <p:cNvSpPr txBox="1"/>
              <p:nvPr/>
            </p:nvSpPr>
            <p:spPr>
              <a:xfrm>
                <a:off x="3442960" y="3301082"/>
                <a:ext cx="13442156" cy="48269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800"/>
                  </a:spcAft>
                </a:pPr>
                <a:r>
                  <a:rPr lang="nl-NL" sz="44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Câu 1:</a:t>
                </a:r>
                <a:r>
                  <a:rPr lang="nl-NL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Trong các hàm số sau, hàm số nào có đồ thị nhận đường </a:t>
                </a:r>
                <a14:m>
                  <m:oMath xmlns:m="http://schemas.openxmlformats.org/officeDocument/2006/math"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làm trục đối xứng?</a:t>
                </a:r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200000"/>
                  </a:lnSpc>
                  <a:spcBef>
                    <a:spcPts val="0"/>
                  </a:spcBef>
                  <a:spcAft>
                    <a:spcPts val="800"/>
                  </a:spcAft>
                  <a:tabLst>
                    <a:tab pos="1719580" algn="l"/>
                    <a:tab pos="3262630" algn="l"/>
                    <a:tab pos="4806315" algn="l"/>
                  </a:tabLst>
                </a:pPr>
                <a:r>
                  <a:rPr lang="nl-NL" sz="44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=−2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+4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+1</m:t>
                    </m:r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r>
                  <a:rPr lang="fr-FR" sz="4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	</a:t>
                </a:r>
                <a:r>
                  <a:rPr lang="nl-NL" sz="44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=2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+4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−3</m:t>
                    </m:r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r>
                  <a:rPr lang="fr-FR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	</a:t>
                </a:r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200000"/>
                  </a:lnSpc>
                  <a:spcBef>
                    <a:spcPts val="0"/>
                  </a:spcBef>
                  <a:spcAft>
                    <a:spcPts val="800"/>
                  </a:spcAft>
                  <a:tabLst>
                    <a:tab pos="1719580" algn="l"/>
                    <a:tab pos="3262630" algn="l"/>
                    <a:tab pos="4806315" algn="l"/>
                  </a:tabLst>
                </a:pPr>
                <a:r>
                  <a:rPr lang="nl-NL" sz="44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=2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−2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−1</m:t>
                    </m:r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		</a:t>
                </a:r>
                <a:r>
                  <a:rPr lang="nl-NL" sz="44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+2</m:t>
                    </m:r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F31FE129-C207-3378-47C4-258575C772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2960" y="3301082"/>
                <a:ext cx="13442156" cy="4826962"/>
              </a:xfrm>
              <a:prstGeom prst="rect">
                <a:avLst/>
              </a:prstGeom>
              <a:blipFill>
                <a:blip r:embed="rId9"/>
                <a:stretch>
                  <a:fillRect l="-1859" r="-1814" b="-50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B85097AC-5C83-6A86-106D-40D647B022AD}"/>
              </a:ext>
            </a:extLst>
          </p:cNvPr>
          <p:cNvSpPr txBox="1"/>
          <p:nvPr/>
        </p:nvSpPr>
        <p:spPr>
          <a:xfrm>
            <a:off x="4191000" y="1216967"/>
            <a:ext cx="113674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TRẮC NGHIỆM KHÁCH QUAN</a:t>
            </a:r>
          </a:p>
        </p:txBody>
      </p:sp>
      <p:sp>
        <p:nvSpPr>
          <p:cNvPr id="12" name="Hình Bầu dục 11">
            <a:extLst>
              <a:ext uri="{FF2B5EF4-FFF2-40B4-BE49-F238E27FC236}">
                <a16:creationId xmlns:a16="http://schemas.microsoft.com/office/drawing/2014/main" id="{EBE9CF66-DE58-AF43-0CE6-1D42271E232D}"/>
              </a:ext>
            </a:extLst>
          </p:cNvPr>
          <p:cNvSpPr/>
          <p:nvPr/>
        </p:nvSpPr>
        <p:spPr>
          <a:xfrm>
            <a:off x="3276600" y="5829300"/>
            <a:ext cx="914400" cy="9906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415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427" t="9977" b="1102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5593305" flipH="1">
            <a:off x="14862119" y="6626271"/>
            <a:ext cx="2808341" cy="289893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859608">
            <a:off x="2095419" y="366019"/>
            <a:ext cx="1722072" cy="1354697"/>
          </a:xfrm>
          <a:prstGeom prst="rect">
            <a:avLst/>
          </a:prstGeom>
        </p:spPr>
      </p:pic>
      <p:sp>
        <p:nvSpPr>
          <p:cNvPr id="15" name="Hình tự do: Hình 14">
            <a:extLst>
              <a:ext uri="{FF2B5EF4-FFF2-40B4-BE49-F238E27FC236}">
                <a16:creationId xmlns:a16="http://schemas.microsoft.com/office/drawing/2014/main" id="{6D8A5728-35AA-DDFD-F409-FD609002B6F9}"/>
              </a:ext>
            </a:extLst>
          </p:cNvPr>
          <p:cNvSpPr/>
          <p:nvPr/>
        </p:nvSpPr>
        <p:spPr>
          <a:xfrm rot="18341150">
            <a:off x="2774420" y="8558923"/>
            <a:ext cx="364073" cy="1764695"/>
          </a:xfrm>
          <a:custGeom>
            <a:avLst/>
            <a:gdLst>
              <a:gd name="connsiteX0" fmla="*/ 313765 w 364073"/>
              <a:gd name="connsiteY0" fmla="*/ 1763476 h 1764695"/>
              <a:gd name="connsiteX1" fmla="*/ 143145 w 364073"/>
              <a:gd name="connsiteY1" fmla="*/ 1584339 h 1764695"/>
              <a:gd name="connsiteX2" fmla="*/ 208436 w 364073"/>
              <a:gd name="connsiteY2" fmla="*/ 1474052 h 1764695"/>
              <a:gd name="connsiteX3" fmla="*/ 260379 w 364073"/>
              <a:gd name="connsiteY3" fmla="*/ 1366059 h 1764695"/>
              <a:gd name="connsiteX4" fmla="*/ 165330 w 364073"/>
              <a:gd name="connsiteY4" fmla="*/ 1281017 h 1764695"/>
              <a:gd name="connsiteX5" fmla="*/ 77134 w 364073"/>
              <a:gd name="connsiteY5" fmla="*/ 1205155 h 1764695"/>
              <a:gd name="connsiteX6" fmla="*/ 108697 w 364073"/>
              <a:gd name="connsiteY6" fmla="*/ 1039278 h 1764695"/>
              <a:gd name="connsiteX7" fmla="*/ 180480 w 364073"/>
              <a:gd name="connsiteY7" fmla="*/ 865113 h 1764695"/>
              <a:gd name="connsiteX8" fmla="*/ 51703 w 364073"/>
              <a:gd name="connsiteY8" fmla="*/ 683936 h 1764695"/>
              <a:gd name="connsiteX9" fmla="*/ 154328 w 364073"/>
              <a:gd name="connsiteY9" fmla="*/ 523796 h 1764695"/>
              <a:gd name="connsiteX10" fmla="*/ 182644 w 364073"/>
              <a:gd name="connsiteY10" fmla="*/ 426514 h 1764695"/>
              <a:gd name="connsiteX11" fmla="*/ 102565 w 364073"/>
              <a:gd name="connsiteY11" fmla="*/ 337137 h 1764695"/>
              <a:gd name="connsiteX12" fmla="*/ 4269 w 364073"/>
              <a:gd name="connsiteY12" fmla="*/ 147927 h 1764695"/>
              <a:gd name="connsiteX13" fmla="*/ 182464 w 364073"/>
              <a:gd name="connsiteY13" fmla="*/ 1685 h 1764695"/>
              <a:gd name="connsiteX14" fmla="*/ 204107 w 364073"/>
              <a:gd name="connsiteY14" fmla="*/ 57020 h 1764695"/>
              <a:gd name="connsiteX15" fmla="*/ 100039 w 364073"/>
              <a:gd name="connsiteY15" fmla="*/ 237687 h 1764695"/>
              <a:gd name="connsiteX16" fmla="*/ 264347 w 364073"/>
              <a:gd name="connsiteY16" fmla="*/ 423964 h 1764695"/>
              <a:gd name="connsiteX17" fmla="*/ 196712 w 364073"/>
              <a:gd name="connsiteY17" fmla="*/ 585124 h 1764695"/>
              <a:gd name="connsiteX18" fmla="*/ 157213 w 364073"/>
              <a:gd name="connsiteY18" fmla="*/ 746283 h 1764695"/>
              <a:gd name="connsiteX19" fmla="*/ 275169 w 364073"/>
              <a:gd name="connsiteY19" fmla="*/ 911906 h 1764695"/>
              <a:gd name="connsiteX20" fmla="*/ 181742 w 364073"/>
              <a:gd name="connsiteY20" fmla="*/ 1065033 h 1764695"/>
              <a:gd name="connsiteX21" fmla="*/ 188596 w 364073"/>
              <a:gd name="connsiteY21" fmla="*/ 1217650 h 1764695"/>
              <a:gd name="connsiteX22" fmla="*/ 342443 w 364073"/>
              <a:gd name="connsiteY22" fmla="*/ 1366314 h 1764695"/>
              <a:gd name="connsiteX23" fmla="*/ 247934 w 364073"/>
              <a:gd name="connsiteY23" fmla="*/ 1541499 h 1764695"/>
              <a:gd name="connsiteX24" fmla="*/ 335409 w 364073"/>
              <a:gd name="connsiteY24" fmla="*/ 1708014 h 1764695"/>
              <a:gd name="connsiteX25" fmla="*/ 313765 w 364073"/>
              <a:gd name="connsiteY25" fmla="*/ 1763476 h 1764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64073" h="1764695">
                <a:moveTo>
                  <a:pt x="313765" y="1763476"/>
                </a:moveTo>
                <a:cubicBezTo>
                  <a:pt x="205189" y="1741801"/>
                  <a:pt x="127815" y="1664664"/>
                  <a:pt x="143145" y="1584339"/>
                </a:cubicBezTo>
                <a:cubicBezTo>
                  <a:pt x="150721" y="1544177"/>
                  <a:pt x="179939" y="1508604"/>
                  <a:pt x="208436" y="1474052"/>
                </a:cubicBezTo>
                <a:cubicBezTo>
                  <a:pt x="234588" y="1442432"/>
                  <a:pt x="272283" y="1404692"/>
                  <a:pt x="260379" y="1366059"/>
                </a:cubicBezTo>
                <a:cubicBezTo>
                  <a:pt x="249377" y="1329722"/>
                  <a:pt x="202303" y="1304477"/>
                  <a:pt x="165330" y="1281017"/>
                </a:cubicBezTo>
                <a:cubicBezTo>
                  <a:pt x="130701" y="1258960"/>
                  <a:pt x="97154" y="1235372"/>
                  <a:pt x="77134" y="1205155"/>
                </a:cubicBezTo>
                <a:cubicBezTo>
                  <a:pt x="39258" y="1148035"/>
                  <a:pt x="66132" y="1090915"/>
                  <a:pt x="108697" y="1039278"/>
                </a:cubicBezTo>
                <a:cubicBezTo>
                  <a:pt x="150901" y="988278"/>
                  <a:pt x="223946" y="927078"/>
                  <a:pt x="180480" y="865113"/>
                </a:cubicBezTo>
                <a:cubicBezTo>
                  <a:pt x="135751" y="801236"/>
                  <a:pt x="45571" y="763751"/>
                  <a:pt x="51703" y="683936"/>
                </a:cubicBezTo>
                <a:cubicBezTo>
                  <a:pt x="56573" y="622226"/>
                  <a:pt x="113747" y="575434"/>
                  <a:pt x="154328" y="523796"/>
                </a:cubicBezTo>
                <a:cubicBezTo>
                  <a:pt x="177774" y="493962"/>
                  <a:pt x="194007" y="460939"/>
                  <a:pt x="182644" y="426514"/>
                </a:cubicBezTo>
                <a:cubicBezTo>
                  <a:pt x="171281" y="391707"/>
                  <a:pt x="134127" y="363657"/>
                  <a:pt x="102565" y="337137"/>
                </a:cubicBezTo>
                <a:cubicBezTo>
                  <a:pt x="36553" y="281420"/>
                  <a:pt x="-15571" y="223662"/>
                  <a:pt x="4269" y="147927"/>
                </a:cubicBezTo>
                <a:cubicBezTo>
                  <a:pt x="22124" y="80098"/>
                  <a:pt x="90300" y="23870"/>
                  <a:pt x="182464" y="1685"/>
                </a:cubicBezTo>
                <a:cubicBezTo>
                  <a:pt x="232063" y="-10300"/>
                  <a:pt x="253165" y="45163"/>
                  <a:pt x="204107" y="57020"/>
                </a:cubicBezTo>
                <a:cubicBezTo>
                  <a:pt x="102925" y="81372"/>
                  <a:pt x="50982" y="170495"/>
                  <a:pt x="100039" y="237687"/>
                </a:cubicBezTo>
                <a:cubicBezTo>
                  <a:pt x="148015" y="303477"/>
                  <a:pt x="247213" y="346572"/>
                  <a:pt x="264347" y="423964"/>
                </a:cubicBezTo>
                <a:cubicBezTo>
                  <a:pt x="277694" y="484017"/>
                  <a:pt x="240720" y="535909"/>
                  <a:pt x="196712" y="585124"/>
                </a:cubicBezTo>
                <a:cubicBezTo>
                  <a:pt x="151442" y="635869"/>
                  <a:pt x="105811" y="688399"/>
                  <a:pt x="157213" y="746283"/>
                </a:cubicBezTo>
                <a:cubicBezTo>
                  <a:pt x="205730" y="800853"/>
                  <a:pt x="280579" y="840888"/>
                  <a:pt x="275169" y="911906"/>
                </a:cubicBezTo>
                <a:cubicBezTo>
                  <a:pt x="270660" y="969535"/>
                  <a:pt x="221602" y="1017093"/>
                  <a:pt x="181742" y="1065033"/>
                </a:cubicBezTo>
                <a:cubicBezTo>
                  <a:pt x="136111" y="1119603"/>
                  <a:pt x="120600" y="1167925"/>
                  <a:pt x="188596" y="1217650"/>
                </a:cubicBezTo>
                <a:cubicBezTo>
                  <a:pt x="249918" y="1262530"/>
                  <a:pt x="331441" y="1298740"/>
                  <a:pt x="342443" y="1366314"/>
                </a:cubicBezTo>
                <a:cubicBezTo>
                  <a:pt x="353264" y="1432232"/>
                  <a:pt x="287433" y="1486292"/>
                  <a:pt x="247934" y="1541499"/>
                </a:cubicBezTo>
                <a:cubicBezTo>
                  <a:pt x="201762" y="1606141"/>
                  <a:pt x="227373" y="1686339"/>
                  <a:pt x="335409" y="1708014"/>
                </a:cubicBezTo>
                <a:cubicBezTo>
                  <a:pt x="385729" y="1718214"/>
                  <a:pt x="364266" y="1773549"/>
                  <a:pt x="313765" y="1763476"/>
                </a:cubicBezTo>
                <a:close/>
              </a:path>
            </a:pathLst>
          </a:custGeom>
          <a:solidFill>
            <a:srgbClr val="292727"/>
          </a:solidFill>
          <a:ln w="1802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7" name="Nhóm 16">
            <a:extLst>
              <a:ext uri="{FF2B5EF4-FFF2-40B4-BE49-F238E27FC236}">
                <a16:creationId xmlns:a16="http://schemas.microsoft.com/office/drawing/2014/main" id="{835DAE2E-821A-E194-CA55-FCFD6CE84C1A}"/>
              </a:ext>
            </a:extLst>
          </p:cNvPr>
          <p:cNvGrpSpPr/>
          <p:nvPr/>
        </p:nvGrpSpPr>
        <p:grpSpPr>
          <a:xfrm>
            <a:off x="16154400" y="495300"/>
            <a:ext cx="1697438" cy="677102"/>
            <a:chOff x="15765367" y="1436884"/>
            <a:chExt cx="1697438" cy="677102"/>
          </a:xfrm>
        </p:grpSpPr>
        <p:sp>
          <p:nvSpPr>
            <p:cNvPr id="14" name="Hình tự do: Hình 13">
              <a:extLst>
                <a:ext uri="{FF2B5EF4-FFF2-40B4-BE49-F238E27FC236}">
                  <a16:creationId xmlns:a16="http://schemas.microsoft.com/office/drawing/2014/main" id="{110329B5-8887-F498-9E06-28BDDE0C9577}"/>
                </a:ext>
              </a:extLst>
            </p:cNvPr>
            <p:cNvSpPr/>
            <p:nvPr/>
          </p:nvSpPr>
          <p:spPr>
            <a:xfrm rot="18341150">
              <a:off x="16398149" y="1049330"/>
              <a:ext cx="431874" cy="1697438"/>
            </a:xfrm>
            <a:custGeom>
              <a:avLst/>
              <a:gdLst>
                <a:gd name="connsiteX0" fmla="*/ 242351 w 431874"/>
                <a:gd name="connsiteY0" fmla="*/ 1207946 h 1697438"/>
                <a:gd name="connsiteX1" fmla="*/ 252091 w 431874"/>
                <a:gd name="connsiteY1" fmla="*/ 1370254 h 1697438"/>
                <a:gd name="connsiteX2" fmla="*/ 273013 w 431874"/>
                <a:gd name="connsiteY2" fmla="*/ 1557806 h 1697438"/>
                <a:gd name="connsiteX3" fmla="*/ 61090 w 431874"/>
                <a:gd name="connsiteY3" fmla="*/ 1693720 h 1697438"/>
                <a:gd name="connsiteX4" fmla="*/ 20149 w 431874"/>
                <a:gd name="connsiteY4" fmla="*/ 1644123 h 1697438"/>
                <a:gd name="connsiteX5" fmla="*/ 217101 w 431874"/>
                <a:gd name="connsiteY5" fmla="*/ 1472636 h 1697438"/>
                <a:gd name="connsiteX6" fmla="*/ 119347 w 431874"/>
                <a:gd name="connsiteY6" fmla="*/ 1285466 h 1697438"/>
                <a:gd name="connsiteX7" fmla="*/ 204476 w 431874"/>
                <a:gd name="connsiteY7" fmla="*/ 1154779 h 1697438"/>
                <a:gd name="connsiteX8" fmla="*/ 318464 w 431874"/>
                <a:gd name="connsiteY8" fmla="*/ 1020267 h 1697438"/>
                <a:gd name="connsiteX9" fmla="*/ 223233 w 431874"/>
                <a:gd name="connsiteY9" fmla="*/ 822770 h 1697438"/>
                <a:gd name="connsiteX10" fmla="*/ 237301 w 431874"/>
                <a:gd name="connsiteY10" fmla="*/ 729950 h 1697438"/>
                <a:gd name="connsiteX11" fmla="*/ 320267 w 431874"/>
                <a:gd name="connsiteY11" fmla="*/ 653960 h 1697438"/>
                <a:gd name="connsiteX12" fmla="*/ 298804 w 431874"/>
                <a:gd name="connsiteY12" fmla="*/ 492928 h 1697438"/>
                <a:gd name="connsiteX13" fmla="*/ 167502 w 431874"/>
                <a:gd name="connsiteY13" fmla="*/ 368233 h 1697438"/>
                <a:gd name="connsiteX14" fmla="*/ 230809 w 431874"/>
                <a:gd name="connsiteY14" fmla="*/ 203376 h 1697438"/>
                <a:gd name="connsiteX15" fmla="*/ 110148 w 431874"/>
                <a:gd name="connsiteY15" fmla="*/ 47444 h 1697438"/>
                <a:gd name="connsiteX16" fmla="*/ 167502 w 431874"/>
                <a:gd name="connsiteY16" fmla="*/ 6899 h 1697438"/>
                <a:gd name="connsiteX17" fmla="*/ 317201 w 431874"/>
                <a:gd name="connsiteY17" fmla="*/ 182849 h 1697438"/>
                <a:gd name="connsiteX18" fmla="*/ 262732 w 431874"/>
                <a:gd name="connsiteY18" fmla="*/ 381748 h 1697438"/>
                <a:gd name="connsiteX19" fmla="*/ 413332 w 431874"/>
                <a:gd name="connsiteY19" fmla="*/ 513073 h 1697438"/>
                <a:gd name="connsiteX20" fmla="*/ 381950 w 431874"/>
                <a:gd name="connsiteY20" fmla="*/ 691190 h 1697438"/>
                <a:gd name="connsiteX21" fmla="*/ 300607 w 431874"/>
                <a:gd name="connsiteY21" fmla="*/ 789237 h 1697438"/>
                <a:gd name="connsiteX22" fmla="*/ 339746 w 431874"/>
                <a:gd name="connsiteY22" fmla="*/ 892767 h 1697438"/>
                <a:gd name="connsiteX23" fmla="*/ 389705 w 431874"/>
                <a:gd name="connsiteY23" fmla="*/ 1091667 h 1697438"/>
                <a:gd name="connsiteX24" fmla="*/ 242351 w 431874"/>
                <a:gd name="connsiteY24" fmla="*/ 1207946 h 1697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31874" h="1697438">
                  <a:moveTo>
                    <a:pt x="242351" y="1207946"/>
                  </a:moveTo>
                  <a:cubicBezTo>
                    <a:pt x="168224" y="1259329"/>
                    <a:pt x="212232" y="1314791"/>
                    <a:pt x="252091" y="1370254"/>
                  </a:cubicBezTo>
                  <a:cubicBezTo>
                    <a:pt x="296098" y="1431326"/>
                    <a:pt x="314856" y="1492908"/>
                    <a:pt x="273013" y="1557806"/>
                  </a:cubicBezTo>
                  <a:cubicBezTo>
                    <a:pt x="230989" y="1623085"/>
                    <a:pt x="147122" y="1660825"/>
                    <a:pt x="61090" y="1693720"/>
                  </a:cubicBezTo>
                  <a:cubicBezTo>
                    <a:pt x="15099" y="1711315"/>
                    <a:pt x="-25843" y="1661718"/>
                    <a:pt x="20149" y="1644123"/>
                  </a:cubicBezTo>
                  <a:cubicBezTo>
                    <a:pt x="113214" y="1608550"/>
                    <a:pt x="224857" y="1558953"/>
                    <a:pt x="217101" y="1472636"/>
                  </a:cubicBezTo>
                  <a:cubicBezTo>
                    <a:pt x="210969" y="1404933"/>
                    <a:pt x="129447" y="1353424"/>
                    <a:pt x="119347" y="1285466"/>
                  </a:cubicBezTo>
                  <a:cubicBezTo>
                    <a:pt x="111411" y="1231916"/>
                    <a:pt x="149286" y="1188694"/>
                    <a:pt x="204476" y="1154779"/>
                  </a:cubicBezTo>
                  <a:cubicBezTo>
                    <a:pt x="266520" y="1116657"/>
                    <a:pt x="331991" y="1086312"/>
                    <a:pt x="318464" y="1020267"/>
                  </a:cubicBezTo>
                  <a:cubicBezTo>
                    <a:pt x="304215" y="950652"/>
                    <a:pt x="238564" y="892512"/>
                    <a:pt x="223233" y="822770"/>
                  </a:cubicBezTo>
                  <a:cubicBezTo>
                    <a:pt x="216380" y="791150"/>
                    <a:pt x="218544" y="759530"/>
                    <a:pt x="237301" y="729950"/>
                  </a:cubicBezTo>
                  <a:cubicBezTo>
                    <a:pt x="256601" y="699605"/>
                    <a:pt x="293574" y="680480"/>
                    <a:pt x="320267" y="653960"/>
                  </a:cubicBezTo>
                  <a:cubicBezTo>
                    <a:pt x="370227" y="603853"/>
                    <a:pt x="355257" y="536278"/>
                    <a:pt x="298804" y="492928"/>
                  </a:cubicBezTo>
                  <a:cubicBezTo>
                    <a:pt x="249025" y="454551"/>
                    <a:pt x="184096" y="422166"/>
                    <a:pt x="167502" y="368233"/>
                  </a:cubicBezTo>
                  <a:cubicBezTo>
                    <a:pt x="147843" y="304483"/>
                    <a:pt x="209346" y="260879"/>
                    <a:pt x="230809" y="203376"/>
                  </a:cubicBezTo>
                  <a:cubicBezTo>
                    <a:pt x="255518" y="136694"/>
                    <a:pt x="176160" y="85311"/>
                    <a:pt x="110148" y="47444"/>
                  </a:cubicBezTo>
                  <a:cubicBezTo>
                    <a:pt x="69567" y="24112"/>
                    <a:pt x="127282" y="-16178"/>
                    <a:pt x="167502" y="6899"/>
                  </a:cubicBezTo>
                  <a:cubicBezTo>
                    <a:pt x="243073" y="50249"/>
                    <a:pt x="321530" y="108771"/>
                    <a:pt x="317201" y="182849"/>
                  </a:cubicBezTo>
                  <a:cubicBezTo>
                    <a:pt x="313233" y="249149"/>
                    <a:pt x="205197" y="317743"/>
                    <a:pt x="262732" y="381748"/>
                  </a:cubicBezTo>
                  <a:cubicBezTo>
                    <a:pt x="306199" y="430326"/>
                    <a:pt x="381950" y="457611"/>
                    <a:pt x="413332" y="513073"/>
                  </a:cubicBezTo>
                  <a:cubicBezTo>
                    <a:pt x="445978" y="570830"/>
                    <a:pt x="435517" y="641210"/>
                    <a:pt x="381950" y="691190"/>
                  </a:cubicBezTo>
                  <a:cubicBezTo>
                    <a:pt x="347140" y="723575"/>
                    <a:pt x="302592" y="744867"/>
                    <a:pt x="300607" y="789237"/>
                  </a:cubicBezTo>
                  <a:cubicBezTo>
                    <a:pt x="298985" y="824682"/>
                    <a:pt x="319726" y="861020"/>
                    <a:pt x="339746" y="892767"/>
                  </a:cubicBezTo>
                  <a:cubicBezTo>
                    <a:pt x="378523" y="954349"/>
                    <a:pt x="423974" y="1023582"/>
                    <a:pt x="389705" y="1091667"/>
                  </a:cubicBezTo>
                  <a:cubicBezTo>
                    <a:pt x="363012" y="1144324"/>
                    <a:pt x="296098" y="1170716"/>
                    <a:pt x="242351" y="1207946"/>
                  </a:cubicBezTo>
                  <a:close/>
                </a:path>
              </a:pathLst>
            </a:custGeom>
            <a:solidFill>
              <a:srgbClr val="292727"/>
            </a:solidFill>
            <a:ln w="180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Hình tự do: Hình 15">
              <a:extLst>
                <a:ext uri="{FF2B5EF4-FFF2-40B4-BE49-F238E27FC236}">
                  <a16:creationId xmlns:a16="http://schemas.microsoft.com/office/drawing/2014/main" id="{E573A6CD-50D2-180C-3348-8D6990B2F8AD}"/>
                </a:ext>
              </a:extLst>
            </p:cNvPr>
            <p:cNvSpPr/>
            <p:nvPr/>
          </p:nvSpPr>
          <p:spPr>
            <a:xfrm rot="18341150">
              <a:off x="16641490" y="982051"/>
              <a:ext cx="282922" cy="1192587"/>
            </a:xfrm>
            <a:custGeom>
              <a:avLst/>
              <a:gdLst>
                <a:gd name="connsiteX0" fmla="*/ 170886 w 282922"/>
                <a:gd name="connsiteY0" fmla="*/ 664668 h 1192587"/>
                <a:gd name="connsiteX1" fmla="*/ 230766 w 282922"/>
                <a:gd name="connsiteY1" fmla="*/ 800200 h 1192587"/>
                <a:gd name="connsiteX2" fmla="*/ 70427 w 282922"/>
                <a:gd name="connsiteY2" fmla="*/ 1184995 h 1192587"/>
                <a:gd name="connsiteX3" fmla="*/ 13072 w 282922"/>
                <a:gd name="connsiteY3" fmla="*/ 1144450 h 1192587"/>
                <a:gd name="connsiteX4" fmla="*/ 157540 w 282922"/>
                <a:gd name="connsiteY4" fmla="*/ 1002287 h 1192587"/>
                <a:gd name="connsiteX5" fmla="*/ 185135 w 282922"/>
                <a:gd name="connsiteY5" fmla="*/ 877338 h 1192587"/>
                <a:gd name="connsiteX6" fmla="*/ 109565 w 282922"/>
                <a:gd name="connsiteY6" fmla="*/ 755958 h 1192587"/>
                <a:gd name="connsiteX7" fmla="*/ 100186 w 282922"/>
                <a:gd name="connsiteY7" fmla="*/ 630881 h 1192587"/>
                <a:gd name="connsiteX8" fmla="*/ 188562 w 282922"/>
                <a:gd name="connsiteY8" fmla="*/ 501979 h 1192587"/>
                <a:gd name="connsiteX9" fmla="*/ 173592 w 282922"/>
                <a:gd name="connsiteY9" fmla="*/ 362366 h 1192587"/>
                <a:gd name="connsiteX10" fmla="*/ 60867 w 282922"/>
                <a:gd name="connsiteY10" fmla="*/ 261769 h 1192587"/>
                <a:gd name="connsiteX11" fmla="*/ 74214 w 282922"/>
                <a:gd name="connsiteY11" fmla="*/ 147019 h 1192587"/>
                <a:gd name="connsiteX12" fmla="*/ 70427 w 282922"/>
                <a:gd name="connsiteY12" fmla="*/ 48717 h 1192587"/>
                <a:gd name="connsiteX13" fmla="*/ 127781 w 282922"/>
                <a:gd name="connsiteY13" fmla="*/ 8172 h 1192587"/>
                <a:gd name="connsiteX14" fmla="*/ 177920 w 282922"/>
                <a:gd name="connsiteY14" fmla="*/ 136437 h 1192587"/>
                <a:gd name="connsiteX15" fmla="*/ 128863 w 282922"/>
                <a:gd name="connsiteY15" fmla="*/ 192282 h 1192587"/>
                <a:gd name="connsiteX16" fmla="*/ 168902 w 282922"/>
                <a:gd name="connsiteY16" fmla="*/ 265339 h 1192587"/>
                <a:gd name="connsiteX17" fmla="*/ 262148 w 282922"/>
                <a:gd name="connsiteY17" fmla="*/ 526459 h 1192587"/>
                <a:gd name="connsiteX18" fmla="*/ 170886 w 282922"/>
                <a:gd name="connsiteY18" fmla="*/ 664668 h 1192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82922" h="1192587">
                  <a:moveTo>
                    <a:pt x="170886" y="664668"/>
                  </a:moveTo>
                  <a:cubicBezTo>
                    <a:pt x="156819" y="714393"/>
                    <a:pt x="201728" y="757743"/>
                    <a:pt x="230766" y="800200"/>
                  </a:cubicBezTo>
                  <a:cubicBezTo>
                    <a:pt x="323290" y="934968"/>
                    <a:pt x="219043" y="1091410"/>
                    <a:pt x="70427" y="1184995"/>
                  </a:cubicBezTo>
                  <a:cubicBezTo>
                    <a:pt x="31469" y="1209474"/>
                    <a:pt x="-26066" y="1169057"/>
                    <a:pt x="13072" y="1144450"/>
                  </a:cubicBezTo>
                  <a:cubicBezTo>
                    <a:pt x="74033" y="1106072"/>
                    <a:pt x="125796" y="1055327"/>
                    <a:pt x="157540" y="1002287"/>
                  </a:cubicBezTo>
                  <a:cubicBezTo>
                    <a:pt x="180265" y="964165"/>
                    <a:pt x="195956" y="918648"/>
                    <a:pt x="185135" y="877338"/>
                  </a:cubicBezTo>
                  <a:cubicBezTo>
                    <a:pt x="173773" y="833733"/>
                    <a:pt x="133192" y="796375"/>
                    <a:pt x="109565" y="755958"/>
                  </a:cubicBezTo>
                  <a:cubicBezTo>
                    <a:pt x="85576" y="715158"/>
                    <a:pt x="79445" y="673211"/>
                    <a:pt x="100186" y="630881"/>
                  </a:cubicBezTo>
                  <a:cubicBezTo>
                    <a:pt x="122369" y="585491"/>
                    <a:pt x="166919" y="547369"/>
                    <a:pt x="188562" y="501979"/>
                  </a:cubicBezTo>
                  <a:cubicBezTo>
                    <a:pt x="210385" y="456461"/>
                    <a:pt x="204613" y="405206"/>
                    <a:pt x="173592" y="362366"/>
                  </a:cubicBezTo>
                  <a:cubicBezTo>
                    <a:pt x="145456" y="323479"/>
                    <a:pt x="92250" y="298872"/>
                    <a:pt x="60867" y="261769"/>
                  </a:cubicBezTo>
                  <a:cubicBezTo>
                    <a:pt x="27501" y="222372"/>
                    <a:pt x="37781" y="182974"/>
                    <a:pt x="74214" y="147019"/>
                  </a:cubicBezTo>
                  <a:cubicBezTo>
                    <a:pt x="111008" y="110682"/>
                    <a:pt x="121829" y="83397"/>
                    <a:pt x="70427" y="48717"/>
                  </a:cubicBezTo>
                  <a:cubicBezTo>
                    <a:pt x="32551" y="23090"/>
                    <a:pt x="90085" y="-17455"/>
                    <a:pt x="127781" y="8172"/>
                  </a:cubicBezTo>
                  <a:cubicBezTo>
                    <a:pt x="178462" y="42470"/>
                    <a:pt x="204613" y="88370"/>
                    <a:pt x="177920" y="136437"/>
                  </a:cubicBezTo>
                  <a:cubicBezTo>
                    <a:pt x="166198" y="157347"/>
                    <a:pt x="143292" y="172519"/>
                    <a:pt x="128863" y="192282"/>
                  </a:cubicBezTo>
                  <a:cubicBezTo>
                    <a:pt x="107220" y="221862"/>
                    <a:pt x="141487" y="244812"/>
                    <a:pt x="168902" y="265339"/>
                  </a:cubicBezTo>
                  <a:cubicBezTo>
                    <a:pt x="263772" y="336357"/>
                    <a:pt x="313912" y="430579"/>
                    <a:pt x="262148" y="526459"/>
                  </a:cubicBezTo>
                  <a:cubicBezTo>
                    <a:pt x="236718" y="573378"/>
                    <a:pt x="184955" y="614816"/>
                    <a:pt x="170886" y="664668"/>
                  </a:cubicBezTo>
                  <a:close/>
                </a:path>
              </a:pathLst>
            </a:custGeom>
            <a:solidFill>
              <a:srgbClr val="292727"/>
            </a:solidFill>
            <a:ln w="180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8" name="Bong bóng Lời nói: Hình bầu dục 17">
            <a:extLst>
              <a:ext uri="{FF2B5EF4-FFF2-40B4-BE49-F238E27FC236}">
                <a16:creationId xmlns:a16="http://schemas.microsoft.com/office/drawing/2014/main" id="{2605808A-7C98-027B-CD31-C65345E28132}"/>
              </a:ext>
            </a:extLst>
          </p:cNvPr>
          <p:cNvSpPr/>
          <p:nvPr/>
        </p:nvSpPr>
        <p:spPr>
          <a:xfrm>
            <a:off x="7924800" y="489902"/>
            <a:ext cx="2438400" cy="1219200"/>
          </a:xfrm>
          <a:prstGeom prst="wedgeEllipseCallou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7EDCB136-7CBB-8604-9E16-7BBA3E5011DD}"/>
                  </a:ext>
                </a:extLst>
              </p:cNvPr>
              <p:cNvSpPr txBox="1"/>
              <p:nvPr/>
            </p:nvSpPr>
            <p:spPr>
              <a:xfrm>
                <a:off x="4360987" y="2369857"/>
                <a:ext cx="11277600" cy="70571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Ta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=−0,00188</m:t>
                    </m:r>
                    <m:sSup>
                      <m:sSupPr>
                        <m:ctrlP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−251,5</m:t>
                            </m:r>
                          </m:e>
                        </m:d>
                      </m:e>
                      <m:sup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+118</m:t>
                    </m:r>
                  </m:oMath>
                </a14:m>
                <a:endParaRPr lang="en-US" sz="4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b="1" i="1" dirty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⇔</m:t>
                      </m:r>
                      <m:r>
                        <a:rPr lang="en-US" sz="4000" i="1" dirty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m:t>𝑦</m:t>
                      </m:r>
                      <m:r>
                        <a:rPr lang="en-US" sz="4000" i="1" dirty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m:t> =−0,00188.(</m:t>
                      </m:r>
                      <m:sSup>
                        <m:sSupPr>
                          <m:ctrlPr>
                            <a:rPr lang="en-US" sz="4000" i="1" dirty="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 dirty="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 dirty="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4000" i="1" dirty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−503</m:t>
                      </m:r>
                      <m:r>
                        <a:rPr lang="en-US" sz="4000" i="1" dirty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4000" i="1" dirty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+63252,25)+118</m:t>
                      </m:r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b="1" i="1" dirty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⇔</m:t>
                      </m:r>
                      <m:r>
                        <a:rPr lang="en-US" sz="4000" i="1" dirty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m:t>𝑦</m:t>
                      </m:r>
                      <m:r>
                        <a:rPr lang="en-US" sz="4000" i="1" dirty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m:t>=−0,00188</m:t>
                      </m:r>
                      <m:sSup>
                        <m:sSupPr>
                          <m:ctrlPr>
                            <a:rPr lang="en-US" sz="4000" i="1" dirty="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 dirty="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 dirty="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4000" i="1" dirty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m:t>+0,94564</m:t>
                      </m:r>
                      <m:r>
                        <a:rPr lang="en-US" sz="4000" i="1" dirty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4000" b="0" i="1" dirty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sz="4000" i="1" dirty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m:t>0,91423</m:t>
                      </m:r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b)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Bậc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đa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thức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trên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2.</a:t>
                </a:r>
                <a:endParaRPr lang="en-US" sz="4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c)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Hệ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i="1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−0,00188</m:t>
                    </m:r>
                  </m:oMath>
                </a14:m>
                <a:endParaRPr lang="en-US" sz="4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Hệ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0,94564</m:t>
                    </m:r>
                  </m:oMath>
                </a14:m>
                <a:endParaRPr lang="en-US" sz="4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Hệ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tự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do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−0,91423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.</a:t>
                </a:r>
                <a:endParaRPr lang="en-US" sz="4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7EDCB136-7CBB-8604-9E16-7BBA3E5011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0987" y="2369857"/>
                <a:ext cx="11277600" cy="7057125"/>
              </a:xfrm>
              <a:prstGeom prst="rect">
                <a:avLst/>
              </a:prstGeom>
              <a:blipFill>
                <a:blip r:embed="rId7"/>
                <a:stretch>
                  <a:fillRect l="-1892" b="-2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427" t="9977" b="1102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162800" y="7581935"/>
            <a:ext cx="14307375" cy="547687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6917627" y="777742"/>
            <a:ext cx="930920" cy="94870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929631" y="9004579"/>
            <a:ext cx="1887231" cy="95734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752600" y="664460"/>
            <a:ext cx="1774367" cy="90976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1127942">
            <a:off x="13078498" y="6883695"/>
            <a:ext cx="3982811" cy="350735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69E94144-4A62-7F20-1B8C-881D2AB28BD9}"/>
                  </a:ext>
                </a:extLst>
              </p:cNvPr>
              <p:cNvSpPr txBox="1"/>
              <p:nvPr/>
            </p:nvSpPr>
            <p:spPr>
              <a:xfrm>
                <a:off x="4402811" y="1407573"/>
                <a:ext cx="12410025" cy="74718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800"/>
                  </a:spcAft>
                </a:pPr>
                <a:r>
                  <a:rPr lang="nl-NL" sz="44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Câu 2:</a:t>
                </a:r>
                <a:r>
                  <a:rPr lang="nl-NL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Đỉnh của parabol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</m:d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=3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−2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+1</m:t>
                    </m:r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</a:t>
                </a:r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tabLst>
                    <a:tab pos="1719580" algn="l"/>
                    <a:tab pos="3262630" algn="l"/>
                    <a:tab pos="4806315" algn="l"/>
                  </a:tabLst>
                </a:pPr>
                <a:r>
                  <a:rPr lang="nl-NL" sz="44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nl-NL" sz="4400" b="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𝐼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4400" b="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nl-NL" sz="4400" b="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nl-NL" sz="4400" b="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nl-NL" sz="4400" b="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nl-NL" sz="4400" b="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nl-NL" sz="4400" b="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tabLst>
                    <a:tab pos="1719580" algn="l"/>
                    <a:tab pos="3262630" algn="l"/>
                    <a:tab pos="4806315" algn="l"/>
                  </a:tabLst>
                </a:pPr>
                <a:r>
                  <a:rPr lang="nl-NL" sz="44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nl-NL" sz="4400" b="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𝐼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4400" b="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nl-NL" sz="4400" b="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nl-NL" sz="4400" b="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nl-NL" sz="4400" b="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;−</m:t>
                        </m:r>
                        <m:f>
                          <m:f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nl-NL" sz="4400" b="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nl-NL" sz="4400" b="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tabLst>
                    <a:tab pos="1719580" algn="l"/>
                    <a:tab pos="3262630" algn="l"/>
                    <a:tab pos="4806315" algn="l"/>
                  </a:tabLst>
                </a:pPr>
                <a:r>
                  <a:rPr lang="nl-NL" sz="44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nl-NL" sz="4400" b="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𝐼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nl-NL" sz="4400" b="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nl-NL" sz="4400" b="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nl-NL" sz="4400" b="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;−</m:t>
                        </m:r>
                        <m:f>
                          <m:f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nl-NL" sz="4400" b="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nl-NL" sz="4400" b="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tabLst>
                    <a:tab pos="1719580" algn="l"/>
                    <a:tab pos="3262630" algn="l"/>
                    <a:tab pos="4806315" algn="l"/>
                  </a:tabLst>
                </a:pPr>
                <a:r>
                  <a:rPr lang="nl-NL" sz="44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nl-NL" sz="4400" b="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𝐼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nl-NL" sz="4400" b="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nl-NL" sz="4400" b="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nl-NL" sz="4400" b="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nl-NL" sz="4400" b="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nl-NL" sz="4400" b="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69E94144-4A62-7F20-1B8C-881D2AB28B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2811" y="1407573"/>
                <a:ext cx="12410025" cy="7471854"/>
              </a:xfrm>
              <a:prstGeom prst="rect">
                <a:avLst/>
              </a:prstGeom>
              <a:blipFill>
                <a:blip r:embed="rId11"/>
                <a:stretch>
                  <a:fillRect l="-1965" r="-1031" b="-4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Hình Bầu dục 5">
            <a:extLst>
              <a:ext uri="{FF2B5EF4-FFF2-40B4-BE49-F238E27FC236}">
                <a16:creationId xmlns:a16="http://schemas.microsoft.com/office/drawing/2014/main" id="{148DDF7D-53E4-85EB-34F3-E9542E0A1CAA}"/>
              </a:ext>
            </a:extLst>
          </p:cNvPr>
          <p:cNvSpPr/>
          <p:nvPr/>
        </p:nvSpPr>
        <p:spPr>
          <a:xfrm>
            <a:off x="4257257" y="7719642"/>
            <a:ext cx="914400" cy="9906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906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427" t="9977" b="1102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b="40552"/>
          <a:stretch>
            <a:fillRect/>
          </a:stretch>
        </p:blipFill>
        <p:spPr>
          <a:xfrm>
            <a:off x="13487400" y="301357"/>
            <a:ext cx="4395570" cy="149559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6736047" y="8896478"/>
            <a:ext cx="1760518" cy="133579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flipV="1">
            <a:off x="3581400" y="9836745"/>
            <a:ext cx="3528867" cy="23231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6CC21A0D-4747-55AC-8416-3CDABF5EFB57}"/>
                  </a:ext>
                </a:extLst>
              </p:cNvPr>
              <p:cNvSpPr txBox="1"/>
              <p:nvPr/>
            </p:nvSpPr>
            <p:spPr>
              <a:xfrm>
                <a:off x="2971800" y="917514"/>
                <a:ext cx="14281148" cy="86986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800"/>
                  </a:spcAft>
                </a:pPr>
                <a:r>
                  <a:rPr lang="nl-NL" sz="40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Câu 3: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Hàm số 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=2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+4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−1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40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A. 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đồng biến trên khoảng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−∞;−2</m:t>
                        </m:r>
                      </m:e>
                    </m:d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nghịch biến trên khoảng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−2;+∞</m:t>
                        </m:r>
                      </m:e>
                    </m:d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40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B. 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nghịch biến trên khoảng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−∞;−2</m:t>
                        </m:r>
                      </m:e>
                    </m:d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đồng biến trên khoảng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−2;+∞</m:t>
                        </m:r>
                      </m:e>
                    </m:d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40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C. 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đồng biến trên khoảng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−∞;−1</m:t>
                        </m:r>
                      </m:e>
                    </m:d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nghịch biến trên khoảng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−1;+∞</m:t>
                        </m:r>
                      </m:e>
                    </m:d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40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D. 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nghịch biến trên khoảng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−∞;−1</m:t>
                        </m:r>
                      </m:e>
                    </m:d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đồng biến trên khoảng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−1;+∞</m:t>
                        </m:r>
                      </m:e>
                    </m:d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6CC21A0D-4747-55AC-8416-3CDABF5EFB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800" y="917514"/>
                <a:ext cx="14281148" cy="8698600"/>
              </a:xfrm>
              <a:prstGeom prst="rect">
                <a:avLst/>
              </a:prstGeom>
              <a:blipFill>
                <a:blip r:embed="rId9"/>
                <a:stretch>
                  <a:fillRect l="-1537" r="-1537" b="-21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Hình Bầu dục 9">
            <a:extLst>
              <a:ext uri="{FF2B5EF4-FFF2-40B4-BE49-F238E27FC236}">
                <a16:creationId xmlns:a16="http://schemas.microsoft.com/office/drawing/2014/main" id="{B22742DA-C8EC-C9B4-0C33-3CB39CD12C7B}"/>
              </a:ext>
            </a:extLst>
          </p:cNvPr>
          <p:cNvSpPr/>
          <p:nvPr/>
        </p:nvSpPr>
        <p:spPr>
          <a:xfrm>
            <a:off x="2763235" y="7734300"/>
            <a:ext cx="914400" cy="9906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258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427" t="9977" b="1102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676400" y="8428706"/>
            <a:ext cx="1758672" cy="168832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63566">
            <a:off x="14441060" y="9897734"/>
            <a:ext cx="4912579" cy="34388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6383000" y="2400300"/>
            <a:ext cx="2188851" cy="1384946"/>
          </a:xfrm>
          <a:prstGeom prst="rect">
            <a:avLst/>
          </a:prstGeom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FA859475-0963-F766-6CA8-03378783DF85}"/>
              </a:ext>
            </a:extLst>
          </p:cNvPr>
          <p:cNvSpPr txBox="1"/>
          <p:nvPr/>
        </p:nvSpPr>
        <p:spPr>
          <a:xfrm>
            <a:off x="2057400" y="342900"/>
            <a:ext cx="15941814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200"/>
              </a:spcBef>
              <a:spcAft>
                <a:spcPts val="800"/>
              </a:spcAft>
              <a:tabLst>
                <a:tab pos="360045" algn="l"/>
                <a:tab pos="467995" algn="l"/>
                <a:tab pos="540385" algn="l"/>
                <a:tab pos="1260475" algn="l"/>
                <a:tab pos="2520315" algn="l"/>
                <a:tab pos="3780790" algn="l"/>
                <a:tab pos="5040630" algn="r"/>
              </a:tabLst>
            </a:pPr>
            <a:r>
              <a:rPr lang="nl-NL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 4:</a:t>
            </a:r>
            <a:r>
              <a:rPr lang="nl-NL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Bảng biến thiên ở dưới là bảng biến thiên của hàm số nào trong các hàm số được cho ở bốn phương án A, B, C, D sau đây?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Bảng 10">
                <a:extLst>
                  <a:ext uri="{FF2B5EF4-FFF2-40B4-BE49-F238E27FC236}">
                    <a16:creationId xmlns:a16="http://schemas.microsoft.com/office/drawing/2014/main" id="{02DF25A6-71C5-EFF3-604C-4318BF486F7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0570984"/>
                  </p:ext>
                </p:extLst>
              </p:nvPr>
            </p:nvGraphicFramePr>
            <p:xfrm>
              <a:off x="3449359" y="2781300"/>
              <a:ext cx="12192000" cy="38031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437091">
                      <a:extLst>
                        <a:ext uri="{9D8B030D-6E8A-4147-A177-3AD203B41FA5}">
                          <a16:colId xmlns:a16="http://schemas.microsoft.com/office/drawing/2014/main" val="2778675665"/>
                        </a:ext>
                      </a:extLst>
                    </a:gridCol>
                    <a:gridCol w="9754909">
                      <a:extLst>
                        <a:ext uri="{9D8B030D-6E8A-4147-A177-3AD203B41FA5}">
                          <a16:colId xmlns:a16="http://schemas.microsoft.com/office/drawing/2014/main" val="1038129868"/>
                        </a:ext>
                      </a:extLst>
                    </a:gridCol>
                  </a:tblGrid>
                  <a:tr h="11430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4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sz="4400" dirty="0"/>
                            <a:t>                           </a:t>
                          </a:r>
                          <a14:m>
                            <m:oMath xmlns:m="http://schemas.openxmlformats.org/officeDocument/2006/math">
                              <m:r>
                                <a:rPr lang="en-US" sz="4400" b="0" i="0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4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0" i="1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4400" b="0" i="1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4400" dirty="0"/>
                            <a:t>                            </a:t>
                          </a:r>
                          <a14:m>
                            <m:oMath xmlns:m="http://schemas.openxmlformats.org/officeDocument/2006/math">
                              <m:r>
                                <a:rPr lang="en-US" sz="4400" b="0" i="0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endParaRPr lang="en-US" sz="4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452236693"/>
                      </a:ext>
                    </a:extLst>
                  </a:tr>
                  <a:tr h="1313305">
                    <a:tc rowSpan="2"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US" sz="4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4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400" b="0" i="1" dirty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US" sz="4400" b="0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4400" dirty="0"/>
                        </a:p>
                      </a:txBody>
                      <a:tcP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920716790"/>
                      </a:ext>
                    </a:extLst>
                  </a:tr>
                  <a:tr h="1313305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4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−∞</m:t>
                              </m:r>
                            </m:oMath>
                          </a14:m>
                          <a:r>
                            <a:rPr lang="en-US" sz="4400" dirty="0"/>
                            <a:t>                                                             </a:t>
                          </a:r>
                          <a14:m>
                            <m:oMath xmlns:m="http://schemas.openxmlformats.org/officeDocument/2006/math">
                              <m:r>
                                <a:rPr lang="en-US" sz="4400" b="0" i="0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endParaRPr lang="en-US" sz="4400" dirty="0"/>
                        </a:p>
                      </a:txBody>
                      <a:tcPr anchor="b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324568538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Bảng 10">
                <a:extLst>
                  <a:ext uri="{FF2B5EF4-FFF2-40B4-BE49-F238E27FC236}">
                    <a16:creationId xmlns:a16="http://schemas.microsoft.com/office/drawing/2014/main" id="{02DF25A6-71C5-EFF3-604C-4318BF486F7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0570984"/>
                  </p:ext>
                </p:extLst>
              </p:nvPr>
            </p:nvGraphicFramePr>
            <p:xfrm>
              <a:off x="3449359" y="2781300"/>
              <a:ext cx="12192000" cy="38031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437091">
                      <a:extLst>
                        <a:ext uri="{9D8B030D-6E8A-4147-A177-3AD203B41FA5}">
                          <a16:colId xmlns:a16="http://schemas.microsoft.com/office/drawing/2014/main" val="2778675665"/>
                        </a:ext>
                      </a:extLst>
                    </a:gridCol>
                    <a:gridCol w="9754909">
                      <a:extLst>
                        <a:ext uri="{9D8B030D-6E8A-4147-A177-3AD203B41FA5}">
                          <a16:colId xmlns:a16="http://schemas.microsoft.com/office/drawing/2014/main" val="1038129868"/>
                        </a:ext>
                      </a:extLst>
                    </a:gridCol>
                  </a:tblGrid>
                  <a:tr h="1143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9"/>
                          <a:stretch>
                            <a:fillRect l="-250" t="-532" r="-400750" b="-2335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9"/>
                          <a:stretch>
                            <a:fillRect l="-25047" t="-532" r="-125" b="-2335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52236693"/>
                      </a:ext>
                    </a:extLst>
                  </a:tr>
                  <a:tr h="1346835"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9"/>
                          <a:stretch>
                            <a:fillRect l="-250" t="-43249" r="-400750" b="-4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l="-25047" t="-85520" r="-125" b="-986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20716790"/>
                      </a:ext>
                    </a:extLst>
                  </a:tr>
                  <a:tr h="1313305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9"/>
                          <a:stretch>
                            <a:fillRect l="-25047" t="-189815" r="-125" b="-92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45685386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12" name="Đường kết nối Mũi tên Thẳng 11">
            <a:extLst>
              <a:ext uri="{FF2B5EF4-FFF2-40B4-BE49-F238E27FC236}">
                <a16:creationId xmlns:a16="http://schemas.microsoft.com/office/drawing/2014/main" id="{51D99026-255D-3743-1BB0-B8D3090AF5A3}"/>
              </a:ext>
            </a:extLst>
          </p:cNvPr>
          <p:cNvCxnSpPr/>
          <p:nvPr/>
        </p:nvCxnSpPr>
        <p:spPr>
          <a:xfrm>
            <a:off x="11096397" y="4487713"/>
            <a:ext cx="3733801" cy="1524000"/>
          </a:xfrm>
          <a:prstGeom prst="straightConnector1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3" name="Đường kết nối Mũi tên Thẳng 12">
            <a:extLst>
              <a:ext uri="{FF2B5EF4-FFF2-40B4-BE49-F238E27FC236}">
                <a16:creationId xmlns:a16="http://schemas.microsoft.com/office/drawing/2014/main" id="{780CEE5A-F383-F188-2E09-FCA6C98021D8}"/>
              </a:ext>
            </a:extLst>
          </p:cNvPr>
          <p:cNvCxnSpPr/>
          <p:nvPr/>
        </p:nvCxnSpPr>
        <p:spPr>
          <a:xfrm flipV="1">
            <a:off x="6399036" y="4470108"/>
            <a:ext cx="3886200" cy="1524000"/>
          </a:xfrm>
          <a:prstGeom prst="straightConnector1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AA17FE28-8E4F-99C7-11B3-D8058CF61B1A}"/>
                  </a:ext>
                </a:extLst>
              </p:cNvPr>
              <p:cNvSpPr txBox="1"/>
              <p:nvPr/>
            </p:nvSpPr>
            <p:spPr>
              <a:xfrm>
                <a:off x="3886200" y="7057887"/>
                <a:ext cx="11961245" cy="24659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200000"/>
                  </a:lnSpc>
                  <a:spcBef>
                    <a:spcPts val="0"/>
                  </a:spcBef>
                  <a:spcAft>
                    <a:spcPts val="800"/>
                  </a:spcAft>
                  <a:tabLst>
                    <a:tab pos="1719580" algn="l"/>
                    <a:tab pos="3262630" algn="l"/>
                    <a:tab pos="4806315" algn="l"/>
                  </a:tabLst>
                </a:pPr>
                <a:r>
                  <a:rPr lang="nl-NL" sz="40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=2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+2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−1.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          </a:t>
                </a:r>
                <a:r>
                  <a:rPr lang="nl-NL" sz="40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=2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+2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+2.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200000"/>
                  </a:lnSpc>
                  <a:spcBef>
                    <a:spcPts val="0"/>
                  </a:spcBef>
                  <a:spcAft>
                    <a:spcPts val="800"/>
                  </a:spcAft>
                  <a:tabLst>
                    <a:tab pos="1719580" algn="l"/>
                    <a:tab pos="3262630" algn="l"/>
                    <a:tab pos="4806315" algn="l"/>
                  </a:tabLst>
                </a:pPr>
                <a:r>
                  <a:rPr lang="nl-NL" sz="40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=−2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−2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              </a:t>
                </a:r>
                <a:r>
                  <a:rPr lang="nl-NL" sz="40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=−2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−2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+1.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AA17FE28-8E4F-99C7-11B3-D8058CF61B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7057887"/>
                <a:ext cx="11961245" cy="2465931"/>
              </a:xfrm>
              <a:prstGeom prst="rect">
                <a:avLst/>
              </a:prstGeom>
              <a:blipFill>
                <a:blip r:embed="rId10"/>
                <a:stretch>
                  <a:fillRect l="-1835" b="-99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Hình Bầu dục 19">
            <a:extLst>
              <a:ext uri="{FF2B5EF4-FFF2-40B4-BE49-F238E27FC236}">
                <a16:creationId xmlns:a16="http://schemas.microsoft.com/office/drawing/2014/main" id="{22AC265F-DCEB-D8EF-52A0-C3F84272EC9A}"/>
              </a:ext>
            </a:extLst>
          </p:cNvPr>
          <p:cNvSpPr/>
          <p:nvPr/>
        </p:nvSpPr>
        <p:spPr>
          <a:xfrm>
            <a:off x="10213798" y="8697483"/>
            <a:ext cx="914400" cy="9906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546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427" t="9977" b="1102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5593305" flipH="1">
            <a:off x="16138007" y="8191957"/>
            <a:ext cx="1960852" cy="202410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859608">
            <a:off x="1526720" y="401379"/>
            <a:ext cx="1722072" cy="1354697"/>
          </a:xfrm>
          <a:prstGeom prst="rect">
            <a:avLst/>
          </a:prstGeom>
        </p:spPr>
      </p:pic>
      <p:sp>
        <p:nvSpPr>
          <p:cNvPr id="9" name="Hình tự do: Hình 8">
            <a:extLst>
              <a:ext uri="{FF2B5EF4-FFF2-40B4-BE49-F238E27FC236}">
                <a16:creationId xmlns:a16="http://schemas.microsoft.com/office/drawing/2014/main" id="{D820DD9C-53A8-031D-DEBC-61F90CCA0FBD}"/>
              </a:ext>
            </a:extLst>
          </p:cNvPr>
          <p:cNvSpPr/>
          <p:nvPr/>
        </p:nvSpPr>
        <p:spPr>
          <a:xfrm rot="18341150">
            <a:off x="2034659" y="8944793"/>
            <a:ext cx="257325" cy="1764695"/>
          </a:xfrm>
          <a:custGeom>
            <a:avLst/>
            <a:gdLst>
              <a:gd name="connsiteX0" fmla="*/ 221768 w 257325"/>
              <a:gd name="connsiteY0" fmla="*/ 1763476 h 1764695"/>
              <a:gd name="connsiteX1" fmla="*/ 101174 w 257325"/>
              <a:gd name="connsiteY1" fmla="*/ 1584339 h 1764695"/>
              <a:gd name="connsiteX2" fmla="*/ 147321 w 257325"/>
              <a:gd name="connsiteY2" fmla="*/ 1474052 h 1764695"/>
              <a:gd name="connsiteX3" fmla="*/ 184034 w 257325"/>
              <a:gd name="connsiteY3" fmla="*/ 1366059 h 1764695"/>
              <a:gd name="connsiteX4" fmla="*/ 116854 w 257325"/>
              <a:gd name="connsiteY4" fmla="*/ 1281017 h 1764695"/>
              <a:gd name="connsiteX5" fmla="*/ 54518 w 257325"/>
              <a:gd name="connsiteY5" fmla="*/ 1205155 h 1764695"/>
              <a:gd name="connsiteX6" fmla="*/ 76826 w 257325"/>
              <a:gd name="connsiteY6" fmla="*/ 1039278 h 1764695"/>
              <a:gd name="connsiteX7" fmla="*/ 127562 w 257325"/>
              <a:gd name="connsiteY7" fmla="*/ 865113 h 1764695"/>
              <a:gd name="connsiteX8" fmla="*/ 36543 w 257325"/>
              <a:gd name="connsiteY8" fmla="*/ 683936 h 1764695"/>
              <a:gd name="connsiteX9" fmla="*/ 109078 w 257325"/>
              <a:gd name="connsiteY9" fmla="*/ 523796 h 1764695"/>
              <a:gd name="connsiteX10" fmla="*/ 129092 w 257325"/>
              <a:gd name="connsiteY10" fmla="*/ 426514 h 1764695"/>
              <a:gd name="connsiteX11" fmla="*/ 72492 w 257325"/>
              <a:gd name="connsiteY11" fmla="*/ 337137 h 1764695"/>
              <a:gd name="connsiteX12" fmla="*/ 3017 w 257325"/>
              <a:gd name="connsiteY12" fmla="*/ 147927 h 1764695"/>
              <a:gd name="connsiteX13" fmla="*/ 128964 w 257325"/>
              <a:gd name="connsiteY13" fmla="*/ 1685 h 1764695"/>
              <a:gd name="connsiteX14" fmla="*/ 144262 w 257325"/>
              <a:gd name="connsiteY14" fmla="*/ 57020 h 1764695"/>
              <a:gd name="connsiteX15" fmla="*/ 70707 w 257325"/>
              <a:gd name="connsiteY15" fmla="*/ 237687 h 1764695"/>
              <a:gd name="connsiteX16" fmla="*/ 186839 w 257325"/>
              <a:gd name="connsiteY16" fmla="*/ 423964 h 1764695"/>
              <a:gd name="connsiteX17" fmla="*/ 139035 w 257325"/>
              <a:gd name="connsiteY17" fmla="*/ 585124 h 1764695"/>
              <a:gd name="connsiteX18" fmla="*/ 111118 w 257325"/>
              <a:gd name="connsiteY18" fmla="*/ 746283 h 1764695"/>
              <a:gd name="connsiteX19" fmla="*/ 194488 w 257325"/>
              <a:gd name="connsiteY19" fmla="*/ 911906 h 1764695"/>
              <a:gd name="connsiteX20" fmla="*/ 128454 w 257325"/>
              <a:gd name="connsiteY20" fmla="*/ 1065033 h 1764695"/>
              <a:gd name="connsiteX21" fmla="*/ 133299 w 257325"/>
              <a:gd name="connsiteY21" fmla="*/ 1217650 h 1764695"/>
              <a:gd name="connsiteX22" fmla="*/ 242037 w 257325"/>
              <a:gd name="connsiteY22" fmla="*/ 1366314 h 1764695"/>
              <a:gd name="connsiteX23" fmla="*/ 175239 w 257325"/>
              <a:gd name="connsiteY23" fmla="*/ 1541499 h 1764695"/>
              <a:gd name="connsiteX24" fmla="*/ 237065 w 257325"/>
              <a:gd name="connsiteY24" fmla="*/ 1708014 h 1764695"/>
              <a:gd name="connsiteX25" fmla="*/ 221768 w 257325"/>
              <a:gd name="connsiteY25" fmla="*/ 1763476 h 1764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57325" h="1764695">
                <a:moveTo>
                  <a:pt x="221768" y="1763476"/>
                </a:moveTo>
                <a:cubicBezTo>
                  <a:pt x="145026" y="1741801"/>
                  <a:pt x="90339" y="1664664"/>
                  <a:pt x="101174" y="1584339"/>
                </a:cubicBezTo>
                <a:cubicBezTo>
                  <a:pt x="106528" y="1544177"/>
                  <a:pt x="127180" y="1508604"/>
                  <a:pt x="147321" y="1474052"/>
                </a:cubicBezTo>
                <a:cubicBezTo>
                  <a:pt x="165805" y="1442432"/>
                  <a:pt x="192448" y="1404692"/>
                  <a:pt x="184034" y="1366059"/>
                </a:cubicBezTo>
                <a:cubicBezTo>
                  <a:pt x="176258" y="1329722"/>
                  <a:pt x="142987" y="1304477"/>
                  <a:pt x="116854" y="1281017"/>
                </a:cubicBezTo>
                <a:cubicBezTo>
                  <a:pt x="92378" y="1258960"/>
                  <a:pt x="68668" y="1235372"/>
                  <a:pt x="54518" y="1205155"/>
                </a:cubicBezTo>
                <a:cubicBezTo>
                  <a:pt x="27748" y="1148035"/>
                  <a:pt x="46742" y="1090915"/>
                  <a:pt x="76826" y="1039278"/>
                </a:cubicBezTo>
                <a:cubicBezTo>
                  <a:pt x="106656" y="988278"/>
                  <a:pt x="158284" y="927078"/>
                  <a:pt x="127562" y="865113"/>
                </a:cubicBezTo>
                <a:cubicBezTo>
                  <a:pt x="95948" y="801236"/>
                  <a:pt x="32209" y="763751"/>
                  <a:pt x="36543" y="683936"/>
                </a:cubicBezTo>
                <a:cubicBezTo>
                  <a:pt x="39985" y="622226"/>
                  <a:pt x="80396" y="575434"/>
                  <a:pt x="109078" y="523796"/>
                </a:cubicBezTo>
                <a:cubicBezTo>
                  <a:pt x="125650" y="493962"/>
                  <a:pt x="137123" y="460939"/>
                  <a:pt x="129092" y="426514"/>
                </a:cubicBezTo>
                <a:cubicBezTo>
                  <a:pt x="121061" y="391707"/>
                  <a:pt x="94800" y="363657"/>
                  <a:pt x="72492" y="337137"/>
                </a:cubicBezTo>
                <a:cubicBezTo>
                  <a:pt x="25835" y="281420"/>
                  <a:pt x="-11005" y="223662"/>
                  <a:pt x="3017" y="147927"/>
                </a:cubicBezTo>
                <a:cubicBezTo>
                  <a:pt x="15637" y="80098"/>
                  <a:pt x="63824" y="23870"/>
                  <a:pt x="128964" y="1685"/>
                </a:cubicBezTo>
                <a:cubicBezTo>
                  <a:pt x="164021" y="-10300"/>
                  <a:pt x="178935" y="45163"/>
                  <a:pt x="144262" y="57020"/>
                </a:cubicBezTo>
                <a:cubicBezTo>
                  <a:pt x="72747" y="81372"/>
                  <a:pt x="36034" y="170495"/>
                  <a:pt x="70707" y="237687"/>
                </a:cubicBezTo>
                <a:cubicBezTo>
                  <a:pt x="104616" y="303477"/>
                  <a:pt x="174729" y="346572"/>
                  <a:pt x="186839" y="423964"/>
                </a:cubicBezTo>
                <a:cubicBezTo>
                  <a:pt x="196272" y="484017"/>
                  <a:pt x="170139" y="535909"/>
                  <a:pt x="139035" y="585124"/>
                </a:cubicBezTo>
                <a:cubicBezTo>
                  <a:pt x="107038" y="635869"/>
                  <a:pt x="74787" y="688399"/>
                  <a:pt x="111118" y="746283"/>
                </a:cubicBezTo>
                <a:cubicBezTo>
                  <a:pt x="145409" y="800853"/>
                  <a:pt x="198312" y="840888"/>
                  <a:pt x="194488" y="911906"/>
                </a:cubicBezTo>
                <a:cubicBezTo>
                  <a:pt x="191301" y="969535"/>
                  <a:pt x="156627" y="1017093"/>
                  <a:pt x="128454" y="1065033"/>
                </a:cubicBezTo>
                <a:cubicBezTo>
                  <a:pt x="96203" y="1119603"/>
                  <a:pt x="85240" y="1167925"/>
                  <a:pt x="133299" y="1217650"/>
                </a:cubicBezTo>
                <a:cubicBezTo>
                  <a:pt x="176641" y="1262530"/>
                  <a:pt x="234260" y="1298740"/>
                  <a:pt x="242037" y="1366314"/>
                </a:cubicBezTo>
                <a:cubicBezTo>
                  <a:pt x="249685" y="1432232"/>
                  <a:pt x="203156" y="1486292"/>
                  <a:pt x="175239" y="1541499"/>
                </a:cubicBezTo>
                <a:cubicBezTo>
                  <a:pt x="142604" y="1606141"/>
                  <a:pt x="160706" y="1686339"/>
                  <a:pt x="237065" y="1708014"/>
                </a:cubicBezTo>
                <a:cubicBezTo>
                  <a:pt x="272631" y="1718214"/>
                  <a:pt x="257461" y="1773549"/>
                  <a:pt x="221768" y="1763476"/>
                </a:cubicBezTo>
                <a:close/>
              </a:path>
            </a:pathLst>
          </a:custGeom>
          <a:solidFill>
            <a:srgbClr val="292727"/>
          </a:solidFill>
          <a:ln w="1273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1" name="Nhóm 10">
            <a:extLst>
              <a:ext uri="{FF2B5EF4-FFF2-40B4-BE49-F238E27FC236}">
                <a16:creationId xmlns:a16="http://schemas.microsoft.com/office/drawing/2014/main" id="{6C53D1C4-F91B-FB9D-9E3A-682EBA78424F}"/>
              </a:ext>
            </a:extLst>
          </p:cNvPr>
          <p:cNvGrpSpPr/>
          <p:nvPr/>
        </p:nvGrpSpPr>
        <p:grpSpPr>
          <a:xfrm>
            <a:off x="16568439" y="526200"/>
            <a:ext cx="1697438" cy="502500"/>
            <a:chOff x="6615588" y="1828494"/>
            <a:chExt cx="1697438" cy="502500"/>
          </a:xfrm>
        </p:grpSpPr>
        <p:sp>
          <p:nvSpPr>
            <p:cNvPr id="8" name="Hình tự do: Hình 7">
              <a:extLst>
                <a:ext uri="{FF2B5EF4-FFF2-40B4-BE49-F238E27FC236}">
                  <a16:creationId xmlns:a16="http://schemas.microsoft.com/office/drawing/2014/main" id="{CDCA704E-3B25-C152-D41C-E43F7A52513A}"/>
                </a:ext>
              </a:extLst>
            </p:cNvPr>
            <p:cNvSpPr/>
            <p:nvPr/>
          </p:nvSpPr>
          <p:spPr>
            <a:xfrm rot="18341150">
              <a:off x="7311684" y="1329652"/>
              <a:ext cx="305246" cy="1697438"/>
            </a:xfrm>
            <a:custGeom>
              <a:avLst/>
              <a:gdLst>
                <a:gd name="connsiteX0" fmla="*/ 171293 w 305246"/>
                <a:gd name="connsiteY0" fmla="*/ 1207946 h 1697438"/>
                <a:gd name="connsiteX1" fmla="*/ 178176 w 305246"/>
                <a:gd name="connsiteY1" fmla="*/ 1370254 h 1697438"/>
                <a:gd name="connsiteX2" fmla="*/ 192964 w 305246"/>
                <a:gd name="connsiteY2" fmla="*/ 1557806 h 1697438"/>
                <a:gd name="connsiteX3" fmla="*/ 43178 w 305246"/>
                <a:gd name="connsiteY3" fmla="*/ 1693720 h 1697438"/>
                <a:gd name="connsiteX4" fmla="*/ 14241 w 305246"/>
                <a:gd name="connsiteY4" fmla="*/ 1644123 h 1697438"/>
                <a:gd name="connsiteX5" fmla="*/ 153446 w 305246"/>
                <a:gd name="connsiteY5" fmla="*/ 1472636 h 1697438"/>
                <a:gd name="connsiteX6" fmla="*/ 84354 w 305246"/>
                <a:gd name="connsiteY6" fmla="*/ 1285466 h 1697438"/>
                <a:gd name="connsiteX7" fmla="*/ 144523 w 305246"/>
                <a:gd name="connsiteY7" fmla="*/ 1154779 h 1697438"/>
                <a:gd name="connsiteX8" fmla="*/ 225088 w 305246"/>
                <a:gd name="connsiteY8" fmla="*/ 1020267 h 1697438"/>
                <a:gd name="connsiteX9" fmla="*/ 157780 w 305246"/>
                <a:gd name="connsiteY9" fmla="*/ 822770 h 1697438"/>
                <a:gd name="connsiteX10" fmla="*/ 167723 w 305246"/>
                <a:gd name="connsiteY10" fmla="*/ 729950 h 1697438"/>
                <a:gd name="connsiteX11" fmla="*/ 226363 w 305246"/>
                <a:gd name="connsiteY11" fmla="*/ 653960 h 1697438"/>
                <a:gd name="connsiteX12" fmla="*/ 211193 w 305246"/>
                <a:gd name="connsiteY12" fmla="*/ 492928 h 1697438"/>
                <a:gd name="connsiteX13" fmla="*/ 118390 w 305246"/>
                <a:gd name="connsiteY13" fmla="*/ 368233 h 1697438"/>
                <a:gd name="connsiteX14" fmla="*/ 163134 w 305246"/>
                <a:gd name="connsiteY14" fmla="*/ 203376 h 1697438"/>
                <a:gd name="connsiteX15" fmla="*/ 77852 w 305246"/>
                <a:gd name="connsiteY15" fmla="*/ 47444 h 1697438"/>
                <a:gd name="connsiteX16" fmla="*/ 118390 w 305246"/>
                <a:gd name="connsiteY16" fmla="*/ 6899 h 1697438"/>
                <a:gd name="connsiteX17" fmla="*/ 224196 w 305246"/>
                <a:gd name="connsiteY17" fmla="*/ 182849 h 1697438"/>
                <a:gd name="connsiteX18" fmla="*/ 185698 w 305246"/>
                <a:gd name="connsiteY18" fmla="*/ 381748 h 1697438"/>
                <a:gd name="connsiteX19" fmla="*/ 292141 w 305246"/>
                <a:gd name="connsiteY19" fmla="*/ 513073 h 1697438"/>
                <a:gd name="connsiteX20" fmla="*/ 269960 w 305246"/>
                <a:gd name="connsiteY20" fmla="*/ 691190 h 1697438"/>
                <a:gd name="connsiteX21" fmla="*/ 212467 w 305246"/>
                <a:gd name="connsiteY21" fmla="*/ 789237 h 1697438"/>
                <a:gd name="connsiteX22" fmla="*/ 240131 w 305246"/>
                <a:gd name="connsiteY22" fmla="*/ 892767 h 1697438"/>
                <a:gd name="connsiteX23" fmla="*/ 275441 w 305246"/>
                <a:gd name="connsiteY23" fmla="*/ 1091667 h 1697438"/>
                <a:gd name="connsiteX24" fmla="*/ 171293 w 305246"/>
                <a:gd name="connsiteY24" fmla="*/ 1207946 h 1697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05246" h="1697438">
                  <a:moveTo>
                    <a:pt x="171293" y="1207946"/>
                  </a:moveTo>
                  <a:cubicBezTo>
                    <a:pt x="118900" y="1259329"/>
                    <a:pt x="150004" y="1314791"/>
                    <a:pt x="178176" y="1370254"/>
                  </a:cubicBezTo>
                  <a:cubicBezTo>
                    <a:pt x="209281" y="1431326"/>
                    <a:pt x="222539" y="1492908"/>
                    <a:pt x="192964" y="1557806"/>
                  </a:cubicBezTo>
                  <a:cubicBezTo>
                    <a:pt x="163261" y="1623085"/>
                    <a:pt x="103985" y="1660825"/>
                    <a:pt x="43178" y="1693720"/>
                  </a:cubicBezTo>
                  <a:cubicBezTo>
                    <a:pt x="10672" y="1711315"/>
                    <a:pt x="-18266" y="1661718"/>
                    <a:pt x="14241" y="1644123"/>
                  </a:cubicBezTo>
                  <a:cubicBezTo>
                    <a:pt x="80019" y="1608550"/>
                    <a:pt x="158927" y="1558953"/>
                    <a:pt x="153446" y="1472636"/>
                  </a:cubicBezTo>
                  <a:cubicBezTo>
                    <a:pt x="149112" y="1404933"/>
                    <a:pt x="91492" y="1353424"/>
                    <a:pt x="84354" y="1285466"/>
                  </a:cubicBezTo>
                  <a:cubicBezTo>
                    <a:pt x="78745" y="1231916"/>
                    <a:pt x="105514" y="1188694"/>
                    <a:pt x="144523" y="1154779"/>
                  </a:cubicBezTo>
                  <a:cubicBezTo>
                    <a:pt x="188375" y="1116657"/>
                    <a:pt x="234649" y="1086312"/>
                    <a:pt x="225088" y="1020267"/>
                  </a:cubicBezTo>
                  <a:cubicBezTo>
                    <a:pt x="215017" y="950652"/>
                    <a:pt x="168616" y="892512"/>
                    <a:pt x="157780" y="822770"/>
                  </a:cubicBezTo>
                  <a:cubicBezTo>
                    <a:pt x="152936" y="791150"/>
                    <a:pt x="154466" y="759530"/>
                    <a:pt x="167723" y="729950"/>
                  </a:cubicBezTo>
                  <a:cubicBezTo>
                    <a:pt x="181364" y="699605"/>
                    <a:pt x="207496" y="680480"/>
                    <a:pt x="226363" y="653960"/>
                  </a:cubicBezTo>
                  <a:cubicBezTo>
                    <a:pt x="261674" y="603853"/>
                    <a:pt x="251093" y="536278"/>
                    <a:pt x="211193" y="492928"/>
                  </a:cubicBezTo>
                  <a:cubicBezTo>
                    <a:pt x="176009" y="454551"/>
                    <a:pt x="130118" y="422166"/>
                    <a:pt x="118390" y="368233"/>
                  </a:cubicBezTo>
                  <a:cubicBezTo>
                    <a:pt x="104495" y="304483"/>
                    <a:pt x="147964" y="260879"/>
                    <a:pt x="163134" y="203376"/>
                  </a:cubicBezTo>
                  <a:cubicBezTo>
                    <a:pt x="180599" y="136694"/>
                    <a:pt x="124509" y="85311"/>
                    <a:pt x="77852" y="47444"/>
                  </a:cubicBezTo>
                  <a:cubicBezTo>
                    <a:pt x="49170" y="24112"/>
                    <a:pt x="89962" y="-16178"/>
                    <a:pt x="118390" y="6899"/>
                  </a:cubicBezTo>
                  <a:cubicBezTo>
                    <a:pt x="171803" y="50249"/>
                    <a:pt x="227255" y="108771"/>
                    <a:pt x="224196" y="182849"/>
                  </a:cubicBezTo>
                  <a:cubicBezTo>
                    <a:pt x="221391" y="249149"/>
                    <a:pt x="145032" y="317743"/>
                    <a:pt x="185698" y="381748"/>
                  </a:cubicBezTo>
                  <a:cubicBezTo>
                    <a:pt x="216420" y="430326"/>
                    <a:pt x="269960" y="457611"/>
                    <a:pt x="292141" y="513073"/>
                  </a:cubicBezTo>
                  <a:cubicBezTo>
                    <a:pt x="315215" y="570830"/>
                    <a:pt x="307821" y="641210"/>
                    <a:pt x="269960" y="691190"/>
                  </a:cubicBezTo>
                  <a:cubicBezTo>
                    <a:pt x="245357" y="723575"/>
                    <a:pt x="213870" y="744867"/>
                    <a:pt x="212467" y="789237"/>
                  </a:cubicBezTo>
                  <a:cubicBezTo>
                    <a:pt x="211321" y="824682"/>
                    <a:pt x="225981" y="861020"/>
                    <a:pt x="240131" y="892767"/>
                  </a:cubicBezTo>
                  <a:cubicBezTo>
                    <a:pt x="267538" y="954349"/>
                    <a:pt x="299662" y="1023582"/>
                    <a:pt x="275441" y="1091667"/>
                  </a:cubicBezTo>
                  <a:cubicBezTo>
                    <a:pt x="256575" y="1144324"/>
                    <a:pt x="209281" y="1170716"/>
                    <a:pt x="171293" y="1207946"/>
                  </a:cubicBezTo>
                  <a:close/>
                </a:path>
              </a:pathLst>
            </a:custGeom>
            <a:solidFill>
              <a:srgbClr val="292727"/>
            </a:solidFill>
            <a:ln w="1273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Hình tự do: Hình 9">
              <a:extLst>
                <a:ext uri="{FF2B5EF4-FFF2-40B4-BE49-F238E27FC236}">
                  <a16:creationId xmlns:a16="http://schemas.microsoft.com/office/drawing/2014/main" id="{714A2C11-A6FD-A3B3-46F5-5D2CC121490E}"/>
                </a:ext>
              </a:extLst>
            </p:cNvPr>
            <p:cNvSpPr/>
            <p:nvPr/>
          </p:nvSpPr>
          <p:spPr>
            <a:xfrm rot="18341150">
              <a:off x="7375707" y="1332184"/>
              <a:ext cx="199968" cy="1192587"/>
            </a:xfrm>
            <a:custGeom>
              <a:avLst/>
              <a:gdLst>
                <a:gd name="connsiteX0" fmla="*/ 120781 w 199968"/>
                <a:gd name="connsiteY0" fmla="*/ 664668 h 1192587"/>
                <a:gd name="connsiteX1" fmla="*/ 163104 w 199968"/>
                <a:gd name="connsiteY1" fmla="*/ 800200 h 1192587"/>
                <a:gd name="connsiteX2" fmla="*/ 49777 w 199968"/>
                <a:gd name="connsiteY2" fmla="*/ 1184995 h 1192587"/>
                <a:gd name="connsiteX3" fmla="*/ 9239 w 199968"/>
                <a:gd name="connsiteY3" fmla="*/ 1144450 h 1192587"/>
                <a:gd name="connsiteX4" fmla="*/ 111348 w 199968"/>
                <a:gd name="connsiteY4" fmla="*/ 1002287 h 1192587"/>
                <a:gd name="connsiteX5" fmla="*/ 130853 w 199968"/>
                <a:gd name="connsiteY5" fmla="*/ 877338 h 1192587"/>
                <a:gd name="connsiteX6" fmla="*/ 77440 w 199968"/>
                <a:gd name="connsiteY6" fmla="*/ 755958 h 1192587"/>
                <a:gd name="connsiteX7" fmla="*/ 70811 w 199968"/>
                <a:gd name="connsiteY7" fmla="*/ 630881 h 1192587"/>
                <a:gd name="connsiteX8" fmla="*/ 133275 w 199968"/>
                <a:gd name="connsiteY8" fmla="*/ 501979 h 1192587"/>
                <a:gd name="connsiteX9" fmla="*/ 122694 w 199968"/>
                <a:gd name="connsiteY9" fmla="*/ 362366 h 1192587"/>
                <a:gd name="connsiteX10" fmla="*/ 43021 w 199968"/>
                <a:gd name="connsiteY10" fmla="*/ 261769 h 1192587"/>
                <a:gd name="connsiteX11" fmla="*/ 52454 w 199968"/>
                <a:gd name="connsiteY11" fmla="*/ 147019 h 1192587"/>
                <a:gd name="connsiteX12" fmla="*/ 49777 w 199968"/>
                <a:gd name="connsiteY12" fmla="*/ 48717 h 1192587"/>
                <a:gd name="connsiteX13" fmla="*/ 90315 w 199968"/>
                <a:gd name="connsiteY13" fmla="*/ 8172 h 1192587"/>
                <a:gd name="connsiteX14" fmla="*/ 125753 w 199968"/>
                <a:gd name="connsiteY14" fmla="*/ 136437 h 1192587"/>
                <a:gd name="connsiteX15" fmla="*/ 91080 w 199968"/>
                <a:gd name="connsiteY15" fmla="*/ 192282 h 1192587"/>
                <a:gd name="connsiteX16" fmla="*/ 119379 w 199968"/>
                <a:gd name="connsiteY16" fmla="*/ 265339 h 1192587"/>
                <a:gd name="connsiteX17" fmla="*/ 185285 w 199968"/>
                <a:gd name="connsiteY17" fmla="*/ 526459 h 1192587"/>
                <a:gd name="connsiteX18" fmla="*/ 120781 w 199968"/>
                <a:gd name="connsiteY18" fmla="*/ 664668 h 1192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99968" h="1192587">
                  <a:moveTo>
                    <a:pt x="120781" y="664668"/>
                  </a:moveTo>
                  <a:cubicBezTo>
                    <a:pt x="110839" y="714393"/>
                    <a:pt x="142580" y="757743"/>
                    <a:pt x="163104" y="800200"/>
                  </a:cubicBezTo>
                  <a:cubicBezTo>
                    <a:pt x="228500" y="934968"/>
                    <a:pt x="154818" y="1091410"/>
                    <a:pt x="49777" y="1184995"/>
                  </a:cubicBezTo>
                  <a:cubicBezTo>
                    <a:pt x="22242" y="1209474"/>
                    <a:pt x="-18423" y="1169057"/>
                    <a:pt x="9239" y="1144450"/>
                  </a:cubicBezTo>
                  <a:cubicBezTo>
                    <a:pt x="52326" y="1106072"/>
                    <a:pt x="88912" y="1055327"/>
                    <a:pt x="111348" y="1002287"/>
                  </a:cubicBezTo>
                  <a:cubicBezTo>
                    <a:pt x="127410" y="964165"/>
                    <a:pt x="138501" y="918648"/>
                    <a:pt x="130853" y="877338"/>
                  </a:cubicBezTo>
                  <a:cubicBezTo>
                    <a:pt x="122821" y="833733"/>
                    <a:pt x="94139" y="796375"/>
                    <a:pt x="77440" y="755958"/>
                  </a:cubicBezTo>
                  <a:cubicBezTo>
                    <a:pt x="60485" y="715158"/>
                    <a:pt x="56151" y="673211"/>
                    <a:pt x="70811" y="630881"/>
                  </a:cubicBezTo>
                  <a:cubicBezTo>
                    <a:pt x="86490" y="585491"/>
                    <a:pt x="117977" y="547369"/>
                    <a:pt x="133275" y="501979"/>
                  </a:cubicBezTo>
                  <a:cubicBezTo>
                    <a:pt x="148699" y="456461"/>
                    <a:pt x="144620" y="405206"/>
                    <a:pt x="122694" y="362366"/>
                  </a:cubicBezTo>
                  <a:cubicBezTo>
                    <a:pt x="102807" y="323479"/>
                    <a:pt x="65202" y="298872"/>
                    <a:pt x="43021" y="261769"/>
                  </a:cubicBezTo>
                  <a:cubicBezTo>
                    <a:pt x="19438" y="222372"/>
                    <a:pt x="26703" y="182974"/>
                    <a:pt x="52454" y="147019"/>
                  </a:cubicBezTo>
                  <a:cubicBezTo>
                    <a:pt x="78460" y="110682"/>
                    <a:pt x="86108" y="83397"/>
                    <a:pt x="49777" y="48717"/>
                  </a:cubicBezTo>
                  <a:cubicBezTo>
                    <a:pt x="23007" y="23090"/>
                    <a:pt x="63672" y="-17455"/>
                    <a:pt x="90315" y="8172"/>
                  </a:cubicBezTo>
                  <a:cubicBezTo>
                    <a:pt x="126136" y="42470"/>
                    <a:pt x="144620" y="88370"/>
                    <a:pt x="125753" y="136437"/>
                  </a:cubicBezTo>
                  <a:cubicBezTo>
                    <a:pt x="117468" y="157347"/>
                    <a:pt x="101278" y="172519"/>
                    <a:pt x="91080" y="192282"/>
                  </a:cubicBezTo>
                  <a:cubicBezTo>
                    <a:pt x="75782" y="221862"/>
                    <a:pt x="100003" y="244812"/>
                    <a:pt x="119379" y="265339"/>
                  </a:cubicBezTo>
                  <a:cubicBezTo>
                    <a:pt x="186432" y="336357"/>
                    <a:pt x="221871" y="430579"/>
                    <a:pt x="185285" y="526459"/>
                  </a:cubicBezTo>
                  <a:cubicBezTo>
                    <a:pt x="167311" y="573378"/>
                    <a:pt x="130725" y="614816"/>
                    <a:pt x="120781" y="664668"/>
                  </a:cubicBezTo>
                  <a:close/>
                </a:path>
              </a:pathLst>
            </a:custGeom>
            <a:solidFill>
              <a:srgbClr val="292727"/>
            </a:solidFill>
            <a:ln w="1273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F71A8D2F-C65E-B8C3-67D0-0571A05277D2}"/>
              </a:ext>
            </a:extLst>
          </p:cNvPr>
          <p:cNvSpPr txBox="1"/>
          <p:nvPr/>
        </p:nvSpPr>
        <p:spPr>
          <a:xfrm>
            <a:off x="3850928" y="1138351"/>
            <a:ext cx="13030200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 5:</a:t>
            </a:r>
            <a:r>
              <a:rPr lang="nl-NL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Cho hàm số bậc hai có đồ thị như hình bên dưới 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76">
            <a:extLst>
              <a:ext uri="{FF2B5EF4-FFF2-40B4-BE49-F238E27FC236}">
                <a16:creationId xmlns:a16="http://schemas.microsoft.com/office/drawing/2014/main" id="{BC9B05F9-10BD-C334-E8D4-2FA0EDDC7DB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4370" y="3762413"/>
            <a:ext cx="5834063" cy="4887842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9B101855-4610-EEE0-D686-C53B223B327A}"/>
                  </a:ext>
                </a:extLst>
              </p:cNvPr>
              <p:cNvSpPr txBox="1"/>
              <p:nvPr/>
            </p:nvSpPr>
            <p:spPr>
              <a:xfrm>
                <a:off x="3581400" y="2790010"/>
                <a:ext cx="9220200" cy="61592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197993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20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>
                    <a:tab pos="180340" algn="l"/>
                    <a:tab pos="288290" algn="l"/>
                    <a:tab pos="360045" algn="l"/>
                    <a:tab pos="467995" algn="l"/>
                    <a:tab pos="540385" algn="l"/>
                    <a:tab pos="648335" algn="l"/>
                    <a:tab pos="1260475" algn="l"/>
                    <a:tab pos="2520315" algn="l"/>
                    <a:tab pos="3330575" algn="l"/>
                  </a:tabLst>
                  <a:defRPr/>
                </a:pPr>
                <a:r>
                  <a:rPr kumimoji="0" lang="nl-NL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Hỏi hàm số đó là hàm số nào?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20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>
                    <a:tab pos="1719580" algn="l"/>
                    <a:tab pos="3262630" algn="l"/>
                    <a:tab pos="4806315" algn="l"/>
                  </a:tabLst>
                  <a:defRPr/>
                </a:pPr>
                <a:r>
                  <a:rPr kumimoji="0" lang="nl-NL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kumimoji="0" lang="nl-NL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kumimoji="0" lang="nl-NL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nl-NL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kumimoji="0" lang="nl-NL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kumimoji="0" lang="nl-NL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−4</m:t>
                    </m:r>
                    <m:r>
                      <a:rPr kumimoji="0" lang="nl-NL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kumimoji="0" lang="nl-NL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−1.</m:t>
                    </m:r>
                  </m:oMath>
                </a14:m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20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>
                    <a:tab pos="1719580" algn="l"/>
                    <a:tab pos="3262630" algn="l"/>
                    <a:tab pos="4806315" algn="l"/>
                  </a:tabLst>
                  <a:defRPr/>
                </a:pPr>
                <a:r>
                  <a:rPr kumimoji="0" lang="nl-NL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kumimoji="0" lang="nl-NL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kumimoji="0" lang="nl-NL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=2</m:t>
                    </m:r>
                    <m:sSup>
                      <m:sSup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nl-NL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kumimoji="0" lang="nl-NL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kumimoji="0" lang="nl-NL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−4</m:t>
                    </m:r>
                    <m:r>
                      <a:rPr kumimoji="0" lang="nl-NL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kumimoji="0" lang="nl-NL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−1.</m:t>
                    </m:r>
                  </m:oMath>
                </a14:m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20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>
                    <a:tab pos="1719580" algn="l"/>
                    <a:tab pos="3262630" algn="l"/>
                    <a:tab pos="4806315" algn="l"/>
                  </a:tabLst>
                  <a:defRPr/>
                </a:pPr>
                <a:r>
                  <a:rPr kumimoji="0" lang="nl-NL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kumimoji="0" lang="nl-NL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kumimoji="0" lang="nl-NL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=−2</m:t>
                    </m:r>
                    <m:sSup>
                      <m:sSup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nl-NL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kumimoji="0" lang="nl-NL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kumimoji="0" lang="nl-NL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−4</m:t>
                    </m:r>
                    <m:r>
                      <a:rPr kumimoji="0" lang="nl-NL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kumimoji="0" lang="nl-NL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−1.</m:t>
                    </m:r>
                  </m:oMath>
                </a14:m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20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>
                    <a:tab pos="1719580" algn="l"/>
                    <a:tab pos="3262630" algn="l"/>
                    <a:tab pos="4806315" algn="l"/>
                  </a:tabLst>
                  <a:defRPr/>
                </a:pPr>
                <a:r>
                  <a:rPr kumimoji="0" lang="nl-NL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kumimoji="0" lang="nl-NL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kumimoji="0" lang="nl-NL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=2</m:t>
                    </m:r>
                    <m:sSup>
                      <m:sSup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nl-NL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kumimoji="0" lang="nl-NL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kumimoji="0" lang="nl-NL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−4</m:t>
                    </m:r>
                    <m:r>
                      <a:rPr kumimoji="0" lang="nl-NL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kumimoji="0" lang="nl-NL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+1.</m:t>
                    </m:r>
                  </m:oMath>
                </a14:m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9B101855-4610-EEE0-D686-C53B223B32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400" y="2790010"/>
                <a:ext cx="9220200" cy="6159250"/>
              </a:xfrm>
              <a:prstGeom prst="rect">
                <a:avLst/>
              </a:prstGeom>
              <a:blipFill>
                <a:blip r:embed="rId8"/>
                <a:stretch>
                  <a:fillRect l="-2381" b="-33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Hình Bầu dục 18">
            <a:extLst>
              <a:ext uri="{FF2B5EF4-FFF2-40B4-BE49-F238E27FC236}">
                <a16:creationId xmlns:a16="http://schemas.microsoft.com/office/drawing/2014/main" id="{B991DA3F-C356-7280-F062-64BE5A281354}"/>
              </a:ext>
            </a:extLst>
          </p:cNvPr>
          <p:cNvSpPr/>
          <p:nvPr/>
        </p:nvSpPr>
        <p:spPr>
          <a:xfrm>
            <a:off x="3389626" y="5374335"/>
            <a:ext cx="914400" cy="9906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476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427" t="9977" b="1102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51822"/>
          <a:stretch>
            <a:fillRect/>
          </a:stretch>
        </p:blipFill>
        <p:spPr>
          <a:xfrm>
            <a:off x="554213" y="0"/>
            <a:ext cx="2472105" cy="671715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70657"/>
          <a:stretch>
            <a:fillRect/>
          </a:stretch>
        </p:blipFill>
        <p:spPr>
          <a:xfrm>
            <a:off x="16938354" y="3817732"/>
            <a:ext cx="1505652" cy="671715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4327771" flipH="1">
            <a:off x="16079379" y="799083"/>
            <a:ext cx="2550203" cy="114991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859593">
            <a:off x="1363427" y="6187937"/>
            <a:ext cx="1783401" cy="37295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6BE695CE-C05B-E8E7-1FDC-ADE6162ED690}"/>
                  </a:ext>
                </a:extLst>
              </p:cNvPr>
              <p:cNvSpPr txBox="1"/>
              <p:nvPr/>
            </p:nvSpPr>
            <p:spPr>
              <a:xfrm>
                <a:off x="2956227" y="923338"/>
                <a:ext cx="14052219" cy="9014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200"/>
                  </a:spcBef>
                  <a:spcAft>
                    <a:spcPts val="800"/>
                  </a:spcAft>
                  <a:tabLst>
                    <a:tab pos="180340" algn="l"/>
                    <a:tab pos="288290" algn="l"/>
                    <a:tab pos="360045" algn="l"/>
                    <a:tab pos="467995" algn="l"/>
                    <a:tab pos="540385" algn="l"/>
                    <a:tab pos="648335" algn="l"/>
                    <a:tab pos="1260475" algn="l"/>
                    <a:tab pos="2520315" algn="l"/>
                    <a:tab pos="3780790" algn="l"/>
                    <a:tab pos="5040630" algn="r"/>
                  </a:tabLst>
                </a:pPr>
                <a:r>
                  <a:rPr lang="nl-NL" sz="40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Câu 6: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Cho hàm số 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𝑏𝑥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có đồ thị như hình bên.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6BE695CE-C05B-E8E7-1FDC-ADE6162ED6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6227" y="923338"/>
                <a:ext cx="14052219" cy="901401"/>
              </a:xfrm>
              <a:prstGeom prst="rect">
                <a:avLst/>
              </a:prstGeom>
              <a:blipFill>
                <a:blip r:embed="rId9"/>
                <a:stretch>
                  <a:fillRect l="-1562" r="-607" b="-283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75">
            <a:extLst>
              <a:ext uri="{FF2B5EF4-FFF2-40B4-BE49-F238E27FC236}">
                <a16:creationId xmlns:a16="http://schemas.microsoft.com/office/drawing/2014/main" id="{6440EB12-B6B3-8360-81EF-1083EED5D95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6821" y="3808207"/>
            <a:ext cx="4740584" cy="4361032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B48D39E9-DA3B-A340-EEF5-836BE1FB08A1}"/>
                  </a:ext>
                </a:extLst>
              </p:cNvPr>
              <p:cNvSpPr txBox="1"/>
              <p:nvPr/>
            </p:nvSpPr>
            <p:spPr>
              <a:xfrm>
                <a:off x="3751099" y="2552700"/>
                <a:ext cx="7335119" cy="61594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8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Khẳng định nào sau đây đúng?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200000"/>
                  </a:lnSpc>
                  <a:spcBef>
                    <a:spcPts val="0"/>
                  </a:spcBef>
                  <a:spcAft>
                    <a:spcPts val="800"/>
                  </a:spcAft>
                  <a:tabLst>
                    <a:tab pos="1719580" algn="l"/>
                    <a:tab pos="3262630" algn="l"/>
                    <a:tab pos="4806315" algn="l"/>
                  </a:tabLst>
                </a:pPr>
                <a:r>
                  <a:rPr lang="nl-NL" sz="40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&gt;0, 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&lt;0, 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&gt;0.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200000"/>
                  </a:lnSpc>
                  <a:spcBef>
                    <a:spcPts val="0"/>
                  </a:spcBef>
                  <a:spcAft>
                    <a:spcPts val="800"/>
                  </a:spcAft>
                  <a:tabLst>
                    <a:tab pos="1719580" algn="l"/>
                    <a:tab pos="3262630" algn="l"/>
                    <a:tab pos="4806315" algn="l"/>
                  </a:tabLst>
                </a:pPr>
                <a:r>
                  <a:rPr lang="nl-NL" sz="40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nl-NL" sz="4000" b="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nl-NL" sz="4000" b="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&lt;0, </m:t>
                    </m:r>
                    <m:r>
                      <a:rPr lang="nl-NL" sz="4000" b="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nl-NL" sz="4000" b="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&lt;0, </m:t>
                    </m:r>
                    <m:r>
                      <a:rPr lang="nl-NL" sz="4000" b="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nl-NL" sz="4000" b="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&lt;0.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	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200000"/>
                  </a:lnSpc>
                  <a:spcBef>
                    <a:spcPts val="0"/>
                  </a:spcBef>
                  <a:spcAft>
                    <a:spcPts val="800"/>
                  </a:spcAft>
                  <a:tabLst>
                    <a:tab pos="1719580" algn="l"/>
                    <a:tab pos="3262630" algn="l"/>
                    <a:tab pos="4806315" algn="l"/>
                  </a:tabLst>
                </a:pPr>
                <a:r>
                  <a:rPr lang="nl-NL" sz="40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&lt;0, 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&gt;0, 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&gt;0.</m:t>
                    </m:r>
                  </m:oMath>
                </a14:m>
                <a:endParaRPr lang="nl-NL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200000"/>
                  </a:lnSpc>
                  <a:spcBef>
                    <a:spcPts val="0"/>
                  </a:spcBef>
                  <a:spcAft>
                    <a:spcPts val="800"/>
                  </a:spcAft>
                  <a:tabLst>
                    <a:tab pos="1719580" algn="l"/>
                    <a:tab pos="3262630" algn="l"/>
                    <a:tab pos="4806315" algn="l"/>
                  </a:tabLst>
                </a:pPr>
                <a:r>
                  <a:rPr lang="nl-NL" sz="40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&lt;0, 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&lt;0, 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&gt;0.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B48D39E9-DA3B-A340-EEF5-836BE1FB08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1099" y="2552700"/>
                <a:ext cx="7335119" cy="6159443"/>
              </a:xfrm>
              <a:prstGeom prst="rect">
                <a:avLst/>
              </a:prstGeom>
              <a:blipFill>
                <a:blip r:embed="rId11"/>
                <a:stretch>
                  <a:fillRect l="-2907" r="-1163" b="-33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Hình Bầu dục 15">
            <a:extLst>
              <a:ext uri="{FF2B5EF4-FFF2-40B4-BE49-F238E27FC236}">
                <a16:creationId xmlns:a16="http://schemas.microsoft.com/office/drawing/2014/main" id="{E2BF38B1-EE0E-3792-4EA2-8C778F10B497}"/>
              </a:ext>
            </a:extLst>
          </p:cNvPr>
          <p:cNvSpPr/>
          <p:nvPr/>
        </p:nvSpPr>
        <p:spPr>
          <a:xfrm>
            <a:off x="3595093" y="7845484"/>
            <a:ext cx="914400" cy="9906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960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427" t="9977" b="1102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2700000">
            <a:off x="1845793" y="-493147"/>
            <a:ext cx="1044336" cy="285142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866557">
            <a:off x="14021501" y="4738927"/>
            <a:ext cx="2095041" cy="555156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639800" y="9151150"/>
            <a:ext cx="1862233" cy="11088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A5774CDC-94EB-3E9C-500E-4AE92C726915}"/>
                  </a:ext>
                </a:extLst>
              </p:cNvPr>
              <p:cNvSpPr txBox="1"/>
              <p:nvPr/>
            </p:nvSpPr>
            <p:spPr>
              <a:xfrm>
                <a:off x="4004186" y="1714500"/>
                <a:ext cx="13070298" cy="70825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800"/>
                  </a:spcAft>
                </a:pPr>
                <a:r>
                  <a:rPr lang="nl-NL" sz="40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Câu 7: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Xác định parabol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</m:d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=2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𝑏𝑥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biết rằng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</m:d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đi qua điểm 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𝑀</m:t>
                    </m:r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0;4</m:t>
                        </m:r>
                      </m:e>
                    </m:d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có trục đối xứng 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=1.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200000"/>
                  </a:lnSpc>
                  <a:spcBef>
                    <a:spcPts val="0"/>
                  </a:spcBef>
                  <a:spcAft>
                    <a:spcPts val="800"/>
                  </a:spcAft>
                  <a:tabLst>
                    <a:tab pos="1719580" algn="l"/>
                    <a:tab pos="3262630" algn="l"/>
                    <a:tab pos="4806315" algn="l"/>
                  </a:tabLst>
                </a:pPr>
                <a:r>
                  <a:rPr lang="nl-NL" sz="40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=2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−4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+4.</m:t>
                    </m:r>
                  </m:oMath>
                </a14:m>
                <a:endParaRPr lang="nl-NL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200000"/>
                  </a:lnSpc>
                  <a:spcBef>
                    <a:spcPts val="0"/>
                  </a:spcBef>
                  <a:spcAft>
                    <a:spcPts val="800"/>
                  </a:spcAft>
                  <a:tabLst>
                    <a:tab pos="1719580" algn="l"/>
                    <a:tab pos="3262630" algn="l"/>
                    <a:tab pos="4806315" algn="l"/>
                  </a:tabLst>
                </a:pPr>
                <a:r>
                  <a:rPr lang="nl-NL" sz="40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=2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+4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−3.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	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200000"/>
                  </a:lnSpc>
                  <a:spcBef>
                    <a:spcPts val="0"/>
                  </a:spcBef>
                  <a:spcAft>
                    <a:spcPts val="800"/>
                  </a:spcAft>
                  <a:tabLst>
                    <a:tab pos="1719580" algn="l"/>
                    <a:tab pos="3262630" algn="l"/>
                    <a:tab pos="4806315" algn="l"/>
                  </a:tabLst>
                </a:pPr>
                <a:r>
                  <a:rPr lang="nl-NL" sz="40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nl-NL" sz="4000" b="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nl-NL" sz="4000" b="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=2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000" b="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nl-NL" sz="4000" b="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nl-NL" sz="4000" b="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−3</m:t>
                    </m:r>
                    <m:r>
                      <a:rPr lang="nl-NL" sz="4000" b="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nl-NL" sz="4000" b="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+4.</m:t>
                    </m:r>
                  </m:oMath>
                </a14:m>
                <a:endParaRPr lang="nl-NL" sz="40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200000"/>
                  </a:lnSpc>
                  <a:spcBef>
                    <a:spcPts val="0"/>
                  </a:spcBef>
                  <a:spcAft>
                    <a:spcPts val="800"/>
                  </a:spcAft>
                  <a:tabLst>
                    <a:tab pos="1719580" algn="l"/>
                    <a:tab pos="3262630" algn="l"/>
                    <a:tab pos="4806315" algn="l"/>
                  </a:tabLst>
                </a:pPr>
                <a:r>
                  <a:rPr lang="nl-NL" sz="40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=2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+4.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A5774CDC-94EB-3E9C-500E-4AE92C7269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4186" y="1714500"/>
                <a:ext cx="13070298" cy="7082580"/>
              </a:xfrm>
              <a:prstGeom prst="rect">
                <a:avLst/>
              </a:prstGeom>
              <a:blipFill>
                <a:blip r:embed="rId8"/>
                <a:stretch>
                  <a:fillRect l="-1679" r="-1632" b="-2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Hình Bầu dục 9">
            <a:extLst>
              <a:ext uri="{FF2B5EF4-FFF2-40B4-BE49-F238E27FC236}">
                <a16:creationId xmlns:a16="http://schemas.microsoft.com/office/drawing/2014/main" id="{B1876C6C-8E37-34C0-8D32-FAE5DA97E7A0}"/>
              </a:ext>
            </a:extLst>
          </p:cNvPr>
          <p:cNvSpPr/>
          <p:nvPr/>
        </p:nvSpPr>
        <p:spPr>
          <a:xfrm>
            <a:off x="3778659" y="3924300"/>
            <a:ext cx="914400" cy="9906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229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427" t="9977" b="1102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306800" y="266700"/>
            <a:ext cx="930920" cy="9487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66DA1179-A55F-0B7C-77D0-29E74E7625D3}"/>
                  </a:ext>
                </a:extLst>
              </p:cNvPr>
              <p:cNvSpPr txBox="1"/>
              <p:nvPr/>
            </p:nvSpPr>
            <p:spPr>
              <a:xfrm>
                <a:off x="3844304" y="2232126"/>
                <a:ext cx="12961293" cy="58227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800"/>
                  </a:spcAft>
                </a:pPr>
                <a:r>
                  <a:rPr lang="nl-NL" sz="44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Câu 8:</a:t>
                </a:r>
                <a:r>
                  <a:rPr lang="nl-NL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Biết rằng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</m:d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𝑏𝑥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+2</m:t>
                    </m:r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&gt;1</m:t>
                        </m:r>
                      </m:e>
                    </m:d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đi qua điểm </a:t>
                </a:r>
                <a14:m>
                  <m:oMath xmlns:m="http://schemas.openxmlformats.org/officeDocument/2006/math"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𝑀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−1;6</m:t>
                        </m:r>
                      </m:e>
                    </m:d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có tung độ đỉnh bằng </a:t>
                </a:r>
                <a14:m>
                  <m:oMath xmlns:m="http://schemas.openxmlformats.org/officeDocument/2006/math"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Tính tích </a:t>
                </a:r>
                <a14:m>
                  <m:oMath xmlns:m="http://schemas.openxmlformats.org/officeDocument/2006/math"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𝑇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𝑎𝑏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4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		A. </a:t>
                </a:r>
                <a14:m>
                  <m:oMath xmlns:m="http://schemas.openxmlformats.org/officeDocument/2006/math"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𝑃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=−3.</m:t>
                    </m:r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				</a:t>
                </a:r>
                <a:r>
                  <a:rPr lang="nl-NL" sz="44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𝑃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=−2.</m:t>
                    </m:r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	</a:t>
                </a:r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4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		C. </a:t>
                </a:r>
                <a14:m>
                  <m:oMath xmlns:m="http://schemas.openxmlformats.org/officeDocument/2006/math"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𝑃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=192.</m:t>
                    </m:r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				</a:t>
                </a:r>
                <a:r>
                  <a:rPr lang="nl-NL" sz="44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𝑃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=28.</m:t>
                    </m:r>
                  </m:oMath>
                </a14:m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66DA1179-A55F-0B7C-77D0-29E74E7625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4304" y="2232126"/>
                <a:ext cx="12961293" cy="5822748"/>
              </a:xfrm>
              <a:prstGeom prst="rect">
                <a:avLst/>
              </a:prstGeom>
              <a:blipFill>
                <a:blip r:embed="rId4"/>
                <a:stretch>
                  <a:fillRect l="-1929" r="-1881" b="-39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2B001D40-A405-2A9B-CE8A-AF0F1FE74D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322855" flipH="1">
            <a:off x="15450181" y="4895589"/>
            <a:ext cx="1851424" cy="5316314"/>
          </a:xfrm>
          <a:prstGeom prst="rect">
            <a:avLst/>
          </a:prstGeom>
        </p:spPr>
      </p:pic>
      <p:sp>
        <p:nvSpPr>
          <p:cNvPr id="8" name="Hình Bầu dục 7">
            <a:extLst>
              <a:ext uri="{FF2B5EF4-FFF2-40B4-BE49-F238E27FC236}">
                <a16:creationId xmlns:a16="http://schemas.microsoft.com/office/drawing/2014/main" id="{D9D0901E-A6C8-E31C-29CA-00ADEB497C71}"/>
              </a:ext>
            </a:extLst>
          </p:cNvPr>
          <p:cNvSpPr/>
          <p:nvPr/>
        </p:nvSpPr>
        <p:spPr>
          <a:xfrm>
            <a:off x="4419600" y="7154761"/>
            <a:ext cx="914400" cy="9906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855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427" t="9977" b="1102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3106400" y="9486900"/>
            <a:ext cx="4805049" cy="468492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42101"/>
          <a:stretch>
            <a:fillRect/>
          </a:stretch>
        </p:blipFill>
        <p:spPr>
          <a:xfrm>
            <a:off x="2209800" y="495300"/>
            <a:ext cx="2782073" cy="468492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8AB50830-4144-AF3D-C4CA-2C42AEFC8504}"/>
              </a:ext>
            </a:extLst>
          </p:cNvPr>
          <p:cNvSpPr txBox="1"/>
          <p:nvPr/>
        </p:nvSpPr>
        <p:spPr>
          <a:xfrm>
            <a:off x="5486400" y="1366956"/>
            <a:ext cx="9372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286AAA99-1074-3D7C-AC23-7F6B910656FF}"/>
              </a:ext>
            </a:extLst>
          </p:cNvPr>
          <p:cNvSpPr txBox="1"/>
          <p:nvPr/>
        </p:nvSpPr>
        <p:spPr>
          <a:xfrm>
            <a:off x="2209800" y="6362700"/>
            <a:ext cx="4343400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pt-BR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Ghi nhớ kiến thức trong bài. 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F8DA3874-EC3C-70FF-7041-1EA532BBE016}"/>
              </a:ext>
            </a:extLst>
          </p:cNvPr>
          <p:cNvSpPr txBox="1"/>
          <p:nvPr/>
        </p:nvSpPr>
        <p:spPr>
          <a:xfrm>
            <a:off x="7315200" y="6362699"/>
            <a:ext cx="4572000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Hoàn thành bài tập trong SBT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BF8E4CD9-D005-1FB1-D777-BC0C587EBB0C}"/>
              </a:ext>
            </a:extLst>
          </p:cNvPr>
          <p:cNvSpPr txBox="1"/>
          <p:nvPr/>
        </p:nvSpPr>
        <p:spPr>
          <a:xfrm>
            <a:off x="13106400" y="6210300"/>
            <a:ext cx="4572000" cy="27482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Chuẩn bị bài mới “</a:t>
            </a:r>
            <a:r>
              <a:rPr lang="pt-BR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 3: Dấu của tam thức bậc hai</a:t>
            </a:r>
            <a:r>
              <a:rPr lang="pt-BR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Đồ họa 15" descr="Flower outline">
            <a:extLst>
              <a:ext uri="{FF2B5EF4-FFF2-40B4-BE49-F238E27FC236}">
                <a16:creationId xmlns:a16="http://schemas.microsoft.com/office/drawing/2014/main" id="{6A6F4D5C-3FDE-9B7F-79B0-FF43160969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124200" y="3924300"/>
            <a:ext cx="2209800" cy="2209800"/>
          </a:xfrm>
          <a:prstGeom prst="rect">
            <a:avLst/>
          </a:prstGeom>
        </p:spPr>
      </p:pic>
      <p:pic>
        <p:nvPicPr>
          <p:cNvPr id="17" name="Đồ họa 16" descr="Flower outline">
            <a:extLst>
              <a:ext uri="{FF2B5EF4-FFF2-40B4-BE49-F238E27FC236}">
                <a16:creationId xmlns:a16="http://schemas.microsoft.com/office/drawing/2014/main" id="{A41F8E0D-C074-189E-F2FE-A7B35848C4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458200" y="3919555"/>
            <a:ext cx="2209800" cy="2209800"/>
          </a:xfrm>
          <a:prstGeom prst="rect">
            <a:avLst/>
          </a:prstGeom>
        </p:spPr>
      </p:pic>
      <p:pic>
        <p:nvPicPr>
          <p:cNvPr id="18" name="Đồ họa 17" descr="Flower outline">
            <a:extLst>
              <a:ext uri="{FF2B5EF4-FFF2-40B4-BE49-F238E27FC236}">
                <a16:creationId xmlns:a16="http://schemas.microsoft.com/office/drawing/2014/main" id="{A2FBD95F-9CAB-6A23-ACA4-228C032A0D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4287500" y="3862405"/>
            <a:ext cx="22098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051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4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427" t="9977" b="1102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4828"/>
          <a:stretch>
            <a:fillRect/>
          </a:stretch>
        </p:blipFill>
        <p:spPr>
          <a:xfrm>
            <a:off x="1452562" y="95018"/>
            <a:ext cx="2966750" cy="319720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859608">
            <a:off x="16295233" y="8831982"/>
            <a:ext cx="1722072" cy="1354697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CA522C6D-A90F-F0B5-4613-2E9814F6FDC1}"/>
              </a:ext>
            </a:extLst>
          </p:cNvPr>
          <p:cNvSpPr txBox="1"/>
          <p:nvPr/>
        </p:nvSpPr>
        <p:spPr>
          <a:xfrm>
            <a:off x="3276600" y="2859729"/>
            <a:ext cx="13182600" cy="3557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CẢM ƠN CÁC EM ĐÃ LẮNG NGHE BÀI GIẢNG</a:t>
            </a:r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9214822B-2F14-F751-9AF2-27BD4A80429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322855" flipH="1">
            <a:off x="2010224" y="5015845"/>
            <a:ext cx="1851424" cy="5316314"/>
          </a:xfrm>
          <a:prstGeom prst="rect">
            <a:avLst/>
          </a:prstGeom>
        </p:spPr>
      </p:pic>
      <p:pic>
        <p:nvPicPr>
          <p:cNvPr id="10" name="Picture 7">
            <a:extLst>
              <a:ext uri="{FF2B5EF4-FFF2-40B4-BE49-F238E27FC236}">
                <a16:creationId xmlns:a16="http://schemas.microsoft.com/office/drawing/2014/main" id="{DEE1A435-3611-63D7-B9A1-F27C9AD34DA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866557">
            <a:off x="15401065" y="516442"/>
            <a:ext cx="2095041" cy="5551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514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427" t="9977" b="1102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51822"/>
          <a:stretch>
            <a:fillRect/>
          </a:stretch>
        </p:blipFill>
        <p:spPr>
          <a:xfrm>
            <a:off x="554213" y="0"/>
            <a:ext cx="2472105" cy="671715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70657"/>
          <a:stretch>
            <a:fillRect/>
          </a:stretch>
        </p:blipFill>
        <p:spPr>
          <a:xfrm>
            <a:off x="16684179" y="3569850"/>
            <a:ext cx="1505652" cy="671715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4327771">
            <a:off x="2305430" y="903165"/>
            <a:ext cx="2550203" cy="114991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859593">
            <a:off x="1836559" y="7501388"/>
            <a:ext cx="957022" cy="2001376"/>
          </a:xfrm>
          <a:prstGeom prst="rect">
            <a:avLst/>
          </a:prstGeom>
        </p:spPr>
      </p:pic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C1F39A04-545F-A590-1B83-53CF23C08BBF}"/>
              </a:ext>
            </a:extLst>
          </p:cNvPr>
          <p:cNvSpPr txBox="1"/>
          <p:nvPr/>
        </p:nvSpPr>
        <p:spPr>
          <a:xfrm>
            <a:off x="4065892" y="1028700"/>
            <a:ext cx="11521562" cy="11848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5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KẾT LUẬN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Hình chữ nhật: Góc Tròn 16">
                <a:extLst>
                  <a:ext uri="{FF2B5EF4-FFF2-40B4-BE49-F238E27FC236}">
                    <a16:creationId xmlns:a16="http://schemas.microsoft.com/office/drawing/2014/main" id="{1EECB6A2-29F1-21D6-7CCC-12C95BCC9A06}"/>
                  </a:ext>
                </a:extLst>
              </p:cNvPr>
              <p:cNvSpPr/>
              <p:nvPr/>
            </p:nvSpPr>
            <p:spPr>
              <a:xfrm>
                <a:off x="3806873" y="2989577"/>
                <a:ext cx="12039600" cy="4680525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Hàm </a:t>
                </a:r>
                <a:r>
                  <a:rPr kumimoji="0" lang="en-US" sz="4800" b="0" i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kumimoji="0" lang="en-US" sz="48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800" b="0" i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bậc</a:t>
                </a:r>
                <a:r>
                  <a:rPr kumimoji="0" lang="en-US" sz="48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800" b="0" i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kumimoji="0" lang="en-US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kumimoji="0" lang="en-US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hàm</a:t>
                </a:r>
                <a:r>
                  <a:rPr kumimoji="0" lang="en-US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kumimoji="0" lang="en-US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r>
                  <a:rPr kumimoji="0" lang="en-US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cho</a:t>
                </a:r>
                <a:r>
                  <a:rPr kumimoji="0" lang="en-US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bằng</a:t>
                </a:r>
                <a:r>
                  <a:rPr kumimoji="0" lang="en-US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biểu</a:t>
                </a:r>
                <a:r>
                  <a:rPr kumimoji="0" lang="en-US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thức</a:t>
                </a:r>
                <a:r>
                  <a:rPr kumimoji="0" lang="en-US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kumimoji="0" lang="en-US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dạng</a:t>
                </a:r>
                <a:r>
                  <a:rPr kumimoji="0" lang="en-US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kumimoji="0" lang="en-US" sz="4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kumimoji="0" lang="en-US" sz="4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  <m:sSup>
                      <m:sSupPr>
                        <m:ctrlPr>
                          <a:rPr kumimoji="0" lang="en-US" sz="4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kumimoji="0" lang="en-US" sz="4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kumimoji="0" lang="en-US" sz="4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kumimoji="0" lang="en-US" sz="4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a:rPr kumimoji="0" lang="en-US" sz="4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𝑏𝑥</m:t>
                    </m:r>
                    <m:r>
                      <a:rPr kumimoji="0" lang="en-US" sz="4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a:rPr kumimoji="0" lang="en-US" sz="4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kumimoji="0" lang="en-US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kumimoji="0" lang="en-US" sz="4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kumimoji="0" lang="en-US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đó</a:t>
                </a:r>
                <a:r>
                  <a:rPr kumimoji="0" lang="en-US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  <m:r>
                      <a:rPr kumimoji="0" lang="en-US" sz="4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 </m:t>
                    </m:r>
                    <m:r>
                      <a:rPr kumimoji="0" lang="en-US" sz="4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</m:t>
                    </m:r>
                    <m:r>
                      <a:rPr kumimoji="0" lang="en-US" sz="4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 </m:t>
                    </m:r>
                    <m:r>
                      <a:rPr kumimoji="0" lang="en-US" sz="4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𝑐</m:t>
                    </m:r>
                    <m:r>
                      <a:rPr kumimoji="0" lang="en-US" sz="4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kumimoji="0" lang="en-US" sz="4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kumimoji="0" lang="en-US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những</a:t>
                </a:r>
                <a:r>
                  <a:rPr kumimoji="0" lang="en-US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hằng</a:t>
                </a:r>
                <a:r>
                  <a:rPr kumimoji="0" lang="en-US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kumimoji="0" lang="en-US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kumimoji="0" lang="en-US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kumimoji="0" lang="en-US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khác</a:t>
                </a:r>
                <a:r>
                  <a:rPr kumimoji="0" lang="en-US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0. </a:t>
                </a:r>
                <a:r>
                  <a:rPr kumimoji="0" lang="en-US" sz="4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Tập</a:t>
                </a:r>
                <a:r>
                  <a:rPr kumimoji="0" lang="en-US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xác</a:t>
                </a:r>
                <a:r>
                  <a:rPr kumimoji="0" lang="en-US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định</a:t>
                </a:r>
                <a:r>
                  <a:rPr kumimoji="0" lang="en-US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kumimoji="0" lang="en-US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hàm</a:t>
                </a:r>
                <a:r>
                  <a:rPr kumimoji="0" lang="en-US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kumimoji="0" lang="en-US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kumimoji="0" lang="en-US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kumimoji="0" lang="en-US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7" name="Hình chữ nhật: Góc Tròn 16">
                <a:extLst>
                  <a:ext uri="{FF2B5EF4-FFF2-40B4-BE49-F238E27FC236}">
                    <a16:creationId xmlns:a16="http://schemas.microsoft.com/office/drawing/2014/main" id="{1EECB6A2-29F1-21D6-7CCC-12C95BCC9A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6873" y="2989577"/>
                <a:ext cx="12039600" cy="4680525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427" t="9977" b="1102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7221200" y="93354"/>
            <a:ext cx="930920" cy="948708"/>
          </a:xfrm>
          <a:prstGeom prst="rect">
            <a:avLst/>
          </a:prstGeom>
        </p:spPr>
      </p:pic>
      <p:sp>
        <p:nvSpPr>
          <p:cNvPr id="14" name="Hình Bầu dục 13">
            <a:extLst>
              <a:ext uri="{FF2B5EF4-FFF2-40B4-BE49-F238E27FC236}">
                <a16:creationId xmlns:a16="http://schemas.microsoft.com/office/drawing/2014/main" id="{59960B13-DE0E-8980-2763-998FDBA8066C}"/>
              </a:ext>
            </a:extLst>
          </p:cNvPr>
          <p:cNvSpPr/>
          <p:nvPr/>
        </p:nvSpPr>
        <p:spPr>
          <a:xfrm>
            <a:off x="7620000" y="380204"/>
            <a:ext cx="3048000" cy="12954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C1A68979-88F1-A078-882D-C1F3748049B8}"/>
                  </a:ext>
                </a:extLst>
              </p:cNvPr>
              <p:cNvSpPr txBox="1"/>
              <p:nvPr/>
            </p:nvSpPr>
            <p:spPr>
              <a:xfrm>
                <a:off x="2705100" y="1872008"/>
                <a:ext cx="12877800" cy="36713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Trong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hàm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hàm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nào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hàm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bậc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?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những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hàm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bậc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00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tự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do.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	a)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=8</m:t>
                    </m:r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−6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; 			b)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+2 021</m:t>
                    </m:r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C1A68979-88F1-A078-882D-C1F3748049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5100" y="1872008"/>
                <a:ext cx="12877800" cy="3671390"/>
              </a:xfrm>
              <a:prstGeom prst="rect">
                <a:avLst/>
              </a:prstGeom>
              <a:blipFill>
                <a:blip r:embed="rId4"/>
                <a:stretch>
                  <a:fillRect l="-1705" r="-1657" b="-63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Mũi tên: Xuống 16">
            <a:extLst>
              <a:ext uri="{FF2B5EF4-FFF2-40B4-BE49-F238E27FC236}">
                <a16:creationId xmlns:a16="http://schemas.microsoft.com/office/drawing/2014/main" id="{02CE15BF-B84F-2DD3-FAF9-E2F9795CB85D}"/>
              </a:ext>
            </a:extLst>
          </p:cNvPr>
          <p:cNvSpPr/>
          <p:nvPr/>
        </p:nvSpPr>
        <p:spPr>
          <a:xfrm>
            <a:off x="5614987" y="5734126"/>
            <a:ext cx="609600" cy="762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C302B71C-95E6-1A3B-3F1D-28171AAA9AAC}"/>
                  </a:ext>
                </a:extLst>
              </p:cNvPr>
              <p:cNvSpPr txBox="1"/>
              <p:nvPr/>
            </p:nvSpPr>
            <p:spPr>
              <a:xfrm>
                <a:off x="3583780" y="6496126"/>
                <a:ext cx="4672013" cy="36715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 </a:t>
                </a:r>
                <a:r>
                  <a:rPr lang="en-US" sz="40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hàm</a:t>
                </a:r>
                <a:r>
                  <a:rPr lang="en-US" sz="4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bậc</a:t>
                </a:r>
                <a:r>
                  <a:rPr lang="en-US" sz="4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Hệ</a:t>
                </a:r>
                <a:r>
                  <a:rPr lang="en-US" sz="4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8</m:t>
                    </m:r>
                  </m:oMath>
                </a14:m>
                <a:r>
                  <a:rPr lang="en-US" sz="4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Hệ</a:t>
                </a:r>
                <a:r>
                  <a:rPr lang="en-US" sz="4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−6</m:t>
                    </m:r>
                  </m:oMath>
                </a14:m>
                <a:r>
                  <a:rPr lang="en-US" sz="4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Hệ</a:t>
                </a:r>
                <a:r>
                  <a:rPr lang="en-US" sz="4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tự</a:t>
                </a:r>
                <a:r>
                  <a:rPr lang="en-US" sz="4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do </a:t>
                </a:r>
                <a:r>
                  <a:rPr lang="en-US" sz="40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</m:t>
                    </m:r>
                  </m:oMath>
                </a14:m>
                <a:r>
                  <a:rPr lang="en-US" sz="4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C302B71C-95E6-1A3B-3F1D-28171AAA9A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3780" y="6496126"/>
                <a:ext cx="4672013" cy="3671583"/>
              </a:xfrm>
              <a:prstGeom prst="rect">
                <a:avLst/>
              </a:prstGeom>
              <a:blipFill>
                <a:blip r:embed="rId5"/>
                <a:stretch>
                  <a:fillRect l="-4700" r="-261" b="-63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Mũi tên: Xuống 18">
            <a:extLst>
              <a:ext uri="{FF2B5EF4-FFF2-40B4-BE49-F238E27FC236}">
                <a16:creationId xmlns:a16="http://schemas.microsoft.com/office/drawing/2014/main" id="{CECABFFA-2DC8-D43B-7C81-940BFE1EB7B9}"/>
              </a:ext>
            </a:extLst>
          </p:cNvPr>
          <p:cNvSpPr/>
          <p:nvPr/>
        </p:nvSpPr>
        <p:spPr>
          <a:xfrm>
            <a:off x="13048058" y="5734126"/>
            <a:ext cx="609600" cy="762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61057AE9-427B-467A-19F4-5357E9B966A0}"/>
              </a:ext>
            </a:extLst>
          </p:cNvPr>
          <p:cNvSpPr txBox="1"/>
          <p:nvPr/>
        </p:nvSpPr>
        <p:spPr>
          <a:xfrm>
            <a:off x="11334748" y="6686854"/>
            <a:ext cx="4036220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hàm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bậc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E4F244FA-521F-2D42-49CD-2F057BF0C4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859593">
            <a:off x="16030920" y="5434306"/>
            <a:ext cx="2176516" cy="45516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19" grpId="0" animBg="1"/>
      <p:bldP spid="2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491</TotalTime>
  <Words>4671</Words>
  <PresentationFormat>Tùy chỉnh</PresentationFormat>
  <Paragraphs>358</Paragraphs>
  <Slides>78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78</vt:i4>
      </vt:variant>
    </vt:vector>
  </HeadingPairs>
  <TitlesOfParts>
    <vt:vector size="83" baseType="lpstr">
      <vt:lpstr>Arial</vt:lpstr>
      <vt:lpstr>Cambria Math</vt:lpstr>
      <vt:lpstr>Calibri</vt:lpstr>
      <vt:lpstr>Symbol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2006-08-16T00:00:00Z</dcterms:created>
  <dcterms:modified xsi:type="dcterms:W3CDTF">2022-10-14T01:52:33Z</dcterms:modified>
  <dc:identifier>DAFOOeglv-o</dc:identifier>
</cp:coreProperties>
</file>