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5"/>
  </p:notesMasterIdLst>
  <p:sldIdLst>
    <p:sldId id="256" r:id="rId2"/>
    <p:sldId id="257" r:id="rId3"/>
    <p:sldId id="267" r:id="rId4"/>
    <p:sldId id="265" r:id="rId5"/>
    <p:sldId id="276" r:id="rId6"/>
    <p:sldId id="262" r:id="rId7"/>
    <p:sldId id="273" r:id="rId8"/>
    <p:sldId id="272" r:id="rId9"/>
    <p:sldId id="288" r:id="rId10"/>
    <p:sldId id="298" r:id="rId11"/>
    <p:sldId id="299" r:id="rId12"/>
    <p:sldId id="300" r:id="rId13"/>
    <p:sldId id="301" r:id="rId14"/>
    <p:sldId id="269" r:id="rId15"/>
    <p:sldId id="271" r:id="rId16"/>
    <p:sldId id="302" r:id="rId17"/>
    <p:sldId id="303" r:id="rId18"/>
    <p:sldId id="304" r:id="rId19"/>
    <p:sldId id="308" r:id="rId20"/>
    <p:sldId id="309" r:id="rId21"/>
    <p:sldId id="258" r:id="rId22"/>
    <p:sldId id="310" r:id="rId23"/>
    <p:sldId id="311" r:id="rId24"/>
  </p:sldIdLst>
  <p:sldSz cx="18288000" cy="10287000"/>
  <p:notesSz cx="6858000" cy="9144000"/>
  <p:embeddedFontLs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F0"/>
    <a:srgbClr val="FFF5D5"/>
    <a:srgbClr val="FEF1E6"/>
    <a:srgbClr val="F8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CE0BA-54C3-4B95-86CB-82FAA736852D}" v="3129" dt="2022-11-21T12:02:37.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22" autoAdjust="0"/>
  </p:normalViewPr>
  <p:slideViewPr>
    <p:cSldViewPr>
      <p:cViewPr varScale="1">
        <p:scale>
          <a:sx n="72" d="100"/>
          <a:sy n="72" d="100"/>
        </p:scale>
        <p:origin x="6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648CF-08A7-4D46-AE8A-28C1F373C637}" type="datetimeFigureOut">
              <a:rPr lang="en-US" smtClean="0"/>
              <a:t>9/10/2023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95234-A262-4461-BCDA-603D5DC1FD8D}" type="slidenum">
              <a:rPr lang="en-US" smtClean="0"/>
              <a:t>‹#›</a:t>
            </a:fld>
            <a:endParaRPr lang="en-US"/>
          </a:p>
        </p:txBody>
      </p:sp>
    </p:spTree>
    <p:extLst>
      <p:ext uri="{BB962C8B-B14F-4D97-AF65-F5344CB8AC3E}">
        <p14:creationId xmlns:p14="http://schemas.microsoft.com/office/powerpoint/2010/main" val="1910861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6.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svg"/><Relationship Id="rId7" Type="http://schemas.openxmlformats.org/officeDocument/2006/relationships/image" Target="../media/image4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17.svg"/><Relationship Id="rId10" Type="http://schemas.openxmlformats.org/officeDocument/2006/relationships/image" Target="../media/image46.svg"/><Relationship Id="rId4" Type="http://schemas.openxmlformats.org/officeDocument/2006/relationships/image" Target="../media/image16.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svg"/><Relationship Id="rId7" Type="http://schemas.openxmlformats.org/officeDocument/2006/relationships/image" Target="../media/image4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17.svg"/><Relationship Id="rId10" Type="http://schemas.openxmlformats.org/officeDocument/2006/relationships/image" Target="../media/image46.svg"/><Relationship Id="rId4" Type="http://schemas.openxmlformats.org/officeDocument/2006/relationships/image" Target="../media/image16.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1.svg"/><Relationship Id="rId7" Type="http://schemas.openxmlformats.org/officeDocument/2006/relationships/image" Target="../media/image28.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2.sv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59.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8.svg"/><Relationship Id="rId5" Type="http://schemas.openxmlformats.org/officeDocument/2006/relationships/image" Target="../media/image56.svg"/><Relationship Id="rId10" Type="http://schemas.openxmlformats.org/officeDocument/2006/relationships/image" Target="../media/image7.png"/><Relationship Id="rId4" Type="http://schemas.openxmlformats.org/officeDocument/2006/relationships/image" Target="../media/image55.pn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svg"/><Relationship Id="rId7" Type="http://schemas.openxmlformats.org/officeDocument/2006/relationships/image" Target="../media/image6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17.svg"/><Relationship Id="rId10" Type="http://schemas.openxmlformats.org/officeDocument/2006/relationships/image" Target="../media/image64.png"/><Relationship Id="rId4" Type="http://schemas.openxmlformats.org/officeDocument/2006/relationships/image" Target="../media/image16.png"/><Relationship Id="rId9" Type="http://schemas.openxmlformats.org/officeDocument/2006/relationships/image" Target="../media/image63.svg"/></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54.svg"/><Relationship Id="rId7" Type="http://schemas.openxmlformats.org/officeDocument/2006/relationships/image" Target="../media/image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82.svg"/><Relationship Id="rId5" Type="http://schemas.openxmlformats.org/officeDocument/2006/relationships/image" Target="../media/image26.svg"/><Relationship Id="rId10" Type="http://schemas.openxmlformats.org/officeDocument/2006/relationships/image" Target="../media/image81.png"/><Relationship Id="rId4" Type="http://schemas.openxmlformats.org/officeDocument/2006/relationships/image" Target="../media/image25.png"/><Relationship Id="rId9" Type="http://schemas.openxmlformats.org/officeDocument/2006/relationships/image" Target="../media/image80.sv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sv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svg"/><Relationship Id="rId7" Type="http://schemas.openxmlformats.org/officeDocument/2006/relationships/image" Target="../media/image3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24.svg"/><Relationship Id="rId10" Type="http://schemas.openxmlformats.org/officeDocument/2006/relationships/image" Target="../media/image37.png"/><Relationship Id="rId4" Type="http://schemas.openxmlformats.org/officeDocument/2006/relationships/image" Target="../media/image23.png"/><Relationship Id="rId9"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96233" y="-206777"/>
            <a:ext cx="2163067" cy="3752955"/>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3729" y="7391295"/>
            <a:ext cx="4044858" cy="2419560"/>
          </a:xfrm>
          <a:prstGeom prst="rect">
            <a:avLst/>
          </a:prstGeom>
        </p:spPr>
      </p:pic>
      <p:sp>
        <p:nvSpPr>
          <p:cNvPr id="11" name="TextBox 12">
            <a:extLst>
              <a:ext uri="{FF2B5EF4-FFF2-40B4-BE49-F238E27FC236}">
                <a16:creationId xmlns:a16="http://schemas.microsoft.com/office/drawing/2014/main" id="{3205A0BB-F4CF-0BDB-46E5-882D04A5DC87}"/>
              </a:ext>
            </a:extLst>
          </p:cNvPr>
          <p:cNvSpPr txBox="1"/>
          <p:nvPr/>
        </p:nvSpPr>
        <p:spPr>
          <a:xfrm>
            <a:off x="1395263" y="3546178"/>
            <a:ext cx="15497473" cy="3378554"/>
          </a:xfrm>
          <a:prstGeom prst="rect">
            <a:avLst/>
          </a:prstGeom>
        </p:spPr>
        <p:txBody>
          <a:bodyPr wrap="square" lIns="0" tIns="0" rIns="0" bIns="0" rtlCol="0" anchor="t">
            <a:spAutoFit/>
          </a:bodyPr>
          <a:lstStyle/>
          <a:p>
            <a:pPr algn="ctr">
              <a:lnSpc>
                <a:spcPct val="150000"/>
              </a:lnSpc>
            </a:pPr>
            <a:r>
              <a:rPr lang="en-US" sz="7800" b="1" dirty="0">
                <a:latin typeface="Arial" panose="020B0604020202020204" pitchFamily="34" charset="0"/>
                <a:cs typeface="Arial" panose="020B0604020202020204" pitchFamily="34" charset="0"/>
              </a:rPr>
              <a:t>CHÀO MỪNG CÁC EM ĐẾN VỚI BUỔI HỌC NGÀY HÔM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02200" y="-333178"/>
            <a:ext cx="1042592" cy="1808913"/>
          </a:xfrm>
          <a:prstGeom prst="rect">
            <a:avLst/>
          </a:prstGeom>
        </p:spPr>
      </p:pic>
      <p:pic>
        <p:nvPicPr>
          <p:cNvPr id="3" name="Picture 12">
            <a:extLst>
              <a:ext uri="{FF2B5EF4-FFF2-40B4-BE49-F238E27FC236}">
                <a16:creationId xmlns:a16="http://schemas.microsoft.com/office/drawing/2014/main" id="{AAE9C4AE-F6A1-72C1-83CC-D0F427494B4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96407">
            <a:off x="344422" y="9105483"/>
            <a:ext cx="854120" cy="988981"/>
          </a:xfrm>
          <a:prstGeom prst="rect">
            <a:avLst/>
          </a:prstGeom>
        </p:spPr>
      </p:pic>
      <p:sp>
        <p:nvSpPr>
          <p:cNvPr id="2" name="Line Callout 1 (Border and Accent Bar) 3">
            <a:extLst>
              <a:ext uri="{FF2B5EF4-FFF2-40B4-BE49-F238E27FC236}">
                <a16:creationId xmlns:a16="http://schemas.microsoft.com/office/drawing/2014/main" id="{6A3546E5-D47A-56F3-7ABC-CAF8040DB0A0}"/>
              </a:ext>
            </a:extLst>
          </p:cNvPr>
          <p:cNvSpPr/>
          <p:nvPr/>
        </p:nvSpPr>
        <p:spPr>
          <a:xfrm>
            <a:off x="228601" y="1076404"/>
            <a:ext cx="8153400" cy="2438400"/>
          </a:xfrm>
          <a:prstGeom prst="accentBorderCallout1">
            <a:avLst>
              <a:gd name="adj1" fmla="val 18750"/>
              <a:gd name="adj2" fmla="val -3127"/>
              <a:gd name="adj3" fmla="val 17954"/>
              <a:gd name="adj4" fmla="val -17509"/>
            </a:avLst>
          </a:prstGeom>
          <a:solidFill>
            <a:srgbClr val="E8F4F8"/>
          </a:solidFill>
          <a:ln>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400" b="1">
                <a:solidFill>
                  <a:srgbClr val="C00000"/>
                </a:solidFill>
                <a:latin typeface="Arial" panose="020B0604020202020204" pitchFamily="34" charset="0"/>
                <a:cs typeface="Arial" panose="020B0604020202020204" pitchFamily="34" charset="0"/>
              </a:rPr>
              <a:t>CÂU TRẢ LỜI:</a:t>
            </a:r>
          </a:p>
          <a:p>
            <a:pPr algn="ctr">
              <a:lnSpc>
                <a:spcPct val="150000"/>
              </a:lnSpc>
            </a:pPr>
            <a:r>
              <a:rPr lang="vi-VN" sz="4000">
                <a:solidFill>
                  <a:schemeClr val="accent1">
                    <a:lumMod val="50000"/>
                  </a:schemeClr>
                </a:solidFill>
                <a:latin typeface="Arial" panose="020B0604020202020204" pitchFamily="34" charset="0"/>
                <a:cs typeface="Arial" panose="020B0604020202020204" pitchFamily="34" charset="0"/>
              </a:rPr>
              <a:t>Các bước lập luận khi tranh biện</a:t>
            </a:r>
            <a:endParaRPr lang="en-US" sz="4000" i="1" dirty="0">
              <a:solidFill>
                <a:schemeClr val="accent1">
                  <a:lumMod val="50000"/>
                </a:schemeClr>
              </a:solidFill>
              <a:latin typeface="Arial" panose="020B0604020202020204" pitchFamily="34" charset="0"/>
              <a:cs typeface="Arial" panose="020B0604020202020204" pitchFamily="34" charset="0"/>
            </a:endParaRPr>
          </a:p>
        </p:txBody>
      </p:sp>
      <p:pic>
        <p:nvPicPr>
          <p:cNvPr id="2050" name="Picture 2" descr="5 quyển sách hay về tranh luận thuyết phục và hiệu quả - Readvii">
            <a:extLst>
              <a:ext uri="{FF2B5EF4-FFF2-40B4-BE49-F238E27FC236}">
                <a16:creationId xmlns:a16="http://schemas.microsoft.com/office/drawing/2014/main" id="{A4156973-FA5F-A4F3-1733-EECB61A63C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546060"/>
            <a:ext cx="6672263" cy="425503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8" name="Plaque 7">
            <a:extLst>
              <a:ext uri="{FF2B5EF4-FFF2-40B4-BE49-F238E27FC236}">
                <a16:creationId xmlns:a16="http://schemas.microsoft.com/office/drawing/2014/main" id="{055DD15C-0F2E-BED4-5195-B2981F9BF28F}"/>
              </a:ext>
            </a:extLst>
          </p:cNvPr>
          <p:cNvSpPr/>
          <p:nvPr/>
        </p:nvSpPr>
        <p:spPr>
          <a:xfrm>
            <a:off x="9058318" y="4463538"/>
            <a:ext cx="8458200" cy="2838845"/>
          </a:xfrm>
          <a:prstGeom prst="plaqu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b="1">
                <a:solidFill>
                  <a:srgbClr val="000000"/>
                </a:solidFill>
                <a:latin typeface="Arial" panose="020B0604020202020204" pitchFamily="34" charset="0"/>
                <a:ea typeface="Calibri" panose="020F0502020204030204" pitchFamily="34" charset="0"/>
                <a:cs typeface="Arial" panose="020B0604020202020204" pitchFamily="34" charset="0"/>
              </a:rPr>
              <a:t>Bước 2: </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Đưa ra các lí lẽ, dẫn chứng,... để giải thích, chứng minh cho luận điểm.</a:t>
            </a:r>
            <a:endParaRPr lang="en-US"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9" name="Plaque 8">
            <a:extLst>
              <a:ext uri="{FF2B5EF4-FFF2-40B4-BE49-F238E27FC236}">
                <a16:creationId xmlns:a16="http://schemas.microsoft.com/office/drawing/2014/main" id="{6FB30F52-DE55-CC7A-D62C-06013E74E615}"/>
              </a:ext>
            </a:extLst>
          </p:cNvPr>
          <p:cNvSpPr/>
          <p:nvPr/>
        </p:nvSpPr>
        <p:spPr>
          <a:xfrm>
            <a:off x="9058318" y="7962900"/>
            <a:ext cx="8458200" cy="1870961"/>
          </a:xfrm>
          <a:prstGeom prst="plaqu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000000"/>
                </a:solidFill>
                <a:latin typeface="Arial" panose="020B0604020202020204" pitchFamily="34" charset="0"/>
                <a:ea typeface="Calibri" panose="020F0502020204030204" pitchFamily="34" charset="0"/>
                <a:cs typeface="Arial" panose="020B0604020202020204" pitchFamily="34" charset="0"/>
              </a:rPr>
              <a:t>Bước 3: </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Đưa ra kết luận chung</a:t>
            </a:r>
            <a:endParaRPr lang="en-US"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ACE01795-849C-396F-49E3-D6660EDB5181}"/>
              </a:ext>
            </a:extLst>
          </p:cNvPr>
          <p:cNvCxnSpPr>
            <a:cxnSpLocks/>
            <a:stCxn id="11" idx="2"/>
            <a:endCxn id="8" idx="0"/>
          </p:cNvCxnSpPr>
          <p:nvPr/>
        </p:nvCxnSpPr>
        <p:spPr>
          <a:xfrm>
            <a:off x="13287418" y="3803021"/>
            <a:ext cx="0" cy="660517"/>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Plaque 10">
            <a:extLst>
              <a:ext uri="{FF2B5EF4-FFF2-40B4-BE49-F238E27FC236}">
                <a16:creationId xmlns:a16="http://schemas.microsoft.com/office/drawing/2014/main" id="{E9BF21ED-4821-70C4-6B4D-B24DAA81E084}"/>
              </a:ext>
            </a:extLst>
          </p:cNvPr>
          <p:cNvSpPr/>
          <p:nvPr/>
        </p:nvSpPr>
        <p:spPr>
          <a:xfrm>
            <a:off x="9058318" y="723900"/>
            <a:ext cx="8458200" cy="3079121"/>
          </a:xfrm>
          <a:prstGeom prst="plaqu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b="1">
                <a:solidFill>
                  <a:schemeClr val="tx1"/>
                </a:solidFill>
                <a:latin typeface="Arial" panose="020B0604020202020204" pitchFamily="34" charset="0"/>
                <a:ea typeface="Calibri" panose="020F0502020204030204" pitchFamily="34" charset="0"/>
                <a:cs typeface="Arial" panose="020B0604020202020204" pitchFamily="34" charset="0"/>
              </a:rPr>
              <a:t>Bước 1: </a:t>
            </a:r>
            <a:r>
              <a:rPr lang="en-US" sz="3800">
                <a:solidFill>
                  <a:schemeClr val="tx1"/>
                </a:solidFill>
                <a:latin typeface="Arial" panose="020B0604020202020204" pitchFamily="34" charset="0"/>
                <a:ea typeface="Calibri" panose="020F0502020204030204" pitchFamily="34" charset="0"/>
                <a:cs typeface="Arial" panose="020B0604020202020204" pitchFamily="34" charset="0"/>
              </a:rPr>
              <a:t>Trình bày rõ ràng luận điểm hay lí do chính vì sao ủng hộ hoặc phản đối.</a:t>
            </a:r>
            <a:endParaRPr lang="vi-VN" sz="38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C5AAA900-54B8-DD12-919E-67ACE50C7BE2}"/>
              </a:ext>
            </a:extLst>
          </p:cNvPr>
          <p:cNvCxnSpPr>
            <a:cxnSpLocks/>
            <a:stCxn id="8" idx="2"/>
            <a:endCxn id="9" idx="0"/>
          </p:cNvCxnSpPr>
          <p:nvPr/>
        </p:nvCxnSpPr>
        <p:spPr>
          <a:xfrm>
            <a:off x="13287418" y="7302383"/>
            <a:ext cx="0" cy="660517"/>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06886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right)">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500"/>
                            </p:stCondLst>
                            <p:childTnLst>
                              <p:par>
                                <p:cTn id="31" presetID="16" presetClass="entr" presetSubtype="2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48415" y="-246396"/>
            <a:ext cx="1042592" cy="1808913"/>
          </a:xfrm>
          <a:prstGeom prst="rect">
            <a:avLst/>
          </a:prstGeom>
        </p:spPr>
      </p:pic>
      <p:pic>
        <p:nvPicPr>
          <p:cNvPr id="3" name="Picture 12">
            <a:extLst>
              <a:ext uri="{FF2B5EF4-FFF2-40B4-BE49-F238E27FC236}">
                <a16:creationId xmlns:a16="http://schemas.microsoft.com/office/drawing/2014/main" id="{AAE9C4AE-F6A1-72C1-83CC-D0F427494B4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96407">
            <a:off x="344422" y="9105483"/>
            <a:ext cx="854120" cy="988981"/>
          </a:xfrm>
          <a:prstGeom prst="rect">
            <a:avLst/>
          </a:prstGeom>
        </p:spPr>
      </p:pic>
      <p:sp>
        <p:nvSpPr>
          <p:cNvPr id="2" name="Line Callout 1 (Border and Accent Bar) 3">
            <a:extLst>
              <a:ext uri="{FF2B5EF4-FFF2-40B4-BE49-F238E27FC236}">
                <a16:creationId xmlns:a16="http://schemas.microsoft.com/office/drawing/2014/main" id="{6A3546E5-D47A-56F3-7ABC-CAF8040DB0A0}"/>
              </a:ext>
            </a:extLst>
          </p:cNvPr>
          <p:cNvSpPr/>
          <p:nvPr/>
        </p:nvSpPr>
        <p:spPr>
          <a:xfrm>
            <a:off x="228601" y="1076404"/>
            <a:ext cx="7391399" cy="3387134"/>
          </a:xfrm>
          <a:prstGeom prst="accentBorderCallout1">
            <a:avLst>
              <a:gd name="adj1" fmla="val 18750"/>
              <a:gd name="adj2" fmla="val -3127"/>
              <a:gd name="adj3" fmla="val 17954"/>
              <a:gd name="adj4" fmla="val -17509"/>
            </a:avLst>
          </a:prstGeom>
          <a:solidFill>
            <a:srgbClr val="FFF5D5"/>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400" b="1">
                <a:solidFill>
                  <a:srgbClr val="C00000"/>
                </a:solidFill>
                <a:latin typeface="Arial" panose="020B0604020202020204" pitchFamily="34" charset="0"/>
                <a:cs typeface="Arial" panose="020B0604020202020204" pitchFamily="34" charset="0"/>
              </a:rPr>
              <a:t>CÂU TRẢ LỜI:</a:t>
            </a:r>
          </a:p>
          <a:p>
            <a:pPr algn="ctr">
              <a:lnSpc>
                <a:spcPct val="150000"/>
              </a:lnSpc>
            </a:pPr>
            <a:r>
              <a:rPr lang="vi-VN" sz="4000">
                <a:solidFill>
                  <a:schemeClr val="tx1"/>
                </a:solidFill>
                <a:latin typeface="Arial" panose="020B0604020202020204" pitchFamily="34" charset="0"/>
                <a:cs typeface="Arial" panose="020B0604020202020204" pitchFamily="34" charset="0"/>
              </a:rPr>
              <a:t>Những lưu ý để tranh biện có hiệu quả</a:t>
            </a:r>
            <a:endParaRPr lang="en-US" sz="4000" i="1" dirty="0">
              <a:solidFill>
                <a:schemeClr val="tx1"/>
              </a:solidFill>
              <a:latin typeface="Arial" panose="020B0604020202020204" pitchFamily="34" charset="0"/>
              <a:cs typeface="Arial" panose="020B0604020202020204" pitchFamily="34" charset="0"/>
            </a:endParaRPr>
          </a:p>
        </p:txBody>
      </p:sp>
      <p:pic>
        <p:nvPicPr>
          <p:cNvPr id="4" name="Picture 3" descr="A white and red megaphone with a yellow center&#10;&#10;Description automatically generated">
            <a:extLst>
              <a:ext uri="{FF2B5EF4-FFF2-40B4-BE49-F238E27FC236}">
                <a16:creationId xmlns:a16="http://schemas.microsoft.com/office/drawing/2014/main" id="{504A2C88-EF16-68A8-2825-6B2FA24B560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966" t="15569" r="10823" b="19094"/>
          <a:stretch/>
        </p:blipFill>
        <p:spPr>
          <a:xfrm rot="273117">
            <a:off x="1503097" y="5237313"/>
            <a:ext cx="4436186" cy="3803247"/>
          </a:xfrm>
          <a:prstGeom prst="rect">
            <a:avLst/>
          </a:prstGeom>
        </p:spPr>
      </p:pic>
      <p:sp>
        <p:nvSpPr>
          <p:cNvPr id="6" name="Rounded Rectangle 18">
            <a:extLst>
              <a:ext uri="{FF2B5EF4-FFF2-40B4-BE49-F238E27FC236}">
                <a16:creationId xmlns:a16="http://schemas.microsoft.com/office/drawing/2014/main" id="{63268B3C-717E-AB23-73F9-84A3D4D45C6F}"/>
              </a:ext>
            </a:extLst>
          </p:cNvPr>
          <p:cNvSpPr/>
          <p:nvPr/>
        </p:nvSpPr>
        <p:spPr>
          <a:xfrm>
            <a:off x="8790214" y="5343877"/>
            <a:ext cx="8960203" cy="1933640"/>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800">
                <a:latin typeface="Arial" panose="020B0604020202020204" pitchFamily="34" charset="0"/>
                <a:cs typeface="Arial" panose="020B0604020202020204" pitchFamily="34" charset="0"/>
              </a:rPr>
              <a:t>Tự tin, cởi mở, thẳng thắn</a:t>
            </a:r>
            <a:endParaRPr lang="en-US" sz="3800" dirty="0">
              <a:solidFill>
                <a:schemeClr val="tx1"/>
              </a:solidFill>
              <a:latin typeface="Arial" panose="020B0604020202020204" pitchFamily="34" charset="0"/>
              <a:cs typeface="Arial" panose="020B0604020202020204" pitchFamily="34" charset="0"/>
            </a:endParaRPr>
          </a:p>
        </p:txBody>
      </p:sp>
      <p:sp>
        <p:nvSpPr>
          <p:cNvPr id="13" name="Rounded Rectangle 19">
            <a:extLst>
              <a:ext uri="{FF2B5EF4-FFF2-40B4-BE49-F238E27FC236}">
                <a16:creationId xmlns:a16="http://schemas.microsoft.com/office/drawing/2014/main" id="{02D85F5D-C29E-2542-4C68-CEB6356D0689}"/>
              </a:ext>
            </a:extLst>
          </p:cNvPr>
          <p:cNvSpPr/>
          <p:nvPr/>
        </p:nvSpPr>
        <p:spPr>
          <a:xfrm>
            <a:off x="8822871" y="2981677"/>
            <a:ext cx="8927545" cy="1933640"/>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800">
                <a:latin typeface="Arial" panose="020B0604020202020204" pitchFamily="34" charset="0"/>
                <a:cs typeface="Arial" panose="020B0604020202020204" pitchFamily="34" charset="0"/>
              </a:rPr>
              <a:t>Nắm vững quan điểm của bản thân</a:t>
            </a:r>
            <a:endParaRPr lang="en-US" sz="3800" dirty="0">
              <a:solidFill>
                <a:schemeClr val="tx1"/>
              </a:solidFill>
              <a:latin typeface="Arial" panose="020B0604020202020204" pitchFamily="34" charset="0"/>
              <a:cs typeface="Arial" panose="020B0604020202020204" pitchFamily="34" charset="0"/>
            </a:endParaRPr>
          </a:p>
        </p:txBody>
      </p:sp>
      <p:sp>
        <p:nvSpPr>
          <p:cNvPr id="14" name="Rounded Rectangle 23">
            <a:extLst>
              <a:ext uri="{FF2B5EF4-FFF2-40B4-BE49-F238E27FC236}">
                <a16:creationId xmlns:a16="http://schemas.microsoft.com/office/drawing/2014/main" id="{BE444AAC-CBB6-DE1C-8661-87AE6A6D75AC}"/>
              </a:ext>
            </a:extLst>
          </p:cNvPr>
          <p:cNvSpPr/>
          <p:nvPr/>
        </p:nvSpPr>
        <p:spPr>
          <a:xfrm>
            <a:off x="8822871" y="7706077"/>
            <a:ext cx="8927548" cy="1933633"/>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800">
                <a:latin typeface="Arial" panose="020B0604020202020204" pitchFamily="34" charset="0"/>
                <a:cs typeface="Arial" panose="020B0604020202020204" pitchFamily="34" charset="0"/>
              </a:rPr>
              <a:t>Tôn trọng, lắng nghe ý kiến đối phương</a:t>
            </a:r>
            <a:endParaRPr lang="en-US" sz="3800" dirty="0">
              <a:solidFill>
                <a:schemeClr val="tx1"/>
              </a:solidFill>
              <a:latin typeface="Arial" panose="020B0604020202020204" pitchFamily="34" charset="0"/>
              <a:cs typeface="Arial" panose="020B0604020202020204" pitchFamily="34" charset="0"/>
            </a:endParaRPr>
          </a:p>
        </p:txBody>
      </p:sp>
      <p:sp>
        <p:nvSpPr>
          <p:cNvPr id="34" name="Rounded Rectangle 19">
            <a:extLst>
              <a:ext uri="{FF2B5EF4-FFF2-40B4-BE49-F238E27FC236}">
                <a16:creationId xmlns:a16="http://schemas.microsoft.com/office/drawing/2014/main" id="{52577C74-5701-84C2-C928-34757C8D9F4B}"/>
              </a:ext>
            </a:extLst>
          </p:cNvPr>
          <p:cNvSpPr/>
          <p:nvPr/>
        </p:nvSpPr>
        <p:spPr>
          <a:xfrm>
            <a:off x="8790211" y="619477"/>
            <a:ext cx="8960203" cy="1933640"/>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800">
                <a:latin typeface="Arial" panose="020B0604020202020204" pitchFamily="34" charset="0"/>
                <a:cs typeface="Arial" panose="020B0604020202020204" pitchFamily="34" charset="0"/>
              </a:rPr>
              <a:t>Trình bày, lập luận rõ ràng, chặt chẽ</a:t>
            </a:r>
            <a:endParaRPr lang="en-US" sz="3800" dirty="0">
              <a:solidFill>
                <a:schemeClr val="tx1"/>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C60EDF50-31DA-7FE6-C9C2-E0544170C101}"/>
              </a:ext>
            </a:extLst>
          </p:cNvPr>
          <p:cNvGrpSpPr/>
          <p:nvPr/>
        </p:nvGrpSpPr>
        <p:grpSpPr>
          <a:xfrm rot="16200000">
            <a:off x="7452086" y="2689588"/>
            <a:ext cx="2012233" cy="609595"/>
            <a:chOff x="6498137" y="3625822"/>
            <a:chExt cx="558104" cy="973671"/>
          </a:xfrm>
        </p:grpSpPr>
        <p:cxnSp>
          <p:nvCxnSpPr>
            <p:cNvPr id="37" name="Straight Connector 36">
              <a:extLst>
                <a:ext uri="{FF2B5EF4-FFF2-40B4-BE49-F238E27FC236}">
                  <a16:creationId xmlns:a16="http://schemas.microsoft.com/office/drawing/2014/main" id="{60FDF161-3366-4666-809F-6EB0742DB3CA}"/>
                </a:ext>
              </a:extLst>
            </p:cNvPr>
            <p:cNvCxnSpPr>
              <a:cxnSpLocks/>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8AEB377-5E84-CDFE-301A-D23412C96313}"/>
                </a:ext>
              </a:extLst>
            </p:cNvPr>
            <p:cNvCxnSpPr>
              <a:cxnSpLocks/>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55995B42-AC80-739A-64DD-E8861C88AE8D}"/>
              </a:ext>
            </a:extLst>
          </p:cNvPr>
          <p:cNvGrpSpPr/>
          <p:nvPr/>
        </p:nvGrpSpPr>
        <p:grpSpPr>
          <a:xfrm rot="16200000" flipH="1">
            <a:off x="4914602" y="4825101"/>
            <a:ext cx="7114413" cy="636805"/>
            <a:chOff x="6498137" y="3625822"/>
            <a:chExt cx="558104" cy="973671"/>
          </a:xfrm>
        </p:grpSpPr>
        <p:cxnSp>
          <p:nvCxnSpPr>
            <p:cNvPr id="40" name="Straight Connector 39">
              <a:extLst>
                <a:ext uri="{FF2B5EF4-FFF2-40B4-BE49-F238E27FC236}">
                  <a16:creationId xmlns:a16="http://schemas.microsoft.com/office/drawing/2014/main" id="{590385C5-B863-5B50-7B18-1876B11D5551}"/>
                </a:ext>
              </a:extLst>
            </p:cNvPr>
            <p:cNvCxnSpPr>
              <a:cxnSpLocks/>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4E2D014-C1B6-EE92-70CA-F6F386074CF6}"/>
                </a:ext>
              </a:extLst>
            </p:cNvPr>
            <p:cNvCxnSpPr>
              <a:cxnSpLocks/>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A97C7233-4E1E-521A-97D7-5AAE1DF55694}"/>
              </a:ext>
            </a:extLst>
          </p:cNvPr>
          <p:cNvGrpSpPr/>
          <p:nvPr/>
        </p:nvGrpSpPr>
        <p:grpSpPr>
          <a:xfrm rot="16200000">
            <a:off x="6970940" y="4658284"/>
            <a:ext cx="3034388" cy="669452"/>
            <a:chOff x="6498137" y="3625822"/>
            <a:chExt cx="558104" cy="973671"/>
          </a:xfrm>
        </p:grpSpPr>
        <p:cxnSp>
          <p:nvCxnSpPr>
            <p:cNvPr id="43" name="Straight Connector 42">
              <a:extLst>
                <a:ext uri="{FF2B5EF4-FFF2-40B4-BE49-F238E27FC236}">
                  <a16:creationId xmlns:a16="http://schemas.microsoft.com/office/drawing/2014/main" id="{B444F761-46A4-65D1-BB20-647018988D90}"/>
                </a:ext>
              </a:extLst>
            </p:cNvPr>
            <p:cNvCxnSpPr>
              <a:cxnSpLocks/>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8789F2E-DF04-5686-5FFC-EF4A266CCE79}"/>
                </a:ext>
              </a:extLst>
            </p:cNvPr>
            <p:cNvCxnSpPr>
              <a:cxnSpLocks/>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BA072374-5550-73C6-306B-641334807247}"/>
              </a:ext>
            </a:extLst>
          </p:cNvPr>
          <p:cNvGrpSpPr/>
          <p:nvPr/>
        </p:nvGrpSpPr>
        <p:grpSpPr>
          <a:xfrm rot="16200000">
            <a:off x="6895829" y="6852973"/>
            <a:ext cx="3105302" cy="590141"/>
            <a:chOff x="6498137" y="3625822"/>
            <a:chExt cx="558104" cy="973671"/>
          </a:xfrm>
        </p:grpSpPr>
        <p:cxnSp>
          <p:nvCxnSpPr>
            <p:cNvPr id="46" name="Straight Connector 45">
              <a:extLst>
                <a:ext uri="{FF2B5EF4-FFF2-40B4-BE49-F238E27FC236}">
                  <a16:creationId xmlns:a16="http://schemas.microsoft.com/office/drawing/2014/main" id="{102E30CB-275C-9521-F4E2-296AA9FFDFDA}"/>
                </a:ext>
              </a:extLst>
            </p:cNvPr>
            <p:cNvCxnSpPr>
              <a:cxnSpLocks/>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60B89A-E991-9153-E16A-9FA987E42DFE}"/>
                </a:ext>
              </a:extLst>
            </p:cNvPr>
            <p:cNvCxnSpPr>
              <a:cxnSpLocks/>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872264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randombar(horizontal)">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3" grpId="0" animBg="1"/>
      <p:bldP spid="14"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43" y="8753682"/>
            <a:ext cx="2286000" cy="136744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02274" y="-423429"/>
            <a:ext cx="1627590" cy="2498591"/>
          </a:xfrm>
          <a:prstGeom prst="rect">
            <a:avLst/>
          </a:prstGeom>
        </p:spPr>
      </p:pic>
      <p:sp>
        <p:nvSpPr>
          <p:cNvPr id="10" name="Freeform 3">
            <a:extLst>
              <a:ext uri="{FF2B5EF4-FFF2-40B4-BE49-F238E27FC236}">
                <a16:creationId xmlns:a16="http://schemas.microsoft.com/office/drawing/2014/main" id="{6739AE59-D3B0-5346-754F-C84B5F8CCB32}"/>
              </a:ext>
            </a:extLst>
          </p:cNvPr>
          <p:cNvSpPr/>
          <p:nvPr/>
        </p:nvSpPr>
        <p:spPr>
          <a:xfrm>
            <a:off x="1143000" y="1714500"/>
            <a:ext cx="16001999" cy="7332159"/>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5">
              <a:lumMod val="20000"/>
              <a:lumOff val="80000"/>
            </a:schemeClr>
          </a:solidFill>
        </p:spPr>
        <p:txBody>
          <a:bodyPr/>
          <a:lstStyle/>
          <a:p>
            <a:endParaRPr lang="en-US"/>
          </a:p>
        </p:txBody>
      </p:sp>
      <p:sp>
        <p:nvSpPr>
          <p:cNvPr id="11" name="Freeform 4">
            <a:extLst>
              <a:ext uri="{FF2B5EF4-FFF2-40B4-BE49-F238E27FC236}">
                <a16:creationId xmlns:a16="http://schemas.microsoft.com/office/drawing/2014/main" id="{154B9808-143D-6EC8-C21C-306E759059B0}"/>
              </a:ext>
            </a:extLst>
          </p:cNvPr>
          <p:cNvSpPr/>
          <p:nvPr/>
        </p:nvSpPr>
        <p:spPr>
          <a:xfrm>
            <a:off x="1143000" y="859605"/>
            <a:ext cx="1627230" cy="1721937"/>
          </a:xfrm>
          <a:custGeom>
            <a:avLst/>
            <a:gdLst/>
            <a:ahLst/>
            <a:cxnLst/>
            <a:rect l="l" t="t" r="r" b="b"/>
            <a:pathLst>
              <a:path w="1627230" h="1721937">
                <a:moveTo>
                  <a:pt x="0" y="0"/>
                </a:moveTo>
                <a:lnTo>
                  <a:pt x="1627231" y="0"/>
                </a:lnTo>
                <a:lnTo>
                  <a:pt x="1627231" y="1721937"/>
                </a:lnTo>
                <a:lnTo>
                  <a:pt x="0" y="17219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5">
            <a:extLst>
              <a:ext uri="{FF2B5EF4-FFF2-40B4-BE49-F238E27FC236}">
                <a16:creationId xmlns:a16="http://schemas.microsoft.com/office/drawing/2014/main" id="{702FC1F6-61E7-07B9-158F-E4E362CA5192}"/>
              </a:ext>
            </a:extLst>
          </p:cNvPr>
          <p:cNvSpPr/>
          <p:nvPr/>
        </p:nvSpPr>
        <p:spPr>
          <a:xfrm>
            <a:off x="16088204" y="1072224"/>
            <a:ext cx="1328304" cy="1378266"/>
          </a:xfrm>
          <a:custGeom>
            <a:avLst/>
            <a:gdLst/>
            <a:ahLst/>
            <a:cxnLst/>
            <a:rect l="l" t="t" r="r" b="b"/>
            <a:pathLst>
              <a:path w="1328304" h="1378266">
                <a:moveTo>
                  <a:pt x="0" y="0"/>
                </a:moveTo>
                <a:lnTo>
                  <a:pt x="1328304" y="0"/>
                </a:lnTo>
                <a:lnTo>
                  <a:pt x="1328304" y="1378266"/>
                </a:lnTo>
                <a:lnTo>
                  <a:pt x="0" y="1378266"/>
                </a:lnTo>
                <a:lnTo>
                  <a:pt x="0" y="0"/>
                </a:lnTo>
                <a:close/>
              </a:path>
            </a:pathLst>
          </a:custGeom>
          <a:blipFill>
            <a:blip r:embed="rId8"/>
            <a:stretch>
              <a:fillRect/>
            </a:stretch>
          </a:blipFill>
        </p:spPr>
        <p:txBody>
          <a:bodyPr/>
          <a:lstStyle/>
          <a:p>
            <a:endParaRPr lang="en-US"/>
          </a:p>
        </p:txBody>
      </p:sp>
      <p:grpSp>
        <p:nvGrpSpPr>
          <p:cNvPr id="19" name="Group 18">
            <a:extLst>
              <a:ext uri="{FF2B5EF4-FFF2-40B4-BE49-F238E27FC236}">
                <a16:creationId xmlns:a16="http://schemas.microsoft.com/office/drawing/2014/main" id="{02BEF65B-E42A-D85A-7138-73E69156A662}"/>
              </a:ext>
            </a:extLst>
          </p:cNvPr>
          <p:cNvGrpSpPr/>
          <p:nvPr/>
        </p:nvGrpSpPr>
        <p:grpSpPr>
          <a:xfrm>
            <a:off x="5867400" y="1092405"/>
            <a:ext cx="7276528" cy="1244189"/>
            <a:chOff x="5844711" y="1270945"/>
            <a:chExt cx="7276528" cy="1244189"/>
          </a:xfrm>
        </p:grpSpPr>
        <p:pic>
          <p:nvPicPr>
            <p:cNvPr id="20" name="Picture 9">
              <a:extLst>
                <a:ext uri="{FF2B5EF4-FFF2-40B4-BE49-F238E27FC236}">
                  <a16:creationId xmlns:a16="http://schemas.microsoft.com/office/drawing/2014/main" id="{15F77D09-9BB6-51A2-23C2-B5B2D6EC43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883946" y="1270945"/>
              <a:ext cx="6951410" cy="1244189"/>
            </a:xfrm>
            <a:prstGeom prst="rect">
              <a:avLst/>
            </a:prstGeom>
          </p:spPr>
        </p:pic>
        <p:sp>
          <p:nvSpPr>
            <p:cNvPr id="21" name="TextBox 20">
              <a:extLst>
                <a:ext uri="{FF2B5EF4-FFF2-40B4-BE49-F238E27FC236}">
                  <a16:creationId xmlns:a16="http://schemas.microsoft.com/office/drawing/2014/main" id="{BC0F0839-E6CA-242A-6104-97CC08360FB7}"/>
                </a:ext>
              </a:extLst>
            </p:cNvPr>
            <p:cNvSpPr txBox="1"/>
            <p:nvPr/>
          </p:nvSpPr>
          <p:spPr>
            <a:xfrm>
              <a:off x="5844711" y="1385207"/>
              <a:ext cx="7276528"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KẾT LUẬN</a:t>
              </a:r>
            </a:p>
          </p:txBody>
        </p:sp>
      </p:grpSp>
      <p:sp>
        <p:nvSpPr>
          <p:cNvPr id="22" name="TextBox 21">
            <a:extLst>
              <a:ext uri="{FF2B5EF4-FFF2-40B4-BE49-F238E27FC236}">
                <a16:creationId xmlns:a16="http://schemas.microsoft.com/office/drawing/2014/main" id="{F3F70789-289F-9013-7488-43C0B09BA5A3}"/>
              </a:ext>
            </a:extLst>
          </p:cNvPr>
          <p:cNvSpPr txBox="1"/>
          <p:nvPr/>
        </p:nvSpPr>
        <p:spPr>
          <a:xfrm>
            <a:off x="6733357" y="2581542"/>
            <a:ext cx="10051656" cy="6124112"/>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Cách lập luận khi tranh biện: </a:t>
            </a:r>
          </a:p>
          <a:p>
            <a:pPr marL="1200150" lvl="1" indent="-742950" algn="just">
              <a:lnSpc>
                <a:spcPct val="150000"/>
              </a:lnSpc>
              <a:buFont typeface="+mj-lt"/>
              <a:buAutoNum type="arabicPeriod"/>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Trình bày rõ luận điểm hay lí do ủng hộ/ phản đối.</a:t>
            </a:r>
          </a:p>
          <a:p>
            <a:pPr marL="1200150" lvl="1" indent="-742950" algn="just">
              <a:lnSpc>
                <a:spcPct val="150000"/>
              </a:lnSpc>
              <a:buFont typeface="+mj-lt"/>
              <a:buAutoNum type="arabicPeriod"/>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Đưa ra các lí lẽ, dẫn chứng, số liệu thống kê để giải thích, chứng minh cho luận điểm.</a:t>
            </a:r>
          </a:p>
          <a:p>
            <a:pPr marL="1200150" lvl="1" indent="-742950" algn="just">
              <a:lnSpc>
                <a:spcPct val="150000"/>
              </a:lnSpc>
              <a:buFont typeface="+mj-lt"/>
              <a:buAutoNum type="arabicPeriod"/>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Đưa ra kết luận chúng</a:t>
            </a:r>
            <a:endParaRPr lang="vi-VN"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9893DBFF-6CA8-89B1-C517-F2B40AC9A537}"/>
              </a:ext>
            </a:extLst>
          </p:cNvPr>
          <p:cNvGrpSpPr/>
          <p:nvPr/>
        </p:nvGrpSpPr>
        <p:grpSpPr>
          <a:xfrm>
            <a:off x="1793423" y="3764645"/>
            <a:ext cx="4658507" cy="3966657"/>
            <a:chOff x="1793423" y="3764645"/>
            <a:chExt cx="4658507" cy="3966657"/>
          </a:xfrm>
        </p:grpSpPr>
        <p:grpSp>
          <p:nvGrpSpPr>
            <p:cNvPr id="24" name="Group 8">
              <a:extLst>
                <a:ext uri="{FF2B5EF4-FFF2-40B4-BE49-F238E27FC236}">
                  <a16:creationId xmlns:a16="http://schemas.microsoft.com/office/drawing/2014/main" id="{79270B0D-A490-6EE8-0E3F-4D1D6AA81499}"/>
                </a:ext>
              </a:extLst>
            </p:cNvPr>
            <p:cNvGrpSpPr/>
            <p:nvPr/>
          </p:nvGrpSpPr>
          <p:grpSpPr>
            <a:xfrm>
              <a:off x="1793423" y="3764645"/>
              <a:ext cx="4658507" cy="3853963"/>
              <a:chOff x="0" y="0"/>
              <a:chExt cx="1100661" cy="893945"/>
            </a:xfrm>
          </p:grpSpPr>
          <p:sp>
            <p:nvSpPr>
              <p:cNvPr id="26" name="Freeform 9">
                <a:extLst>
                  <a:ext uri="{FF2B5EF4-FFF2-40B4-BE49-F238E27FC236}">
                    <a16:creationId xmlns:a16="http://schemas.microsoft.com/office/drawing/2014/main" id="{C1BFFC98-5986-9F52-AB4D-468F77E577DA}"/>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p>
            </p:txBody>
          </p:sp>
          <p:sp>
            <p:nvSpPr>
              <p:cNvPr id="27" name="TextBox 10">
                <a:extLst>
                  <a:ext uri="{FF2B5EF4-FFF2-40B4-BE49-F238E27FC236}">
                    <a16:creationId xmlns:a16="http://schemas.microsoft.com/office/drawing/2014/main" id="{DF7F1B19-3732-2974-994D-7EAFE6346D0A}"/>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p>
            </p:txBody>
          </p:sp>
        </p:grpSp>
        <p:pic>
          <p:nvPicPr>
            <p:cNvPr id="29" name="Picture 28" descr="A cartoon of two men at podiums&#10;&#10;Description automatically generated">
              <a:extLst>
                <a:ext uri="{FF2B5EF4-FFF2-40B4-BE49-F238E27FC236}">
                  <a16:creationId xmlns:a16="http://schemas.microsoft.com/office/drawing/2014/main" id="{C8A01789-28A8-2115-775D-5B91326A1A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49756" y="4066447"/>
              <a:ext cx="3822241" cy="3664855"/>
            </a:xfrm>
            <a:prstGeom prst="rect">
              <a:avLst/>
            </a:prstGeom>
          </p:spPr>
        </p:pic>
      </p:grpSp>
    </p:spTree>
    <p:extLst>
      <p:ext uri="{BB962C8B-B14F-4D97-AF65-F5344CB8AC3E}">
        <p14:creationId xmlns:p14="http://schemas.microsoft.com/office/powerpoint/2010/main" val="203000525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9" dur="500"/>
                                        <p:tgtEl>
                                          <p:spTgt spid="2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4" dur="500"/>
                                        <p:tgtEl>
                                          <p:spTgt spid="2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9" dur="500"/>
                                        <p:tgtEl>
                                          <p:spTgt spid="2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34"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43" y="8753682"/>
            <a:ext cx="2286000" cy="136744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02274" y="-423429"/>
            <a:ext cx="1627590" cy="2498591"/>
          </a:xfrm>
          <a:prstGeom prst="rect">
            <a:avLst/>
          </a:prstGeom>
        </p:spPr>
      </p:pic>
      <p:sp>
        <p:nvSpPr>
          <p:cNvPr id="10" name="Freeform 3">
            <a:extLst>
              <a:ext uri="{FF2B5EF4-FFF2-40B4-BE49-F238E27FC236}">
                <a16:creationId xmlns:a16="http://schemas.microsoft.com/office/drawing/2014/main" id="{6739AE59-D3B0-5346-754F-C84B5F8CCB32}"/>
              </a:ext>
            </a:extLst>
          </p:cNvPr>
          <p:cNvSpPr/>
          <p:nvPr/>
        </p:nvSpPr>
        <p:spPr>
          <a:xfrm>
            <a:off x="1143000" y="1714500"/>
            <a:ext cx="16001999" cy="7332159"/>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5">
              <a:lumMod val="20000"/>
              <a:lumOff val="80000"/>
            </a:schemeClr>
          </a:solidFill>
        </p:spPr>
        <p:txBody>
          <a:bodyPr/>
          <a:lstStyle/>
          <a:p>
            <a:endParaRPr lang="en-US"/>
          </a:p>
        </p:txBody>
      </p:sp>
      <p:sp>
        <p:nvSpPr>
          <p:cNvPr id="11" name="Freeform 4">
            <a:extLst>
              <a:ext uri="{FF2B5EF4-FFF2-40B4-BE49-F238E27FC236}">
                <a16:creationId xmlns:a16="http://schemas.microsoft.com/office/drawing/2014/main" id="{154B9808-143D-6EC8-C21C-306E759059B0}"/>
              </a:ext>
            </a:extLst>
          </p:cNvPr>
          <p:cNvSpPr/>
          <p:nvPr/>
        </p:nvSpPr>
        <p:spPr>
          <a:xfrm>
            <a:off x="1143000" y="859605"/>
            <a:ext cx="1627230" cy="1721937"/>
          </a:xfrm>
          <a:custGeom>
            <a:avLst/>
            <a:gdLst/>
            <a:ahLst/>
            <a:cxnLst/>
            <a:rect l="l" t="t" r="r" b="b"/>
            <a:pathLst>
              <a:path w="1627230" h="1721937">
                <a:moveTo>
                  <a:pt x="0" y="0"/>
                </a:moveTo>
                <a:lnTo>
                  <a:pt x="1627231" y="0"/>
                </a:lnTo>
                <a:lnTo>
                  <a:pt x="1627231" y="1721937"/>
                </a:lnTo>
                <a:lnTo>
                  <a:pt x="0" y="17219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5">
            <a:extLst>
              <a:ext uri="{FF2B5EF4-FFF2-40B4-BE49-F238E27FC236}">
                <a16:creationId xmlns:a16="http://schemas.microsoft.com/office/drawing/2014/main" id="{702FC1F6-61E7-07B9-158F-E4E362CA5192}"/>
              </a:ext>
            </a:extLst>
          </p:cNvPr>
          <p:cNvSpPr/>
          <p:nvPr/>
        </p:nvSpPr>
        <p:spPr>
          <a:xfrm>
            <a:off x="16088204" y="1072224"/>
            <a:ext cx="1328304" cy="1378266"/>
          </a:xfrm>
          <a:custGeom>
            <a:avLst/>
            <a:gdLst/>
            <a:ahLst/>
            <a:cxnLst/>
            <a:rect l="l" t="t" r="r" b="b"/>
            <a:pathLst>
              <a:path w="1328304" h="1378266">
                <a:moveTo>
                  <a:pt x="0" y="0"/>
                </a:moveTo>
                <a:lnTo>
                  <a:pt x="1328304" y="0"/>
                </a:lnTo>
                <a:lnTo>
                  <a:pt x="1328304" y="1378266"/>
                </a:lnTo>
                <a:lnTo>
                  <a:pt x="0" y="1378266"/>
                </a:lnTo>
                <a:lnTo>
                  <a:pt x="0" y="0"/>
                </a:lnTo>
                <a:close/>
              </a:path>
            </a:pathLst>
          </a:custGeom>
          <a:blipFill>
            <a:blip r:embed="rId8"/>
            <a:stretch>
              <a:fillRect/>
            </a:stretch>
          </a:blipFill>
        </p:spPr>
        <p:txBody>
          <a:bodyPr/>
          <a:lstStyle/>
          <a:p>
            <a:endParaRPr lang="en-US"/>
          </a:p>
        </p:txBody>
      </p:sp>
      <p:grpSp>
        <p:nvGrpSpPr>
          <p:cNvPr id="19" name="Group 18">
            <a:extLst>
              <a:ext uri="{FF2B5EF4-FFF2-40B4-BE49-F238E27FC236}">
                <a16:creationId xmlns:a16="http://schemas.microsoft.com/office/drawing/2014/main" id="{02BEF65B-E42A-D85A-7138-73E69156A662}"/>
              </a:ext>
            </a:extLst>
          </p:cNvPr>
          <p:cNvGrpSpPr/>
          <p:nvPr/>
        </p:nvGrpSpPr>
        <p:grpSpPr>
          <a:xfrm>
            <a:off x="5867400" y="1092405"/>
            <a:ext cx="7276528" cy="1244189"/>
            <a:chOff x="5844711" y="1270945"/>
            <a:chExt cx="7276528" cy="1244189"/>
          </a:xfrm>
        </p:grpSpPr>
        <p:pic>
          <p:nvPicPr>
            <p:cNvPr id="20" name="Picture 9">
              <a:extLst>
                <a:ext uri="{FF2B5EF4-FFF2-40B4-BE49-F238E27FC236}">
                  <a16:creationId xmlns:a16="http://schemas.microsoft.com/office/drawing/2014/main" id="{15F77D09-9BB6-51A2-23C2-B5B2D6EC43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883946" y="1270945"/>
              <a:ext cx="6951410" cy="1244189"/>
            </a:xfrm>
            <a:prstGeom prst="rect">
              <a:avLst/>
            </a:prstGeom>
          </p:spPr>
        </p:pic>
        <p:sp>
          <p:nvSpPr>
            <p:cNvPr id="21" name="TextBox 20">
              <a:extLst>
                <a:ext uri="{FF2B5EF4-FFF2-40B4-BE49-F238E27FC236}">
                  <a16:creationId xmlns:a16="http://schemas.microsoft.com/office/drawing/2014/main" id="{BC0F0839-E6CA-242A-6104-97CC08360FB7}"/>
                </a:ext>
              </a:extLst>
            </p:cNvPr>
            <p:cNvSpPr txBox="1"/>
            <p:nvPr/>
          </p:nvSpPr>
          <p:spPr>
            <a:xfrm>
              <a:off x="5844711" y="1385207"/>
              <a:ext cx="7276528"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KẾT LUẬN</a:t>
              </a:r>
            </a:p>
          </p:txBody>
        </p:sp>
      </p:grpSp>
      <p:sp>
        <p:nvSpPr>
          <p:cNvPr id="22" name="TextBox 21">
            <a:extLst>
              <a:ext uri="{FF2B5EF4-FFF2-40B4-BE49-F238E27FC236}">
                <a16:creationId xmlns:a16="http://schemas.microsoft.com/office/drawing/2014/main" id="{F3F70789-289F-9013-7488-43C0B09BA5A3}"/>
              </a:ext>
            </a:extLst>
          </p:cNvPr>
          <p:cNvSpPr txBox="1"/>
          <p:nvPr/>
        </p:nvSpPr>
        <p:spPr>
          <a:xfrm>
            <a:off x="6782211" y="2844427"/>
            <a:ext cx="9970145" cy="5293116"/>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Những l</a:t>
            </a: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ưu ý khi tranh biện: </a:t>
            </a:r>
          </a:p>
          <a:p>
            <a:pPr marL="1028700" lvl="1" indent="-571500" algn="just">
              <a:lnSpc>
                <a:spcPct val="150000"/>
              </a:lnSpc>
              <a:buFont typeface="Wingdings" panose="05000000000000000000" pitchFamily="2" charset="2"/>
              <a:buChar char="§"/>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Nắm vững quan điểm của bản th</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ân.</a:t>
            </a:r>
          </a:p>
          <a:p>
            <a:pPr marL="1028700" lvl="1" indent="-571500" algn="just">
              <a:lnSpc>
                <a:spcPct val="150000"/>
              </a:lnSpc>
              <a:buFont typeface="Wingdings" panose="05000000000000000000" pitchFamily="2" charset="2"/>
              <a:buChar char="§"/>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Tự tin, cởi mở, thẳng thắn</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buFont typeface="Wingdings" panose="05000000000000000000" pitchFamily="2" charset="2"/>
              <a:buChar char="§"/>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Lập luận rõ ràng, chặt chẽ, có ví dụ, số liệu, dẫn chứng minh họa</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buFont typeface="Wingdings" panose="05000000000000000000" pitchFamily="2" charset="2"/>
              <a:buChar char="§"/>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Tôn trọng, lắng nghe ý kiến đối phương</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9893DBFF-6CA8-89B1-C517-F2B40AC9A537}"/>
              </a:ext>
            </a:extLst>
          </p:cNvPr>
          <p:cNvGrpSpPr/>
          <p:nvPr/>
        </p:nvGrpSpPr>
        <p:grpSpPr>
          <a:xfrm>
            <a:off x="1793423" y="3764645"/>
            <a:ext cx="4658507" cy="3966657"/>
            <a:chOff x="1793423" y="3764645"/>
            <a:chExt cx="4658507" cy="3966657"/>
          </a:xfrm>
        </p:grpSpPr>
        <p:grpSp>
          <p:nvGrpSpPr>
            <p:cNvPr id="24" name="Group 8">
              <a:extLst>
                <a:ext uri="{FF2B5EF4-FFF2-40B4-BE49-F238E27FC236}">
                  <a16:creationId xmlns:a16="http://schemas.microsoft.com/office/drawing/2014/main" id="{79270B0D-A490-6EE8-0E3F-4D1D6AA81499}"/>
                </a:ext>
              </a:extLst>
            </p:cNvPr>
            <p:cNvGrpSpPr/>
            <p:nvPr/>
          </p:nvGrpSpPr>
          <p:grpSpPr>
            <a:xfrm>
              <a:off x="1793423" y="3764645"/>
              <a:ext cx="4658507" cy="3853963"/>
              <a:chOff x="0" y="0"/>
              <a:chExt cx="1100661" cy="893945"/>
            </a:xfrm>
          </p:grpSpPr>
          <p:sp>
            <p:nvSpPr>
              <p:cNvPr id="26" name="Freeform 9">
                <a:extLst>
                  <a:ext uri="{FF2B5EF4-FFF2-40B4-BE49-F238E27FC236}">
                    <a16:creationId xmlns:a16="http://schemas.microsoft.com/office/drawing/2014/main" id="{C1BFFC98-5986-9F52-AB4D-468F77E577DA}"/>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p>
            </p:txBody>
          </p:sp>
          <p:sp>
            <p:nvSpPr>
              <p:cNvPr id="27" name="TextBox 10">
                <a:extLst>
                  <a:ext uri="{FF2B5EF4-FFF2-40B4-BE49-F238E27FC236}">
                    <a16:creationId xmlns:a16="http://schemas.microsoft.com/office/drawing/2014/main" id="{DF7F1B19-3732-2974-994D-7EAFE6346D0A}"/>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p>
            </p:txBody>
          </p:sp>
        </p:grpSp>
        <p:pic>
          <p:nvPicPr>
            <p:cNvPr id="29" name="Picture 28" descr="A cartoon of two men at podiums&#10;&#10;Description automatically generated">
              <a:extLst>
                <a:ext uri="{FF2B5EF4-FFF2-40B4-BE49-F238E27FC236}">
                  <a16:creationId xmlns:a16="http://schemas.microsoft.com/office/drawing/2014/main" id="{C8A01789-28A8-2115-775D-5B91326A1A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49756" y="4066447"/>
              <a:ext cx="3822241" cy="3664855"/>
            </a:xfrm>
            <a:prstGeom prst="rect">
              <a:avLst/>
            </a:prstGeom>
          </p:spPr>
        </p:pic>
      </p:grpSp>
    </p:spTree>
    <p:extLst>
      <p:ext uri="{BB962C8B-B14F-4D97-AF65-F5344CB8AC3E}">
        <p14:creationId xmlns:p14="http://schemas.microsoft.com/office/powerpoint/2010/main" val="347535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2" dur="500"/>
                                        <p:tgtEl>
                                          <p:spTgt spid="22">
                                            <p:txEl>
                                              <p:pRg st="1" end="1"/>
                                            </p:tx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16" dur="500"/>
                                        <p:tgtEl>
                                          <p:spTgt spid="22">
                                            <p:txEl>
                                              <p:pRg st="2" end="2"/>
                                            </p:txEl>
                                          </p:spTgt>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20" dur="500"/>
                                        <p:tgtEl>
                                          <p:spTgt spid="22">
                                            <p:txEl>
                                              <p:pRg st="3" end="3"/>
                                            </p:txEl>
                                          </p:spTgt>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
                                            <p:txEl>
                                              <p:pRg st="4" end="4"/>
                                            </p:txEl>
                                          </p:spTgt>
                                        </p:tgtEl>
                                        <p:attrNameLst>
                                          <p:attrName>style.visibility</p:attrName>
                                        </p:attrNameLst>
                                      </p:cBhvr>
                                      <p:to>
                                        <p:strVal val="visible"/>
                                      </p:to>
                                    </p:set>
                                    <p:animEffect transition="in" filter="randombar(horizontal)">
                                      <p:cBhvr>
                                        <p:cTn id="24"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27638" y="-133916"/>
            <a:ext cx="2281153" cy="3544950"/>
          </a:xfrm>
          <a:prstGeom prst="rect">
            <a:avLst/>
          </a:prstGeom>
        </p:spPr>
      </p:pic>
      <p:pic>
        <p:nvPicPr>
          <p:cNvPr id="5" name="Picture 18">
            <a:extLst>
              <a:ext uri="{FF2B5EF4-FFF2-40B4-BE49-F238E27FC236}">
                <a16:creationId xmlns:a16="http://schemas.microsoft.com/office/drawing/2014/main" id="{20480CD4-A9B1-FD02-2653-A1BC10829FC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9553">
            <a:off x="-121376" y="135262"/>
            <a:ext cx="1562518" cy="1289788"/>
          </a:xfrm>
          <a:prstGeom prst="rect">
            <a:avLst/>
          </a:prstGeom>
        </p:spPr>
      </p:pic>
      <p:grpSp>
        <p:nvGrpSpPr>
          <p:cNvPr id="29" name="Group 28">
            <a:extLst>
              <a:ext uri="{FF2B5EF4-FFF2-40B4-BE49-F238E27FC236}">
                <a16:creationId xmlns:a16="http://schemas.microsoft.com/office/drawing/2014/main" id="{EFC58532-9669-7D7B-CCAA-A48A24CC420A}"/>
              </a:ext>
            </a:extLst>
          </p:cNvPr>
          <p:cNvGrpSpPr/>
          <p:nvPr/>
        </p:nvGrpSpPr>
        <p:grpSpPr>
          <a:xfrm>
            <a:off x="7543800" y="2933700"/>
            <a:ext cx="9171096" cy="6289895"/>
            <a:chOff x="8311613" y="2979133"/>
            <a:chExt cx="9171096" cy="6289895"/>
          </a:xfrm>
        </p:grpSpPr>
        <p:sp>
          <p:nvSpPr>
            <p:cNvPr id="30" name="Speech Bubble: Rectangle with Corners Rounded 29">
              <a:extLst>
                <a:ext uri="{FF2B5EF4-FFF2-40B4-BE49-F238E27FC236}">
                  <a16:creationId xmlns:a16="http://schemas.microsoft.com/office/drawing/2014/main" id="{BF9ECA84-50BF-9455-7F20-E198DB467811}"/>
                </a:ext>
              </a:extLst>
            </p:cNvPr>
            <p:cNvSpPr/>
            <p:nvPr/>
          </p:nvSpPr>
          <p:spPr>
            <a:xfrm>
              <a:off x="8311613" y="3695700"/>
              <a:ext cx="9171096" cy="5573328"/>
            </a:xfrm>
            <a:prstGeom prst="wedgeRoundRectCallout">
              <a:avLst>
                <a:gd name="adj1" fmla="val -65950"/>
                <a:gd name="adj2" fmla="val 37607"/>
                <a:gd name="adj3" fmla="val 16667"/>
              </a:avLst>
            </a:prstGeom>
            <a:solidFill>
              <a:schemeClr val="accent5">
                <a:lumMod val="20000"/>
                <a:lumOff val="80000"/>
              </a:schemeClr>
            </a:solidFill>
            <a:ln>
              <a:solidFill>
                <a:schemeClr val="accent5">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a:solidFill>
                    <a:srgbClr val="FF0000"/>
                  </a:solidFill>
                  <a:latin typeface="Arial" panose="020B0604020202020204" pitchFamily="34" charset="0"/>
                  <a:cs typeface="Arial" panose="020B0604020202020204" pitchFamily="34" charset="0"/>
                </a:rPr>
                <a:t>HOẠT ĐỘNG NHÓM:</a:t>
              </a:r>
            </a:p>
            <a:p>
              <a:pPr algn="just">
                <a:lnSpc>
                  <a:spcPct val="150000"/>
                </a:lnSpc>
              </a:pPr>
              <a:r>
                <a:rPr lang="en-US" sz="4000">
                  <a:solidFill>
                    <a:schemeClr val="tx1"/>
                  </a:solidFill>
                  <a:latin typeface="Arial" panose="020B0604020202020204" pitchFamily="34" charset="0"/>
                  <a:cs typeface="Arial" panose="020B0604020202020204" pitchFamily="34" charset="0"/>
                </a:rPr>
                <a:t>Các em thảo luận với nhau, n</a:t>
              </a:r>
              <a:r>
                <a:rPr lang="vi-VN" sz="4000">
                  <a:solidFill>
                    <a:schemeClr val="tx1"/>
                  </a:solidFill>
                  <a:latin typeface="Arial" panose="020B0604020202020204" pitchFamily="34" charset="0"/>
                  <a:cs typeface="Arial" panose="020B0604020202020204" pitchFamily="34" charset="0"/>
                </a:rPr>
                <a:t>ghiên cứu tình huống trong </a:t>
              </a:r>
              <a:r>
                <a:rPr lang="en-US" sz="4000" i="1">
                  <a:solidFill>
                    <a:schemeClr val="tx1"/>
                  </a:solidFill>
                  <a:latin typeface="Arial" panose="020B0604020202020204" pitchFamily="34" charset="0"/>
                  <a:cs typeface="Arial" panose="020B0604020202020204" pitchFamily="34" charset="0"/>
                </a:rPr>
                <a:t>SHS – tr. 17,18 </a:t>
              </a:r>
              <a:r>
                <a:rPr lang="vi-VN" sz="4000">
                  <a:solidFill>
                    <a:schemeClr val="tx1"/>
                  </a:solidFill>
                  <a:latin typeface="Arial" panose="020B0604020202020204" pitchFamily="34" charset="0"/>
                  <a:cs typeface="Arial" panose="020B0604020202020204" pitchFamily="34" charset="0"/>
                </a:rPr>
                <a:t>và chỉ ra cách thương thuyết của nhân vật Hùng.</a:t>
              </a:r>
              <a:endParaRPr lang="vi-VN" sz="4000" dirty="0">
                <a:solidFill>
                  <a:schemeClr val="tx1"/>
                </a:solidFill>
                <a:latin typeface="Arial" panose="020B0604020202020204" pitchFamily="34" charset="0"/>
                <a:cs typeface="Arial" panose="020B0604020202020204" pitchFamily="34" charset="0"/>
              </a:endParaRPr>
            </a:p>
          </p:txBody>
        </p:sp>
        <p:pic>
          <p:nvPicPr>
            <p:cNvPr id="31" name="Picture 2">
              <a:extLst>
                <a:ext uri="{FF2B5EF4-FFF2-40B4-BE49-F238E27FC236}">
                  <a16:creationId xmlns:a16="http://schemas.microsoft.com/office/drawing/2014/main" id="{7771F1CE-C60D-3957-B973-521D5D397DE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333369" y="2979133"/>
              <a:ext cx="1127583" cy="1159197"/>
            </a:xfrm>
            <a:prstGeom prst="rect">
              <a:avLst/>
            </a:prstGeom>
          </p:spPr>
        </p:pic>
      </p:grpSp>
      <p:sp>
        <p:nvSpPr>
          <p:cNvPr id="32" name="TextBox 31">
            <a:extLst>
              <a:ext uri="{FF2B5EF4-FFF2-40B4-BE49-F238E27FC236}">
                <a16:creationId xmlns:a16="http://schemas.microsoft.com/office/drawing/2014/main" id="{A0CC26FB-CBD6-B5FA-46C5-1443317F92F4}"/>
              </a:ext>
            </a:extLst>
          </p:cNvPr>
          <p:cNvSpPr txBox="1"/>
          <p:nvPr/>
        </p:nvSpPr>
        <p:spPr>
          <a:xfrm>
            <a:off x="2487532" y="474599"/>
            <a:ext cx="13312936" cy="2171428"/>
          </a:xfrm>
          <a:prstGeom prst="rect">
            <a:avLst/>
          </a:prstGeom>
          <a:noFill/>
        </p:spPr>
        <p:txBody>
          <a:bodyPr wrap="square">
            <a:spAutoFit/>
          </a:bodyPr>
          <a:lstStyle/>
          <a:p>
            <a:pPr algn="ctr">
              <a:lnSpc>
                <a:spcPct val="150000"/>
              </a:lnSpc>
            </a:pPr>
            <a:r>
              <a:rPr lang="en-US" sz="4800" b="1">
                <a:solidFill>
                  <a:srgbClr val="C00000"/>
                </a:solidFill>
                <a:latin typeface="Arial" panose="020B0604020202020204" pitchFamily="34" charset="0"/>
                <a:cs typeface="Arial" panose="020B0604020202020204" pitchFamily="34" charset="0"/>
              </a:rPr>
              <a:t>3. </a:t>
            </a:r>
            <a:r>
              <a:rPr lang="vi-VN" sz="4800" b="1">
                <a:solidFill>
                  <a:srgbClr val="C00000"/>
                </a:solidFill>
                <a:latin typeface="Arial" panose="020B0604020202020204" pitchFamily="34" charset="0"/>
                <a:cs typeface="Arial" panose="020B0604020202020204" pitchFamily="34" charset="0"/>
              </a:rPr>
              <a:t>Thảo luận về cách thương thuyết để bảo vệ quan điểm của bản thân</a:t>
            </a:r>
            <a:endParaRPr lang="en-US" sz="4800" b="1" dirty="0">
              <a:solidFill>
                <a:srgbClr val="C00000"/>
              </a:solidFill>
              <a:latin typeface="Arial" panose="020B0604020202020204" pitchFamily="34" charset="0"/>
              <a:cs typeface="Arial" panose="020B0604020202020204" pitchFamily="34" charset="0"/>
            </a:endParaRPr>
          </a:p>
        </p:txBody>
      </p:sp>
      <p:pic>
        <p:nvPicPr>
          <p:cNvPr id="33" name="Picture 10">
            <a:extLst>
              <a:ext uri="{FF2B5EF4-FFF2-40B4-BE49-F238E27FC236}">
                <a16:creationId xmlns:a16="http://schemas.microsoft.com/office/drawing/2014/main" id="{7D7BC5F6-488D-51BC-AEC2-E973B75E449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19200" y="5448300"/>
            <a:ext cx="4658876" cy="5054008"/>
          </a:xfrm>
          <a:prstGeom prst="rect">
            <a:avLst/>
          </a:prstGeom>
        </p:spPr>
      </p:pic>
    </p:spTree>
    <p:extLst>
      <p:ext uri="{BB962C8B-B14F-4D97-AF65-F5344CB8AC3E}">
        <p14:creationId xmlns:p14="http://schemas.microsoft.com/office/powerpoint/2010/main" val="281667877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par>
                                <p:cTn id="13" presetID="14" presetClass="entr" presetSubtype="1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5400" y="-495300"/>
            <a:ext cx="3810000" cy="1288472"/>
          </a:xfrm>
          <a:prstGeom prst="rect">
            <a:avLst/>
          </a:prstGeom>
        </p:spPr>
      </p:pic>
      <p:pic>
        <p:nvPicPr>
          <p:cNvPr id="9" name="Picture 8">
            <a:extLst>
              <a:ext uri="{FF2B5EF4-FFF2-40B4-BE49-F238E27FC236}">
                <a16:creationId xmlns:a16="http://schemas.microsoft.com/office/drawing/2014/main" id="{52552A28-6C0C-2E26-85E6-B96B9AE285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2078" y="1161"/>
            <a:ext cx="1447800" cy="1687055"/>
          </a:xfrm>
          <a:prstGeom prst="rect">
            <a:avLst/>
          </a:prstGeom>
        </p:spPr>
      </p:pic>
      <p:grpSp>
        <p:nvGrpSpPr>
          <p:cNvPr id="11" name="Group 10">
            <a:extLst>
              <a:ext uri="{FF2B5EF4-FFF2-40B4-BE49-F238E27FC236}">
                <a16:creationId xmlns:a16="http://schemas.microsoft.com/office/drawing/2014/main" id="{BCED257A-F046-849D-F17E-7D944330D880}"/>
              </a:ext>
            </a:extLst>
          </p:cNvPr>
          <p:cNvGrpSpPr/>
          <p:nvPr/>
        </p:nvGrpSpPr>
        <p:grpSpPr>
          <a:xfrm>
            <a:off x="7365791" y="1233165"/>
            <a:ext cx="10321280" cy="8548742"/>
            <a:chOff x="7365791" y="1233165"/>
            <a:chExt cx="10321280" cy="8548742"/>
          </a:xfrm>
        </p:grpSpPr>
        <p:sp>
          <p:nvSpPr>
            <p:cNvPr id="13" name="Freeform 7">
              <a:extLst>
                <a:ext uri="{FF2B5EF4-FFF2-40B4-BE49-F238E27FC236}">
                  <a16:creationId xmlns:a16="http://schemas.microsoft.com/office/drawing/2014/main" id="{225BF600-50B0-C5BF-7BE5-7A70507A4387}"/>
                </a:ext>
              </a:extLst>
            </p:cNvPr>
            <p:cNvSpPr/>
            <p:nvPr/>
          </p:nvSpPr>
          <p:spPr>
            <a:xfrm>
              <a:off x="7365791" y="1642556"/>
              <a:ext cx="10321280" cy="8139351"/>
            </a:xfrm>
            <a:custGeom>
              <a:avLst/>
              <a:gdLst/>
              <a:ahLst/>
              <a:cxnLst/>
              <a:rect l="l" t="t" r="r" b="b"/>
              <a:pathLst>
                <a:path w="2644875" h="2069539">
                  <a:moveTo>
                    <a:pt x="39318" y="0"/>
                  </a:moveTo>
                  <a:lnTo>
                    <a:pt x="2605557" y="0"/>
                  </a:lnTo>
                  <a:cubicBezTo>
                    <a:pt x="2615985" y="0"/>
                    <a:pt x="2625986" y="4142"/>
                    <a:pt x="2633359" y="11516"/>
                  </a:cubicBezTo>
                  <a:cubicBezTo>
                    <a:pt x="2640733" y="18889"/>
                    <a:pt x="2644875" y="28890"/>
                    <a:pt x="2644875" y="39318"/>
                  </a:cubicBezTo>
                  <a:lnTo>
                    <a:pt x="2644875" y="2030222"/>
                  </a:lnTo>
                  <a:cubicBezTo>
                    <a:pt x="2644875" y="2051936"/>
                    <a:pt x="2627272" y="2069539"/>
                    <a:pt x="2605557" y="2069539"/>
                  </a:cubicBezTo>
                  <a:lnTo>
                    <a:pt x="39318" y="2069539"/>
                  </a:lnTo>
                  <a:cubicBezTo>
                    <a:pt x="17603" y="2069539"/>
                    <a:pt x="0" y="2051936"/>
                    <a:pt x="0" y="2030222"/>
                  </a:cubicBezTo>
                  <a:lnTo>
                    <a:pt x="0" y="39318"/>
                  </a:lnTo>
                  <a:cubicBezTo>
                    <a:pt x="0" y="17603"/>
                    <a:pt x="17603" y="0"/>
                    <a:pt x="39318" y="0"/>
                  </a:cubicBezTo>
                  <a:close/>
                </a:path>
              </a:pathLst>
            </a:custGeom>
            <a:solidFill>
              <a:srgbClr val="FDF0CF"/>
            </a:solidFill>
          </p:spPr>
          <p:txBody>
            <a:bodyPr/>
            <a:lstStyle/>
            <a:p>
              <a:endParaRPr lang="en-US">
                <a:latin typeface="Arial" panose="020B0604020202020204" pitchFamily="34" charset="0"/>
                <a:cs typeface="Arial" panose="020B0604020202020204" pitchFamily="34" charset="0"/>
              </a:endParaRPr>
            </a:p>
          </p:txBody>
        </p:sp>
        <p:pic>
          <p:nvPicPr>
            <p:cNvPr id="14" name="Picture 9">
              <a:extLst>
                <a:ext uri="{FF2B5EF4-FFF2-40B4-BE49-F238E27FC236}">
                  <a16:creationId xmlns:a16="http://schemas.microsoft.com/office/drawing/2014/main" id="{589C4095-D710-966E-CDE1-130465188E2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731465" y="1233165"/>
              <a:ext cx="3339128" cy="818782"/>
            </a:xfrm>
            <a:prstGeom prst="rect">
              <a:avLst/>
            </a:prstGeom>
          </p:spPr>
        </p:pic>
      </p:grpSp>
      <p:sp>
        <p:nvSpPr>
          <p:cNvPr id="27" name="TextBox 9">
            <a:extLst>
              <a:ext uri="{FF2B5EF4-FFF2-40B4-BE49-F238E27FC236}">
                <a16:creationId xmlns:a16="http://schemas.microsoft.com/office/drawing/2014/main" id="{8F5167DB-F836-A473-CCFA-E2834BC9DF40}"/>
              </a:ext>
            </a:extLst>
          </p:cNvPr>
          <p:cNvSpPr txBox="1"/>
          <p:nvPr/>
        </p:nvSpPr>
        <p:spPr>
          <a:xfrm>
            <a:off x="7843430" y="2342465"/>
            <a:ext cx="9366001" cy="6908943"/>
          </a:xfrm>
          <a:prstGeom prst="rect">
            <a:avLst/>
          </a:prstGeom>
        </p:spPr>
        <p:txBody>
          <a:bodyPr wrap="square" lIns="0" tIns="0" rIns="0" bIns="0" rtlCol="0" anchor="t">
            <a:spAutoFit/>
          </a:bodyPr>
          <a:lstStyle/>
          <a:p>
            <a:pPr marL="571500" indent="-571500" algn="just">
              <a:lnSpc>
                <a:spcPct val="150000"/>
              </a:lnSpc>
              <a:buFont typeface="Courier New" panose="02070309020205020404" pitchFamily="49" charset="0"/>
              <a:buChar char="o"/>
            </a:pPr>
            <a:r>
              <a:rPr lang="vi-VN" sz="3800" b="1">
                <a:cs typeface="Arial" panose="020B0604020202020204" pitchFamily="34" charset="0"/>
              </a:rPr>
              <a:t>Cách thương thuyết của nhân vật Hùng trong tình huống</a:t>
            </a:r>
            <a:r>
              <a:rPr lang="en-US" sz="3800" b="1">
                <a:cs typeface="Arial" panose="020B0604020202020204" pitchFamily="34" charset="0"/>
              </a:rPr>
              <a:t>:</a:t>
            </a:r>
          </a:p>
          <a:p>
            <a:pPr marL="571500" indent="-571500" algn="just">
              <a:lnSpc>
                <a:spcPct val="150000"/>
              </a:lnSpc>
              <a:buFont typeface="Wingdings" panose="05000000000000000000" pitchFamily="2" charset="2"/>
              <a:buChar char="Ø"/>
            </a:pPr>
            <a:r>
              <a:rPr lang="vi-VN" sz="3800">
                <a:cs typeface="Arial" panose="020B0604020202020204" pitchFamily="34" charset="0"/>
              </a:rPr>
              <a:t>Bạn Hùng đã ngồi nói chuyện với mẹ một cách nghiêm túc. Bạn nói cho mẹ nghe về lợi ích của việc tham gia câu lạc bộ bóng đá và điều đó sẽ không ảnh hưởng tới việc học. Bạn Hùng cũng hứa vẫn sẽ chăm chỉ học hành.</a:t>
            </a:r>
            <a:endParaRPr lang="vi-VN" sz="3800" dirty="0">
              <a:latin typeface="Arial" panose="020B0604020202020204" pitchFamily="34" charset="0"/>
              <a:cs typeface="Arial" panose="020B0604020202020204" pitchFamily="34" charset="0"/>
            </a:endParaRPr>
          </a:p>
        </p:txBody>
      </p:sp>
      <p:pic>
        <p:nvPicPr>
          <p:cNvPr id="28" name="Picture 12">
            <a:extLst>
              <a:ext uri="{FF2B5EF4-FFF2-40B4-BE49-F238E27FC236}">
                <a16:creationId xmlns:a16="http://schemas.microsoft.com/office/drawing/2014/main" id="{992CCA7F-D54A-F67B-21A4-0A490D62DE7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396407">
            <a:off x="7246422" y="9109886"/>
            <a:ext cx="716379" cy="82949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427378" y="-292538"/>
            <a:ext cx="1745724" cy="2679944"/>
          </a:xfrm>
          <a:prstGeom prst="rect">
            <a:avLst/>
          </a:prstGeom>
        </p:spPr>
      </p:pic>
      <p:grpSp>
        <p:nvGrpSpPr>
          <p:cNvPr id="31" name="Group 30">
            <a:extLst>
              <a:ext uri="{FF2B5EF4-FFF2-40B4-BE49-F238E27FC236}">
                <a16:creationId xmlns:a16="http://schemas.microsoft.com/office/drawing/2014/main" id="{AE90627D-6768-6593-EB14-BC14A5D65A1D}"/>
              </a:ext>
            </a:extLst>
          </p:cNvPr>
          <p:cNvGrpSpPr/>
          <p:nvPr/>
        </p:nvGrpSpPr>
        <p:grpSpPr>
          <a:xfrm>
            <a:off x="609600" y="2141247"/>
            <a:ext cx="6324600" cy="7146680"/>
            <a:chOff x="609600" y="2141247"/>
            <a:chExt cx="6324600" cy="7146680"/>
          </a:xfrm>
        </p:grpSpPr>
        <p:grpSp>
          <p:nvGrpSpPr>
            <p:cNvPr id="17" name="Group 16">
              <a:extLst>
                <a:ext uri="{FF2B5EF4-FFF2-40B4-BE49-F238E27FC236}">
                  <a16:creationId xmlns:a16="http://schemas.microsoft.com/office/drawing/2014/main" id="{B4ABB7FB-B039-01CC-2C27-4E56901962EF}"/>
                </a:ext>
              </a:extLst>
            </p:cNvPr>
            <p:cNvGrpSpPr/>
            <p:nvPr/>
          </p:nvGrpSpPr>
          <p:grpSpPr>
            <a:xfrm>
              <a:off x="609600" y="2141247"/>
              <a:ext cx="6324600" cy="7048702"/>
              <a:chOff x="812040" y="2102692"/>
              <a:chExt cx="6324600" cy="7048702"/>
            </a:xfrm>
          </p:grpSpPr>
          <p:sp>
            <p:nvSpPr>
              <p:cNvPr id="23" name="Freeform 7">
                <a:extLst>
                  <a:ext uri="{FF2B5EF4-FFF2-40B4-BE49-F238E27FC236}">
                    <a16:creationId xmlns:a16="http://schemas.microsoft.com/office/drawing/2014/main" id="{A1CB0FDE-B5C6-1C09-7C3B-10A3F7A3CB5C}"/>
                  </a:ext>
                </a:extLst>
              </p:cNvPr>
              <p:cNvSpPr/>
              <p:nvPr/>
            </p:nvSpPr>
            <p:spPr>
              <a:xfrm>
                <a:off x="812040" y="2102692"/>
                <a:ext cx="6324600" cy="7048702"/>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5">
                  <a:lumMod val="40000"/>
                  <a:lumOff val="60000"/>
                </a:schemeClr>
              </a:solidFill>
            </p:spPr>
            <p:txBody>
              <a:bodyPr/>
              <a:lstStyle/>
              <a:p>
                <a:endParaRPr lang="en-US">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89D00A44-A2F5-38D4-37A2-DA0CD14BA3E6}"/>
                  </a:ext>
                </a:extLst>
              </p:cNvPr>
              <p:cNvGrpSpPr/>
              <p:nvPr/>
            </p:nvGrpSpPr>
            <p:grpSpPr>
              <a:xfrm>
                <a:off x="1060970" y="2487557"/>
                <a:ext cx="5841585" cy="1867726"/>
                <a:chOff x="1411853" y="3199063"/>
                <a:chExt cx="5841585" cy="1867726"/>
              </a:xfrm>
            </p:grpSpPr>
            <p:sp>
              <p:nvSpPr>
                <p:cNvPr id="25" name="Freeform 10">
                  <a:extLst>
                    <a:ext uri="{FF2B5EF4-FFF2-40B4-BE49-F238E27FC236}">
                      <a16:creationId xmlns:a16="http://schemas.microsoft.com/office/drawing/2014/main" id="{396AF748-F3A8-75D7-C9A7-774BC8E1A7CA}"/>
                    </a:ext>
                  </a:extLst>
                </p:cNvPr>
                <p:cNvSpPr/>
                <p:nvPr/>
              </p:nvSpPr>
              <p:spPr>
                <a:xfrm>
                  <a:off x="1426698" y="3199063"/>
                  <a:ext cx="5826740" cy="1867726"/>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chemeClr val="bg1"/>
                </a:solidFill>
              </p:spPr>
              <p:txBody>
                <a:bodyPr/>
                <a:lstStyle/>
                <a:p>
                  <a:endParaRPr lang="en-US">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F5DA49F-C315-E4DF-F5D5-684BD9290CB0}"/>
                    </a:ext>
                  </a:extLst>
                </p:cNvPr>
                <p:cNvSpPr txBox="1"/>
                <p:nvPr/>
              </p:nvSpPr>
              <p:spPr>
                <a:xfrm>
                  <a:off x="1411853" y="3717427"/>
                  <a:ext cx="5826740" cy="830997"/>
                </a:xfrm>
                <a:prstGeom prst="rect">
                  <a:avLst/>
                </a:prstGeom>
                <a:noFill/>
              </p:spPr>
              <p:txBody>
                <a:bodyPr wrap="square" rtlCol="0">
                  <a:spAutoFit/>
                </a:bodyPr>
                <a:lstStyle/>
                <a:p>
                  <a:pPr algn="ctr"/>
                  <a:r>
                    <a:rPr lang="en-US" sz="4800" b="1">
                      <a:solidFill>
                        <a:srgbClr val="FF0000"/>
                      </a:solidFill>
                      <a:latin typeface="Arial" panose="020B0604020202020204" pitchFamily="34" charset="0"/>
                      <a:cs typeface="Arial" panose="020B0604020202020204" pitchFamily="34" charset="0"/>
                    </a:rPr>
                    <a:t>Gợi ý câu trả lời</a:t>
                  </a:r>
                  <a:endParaRPr lang="en-US" sz="4800" b="1" dirty="0">
                    <a:solidFill>
                      <a:srgbClr val="FF0000"/>
                    </a:solidFill>
                    <a:latin typeface="Arial" panose="020B0604020202020204" pitchFamily="34" charset="0"/>
                    <a:cs typeface="Arial" panose="020B0604020202020204" pitchFamily="34" charset="0"/>
                  </a:endParaRPr>
                </a:p>
              </p:txBody>
            </p:sp>
          </p:grpSp>
        </p:grpSp>
        <p:pic>
          <p:nvPicPr>
            <p:cNvPr id="30" name="Picture 29" descr="A person and a child sitting on chairs&#10;&#10;Description automatically generated">
              <a:extLst>
                <a:ext uri="{FF2B5EF4-FFF2-40B4-BE49-F238E27FC236}">
                  <a16:creationId xmlns:a16="http://schemas.microsoft.com/office/drawing/2014/main" id="{20693C2C-DD4B-7FE0-F325-D4BA92CF047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858530" y="4393837"/>
              <a:ext cx="5826739" cy="4894090"/>
            </a:xfrm>
            <a:prstGeom prst="rect">
              <a:avLst/>
            </a:prstGeom>
          </p:spPr>
        </p:pic>
      </p:grpSp>
    </p:spTree>
    <p:extLst>
      <p:ext uri="{BB962C8B-B14F-4D97-AF65-F5344CB8AC3E}">
        <p14:creationId xmlns:p14="http://schemas.microsoft.com/office/powerpoint/2010/main" val="43096120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59274" y="8809613"/>
            <a:ext cx="2286000" cy="136744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02274" y="-423429"/>
            <a:ext cx="1627590" cy="2498591"/>
          </a:xfrm>
          <a:prstGeom prst="rect">
            <a:avLst/>
          </a:prstGeom>
        </p:spPr>
      </p:pic>
      <p:sp>
        <p:nvSpPr>
          <p:cNvPr id="3" name="Freeform 7">
            <a:extLst>
              <a:ext uri="{FF2B5EF4-FFF2-40B4-BE49-F238E27FC236}">
                <a16:creationId xmlns:a16="http://schemas.microsoft.com/office/drawing/2014/main" id="{9B67E321-E3C2-6E2D-BAAC-B786E41DFE72}"/>
              </a:ext>
            </a:extLst>
          </p:cNvPr>
          <p:cNvSpPr/>
          <p:nvPr/>
        </p:nvSpPr>
        <p:spPr>
          <a:xfrm>
            <a:off x="381000" y="29654"/>
            <a:ext cx="1144758" cy="1181100"/>
          </a:xfrm>
          <a:custGeom>
            <a:avLst/>
            <a:gdLst/>
            <a:ahLst/>
            <a:cxnLst/>
            <a:rect l="l" t="t" r="r" b="b"/>
            <a:pathLst>
              <a:path w="1540528" h="1667690">
                <a:moveTo>
                  <a:pt x="0" y="0"/>
                </a:moveTo>
                <a:lnTo>
                  <a:pt x="1540528" y="0"/>
                </a:lnTo>
                <a:lnTo>
                  <a:pt x="1540528" y="1667690"/>
                </a:lnTo>
                <a:lnTo>
                  <a:pt x="0" y="16676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4" name="Group 3">
            <a:extLst>
              <a:ext uri="{FF2B5EF4-FFF2-40B4-BE49-F238E27FC236}">
                <a16:creationId xmlns:a16="http://schemas.microsoft.com/office/drawing/2014/main" id="{B097AE7E-B1B2-DB22-D4CB-332F6C46D96F}"/>
              </a:ext>
            </a:extLst>
          </p:cNvPr>
          <p:cNvGrpSpPr/>
          <p:nvPr/>
        </p:nvGrpSpPr>
        <p:grpSpPr>
          <a:xfrm>
            <a:off x="7391400" y="841913"/>
            <a:ext cx="8991600" cy="7654387"/>
            <a:chOff x="7391399" y="620204"/>
            <a:chExt cx="8991600" cy="7654387"/>
          </a:xfrm>
        </p:grpSpPr>
        <p:sp>
          <p:nvSpPr>
            <p:cNvPr id="5" name="Freeform 10">
              <a:extLst>
                <a:ext uri="{FF2B5EF4-FFF2-40B4-BE49-F238E27FC236}">
                  <a16:creationId xmlns:a16="http://schemas.microsoft.com/office/drawing/2014/main" id="{2D075EFB-76A6-E235-06A6-53D2182A2952}"/>
                </a:ext>
              </a:extLst>
            </p:cNvPr>
            <p:cNvSpPr/>
            <p:nvPr/>
          </p:nvSpPr>
          <p:spPr>
            <a:xfrm>
              <a:off x="7391399" y="620204"/>
              <a:ext cx="8991600" cy="7654387"/>
            </a:xfrm>
            <a:custGeom>
              <a:avLst/>
              <a:gdLst/>
              <a:ahLst/>
              <a:cxnLst/>
              <a:rect l="l" t="t" r="r" b="b"/>
              <a:pathLst>
                <a:path w="1386590" h="1392805">
                  <a:moveTo>
                    <a:pt x="693295" y="0"/>
                  </a:moveTo>
                  <a:lnTo>
                    <a:pt x="693295" y="0"/>
                  </a:lnTo>
                  <a:cubicBezTo>
                    <a:pt x="1076692" y="1715"/>
                    <a:pt x="1386590" y="313002"/>
                    <a:pt x="1386590" y="696402"/>
                  </a:cubicBezTo>
                  <a:cubicBezTo>
                    <a:pt x="1386590" y="1079803"/>
                    <a:pt x="1076692" y="1391090"/>
                    <a:pt x="693295" y="1392805"/>
                  </a:cubicBezTo>
                  <a:cubicBezTo>
                    <a:pt x="309898" y="1391090"/>
                    <a:pt x="0" y="1079803"/>
                    <a:pt x="0" y="696402"/>
                  </a:cubicBezTo>
                  <a:cubicBezTo>
                    <a:pt x="0" y="313002"/>
                    <a:pt x="309898" y="1715"/>
                    <a:pt x="693295" y="0"/>
                  </a:cubicBezTo>
                  <a:close/>
                </a:path>
              </a:pathLst>
            </a:custGeom>
            <a:solidFill>
              <a:srgbClr val="779DCB"/>
            </a:solidFill>
          </p:spPr>
          <p:txBody>
            <a:bodyPr/>
            <a:lstStyle/>
            <a:p>
              <a:endParaRPr lang="en-US"/>
            </a:p>
          </p:txBody>
        </p:sp>
        <p:grpSp>
          <p:nvGrpSpPr>
            <p:cNvPr id="6" name="Group 5">
              <a:extLst>
                <a:ext uri="{FF2B5EF4-FFF2-40B4-BE49-F238E27FC236}">
                  <a16:creationId xmlns:a16="http://schemas.microsoft.com/office/drawing/2014/main" id="{C0E55275-0CAB-CF96-DFEF-D7D524EFDCB2}"/>
                </a:ext>
              </a:extLst>
            </p:cNvPr>
            <p:cNvGrpSpPr/>
            <p:nvPr/>
          </p:nvGrpSpPr>
          <p:grpSpPr>
            <a:xfrm>
              <a:off x="8399886" y="620204"/>
              <a:ext cx="7373513" cy="1232633"/>
              <a:chOff x="7956159" y="978165"/>
              <a:chExt cx="7373513" cy="1232633"/>
            </a:xfrm>
          </p:grpSpPr>
          <p:pic>
            <p:nvPicPr>
              <p:cNvPr id="12" name="Picture 9">
                <a:extLst>
                  <a:ext uri="{FF2B5EF4-FFF2-40B4-BE49-F238E27FC236}">
                    <a16:creationId xmlns:a16="http://schemas.microsoft.com/office/drawing/2014/main" id="{1ADA5B89-4BFC-C53E-B183-B9FD2A62A4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956159" y="978165"/>
                <a:ext cx="7373513" cy="1232633"/>
              </a:xfrm>
              <a:prstGeom prst="rect">
                <a:avLst/>
              </a:prstGeom>
            </p:spPr>
          </p:pic>
          <p:sp>
            <p:nvSpPr>
              <p:cNvPr id="13" name="TextBox 12">
                <a:extLst>
                  <a:ext uri="{FF2B5EF4-FFF2-40B4-BE49-F238E27FC236}">
                    <a16:creationId xmlns:a16="http://schemas.microsoft.com/office/drawing/2014/main" id="{543B4AD9-4609-5D0F-1425-2240F5DF599C}"/>
                  </a:ext>
                </a:extLst>
              </p:cNvPr>
              <p:cNvSpPr txBox="1"/>
              <p:nvPr/>
            </p:nvSpPr>
            <p:spPr>
              <a:xfrm>
                <a:off x="8624072" y="1153216"/>
                <a:ext cx="6037686" cy="830997"/>
              </a:xfrm>
              <a:prstGeom prst="rect">
                <a:avLst/>
              </a:prstGeom>
              <a:noFill/>
            </p:spPr>
            <p:txBody>
              <a:bodyPr wrap="square">
                <a:spAutoFit/>
              </a:bodyPr>
              <a:lstStyle/>
              <a:p>
                <a:pPr marL="0" marR="0" algn="ctr">
                  <a:spcBef>
                    <a:spcPts val="0"/>
                  </a:spcBef>
                  <a:spcAft>
                    <a:spcPts val="0"/>
                  </a:spcAft>
                </a:pPr>
                <a:r>
                  <a:rPr lang="en-US" sz="4800" b="1" dirty="0" err="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Hoạt</a:t>
                </a:r>
                <a:r>
                  <a:rPr lang="en-US" sz="4800" b="1"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4800" b="1" err="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động</a:t>
                </a:r>
                <a:r>
                  <a:rPr lang="en-US" sz="48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 nhóm</a:t>
                </a:r>
                <a:endParaRPr lang="en-US" sz="48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97213EB1-A36A-A634-1BE2-3FC3BA2C0521}"/>
                </a:ext>
              </a:extLst>
            </p:cNvPr>
            <p:cNvSpPr txBox="1"/>
            <p:nvPr/>
          </p:nvSpPr>
          <p:spPr>
            <a:xfrm>
              <a:off x="8764267" y="2391110"/>
              <a:ext cx="6351973" cy="4594912"/>
            </a:xfrm>
            <a:prstGeom prst="rect">
              <a:avLst/>
            </a:prstGeom>
            <a:noFill/>
          </p:spPr>
          <p:txBody>
            <a:bodyPr wrap="square">
              <a:spAutoFit/>
            </a:bodyPr>
            <a:lstStyle/>
            <a:p>
              <a:pPr algn="just">
                <a:lnSpc>
                  <a:spcPct val="150000"/>
                </a:lnSpc>
              </a:pPr>
              <a:r>
                <a:rPr lang="en-US" sz="4000">
                  <a:solidFill>
                    <a:schemeClr val="bg1"/>
                  </a:solidFill>
                  <a:latin typeface="Arial" panose="020B0604020202020204" pitchFamily="34" charset="0"/>
                  <a:ea typeface="Calibri" panose="020F0502020204030204" pitchFamily="34" charset="0"/>
                  <a:cs typeface="Arial" panose="020B0604020202020204" pitchFamily="34" charset="0"/>
                </a:rPr>
                <a:t>Các em</a:t>
              </a:r>
              <a:r>
                <a:rPr lang="vi-VN" sz="4000">
                  <a:solidFill>
                    <a:schemeClr val="bg1"/>
                  </a:solidFill>
                  <a:latin typeface="Arial" panose="020B0604020202020204" pitchFamily="34" charset="0"/>
                  <a:ea typeface="Calibri" panose="020F0502020204030204" pitchFamily="34" charset="0"/>
                  <a:cs typeface="Arial" panose="020B0604020202020204" pitchFamily="34" charset="0"/>
                </a:rPr>
                <a:t> hãy </a:t>
              </a:r>
              <a:r>
                <a:rPr lang="en-US" sz="4000">
                  <a:solidFill>
                    <a:schemeClr val="bg1"/>
                  </a:solidFill>
                  <a:latin typeface="Arial" panose="020B0604020202020204" pitchFamily="34" charset="0"/>
                  <a:ea typeface="Calibri" panose="020F0502020204030204" pitchFamily="34" charset="0"/>
                  <a:cs typeface="Arial" panose="020B0604020202020204" pitchFamily="34" charset="0"/>
                </a:rPr>
                <a:t>thảo luận với bạn và </a:t>
              </a:r>
              <a:r>
                <a:rPr lang="vi-VN" sz="4000">
                  <a:solidFill>
                    <a:schemeClr val="bg1"/>
                  </a:solidFill>
                  <a:latin typeface="Arial" panose="020B0604020202020204" pitchFamily="34" charset="0"/>
                  <a:ea typeface="Calibri" panose="020F0502020204030204" pitchFamily="34" charset="0"/>
                  <a:cs typeface="Arial" panose="020B0604020202020204" pitchFamily="34" charset="0"/>
                </a:rPr>
                <a:t>nêu cách thương thuyết và những điều cần lưu ý để thương thuyết có hiện quả.</a:t>
              </a:r>
              <a:endParaRPr lang="en-US" sz="4000" b="1" i="1" dirty="0">
                <a:solidFill>
                  <a:schemeClr val="bg1"/>
                </a:solidFill>
                <a:latin typeface="Arial" panose="020B0604020202020204" pitchFamily="34" charset="0"/>
                <a:cs typeface="Arial" panose="020B0604020202020204" pitchFamily="34" charset="0"/>
              </a:endParaRPr>
            </a:p>
          </p:txBody>
        </p:sp>
      </p:grpSp>
      <p:pic>
        <p:nvPicPr>
          <p:cNvPr id="14" name="Picture 6">
            <a:extLst>
              <a:ext uri="{FF2B5EF4-FFF2-40B4-BE49-F238E27FC236}">
                <a16:creationId xmlns:a16="http://schemas.microsoft.com/office/drawing/2014/main" id="{4839FD5E-DC17-92EB-4AD3-CDF25C06888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785289" y="4688566"/>
            <a:ext cx="6302699" cy="5676900"/>
          </a:xfrm>
          <a:prstGeom prst="rect">
            <a:avLst/>
          </a:prstGeom>
        </p:spPr>
      </p:pic>
    </p:spTree>
    <p:extLst>
      <p:ext uri="{BB962C8B-B14F-4D97-AF65-F5344CB8AC3E}">
        <p14:creationId xmlns:p14="http://schemas.microsoft.com/office/powerpoint/2010/main" val="36037332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AAE9C4AE-F6A1-72C1-83CC-D0F427494B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96407">
            <a:off x="160633" y="1643"/>
            <a:ext cx="854120" cy="988981"/>
          </a:xfrm>
          <a:prstGeom prst="rect">
            <a:avLst/>
          </a:prstGeom>
        </p:spPr>
      </p:pic>
      <p:sp>
        <p:nvSpPr>
          <p:cNvPr id="2" name="Line Callout 1 (Border and Accent Bar) 3">
            <a:extLst>
              <a:ext uri="{FF2B5EF4-FFF2-40B4-BE49-F238E27FC236}">
                <a16:creationId xmlns:a16="http://schemas.microsoft.com/office/drawing/2014/main" id="{6A3546E5-D47A-56F3-7ABC-CAF8040DB0A0}"/>
              </a:ext>
            </a:extLst>
          </p:cNvPr>
          <p:cNvSpPr/>
          <p:nvPr/>
        </p:nvSpPr>
        <p:spPr>
          <a:xfrm>
            <a:off x="228605" y="1281569"/>
            <a:ext cx="6781796" cy="2490330"/>
          </a:xfrm>
          <a:prstGeom prst="accentBorderCallout1">
            <a:avLst>
              <a:gd name="adj1" fmla="val 18750"/>
              <a:gd name="adj2" fmla="val -3127"/>
              <a:gd name="adj3" fmla="val 17954"/>
              <a:gd name="adj4" fmla="val -17509"/>
            </a:avLst>
          </a:prstGeom>
          <a:solidFill>
            <a:srgbClr val="FEF6F0"/>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800" b="1">
                <a:solidFill>
                  <a:srgbClr val="C00000"/>
                </a:solidFill>
                <a:latin typeface="Arial" panose="020B0604020202020204" pitchFamily="34" charset="0"/>
                <a:cs typeface="Arial" panose="020B0604020202020204" pitchFamily="34" charset="0"/>
              </a:rPr>
              <a:t>CÂU TRẢ LỜI:</a:t>
            </a:r>
          </a:p>
          <a:p>
            <a:pPr algn="ctr">
              <a:lnSpc>
                <a:spcPct val="150000"/>
              </a:lnSpc>
            </a:pPr>
            <a:r>
              <a:rPr lang="en-US" sz="4400">
                <a:solidFill>
                  <a:schemeClr val="tx1"/>
                </a:solidFill>
                <a:latin typeface="Arial" panose="020B0604020202020204" pitchFamily="34" charset="0"/>
                <a:cs typeface="Arial" panose="020B0604020202020204" pitchFamily="34" charset="0"/>
              </a:rPr>
              <a:t>Cách thương thuyết</a:t>
            </a:r>
            <a:endParaRPr lang="en-US" sz="4400" i="1" dirty="0">
              <a:solidFill>
                <a:schemeClr val="tx1"/>
              </a:solidFill>
              <a:latin typeface="Arial" panose="020B0604020202020204" pitchFamily="34" charset="0"/>
              <a:cs typeface="Arial" panose="020B0604020202020204" pitchFamily="34" charset="0"/>
            </a:endParaRPr>
          </a:p>
        </p:txBody>
      </p:sp>
      <p:sp>
        <p:nvSpPr>
          <p:cNvPr id="6" name="Rounded Rectangle 18">
            <a:extLst>
              <a:ext uri="{FF2B5EF4-FFF2-40B4-BE49-F238E27FC236}">
                <a16:creationId xmlns:a16="http://schemas.microsoft.com/office/drawing/2014/main" id="{63268B3C-717E-AB23-73F9-84A3D4D45C6F}"/>
              </a:ext>
            </a:extLst>
          </p:cNvPr>
          <p:cNvSpPr/>
          <p:nvPr/>
        </p:nvSpPr>
        <p:spPr>
          <a:xfrm>
            <a:off x="8483932" y="5051922"/>
            <a:ext cx="8987412" cy="2695224"/>
          </a:xfrm>
          <a:prstGeom prst="roundRect">
            <a:avLst/>
          </a:prstGeom>
          <a:solidFill>
            <a:schemeClr val="bg1"/>
          </a:solidFill>
          <a:ln w="57150">
            <a:solidFill>
              <a:schemeClr val="accent1">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600">
                <a:latin typeface="Arial" panose="020B0604020202020204" pitchFamily="34" charset="0"/>
                <a:cs typeface="Arial" panose="020B0604020202020204" pitchFamily="34" charset="0"/>
              </a:rPr>
              <a:t>Trong trường hợp nảy sinh mâu thuẫn, tìm một cách giải quyết khác mà cả hai bên cùng chấp nhận</a:t>
            </a:r>
            <a:endParaRPr lang="en-US" sz="3600" dirty="0">
              <a:solidFill>
                <a:schemeClr val="tx1"/>
              </a:solidFill>
              <a:latin typeface="Arial" panose="020B0604020202020204" pitchFamily="34" charset="0"/>
              <a:cs typeface="Arial" panose="020B0604020202020204" pitchFamily="34" charset="0"/>
            </a:endParaRPr>
          </a:p>
        </p:txBody>
      </p:sp>
      <p:sp>
        <p:nvSpPr>
          <p:cNvPr id="13" name="Rounded Rectangle 19">
            <a:extLst>
              <a:ext uri="{FF2B5EF4-FFF2-40B4-BE49-F238E27FC236}">
                <a16:creationId xmlns:a16="http://schemas.microsoft.com/office/drawing/2014/main" id="{02D85F5D-C29E-2542-4C68-CEB6356D0689}"/>
              </a:ext>
            </a:extLst>
          </p:cNvPr>
          <p:cNvSpPr/>
          <p:nvPr/>
        </p:nvSpPr>
        <p:spPr>
          <a:xfrm>
            <a:off x="8543799" y="2861414"/>
            <a:ext cx="8927545" cy="1830781"/>
          </a:xfrm>
          <a:prstGeom prst="roundRect">
            <a:avLst/>
          </a:prstGeom>
          <a:solidFill>
            <a:schemeClr val="bg1"/>
          </a:solidFill>
          <a:ln w="57150">
            <a:solidFill>
              <a:schemeClr val="accent1">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600">
                <a:latin typeface="Arial" panose="020B0604020202020204" pitchFamily="34" charset="0"/>
                <a:cs typeface="Arial" panose="020B0604020202020204" pitchFamily="34" charset="0"/>
              </a:rPr>
              <a:t>Lắng nghe yêu cầu của đối phương và đưa ra một thỏa hiệp tương xứng</a:t>
            </a:r>
            <a:endParaRPr lang="en-US" sz="3600" dirty="0">
              <a:solidFill>
                <a:schemeClr val="tx1"/>
              </a:solidFill>
              <a:latin typeface="Arial" panose="020B0604020202020204" pitchFamily="34" charset="0"/>
              <a:cs typeface="Arial" panose="020B0604020202020204" pitchFamily="34" charset="0"/>
            </a:endParaRPr>
          </a:p>
        </p:txBody>
      </p:sp>
      <p:sp>
        <p:nvSpPr>
          <p:cNvPr id="14" name="Rounded Rectangle 23">
            <a:extLst>
              <a:ext uri="{FF2B5EF4-FFF2-40B4-BE49-F238E27FC236}">
                <a16:creationId xmlns:a16="http://schemas.microsoft.com/office/drawing/2014/main" id="{BE444AAC-CBB6-DE1C-8661-87AE6A6D75AC}"/>
              </a:ext>
            </a:extLst>
          </p:cNvPr>
          <p:cNvSpPr/>
          <p:nvPr/>
        </p:nvSpPr>
        <p:spPr>
          <a:xfrm>
            <a:off x="8563094" y="8106873"/>
            <a:ext cx="8927548" cy="1606831"/>
          </a:xfrm>
          <a:prstGeom prst="roundRect">
            <a:avLst/>
          </a:prstGeom>
          <a:solidFill>
            <a:schemeClr val="bg1"/>
          </a:solidFill>
          <a:ln w="57150">
            <a:solidFill>
              <a:schemeClr val="accent1">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600">
                <a:latin typeface="Arial" panose="020B0604020202020204" pitchFamily="34" charset="0"/>
                <a:cs typeface="Arial" panose="020B0604020202020204" pitchFamily="34" charset="0"/>
              </a:rPr>
              <a:t>Chốt lại ý kiến đồng thuận của cả hai bên</a:t>
            </a:r>
            <a:endParaRPr lang="en-US" sz="3600" dirty="0">
              <a:solidFill>
                <a:schemeClr val="tx1"/>
              </a:solidFill>
              <a:latin typeface="Arial" panose="020B0604020202020204" pitchFamily="34" charset="0"/>
              <a:cs typeface="Arial" panose="020B0604020202020204" pitchFamily="34" charset="0"/>
            </a:endParaRPr>
          </a:p>
        </p:txBody>
      </p:sp>
      <p:sp>
        <p:nvSpPr>
          <p:cNvPr id="34" name="Rounded Rectangle 19">
            <a:extLst>
              <a:ext uri="{FF2B5EF4-FFF2-40B4-BE49-F238E27FC236}">
                <a16:creationId xmlns:a16="http://schemas.microsoft.com/office/drawing/2014/main" id="{52577C74-5701-84C2-C928-34757C8D9F4B}"/>
              </a:ext>
            </a:extLst>
          </p:cNvPr>
          <p:cNvSpPr/>
          <p:nvPr/>
        </p:nvSpPr>
        <p:spPr>
          <a:xfrm>
            <a:off x="8511142" y="670906"/>
            <a:ext cx="8927545" cy="1830781"/>
          </a:xfrm>
          <a:prstGeom prst="roundRect">
            <a:avLst/>
          </a:prstGeom>
          <a:solidFill>
            <a:schemeClr val="bg1"/>
          </a:solidFill>
          <a:ln w="57150">
            <a:solidFill>
              <a:schemeClr val="accent1">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600">
                <a:latin typeface="Arial" panose="020B0604020202020204" pitchFamily="34" charset="0"/>
                <a:cs typeface="Arial" panose="020B0604020202020204" pitchFamily="34" charset="0"/>
              </a:rPr>
              <a:t>Nêu những yêu cầu cụ thể của mình, những gì mình muốn hoặc không muốn</a:t>
            </a:r>
            <a:endParaRPr lang="en-US" sz="3600" dirty="0">
              <a:solidFill>
                <a:schemeClr val="tx1"/>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C60EDF50-31DA-7FE6-C9C2-E0544170C101}"/>
              </a:ext>
            </a:extLst>
          </p:cNvPr>
          <p:cNvGrpSpPr/>
          <p:nvPr/>
        </p:nvGrpSpPr>
        <p:grpSpPr>
          <a:xfrm rot="16200000">
            <a:off x="7301778" y="2594647"/>
            <a:ext cx="1727500" cy="636804"/>
            <a:chOff x="6498137" y="3625822"/>
            <a:chExt cx="558104" cy="973671"/>
          </a:xfrm>
        </p:grpSpPr>
        <p:cxnSp>
          <p:nvCxnSpPr>
            <p:cNvPr id="37" name="Straight Connector 36">
              <a:extLst>
                <a:ext uri="{FF2B5EF4-FFF2-40B4-BE49-F238E27FC236}">
                  <a16:creationId xmlns:a16="http://schemas.microsoft.com/office/drawing/2014/main" id="{60FDF161-3366-4666-809F-6EB0742DB3CA}"/>
                </a:ext>
              </a:extLst>
            </p:cNvPr>
            <p:cNvCxnSpPr>
              <a:cxnSpLocks/>
            </p:cNvCxnSpPr>
            <p:nvPr/>
          </p:nvCxnSpPr>
          <p:spPr>
            <a:xfrm flipH="1">
              <a:off x="6498137" y="3625823"/>
              <a:ext cx="558104"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8AEB377-5E84-CDFE-301A-D23412C96313}"/>
                </a:ext>
              </a:extLst>
            </p:cNvPr>
            <p:cNvCxnSpPr>
              <a:cxnSpLocks/>
            </p:cNvCxnSpPr>
            <p:nvPr/>
          </p:nvCxnSpPr>
          <p:spPr>
            <a:xfrm>
              <a:off x="6498137" y="3625822"/>
              <a:ext cx="0" cy="973671"/>
            </a:xfrm>
            <a:prstGeom prst="line">
              <a:avLst/>
            </a:prstGeom>
            <a:ln w="28575">
              <a:solidFill>
                <a:schemeClr val="accent1">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55995B42-AC80-739A-64DD-E8861C88AE8D}"/>
              </a:ext>
            </a:extLst>
          </p:cNvPr>
          <p:cNvGrpSpPr/>
          <p:nvPr/>
        </p:nvGrpSpPr>
        <p:grpSpPr>
          <a:xfrm rot="16200000" flipH="1">
            <a:off x="4608323" y="4886131"/>
            <a:ext cx="7114413" cy="636805"/>
            <a:chOff x="6498137" y="3625822"/>
            <a:chExt cx="558104" cy="973671"/>
          </a:xfrm>
        </p:grpSpPr>
        <p:cxnSp>
          <p:nvCxnSpPr>
            <p:cNvPr id="40" name="Straight Connector 39">
              <a:extLst>
                <a:ext uri="{FF2B5EF4-FFF2-40B4-BE49-F238E27FC236}">
                  <a16:creationId xmlns:a16="http://schemas.microsoft.com/office/drawing/2014/main" id="{590385C5-B863-5B50-7B18-1876B11D5551}"/>
                </a:ext>
              </a:extLst>
            </p:cNvPr>
            <p:cNvCxnSpPr>
              <a:cxnSpLocks/>
            </p:cNvCxnSpPr>
            <p:nvPr/>
          </p:nvCxnSpPr>
          <p:spPr>
            <a:xfrm flipH="1">
              <a:off x="6498137" y="3625823"/>
              <a:ext cx="558104"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4E2D014-C1B6-EE92-70CA-F6F386074CF6}"/>
                </a:ext>
              </a:extLst>
            </p:cNvPr>
            <p:cNvCxnSpPr>
              <a:cxnSpLocks/>
            </p:cNvCxnSpPr>
            <p:nvPr/>
          </p:nvCxnSpPr>
          <p:spPr>
            <a:xfrm>
              <a:off x="6498137" y="3625822"/>
              <a:ext cx="0" cy="973671"/>
            </a:xfrm>
            <a:prstGeom prst="line">
              <a:avLst/>
            </a:prstGeom>
            <a:ln w="28575">
              <a:solidFill>
                <a:schemeClr val="accent1">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A97C7233-4E1E-521A-97D7-5AAE1DF55694}"/>
              </a:ext>
            </a:extLst>
          </p:cNvPr>
          <p:cNvGrpSpPr/>
          <p:nvPr/>
        </p:nvGrpSpPr>
        <p:grpSpPr>
          <a:xfrm rot="16200000">
            <a:off x="6730828" y="4653147"/>
            <a:ext cx="2902053" cy="669452"/>
            <a:chOff x="6498137" y="3625822"/>
            <a:chExt cx="558104" cy="973671"/>
          </a:xfrm>
        </p:grpSpPr>
        <p:cxnSp>
          <p:nvCxnSpPr>
            <p:cNvPr id="43" name="Straight Connector 42">
              <a:extLst>
                <a:ext uri="{FF2B5EF4-FFF2-40B4-BE49-F238E27FC236}">
                  <a16:creationId xmlns:a16="http://schemas.microsoft.com/office/drawing/2014/main" id="{B444F761-46A4-65D1-BB20-647018988D90}"/>
                </a:ext>
              </a:extLst>
            </p:cNvPr>
            <p:cNvCxnSpPr>
              <a:cxnSpLocks/>
            </p:cNvCxnSpPr>
            <p:nvPr/>
          </p:nvCxnSpPr>
          <p:spPr>
            <a:xfrm flipH="1">
              <a:off x="6498137" y="3625823"/>
              <a:ext cx="558104"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8789F2E-DF04-5686-5FFC-EF4A266CCE79}"/>
                </a:ext>
              </a:extLst>
            </p:cNvPr>
            <p:cNvCxnSpPr>
              <a:cxnSpLocks/>
            </p:cNvCxnSpPr>
            <p:nvPr/>
          </p:nvCxnSpPr>
          <p:spPr>
            <a:xfrm>
              <a:off x="6498137" y="3625822"/>
              <a:ext cx="0" cy="973671"/>
            </a:xfrm>
            <a:prstGeom prst="line">
              <a:avLst/>
            </a:prstGeom>
            <a:ln w="28575">
              <a:solidFill>
                <a:schemeClr val="accent1">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BA072374-5550-73C6-306B-641334807247}"/>
              </a:ext>
            </a:extLst>
          </p:cNvPr>
          <p:cNvGrpSpPr/>
          <p:nvPr/>
        </p:nvGrpSpPr>
        <p:grpSpPr>
          <a:xfrm rot="16200000">
            <a:off x="6587168" y="6916385"/>
            <a:ext cx="3220876" cy="700949"/>
            <a:chOff x="6498137" y="3625822"/>
            <a:chExt cx="558104" cy="973671"/>
          </a:xfrm>
        </p:grpSpPr>
        <p:cxnSp>
          <p:nvCxnSpPr>
            <p:cNvPr id="46" name="Straight Connector 45">
              <a:extLst>
                <a:ext uri="{FF2B5EF4-FFF2-40B4-BE49-F238E27FC236}">
                  <a16:creationId xmlns:a16="http://schemas.microsoft.com/office/drawing/2014/main" id="{102E30CB-275C-9521-F4E2-296AA9FFDFDA}"/>
                </a:ext>
              </a:extLst>
            </p:cNvPr>
            <p:cNvCxnSpPr>
              <a:cxnSpLocks/>
            </p:cNvCxnSpPr>
            <p:nvPr/>
          </p:nvCxnSpPr>
          <p:spPr>
            <a:xfrm flipH="1">
              <a:off x="6498137" y="3625823"/>
              <a:ext cx="558104"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60B89A-E991-9153-E16A-9FA987E42DFE}"/>
                </a:ext>
              </a:extLst>
            </p:cNvPr>
            <p:cNvCxnSpPr>
              <a:cxnSpLocks/>
            </p:cNvCxnSpPr>
            <p:nvPr/>
          </p:nvCxnSpPr>
          <p:spPr>
            <a:xfrm>
              <a:off x="6498137" y="3625822"/>
              <a:ext cx="0" cy="973671"/>
            </a:xfrm>
            <a:prstGeom prst="line">
              <a:avLst/>
            </a:prstGeom>
            <a:ln w="28575">
              <a:solidFill>
                <a:schemeClr val="accent1">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pic>
        <p:nvPicPr>
          <p:cNvPr id="3074" name="Picture 2" descr="Thương thuyết là gì? Làm gì để trở thành bậc thầy thương thuyết?">
            <a:extLst>
              <a:ext uri="{FF2B5EF4-FFF2-40B4-BE49-F238E27FC236}">
                <a16:creationId xmlns:a16="http://schemas.microsoft.com/office/drawing/2014/main" id="{3AE0DDEC-5BE1-CC27-B05F-CA3B39ED6D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4" y="4610100"/>
            <a:ext cx="5333997" cy="4720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437153" y="-5418"/>
            <a:ext cx="917407" cy="1591715"/>
          </a:xfrm>
          <a:prstGeom prst="rect">
            <a:avLst/>
          </a:prstGeom>
        </p:spPr>
      </p:pic>
    </p:spTree>
    <p:extLst>
      <p:ext uri="{BB962C8B-B14F-4D97-AF65-F5344CB8AC3E}">
        <p14:creationId xmlns:p14="http://schemas.microsoft.com/office/powerpoint/2010/main" val="263989754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right)">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randombar(horizontal)">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3" grpId="0" animBg="1"/>
      <p:bldP spid="14"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59274" y="8809613"/>
            <a:ext cx="2286000" cy="136744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02274" y="-423429"/>
            <a:ext cx="1627590" cy="2498591"/>
          </a:xfrm>
          <a:prstGeom prst="rect">
            <a:avLst/>
          </a:prstGeom>
        </p:spPr>
      </p:pic>
      <p:grpSp>
        <p:nvGrpSpPr>
          <p:cNvPr id="2" name="Group 1">
            <a:extLst>
              <a:ext uri="{FF2B5EF4-FFF2-40B4-BE49-F238E27FC236}">
                <a16:creationId xmlns:a16="http://schemas.microsoft.com/office/drawing/2014/main" id="{CF9C354D-49C0-78BB-D36E-512E268F49D6}"/>
              </a:ext>
            </a:extLst>
          </p:cNvPr>
          <p:cNvGrpSpPr/>
          <p:nvPr/>
        </p:nvGrpSpPr>
        <p:grpSpPr>
          <a:xfrm>
            <a:off x="6438900" y="3483895"/>
            <a:ext cx="5410200" cy="4038600"/>
            <a:chOff x="1676400" y="3429000"/>
            <a:chExt cx="4572000" cy="2498602"/>
          </a:xfrm>
        </p:grpSpPr>
        <p:sp>
          <p:nvSpPr>
            <p:cNvPr id="10" name="Rectangle: Rounded Corners 9">
              <a:extLst>
                <a:ext uri="{FF2B5EF4-FFF2-40B4-BE49-F238E27FC236}">
                  <a16:creationId xmlns:a16="http://schemas.microsoft.com/office/drawing/2014/main" id="{62AF1C0B-F854-4BBB-AE23-95FCF1708894}"/>
                </a:ext>
              </a:extLst>
            </p:cNvPr>
            <p:cNvSpPr/>
            <p:nvPr/>
          </p:nvSpPr>
          <p:spPr>
            <a:xfrm>
              <a:off x="1828800" y="3581400"/>
              <a:ext cx="4419600" cy="234620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80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C0E4E063-15D5-7ACC-463E-CE8ADCD24463}"/>
                </a:ext>
              </a:extLst>
            </p:cNvPr>
            <p:cNvSpPr/>
            <p:nvPr/>
          </p:nvSpPr>
          <p:spPr>
            <a:xfrm>
              <a:off x="1676400" y="3429000"/>
              <a:ext cx="4419600" cy="230219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bg1"/>
                  </a:solidFill>
                  <a:latin typeface="Arial" panose="020B0604020202020204" pitchFamily="34" charset="0"/>
                  <a:cs typeface="Arial" panose="020B0604020202020204" pitchFamily="34" charset="0"/>
                </a:rPr>
                <a:t>Những điều cần lưu ý để thương thuyết hiệu quả</a:t>
              </a:r>
              <a:endParaRPr lang="en-US" sz="4000" dirty="0">
                <a:solidFill>
                  <a:schemeClr val="bg1"/>
                </a:solidFill>
                <a:latin typeface="Arial" panose="020B0604020202020204" pitchFamily="34" charset="0"/>
                <a:cs typeface="Arial" panose="020B0604020202020204" pitchFamily="34" charset="0"/>
              </a:endParaRPr>
            </a:p>
          </p:txBody>
        </p:sp>
      </p:grpSp>
      <p:sp>
        <p:nvSpPr>
          <p:cNvPr id="15" name="Rectangle: Rounded Corners 14">
            <a:extLst>
              <a:ext uri="{FF2B5EF4-FFF2-40B4-BE49-F238E27FC236}">
                <a16:creationId xmlns:a16="http://schemas.microsoft.com/office/drawing/2014/main" id="{64367DE0-7CE7-85A3-53D8-94AF25D07E2F}"/>
              </a:ext>
            </a:extLst>
          </p:cNvPr>
          <p:cNvSpPr/>
          <p:nvPr/>
        </p:nvSpPr>
        <p:spPr>
          <a:xfrm>
            <a:off x="838200" y="3801415"/>
            <a:ext cx="4295140" cy="3086100"/>
          </a:xfrm>
          <a:custGeom>
            <a:avLst/>
            <a:gdLst>
              <a:gd name="connsiteX0" fmla="*/ 0 w 4295140"/>
              <a:gd name="connsiteY0" fmla="*/ 514360 h 3086100"/>
              <a:gd name="connsiteX1" fmla="*/ 514360 w 4295140"/>
              <a:gd name="connsiteY1" fmla="*/ 0 h 3086100"/>
              <a:gd name="connsiteX2" fmla="*/ 1091428 w 4295140"/>
              <a:gd name="connsiteY2" fmla="*/ 0 h 3086100"/>
              <a:gd name="connsiteX3" fmla="*/ 1570502 w 4295140"/>
              <a:gd name="connsiteY3" fmla="*/ 0 h 3086100"/>
              <a:gd name="connsiteX4" fmla="*/ 2147570 w 4295140"/>
              <a:gd name="connsiteY4" fmla="*/ 0 h 3086100"/>
              <a:gd name="connsiteX5" fmla="*/ 2593981 w 4295140"/>
              <a:gd name="connsiteY5" fmla="*/ 0 h 3086100"/>
              <a:gd name="connsiteX6" fmla="*/ 3171048 w 4295140"/>
              <a:gd name="connsiteY6" fmla="*/ 0 h 3086100"/>
              <a:gd name="connsiteX7" fmla="*/ 3780780 w 4295140"/>
              <a:gd name="connsiteY7" fmla="*/ 0 h 3086100"/>
              <a:gd name="connsiteX8" fmla="*/ 4295140 w 4295140"/>
              <a:gd name="connsiteY8" fmla="*/ 514360 h 3086100"/>
              <a:gd name="connsiteX9" fmla="*/ 4295140 w 4295140"/>
              <a:gd name="connsiteY9" fmla="*/ 1069853 h 3086100"/>
              <a:gd name="connsiteX10" fmla="*/ 4295140 w 4295140"/>
              <a:gd name="connsiteY10" fmla="*/ 1543050 h 3086100"/>
              <a:gd name="connsiteX11" fmla="*/ 4295140 w 4295140"/>
              <a:gd name="connsiteY11" fmla="*/ 1995674 h 3086100"/>
              <a:gd name="connsiteX12" fmla="*/ 4295140 w 4295140"/>
              <a:gd name="connsiteY12" fmla="*/ 2571740 h 3086100"/>
              <a:gd name="connsiteX13" fmla="*/ 3780780 w 4295140"/>
              <a:gd name="connsiteY13" fmla="*/ 3086100 h 3086100"/>
              <a:gd name="connsiteX14" fmla="*/ 3334369 w 4295140"/>
              <a:gd name="connsiteY14" fmla="*/ 3086100 h 3086100"/>
              <a:gd name="connsiteX15" fmla="*/ 2724638 w 4295140"/>
              <a:gd name="connsiteY15" fmla="*/ 3086100 h 3086100"/>
              <a:gd name="connsiteX16" fmla="*/ 2180234 w 4295140"/>
              <a:gd name="connsiteY16" fmla="*/ 3086100 h 3086100"/>
              <a:gd name="connsiteX17" fmla="*/ 1570502 w 4295140"/>
              <a:gd name="connsiteY17" fmla="*/ 3086100 h 3086100"/>
              <a:gd name="connsiteX18" fmla="*/ 993435 w 4295140"/>
              <a:gd name="connsiteY18" fmla="*/ 3086100 h 3086100"/>
              <a:gd name="connsiteX19" fmla="*/ 514360 w 4295140"/>
              <a:gd name="connsiteY19" fmla="*/ 3086100 h 3086100"/>
              <a:gd name="connsiteX20" fmla="*/ 0 w 4295140"/>
              <a:gd name="connsiteY20" fmla="*/ 2571740 h 3086100"/>
              <a:gd name="connsiteX21" fmla="*/ 0 w 4295140"/>
              <a:gd name="connsiteY21" fmla="*/ 2077969 h 3086100"/>
              <a:gd name="connsiteX22" fmla="*/ 0 w 4295140"/>
              <a:gd name="connsiteY22" fmla="*/ 1625345 h 3086100"/>
              <a:gd name="connsiteX23" fmla="*/ 0 w 4295140"/>
              <a:gd name="connsiteY23" fmla="*/ 1069853 h 3086100"/>
              <a:gd name="connsiteX24" fmla="*/ 0 w 4295140"/>
              <a:gd name="connsiteY24" fmla="*/ 514360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95140" h="3086100" fill="none" extrusionOk="0">
                <a:moveTo>
                  <a:pt x="0" y="514360"/>
                </a:moveTo>
                <a:cubicBezTo>
                  <a:pt x="-20008" y="270452"/>
                  <a:pt x="203366" y="-35719"/>
                  <a:pt x="514360" y="0"/>
                </a:cubicBezTo>
                <a:cubicBezTo>
                  <a:pt x="758115" y="-43513"/>
                  <a:pt x="883116" y="40746"/>
                  <a:pt x="1091428" y="0"/>
                </a:cubicBezTo>
                <a:cubicBezTo>
                  <a:pt x="1299740" y="-40746"/>
                  <a:pt x="1368357" y="46873"/>
                  <a:pt x="1570502" y="0"/>
                </a:cubicBezTo>
                <a:cubicBezTo>
                  <a:pt x="1772647" y="-46873"/>
                  <a:pt x="1951960" y="44014"/>
                  <a:pt x="2147570" y="0"/>
                </a:cubicBezTo>
                <a:cubicBezTo>
                  <a:pt x="2343180" y="-44014"/>
                  <a:pt x="2385875" y="16121"/>
                  <a:pt x="2593981" y="0"/>
                </a:cubicBezTo>
                <a:cubicBezTo>
                  <a:pt x="2802087" y="-16121"/>
                  <a:pt x="2901933" y="5080"/>
                  <a:pt x="3171048" y="0"/>
                </a:cubicBezTo>
                <a:cubicBezTo>
                  <a:pt x="3440163" y="-5080"/>
                  <a:pt x="3614727" y="30376"/>
                  <a:pt x="3780780" y="0"/>
                </a:cubicBezTo>
                <a:cubicBezTo>
                  <a:pt x="4043647" y="11891"/>
                  <a:pt x="4311647" y="275013"/>
                  <a:pt x="4295140" y="514360"/>
                </a:cubicBezTo>
                <a:cubicBezTo>
                  <a:pt x="4324917" y="711920"/>
                  <a:pt x="4256548" y="860361"/>
                  <a:pt x="4295140" y="1069853"/>
                </a:cubicBezTo>
                <a:cubicBezTo>
                  <a:pt x="4333732" y="1279345"/>
                  <a:pt x="4243516" y="1313495"/>
                  <a:pt x="4295140" y="1543050"/>
                </a:cubicBezTo>
                <a:cubicBezTo>
                  <a:pt x="4346764" y="1772605"/>
                  <a:pt x="4244015" y="1808623"/>
                  <a:pt x="4295140" y="1995674"/>
                </a:cubicBezTo>
                <a:cubicBezTo>
                  <a:pt x="4346265" y="2182725"/>
                  <a:pt x="4291669" y="2370017"/>
                  <a:pt x="4295140" y="2571740"/>
                </a:cubicBezTo>
                <a:cubicBezTo>
                  <a:pt x="4319049" y="2914252"/>
                  <a:pt x="4094214" y="3115146"/>
                  <a:pt x="3780780" y="3086100"/>
                </a:cubicBezTo>
                <a:cubicBezTo>
                  <a:pt x="3620398" y="3132587"/>
                  <a:pt x="3532672" y="3051670"/>
                  <a:pt x="3334369" y="3086100"/>
                </a:cubicBezTo>
                <a:cubicBezTo>
                  <a:pt x="3136066" y="3120530"/>
                  <a:pt x="2963933" y="3041739"/>
                  <a:pt x="2724638" y="3086100"/>
                </a:cubicBezTo>
                <a:cubicBezTo>
                  <a:pt x="2485343" y="3130461"/>
                  <a:pt x="2290072" y="3033116"/>
                  <a:pt x="2180234" y="3086100"/>
                </a:cubicBezTo>
                <a:cubicBezTo>
                  <a:pt x="2070396" y="3139084"/>
                  <a:pt x="1793520" y="3086003"/>
                  <a:pt x="1570502" y="3086100"/>
                </a:cubicBezTo>
                <a:cubicBezTo>
                  <a:pt x="1347484" y="3086197"/>
                  <a:pt x="1184152" y="3037196"/>
                  <a:pt x="993435" y="3086100"/>
                </a:cubicBezTo>
                <a:cubicBezTo>
                  <a:pt x="802718" y="3135004"/>
                  <a:pt x="625322" y="3064446"/>
                  <a:pt x="514360" y="3086100"/>
                </a:cubicBezTo>
                <a:cubicBezTo>
                  <a:pt x="311571" y="3100034"/>
                  <a:pt x="-58597" y="2877252"/>
                  <a:pt x="0" y="2571740"/>
                </a:cubicBezTo>
                <a:cubicBezTo>
                  <a:pt x="-27190" y="2392712"/>
                  <a:pt x="28732" y="2304711"/>
                  <a:pt x="0" y="2077969"/>
                </a:cubicBezTo>
                <a:cubicBezTo>
                  <a:pt x="-28732" y="1851227"/>
                  <a:pt x="24263" y="1743537"/>
                  <a:pt x="0" y="1625345"/>
                </a:cubicBezTo>
                <a:cubicBezTo>
                  <a:pt x="-24263" y="1507153"/>
                  <a:pt x="55749" y="1217699"/>
                  <a:pt x="0" y="1069853"/>
                </a:cubicBezTo>
                <a:cubicBezTo>
                  <a:pt x="-55749" y="922007"/>
                  <a:pt x="64701" y="662784"/>
                  <a:pt x="0" y="514360"/>
                </a:cubicBezTo>
                <a:close/>
              </a:path>
              <a:path w="4295140" h="3086100" stroke="0" extrusionOk="0">
                <a:moveTo>
                  <a:pt x="0" y="514360"/>
                </a:moveTo>
                <a:cubicBezTo>
                  <a:pt x="-64846" y="190288"/>
                  <a:pt x="217884" y="4655"/>
                  <a:pt x="514360" y="0"/>
                </a:cubicBezTo>
                <a:cubicBezTo>
                  <a:pt x="791999" y="-9953"/>
                  <a:pt x="824703" y="33473"/>
                  <a:pt x="1124092" y="0"/>
                </a:cubicBezTo>
                <a:cubicBezTo>
                  <a:pt x="1423481" y="-33473"/>
                  <a:pt x="1492917" y="12509"/>
                  <a:pt x="1635831" y="0"/>
                </a:cubicBezTo>
                <a:cubicBezTo>
                  <a:pt x="1778745" y="-12509"/>
                  <a:pt x="1929643" y="5069"/>
                  <a:pt x="2114906" y="0"/>
                </a:cubicBezTo>
                <a:cubicBezTo>
                  <a:pt x="2300170" y="-5069"/>
                  <a:pt x="2482634" y="8506"/>
                  <a:pt x="2691973" y="0"/>
                </a:cubicBezTo>
                <a:cubicBezTo>
                  <a:pt x="2901312" y="-8506"/>
                  <a:pt x="2978667" y="9425"/>
                  <a:pt x="3203712" y="0"/>
                </a:cubicBezTo>
                <a:cubicBezTo>
                  <a:pt x="3428757" y="-9425"/>
                  <a:pt x="3497934" y="42414"/>
                  <a:pt x="3780780" y="0"/>
                </a:cubicBezTo>
                <a:cubicBezTo>
                  <a:pt x="4058456" y="-61002"/>
                  <a:pt x="4274643" y="258772"/>
                  <a:pt x="4295140" y="514360"/>
                </a:cubicBezTo>
                <a:cubicBezTo>
                  <a:pt x="4340628" y="741978"/>
                  <a:pt x="4261785" y="878708"/>
                  <a:pt x="4295140" y="987557"/>
                </a:cubicBezTo>
                <a:cubicBezTo>
                  <a:pt x="4328495" y="1096406"/>
                  <a:pt x="4286382" y="1272405"/>
                  <a:pt x="4295140" y="1501902"/>
                </a:cubicBezTo>
                <a:cubicBezTo>
                  <a:pt x="4303898" y="1731399"/>
                  <a:pt x="4266514" y="1765690"/>
                  <a:pt x="4295140" y="2016247"/>
                </a:cubicBezTo>
                <a:cubicBezTo>
                  <a:pt x="4323766" y="2266804"/>
                  <a:pt x="4292335" y="2374607"/>
                  <a:pt x="4295140" y="2571740"/>
                </a:cubicBezTo>
                <a:cubicBezTo>
                  <a:pt x="4334647" y="2904206"/>
                  <a:pt x="4088404" y="3065480"/>
                  <a:pt x="3780780" y="3086100"/>
                </a:cubicBezTo>
                <a:cubicBezTo>
                  <a:pt x="3517201" y="3136947"/>
                  <a:pt x="3475923" y="3072092"/>
                  <a:pt x="3236377" y="3086100"/>
                </a:cubicBezTo>
                <a:cubicBezTo>
                  <a:pt x="2996831" y="3100108"/>
                  <a:pt x="2928122" y="3045932"/>
                  <a:pt x="2691973" y="3086100"/>
                </a:cubicBezTo>
                <a:cubicBezTo>
                  <a:pt x="2455824" y="3126268"/>
                  <a:pt x="2261019" y="3044481"/>
                  <a:pt x="2082242" y="3086100"/>
                </a:cubicBezTo>
                <a:cubicBezTo>
                  <a:pt x="1903465" y="3127719"/>
                  <a:pt x="1659028" y="3074759"/>
                  <a:pt x="1537838" y="3086100"/>
                </a:cubicBezTo>
                <a:cubicBezTo>
                  <a:pt x="1416648" y="3097441"/>
                  <a:pt x="1247393" y="3057520"/>
                  <a:pt x="1091428" y="3086100"/>
                </a:cubicBezTo>
                <a:cubicBezTo>
                  <a:pt x="935463" y="3114680"/>
                  <a:pt x="744221" y="3049722"/>
                  <a:pt x="514360" y="3086100"/>
                </a:cubicBezTo>
                <a:cubicBezTo>
                  <a:pt x="272861" y="3060847"/>
                  <a:pt x="-21158" y="2889402"/>
                  <a:pt x="0" y="2571740"/>
                </a:cubicBezTo>
                <a:cubicBezTo>
                  <a:pt x="-19801" y="2368894"/>
                  <a:pt x="50162" y="2227795"/>
                  <a:pt x="0" y="2077969"/>
                </a:cubicBezTo>
                <a:cubicBezTo>
                  <a:pt x="-50162" y="1928143"/>
                  <a:pt x="45772" y="1695423"/>
                  <a:pt x="0" y="1563624"/>
                </a:cubicBezTo>
                <a:cubicBezTo>
                  <a:pt x="-45772" y="1431825"/>
                  <a:pt x="31982" y="1231636"/>
                  <a:pt x="0" y="1111000"/>
                </a:cubicBezTo>
                <a:cubicBezTo>
                  <a:pt x="-31982" y="990364"/>
                  <a:pt x="27575" y="668105"/>
                  <a:pt x="0" y="514360"/>
                </a:cubicBezTo>
                <a:close/>
              </a:path>
            </a:pathLst>
          </a:custGeom>
          <a:solidFill>
            <a:schemeClr val="accent5">
              <a:lumMod val="20000"/>
              <a:lumOff val="80000"/>
            </a:schemeClr>
          </a:solidFill>
          <a:ln>
            <a:solidFill>
              <a:schemeClr val="accent5">
                <a:lumMod val="40000"/>
                <a:lumOff val="60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solidFill>
                  <a:schemeClr val="tx2">
                    <a:lumMod val="50000"/>
                  </a:schemeClr>
                </a:solidFill>
                <a:latin typeface="Arial" panose="020B0604020202020204" pitchFamily="34" charset="0"/>
                <a:cs typeface="Arial" panose="020B0604020202020204" pitchFamily="34" charset="0"/>
              </a:rPr>
              <a:t>Tạo cảm tình với đối phương</a:t>
            </a:r>
            <a:endParaRPr lang="en-US" sz="3800">
              <a:solidFill>
                <a:schemeClr val="tx2">
                  <a:lumMod val="50000"/>
                </a:schemeClr>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0A03B663-899C-8108-9881-B15D912CCD8A}"/>
              </a:ext>
            </a:extLst>
          </p:cNvPr>
          <p:cNvCxnSpPr>
            <a:cxnSpLocks/>
            <a:stCxn id="15" idx="3"/>
            <a:endCxn id="11" idx="1"/>
          </p:cNvCxnSpPr>
          <p:nvPr/>
        </p:nvCxnSpPr>
        <p:spPr>
          <a:xfrm>
            <a:off x="5133340" y="5344465"/>
            <a:ext cx="1305560" cy="0"/>
          </a:xfrm>
          <a:prstGeom prst="line">
            <a:avLst/>
          </a:prstGeom>
          <a:ln w="571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17" name="Rectangle: Rounded Corners 16">
            <a:extLst>
              <a:ext uri="{FF2B5EF4-FFF2-40B4-BE49-F238E27FC236}">
                <a16:creationId xmlns:a16="http://schemas.microsoft.com/office/drawing/2014/main" id="{CEDEB4AE-C402-96FA-4426-C246C8633D9F}"/>
              </a:ext>
            </a:extLst>
          </p:cNvPr>
          <p:cNvSpPr/>
          <p:nvPr/>
        </p:nvSpPr>
        <p:spPr>
          <a:xfrm>
            <a:off x="6762750" y="518800"/>
            <a:ext cx="4582160" cy="1938151"/>
          </a:xfrm>
          <a:custGeom>
            <a:avLst/>
            <a:gdLst>
              <a:gd name="connsiteX0" fmla="*/ 0 w 4582160"/>
              <a:gd name="connsiteY0" fmla="*/ 323032 h 1938151"/>
              <a:gd name="connsiteX1" fmla="*/ 323032 w 4582160"/>
              <a:gd name="connsiteY1" fmla="*/ 0 h 1938151"/>
              <a:gd name="connsiteX2" fmla="*/ 924692 w 4582160"/>
              <a:gd name="connsiteY2" fmla="*/ 0 h 1938151"/>
              <a:gd name="connsiteX3" fmla="*/ 1408270 w 4582160"/>
              <a:gd name="connsiteY3" fmla="*/ 0 h 1938151"/>
              <a:gd name="connsiteX4" fmla="*/ 2009930 w 4582160"/>
              <a:gd name="connsiteY4" fmla="*/ 0 h 1938151"/>
              <a:gd name="connsiteX5" fmla="*/ 2454147 w 4582160"/>
              <a:gd name="connsiteY5" fmla="*/ 0 h 1938151"/>
              <a:gd name="connsiteX6" fmla="*/ 3055807 w 4582160"/>
              <a:gd name="connsiteY6" fmla="*/ 0 h 1938151"/>
              <a:gd name="connsiteX7" fmla="*/ 3539385 w 4582160"/>
              <a:gd name="connsiteY7" fmla="*/ 0 h 1938151"/>
              <a:gd name="connsiteX8" fmla="*/ 4259128 w 4582160"/>
              <a:gd name="connsiteY8" fmla="*/ 0 h 1938151"/>
              <a:gd name="connsiteX9" fmla="*/ 4582160 w 4582160"/>
              <a:gd name="connsiteY9" fmla="*/ 323032 h 1938151"/>
              <a:gd name="connsiteX10" fmla="*/ 4582160 w 4582160"/>
              <a:gd name="connsiteY10" fmla="*/ 727886 h 1938151"/>
              <a:gd name="connsiteX11" fmla="*/ 4582160 w 4582160"/>
              <a:gd name="connsiteY11" fmla="*/ 1119819 h 1938151"/>
              <a:gd name="connsiteX12" fmla="*/ 4582160 w 4582160"/>
              <a:gd name="connsiteY12" fmla="*/ 1615119 h 1938151"/>
              <a:gd name="connsiteX13" fmla="*/ 4259128 w 4582160"/>
              <a:gd name="connsiteY13" fmla="*/ 1938151 h 1938151"/>
              <a:gd name="connsiteX14" fmla="*/ 3814911 w 4582160"/>
              <a:gd name="connsiteY14" fmla="*/ 1938151 h 1938151"/>
              <a:gd name="connsiteX15" fmla="*/ 3173890 w 4582160"/>
              <a:gd name="connsiteY15" fmla="*/ 1938151 h 1938151"/>
              <a:gd name="connsiteX16" fmla="*/ 2611591 w 4582160"/>
              <a:gd name="connsiteY16" fmla="*/ 1938151 h 1938151"/>
              <a:gd name="connsiteX17" fmla="*/ 1970569 w 4582160"/>
              <a:gd name="connsiteY17" fmla="*/ 1938151 h 1938151"/>
              <a:gd name="connsiteX18" fmla="*/ 1368909 w 4582160"/>
              <a:gd name="connsiteY18" fmla="*/ 1938151 h 1938151"/>
              <a:gd name="connsiteX19" fmla="*/ 845970 w 4582160"/>
              <a:gd name="connsiteY19" fmla="*/ 1938151 h 1938151"/>
              <a:gd name="connsiteX20" fmla="*/ 323032 w 4582160"/>
              <a:gd name="connsiteY20" fmla="*/ 1938151 h 1938151"/>
              <a:gd name="connsiteX21" fmla="*/ 0 w 4582160"/>
              <a:gd name="connsiteY21" fmla="*/ 1615119 h 1938151"/>
              <a:gd name="connsiteX22" fmla="*/ 0 w 4582160"/>
              <a:gd name="connsiteY22" fmla="*/ 1184423 h 1938151"/>
              <a:gd name="connsiteX23" fmla="*/ 0 w 4582160"/>
              <a:gd name="connsiteY23" fmla="*/ 727886 h 1938151"/>
              <a:gd name="connsiteX24" fmla="*/ 0 w 4582160"/>
              <a:gd name="connsiteY24" fmla="*/ 323032 h 193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82160" h="1938151" fill="none" extrusionOk="0">
                <a:moveTo>
                  <a:pt x="0" y="323032"/>
                </a:moveTo>
                <a:cubicBezTo>
                  <a:pt x="-10430" y="165563"/>
                  <a:pt x="114417" y="-40082"/>
                  <a:pt x="323032" y="0"/>
                </a:cubicBezTo>
                <a:cubicBezTo>
                  <a:pt x="571550" y="-25687"/>
                  <a:pt x="660074" y="60603"/>
                  <a:pt x="924692" y="0"/>
                </a:cubicBezTo>
                <a:cubicBezTo>
                  <a:pt x="1189310" y="-60603"/>
                  <a:pt x="1233273" y="2517"/>
                  <a:pt x="1408270" y="0"/>
                </a:cubicBezTo>
                <a:cubicBezTo>
                  <a:pt x="1583267" y="-2517"/>
                  <a:pt x="1837432" y="61650"/>
                  <a:pt x="2009930" y="0"/>
                </a:cubicBezTo>
                <a:cubicBezTo>
                  <a:pt x="2182428" y="-61650"/>
                  <a:pt x="2282261" y="6186"/>
                  <a:pt x="2454147" y="0"/>
                </a:cubicBezTo>
                <a:cubicBezTo>
                  <a:pt x="2626033" y="-6186"/>
                  <a:pt x="2895496" y="41804"/>
                  <a:pt x="3055807" y="0"/>
                </a:cubicBezTo>
                <a:cubicBezTo>
                  <a:pt x="3216118" y="-41804"/>
                  <a:pt x="3386541" y="10629"/>
                  <a:pt x="3539385" y="0"/>
                </a:cubicBezTo>
                <a:cubicBezTo>
                  <a:pt x="3692229" y="-10629"/>
                  <a:pt x="3912960" y="6774"/>
                  <a:pt x="4259128" y="0"/>
                </a:cubicBezTo>
                <a:cubicBezTo>
                  <a:pt x="4443273" y="-25047"/>
                  <a:pt x="4534538" y="143091"/>
                  <a:pt x="4582160" y="323032"/>
                </a:cubicBezTo>
                <a:cubicBezTo>
                  <a:pt x="4587762" y="474724"/>
                  <a:pt x="4547910" y="628604"/>
                  <a:pt x="4582160" y="727886"/>
                </a:cubicBezTo>
                <a:cubicBezTo>
                  <a:pt x="4616410" y="827168"/>
                  <a:pt x="4567252" y="1024720"/>
                  <a:pt x="4582160" y="1119819"/>
                </a:cubicBezTo>
                <a:cubicBezTo>
                  <a:pt x="4597068" y="1214918"/>
                  <a:pt x="4550858" y="1481893"/>
                  <a:pt x="4582160" y="1615119"/>
                </a:cubicBezTo>
                <a:cubicBezTo>
                  <a:pt x="4600335" y="1837949"/>
                  <a:pt x="4444589" y="1945130"/>
                  <a:pt x="4259128" y="1938151"/>
                </a:cubicBezTo>
                <a:cubicBezTo>
                  <a:pt x="4059806" y="1989126"/>
                  <a:pt x="3922133" y="1911300"/>
                  <a:pt x="3814911" y="1938151"/>
                </a:cubicBezTo>
                <a:cubicBezTo>
                  <a:pt x="3707689" y="1965002"/>
                  <a:pt x="3439261" y="1935589"/>
                  <a:pt x="3173890" y="1938151"/>
                </a:cubicBezTo>
                <a:cubicBezTo>
                  <a:pt x="2908519" y="1940713"/>
                  <a:pt x="2853991" y="1892854"/>
                  <a:pt x="2611591" y="1938151"/>
                </a:cubicBezTo>
                <a:cubicBezTo>
                  <a:pt x="2369191" y="1983448"/>
                  <a:pt x="2117522" y="1906841"/>
                  <a:pt x="1970569" y="1938151"/>
                </a:cubicBezTo>
                <a:cubicBezTo>
                  <a:pt x="1823616" y="1969461"/>
                  <a:pt x="1622275" y="1905874"/>
                  <a:pt x="1368909" y="1938151"/>
                </a:cubicBezTo>
                <a:cubicBezTo>
                  <a:pt x="1115543" y="1970428"/>
                  <a:pt x="1017066" y="1915923"/>
                  <a:pt x="845970" y="1938151"/>
                </a:cubicBezTo>
                <a:cubicBezTo>
                  <a:pt x="674874" y="1960379"/>
                  <a:pt x="574538" y="1930409"/>
                  <a:pt x="323032" y="1938151"/>
                </a:cubicBezTo>
                <a:cubicBezTo>
                  <a:pt x="144815" y="1946762"/>
                  <a:pt x="26593" y="1769663"/>
                  <a:pt x="0" y="1615119"/>
                </a:cubicBezTo>
                <a:cubicBezTo>
                  <a:pt x="-38686" y="1444922"/>
                  <a:pt x="35065" y="1380243"/>
                  <a:pt x="0" y="1184423"/>
                </a:cubicBezTo>
                <a:cubicBezTo>
                  <a:pt x="-35065" y="988603"/>
                  <a:pt x="25525" y="877001"/>
                  <a:pt x="0" y="727886"/>
                </a:cubicBezTo>
                <a:cubicBezTo>
                  <a:pt x="-25525" y="578771"/>
                  <a:pt x="13486" y="453829"/>
                  <a:pt x="0" y="323032"/>
                </a:cubicBezTo>
                <a:close/>
              </a:path>
              <a:path w="4582160" h="1938151" stroke="0" extrusionOk="0">
                <a:moveTo>
                  <a:pt x="0" y="323032"/>
                </a:moveTo>
                <a:cubicBezTo>
                  <a:pt x="-9025" y="139059"/>
                  <a:pt x="124111" y="7700"/>
                  <a:pt x="323032" y="0"/>
                </a:cubicBezTo>
                <a:cubicBezTo>
                  <a:pt x="604001" y="-36359"/>
                  <a:pt x="752981" y="32689"/>
                  <a:pt x="964053" y="0"/>
                </a:cubicBezTo>
                <a:cubicBezTo>
                  <a:pt x="1175125" y="-32689"/>
                  <a:pt x="1244315" y="34121"/>
                  <a:pt x="1486992" y="0"/>
                </a:cubicBezTo>
                <a:cubicBezTo>
                  <a:pt x="1729669" y="-34121"/>
                  <a:pt x="1828184" y="3192"/>
                  <a:pt x="1970569" y="0"/>
                </a:cubicBezTo>
                <a:cubicBezTo>
                  <a:pt x="2112954" y="-3192"/>
                  <a:pt x="2397670" y="57195"/>
                  <a:pt x="2572230" y="0"/>
                </a:cubicBezTo>
                <a:cubicBezTo>
                  <a:pt x="2746790" y="-57195"/>
                  <a:pt x="2963306" y="29625"/>
                  <a:pt x="3095168" y="0"/>
                </a:cubicBezTo>
                <a:cubicBezTo>
                  <a:pt x="3227030" y="-29625"/>
                  <a:pt x="3516000" y="70226"/>
                  <a:pt x="3736190" y="0"/>
                </a:cubicBezTo>
                <a:cubicBezTo>
                  <a:pt x="3956380" y="-70226"/>
                  <a:pt x="4094761" y="48485"/>
                  <a:pt x="4259128" y="0"/>
                </a:cubicBezTo>
                <a:cubicBezTo>
                  <a:pt x="4430293" y="11978"/>
                  <a:pt x="4577222" y="138899"/>
                  <a:pt x="4582160" y="323032"/>
                </a:cubicBezTo>
                <a:cubicBezTo>
                  <a:pt x="4624327" y="431162"/>
                  <a:pt x="4574596" y="544624"/>
                  <a:pt x="4582160" y="727886"/>
                </a:cubicBezTo>
                <a:cubicBezTo>
                  <a:pt x="4589724" y="911148"/>
                  <a:pt x="4569968" y="1011040"/>
                  <a:pt x="4582160" y="1158582"/>
                </a:cubicBezTo>
                <a:cubicBezTo>
                  <a:pt x="4594352" y="1306124"/>
                  <a:pt x="4577350" y="1399617"/>
                  <a:pt x="4582160" y="1615119"/>
                </a:cubicBezTo>
                <a:cubicBezTo>
                  <a:pt x="4588778" y="1801632"/>
                  <a:pt x="4459796" y="1918659"/>
                  <a:pt x="4259128" y="1938151"/>
                </a:cubicBezTo>
                <a:cubicBezTo>
                  <a:pt x="3983792" y="1970566"/>
                  <a:pt x="3828166" y="1909169"/>
                  <a:pt x="3696829" y="1938151"/>
                </a:cubicBezTo>
                <a:cubicBezTo>
                  <a:pt x="3565492" y="1967133"/>
                  <a:pt x="3375952" y="1935448"/>
                  <a:pt x="3134529" y="1938151"/>
                </a:cubicBezTo>
                <a:cubicBezTo>
                  <a:pt x="2893106" y="1940854"/>
                  <a:pt x="2736944" y="1886511"/>
                  <a:pt x="2493508" y="1938151"/>
                </a:cubicBezTo>
                <a:cubicBezTo>
                  <a:pt x="2250072" y="1989791"/>
                  <a:pt x="2057181" y="1916785"/>
                  <a:pt x="1931208" y="1938151"/>
                </a:cubicBezTo>
                <a:cubicBezTo>
                  <a:pt x="1805235" y="1959517"/>
                  <a:pt x="1621945" y="1894981"/>
                  <a:pt x="1486992" y="1938151"/>
                </a:cubicBezTo>
                <a:cubicBezTo>
                  <a:pt x="1352039" y="1981321"/>
                  <a:pt x="1137837" y="1895546"/>
                  <a:pt x="1003414" y="1938151"/>
                </a:cubicBezTo>
                <a:cubicBezTo>
                  <a:pt x="868991" y="1980756"/>
                  <a:pt x="652719" y="1933257"/>
                  <a:pt x="323032" y="1938151"/>
                </a:cubicBezTo>
                <a:cubicBezTo>
                  <a:pt x="174630" y="1931802"/>
                  <a:pt x="4795" y="1839060"/>
                  <a:pt x="0" y="1615119"/>
                </a:cubicBezTo>
                <a:cubicBezTo>
                  <a:pt x="-1318" y="1456287"/>
                  <a:pt x="16990" y="1302176"/>
                  <a:pt x="0" y="1210265"/>
                </a:cubicBezTo>
                <a:cubicBezTo>
                  <a:pt x="-16990" y="1118354"/>
                  <a:pt x="17559" y="944106"/>
                  <a:pt x="0" y="818332"/>
                </a:cubicBezTo>
                <a:cubicBezTo>
                  <a:pt x="-17559" y="692558"/>
                  <a:pt x="35682" y="552477"/>
                  <a:pt x="0" y="323032"/>
                </a:cubicBezTo>
                <a:close/>
              </a:path>
            </a:pathLst>
          </a:custGeom>
          <a:solidFill>
            <a:schemeClr val="accent5">
              <a:lumMod val="20000"/>
              <a:lumOff val="80000"/>
            </a:schemeClr>
          </a:solidFill>
          <a:ln>
            <a:solidFill>
              <a:schemeClr val="accent5">
                <a:lumMod val="40000"/>
                <a:lumOff val="60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2">
                    <a:lumMod val="50000"/>
                  </a:schemeClr>
                </a:solidFill>
                <a:latin typeface="Arial" panose="020B0604020202020204" pitchFamily="34" charset="0"/>
                <a:cs typeface="Arial" panose="020B0604020202020204" pitchFamily="34" charset="0"/>
              </a:rPr>
              <a:t>Tự tin, thện chí</a:t>
            </a:r>
          </a:p>
        </p:txBody>
      </p:sp>
      <p:cxnSp>
        <p:nvCxnSpPr>
          <p:cNvPr id="18" name="Straight Connector 17">
            <a:extLst>
              <a:ext uri="{FF2B5EF4-FFF2-40B4-BE49-F238E27FC236}">
                <a16:creationId xmlns:a16="http://schemas.microsoft.com/office/drawing/2014/main" id="{9EF4FBA9-01C4-3CCD-86CE-29FABE6CE6C7}"/>
              </a:ext>
            </a:extLst>
          </p:cNvPr>
          <p:cNvCxnSpPr>
            <a:cxnSpLocks/>
            <a:stCxn id="11" idx="0"/>
            <a:endCxn id="17" idx="2"/>
          </p:cNvCxnSpPr>
          <p:nvPr/>
        </p:nvCxnSpPr>
        <p:spPr>
          <a:xfrm flipV="1">
            <a:off x="9053830" y="2456951"/>
            <a:ext cx="0" cy="1026944"/>
          </a:xfrm>
          <a:prstGeom prst="line">
            <a:avLst/>
          </a:prstGeom>
          <a:ln w="571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20" name="Rectangle: Rounded Corners 19">
            <a:extLst>
              <a:ext uri="{FF2B5EF4-FFF2-40B4-BE49-F238E27FC236}">
                <a16:creationId xmlns:a16="http://schemas.microsoft.com/office/drawing/2014/main" id="{BC288694-3EB8-BBF5-C2C2-A05FABC27E71}"/>
              </a:ext>
            </a:extLst>
          </p:cNvPr>
          <p:cNvSpPr/>
          <p:nvPr/>
        </p:nvSpPr>
        <p:spPr>
          <a:xfrm>
            <a:off x="13335000" y="3801415"/>
            <a:ext cx="4419600" cy="3086100"/>
          </a:xfrm>
          <a:custGeom>
            <a:avLst/>
            <a:gdLst>
              <a:gd name="connsiteX0" fmla="*/ 0 w 4419600"/>
              <a:gd name="connsiteY0" fmla="*/ 514360 h 3086100"/>
              <a:gd name="connsiteX1" fmla="*/ 514360 w 4419600"/>
              <a:gd name="connsiteY1" fmla="*/ 0 h 3086100"/>
              <a:gd name="connsiteX2" fmla="*/ 1113415 w 4419600"/>
              <a:gd name="connsiteY2" fmla="*/ 0 h 3086100"/>
              <a:gd name="connsiteX3" fmla="*/ 1610745 w 4419600"/>
              <a:gd name="connsiteY3" fmla="*/ 0 h 3086100"/>
              <a:gd name="connsiteX4" fmla="*/ 2209800 w 4419600"/>
              <a:gd name="connsiteY4" fmla="*/ 0 h 3086100"/>
              <a:gd name="connsiteX5" fmla="*/ 2673220 w 4419600"/>
              <a:gd name="connsiteY5" fmla="*/ 0 h 3086100"/>
              <a:gd name="connsiteX6" fmla="*/ 3272276 w 4419600"/>
              <a:gd name="connsiteY6" fmla="*/ 0 h 3086100"/>
              <a:gd name="connsiteX7" fmla="*/ 3905240 w 4419600"/>
              <a:gd name="connsiteY7" fmla="*/ 0 h 3086100"/>
              <a:gd name="connsiteX8" fmla="*/ 4419600 w 4419600"/>
              <a:gd name="connsiteY8" fmla="*/ 514360 h 3086100"/>
              <a:gd name="connsiteX9" fmla="*/ 4419600 w 4419600"/>
              <a:gd name="connsiteY9" fmla="*/ 1069853 h 3086100"/>
              <a:gd name="connsiteX10" fmla="*/ 4419600 w 4419600"/>
              <a:gd name="connsiteY10" fmla="*/ 1543050 h 3086100"/>
              <a:gd name="connsiteX11" fmla="*/ 4419600 w 4419600"/>
              <a:gd name="connsiteY11" fmla="*/ 1995674 h 3086100"/>
              <a:gd name="connsiteX12" fmla="*/ 4419600 w 4419600"/>
              <a:gd name="connsiteY12" fmla="*/ 2571740 h 3086100"/>
              <a:gd name="connsiteX13" fmla="*/ 3905240 w 4419600"/>
              <a:gd name="connsiteY13" fmla="*/ 3086100 h 3086100"/>
              <a:gd name="connsiteX14" fmla="*/ 3441820 w 4419600"/>
              <a:gd name="connsiteY14" fmla="*/ 3086100 h 3086100"/>
              <a:gd name="connsiteX15" fmla="*/ 2808855 w 4419600"/>
              <a:gd name="connsiteY15" fmla="*/ 3086100 h 3086100"/>
              <a:gd name="connsiteX16" fmla="*/ 2243709 w 4419600"/>
              <a:gd name="connsiteY16" fmla="*/ 3086100 h 3086100"/>
              <a:gd name="connsiteX17" fmla="*/ 1610745 w 4419600"/>
              <a:gd name="connsiteY17" fmla="*/ 3086100 h 3086100"/>
              <a:gd name="connsiteX18" fmla="*/ 1011689 w 4419600"/>
              <a:gd name="connsiteY18" fmla="*/ 3086100 h 3086100"/>
              <a:gd name="connsiteX19" fmla="*/ 514360 w 4419600"/>
              <a:gd name="connsiteY19" fmla="*/ 3086100 h 3086100"/>
              <a:gd name="connsiteX20" fmla="*/ 0 w 4419600"/>
              <a:gd name="connsiteY20" fmla="*/ 2571740 h 3086100"/>
              <a:gd name="connsiteX21" fmla="*/ 0 w 4419600"/>
              <a:gd name="connsiteY21" fmla="*/ 2077969 h 3086100"/>
              <a:gd name="connsiteX22" fmla="*/ 0 w 4419600"/>
              <a:gd name="connsiteY22" fmla="*/ 1625345 h 3086100"/>
              <a:gd name="connsiteX23" fmla="*/ 0 w 4419600"/>
              <a:gd name="connsiteY23" fmla="*/ 1069853 h 3086100"/>
              <a:gd name="connsiteX24" fmla="*/ 0 w 4419600"/>
              <a:gd name="connsiteY24" fmla="*/ 514360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19600" h="3086100" fill="none" extrusionOk="0">
                <a:moveTo>
                  <a:pt x="0" y="514360"/>
                </a:moveTo>
                <a:cubicBezTo>
                  <a:pt x="-20008" y="270452"/>
                  <a:pt x="203366" y="-35719"/>
                  <a:pt x="514360" y="0"/>
                </a:cubicBezTo>
                <a:cubicBezTo>
                  <a:pt x="674350" y="-37842"/>
                  <a:pt x="825422" y="32100"/>
                  <a:pt x="1113415" y="0"/>
                </a:cubicBezTo>
                <a:cubicBezTo>
                  <a:pt x="1401409" y="-32100"/>
                  <a:pt x="1412686" y="59444"/>
                  <a:pt x="1610745" y="0"/>
                </a:cubicBezTo>
                <a:cubicBezTo>
                  <a:pt x="1808804" y="-59444"/>
                  <a:pt x="2045858" y="5506"/>
                  <a:pt x="2209800" y="0"/>
                </a:cubicBezTo>
                <a:cubicBezTo>
                  <a:pt x="2373742" y="-5506"/>
                  <a:pt x="2532504" y="46018"/>
                  <a:pt x="2673220" y="0"/>
                </a:cubicBezTo>
                <a:cubicBezTo>
                  <a:pt x="2813936" y="-46018"/>
                  <a:pt x="3036738" y="38897"/>
                  <a:pt x="3272276" y="0"/>
                </a:cubicBezTo>
                <a:cubicBezTo>
                  <a:pt x="3507814" y="-38897"/>
                  <a:pt x="3685059" y="2186"/>
                  <a:pt x="3905240" y="0"/>
                </a:cubicBezTo>
                <a:cubicBezTo>
                  <a:pt x="4168107" y="11891"/>
                  <a:pt x="4436107" y="275013"/>
                  <a:pt x="4419600" y="514360"/>
                </a:cubicBezTo>
                <a:cubicBezTo>
                  <a:pt x="4449377" y="711920"/>
                  <a:pt x="4381008" y="860361"/>
                  <a:pt x="4419600" y="1069853"/>
                </a:cubicBezTo>
                <a:cubicBezTo>
                  <a:pt x="4458192" y="1279345"/>
                  <a:pt x="4367976" y="1313495"/>
                  <a:pt x="4419600" y="1543050"/>
                </a:cubicBezTo>
                <a:cubicBezTo>
                  <a:pt x="4471224" y="1772605"/>
                  <a:pt x="4368475" y="1808623"/>
                  <a:pt x="4419600" y="1995674"/>
                </a:cubicBezTo>
                <a:cubicBezTo>
                  <a:pt x="4470725" y="2182725"/>
                  <a:pt x="4416129" y="2370017"/>
                  <a:pt x="4419600" y="2571740"/>
                </a:cubicBezTo>
                <a:cubicBezTo>
                  <a:pt x="4443509" y="2914252"/>
                  <a:pt x="4218674" y="3115146"/>
                  <a:pt x="3905240" y="3086100"/>
                </a:cubicBezTo>
                <a:cubicBezTo>
                  <a:pt x="3778402" y="3127535"/>
                  <a:pt x="3606087" y="3044020"/>
                  <a:pt x="3441820" y="3086100"/>
                </a:cubicBezTo>
                <a:cubicBezTo>
                  <a:pt x="3277553" y="3128180"/>
                  <a:pt x="3112060" y="3071536"/>
                  <a:pt x="2808855" y="3086100"/>
                </a:cubicBezTo>
                <a:cubicBezTo>
                  <a:pt x="2505650" y="3100664"/>
                  <a:pt x="2359013" y="3064837"/>
                  <a:pt x="2243709" y="3086100"/>
                </a:cubicBezTo>
                <a:cubicBezTo>
                  <a:pt x="2128405" y="3107363"/>
                  <a:pt x="1776986" y="3066642"/>
                  <a:pt x="1610745" y="3086100"/>
                </a:cubicBezTo>
                <a:cubicBezTo>
                  <a:pt x="1444504" y="3105558"/>
                  <a:pt x="1296618" y="3019035"/>
                  <a:pt x="1011689" y="3086100"/>
                </a:cubicBezTo>
                <a:cubicBezTo>
                  <a:pt x="726760" y="3153165"/>
                  <a:pt x="662561" y="3056109"/>
                  <a:pt x="514360" y="3086100"/>
                </a:cubicBezTo>
                <a:cubicBezTo>
                  <a:pt x="311571" y="3100034"/>
                  <a:pt x="-58597" y="2877252"/>
                  <a:pt x="0" y="2571740"/>
                </a:cubicBezTo>
                <a:cubicBezTo>
                  <a:pt x="-27190" y="2392712"/>
                  <a:pt x="28732" y="2304711"/>
                  <a:pt x="0" y="2077969"/>
                </a:cubicBezTo>
                <a:cubicBezTo>
                  <a:pt x="-28732" y="1851227"/>
                  <a:pt x="24263" y="1743537"/>
                  <a:pt x="0" y="1625345"/>
                </a:cubicBezTo>
                <a:cubicBezTo>
                  <a:pt x="-24263" y="1507153"/>
                  <a:pt x="55749" y="1217699"/>
                  <a:pt x="0" y="1069853"/>
                </a:cubicBezTo>
                <a:cubicBezTo>
                  <a:pt x="-55749" y="922007"/>
                  <a:pt x="64701" y="662784"/>
                  <a:pt x="0" y="514360"/>
                </a:cubicBezTo>
                <a:close/>
              </a:path>
              <a:path w="4419600" h="3086100" stroke="0" extrusionOk="0">
                <a:moveTo>
                  <a:pt x="0" y="514360"/>
                </a:moveTo>
                <a:cubicBezTo>
                  <a:pt x="-64846" y="190288"/>
                  <a:pt x="217884" y="4655"/>
                  <a:pt x="514360" y="0"/>
                </a:cubicBezTo>
                <a:cubicBezTo>
                  <a:pt x="776895" y="-60724"/>
                  <a:pt x="1006160" y="51770"/>
                  <a:pt x="1147324" y="0"/>
                </a:cubicBezTo>
                <a:cubicBezTo>
                  <a:pt x="1288488" y="-51770"/>
                  <a:pt x="1422499" y="52082"/>
                  <a:pt x="1678562" y="0"/>
                </a:cubicBezTo>
                <a:cubicBezTo>
                  <a:pt x="1934625" y="-52082"/>
                  <a:pt x="2023861" y="36643"/>
                  <a:pt x="2175891" y="0"/>
                </a:cubicBezTo>
                <a:cubicBezTo>
                  <a:pt x="2327921" y="-36643"/>
                  <a:pt x="2573733" y="60440"/>
                  <a:pt x="2774947" y="0"/>
                </a:cubicBezTo>
                <a:cubicBezTo>
                  <a:pt x="2976161" y="-60440"/>
                  <a:pt x="3084141" y="37551"/>
                  <a:pt x="3306185" y="0"/>
                </a:cubicBezTo>
                <a:cubicBezTo>
                  <a:pt x="3528229" y="-37551"/>
                  <a:pt x="3758125" y="2285"/>
                  <a:pt x="3905240" y="0"/>
                </a:cubicBezTo>
                <a:cubicBezTo>
                  <a:pt x="4182916" y="-61002"/>
                  <a:pt x="4399103" y="258772"/>
                  <a:pt x="4419600" y="514360"/>
                </a:cubicBezTo>
                <a:cubicBezTo>
                  <a:pt x="4465088" y="741978"/>
                  <a:pt x="4386245" y="878708"/>
                  <a:pt x="4419600" y="987557"/>
                </a:cubicBezTo>
                <a:cubicBezTo>
                  <a:pt x="4452955" y="1096406"/>
                  <a:pt x="4410842" y="1272405"/>
                  <a:pt x="4419600" y="1501902"/>
                </a:cubicBezTo>
                <a:cubicBezTo>
                  <a:pt x="4428358" y="1731399"/>
                  <a:pt x="4390974" y="1765690"/>
                  <a:pt x="4419600" y="2016247"/>
                </a:cubicBezTo>
                <a:cubicBezTo>
                  <a:pt x="4448226" y="2266804"/>
                  <a:pt x="4416795" y="2374607"/>
                  <a:pt x="4419600" y="2571740"/>
                </a:cubicBezTo>
                <a:cubicBezTo>
                  <a:pt x="4459107" y="2904206"/>
                  <a:pt x="4212864" y="3065480"/>
                  <a:pt x="3905240" y="3086100"/>
                </a:cubicBezTo>
                <a:cubicBezTo>
                  <a:pt x="3682786" y="3143459"/>
                  <a:pt x="3512097" y="3047517"/>
                  <a:pt x="3340093" y="3086100"/>
                </a:cubicBezTo>
                <a:cubicBezTo>
                  <a:pt x="3168089" y="3124683"/>
                  <a:pt x="2950330" y="3062741"/>
                  <a:pt x="2774947" y="3086100"/>
                </a:cubicBezTo>
                <a:cubicBezTo>
                  <a:pt x="2599564" y="3109459"/>
                  <a:pt x="2392366" y="3060525"/>
                  <a:pt x="2141982" y="3086100"/>
                </a:cubicBezTo>
                <a:cubicBezTo>
                  <a:pt x="1891599" y="3111675"/>
                  <a:pt x="1803287" y="3029149"/>
                  <a:pt x="1576836" y="3086100"/>
                </a:cubicBezTo>
                <a:cubicBezTo>
                  <a:pt x="1350385" y="3143051"/>
                  <a:pt x="1313903" y="3067704"/>
                  <a:pt x="1113415" y="3086100"/>
                </a:cubicBezTo>
                <a:cubicBezTo>
                  <a:pt x="912927" y="3104496"/>
                  <a:pt x="718736" y="3049590"/>
                  <a:pt x="514360" y="3086100"/>
                </a:cubicBezTo>
                <a:cubicBezTo>
                  <a:pt x="272861" y="3060847"/>
                  <a:pt x="-21158" y="2889402"/>
                  <a:pt x="0" y="2571740"/>
                </a:cubicBezTo>
                <a:cubicBezTo>
                  <a:pt x="-19801" y="2368894"/>
                  <a:pt x="50162" y="2227795"/>
                  <a:pt x="0" y="2077969"/>
                </a:cubicBezTo>
                <a:cubicBezTo>
                  <a:pt x="-50162" y="1928143"/>
                  <a:pt x="45772" y="1695423"/>
                  <a:pt x="0" y="1563624"/>
                </a:cubicBezTo>
                <a:cubicBezTo>
                  <a:pt x="-45772" y="1431825"/>
                  <a:pt x="31982" y="1231636"/>
                  <a:pt x="0" y="1111000"/>
                </a:cubicBezTo>
                <a:cubicBezTo>
                  <a:pt x="-31982" y="990364"/>
                  <a:pt x="27575" y="668105"/>
                  <a:pt x="0" y="514360"/>
                </a:cubicBezTo>
                <a:close/>
              </a:path>
            </a:pathLst>
          </a:custGeom>
          <a:solidFill>
            <a:schemeClr val="accent5">
              <a:lumMod val="20000"/>
              <a:lumOff val="80000"/>
            </a:schemeClr>
          </a:solidFill>
          <a:ln>
            <a:solidFill>
              <a:schemeClr val="accent5">
                <a:lumMod val="40000"/>
                <a:lumOff val="60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solidFill>
                  <a:schemeClr val="tx2">
                    <a:lumMod val="50000"/>
                  </a:schemeClr>
                </a:solidFill>
                <a:latin typeface="Arial" panose="020B0604020202020204" pitchFamily="34" charset="0"/>
                <a:cs typeface="Arial" panose="020B0604020202020204" pitchFamily="34" charset="0"/>
              </a:rPr>
              <a:t>Chọn thời điểm thương thuyết phù hợp</a:t>
            </a:r>
            <a:endParaRPr lang="en-US" sz="3800">
              <a:solidFill>
                <a:schemeClr val="tx2">
                  <a:lumMod val="50000"/>
                </a:schemeClr>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0B826AB9-E544-C34C-3EB2-9F0253395CC3}"/>
              </a:ext>
            </a:extLst>
          </p:cNvPr>
          <p:cNvCxnSpPr>
            <a:cxnSpLocks/>
          </p:cNvCxnSpPr>
          <p:nvPr/>
        </p:nvCxnSpPr>
        <p:spPr>
          <a:xfrm>
            <a:off x="11849100" y="5344465"/>
            <a:ext cx="1485900" cy="0"/>
          </a:xfrm>
          <a:prstGeom prst="line">
            <a:avLst/>
          </a:prstGeom>
          <a:ln w="571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43896B3-07BD-34F0-AE4C-63D0E131F66E}"/>
              </a:ext>
            </a:extLst>
          </p:cNvPr>
          <p:cNvCxnSpPr>
            <a:cxnSpLocks/>
            <a:stCxn id="23" idx="0"/>
            <a:endCxn id="10" idx="2"/>
          </p:cNvCxnSpPr>
          <p:nvPr/>
        </p:nvCxnSpPr>
        <p:spPr>
          <a:xfrm flipV="1">
            <a:off x="9234170" y="7522495"/>
            <a:ext cx="0" cy="669005"/>
          </a:xfrm>
          <a:prstGeom prst="line">
            <a:avLst/>
          </a:prstGeom>
          <a:ln w="571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23" name="Rectangle: Rounded Corners 22">
            <a:extLst>
              <a:ext uri="{FF2B5EF4-FFF2-40B4-BE49-F238E27FC236}">
                <a16:creationId xmlns:a16="http://schemas.microsoft.com/office/drawing/2014/main" id="{D27E96F8-F316-56A9-115C-DBE03E7C33EB}"/>
              </a:ext>
            </a:extLst>
          </p:cNvPr>
          <p:cNvSpPr/>
          <p:nvPr/>
        </p:nvSpPr>
        <p:spPr>
          <a:xfrm>
            <a:off x="4928870" y="8191500"/>
            <a:ext cx="8610600" cy="1576700"/>
          </a:xfrm>
          <a:custGeom>
            <a:avLst/>
            <a:gdLst>
              <a:gd name="connsiteX0" fmla="*/ 0 w 8610600"/>
              <a:gd name="connsiteY0" fmla="*/ 262789 h 1576700"/>
              <a:gd name="connsiteX1" fmla="*/ 262789 w 8610600"/>
              <a:gd name="connsiteY1" fmla="*/ 0 h 1576700"/>
              <a:gd name="connsiteX2" fmla="*/ 597740 w 8610600"/>
              <a:gd name="connsiteY2" fmla="*/ 0 h 1576700"/>
              <a:gd name="connsiteX3" fmla="*/ 1175241 w 8610600"/>
              <a:gd name="connsiteY3" fmla="*/ 0 h 1576700"/>
              <a:gd name="connsiteX4" fmla="*/ 1914443 w 8610600"/>
              <a:gd name="connsiteY4" fmla="*/ 0 h 1576700"/>
              <a:gd name="connsiteX5" fmla="*/ 2572795 w 8610600"/>
              <a:gd name="connsiteY5" fmla="*/ 0 h 1576700"/>
              <a:gd name="connsiteX6" fmla="*/ 3069447 w 8610600"/>
              <a:gd name="connsiteY6" fmla="*/ 0 h 1576700"/>
              <a:gd name="connsiteX7" fmla="*/ 3727798 w 8610600"/>
              <a:gd name="connsiteY7" fmla="*/ 0 h 1576700"/>
              <a:gd name="connsiteX8" fmla="*/ 4143600 w 8610600"/>
              <a:gd name="connsiteY8" fmla="*/ 0 h 1576700"/>
              <a:gd name="connsiteX9" fmla="*/ 4721101 w 8610600"/>
              <a:gd name="connsiteY9" fmla="*/ 0 h 1576700"/>
              <a:gd name="connsiteX10" fmla="*/ 5056052 w 8610600"/>
              <a:gd name="connsiteY10" fmla="*/ 0 h 1576700"/>
              <a:gd name="connsiteX11" fmla="*/ 5795254 w 8610600"/>
              <a:gd name="connsiteY11" fmla="*/ 0 h 1576700"/>
              <a:gd name="connsiteX12" fmla="*/ 6372756 w 8610600"/>
              <a:gd name="connsiteY12" fmla="*/ 0 h 1576700"/>
              <a:gd name="connsiteX13" fmla="*/ 7111958 w 8610600"/>
              <a:gd name="connsiteY13" fmla="*/ 0 h 1576700"/>
              <a:gd name="connsiteX14" fmla="*/ 7608609 w 8610600"/>
              <a:gd name="connsiteY14" fmla="*/ 0 h 1576700"/>
              <a:gd name="connsiteX15" fmla="*/ 8347811 w 8610600"/>
              <a:gd name="connsiteY15" fmla="*/ 0 h 1576700"/>
              <a:gd name="connsiteX16" fmla="*/ 8610600 w 8610600"/>
              <a:gd name="connsiteY16" fmla="*/ 262789 h 1576700"/>
              <a:gd name="connsiteX17" fmla="*/ 8610600 w 8610600"/>
              <a:gd name="connsiteY17" fmla="*/ 788350 h 1576700"/>
              <a:gd name="connsiteX18" fmla="*/ 8610600 w 8610600"/>
              <a:gd name="connsiteY18" fmla="*/ 1313911 h 1576700"/>
              <a:gd name="connsiteX19" fmla="*/ 8347811 w 8610600"/>
              <a:gd name="connsiteY19" fmla="*/ 1576700 h 1576700"/>
              <a:gd name="connsiteX20" fmla="*/ 8012860 w 8610600"/>
              <a:gd name="connsiteY20" fmla="*/ 1576700 h 1576700"/>
              <a:gd name="connsiteX21" fmla="*/ 7354508 w 8610600"/>
              <a:gd name="connsiteY21" fmla="*/ 1576700 h 1576700"/>
              <a:gd name="connsiteX22" fmla="*/ 6857857 w 8610600"/>
              <a:gd name="connsiteY22" fmla="*/ 1576700 h 1576700"/>
              <a:gd name="connsiteX23" fmla="*/ 6442056 w 8610600"/>
              <a:gd name="connsiteY23" fmla="*/ 1576700 h 1576700"/>
              <a:gd name="connsiteX24" fmla="*/ 6107105 w 8610600"/>
              <a:gd name="connsiteY24" fmla="*/ 1576700 h 1576700"/>
              <a:gd name="connsiteX25" fmla="*/ 5691304 w 8610600"/>
              <a:gd name="connsiteY25" fmla="*/ 1576700 h 1576700"/>
              <a:gd name="connsiteX26" fmla="*/ 5275503 w 8610600"/>
              <a:gd name="connsiteY26" fmla="*/ 1576700 h 1576700"/>
              <a:gd name="connsiteX27" fmla="*/ 4698001 w 8610600"/>
              <a:gd name="connsiteY27" fmla="*/ 1576700 h 1576700"/>
              <a:gd name="connsiteX28" fmla="*/ 4120499 w 8610600"/>
              <a:gd name="connsiteY28" fmla="*/ 1576700 h 1576700"/>
              <a:gd name="connsiteX29" fmla="*/ 3623848 w 8610600"/>
              <a:gd name="connsiteY29" fmla="*/ 1576700 h 1576700"/>
              <a:gd name="connsiteX30" fmla="*/ 2884646 w 8610600"/>
              <a:gd name="connsiteY30" fmla="*/ 1576700 h 1576700"/>
              <a:gd name="connsiteX31" fmla="*/ 2468845 w 8610600"/>
              <a:gd name="connsiteY31" fmla="*/ 1576700 h 1576700"/>
              <a:gd name="connsiteX32" fmla="*/ 1729643 w 8610600"/>
              <a:gd name="connsiteY32" fmla="*/ 1576700 h 1576700"/>
              <a:gd name="connsiteX33" fmla="*/ 1313842 w 8610600"/>
              <a:gd name="connsiteY33" fmla="*/ 1576700 h 1576700"/>
              <a:gd name="connsiteX34" fmla="*/ 262789 w 8610600"/>
              <a:gd name="connsiteY34" fmla="*/ 1576700 h 1576700"/>
              <a:gd name="connsiteX35" fmla="*/ 0 w 8610600"/>
              <a:gd name="connsiteY35" fmla="*/ 1313911 h 1576700"/>
              <a:gd name="connsiteX36" fmla="*/ 0 w 8610600"/>
              <a:gd name="connsiteY36" fmla="*/ 809372 h 1576700"/>
              <a:gd name="connsiteX37" fmla="*/ 0 w 8610600"/>
              <a:gd name="connsiteY37" fmla="*/ 262789 h 157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10600" h="1576700" fill="none" extrusionOk="0">
                <a:moveTo>
                  <a:pt x="0" y="262789"/>
                </a:moveTo>
                <a:cubicBezTo>
                  <a:pt x="-43065" y="122818"/>
                  <a:pt x="140895" y="24410"/>
                  <a:pt x="262789" y="0"/>
                </a:cubicBezTo>
                <a:cubicBezTo>
                  <a:pt x="383320" y="-7566"/>
                  <a:pt x="499294" y="32743"/>
                  <a:pt x="597740" y="0"/>
                </a:cubicBezTo>
                <a:cubicBezTo>
                  <a:pt x="696186" y="-32743"/>
                  <a:pt x="1034809" y="38443"/>
                  <a:pt x="1175241" y="0"/>
                </a:cubicBezTo>
                <a:cubicBezTo>
                  <a:pt x="1315673" y="-38443"/>
                  <a:pt x="1590435" y="5901"/>
                  <a:pt x="1914443" y="0"/>
                </a:cubicBezTo>
                <a:cubicBezTo>
                  <a:pt x="2238451" y="-5901"/>
                  <a:pt x="2373528" y="25233"/>
                  <a:pt x="2572795" y="0"/>
                </a:cubicBezTo>
                <a:cubicBezTo>
                  <a:pt x="2772062" y="-25233"/>
                  <a:pt x="2839381" y="41358"/>
                  <a:pt x="3069447" y="0"/>
                </a:cubicBezTo>
                <a:cubicBezTo>
                  <a:pt x="3299513" y="-41358"/>
                  <a:pt x="3410463" y="16519"/>
                  <a:pt x="3727798" y="0"/>
                </a:cubicBezTo>
                <a:cubicBezTo>
                  <a:pt x="4045133" y="-16519"/>
                  <a:pt x="3990287" y="35475"/>
                  <a:pt x="4143600" y="0"/>
                </a:cubicBezTo>
                <a:cubicBezTo>
                  <a:pt x="4296913" y="-35475"/>
                  <a:pt x="4446646" y="35828"/>
                  <a:pt x="4721101" y="0"/>
                </a:cubicBezTo>
                <a:cubicBezTo>
                  <a:pt x="4995556" y="-35828"/>
                  <a:pt x="4960613" y="24448"/>
                  <a:pt x="5056052" y="0"/>
                </a:cubicBezTo>
                <a:cubicBezTo>
                  <a:pt x="5151491" y="-24448"/>
                  <a:pt x="5634333" y="71919"/>
                  <a:pt x="5795254" y="0"/>
                </a:cubicBezTo>
                <a:cubicBezTo>
                  <a:pt x="5956175" y="-71919"/>
                  <a:pt x="6198699" y="8106"/>
                  <a:pt x="6372756" y="0"/>
                </a:cubicBezTo>
                <a:cubicBezTo>
                  <a:pt x="6546813" y="-8106"/>
                  <a:pt x="6781253" y="21468"/>
                  <a:pt x="7111958" y="0"/>
                </a:cubicBezTo>
                <a:cubicBezTo>
                  <a:pt x="7442663" y="-21468"/>
                  <a:pt x="7472046" y="9081"/>
                  <a:pt x="7608609" y="0"/>
                </a:cubicBezTo>
                <a:cubicBezTo>
                  <a:pt x="7745172" y="-9081"/>
                  <a:pt x="8152614" y="848"/>
                  <a:pt x="8347811" y="0"/>
                </a:cubicBezTo>
                <a:cubicBezTo>
                  <a:pt x="8485337" y="22980"/>
                  <a:pt x="8627604" y="147612"/>
                  <a:pt x="8610600" y="262789"/>
                </a:cubicBezTo>
                <a:cubicBezTo>
                  <a:pt x="8638739" y="403069"/>
                  <a:pt x="8553901" y="640519"/>
                  <a:pt x="8610600" y="788350"/>
                </a:cubicBezTo>
                <a:cubicBezTo>
                  <a:pt x="8667299" y="936181"/>
                  <a:pt x="8597174" y="1138970"/>
                  <a:pt x="8610600" y="1313911"/>
                </a:cubicBezTo>
                <a:cubicBezTo>
                  <a:pt x="8629897" y="1496569"/>
                  <a:pt x="8508697" y="1572265"/>
                  <a:pt x="8347811" y="1576700"/>
                </a:cubicBezTo>
                <a:cubicBezTo>
                  <a:pt x="8228055" y="1579273"/>
                  <a:pt x="8093123" y="1549432"/>
                  <a:pt x="8012860" y="1576700"/>
                </a:cubicBezTo>
                <a:cubicBezTo>
                  <a:pt x="7932597" y="1603968"/>
                  <a:pt x="7538360" y="1530130"/>
                  <a:pt x="7354508" y="1576700"/>
                </a:cubicBezTo>
                <a:cubicBezTo>
                  <a:pt x="7170656" y="1623270"/>
                  <a:pt x="6997914" y="1553426"/>
                  <a:pt x="6857857" y="1576700"/>
                </a:cubicBezTo>
                <a:cubicBezTo>
                  <a:pt x="6717800" y="1599974"/>
                  <a:pt x="6616969" y="1571131"/>
                  <a:pt x="6442056" y="1576700"/>
                </a:cubicBezTo>
                <a:cubicBezTo>
                  <a:pt x="6267143" y="1582269"/>
                  <a:pt x="6204644" y="1566666"/>
                  <a:pt x="6107105" y="1576700"/>
                </a:cubicBezTo>
                <a:cubicBezTo>
                  <a:pt x="6009566" y="1586734"/>
                  <a:pt x="5800651" y="1538217"/>
                  <a:pt x="5691304" y="1576700"/>
                </a:cubicBezTo>
                <a:cubicBezTo>
                  <a:pt x="5581957" y="1615183"/>
                  <a:pt x="5397255" y="1549453"/>
                  <a:pt x="5275503" y="1576700"/>
                </a:cubicBezTo>
                <a:cubicBezTo>
                  <a:pt x="5153751" y="1603947"/>
                  <a:pt x="4899735" y="1570345"/>
                  <a:pt x="4698001" y="1576700"/>
                </a:cubicBezTo>
                <a:cubicBezTo>
                  <a:pt x="4496267" y="1583055"/>
                  <a:pt x="4296632" y="1511257"/>
                  <a:pt x="4120499" y="1576700"/>
                </a:cubicBezTo>
                <a:cubicBezTo>
                  <a:pt x="3944366" y="1642143"/>
                  <a:pt x="3834330" y="1565586"/>
                  <a:pt x="3623848" y="1576700"/>
                </a:cubicBezTo>
                <a:cubicBezTo>
                  <a:pt x="3413366" y="1587814"/>
                  <a:pt x="3090708" y="1565775"/>
                  <a:pt x="2884646" y="1576700"/>
                </a:cubicBezTo>
                <a:cubicBezTo>
                  <a:pt x="2678584" y="1587625"/>
                  <a:pt x="2572537" y="1569590"/>
                  <a:pt x="2468845" y="1576700"/>
                </a:cubicBezTo>
                <a:cubicBezTo>
                  <a:pt x="2365153" y="1583810"/>
                  <a:pt x="2000690" y="1505929"/>
                  <a:pt x="1729643" y="1576700"/>
                </a:cubicBezTo>
                <a:cubicBezTo>
                  <a:pt x="1458596" y="1647471"/>
                  <a:pt x="1448006" y="1532650"/>
                  <a:pt x="1313842" y="1576700"/>
                </a:cubicBezTo>
                <a:cubicBezTo>
                  <a:pt x="1179678" y="1620750"/>
                  <a:pt x="521671" y="1490594"/>
                  <a:pt x="262789" y="1576700"/>
                </a:cubicBezTo>
                <a:cubicBezTo>
                  <a:pt x="140345" y="1541081"/>
                  <a:pt x="26540" y="1450193"/>
                  <a:pt x="0" y="1313911"/>
                </a:cubicBezTo>
                <a:cubicBezTo>
                  <a:pt x="-50519" y="1210351"/>
                  <a:pt x="14361" y="980785"/>
                  <a:pt x="0" y="809372"/>
                </a:cubicBezTo>
                <a:cubicBezTo>
                  <a:pt x="-14361" y="637959"/>
                  <a:pt x="33026" y="391850"/>
                  <a:pt x="0" y="262789"/>
                </a:cubicBezTo>
                <a:close/>
              </a:path>
              <a:path w="8610600" h="1576700" stroke="0" extrusionOk="0">
                <a:moveTo>
                  <a:pt x="0" y="262789"/>
                </a:moveTo>
                <a:cubicBezTo>
                  <a:pt x="-25875" y="101695"/>
                  <a:pt x="102824" y="5566"/>
                  <a:pt x="262789" y="0"/>
                </a:cubicBezTo>
                <a:cubicBezTo>
                  <a:pt x="481441" y="-28957"/>
                  <a:pt x="733433" y="60878"/>
                  <a:pt x="1001991" y="0"/>
                </a:cubicBezTo>
                <a:cubicBezTo>
                  <a:pt x="1270549" y="-60878"/>
                  <a:pt x="1330042" y="30059"/>
                  <a:pt x="1498642" y="0"/>
                </a:cubicBezTo>
                <a:cubicBezTo>
                  <a:pt x="1667242" y="-30059"/>
                  <a:pt x="1793345" y="40577"/>
                  <a:pt x="1914443" y="0"/>
                </a:cubicBezTo>
                <a:cubicBezTo>
                  <a:pt x="2035541" y="-40577"/>
                  <a:pt x="2317053" y="69376"/>
                  <a:pt x="2572795" y="0"/>
                </a:cubicBezTo>
                <a:cubicBezTo>
                  <a:pt x="2828537" y="-69376"/>
                  <a:pt x="2891115" y="25111"/>
                  <a:pt x="3069447" y="0"/>
                </a:cubicBezTo>
                <a:cubicBezTo>
                  <a:pt x="3247779" y="-25111"/>
                  <a:pt x="3654414" y="60191"/>
                  <a:pt x="3808649" y="0"/>
                </a:cubicBezTo>
                <a:cubicBezTo>
                  <a:pt x="3962884" y="-60191"/>
                  <a:pt x="4121873" y="37143"/>
                  <a:pt x="4224450" y="0"/>
                </a:cubicBezTo>
                <a:cubicBezTo>
                  <a:pt x="4327027" y="-37143"/>
                  <a:pt x="4733205" y="80471"/>
                  <a:pt x="4963652" y="0"/>
                </a:cubicBezTo>
                <a:cubicBezTo>
                  <a:pt x="5194099" y="-80471"/>
                  <a:pt x="5210933" y="24326"/>
                  <a:pt x="5298603" y="0"/>
                </a:cubicBezTo>
                <a:cubicBezTo>
                  <a:pt x="5386273" y="-24326"/>
                  <a:pt x="5702673" y="2714"/>
                  <a:pt x="5876104" y="0"/>
                </a:cubicBezTo>
                <a:cubicBezTo>
                  <a:pt x="6049535" y="-2714"/>
                  <a:pt x="6258354" y="32032"/>
                  <a:pt x="6453606" y="0"/>
                </a:cubicBezTo>
                <a:cubicBezTo>
                  <a:pt x="6648858" y="-32032"/>
                  <a:pt x="6706950" y="19047"/>
                  <a:pt x="6950257" y="0"/>
                </a:cubicBezTo>
                <a:cubicBezTo>
                  <a:pt x="7193564" y="-19047"/>
                  <a:pt x="7509104" y="6323"/>
                  <a:pt x="7689459" y="0"/>
                </a:cubicBezTo>
                <a:cubicBezTo>
                  <a:pt x="7869814" y="-6323"/>
                  <a:pt x="8021256" y="65684"/>
                  <a:pt x="8347811" y="0"/>
                </a:cubicBezTo>
                <a:cubicBezTo>
                  <a:pt x="8476055" y="2774"/>
                  <a:pt x="8580878" y="97148"/>
                  <a:pt x="8610600" y="262789"/>
                </a:cubicBezTo>
                <a:cubicBezTo>
                  <a:pt x="8652346" y="462257"/>
                  <a:pt x="8554177" y="593905"/>
                  <a:pt x="8610600" y="798861"/>
                </a:cubicBezTo>
                <a:cubicBezTo>
                  <a:pt x="8667023" y="1003817"/>
                  <a:pt x="8574408" y="1145526"/>
                  <a:pt x="8610600" y="1313911"/>
                </a:cubicBezTo>
                <a:cubicBezTo>
                  <a:pt x="8606091" y="1467107"/>
                  <a:pt x="8499676" y="1581702"/>
                  <a:pt x="8347811" y="1576700"/>
                </a:cubicBezTo>
                <a:cubicBezTo>
                  <a:pt x="8246456" y="1625191"/>
                  <a:pt x="8053858" y="1570270"/>
                  <a:pt x="7932010" y="1576700"/>
                </a:cubicBezTo>
                <a:cubicBezTo>
                  <a:pt x="7810162" y="1583130"/>
                  <a:pt x="7513311" y="1552469"/>
                  <a:pt x="7354508" y="1576700"/>
                </a:cubicBezTo>
                <a:cubicBezTo>
                  <a:pt x="7195705" y="1600931"/>
                  <a:pt x="7044421" y="1553533"/>
                  <a:pt x="6938707" y="1576700"/>
                </a:cubicBezTo>
                <a:cubicBezTo>
                  <a:pt x="6832993" y="1599867"/>
                  <a:pt x="6584692" y="1530232"/>
                  <a:pt x="6361206" y="1576700"/>
                </a:cubicBezTo>
                <a:cubicBezTo>
                  <a:pt x="6137720" y="1623168"/>
                  <a:pt x="6099371" y="1570857"/>
                  <a:pt x="6026255" y="1576700"/>
                </a:cubicBezTo>
                <a:cubicBezTo>
                  <a:pt x="5953139" y="1582543"/>
                  <a:pt x="5815932" y="1549198"/>
                  <a:pt x="5691304" y="1576700"/>
                </a:cubicBezTo>
                <a:cubicBezTo>
                  <a:pt x="5566676" y="1604202"/>
                  <a:pt x="5271846" y="1511801"/>
                  <a:pt x="5113802" y="1576700"/>
                </a:cubicBezTo>
                <a:cubicBezTo>
                  <a:pt x="4955758" y="1641599"/>
                  <a:pt x="4837616" y="1573897"/>
                  <a:pt x="4698001" y="1576700"/>
                </a:cubicBezTo>
                <a:cubicBezTo>
                  <a:pt x="4558386" y="1579503"/>
                  <a:pt x="4315295" y="1534873"/>
                  <a:pt x="4039649" y="1576700"/>
                </a:cubicBezTo>
                <a:cubicBezTo>
                  <a:pt x="3764003" y="1618527"/>
                  <a:pt x="3749965" y="1540915"/>
                  <a:pt x="3623848" y="1576700"/>
                </a:cubicBezTo>
                <a:cubicBezTo>
                  <a:pt x="3497731" y="1612485"/>
                  <a:pt x="3209843" y="1540440"/>
                  <a:pt x="2965496" y="1576700"/>
                </a:cubicBezTo>
                <a:cubicBezTo>
                  <a:pt x="2721149" y="1612960"/>
                  <a:pt x="2701546" y="1542616"/>
                  <a:pt x="2630545" y="1576700"/>
                </a:cubicBezTo>
                <a:cubicBezTo>
                  <a:pt x="2559544" y="1610784"/>
                  <a:pt x="2189172" y="1533201"/>
                  <a:pt x="1972194" y="1576700"/>
                </a:cubicBezTo>
                <a:cubicBezTo>
                  <a:pt x="1755216" y="1620199"/>
                  <a:pt x="1692836" y="1542733"/>
                  <a:pt x="1556393" y="1576700"/>
                </a:cubicBezTo>
                <a:cubicBezTo>
                  <a:pt x="1419950" y="1610667"/>
                  <a:pt x="1294424" y="1538427"/>
                  <a:pt x="1221442" y="1576700"/>
                </a:cubicBezTo>
                <a:cubicBezTo>
                  <a:pt x="1148460" y="1614973"/>
                  <a:pt x="924463" y="1559725"/>
                  <a:pt x="805640" y="1576700"/>
                </a:cubicBezTo>
                <a:cubicBezTo>
                  <a:pt x="686817" y="1593675"/>
                  <a:pt x="465653" y="1533783"/>
                  <a:pt x="262789" y="1576700"/>
                </a:cubicBezTo>
                <a:cubicBezTo>
                  <a:pt x="152423" y="1567498"/>
                  <a:pt x="-1492" y="1469383"/>
                  <a:pt x="0" y="1313911"/>
                </a:cubicBezTo>
                <a:cubicBezTo>
                  <a:pt x="-45474" y="1093426"/>
                  <a:pt x="26279" y="1059311"/>
                  <a:pt x="0" y="809372"/>
                </a:cubicBezTo>
                <a:cubicBezTo>
                  <a:pt x="-26279" y="559433"/>
                  <a:pt x="45194" y="493506"/>
                  <a:pt x="0" y="262789"/>
                </a:cubicBezTo>
                <a:close/>
              </a:path>
            </a:pathLst>
          </a:custGeom>
          <a:solidFill>
            <a:schemeClr val="accent5">
              <a:lumMod val="20000"/>
              <a:lumOff val="80000"/>
            </a:schemeClr>
          </a:solidFill>
          <a:ln>
            <a:solidFill>
              <a:schemeClr val="accent5">
                <a:lumMod val="40000"/>
                <a:lumOff val="60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800">
                <a:solidFill>
                  <a:schemeClr val="tx2">
                    <a:lumMod val="50000"/>
                  </a:schemeClr>
                </a:solidFill>
                <a:latin typeface="Arial" panose="020B0604020202020204" pitchFamily="34" charset="0"/>
                <a:cs typeface="Arial" panose="020B0604020202020204" pitchFamily="34" charset="0"/>
              </a:rPr>
              <a:t>Tôn trọng, lắng nghe đối phương</a:t>
            </a:r>
            <a:endParaRPr lang="en-US" sz="3800">
              <a:solidFill>
                <a:schemeClr val="tx2">
                  <a:lumMod val="50000"/>
                </a:schemeClr>
              </a:solidFill>
              <a:latin typeface="Arial" panose="020B0604020202020204" pitchFamily="34" charset="0"/>
              <a:cs typeface="Arial" panose="020B0604020202020204" pitchFamily="34" charset="0"/>
            </a:endParaRPr>
          </a:p>
        </p:txBody>
      </p:sp>
      <p:pic>
        <p:nvPicPr>
          <p:cNvPr id="25" name="Picture 7">
            <a:extLst>
              <a:ext uri="{FF2B5EF4-FFF2-40B4-BE49-F238E27FC236}">
                <a16:creationId xmlns:a16="http://schemas.microsoft.com/office/drawing/2014/main" id="{A86F7407-B3BB-72C0-2BE7-696F542C6E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7980256"/>
            <a:ext cx="1772095" cy="2167700"/>
          </a:xfrm>
          <a:prstGeom prst="rect">
            <a:avLst/>
          </a:prstGeom>
        </p:spPr>
      </p:pic>
      <p:sp>
        <p:nvSpPr>
          <p:cNvPr id="31" name="Line Callout 1 (Border and Accent Bar) 3">
            <a:extLst>
              <a:ext uri="{FF2B5EF4-FFF2-40B4-BE49-F238E27FC236}">
                <a16:creationId xmlns:a16="http://schemas.microsoft.com/office/drawing/2014/main" id="{A0F8DD54-B50A-325D-BDCD-16E44C860AB8}"/>
              </a:ext>
            </a:extLst>
          </p:cNvPr>
          <p:cNvSpPr/>
          <p:nvPr/>
        </p:nvSpPr>
        <p:spPr>
          <a:xfrm>
            <a:off x="130629" y="494806"/>
            <a:ext cx="5193211" cy="2286494"/>
          </a:xfrm>
          <a:prstGeom prst="accentBorderCallout1">
            <a:avLst>
              <a:gd name="adj1" fmla="val 18750"/>
              <a:gd name="adj2" fmla="val -3127"/>
              <a:gd name="adj3" fmla="val 17954"/>
              <a:gd name="adj4" fmla="val -17509"/>
            </a:avLst>
          </a:prstGeom>
          <a:solidFill>
            <a:schemeClr val="bg1"/>
          </a:solidFill>
          <a:ln>
            <a:solidFill>
              <a:schemeClr val="accent3">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C00000"/>
                </a:solidFill>
                <a:latin typeface="Arial" panose="020B0604020202020204" pitchFamily="34" charset="0"/>
                <a:cs typeface="Arial" panose="020B0604020202020204" pitchFamily="34" charset="0"/>
              </a:rPr>
              <a:t>CÂU TRẢ LỜI</a:t>
            </a:r>
            <a:endParaRPr lang="en-US" sz="4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822092"/>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8849474"/>
            <a:ext cx="933085" cy="1437526"/>
          </a:xfrm>
          <a:prstGeom prst="rect">
            <a:avLst/>
          </a:prstGeom>
        </p:spPr>
      </p:pic>
      <p:sp>
        <p:nvSpPr>
          <p:cNvPr id="13" name="Rectangle 12">
            <a:extLst>
              <a:ext uri="{FF2B5EF4-FFF2-40B4-BE49-F238E27FC236}">
                <a16:creationId xmlns:a16="http://schemas.microsoft.com/office/drawing/2014/main" id="{9405CA61-A353-50BF-B35A-BA7A6DFAFEBA}"/>
              </a:ext>
            </a:extLst>
          </p:cNvPr>
          <p:cNvSpPr/>
          <p:nvPr/>
        </p:nvSpPr>
        <p:spPr>
          <a:xfrm>
            <a:off x="538071" y="1714500"/>
            <a:ext cx="17211858" cy="8474628"/>
          </a:xfrm>
          <a:prstGeom prst="rect">
            <a:avLst/>
          </a:prstGeom>
        </p:spPr>
        <p:txBody>
          <a:bodyPr wrap="square">
            <a:spAutoFit/>
          </a:bodyPr>
          <a:lstStyle/>
          <a:p>
            <a:pPr marL="571500" indent="-571500" algn="just">
              <a:lnSpc>
                <a:spcPct val="150000"/>
              </a:lnSpc>
              <a:spcBef>
                <a:spcPts val="300"/>
              </a:spcBef>
              <a:spcAft>
                <a:spcPts val="300"/>
              </a:spcAft>
              <a:buFont typeface="Courier New" panose="02070309020205020404" pitchFamily="49" charset="0"/>
              <a:buChar char="o"/>
            </a:pPr>
            <a:r>
              <a:rPr lang="en-US" sz="3600" b="1">
                <a:latin typeface="Arial" panose="020B0604020202020204" pitchFamily="34" charset="0"/>
                <a:ea typeface="Calibri" panose="020F0502020204030204" pitchFamily="34" charset="0"/>
                <a:cs typeface="Arial" panose="020B0604020202020204" pitchFamily="34" charset="0"/>
              </a:rPr>
              <a:t>Chuẩn bị:</a:t>
            </a:r>
          </a:p>
          <a:p>
            <a:pPr marL="1028700" lvl="1" indent="-571500" algn="just">
              <a:lnSpc>
                <a:spcPct val="150000"/>
              </a:lnSpc>
              <a:spcBef>
                <a:spcPts val="300"/>
              </a:spcBef>
              <a:spcAft>
                <a:spcPts val="300"/>
              </a:spcAft>
              <a:buFont typeface="Wingdings" panose="05000000000000000000" pitchFamily="2" charset="2"/>
              <a:buChar char="§"/>
            </a:pPr>
            <a:r>
              <a:rPr lang="vi-VN" sz="3400">
                <a:ea typeface="Calibri" panose="020F0502020204030204" pitchFamily="34" charset="0"/>
                <a:cs typeface="Arial" panose="020B0604020202020204" pitchFamily="34" charset="0"/>
              </a:rPr>
              <a:t>Xác định mục tiêu cần đạt được</a:t>
            </a:r>
          </a:p>
          <a:p>
            <a:pPr marL="1028700" lvl="1" indent="-571500" algn="just">
              <a:lnSpc>
                <a:spcPct val="150000"/>
              </a:lnSpc>
              <a:spcBef>
                <a:spcPts val="300"/>
              </a:spcBef>
              <a:spcAft>
                <a:spcPts val="300"/>
              </a:spcAft>
              <a:buFont typeface="Wingdings" panose="05000000000000000000" pitchFamily="2" charset="2"/>
              <a:buChar char="§"/>
            </a:pPr>
            <a:r>
              <a:rPr lang="vi-VN" sz="3400">
                <a:ea typeface="Calibri" panose="020F0502020204030204" pitchFamily="34" charset="0"/>
                <a:cs typeface="Arial" panose="020B0604020202020204" pitchFamily="34" charset="0"/>
              </a:rPr>
              <a:t>Tâm thế, lí lẽ và chiến lược thuyết phục đối phương.</a:t>
            </a:r>
            <a:endParaRPr lang="en-US" sz="34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Courier New" panose="02070309020205020404" pitchFamily="49" charset="0"/>
              <a:buChar char="o"/>
            </a:pPr>
            <a:r>
              <a:rPr lang="vi-VN" sz="3600" b="1">
                <a:latin typeface="Arial" panose="020B0604020202020204" pitchFamily="34" charset="0"/>
                <a:ea typeface="Calibri" panose="020F0502020204030204" pitchFamily="34" charset="0"/>
                <a:cs typeface="Arial" panose="020B0604020202020204" pitchFamily="34" charset="0"/>
              </a:rPr>
              <a:t>Tiến hành thương thuyết</a:t>
            </a:r>
            <a:r>
              <a:rPr lang="en-US" sz="3600" b="1">
                <a:latin typeface="Arial" panose="020B0604020202020204" pitchFamily="34" charset="0"/>
                <a:ea typeface="Calibri" panose="020F0502020204030204" pitchFamily="34" charset="0"/>
                <a:cs typeface="Arial" panose="020B0604020202020204" pitchFamily="34" charset="0"/>
              </a:rPr>
              <a:t>:</a:t>
            </a:r>
            <a:endParaRPr lang="vi-VN" sz="3600" b="1">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3400">
                <a:latin typeface="Arial" panose="020B0604020202020204" pitchFamily="34" charset="0"/>
                <a:ea typeface="Calibri" panose="020F0502020204030204" pitchFamily="34" charset="0"/>
                <a:cs typeface="Arial" panose="020B0604020202020204" pitchFamily="34" charset="0"/>
              </a:rPr>
              <a:t>Nêu những yêu cầu cụ thể của mình</a:t>
            </a:r>
            <a:r>
              <a:rPr lang="en-US" sz="3400">
                <a:latin typeface="Arial" panose="020B0604020202020204" pitchFamily="34" charset="0"/>
                <a:ea typeface="Calibri" panose="020F0502020204030204" pitchFamily="34" charset="0"/>
                <a:cs typeface="Arial" panose="020B0604020202020204" pitchFamily="34" charset="0"/>
              </a:rPr>
              <a:t>.</a:t>
            </a:r>
            <a:endParaRPr lang="vi-VN" sz="3400">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3400">
                <a:latin typeface="Arial" panose="020B0604020202020204" pitchFamily="34" charset="0"/>
                <a:ea typeface="Calibri" panose="020F0502020204030204" pitchFamily="34" charset="0"/>
                <a:cs typeface="Arial" panose="020B0604020202020204" pitchFamily="34" charset="0"/>
              </a:rPr>
              <a:t>Lắng nghe yêu cầu của đối phương và tìm 1 thỏa hiệp tương xứng.</a:t>
            </a:r>
          </a:p>
          <a:p>
            <a:pPr marL="1028700" lvl="1" indent="-571500" algn="just">
              <a:lnSpc>
                <a:spcPct val="150000"/>
              </a:lnSpc>
              <a:spcBef>
                <a:spcPts val="300"/>
              </a:spcBef>
              <a:spcAft>
                <a:spcPts val="300"/>
              </a:spcAft>
              <a:buFont typeface="Wingdings" panose="05000000000000000000" pitchFamily="2" charset="2"/>
              <a:buChar char="§"/>
            </a:pPr>
            <a:r>
              <a:rPr lang="vi-VN" sz="3400">
                <a:latin typeface="Arial" panose="020B0604020202020204" pitchFamily="34" charset="0"/>
                <a:ea typeface="Calibri" panose="020F0502020204030204" pitchFamily="34" charset="0"/>
                <a:cs typeface="Arial" panose="020B0604020202020204" pitchFamily="34" charset="0"/>
              </a:rPr>
              <a:t>Cần phân tích rõ cái</a:t>
            </a:r>
            <a:r>
              <a:rPr lang="en-US" sz="3400">
                <a:latin typeface="Arial" panose="020B0604020202020204" pitchFamily="34" charset="0"/>
                <a:ea typeface="Calibri" panose="020F0502020204030204" pitchFamily="34" charset="0"/>
                <a:cs typeface="Arial" panose="020B0604020202020204" pitchFamily="34" charset="0"/>
              </a:rPr>
              <a:t> lợi, cái hợp lí, hợp tình của phương án/ yêu cầu được đề xuất để thuyết phục đối phương.</a:t>
            </a:r>
          </a:p>
          <a:p>
            <a:pPr marL="1028700" lvl="1" indent="-571500" algn="just">
              <a:lnSpc>
                <a:spcPct val="150000"/>
              </a:lnSpc>
              <a:spcBef>
                <a:spcPts val="300"/>
              </a:spcBef>
              <a:spcAft>
                <a:spcPts val="300"/>
              </a:spcAft>
              <a:buFont typeface="Wingdings" panose="05000000000000000000" pitchFamily="2" charset="2"/>
              <a:buChar char="§"/>
            </a:pPr>
            <a:r>
              <a:rPr lang="vi-VN" sz="3400">
                <a:ea typeface="Calibri" panose="020F0502020204030204" pitchFamily="34" charset="0"/>
                <a:cs typeface="Arial" panose="020B0604020202020204" pitchFamily="34" charset="0"/>
              </a:rPr>
              <a:t>Trong trường hợp nảy sinh mâu thuẫn, hãy tìm một cách mà cả hai bên cùng chấp nhận được, nếu có.</a:t>
            </a:r>
          </a:p>
        </p:txBody>
      </p:sp>
      <p:sp>
        <p:nvSpPr>
          <p:cNvPr id="2" name="Line Callout 1 (Border and Accent Bar) 3">
            <a:extLst>
              <a:ext uri="{FF2B5EF4-FFF2-40B4-BE49-F238E27FC236}">
                <a16:creationId xmlns:a16="http://schemas.microsoft.com/office/drawing/2014/main" id="{8739F6E8-9A76-FC79-8BA9-B84DABA9BABA}"/>
              </a:ext>
            </a:extLst>
          </p:cNvPr>
          <p:cNvSpPr/>
          <p:nvPr/>
        </p:nvSpPr>
        <p:spPr>
          <a:xfrm>
            <a:off x="381000" y="346416"/>
            <a:ext cx="13411200" cy="1368084"/>
          </a:xfrm>
          <a:prstGeom prst="accentBorderCallout1">
            <a:avLst>
              <a:gd name="adj1" fmla="val 18750"/>
              <a:gd name="adj2" fmla="val -3127"/>
              <a:gd name="adj3" fmla="val 17954"/>
              <a:gd name="adj4" fmla="val -17509"/>
            </a:avLst>
          </a:prstGeom>
          <a:solidFill>
            <a:srgbClr val="FEF6F0"/>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a:solidFill>
                  <a:srgbClr val="C00000"/>
                </a:solidFill>
                <a:latin typeface="Arial" panose="020B0604020202020204" pitchFamily="34" charset="0"/>
                <a:cs typeface="Arial" panose="020B0604020202020204" pitchFamily="34" charset="0"/>
              </a:rPr>
              <a:t>KẾT LUẬN 1</a:t>
            </a:r>
            <a:r>
              <a:rPr lang="pt-BR" sz="4000" b="1">
                <a:solidFill>
                  <a:srgbClr val="C00000"/>
                </a:solidFill>
                <a:latin typeface="Arial" panose="020B0604020202020204" pitchFamily="34" charset="0"/>
                <a:cs typeface="Arial" panose="020B0604020202020204" pitchFamily="34" charset="0"/>
              </a:rPr>
              <a:t>: </a:t>
            </a:r>
            <a:r>
              <a:rPr lang="en-US" sz="4200">
                <a:solidFill>
                  <a:schemeClr val="tx1"/>
                </a:solidFill>
                <a:latin typeface="Arial" panose="020B0604020202020204" pitchFamily="34" charset="0"/>
                <a:cs typeface="Arial" panose="020B0604020202020204" pitchFamily="34" charset="0"/>
              </a:rPr>
              <a:t>Các bước thương thuyết</a:t>
            </a:r>
            <a:endParaRPr lang="en-US" sz="4200" dirty="0">
              <a:solidFill>
                <a:schemeClr val="tx1"/>
              </a:solidFill>
              <a:latin typeface="Arial" panose="020B0604020202020204" pitchFamily="34" charset="0"/>
              <a:cs typeface="Arial" panose="020B0604020202020204" pitchFamily="34" charset="0"/>
            </a:endParaRPr>
          </a:p>
        </p:txBody>
      </p:sp>
      <p:pic>
        <p:nvPicPr>
          <p:cNvPr id="4" name="Picture 3" descr="Cartoon of two men at a table&#10;&#10;Description automatically generated">
            <a:extLst>
              <a:ext uri="{FF2B5EF4-FFF2-40B4-BE49-F238E27FC236}">
                <a16:creationId xmlns:a16="http://schemas.microsoft.com/office/drawing/2014/main" id="{7E9418EE-EA0C-203F-5954-9D6C987C6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3800" y="-71607"/>
            <a:ext cx="3164734" cy="2715546"/>
          </a:xfrm>
          <a:prstGeom prst="rect">
            <a:avLst/>
          </a:prstGeom>
        </p:spPr>
      </p:pic>
    </p:spTree>
    <p:extLst>
      <p:ext uri="{BB962C8B-B14F-4D97-AF65-F5344CB8AC3E}">
        <p14:creationId xmlns:p14="http://schemas.microsoft.com/office/powerpoint/2010/main" val="187408583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wipe(left)">
                                      <p:cBhvr>
                                        <p:cTn id="20" dur="500"/>
                                        <p:tgtEl>
                                          <p:spTgt spid="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wipe(left)">
                                      <p:cBhvr>
                                        <p:cTn id="25" dur="500"/>
                                        <p:tgtEl>
                                          <p:spTgt spid="1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wipe(left)">
                                      <p:cBhvr>
                                        <p:cTn id="30" dur="500"/>
                                        <p:tgtEl>
                                          <p:spTgt spid="13">
                                            <p:txEl>
                                              <p:pRg st="4" end="4"/>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xEl>
                                              <p:pRg st="5" end="5"/>
                                            </p:txEl>
                                          </p:spTgt>
                                        </p:tgtEl>
                                        <p:attrNameLst>
                                          <p:attrName>style.visibility</p:attrName>
                                        </p:attrNameLst>
                                      </p:cBhvr>
                                      <p:to>
                                        <p:strVal val="visible"/>
                                      </p:to>
                                    </p:set>
                                    <p:animEffect transition="in" filter="wipe(left)">
                                      <p:cBhvr>
                                        <p:cTn id="34" dur="500"/>
                                        <p:tgtEl>
                                          <p:spTgt spid="13">
                                            <p:txEl>
                                              <p:pRg st="5" end="5"/>
                                            </p:txEl>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xEl>
                                              <p:pRg st="6" end="6"/>
                                            </p:txEl>
                                          </p:spTgt>
                                        </p:tgtEl>
                                        <p:attrNameLst>
                                          <p:attrName>style.visibility</p:attrName>
                                        </p:attrNameLst>
                                      </p:cBhvr>
                                      <p:to>
                                        <p:strVal val="visible"/>
                                      </p:to>
                                    </p:set>
                                    <p:animEffect transition="in" filter="wipe(left)">
                                      <p:cBhvr>
                                        <p:cTn id="38" dur="500"/>
                                        <p:tgtEl>
                                          <p:spTgt spid="13">
                                            <p:txEl>
                                              <p:pRg st="6" end="6"/>
                                            </p:txEl>
                                          </p:spTgt>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wipe(left)">
                                      <p:cBhvr>
                                        <p:cTn id="42"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CFA97A18-9B97-0C01-3B1F-AAB051CFD899}"/>
              </a:ext>
            </a:extLst>
          </p:cNvPr>
          <p:cNvSpPr/>
          <p:nvPr/>
        </p:nvSpPr>
        <p:spPr>
          <a:xfrm>
            <a:off x="519084" y="2537986"/>
            <a:ext cx="17173632" cy="6400800"/>
          </a:xfrm>
          <a:custGeom>
            <a:avLst/>
            <a:gdLst/>
            <a:ahLst/>
            <a:cxnLst/>
            <a:rect l="l" t="t" r="r" b="b"/>
            <a:pathLst>
              <a:path w="15013220" h="6361849">
                <a:moveTo>
                  <a:pt x="0" y="0"/>
                </a:moveTo>
                <a:lnTo>
                  <a:pt x="15013221" y="0"/>
                </a:lnTo>
                <a:lnTo>
                  <a:pt x="15013221" y="6361849"/>
                </a:lnTo>
                <a:lnTo>
                  <a:pt x="0" y="6361849"/>
                </a:lnTo>
                <a:lnTo>
                  <a:pt x="0" y="0"/>
                </a:lnTo>
                <a:close/>
              </a:path>
            </a:pathLst>
          </a:custGeom>
          <a:solidFill>
            <a:schemeClr val="accent5">
              <a:lumMod val="20000"/>
              <a:lumOff val="80000"/>
            </a:schemeClr>
          </a:solidFill>
        </p:spPr>
        <p:txBody>
          <a:bodyPr/>
          <a:lstStyle/>
          <a:p>
            <a:endParaRPr lang="en-US"/>
          </a:p>
        </p:txBody>
      </p:sp>
      <p:grpSp>
        <p:nvGrpSpPr>
          <p:cNvPr id="9" name="Group 8">
            <a:extLst>
              <a:ext uri="{FF2B5EF4-FFF2-40B4-BE49-F238E27FC236}">
                <a16:creationId xmlns:a16="http://schemas.microsoft.com/office/drawing/2014/main" id="{ECE66B52-EBE8-DB4E-33A3-78762F7270F8}"/>
              </a:ext>
            </a:extLst>
          </p:cNvPr>
          <p:cNvGrpSpPr/>
          <p:nvPr/>
        </p:nvGrpSpPr>
        <p:grpSpPr>
          <a:xfrm>
            <a:off x="5714962" y="0"/>
            <a:ext cx="6858075" cy="1333500"/>
            <a:chOff x="5539261" y="84191"/>
            <a:chExt cx="6655211" cy="1183744"/>
          </a:xfrm>
        </p:grpSpPr>
        <p:sp>
          <p:nvSpPr>
            <p:cNvPr id="10" name="Round Same Side Corner Rectangle 11">
              <a:extLst>
                <a:ext uri="{FF2B5EF4-FFF2-40B4-BE49-F238E27FC236}">
                  <a16:creationId xmlns:a16="http://schemas.microsoft.com/office/drawing/2014/main" id="{43309717-762D-267E-1E99-2BCEE2F8E3AD}"/>
                </a:ext>
              </a:extLst>
            </p:cNvPr>
            <p:cNvSpPr/>
            <p:nvPr/>
          </p:nvSpPr>
          <p:spPr>
            <a:xfrm flipV="1">
              <a:off x="5539261" y="84191"/>
              <a:ext cx="6655211" cy="1183744"/>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948BA16-396C-05A3-06BA-304992C816A5}"/>
                </a:ext>
              </a:extLst>
            </p:cNvPr>
            <p:cNvSpPr txBox="1"/>
            <p:nvPr/>
          </p:nvSpPr>
          <p:spPr>
            <a:xfrm>
              <a:off x="5665207" y="223259"/>
              <a:ext cx="6403317" cy="901601"/>
            </a:xfrm>
            <a:prstGeom prst="rect">
              <a:avLst/>
            </a:prstGeom>
            <a:noFill/>
          </p:spPr>
          <p:txBody>
            <a:bodyPr wrap="square" rtlCol="0">
              <a:spAutoFit/>
            </a:bodyPr>
            <a:lstStyle/>
            <a:p>
              <a:pPr algn="ctr"/>
              <a:r>
                <a:rPr lang="en-US" sz="6000" b="1">
                  <a:solidFill>
                    <a:schemeClr val="bg1"/>
                  </a:solidFill>
                  <a:latin typeface="Arial" panose="020B0604020202020204" pitchFamily="34" charset="0"/>
                  <a:cs typeface="Arial" panose="020B0604020202020204" pitchFamily="34" charset="0"/>
                </a:rPr>
                <a:t>KHỞI ĐỘNG</a:t>
              </a:r>
              <a:endParaRPr lang="en-US" sz="6000" b="1" dirty="0">
                <a:solidFill>
                  <a:schemeClr val="bg1"/>
                </a:solidFill>
                <a:latin typeface="Arial" panose="020B0604020202020204" pitchFamily="34" charset="0"/>
                <a:cs typeface="Arial" panose="020B0604020202020204" pitchFamily="34" charset="0"/>
              </a:endParaRPr>
            </a:p>
          </p:txBody>
        </p:sp>
      </p:grpSp>
      <p:sp>
        <p:nvSpPr>
          <p:cNvPr id="15" name="Freeform 4">
            <a:extLst>
              <a:ext uri="{FF2B5EF4-FFF2-40B4-BE49-F238E27FC236}">
                <a16:creationId xmlns:a16="http://schemas.microsoft.com/office/drawing/2014/main" id="{49092246-E433-B1C1-D9DD-43B260393EA2}"/>
              </a:ext>
            </a:extLst>
          </p:cNvPr>
          <p:cNvSpPr/>
          <p:nvPr/>
        </p:nvSpPr>
        <p:spPr>
          <a:xfrm>
            <a:off x="519084" y="68036"/>
            <a:ext cx="609600" cy="1447800"/>
          </a:xfrm>
          <a:custGeom>
            <a:avLst/>
            <a:gdLst/>
            <a:ahLst/>
            <a:cxnLst/>
            <a:rect l="l" t="t" r="r" b="b"/>
            <a:pathLst>
              <a:path w="991261" h="2782486">
                <a:moveTo>
                  <a:pt x="0" y="0"/>
                </a:moveTo>
                <a:lnTo>
                  <a:pt x="991260" y="0"/>
                </a:lnTo>
                <a:lnTo>
                  <a:pt x="991260" y="2782486"/>
                </a:lnTo>
                <a:lnTo>
                  <a:pt x="0" y="2782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AutoShape 14">
            <a:extLst>
              <a:ext uri="{FF2B5EF4-FFF2-40B4-BE49-F238E27FC236}">
                <a16:creationId xmlns:a16="http://schemas.microsoft.com/office/drawing/2014/main" id="{0534DEE9-CD6F-4FF2-90AD-AE80479A3D51}"/>
              </a:ext>
            </a:extLst>
          </p:cNvPr>
          <p:cNvSpPr/>
          <p:nvPr/>
        </p:nvSpPr>
        <p:spPr>
          <a:xfrm flipH="1">
            <a:off x="9105900" y="2537985"/>
            <a:ext cx="0" cy="6400801"/>
          </a:xfrm>
          <a:prstGeom prst="line">
            <a:avLst/>
          </a:prstGeom>
          <a:ln w="38100" cap="flat">
            <a:solidFill>
              <a:schemeClr val="tx1">
                <a:lumMod val="95000"/>
                <a:lumOff val="5000"/>
              </a:schemeClr>
            </a:solidFill>
            <a:prstDash val="lgDashDotDot"/>
            <a:headEnd type="none" w="sm" len="sm"/>
            <a:tailEnd type="none" w="sm" len="sm"/>
          </a:ln>
        </p:spPr>
        <p:txBody>
          <a:bodyPr/>
          <a:lstStyle/>
          <a:p>
            <a:endParaRPr lang="en-US">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7C3C1B6-64BA-1185-B999-228BF0DD559C}"/>
              </a:ext>
            </a:extLst>
          </p:cNvPr>
          <p:cNvSpPr txBox="1"/>
          <p:nvPr/>
        </p:nvSpPr>
        <p:spPr>
          <a:xfrm>
            <a:off x="785784" y="3488120"/>
            <a:ext cx="7727723" cy="5062411"/>
          </a:xfrm>
          <a:prstGeom prst="rect">
            <a:avLst/>
          </a:prstGeom>
          <a:noFill/>
        </p:spPr>
        <p:txBody>
          <a:bodyPr wrap="square">
            <a:spAutoFit/>
          </a:bodyPr>
          <a:lstStyle/>
          <a:p>
            <a:pPr marL="571500" indent="-571500" algn="just">
              <a:lnSpc>
                <a:spcPct val="200000"/>
              </a:lnSpc>
              <a:buFont typeface="Wingdings" panose="05000000000000000000" pitchFamily="2" charset="2"/>
              <a:buChar char="Ø"/>
            </a:pP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Các em </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nghe </a:t>
            </a: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kể </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một số câu chuyện về các nhà thương thuyết nổi tiếng</a:t>
            </a: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 có</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 trong lịch sử</a:t>
            </a: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 thế giới.</a:t>
            </a:r>
            <a:endParaRPr lang="en-US" sz="42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173CFFE-1D2F-8B70-0A3F-30B6DD58728D}"/>
              </a:ext>
            </a:extLst>
          </p:cNvPr>
          <p:cNvSpPr txBox="1"/>
          <p:nvPr/>
        </p:nvSpPr>
        <p:spPr>
          <a:xfrm>
            <a:off x="9511721" y="3488121"/>
            <a:ext cx="7777604" cy="5062411"/>
          </a:xfrm>
          <a:prstGeom prst="rect">
            <a:avLst/>
          </a:prstGeom>
          <a:noFill/>
        </p:spPr>
        <p:txBody>
          <a:bodyPr wrap="square">
            <a:spAutoFit/>
          </a:bodyPr>
          <a:lstStyle/>
          <a:p>
            <a:pPr marL="571500" indent="-571500" algn="just">
              <a:lnSpc>
                <a:spcPct val="200000"/>
              </a:lnSpc>
              <a:buFont typeface="Wingdings" panose="05000000000000000000" pitchFamily="2" charset="2"/>
              <a:buChar char="Ø"/>
            </a:pP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Kết thúc phần kể chuyện, </a:t>
            </a: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các em </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trả lời câu hỏi: </a:t>
            </a:r>
            <a:r>
              <a:rPr lang="vi-VN" sz="4200" b="1" i="1">
                <a:solidFill>
                  <a:srgbClr val="000000"/>
                </a:solidFill>
                <a:latin typeface="Arial" panose="020B0604020202020204" pitchFamily="34" charset="0"/>
                <a:ea typeface="Calibri" panose="020F0502020204030204" pitchFamily="34" charset="0"/>
                <a:cs typeface="Arial" panose="020B0604020202020204" pitchFamily="34" charset="0"/>
              </a:rPr>
              <a:t>Nêu cảm xúc của em sau khi nghe những câu chuyện trên.</a:t>
            </a:r>
            <a:endParaRPr lang="en-US" sz="4200" b="1" i="1">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13985" y="8263381"/>
            <a:ext cx="1163471" cy="1786100"/>
          </a:xfrm>
          <a:prstGeom prst="rect">
            <a:avLst/>
          </a:prstGeom>
        </p:spPr>
      </p:pic>
      <p:grpSp>
        <p:nvGrpSpPr>
          <p:cNvPr id="25" name="Group 24">
            <a:extLst>
              <a:ext uri="{FF2B5EF4-FFF2-40B4-BE49-F238E27FC236}">
                <a16:creationId xmlns:a16="http://schemas.microsoft.com/office/drawing/2014/main" id="{7F68A788-603B-B14C-79FF-1C2100C3BFE1}"/>
              </a:ext>
            </a:extLst>
          </p:cNvPr>
          <p:cNvGrpSpPr/>
          <p:nvPr/>
        </p:nvGrpSpPr>
        <p:grpSpPr>
          <a:xfrm>
            <a:off x="2964848" y="1730355"/>
            <a:ext cx="2712014" cy="1612329"/>
            <a:chOff x="3260056" y="2935148"/>
            <a:chExt cx="2712014" cy="1612329"/>
          </a:xfrm>
        </p:grpSpPr>
        <p:grpSp>
          <p:nvGrpSpPr>
            <p:cNvPr id="26" name="Group 25">
              <a:extLst>
                <a:ext uri="{FF2B5EF4-FFF2-40B4-BE49-F238E27FC236}">
                  <a16:creationId xmlns:a16="http://schemas.microsoft.com/office/drawing/2014/main" id="{255A7DB9-8BB2-5074-7BD1-54353C09ABF6}"/>
                </a:ext>
              </a:extLst>
            </p:cNvPr>
            <p:cNvGrpSpPr/>
            <p:nvPr/>
          </p:nvGrpSpPr>
          <p:grpSpPr>
            <a:xfrm>
              <a:off x="3817005" y="2935148"/>
              <a:ext cx="1978318" cy="1612329"/>
              <a:chOff x="3355682" y="2997771"/>
              <a:chExt cx="3257544" cy="2679123"/>
            </a:xfrm>
          </p:grpSpPr>
          <p:grpSp>
            <p:nvGrpSpPr>
              <p:cNvPr id="28" name="Group 5">
                <a:extLst>
                  <a:ext uri="{FF2B5EF4-FFF2-40B4-BE49-F238E27FC236}">
                    <a16:creationId xmlns:a16="http://schemas.microsoft.com/office/drawing/2014/main" id="{E19A9729-3223-EFE8-699C-C266292BC27C}"/>
                  </a:ext>
                </a:extLst>
              </p:cNvPr>
              <p:cNvGrpSpPr/>
              <p:nvPr/>
            </p:nvGrpSpPr>
            <p:grpSpPr>
              <a:xfrm>
                <a:off x="3981728" y="2997771"/>
                <a:ext cx="2631498" cy="2679123"/>
                <a:chOff x="0" y="0"/>
                <a:chExt cx="812800" cy="827510"/>
              </a:xfrm>
            </p:grpSpPr>
            <p:sp>
              <p:nvSpPr>
                <p:cNvPr id="32" name="Freeform 6">
                  <a:extLst>
                    <a:ext uri="{FF2B5EF4-FFF2-40B4-BE49-F238E27FC236}">
                      <a16:creationId xmlns:a16="http://schemas.microsoft.com/office/drawing/2014/main" id="{403E666E-E7D1-807D-E553-801B71159725}"/>
                    </a:ext>
                  </a:extLst>
                </p:cNvPr>
                <p:cNvSpPr/>
                <p:nvPr/>
              </p:nvSpPr>
              <p:spPr>
                <a:xfrm>
                  <a:off x="-5509" y="0"/>
                  <a:ext cx="823818" cy="827510"/>
                </a:xfrm>
                <a:custGeom>
                  <a:avLst/>
                  <a:gdLst/>
                  <a:ahLst/>
                  <a:cxnLst/>
                  <a:rect l="l" t="t" r="r" b="b"/>
                  <a:pathLst>
                    <a:path w="823818" h="827510">
                      <a:moveTo>
                        <a:pt x="411909" y="0"/>
                      </a:moveTo>
                      <a:cubicBezTo>
                        <a:pt x="639697" y="1019"/>
                        <a:pt x="823818" y="185964"/>
                        <a:pt x="823818" y="413755"/>
                      </a:cubicBezTo>
                      <a:cubicBezTo>
                        <a:pt x="823818" y="641546"/>
                        <a:pt x="639697" y="826491"/>
                        <a:pt x="411909" y="827510"/>
                      </a:cubicBezTo>
                      <a:cubicBezTo>
                        <a:pt x="184121" y="826491"/>
                        <a:pt x="0" y="641546"/>
                        <a:pt x="0" y="413755"/>
                      </a:cubicBezTo>
                      <a:cubicBezTo>
                        <a:pt x="0" y="185964"/>
                        <a:pt x="184121" y="1019"/>
                        <a:pt x="411909" y="0"/>
                      </a:cubicBezTo>
                      <a:close/>
                    </a:path>
                  </a:pathLst>
                </a:custGeom>
                <a:solidFill>
                  <a:schemeClr val="accent6">
                    <a:lumMod val="60000"/>
                    <a:lumOff val="40000"/>
                  </a:schemeClr>
                </a:solidFill>
                <a:ln w="38100">
                  <a:solidFill>
                    <a:srgbClr val="FFFFFF"/>
                  </a:solidFill>
                </a:ln>
              </p:spPr>
              <p:txBody>
                <a:bodyPr/>
                <a:lstStyle/>
                <a:p>
                  <a:endParaRPr lang="en-US"/>
                </a:p>
              </p:txBody>
            </p:sp>
            <p:sp>
              <p:nvSpPr>
                <p:cNvPr id="33" name="TextBox 7">
                  <a:extLst>
                    <a:ext uri="{FF2B5EF4-FFF2-40B4-BE49-F238E27FC236}">
                      <a16:creationId xmlns:a16="http://schemas.microsoft.com/office/drawing/2014/main" id="{F893488A-D21B-D91E-F57F-1B2A37374C5B}"/>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9" name="Group 28">
                <a:extLst>
                  <a:ext uri="{FF2B5EF4-FFF2-40B4-BE49-F238E27FC236}">
                    <a16:creationId xmlns:a16="http://schemas.microsoft.com/office/drawing/2014/main" id="{F7C1AB0B-A5BE-9536-C6B8-EC99FF0142CB}"/>
                  </a:ext>
                </a:extLst>
              </p:cNvPr>
              <p:cNvGrpSpPr/>
              <p:nvPr/>
            </p:nvGrpSpPr>
            <p:grpSpPr>
              <a:xfrm>
                <a:off x="3355682" y="2997771"/>
                <a:ext cx="2631498" cy="2631498"/>
                <a:chOff x="0" y="0"/>
                <a:chExt cx="812800" cy="812800"/>
              </a:xfrm>
            </p:grpSpPr>
            <p:sp>
              <p:nvSpPr>
                <p:cNvPr id="30" name="Freeform 9">
                  <a:extLst>
                    <a:ext uri="{FF2B5EF4-FFF2-40B4-BE49-F238E27FC236}">
                      <a16:creationId xmlns:a16="http://schemas.microsoft.com/office/drawing/2014/main" id="{3DC66209-98BF-95B1-38AB-B33F3832DCB1}"/>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20000"/>
                    <a:lumOff val="80000"/>
                  </a:schemeClr>
                </a:solidFill>
                <a:ln w="38100">
                  <a:solidFill>
                    <a:srgbClr val="FFFFFF"/>
                  </a:solidFill>
                </a:ln>
              </p:spPr>
              <p:txBody>
                <a:bodyPr/>
                <a:lstStyle/>
                <a:p>
                  <a:endParaRPr lang="en-US"/>
                </a:p>
              </p:txBody>
            </p:sp>
            <p:sp>
              <p:nvSpPr>
                <p:cNvPr id="31" name="TextBox 10">
                  <a:extLst>
                    <a:ext uri="{FF2B5EF4-FFF2-40B4-BE49-F238E27FC236}">
                      <a16:creationId xmlns:a16="http://schemas.microsoft.com/office/drawing/2014/main" id="{55D76604-6589-07E6-7208-F617812C4031}"/>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27" name="TextBox 26">
              <a:extLst>
                <a:ext uri="{FF2B5EF4-FFF2-40B4-BE49-F238E27FC236}">
                  <a16:creationId xmlns:a16="http://schemas.microsoft.com/office/drawing/2014/main" id="{128D1397-7FF0-2DBB-EB4A-CC5BEBED1ED6}"/>
                </a:ext>
              </a:extLst>
            </p:cNvPr>
            <p:cNvSpPr txBox="1"/>
            <p:nvPr/>
          </p:nvSpPr>
          <p:spPr>
            <a:xfrm>
              <a:off x="3260056" y="3342261"/>
              <a:ext cx="2712014" cy="769441"/>
            </a:xfrm>
            <a:prstGeom prst="rect">
              <a:avLst/>
            </a:prstGeom>
          </p:spPr>
          <p:txBody>
            <a:bodyPr lIns="0" tIns="0" rIns="0" bIns="0" rtlCol="0" anchor="t">
              <a:spAutoFit/>
            </a:bodyPr>
            <a:lstStyle/>
            <a:p>
              <a:pPr algn="ctr"/>
              <a:r>
                <a:rPr lang="en-US" sz="5000" b="1">
                  <a:solidFill>
                    <a:srgbClr val="C00000"/>
                  </a:solidFill>
                  <a:latin typeface="Arial" panose="020B0604020202020204" pitchFamily="34" charset="0"/>
                  <a:cs typeface="Arial" panose="020B0604020202020204" pitchFamily="34" charset="0"/>
                </a:rPr>
                <a:t>01</a:t>
              </a:r>
              <a:endParaRPr lang="en-US" sz="5000" b="1" dirty="0">
                <a:solidFill>
                  <a:srgbClr val="C00000"/>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23361384-4878-CDA9-EA49-BA2BBD3CD33A}"/>
              </a:ext>
            </a:extLst>
          </p:cNvPr>
          <p:cNvGrpSpPr/>
          <p:nvPr/>
        </p:nvGrpSpPr>
        <p:grpSpPr>
          <a:xfrm>
            <a:off x="12044516" y="1694269"/>
            <a:ext cx="2712014" cy="1612329"/>
            <a:chOff x="3260056" y="2935148"/>
            <a:chExt cx="2712014" cy="1612329"/>
          </a:xfrm>
        </p:grpSpPr>
        <p:grpSp>
          <p:nvGrpSpPr>
            <p:cNvPr id="35" name="Group 34">
              <a:extLst>
                <a:ext uri="{FF2B5EF4-FFF2-40B4-BE49-F238E27FC236}">
                  <a16:creationId xmlns:a16="http://schemas.microsoft.com/office/drawing/2014/main" id="{A6F9BDEE-8E5C-D947-B7A4-86BA81B5364C}"/>
                </a:ext>
              </a:extLst>
            </p:cNvPr>
            <p:cNvGrpSpPr/>
            <p:nvPr/>
          </p:nvGrpSpPr>
          <p:grpSpPr>
            <a:xfrm>
              <a:off x="3817005" y="2935148"/>
              <a:ext cx="1978318" cy="1612329"/>
              <a:chOff x="3355682" y="2997771"/>
              <a:chExt cx="3257544" cy="2679123"/>
            </a:xfrm>
          </p:grpSpPr>
          <p:grpSp>
            <p:nvGrpSpPr>
              <p:cNvPr id="37" name="Group 5">
                <a:extLst>
                  <a:ext uri="{FF2B5EF4-FFF2-40B4-BE49-F238E27FC236}">
                    <a16:creationId xmlns:a16="http://schemas.microsoft.com/office/drawing/2014/main" id="{9B432908-30F6-DF05-283D-F8BAD5509CF6}"/>
                  </a:ext>
                </a:extLst>
              </p:cNvPr>
              <p:cNvGrpSpPr/>
              <p:nvPr/>
            </p:nvGrpSpPr>
            <p:grpSpPr>
              <a:xfrm>
                <a:off x="3981728" y="2997771"/>
                <a:ext cx="2631498" cy="2679123"/>
                <a:chOff x="0" y="0"/>
                <a:chExt cx="812800" cy="827510"/>
              </a:xfrm>
            </p:grpSpPr>
            <p:sp>
              <p:nvSpPr>
                <p:cNvPr id="41" name="Freeform 6">
                  <a:extLst>
                    <a:ext uri="{FF2B5EF4-FFF2-40B4-BE49-F238E27FC236}">
                      <a16:creationId xmlns:a16="http://schemas.microsoft.com/office/drawing/2014/main" id="{E8B7F237-00D8-457F-D8A8-27110CA45628}"/>
                    </a:ext>
                  </a:extLst>
                </p:cNvPr>
                <p:cNvSpPr/>
                <p:nvPr/>
              </p:nvSpPr>
              <p:spPr>
                <a:xfrm>
                  <a:off x="-5509" y="0"/>
                  <a:ext cx="823818" cy="827510"/>
                </a:xfrm>
                <a:custGeom>
                  <a:avLst/>
                  <a:gdLst/>
                  <a:ahLst/>
                  <a:cxnLst/>
                  <a:rect l="l" t="t" r="r" b="b"/>
                  <a:pathLst>
                    <a:path w="823818" h="827510">
                      <a:moveTo>
                        <a:pt x="411909" y="0"/>
                      </a:moveTo>
                      <a:cubicBezTo>
                        <a:pt x="639697" y="1019"/>
                        <a:pt x="823818" y="185964"/>
                        <a:pt x="823818" y="413755"/>
                      </a:cubicBezTo>
                      <a:cubicBezTo>
                        <a:pt x="823818" y="641546"/>
                        <a:pt x="639697" y="826491"/>
                        <a:pt x="411909" y="827510"/>
                      </a:cubicBezTo>
                      <a:cubicBezTo>
                        <a:pt x="184121" y="826491"/>
                        <a:pt x="0" y="641546"/>
                        <a:pt x="0" y="413755"/>
                      </a:cubicBezTo>
                      <a:cubicBezTo>
                        <a:pt x="0" y="185964"/>
                        <a:pt x="184121" y="1019"/>
                        <a:pt x="411909" y="0"/>
                      </a:cubicBezTo>
                      <a:close/>
                    </a:path>
                  </a:pathLst>
                </a:custGeom>
                <a:solidFill>
                  <a:schemeClr val="accent6">
                    <a:lumMod val="60000"/>
                    <a:lumOff val="40000"/>
                  </a:schemeClr>
                </a:solidFill>
                <a:ln w="38100">
                  <a:solidFill>
                    <a:srgbClr val="FFFFFF"/>
                  </a:solidFill>
                </a:ln>
              </p:spPr>
              <p:txBody>
                <a:bodyPr/>
                <a:lstStyle/>
                <a:p>
                  <a:endParaRPr lang="en-US"/>
                </a:p>
              </p:txBody>
            </p:sp>
            <p:sp>
              <p:nvSpPr>
                <p:cNvPr id="42" name="TextBox 7">
                  <a:extLst>
                    <a:ext uri="{FF2B5EF4-FFF2-40B4-BE49-F238E27FC236}">
                      <a16:creationId xmlns:a16="http://schemas.microsoft.com/office/drawing/2014/main" id="{917A787F-1B6A-40E5-324C-0C00072F9001}"/>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8" name="Group 37">
                <a:extLst>
                  <a:ext uri="{FF2B5EF4-FFF2-40B4-BE49-F238E27FC236}">
                    <a16:creationId xmlns:a16="http://schemas.microsoft.com/office/drawing/2014/main" id="{D4CE897E-1410-BFBD-0EE3-4782379FA14C}"/>
                  </a:ext>
                </a:extLst>
              </p:cNvPr>
              <p:cNvGrpSpPr/>
              <p:nvPr/>
            </p:nvGrpSpPr>
            <p:grpSpPr>
              <a:xfrm>
                <a:off x="3355682" y="2997771"/>
                <a:ext cx="2631498" cy="2631498"/>
                <a:chOff x="0" y="0"/>
                <a:chExt cx="812800" cy="812800"/>
              </a:xfrm>
            </p:grpSpPr>
            <p:sp>
              <p:nvSpPr>
                <p:cNvPr id="39" name="Freeform 9">
                  <a:extLst>
                    <a:ext uri="{FF2B5EF4-FFF2-40B4-BE49-F238E27FC236}">
                      <a16:creationId xmlns:a16="http://schemas.microsoft.com/office/drawing/2014/main" id="{51C69C05-379B-2C18-4AB5-85EC80B1CC7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20000"/>
                    <a:lumOff val="80000"/>
                  </a:schemeClr>
                </a:solidFill>
                <a:ln w="38100">
                  <a:solidFill>
                    <a:srgbClr val="FFFFFF"/>
                  </a:solidFill>
                </a:ln>
              </p:spPr>
              <p:txBody>
                <a:bodyPr/>
                <a:lstStyle/>
                <a:p>
                  <a:endParaRPr lang="en-US"/>
                </a:p>
              </p:txBody>
            </p:sp>
            <p:sp>
              <p:nvSpPr>
                <p:cNvPr id="40" name="TextBox 10">
                  <a:extLst>
                    <a:ext uri="{FF2B5EF4-FFF2-40B4-BE49-F238E27FC236}">
                      <a16:creationId xmlns:a16="http://schemas.microsoft.com/office/drawing/2014/main" id="{07575723-39AF-327A-E8E7-76F89513C22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36" name="TextBox 35">
              <a:extLst>
                <a:ext uri="{FF2B5EF4-FFF2-40B4-BE49-F238E27FC236}">
                  <a16:creationId xmlns:a16="http://schemas.microsoft.com/office/drawing/2014/main" id="{C4FC8673-98CF-AE35-45E3-83A9100B4D37}"/>
                </a:ext>
              </a:extLst>
            </p:cNvPr>
            <p:cNvSpPr txBox="1"/>
            <p:nvPr/>
          </p:nvSpPr>
          <p:spPr>
            <a:xfrm>
              <a:off x="3260056" y="3342261"/>
              <a:ext cx="2712014" cy="769441"/>
            </a:xfrm>
            <a:prstGeom prst="rect">
              <a:avLst/>
            </a:prstGeom>
          </p:spPr>
          <p:txBody>
            <a:bodyPr lIns="0" tIns="0" rIns="0" bIns="0" rtlCol="0" anchor="t">
              <a:spAutoFit/>
            </a:bodyPr>
            <a:lstStyle/>
            <a:p>
              <a:pPr algn="ctr"/>
              <a:r>
                <a:rPr lang="en-US" sz="5000" b="1">
                  <a:solidFill>
                    <a:srgbClr val="C00000"/>
                  </a:solidFill>
                  <a:latin typeface="Arial" panose="020B0604020202020204" pitchFamily="34" charset="0"/>
                  <a:cs typeface="Arial" panose="020B0604020202020204" pitchFamily="34" charset="0"/>
                </a:rPr>
                <a:t>02</a:t>
              </a:r>
              <a:endParaRPr lang="en-US" sz="5000" b="1" dirty="0">
                <a:solidFill>
                  <a:srgbClr val="C00000"/>
                </a:solidFill>
                <a:latin typeface="Arial" panose="020B0604020202020204" pitchFamily="34" charset="0"/>
                <a:cs typeface="Arial" panose="020B0604020202020204" pitchFamily="34" charset="0"/>
              </a:endParaRPr>
            </a:p>
          </p:txBody>
        </p:sp>
      </p:grpSp>
      <p:pic>
        <p:nvPicPr>
          <p:cNvPr id="43" name="Picture 16">
            <a:extLst>
              <a:ext uri="{FF2B5EF4-FFF2-40B4-BE49-F238E27FC236}">
                <a16:creationId xmlns:a16="http://schemas.microsoft.com/office/drawing/2014/main" id="{E486238D-BCAF-C332-C54A-E56B63F143E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233821" y="8492717"/>
            <a:ext cx="5084918" cy="19386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par>
                                <p:cTn id="24" presetID="14" presetClass="entr" presetSubtype="1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randombar(horizontal)">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8849474"/>
            <a:ext cx="933085" cy="1437526"/>
          </a:xfrm>
          <a:prstGeom prst="rect">
            <a:avLst/>
          </a:prstGeom>
        </p:spPr>
      </p:pic>
      <p:sp>
        <p:nvSpPr>
          <p:cNvPr id="13" name="Rectangle 12">
            <a:extLst>
              <a:ext uri="{FF2B5EF4-FFF2-40B4-BE49-F238E27FC236}">
                <a16:creationId xmlns:a16="http://schemas.microsoft.com/office/drawing/2014/main" id="{9405CA61-A353-50BF-B35A-BA7A6DFAFEBA}"/>
              </a:ext>
            </a:extLst>
          </p:cNvPr>
          <p:cNvSpPr/>
          <p:nvPr/>
        </p:nvSpPr>
        <p:spPr>
          <a:xfrm>
            <a:off x="538071" y="1790700"/>
            <a:ext cx="17211858" cy="7412799"/>
          </a:xfrm>
          <a:prstGeom prst="rect">
            <a:avLst/>
          </a:prstGeom>
        </p:spPr>
        <p:txBody>
          <a:bodyPr wrap="square">
            <a:spAutoFit/>
          </a:bodyPr>
          <a:lstStyle/>
          <a:p>
            <a:pPr marL="571500" indent="-571500" algn="just">
              <a:lnSpc>
                <a:spcPct val="150000"/>
              </a:lnSpc>
              <a:spcBef>
                <a:spcPts val="300"/>
              </a:spcBef>
              <a:spcAft>
                <a:spcPts val="300"/>
              </a:spcAft>
              <a:buFont typeface="Courier New" panose="02070309020205020404" pitchFamily="49" charset="0"/>
              <a:buChar char="o"/>
            </a:pPr>
            <a:r>
              <a:rPr lang="vi-VN" sz="3600" b="1">
                <a:latin typeface="Arial" panose="020B0604020202020204" pitchFamily="34" charset="0"/>
                <a:ea typeface="Calibri" panose="020F0502020204030204" pitchFamily="34" charset="0"/>
                <a:cs typeface="Arial" panose="020B0604020202020204" pitchFamily="34" charset="0"/>
              </a:rPr>
              <a:t>Tiến hành thương thuyết</a:t>
            </a:r>
            <a:r>
              <a:rPr lang="en-US" sz="3600" b="1">
                <a:latin typeface="Arial" panose="020B0604020202020204" pitchFamily="34" charset="0"/>
                <a:ea typeface="Calibri" panose="020F0502020204030204" pitchFamily="34" charset="0"/>
                <a:cs typeface="Arial" panose="020B0604020202020204" pitchFamily="34" charset="0"/>
              </a:rPr>
              <a:t>:</a:t>
            </a:r>
            <a:endParaRPr lang="vi-VN" sz="3600" b="1">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en-US" sz="3400">
                <a:latin typeface="Arial" panose="020B0604020202020204" pitchFamily="34" charset="0"/>
                <a:ea typeface="Calibri" panose="020F0502020204030204" pitchFamily="34" charset="0"/>
                <a:cs typeface="Arial" panose="020B0604020202020204" pitchFamily="34" charset="0"/>
              </a:rPr>
              <a:t>Trong trường hợp đã nhượng bộ đến mức không thể nhượng bộ thêm mà bên kia không đồng ý, hãy giải thích lí do khiến mình quyết định như vậy, không quên nói những điều mình hiểu về cảm xúc của đối phương để họ thấy mình hiểu và quan tâm đến những gì họ nghĩ nhưng không thay đổi ý kiến của mình.</a:t>
            </a:r>
          </a:p>
          <a:p>
            <a:pPr marL="571500" indent="-571500" algn="just">
              <a:lnSpc>
                <a:spcPct val="150000"/>
              </a:lnSpc>
              <a:spcBef>
                <a:spcPts val="300"/>
              </a:spcBef>
              <a:spcAft>
                <a:spcPts val="300"/>
              </a:spcAft>
              <a:buFont typeface="Courier New" panose="02070309020205020404" pitchFamily="49" charset="0"/>
              <a:buChar char="o"/>
            </a:pPr>
            <a:r>
              <a:rPr lang="en-US" sz="3600" b="1">
                <a:latin typeface="Arial" panose="020B0604020202020204" pitchFamily="34" charset="0"/>
                <a:ea typeface="Calibri" panose="020F0502020204030204" pitchFamily="34" charset="0"/>
                <a:cs typeface="Arial" panose="020B0604020202020204" pitchFamily="34" charset="0"/>
              </a:rPr>
              <a:t>Kết thúc:</a:t>
            </a:r>
          </a:p>
          <a:p>
            <a:pPr marL="1028700" lvl="1" indent="-571500" algn="just">
              <a:lnSpc>
                <a:spcPct val="150000"/>
              </a:lnSpc>
              <a:spcBef>
                <a:spcPts val="300"/>
              </a:spcBef>
              <a:spcAft>
                <a:spcPts val="300"/>
              </a:spcAft>
              <a:buFont typeface="Wingdings" panose="05000000000000000000" pitchFamily="2" charset="2"/>
              <a:buChar char="§"/>
            </a:pPr>
            <a:r>
              <a:rPr lang="en-US" sz="3400">
                <a:latin typeface="Arial" panose="020B0604020202020204" pitchFamily="34" charset="0"/>
                <a:ea typeface="Calibri" panose="020F0502020204030204" pitchFamily="34" charset="0"/>
                <a:cs typeface="Arial" panose="020B0604020202020204" pitchFamily="34" charset="0"/>
              </a:rPr>
              <a:t>Chốt lại ý kiến cuối cùng sau khi thương thuyết.</a:t>
            </a:r>
          </a:p>
          <a:p>
            <a:pPr marL="1028700" lvl="1" indent="-571500" algn="just">
              <a:lnSpc>
                <a:spcPct val="150000"/>
              </a:lnSpc>
              <a:spcBef>
                <a:spcPts val="300"/>
              </a:spcBef>
              <a:spcAft>
                <a:spcPts val="300"/>
              </a:spcAft>
              <a:buFont typeface="Wingdings" panose="05000000000000000000" pitchFamily="2" charset="2"/>
              <a:buChar char="§"/>
            </a:pPr>
            <a:r>
              <a:rPr lang="en-US" sz="3400">
                <a:latin typeface="Arial" panose="020B0604020202020204" pitchFamily="34" charset="0"/>
                <a:ea typeface="Calibri" panose="020F0502020204030204" pitchFamily="34" charset="0"/>
                <a:cs typeface="Arial" panose="020B0604020202020204" pitchFamily="34" charset="0"/>
              </a:rPr>
              <a:t>Trong trường hợp nảy sinh mâu thuẫn mà chưa thể thỏa thuận ngay được thì nên dừng thương thuyết và chờ thời điểm khác phù hợp.</a:t>
            </a:r>
          </a:p>
        </p:txBody>
      </p:sp>
      <p:pic>
        <p:nvPicPr>
          <p:cNvPr id="40" name="Picture 39" descr="Cartoon of two men at a table&#10;&#10;Description automatically generated">
            <a:extLst>
              <a:ext uri="{FF2B5EF4-FFF2-40B4-BE49-F238E27FC236}">
                <a16:creationId xmlns:a16="http://schemas.microsoft.com/office/drawing/2014/main" id="{8E4E33FC-625F-BE32-1433-37776A1D7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3800" y="-71607"/>
            <a:ext cx="3164734" cy="2715546"/>
          </a:xfrm>
          <a:prstGeom prst="rect">
            <a:avLst/>
          </a:prstGeom>
        </p:spPr>
      </p:pic>
      <p:sp>
        <p:nvSpPr>
          <p:cNvPr id="7" name="Line Callout 1 (Border and Accent Bar) 3">
            <a:extLst>
              <a:ext uri="{FF2B5EF4-FFF2-40B4-BE49-F238E27FC236}">
                <a16:creationId xmlns:a16="http://schemas.microsoft.com/office/drawing/2014/main" id="{AC9290AE-2568-0406-5265-381674AC6278}"/>
              </a:ext>
            </a:extLst>
          </p:cNvPr>
          <p:cNvSpPr/>
          <p:nvPr/>
        </p:nvSpPr>
        <p:spPr>
          <a:xfrm>
            <a:off x="381000" y="346416"/>
            <a:ext cx="13411200" cy="1368084"/>
          </a:xfrm>
          <a:prstGeom prst="accentBorderCallout1">
            <a:avLst>
              <a:gd name="adj1" fmla="val 18750"/>
              <a:gd name="adj2" fmla="val -3127"/>
              <a:gd name="adj3" fmla="val 17954"/>
              <a:gd name="adj4" fmla="val -17509"/>
            </a:avLst>
          </a:prstGeom>
          <a:solidFill>
            <a:srgbClr val="FEF6F0"/>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a:solidFill>
                  <a:srgbClr val="C00000"/>
                </a:solidFill>
                <a:latin typeface="Arial" panose="020B0604020202020204" pitchFamily="34" charset="0"/>
                <a:cs typeface="Arial" panose="020B0604020202020204" pitchFamily="34" charset="0"/>
              </a:rPr>
              <a:t>KẾT LUẬN 1</a:t>
            </a:r>
            <a:r>
              <a:rPr lang="pt-BR" sz="4000" b="1">
                <a:solidFill>
                  <a:srgbClr val="C00000"/>
                </a:solidFill>
                <a:latin typeface="Arial" panose="020B0604020202020204" pitchFamily="34" charset="0"/>
                <a:cs typeface="Arial" panose="020B0604020202020204" pitchFamily="34" charset="0"/>
              </a:rPr>
              <a:t>: </a:t>
            </a:r>
            <a:r>
              <a:rPr lang="en-US" sz="4200">
                <a:solidFill>
                  <a:schemeClr val="tx1"/>
                </a:solidFill>
                <a:latin typeface="Arial" panose="020B0604020202020204" pitchFamily="34" charset="0"/>
                <a:cs typeface="Arial" panose="020B0604020202020204" pitchFamily="34" charset="0"/>
              </a:rPr>
              <a:t>Các bước thương thuyết</a:t>
            </a:r>
            <a:endParaRPr lang="en-US" sz="4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60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left)">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left)">
                                      <p:cBhvr>
                                        <p:cTn id="12" dur="500"/>
                                        <p:tgtEl>
                                          <p:spTgt spid="13">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wipe(left)">
                                      <p:cBhvr>
                                        <p:cTn id="16" dur="500"/>
                                        <p:tgtEl>
                                          <p:spTgt spid="13">
                                            <p:txEl>
                                              <p:pRg st="3" end="3"/>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xEl>
                                              <p:pRg st="4" end="4"/>
                                            </p:txEl>
                                          </p:spTgt>
                                        </p:tgtEl>
                                        <p:attrNameLst>
                                          <p:attrName>style.visibility</p:attrName>
                                        </p:attrNameLst>
                                      </p:cBhvr>
                                      <p:to>
                                        <p:strVal val="visible"/>
                                      </p:to>
                                    </p:set>
                                    <p:animEffect transition="in" filter="wipe(left)">
                                      <p:cBhvr>
                                        <p:cTn id="2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3" name="Picture 4">
            <a:extLst>
              <a:ext uri="{FF2B5EF4-FFF2-40B4-BE49-F238E27FC236}">
                <a16:creationId xmlns:a16="http://schemas.microsoft.com/office/drawing/2014/main" id="{74F54D17-4C78-96BC-041E-EC5185FB0021}"/>
              </a:ext>
            </a:extLst>
          </p:cNvPr>
          <p:cNvPicPr>
            <a:picLocks noChangeAspect="1"/>
          </p:cNvPicPr>
          <p:nvPr/>
        </p:nvPicPr>
        <p:blipFill>
          <a:blip r:embed="rId2"/>
          <a:srcRect t="7037" b="7037"/>
          <a:stretch>
            <a:fillRect/>
          </a:stretch>
        </p:blipFill>
        <p:spPr>
          <a:xfrm>
            <a:off x="958364" y="1121515"/>
            <a:ext cx="16371254" cy="8764765"/>
          </a:xfrm>
          <a:prstGeom prst="rect">
            <a:avLst/>
          </a:prstGeom>
        </p:spPr>
      </p:pic>
      <p:sp>
        <p:nvSpPr>
          <p:cNvPr id="84" name="Rectangle 83">
            <a:extLst>
              <a:ext uri="{FF2B5EF4-FFF2-40B4-BE49-F238E27FC236}">
                <a16:creationId xmlns:a16="http://schemas.microsoft.com/office/drawing/2014/main" id="{92644468-95B3-4CC7-8535-6C8D9E22219A}"/>
              </a:ext>
            </a:extLst>
          </p:cNvPr>
          <p:cNvSpPr/>
          <p:nvPr/>
        </p:nvSpPr>
        <p:spPr>
          <a:xfrm>
            <a:off x="2090333" y="1813341"/>
            <a:ext cx="14836344" cy="6949403"/>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Ø"/>
            </a:pP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Lưu ý khi thương thuyết: </a:t>
            </a:r>
            <a:endParaRPr lang="en-US" sz="4200" b="1">
              <a:solidFill>
                <a:srgbClr val="FF0000"/>
              </a:solidFill>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4000">
                <a:latin typeface="Arial" panose="020B0604020202020204" pitchFamily="34" charset="0"/>
                <a:ea typeface="Calibri" panose="020F0502020204030204" pitchFamily="34" charset="0"/>
                <a:cs typeface="Arial" panose="020B0604020202020204" pitchFamily="34" charset="0"/>
              </a:rPr>
              <a:t>Xác định rõ điều mình muốn đạt được</a:t>
            </a:r>
            <a:r>
              <a:rPr lang="en-US" sz="4000">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spcBef>
                <a:spcPts val="300"/>
              </a:spcBef>
              <a:spcAft>
                <a:spcPts val="300"/>
              </a:spcAft>
              <a:buFont typeface="Wingdings" panose="05000000000000000000" pitchFamily="2" charset="2"/>
              <a:buChar char="§"/>
            </a:pPr>
            <a:r>
              <a:rPr lang="vi-VN" sz="4000">
                <a:latin typeface="Arial" panose="020B0604020202020204" pitchFamily="34" charset="0"/>
                <a:ea typeface="Calibri" panose="020F0502020204030204" pitchFamily="34" charset="0"/>
                <a:cs typeface="Arial" panose="020B0604020202020204" pitchFamily="34" charset="0"/>
              </a:rPr>
              <a:t>Chọn thời điểm thương thuyết phù hợp</a:t>
            </a:r>
            <a:r>
              <a:rPr lang="en-US" sz="4000">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spcBef>
                <a:spcPts val="300"/>
              </a:spcBef>
              <a:spcAft>
                <a:spcPts val="300"/>
              </a:spcAft>
              <a:buFont typeface="Wingdings" panose="05000000000000000000" pitchFamily="2" charset="2"/>
              <a:buChar char="§"/>
            </a:pPr>
            <a:r>
              <a:rPr lang="en-US" sz="4000">
                <a:latin typeface="Arial" panose="020B0604020202020204" pitchFamily="34" charset="0"/>
                <a:ea typeface="Calibri" panose="020F0502020204030204" pitchFamily="34" charset="0"/>
                <a:cs typeface="Arial" panose="020B0604020202020204" pitchFamily="34" charset="0"/>
              </a:rPr>
              <a:t>T</a:t>
            </a:r>
            <a:r>
              <a:rPr lang="vi-VN" sz="4000">
                <a:latin typeface="Arial" panose="020B0604020202020204" pitchFamily="34" charset="0"/>
                <a:ea typeface="Calibri" panose="020F0502020204030204" pitchFamily="34" charset="0"/>
                <a:cs typeface="Arial" panose="020B0604020202020204" pitchFamily="34" charset="0"/>
              </a:rPr>
              <a:t>ạo được sự tin cậy với đối phương</a:t>
            </a:r>
            <a:r>
              <a:rPr lang="en-US" sz="4000">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spcBef>
                <a:spcPts val="300"/>
              </a:spcBef>
              <a:spcAft>
                <a:spcPts val="300"/>
              </a:spcAft>
              <a:buFont typeface="Wingdings" panose="05000000000000000000" pitchFamily="2" charset="2"/>
              <a:buChar char="§"/>
            </a:pPr>
            <a:r>
              <a:rPr lang="vi-VN" sz="4000">
                <a:latin typeface="Arial" panose="020B0604020202020204" pitchFamily="34" charset="0"/>
                <a:ea typeface="Calibri" panose="020F0502020204030204" pitchFamily="34" charset="0"/>
                <a:cs typeface="Arial" panose="020B0604020202020204" pitchFamily="34" charset="0"/>
              </a:rPr>
              <a:t>Tự tin, thiện chí</a:t>
            </a:r>
            <a:r>
              <a:rPr lang="en-US" sz="4000">
                <a:latin typeface="Arial" panose="020B0604020202020204" pitchFamily="34" charset="0"/>
                <a:ea typeface="Calibri" panose="020F0502020204030204" pitchFamily="34" charset="0"/>
                <a:cs typeface="Arial" panose="020B0604020202020204" pitchFamily="34" charset="0"/>
              </a:rPr>
              <a:t> và</a:t>
            </a:r>
            <a:r>
              <a:rPr lang="vi-VN" sz="4000">
                <a:latin typeface="Arial" panose="020B0604020202020204" pitchFamily="34" charset="0"/>
                <a:ea typeface="Calibri" panose="020F0502020204030204" pitchFamily="34" charset="0"/>
                <a:cs typeface="Arial" panose="020B0604020202020204" pitchFamily="34" charset="0"/>
              </a:rPr>
              <a:t> mềm dẻo, linh hoạt khi thương thuyết</a:t>
            </a:r>
            <a:r>
              <a:rPr lang="en-US" sz="4000">
                <a:latin typeface="Arial" panose="020B0604020202020204" pitchFamily="34" charset="0"/>
                <a:ea typeface="Calibri" panose="020F0502020204030204" pitchFamily="34" charset="0"/>
                <a:cs typeface="Arial" panose="020B0604020202020204" pitchFamily="34" charset="0"/>
              </a:rPr>
              <a:t>.</a:t>
            </a:r>
            <a:r>
              <a:rPr lang="vi-VN" sz="4000">
                <a:latin typeface="Arial" panose="020B0604020202020204" pitchFamily="34" charset="0"/>
                <a:ea typeface="Calibri" panose="020F0502020204030204" pitchFamily="34" charset="0"/>
                <a:cs typeface="Arial" panose="020B0604020202020204" pitchFamily="34" charset="0"/>
              </a:rPr>
              <a:t> </a:t>
            </a:r>
            <a:endParaRPr lang="en-US" sz="4000">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4000">
                <a:latin typeface="Arial" panose="020B0604020202020204" pitchFamily="34" charset="0"/>
                <a:ea typeface="Calibri" panose="020F0502020204030204" pitchFamily="34" charset="0"/>
                <a:cs typeface="Arial" panose="020B0604020202020204" pitchFamily="34" charset="0"/>
              </a:rPr>
              <a:t>Tôn trọng, lắng nghe đối phương</a:t>
            </a:r>
            <a:r>
              <a:rPr lang="en-US" sz="4000">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spcBef>
                <a:spcPts val="300"/>
              </a:spcBef>
              <a:spcAft>
                <a:spcPts val="300"/>
              </a:spcAft>
              <a:buFont typeface="Wingdings" panose="05000000000000000000" pitchFamily="2" charset="2"/>
              <a:buChar char="§"/>
            </a:pPr>
            <a:r>
              <a:rPr lang="vi-VN" sz="4000">
                <a:latin typeface="Arial" panose="020B0604020202020204" pitchFamily="34" charset="0"/>
                <a:ea typeface="Calibri" panose="020F0502020204030204" pitchFamily="34" charset="0"/>
                <a:cs typeface="Arial" panose="020B0604020202020204" pitchFamily="34" charset="0"/>
              </a:rPr>
              <a:t>Tìm giải pháp dung hòa được lợi ích cho cả hai bên</a:t>
            </a:r>
            <a:r>
              <a:rPr lang="en-US" sz="4000">
                <a:latin typeface="Arial" panose="020B0604020202020204" pitchFamily="34" charset="0"/>
                <a:ea typeface="Calibri" panose="020F0502020204030204" pitchFamily="34" charset="0"/>
                <a:cs typeface="Arial" panose="020B0604020202020204" pitchFamily="34" charset="0"/>
              </a:rPr>
              <a:t>.</a:t>
            </a:r>
            <a:endParaRPr lang="vi-VN" sz="4000">
              <a:latin typeface="Arial" panose="020B0604020202020204" pitchFamily="34" charset="0"/>
              <a:ea typeface="Calibri" panose="020F0502020204030204" pitchFamily="34" charset="0"/>
              <a:cs typeface="Arial" panose="020B0604020202020204" pitchFamily="34" charset="0"/>
            </a:endParaRPr>
          </a:p>
        </p:txBody>
      </p:sp>
      <p:grpSp>
        <p:nvGrpSpPr>
          <p:cNvPr id="85" name="Group 84">
            <a:extLst>
              <a:ext uri="{FF2B5EF4-FFF2-40B4-BE49-F238E27FC236}">
                <a16:creationId xmlns:a16="http://schemas.microsoft.com/office/drawing/2014/main" id="{DC8C6538-945A-5530-8710-A942D3B30879}"/>
              </a:ext>
            </a:extLst>
          </p:cNvPr>
          <p:cNvGrpSpPr/>
          <p:nvPr/>
        </p:nvGrpSpPr>
        <p:grpSpPr>
          <a:xfrm>
            <a:off x="5904419" y="535995"/>
            <a:ext cx="6479144" cy="1062800"/>
            <a:chOff x="2078673" y="1078894"/>
            <a:chExt cx="6479144" cy="1062800"/>
          </a:xfrm>
        </p:grpSpPr>
        <p:sp>
          <p:nvSpPr>
            <p:cNvPr id="86" name="Freeform 6">
              <a:extLst>
                <a:ext uri="{FF2B5EF4-FFF2-40B4-BE49-F238E27FC236}">
                  <a16:creationId xmlns:a16="http://schemas.microsoft.com/office/drawing/2014/main" id="{F18589D3-5B10-A156-B19B-21BE6A0FDA96}"/>
                </a:ext>
              </a:extLst>
            </p:cNvPr>
            <p:cNvSpPr/>
            <p:nvPr/>
          </p:nvSpPr>
          <p:spPr>
            <a:xfrm>
              <a:off x="2078673" y="1078894"/>
              <a:ext cx="6479144" cy="1062800"/>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chemeClr val="bg1"/>
            </a:solidFill>
            <a:ln>
              <a:solidFill>
                <a:schemeClr val="accent5">
                  <a:lumMod val="50000"/>
                </a:schemeClr>
              </a:solidFill>
            </a:ln>
          </p:spPr>
          <p:txBody>
            <a:bodyPr/>
            <a:lstStyle/>
            <a:p>
              <a:endParaRPr lang="en-US">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134F7B50-539F-31AB-FFBE-C089B0A1103A}"/>
                </a:ext>
              </a:extLst>
            </p:cNvPr>
            <p:cNvSpPr txBox="1"/>
            <p:nvPr/>
          </p:nvSpPr>
          <p:spPr>
            <a:xfrm>
              <a:off x="2452265" y="1155529"/>
              <a:ext cx="5731949" cy="923330"/>
            </a:xfrm>
            <a:prstGeom prst="rect">
              <a:avLst/>
            </a:prstGeom>
            <a:noFill/>
          </p:spPr>
          <p:txBody>
            <a:bodyPr wrap="square">
              <a:spAutoFit/>
            </a:bodyPr>
            <a:lstStyle/>
            <a:p>
              <a:pPr marL="0" marR="0" algn="ctr">
                <a:spcBef>
                  <a:spcPts val="0"/>
                </a:spcBef>
                <a:spcAft>
                  <a:spcPts val="0"/>
                </a:spcAft>
              </a:pPr>
              <a:r>
                <a:rPr lang="en-US" sz="5400" b="1">
                  <a:solidFill>
                    <a:srgbClr val="C00000"/>
                  </a:solidFill>
                  <a:latin typeface="Arial" panose="020B0604020202020204" pitchFamily="34" charset="0"/>
                  <a:ea typeface="Calibri" panose="020F0502020204030204" pitchFamily="34" charset="0"/>
                  <a:cs typeface="Arial" panose="020B0604020202020204" pitchFamily="34" charset="0"/>
                </a:rPr>
                <a:t>KẾT LUẬN 2</a:t>
              </a:r>
              <a:endParaRPr lang="en-US" sz="54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pic>
        <p:nvPicPr>
          <p:cNvPr id="88" name="Picture 2">
            <a:extLst>
              <a:ext uri="{FF2B5EF4-FFF2-40B4-BE49-F238E27FC236}">
                <a16:creationId xmlns:a16="http://schemas.microsoft.com/office/drawing/2014/main" id="{811C18F2-859F-6A90-6A3C-98ACDC927AB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170" y="8675992"/>
            <a:ext cx="2111503" cy="1604742"/>
          </a:xfrm>
          <a:prstGeom prst="rect">
            <a:avLst/>
          </a:prstGeom>
        </p:spPr>
      </p:pic>
      <p:sp>
        <p:nvSpPr>
          <p:cNvPr id="90" name="Freeform 40">
            <a:extLst>
              <a:ext uri="{FF2B5EF4-FFF2-40B4-BE49-F238E27FC236}">
                <a16:creationId xmlns:a16="http://schemas.microsoft.com/office/drawing/2014/main" id="{B2E6A43D-E878-5FAB-B162-321C6F19E561}"/>
              </a:ext>
            </a:extLst>
          </p:cNvPr>
          <p:cNvSpPr/>
          <p:nvPr/>
        </p:nvSpPr>
        <p:spPr>
          <a:xfrm flipH="1">
            <a:off x="820352" y="554906"/>
            <a:ext cx="878704" cy="1346205"/>
          </a:xfrm>
          <a:custGeom>
            <a:avLst/>
            <a:gdLst/>
            <a:ahLst/>
            <a:cxnLst/>
            <a:rect l="l" t="t" r="r" b="b"/>
            <a:pathLst>
              <a:path w="878704" h="1346205">
                <a:moveTo>
                  <a:pt x="878704" y="0"/>
                </a:moveTo>
                <a:lnTo>
                  <a:pt x="0" y="0"/>
                </a:lnTo>
                <a:lnTo>
                  <a:pt x="0" y="1346204"/>
                </a:lnTo>
                <a:lnTo>
                  <a:pt x="878704" y="1346204"/>
                </a:lnTo>
                <a:lnTo>
                  <a:pt x="87870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81" name="Picture 5">
            <a:extLst>
              <a:ext uri="{FF2B5EF4-FFF2-40B4-BE49-F238E27FC236}">
                <a16:creationId xmlns:a16="http://schemas.microsoft.com/office/drawing/2014/main" id="{5CF96D1B-9D56-CA26-5907-0800D4D9055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543035" y="8785485"/>
            <a:ext cx="5744965" cy="1565503"/>
          </a:xfrm>
          <a:prstGeom prst="rect">
            <a:avLst/>
          </a:prstGeom>
        </p:spPr>
      </p:pic>
      <p:pic>
        <p:nvPicPr>
          <p:cNvPr id="91" name="Picture 90" descr="A white and red megaphone with a yellow center&#10;&#10;Description automatically generated">
            <a:extLst>
              <a:ext uri="{FF2B5EF4-FFF2-40B4-BE49-F238E27FC236}">
                <a16:creationId xmlns:a16="http://schemas.microsoft.com/office/drawing/2014/main" id="{19432D5E-4193-5548-6F6F-2C4EDA130EA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273117">
            <a:off x="14960881" y="-78538"/>
            <a:ext cx="2673284" cy="2291869"/>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84">
                                            <p:txEl>
                                              <p:pRg st="0" end="0"/>
                                            </p:txEl>
                                          </p:spTgt>
                                        </p:tgtEl>
                                        <p:attrNameLst>
                                          <p:attrName>style.visibility</p:attrName>
                                        </p:attrNameLst>
                                      </p:cBhvr>
                                      <p:to>
                                        <p:strVal val="visible"/>
                                      </p:to>
                                    </p:set>
                                    <p:animEffect transition="in" filter="wipe(right)">
                                      <p:cBhvr>
                                        <p:cTn id="15" dur="500"/>
                                        <p:tgtEl>
                                          <p:spTgt spid="8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84">
                                            <p:txEl>
                                              <p:pRg st="1" end="1"/>
                                            </p:txEl>
                                          </p:spTgt>
                                        </p:tgtEl>
                                        <p:attrNameLst>
                                          <p:attrName>style.visibility</p:attrName>
                                        </p:attrNameLst>
                                      </p:cBhvr>
                                      <p:to>
                                        <p:strVal val="visible"/>
                                      </p:to>
                                    </p:set>
                                    <p:animEffect transition="in" filter="wipe(right)">
                                      <p:cBhvr>
                                        <p:cTn id="20" dur="500"/>
                                        <p:tgtEl>
                                          <p:spTgt spid="8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84">
                                            <p:txEl>
                                              <p:pRg st="2" end="2"/>
                                            </p:txEl>
                                          </p:spTgt>
                                        </p:tgtEl>
                                        <p:attrNameLst>
                                          <p:attrName>style.visibility</p:attrName>
                                        </p:attrNameLst>
                                      </p:cBhvr>
                                      <p:to>
                                        <p:strVal val="visible"/>
                                      </p:to>
                                    </p:set>
                                    <p:animEffect transition="in" filter="wipe(right)">
                                      <p:cBhvr>
                                        <p:cTn id="25" dur="500"/>
                                        <p:tgtEl>
                                          <p:spTgt spid="8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84">
                                            <p:txEl>
                                              <p:pRg st="3" end="3"/>
                                            </p:txEl>
                                          </p:spTgt>
                                        </p:tgtEl>
                                        <p:attrNameLst>
                                          <p:attrName>style.visibility</p:attrName>
                                        </p:attrNameLst>
                                      </p:cBhvr>
                                      <p:to>
                                        <p:strVal val="visible"/>
                                      </p:to>
                                    </p:set>
                                    <p:animEffect transition="in" filter="wipe(right)">
                                      <p:cBhvr>
                                        <p:cTn id="30" dur="500"/>
                                        <p:tgtEl>
                                          <p:spTgt spid="8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84">
                                            <p:txEl>
                                              <p:pRg st="4" end="4"/>
                                            </p:txEl>
                                          </p:spTgt>
                                        </p:tgtEl>
                                        <p:attrNameLst>
                                          <p:attrName>style.visibility</p:attrName>
                                        </p:attrNameLst>
                                      </p:cBhvr>
                                      <p:to>
                                        <p:strVal val="visible"/>
                                      </p:to>
                                    </p:set>
                                    <p:animEffect transition="in" filter="wipe(right)">
                                      <p:cBhvr>
                                        <p:cTn id="35" dur="500"/>
                                        <p:tgtEl>
                                          <p:spTgt spid="8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84">
                                            <p:txEl>
                                              <p:pRg st="5" end="5"/>
                                            </p:txEl>
                                          </p:spTgt>
                                        </p:tgtEl>
                                        <p:attrNameLst>
                                          <p:attrName>style.visibility</p:attrName>
                                        </p:attrNameLst>
                                      </p:cBhvr>
                                      <p:to>
                                        <p:strVal val="visible"/>
                                      </p:to>
                                    </p:set>
                                    <p:animEffect transition="in" filter="wipe(right)">
                                      <p:cBhvr>
                                        <p:cTn id="40" dur="500"/>
                                        <p:tgtEl>
                                          <p:spTgt spid="8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84">
                                            <p:txEl>
                                              <p:pRg st="6" end="6"/>
                                            </p:txEl>
                                          </p:spTgt>
                                        </p:tgtEl>
                                        <p:attrNameLst>
                                          <p:attrName>style.visibility</p:attrName>
                                        </p:attrNameLst>
                                      </p:cBhvr>
                                      <p:to>
                                        <p:strVal val="visible"/>
                                      </p:to>
                                    </p:set>
                                    <p:animEffect transition="in" filter="wipe(right)">
                                      <p:cBhvr>
                                        <p:cTn id="45" dur="500"/>
                                        <p:tgtEl>
                                          <p:spTgt spid="8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5400" y="-495300"/>
            <a:ext cx="3810000" cy="1288472"/>
          </a:xfrm>
          <a:prstGeom prst="rect">
            <a:avLst/>
          </a:prstGeom>
        </p:spPr>
      </p:pic>
      <p:pic>
        <p:nvPicPr>
          <p:cNvPr id="28" name="Picture 12">
            <a:extLst>
              <a:ext uri="{FF2B5EF4-FFF2-40B4-BE49-F238E27FC236}">
                <a16:creationId xmlns:a16="http://schemas.microsoft.com/office/drawing/2014/main" id="{992CCA7F-D54A-F67B-21A4-0A490D62DE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96407">
            <a:off x="-17672" y="9213680"/>
            <a:ext cx="716379" cy="82949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27378" y="-292538"/>
            <a:ext cx="1745724" cy="2679944"/>
          </a:xfrm>
          <a:prstGeom prst="rect">
            <a:avLst/>
          </a:prstGeom>
        </p:spPr>
      </p:pic>
      <p:sp>
        <p:nvSpPr>
          <p:cNvPr id="4" name="Freeform 3">
            <a:extLst>
              <a:ext uri="{FF2B5EF4-FFF2-40B4-BE49-F238E27FC236}">
                <a16:creationId xmlns:a16="http://schemas.microsoft.com/office/drawing/2014/main" id="{DB34B676-C03B-826C-D8F9-387A4F75EC34}"/>
              </a:ext>
            </a:extLst>
          </p:cNvPr>
          <p:cNvSpPr/>
          <p:nvPr/>
        </p:nvSpPr>
        <p:spPr>
          <a:xfrm>
            <a:off x="1295400" y="1706440"/>
            <a:ext cx="12268200" cy="8009060"/>
          </a:xfrm>
          <a:custGeom>
            <a:avLst/>
            <a:gdLst/>
            <a:ahLst/>
            <a:cxnLst/>
            <a:rect l="l" t="t" r="r" b="b"/>
            <a:pathLst>
              <a:path w="3233469" h="2130752">
                <a:moveTo>
                  <a:pt x="32161" y="0"/>
                </a:moveTo>
                <a:lnTo>
                  <a:pt x="3201308" y="0"/>
                </a:lnTo>
                <a:cubicBezTo>
                  <a:pt x="3209838" y="0"/>
                  <a:pt x="3218018" y="3388"/>
                  <a:pt x="3224049" y="9420"/>
                </a:cubicBezTo>
                <a:cubicBezTo>
                  <a:pt x="3230081" y="15451"/>
                  <a:pt x="3233469" y="23631"/>
                  <a:pt x="3233469" y="32161"/>
                </a:cubicBezTo>
                <a:lnTo>
                  <a:pt x="3233469" y="2098591"/>
                </a:lnTo>
                <a:cubicBezTo>
                  <a:pt x="3233469" y="2107120"/>
                  <a:pt x="3230081" y="2115301"/>
                  <a:pt x="3224049" y="2121332"/>
                </a:cubicBezTo>
                <a:cubicBezTo>
                  <a:pt x="3218018" y="2127363"/>
                  <a:pt x="3209838" y="2130752"/>
                  <a:pt x="3201308" y="2130752"/>
                </a:cubicBezTo>
                <a:lnTo>
                  <a:pt x="32161" y="2130752"/>
                </a:lnTo>
                <a:cubicBezTo>
                  <a:pt x="23631" y="2130752"/>
                  <a:pt x="15451" y="2127363"/>
                  <a:pt x="9420" y="2121332"/>
                </a:cubicBezTo>
                <a:cubicBezTo>
                  <a:pt x="3388" y="2115301"/>
                  <a:pt x="0" y="2107120"/>
                  <a:pt x="0" y="2098591"/>
                </a:cubicBezTo>
                <a:lnTo>
                  <a:pt x="0" y="32161"/>
                </a:lnTo>
                <a:cubicBezTo>
                  <a:pt x="0" y="23631"/>
                  <a:pt x="3388" y="15451"/>
                  <a:pt x="9420" y="9420"/>
                </a:cubicBezTo>
                <a:cubicBezTo>
                  <a:pt x="15451" y="3388"/>
                  <a:pt x="23631" y="0"/>
                  <a:pt x="32161" y="0"/>
                </a:cubicBez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FC7A8FB2-CF6E-C81D-8272-E6FECB18166E}"/>
              </a:ext>
            </a:extLst>
          </p:cNvPr>
          <p:cNvGrpSpPr/>
          <p:nvPr/>
        </p:nvGrpSpPr>
        <p:grpSpPr>
          <a:xfrm>
            <a:off x="2294844" y="957721"/>
            <a:ext cx="10269310" cy="1497438"/>
            <a:chOff x="4157711" y="578016"/>
            <a:chExt cx="10269310" cy="1497438"/>
          </a:xfrm>
        </p:grpSpPr>
        <p:pic>
          <p:nvPicPr>
            <p:cNvPr id="6" name="Picture 9">
              <a:extLst>
                <a:ext uri="{FF2B5EF4-FFF2-40B4-BE49-F238E27FC236}">
                  <a16:creationId xmlns:a16="http://schemas.microsoft.com/office/drawing/2014/main" id="{117D1681-50B7-ECEE-9A44-70CFE202AA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157711" y="578016"/>
              <a:ext cx="10269310" cy="1497438"/>
            </a:xfrm>
            <a:prstGeom prst="rect">
              <a:avLst/>
            </a:prstGeom>
          </p:spPr>
        </p:pic>
        <p:sp>
          <p:nvSpPr>
            <p:cNvPr id="10" name="TextBox 9">
              <a:extLst>
                <a:ext uri="{FF2B5EF4-FFF2-40B4-BE49-F238E27FC236}">
                  <a16:creationId xmlns:a16="http://schemas.microsoft.com/office/drawing/2014/main" id="{4FD0DA73-47F1-23F0-F34B-1BBFD9129AC8}"/>
                </a:ext>
              </a:extLst>
            </p:cNvPr>
            <p:cNvSpPr txBox="1"/>
            <p:nvPr/>
          </p:nvSpPr>
          <p:spPr>
            <a:xfrm>
              <a:off x="4339366" y="818903"/>
              <a:ext cx="9742645"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HƯỚNG DẪN VỀ NHÀ</a:t>
              </a:r>
            </a:p>
          </p:txBody>
        </p:sp>
      </p:grpSp>
      <p:sp>
        <p:nvSpPr>
          <p:cNvPr id="12" name="TextBox 11">
            <a:extLst>
              <a:ext uri="{FF2B5EF4-FFF2-40B4-BE49-F238E27FC236}">
                <a16:creationId xmlns:a16="http://schemas.microsoft.com/office/drawing/2014/main" id="{DAF92262-620F-4FF1-12D3-3A4889E1DA25}"/>
              </a:ext>
            </a:extLst>
          </p:cNvPr>
          <p:cNvSpPr txBox="1"/>
          <p:nvPr/>
        </p:nvSpPr>
        <p:spPr>
          <a:xfrm>
            <a:off x="1873807" y="2492592"/>
            <a:ext cx="10948027" cy="7001276"/>
          </a:xfrm>
          <a:prstGeom prst="rect">
            <a:avLst/>
          </a:prstGeom>
          <a:noFill/>
        </p:spPr>
        <p:txBody>
          <a:bodyPr wrap="square">
            <a:spAutoFit/>
          </a:bodyPr>
          <a:lstStyle/>
          <a:p>
            <a:pPr marL="571500" marR="0" indent="-571500" algn="just">
              <a:lnSpc>
                <a:spcPct val="150000"/>
              </a:lnSpc>
              <a:spcBef>
                <a:spcPts val="0"/>
              </a:spcBef>
              <a:spcAft>
                <a:spcPts val="0"/>
              </a:spcAft>
              <a:buFont typeface="Courier New" panose="02070309020205020404" pitchFamily="49" charset="0"/>
              <a:buChar char="o"/>
            </a:pPr>
            <a:r>
              <a:rPr lang="vi-VN" sz="3800">
                <a:solidFill>
                  <a:srgbClr val="000000"/>
                </a:solidFill>
                <a:ea typeface="Calibri" panose="020F0502020204030204" pitchFamily="34" charset="0"/>
                <a:cs typeface="Arial" panose="020B0604020202020204" pitchFamily="34" charset="0"/>
              </a:rPr>
              <a:t>Ôn tập lại kiến thức đã học: </a:t>
            </a:r>
          </a:p>
          <a:p>
            <a:pPr marL="1028700" lvl="1" indent="-571500" algn="just">
              <a:lnSpc>
                <a:spcPct val="150000"/>
              </a:lnSpc>
              <a:buFont typeface="Wingdings" panose="05000000000000000000" pitchFamily="2" charset="2"/>
              <a:buChar char="§"/>
            </a:pPr>
            <a:r>
              <a:rPr lang="vi-VN" sz="3600" i="1">
                <a:solidFill>
                  <a:srgbClr val="000000"/>
                </a:solidFill>
                <a:ea typeface="Calibri" panose="020F0502020204030204" pitchFamily="34" charset="0"/>
                <a:cs typeface="Arial" panose="020B0604020202020204" pitchFamily="34" charset="0"/>
              </a:rPr>
              <a:t>Nêu được cách tranh biện, thương thuyết.</a:t>
            </a:r>
          </a:p>
          <a:p>
            <a:pPr marL="1028700" lvl="1" indent="-571500" algn="just">
              <a:lnSpc>
                <a:spcPct val="150000"/>
              </a:lnSpc>
              <a:buFont typeface="Wingdings" panose="05000000000000000000" pitchFamily="2" charset="2"/>
              <a:buChar char="§"/>
            </a:pPr>
            <a:r>
              <a:rPr lang="vi-VN" sz="3600" i="1">
                <a:solidFill>
                  <a:srgbClr val="000000"/>
                </a:solidFill>
                <a:ea typeface="Calibri" panose="020F0502020204030204" pitchFamily="34" charset="0"/>
                <a:cs typeface="Arial" panose="020B0604020202020204" pitchFamily="34" charset="0"/>
              </a:rPr>
              <a:t>Nhận diện được khả năng tranh biện, thương thuyết của bản thân để bảo vệ quan điểm của mình trong một số tình huống.</a:t>
            </a:r>
          </a:p>
          <a:p>
            <a:pPr marL="571500" marR="0" indent="-571500" algn="just">
              <a:lnSpc>
                <a:spcPct val="150000"/>
              </a:lnSpc>
              <a:spcBef>
                <a:spcPts val="0"/>
              </a:spcBef>
              <a:spcAft>
                <a:spcPts val="0"/>
              </a:spcAft>
              <a:buFont typeface="Courier New" panose="02070309020205020404" pitchFamily="49" charset="0"/>
              <a:buChar char="o"/>
            </a:pPr>
            <a:r>
              <a:rPr lang="vi-VN" sz="3800">
                <a:solidFill>
                  <a:srgbClr val="000000"/>
                </a:solidFill>
                <a:ea typeface="Calibri" panose="020F0502020204030204" pitchFamily="34" charset="0"/>
                <a:cs typeface="Arial" panose="020B0604020202020204" pitchFamily="34" charset="0"/>
              </a:rPr>
              <a:t>Chuẩn bị cho tiết </a:t>
            </a:r>
            <a:r>
              <a:rPr lang="vi-VN" sz="3800" b="1" i="1">
                <a:solidFill>
                  <a:srgbClr val="000000"/>
                </a:solidFill>
                <a:ea typeface="Calibri" panose="020F0502020204030204" pitchFamily="34" charset="0"/>
                <a:cs typeface="Arial" panose="020B0604020202020204" pitchFamily="34" charset="0"/>
              </a:rPr>
              <a:t>Sinh hoạt lớp: Chia sẻ kết quả tự đánh giá khả năng tranh biện, thương thuyết của bản thân.</a:t>
            </a:r>
          </a:p>
        </p:txBody>
      </p:sp>
      <p:pic>
        <p:nvPicPr>
          <p:cNvPr id="16" name="Picture 10">
            <a:extLst>
              <a:ext uri="{FF2B5EF4-FFF2-40B4-BE49-F238E27FC236}">
                <a16:creationId xmlns:a16="http://schemas.microsoft.com/office/drawing/2014/main" id="{3A0D886C-1187-C9F7-2260-3520B527724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466927" y="6201361"/>
            <a:ext cx="5111553" cy="4114800"/>
          </a:xfrm>
          <a:prstGeom prst="rect">
            <a:avLst/>
          </a:prstGeom>
        </p:spPr>
      </p:pic>
    </p:spTree>
    <p:extLst>
      <p:ext uri="{BB962C8B-B14F-4D97-AF65-F5344CB8AC3E}">
        <p14:creationId xmlns:p14="http://schemas.microsoft.com/office/powerpoint/2010/main" val="396810802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outVertical)">
                                      <p:cBhvr>
                                        <p:cTn id="7" dur="500"/>
                                        <p:tgtEl>
                                          <p:spTgt spid="12">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barn(outVertical)">
                                      <p:cBhvr>
                                        <p:cTn id="11" dur="500"/>
                                        <p:tgtEl>
                                          <p:spTgt spid="12">
                                            <p:txEl>
                                              <p:pRg st="1" end="1"/>
                                            </p:txEl>
                                          </p:spTgt>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barn(outVertical)">
                                      <p:cBhvr>
                                        <p:cTn id="15" dur="5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barn(outVertical)">
                                      <p:cBhvr>
                                        <p:cTn id="2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38639" y="983516"/>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96233" y="-206777"/>
            <a:ext cx="2163067" cy="3752955"/>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3729" y="7391295"/>
            <a:ext cx="4044858" cy="2419560"/>
          </a:xfrm>
          <a:prstGeom prst="rect">
            <a:avLst/>
          </a:prstGeom>
        </p:spPr>
      </p:pic>
      <p:sp>
        <p:nvSpPr>
          <p:cNvPr id="11" name="TextBox 12">
            <a:extLst>
              <a:ext uri="{FF2B5EF4-FFF2-40B4-BE49-F238E27FC236}">
                <a16:creationId xmlns:a16="http://schemas.microsoft.com/office/drawing/2014/main" id="{3205A0BB-F4CF-0BDB-46E5-882D04A5DC87}"/>
              </a:ext>
            </a:extLst>
          </p:cNvPr>
          <p:cNvSpPr txBox="1"/>
          <p:nvPr/>
        </p:nvSpPr>
        <p:spPr>
          <a:xfrm>
            <a:off x="1257300" y="2167531"/>
            <a:ext cx="15773399" cy="3378554"/>
          </a:xfrm>
          <a:prstGeom prst="rect">
            <a:avLst/>
          </a:prstGeom>
        </p:spPr>
        <p:txBody>
          <a:bodyPr wrap="square" lIns="0" tIns="0" rIns="0" bIns="0" rtlCol="0" anchor="t">
            <a:spAutoFit/>
          </a:bodyPr>
          <a:lstStyle/>
          <a:p>
            <a:pPr algn="ctr">
              <a:lnSpc>
                <a:spcPct val="150000"/>
              </a:lnSpc>
            </a:pPr>
            <a:r>
              <a:rPr lang="en-US" sz="7600" b="1">
                <a:latin typeface="Arial" panose="020B0604020202020204" pitchFamily="34" charset="0"/>
                <a:cs typeface="Arial" panose="020B0604020202020204" pitchFamily="34" charset="0"/>
              </a:rPr>
              <a:t>CẢM ƠN CÁC EM ĐÃ CHÚ Ý LẮNG NGHE TIẾT HỌC HÔM NAY!</a:t>
            </a:r>
            <a:endParaRPr lang="en-US" sz="76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8C3F796-040B-2174-53E6-27E4AD6CF07B}"/>
              </a:ext>
            </a:extLst>
          </p:cNvPr>
          <p:cNvSpPr txBox="1"/>
          <p:nvPr/>
        </p:nvSpPr>
        <p:spPr>
          <a:xfrm>
            <a:off x="3051129" y="7581900"/>
            <a:ext cx="9640956" cy="1631216"/>
          </a:xfrm>
          <a:prstGeom prst="rect">
            <a:avLst/>
          </a:prstGeom>
          <a:noFill/>
        </p:spPr>
        <p:txBody>
          <a:bodyPr wrap="square">
            <a:spAutoFit/>
          </a:bodyPr>
          <a:lstStyle/>
          <a:p>
            <a:r>
              <a:rPr lang="en-US" sz="2000"/>
              <a:t>Tài liệu được chia sẻ bởi Website VnTeach.Com</a:t>
            </a:r>
          </a:p>
          <a:p>
            <a:r>
              <a:rPr lang="en-US" sz="2000"/>
              <a:t>https://www.vnteach.com</a:t>
            </a:r>
          </a:p>
          <a:p>
            <a:r>
              <a:rPr lang="en-US" sz="2000"/>
              <a:t>Một sản phẩm của cộng đồng facebook Thư Viện VnTeach.Com</a:t>
            </a:r>
          </a:p>
          <a:p>
            <a:r>
              <a:rPr lang="en-US" sz="2000"/>
              <a:t>https://www.facebook.com/groups/vnteach/</a:t>
            </a:r>
          </a:p>
          <a:p>
            <a:r>
              <a:rPr lang="en-US" sz="2000"/>
              <a:t>https://www.facebook.com/groups/thuvienvnteach/</a:t>
            </a:r>
          </a:p>
        </p:txBody>
      </p:sp>
    </p:spTree>
    <p:extLst>
      <p:ext uri="{BB962C8B-B14F-4D97-AF65-F5344CB8AC3E}">
        <p14:creationId xmlns:p14="http://schemas.microsoft.com/office/powerpoint/2010/main" val="241414573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369670">
            <a:off x="16992875" y="7831737"/>
            <a:ext cx="1297396" cy="2251003"/>
          </a:xfrm>
          <a:prstGeom prst="rect">
            <a:avLst/>
          </a:prstGeom>
        </p:spPr>
      </p:pic>
      <p:sp>
        <p:nvSpPr>
          <p:cNvPr id="12" name="AutoShape 24">
            <a:extLst>
              <a:ext uri="{FF2B5EF4-FFF2-40B4-BE49-F238E27FC236}">
                <a16:creationId xmlns:a16="http://schemas.microsoft.com/office/drawing/2014/main" id="{6B9E75B4-64EE-161F-3A33-351E198C242F}"/>
              </a:ext>
            </a:extLst>
          </p:cNvPr>
          <p:cNvSpPr/>
          <p:nvPr/>
        </p:nvSpPr>
        <p:spPr>
          <a:xfrm>
            <a:off x="-1981200" y="571500"/>
            <a:ext cx="22250400" cy="2201326"/>
          </a:xfrm>
          <a:prstGeom prst="rect">
            <a:avLst/>
          </a:prstGeom>
          <a:solidFill>
            <a:schemeClr val="bg1"/>
          </a:solidFill>
        </p:spPr>
        <p:txBody>
          <a:bodyPr/>
          <a:lstStyle/>
          <a:p>
            <a:endParaRPr lang="en-US"/>
          </a:p>
        </p:txBody>
      </p:sp>
      <p:sp>
        <p:nvSpPr>
          <p:cNvPr id="13" name="TextBox 12">
            <a:extLst>
              <a:ext uri="{FF2B5EF4-FFF2-40B4-BE49-F238E27FC236}">
                <a16:creationId xmlns:a16="http://schemas.microsoft.com/office/drawing/2014/main" id="{D3375C80-8AAB-D3B0-D3F5-2491FF78B566}"/>
              </a:ext>
            </a:extLst>
          </p:cNvPr>
          <p:cNvSpPr txBox="1"/>
          <p:nvPr/>
        </p:nvSpPr>
        <p:spPr>
          <a:xfrm>
            <a:off x="2720748" y="662992"/>
            <a:ext cx="13182461" cy="1911549"/>
          </a:xfrm>
          <a:prstGeom prst="rect">
            <a:avLst/>
          </a:prstGeom>
          <a:noFill/>
        </p:spPr>
        <p:txBody>
          <a:bodyPr wrap="square">
            <a:spAutoFit/>
          </a:bodyPr>
          <a:lstStyle/>
          <a:p>
            <a:pPr algn="ctr">
              <a:lnSpc>
                <a:spcPct val="150000"/>
              </a:lnSpc>
            </a:pPr>
            <a:r>
              <a:rPr lang="en-US" sz="4200" b="1" err="1">
                <a:solidFill>
                  <a:srgbClr val="FF0000"/>
                </a:solidFill>
                <a:latin typeface="Arial" panose="020B0604020202020204" pitchFamily="34" charset="0"/>
                <a:ea typeface="Calibri" panose="020F0502020204030204" pitchFamily="34" charset="0"/>
                <a:cs typeface="Arial" panose="020B0604020202020204" pitchFamily="34" charset="0"/>
              </a:rPr>
              <a:t>Tham</a:t>
            </a:r>
            <a:r>
              <a:rPr lang="en-US" sz="4200" b="1">
                <a:solidFill>
                  <a:srgbClr val="FF0000"/>
                </a:solidFill>
                <a:latin typeface="Arial" panose="020B0604020202020204" pitchFamily="34" charset="0"/>
                <a:ea typeface="Calibri" panose="020F0502020204030204" pitchFamily="34" charset="0"/>
                <a:cs typeface="Arial" panose="020B0604020202020204" pitchFamily="34" charset="0"/>
              </a:rPr>
              <a:t> khảo</a:t>
            </a: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 hình ảnh</a:t>
            </a:r>
            <a:r>
              <a:rPr lang="en-US" sz="4200" b="1">
                <a:solidFill>
                  <a:srgbClr val="FF0000"/>
                </a:solidFill>
                <a:latin typeface="Arial" panose="020B0604020202020204" pitchFamily="34" charset="0"/>
                <a:ea typeface="Calibri" panose="020F0502020204030204" pitchFamily="34" charset="0"/>
                <a:cs typeface="Arial" panose="020B0604020202020204" pitchFamily="34" charset="0"/>
              </a:rPr>
              <a:t> về một số </a:t>
            </a: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nhà thương thuyết nổi tiếng trong lịch sử </a:t>
            </a:r>
            <a:endParaRPr lang="en-US" sz="4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25">
            <a:extLst>
              <a:ext uri="{FF2B5EF4-FFF2-40B4-BE49-F238E27FC236}">
                <a16:creationId xmlns:a16="http://schemas.microsoft.com/office/drawing/2014/main" id="{AA340245-40B3-DE78-B744-3F842DEBA85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09287" y="832712"/>
            <a:ext cx="1543573" cy="1443241"/>
          </a:xfrm>
          <a:prstGeom prst="rect">
            <a:avLst/>
          </a:prstGeom>
        </p:spPr>
      </p:pic>
      <p:pic>
        <p:nvPicPr>
          <p:cNvPr id="15" name="Picture 25">
            <a:extLst>
              <a:ext uri="{FF2B5EF4-FFF2-40B4-BE49-F238E27FC236}">
                <a16:creationId xmlns:a16="http://schemas.microsoft.com/office/drawing/2014/main" id="{9D38E702-19E0-4459-52AA-9B23CD31232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5140" y="832712"/>
            <a:ext cx="1543573" cy="1443241"/>
          </a:xfrm>
          <a:prstGeom prst="rect">
            <a:avLst/>
          </a:prstGeom>
        </p:spPr>
      </p:pic>
      <p:sp>
        <p:nvSpPr>
          <p:cNvPr id="16" name="TextBox 15">
            <a:extLst>
              <a:ext uri="{FF2B5EF4-FFF2-40B4-BE49-F238E27FC236}">
                <a16:creationId xmlns:a16="http://schemas.microsoft.com/office/drawing/2014/main" id="{DA4C1772-618F-08A3-2651-9EB3F3C27CCA}"/>
              </a:ext>
            </a:extLst>
          </p:cNvPr>
          <p:cNvSpPr txBox="1"/>
          <p:nvPr/>
        </p:nvSpPr>
        <p:spPr>
          <a:xfrm>
            <a:off x="1028697" y="8649461"/>
            <a:ext cx="7391400" cy="615553"/>
          </a:xfrm>
          <a:prstGeom prst="rect">
            <a:avLst/>
          </a:prstGeom>
        </p:spPr>
        <p:txBody>
          <a:bodyPr wrap="square" lIns="0" tIns="0" rIns="0" bIns="0" rtlCol="0" anchor="t">
            <a:spAutoFit/>
          </a:bodyPr>
          <a:lstStyle/>
          <a:p>
            <a:pPr algn="ctr">
              <a:spcBef>
                <a:spcPct val="0"/>
              </a:spcBef>
            </a:pPr>
            <a:r>
              <a:rPr lang="en-US" sz="4000" b="1">
                <a:latin typeface="Arial" panose="020B0604020202020204" pitchFamily="34" charset="0"/>
                <a:cs typeface="Arial" panose="020B0604020202020204" pitchFamily="34" charset="0"/>
              </a:rPr>
              <a:t>Jimmy Carter</a:t>
            </a:r>
            <a:endParaRPr lang="vi-VN" sz="4000" b="1" dirty="0">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8C3C786C-EE6C-881E-033F-80C955238A37}"/>
              </a:ext>
            </a:extLst>
          </p:cNvPr>
          <p:cNvGrpSpPr/>
          <p:nvPr/>
        </p:nvGrpSpPr>
        <p:grpSpPr>
          <a:xfrm>
            <a:off x="1681899" y="3592588"/>
            <a:ext cx="6566715" cy="4442236"/>
            <a:chOff x="1537100" y="3208393"/>
            <a:chExt cx="6566715" cy="4442236"/>
          </a:xfrm>
        </p:grpSpPr>
        <p:pic>
          <p:nvPicPr>
            <p:cNvPr id="1026" name="Picture 2" descr="Cựu Tổng thống Jimy Carter. Ảnh: AFP. ">
              <a:extLst>
                <a:ext uri="{FF2B5EF4-FFF2-40B4-BE49-F238E27FC236}">
                  <a16:creationId xmlns:a16="http://schemas.microsoft.com/office/drawing/2014/main" id="{A9D24D69-DB62-ADD9-701E-27093AF3B6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7100" y="3510746"/>
              <a:ext cx="6213708" cy="41398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24" name="Picture 2" descr="Push pin ">
              <a:extLst>
                <a:ext uri="{FF2B5EF4-FFF2-40B4-BE49-F238E27FC236}">
                  <a16:creationId xmlns:a16="http://schemas.microsoft.com/office/drawing/2014/main" id="{5D66AB94-099F-194B-1E24-CE10A43629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7800" y="3208393"/>
              <a:ext cx="706015" cy="706015"/>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ED0EE88C-E57D-DE74-4448-65C334BA7565}"/>
              </a:ext>
            </a:extLst>
          </p:cNvPr>
          <p:cNvSpPr txBox="1"/>
          <p:nvPr/>
        </p:nvSpPr>
        <p:spPr>
          <a:xfrm>
            <a:off x="9328133" y="8644779"/>
            <a:ext cx="7391400" cy="615553"/>
          </a:xfrm>
          <a:prstGeom prst="rect">
            <a:avLst/>
          </a:prstGeom>
        </p:spPr>
        <p:txBody>
          <a:bodyPr wrap="square" lIns="0" tIns="0" rIns="0" bIns="0" rtlCol="0" anchor="t">
            <a:spAutoFit/>
          </a:bodyPr>
          <a:lstStyle/>
          <a:p>
            <a:pPr algn="ctr">
              <a:spcBef>
                <a:spcPct val="0"/>
              </a:spcBef>
            </a:pPr>
            <a:r>
              <a:rPr lang="en-US" sz="4000" b="1">
                <a:latin typeface="Arial" panose="020B0604020202020204" pitchFamily="34" charset="0"/>
                <a:cs typeface="Arial" panose="020B0604020202020204" pitchFamily="34" charset="0"/>
              </a:rPr>
              <a:t>Bill Clinton</a:t>
            </a:r>
            <a:endParaRPr lang="vi-VN" sz="4000" b="1" dirty="0">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9FF823CB-A850-6E0C-0092-3EDB50CFF1B1}"/>
              </a:ext>
            </a:extLst>
          </p:cNvPr>
          <p:cNvGrpSpPr/>
          <p:nvPr/>
        </p:nvGrpSpPr>
        <p:grpSpPr>
          <a:xfrm>
            <a:off x="10072045" y="3553744"/>
            <a:ext cx="6256584" cy="4481080"/>
            <a:chOff x="10072045" y="3553744"/>
            <a:chExt cx="6256584" cy="4481080"/>
          </a:xfrm>
        </p:grpSpPr>
        <p:pic>
          <p:nvPicPr>
            <p:cNvPr id="1028" name="Picture 4" descr="Cựu Tổng thống Bill Cliton. Ảnh: Reuters.">
              <a:extLst>
                <a:ext uri="{FF2B5EF4-FFF2-40B4-BE49-F238E27FC236}">
                  <a16:creationId xmlns:a16="http://schemas.microsoft.com/office/drawing/2014/main" id="{5E2D28D0-AE0C-F559-6024-09153D1153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72045" y="3894941"/>
              <a:ext cx="5903577" cy="41398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27" name="Picture 2" descr="Push pin ">
              <a:extLst>
                <a:ext uri="{FF2B5EF4-FFF2-40B4-BE49-F238E27FC236}">
                  <a16:creationId xmlns:a16="http://schemas.microsoft.com/office/drawing/2014/main" id="{3AF726ED-65F2-3FFD-7E95-6DDDD2977C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22614" y="3553744"/>
              <a:ext cx="706015" cy="7060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294764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1+#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3400" y="0"/>
            <a:ext cx="2286000" cy="136744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02274" y="-423429"/>
            <a:ext cx="1627590" cy="2498591"/>
          </a:xfrm>
          <a:prstGeom prst="rect">
            <a:avLst/>
          </a:prstGeom>
        </p:spPr>
      </p:pic>
      <p:pic>
        <p:nvPicPr>
          <p:cNvPr id="13" name="Picture 10">
            <a:extLst>
              <a:ext uri="{FF2B5EF4-FFF2-40B4-BE49-F238E27FC236}">
                <a16:creationId xmlns:a16="http://schemas.microsoft.com/office/drawing/2014/main" id="{5FA1258A-A62F-210A-516D-A41408582326}"/>
              </a:ext>
            </a:extLst>
          </p:cNvPr>
          <p:cNvPicPr>
            <a:picLocks noChangeAspect="1"/>
          </p:cNvPicPr>
          <p:nvPr/>
        </p:nvPicPr>
        <p:blipFill>
          <a:blip r:embed="rId6"/>
          <a:srcRect/>
          <a:stretch>
            <a:fillRect/>
          </a:stretch>
        </p:blipFill>
        <p:spPr>
          <a:xfrm>
            <a:off x="76772" y="9255719"/>
            <a:ext cx="942867" cy="972028"/>
          </a:xfrm>
          <a:prstGeom prst="rect">
            <a:avLst/>
          </a:prstGeom>
        </p:spPr>
      </p:pic>
      <p:sp>
        <p:nvSpPr>
          <p:cNvPr id="15" name="TextBox 14">
            <a:extLst>
              <a:ext uri="{FF2B5EF4-FFF2-40B4-BE49-F238E27FC236}">
                <a16:creationId xmlns:a16="http://schemas.microsoft.com/office/drawing/2014/main" id="{C2506C2F-9D16-E9DB-3323-054542C11888}"/>
              </a:ext>
            </a:extLst>
          </p:cNvPr>
          <p:cNvSpPr txBox="1"/>
          <p:nvPr/>
        </p:nvSpPr>
        <p:spPr>
          <a:xfrm>
            <a:off x="386873" y="1316222"/>
            <a:ext cx="17209454" cy="1323439"/>
          </a:xfrm>
          <a:prstGeom prst="rect">
            <a:avLst/>
          </a:prstGeom>
          <a:noFill/>
        </p:spPr>
        <p:txBody>
          <a:bodyPr wrap="square">
            <a:spAutoFit/>
          </a:bodyPr>
          <a:lstStyle/>
          <a:p>
            <a:pPr marL="0" marR="0" algn="ctr">
              <a:spcBef>
                <a:spcPts val="0"/>
              </a:spcBef>
              <a:spcAft>
                <a:spcPts val="0"/>
              </a:spcAft>
            </a:pPr>
            <a:r>
              <a:rPr lang="vi-VN" sz="7800" b="1" kern="0" dirty="0">
                <a:effectLst/>
                <a:latin typeface="Arial" panose="020B0604020202020204" pitchFamily="34" charset="0"/>
                <a:ea typeface="Times New Roman" panose="02020603050405020304" pitchFamily="18" charset="0"/>
                <a:cs typeface="Arial" panose="020B0604020202020204" pitchFamily="34" charset="0"/>
              </a:rPr>
              <a:t>CHỦ </a:t>
            </a:r>
            <a:r>
              <a:rPr lang="vi-VN" sz="7800" b="1" kern="0">
                <a:effectLst/>
                <a:latin typeface="Arial" panose="020B0604020202020204" pitchFamily="34" charset="0"/>
                <a:ea typeface="Times New Roman" panose="02020603050405020304" pitchFamily="18" charset="0"/>
                <a:cs typeface="Arial" panose="020B0604020202020204" pitchFamily="34" charset="0"/>
              </a:rPr>
              <a:t>ĐỀ </a:t>
            </a:r>
            <a:r>
              <a:rPr lang="en-US" sz="7800" b="1" kern="0">
                <a:effectLst/>
                <a:latin typeface="Arial" panose="020B0604020202020204" pitchFamily="34" charset="0"/>
                <a:ea typeface="Times New Roman" panose="02020603050405020304" pitchFamily="18" charset="0"/>
                <a:cs typeface="Arial" panose="020B0604020202020204" pitchFamily="34" charset="0"/>
              </a:rPr>
              <a:t>2</a:t>
            </a:r>
            <a:r>
              <a:rPr lang="vi-VN" sz="7800" b="1" kern="0">
                <a:effectLst/>
                <a:latin typeface="Arial" panose="020B0604020202020204" pitchFamily="34" charset="0"/>
                <a:ea typeface="Times New Roman" panose="02020603050405020304" pitchFamily="18" charset="0"/>
                <a:cs typeface="Arial" panose="020B0604020202020204" pitchFamily="34" charset="0"/>
              </a:rPr>
              <a:t>: </a:t>
            </a:r>
            <a:r>
              <a:rPr lang="en-US" sz="7800" b="1" kern="0">
                <a:effectLst/>
                <a:latin typeface="Arial" panose="020B0604020202020204" pitchFamily="34" charset="0"/>
                <a:ea typeface="Times New Roman" panose="02020603050405020304" pitchFamily="18" charset="0"/>
                <a:cs typeface="Arial" panose="020B0604020202020204" pitchFamily="34" charset="0"/>
              </a:rPr>
              <a:t>KHÁM PHÁ BẢN THÂN</a:t>
            </a:r>
            <a:endParaRPr lang="en-US" sz="7800" b="1" kern="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TextBox 15">
            <a:extLst>
              <a:ext uri="{FF2B5EF4-FFF2-40B4-BE49-F238E27FC236}">
                <a16:creationId xmlns:a16="http://schemas.microsoft.com/office/drawing/2014/main" id="{5B6A3B70-994F-3843-10AE-76DA37FC9728}"/>
              </a:ext>
            </a:extLst>
          </p:cNvPr>
          <p:cNvSpPr txBox="1"/>
          <p:nvPr/>
        </p:nvSpPr>
        <p:spPr>
          <a:xfrm>
            <a:off x="76772" y="3749124"/>
            <a:ext cx="17983200" cy="5998052"/>
          </a:xfrm>
          <a:prstGeom prst="rect">
            <a:avLst/>
          </a:prstGeom>
          <a:noFill/>
        </p:spPr>
        <p:txBody>
          <a:bodyPr wrap="square">
            <a:spAutoFit/>
          </a:bodyPr>
          <a:lstStyle/>
          <a:p>
            <a:pPr algn="ctr">
              <a:lnSpc>
                <a:spcPct val="150000"/>
              </a:lnSpc>
            </a:pPr>
            <a:r>
              <a:rPr lang="en-US" sz="6600" b="1">
                <a:solidFill>
                  <a:srgbClr val="FF0000"/>
                </a:solidFill>
                <a:effectLst/>
                <a:latin typeface="Arial" panose="020B0604020202020204" pitchFamily="34" charset="0"/>
                <a:ea typeface="Calibri" panose="020F0502020204030204" pitchFamily="34" charset="0"/>
                <a:cs typeface="Arial" panose="020B0604020202020204" pitchFamily="34" charset="0"/>
              </a:rPr>
              <a:t>Tuần 3 – Tiết 2: </a:t>
            </a:r>
          </a:p>
          <a:p>
            <a:pPr algn="ctr">
              <a:lnSpc>
                <a:spcPct val="150000"/>
              </a:lnSpc>
            </a:pPr>
            <a:r>
              <a:rPr lang="en-US" sz="6600" b="1">
                <a:solidFill>
                  <a:srgbClr val="FF0000"/>
                </a:solidFill>
                <a:effectLst/>
                <a:latin typeface="Arial" panose="020B0604020202020204" pitchFamily="34" charset="0"/>
                <a:ea typeface="Calibri" panose="020F0502020204030204" pitchFamily="34" charset="0"/>
                <a:cs typeface="Arial" panose="020B0604020202020204" pitchFamily="34" charset="0"/>
              </a:rPr>
              <a:t>Hoạt động giáo dục theo chủ đề</a:t>
            </a:r>
            <a:r>
              <a:rPr lang="en-US" sz="6600" b="1">
                <a:solidFill>
                  <a:srgbClr val="FF0000"/>
                </a:solidFill>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vi-VN" sz="6600" b="1">
                <a:solidFill>
                  <a:srgbClr val="FF0000"/>
                </a:solidFill>
                <a:ea typeface="Calibri" panose="020F0502020204030204" pitchFamily="34" charset="0"/>
                <a:cs typeface="Arial" panose="020B0604020202020204" pitchFamily="34" charset="0"/>
              </a:rPr>
              <a:t>Khả năng tranh biện, thương thuyết của tôi (Tiết 1)</a:t>
            </a:r>
            <a:endParaRPr lang="en-US" sz="6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600A0549-50CA-B249-F748-F68F51B95259}"/>
              </a:ext>
            </a:extLst>
          </p:cNvPr>
          <p:cNvCxnSpPr>
            <a:cxnSpLocks/>
          </p:cNvCxnSpPr>
          <p:nvPr/>
        </p:nvCxnSpPr>
        <p:spPr>
          <a:xfrm>
            <a:off x="1456617" y="3314700"/>
            <a:ext cx="15374765" cy="0"/>
          </a:xfrm>
          <a:prstGeom prst="line">
            <a:avLst/>
          </a:prstGeom>
          <a:ln w="38100">
            <a:solidFill>
              <a:srgbClr val="965B3A"/>
            </a:solidFill>
            <a:prstDash val="lgDashDot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400" y="-281992"/>
            <a:ext cx="2163067" cy="375295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20025" y="-783492"/>
            <a:ext cx="3478549" cy="2900064"/>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400" y="7840729"/>
            <a:ext cx="2590800" cy="1549769"/>
          </a:xfrm>
          <a:prstGeom prst="rect">
            <a:avLst/>
          </a:prstGeom>
        </p:spPr>
      </p:pic>
      <p:sp>
        <p:nvSpPr>
          <p:cNvPr id="7" name="TextBox 6">
            <a:extLst>
              <a:ext uri="{FF2B5EF4-FFF2-40B4-BE49-F238E27FC236}">
                <a16:creationId xmlns:a16="http://schemas.microsoft.com/office/drawing/2014/main" id="{9AE27740-C88A-7721-98E6-126CCE35C7A4}"/>
              </a:ext>
            </a:extLst>
          </p:cNvPr>
          <p:cNvSpPr txBox="1"/>
          <p:nvPr/>
        </p:nvSpPr>
        <p:spPr>
          <a:xfrm>
            <a:off x="1752600" y="3018751"/>
            <a:ext cx="14782800" cy="4249497"/>
          </a:xfrm>
          <a:prstGeom prst="rect">
            <a:avLst/>
          </a:prstGeom>
        </p:spPr>
        <p:txBody>
          <a:bodyPr wrap="square" lIns="0" tIns="0" rIns="0" bIns="0" rtlCol="0" anchor="t">
            <a:spAutoFit/>
          </a:bodyPr>
          <a:lstStyle/>
          <a:p>
            <a:pPr lvl="0" algn="ctr">
              <a:lnSpc>
                <a:spcPct val="150000"/>
              </a:lnSpc>
              <a:spcBef>
                <a:spcPct val="0"/>
              </a:spcBef>
            </a:pPr>
            <a:r>
              <a:rPr lang="en-US" sz="6400" b="1">
                <a:solidFill>
                  <a:srgbClr val="C00000"/>
                </a:solidFill>
                <a:latin typeface="Arial" panose="020B0604020202020204" pitchFamily="34" charset="0"/>
                <a:cs typeface="Arial" panose="020B0604020202020204" pitchFamily="34" charset="0"/>
              </a:rPr>
              <a:t>HOẠT ĐỘNG 1: </a:t>
            </a:r>
            <a:r>
              <a:rPr lang="vi-VN" sz="6400" b="1">
                <a:solidFill>
                  <a:srgbClr val="C00000"/>
                </a:solidFill>
                <a:latin typeface="Arial" panose="020B0604020202020204" pitchFamily="34" charset="0"/>
                <a:cs typeface="Arial" panose="020B0604020202020204" pitchFamily="34" charset="0"/>
              </a:rPr>
              <a:t>TÌM HIỂU VỀ CÁCH TRANH BIỆN, THƯƠNG THUYẾT ĐỂ BẢO VỆ QUAN ĐIỂM CỦA BẢN THÂN</a:t>
            </a:r>
            <a:endParaRPr lang="en-US" sz="6400" u="none" dirty="0">
              <a:solidFill>
                <a:srgbClr val="C00000"/>
              </a:solidFill>
              <a:latin typeface="Arial" panose="020B0604020202020204" pitchFamily="34" charset="0"/>
              <a:cs typeface="Arial" panose="020B0604020202020204" pitchFamily="34" charset="0"/>
            </a:endParaRPr>
          </a:p>
        </p:txBody>
      </p:sp>
      <p:pic>
        <p:nvPicPr>
          <p:cNvPr id="8" name="Picture 4">
            <a:extLst>
              <a:ext uri="{FF2B5EF4-FFF2-40B4-BE49-F238E27FC236}">
                <a16:creationId xmlns:a16="http://schemas.microsoft.com/office/drawing/2014/main" id="{10D54777-41AA-0928-7D95-D4849BC49F2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353799" y="7508036"/>
            <a:ext cx="5905499" cy="1683067"/>
          </a:xfrm>
          <a:prstGeom prst="rect">
            <a:avLst/>
          </a:prstGeom>
        </p:spPr>
      </p:pic>
    </p:spTree>
    <p:extLst>
      <p:ext uri="{BB962C8B-B14F-4D97-AF65-F5344CB8AC3E}">
        <p14:creationId xmlns:p14="http://schemas.microsoft.com/office/powerpoint/2010/main" val="2775982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333178"/>
            <a:ext cx="1652192" cy="2866579"/>
          </a:xfrm>
          <a:prstGeom prst="rect">
            <a:avLst/>
          </a:prstGeom>
        </p:spPr>
      </p:pic>
      <p:pic>
        <p:nvPicPr>
          <p:cNvPr id="3" name="Picture 12">
            <a:extLst>
              <a:ext uri="{FF2B5EF4-FFF2-40B4-BE49-F238E27FC236}">
                <a16:creationId xmlns:a16="http://schemas.microsoft.com/office/drawing/2014/main" id="{AAE9C4AE-F6A1-72C1-83CC-D0F427494B4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96407">
            <a:off x="203032" y="8700145"/>
            <a:ext cx="1108501" cy="1283528"/>
          </a:xfrm>
          <a:prstGeom prst="rect">
            <a:avLst/>
          </a:prstGeom>
        </p:spPr>
      </p:pic>
      <p:sp>
        <p:nvSpPr>
          <p:cNvPr id="4" name="TextBox 3">
            <a:extLst>
              <a:ext uri="{FF2B5EF4-FFF2-40B4-BE49-F238E27FC236}">
                <a16:creationId xmlns:a16="http://schemas.microsoft.com/office/drawing/2014/main" id="{EA867A9D-3786-43CA-5676-0BC2F374A2B2}"/>
              </a:ext>
            </a:extLst>
          </p:cNvPr>
          <p:cNvSpPr txBox="1"/>
          <p:nvPr/>
        </p:nvSpPr>
        <p:spPr>
          <a:xfrm>
            <a:off x="1371601" y="273146"/>
            <a:ext cx="15620999" cy="2171428"/>
          </a:xfrm>
          <a:prstGeom prst="rect">
            <a:avLst/>
          </a:prstGeom>
          <a:noFill/>
        </p:spPr>
        <p:txBody>
          <a:bodyPr wrap="square">
            <a:spAutoFit/>
          </a:bodyPr>
          <a:lstStyle/>
          <a:p>
            <a:pPr algn="ctr">
              <a:lnSpc>
                <a:spcPct val="150000"/>
              </a:lnSpc>
              <a:spcAft>
                <a:spcPts val="1000"/>
              </a:spcAft>
            </a:pPr>
            <a:r>
              <a:rPr lang="en-US" sz="4800" b="1">
                <a:solidFill>
                  <a:srgbClr val="C00000"/>
                </a:solidFill>
                <a:latin typeface="Arial" panose="020B0604020202020204" pitchFamily="34" charset="0"/>
                <a:ea typeface="Calibri" panose="020F0502020204030204" pitchFamily="34" charset="0"/>
                <a:cs typeface="Arial" panose="020B0604020202020204" pitchFamily="34" charset="0"/>
              </a:rPr>
              <a:t>1.</a:t>
            </a:r>
            <a:r>
              <a:rPr lang="vi-VN" sz="4800" b="1">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vi-VN" sz="4800" b="1">
                <a:solidFill>
                  <a:srgbClr val="C00000"/>
                </a:solidFill>
                <a:latin typeface="Arial" panose="020B0604020202020204" pitchFamily="34" charset="0"/>
                <a:ea typeface="Calibri" panose="020F0502020204030204" pitchFamily="34" charset="0"/>
                <a:cs typeface="Arial" panose="020B0604020202020204" pitchFamily="34" charset="0"/>
              </a:rPr>
              <a:t>Chia sẻ các tình huống em đã tham gia tranh biện, thương thuyết để bảo vệ quan điểm của bản thân</a:t>
            </a:r>
            <a:endParaRPr lang="en-US" sz="4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60906457-1C48-4B74-267E-ADC1E0BB4299}"/>
              </a:ext>
            </a:extLst>
          </p:cNvPr>
          <p:cNvGrpSpPr/>
          <p:nvPr/>
        </p:nvGrpSpPr>
        <p:grpSpPr>
          <a:xfrm>
            <a:off x="1219200" y="2781300"/>
            <a:ext cx="9434762" cy="6047827"/>
            <a:chOff x="7859181" y="1935368"/>
            <a:chExt cx="9434762" cy="6047827"/>
          </a:xfrm>
        </p:grpSpPr>
        <p:sp>
          <p:nvSpPr>
            <p:cNvPr id="16" name="Speech Bubble: Rectangle with Corners Rounded 15">
              <a:extLst>
                <a:ext uri="{FF2B5EF4-FFF2-40B4-BE49-F238E27FC236}">
                  <a16:creationId xmlns:a16="http://schemas.microsoft.com/office/drawing/2014/main" id="{576372BA-3EB0-8B1D-D677-68126D8F92AE}"/>
                </a:ext>
              </a:extLst>
            </p:cNvPr>
            <p:cNvSpPr/>
            <p:nvPr/>
          </p:nvSpPr>
          <p:spPr>
            <a:xfrm>
              <a:off x="7859181" y="2705101"/>
              <a:ext cx="9434762" cy="5278094"/>
            </a:xfrm>
            <a:prstGeom prst="wedgeRoundRectCallout">
              <a:avLst>
                <a:gd name="adj1" fmla="val 63889"/>
                <a:gd name="adj2" fmla="val 39471"/>
                <a:gd name="adj3" fmla="val 16667"/>
              </a:avLst>
            </a:prstGeom>
            <a:solidFill>
              <a:schemeClr val="accent6">
                <a:lumMod val="20000"/>
                <a:lumOff val="80000"/>
              </a:schemeClr>
            </a:solidFill>
            <a:ln>
              <a:solidFill>
                <a:schemeClr val="accent6">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a:solidFill>
                    <a:schemeClr val="tx1"/>
                  </a:solidFill>
                  <a:latin typeface="Arial" panose="020B0604020202020204" pitchFamily="34" charset="0"/>
                  <a:cs typeface="Arial" panose="020B0604020202020204" pitchFamily="34" charset="0"/>
                </a:rPr>
                <a:t>Yêu cầu: </a:t>
              </a:r>
              <a:r>
                <a:rPr lang="vi-VN" sz="4400">
                  <a:solidFill>
                    <a:schemeClr val="tx1"/>
                  </a:solidFill>
                  <a:latin typeface="Arial" panose="020B0604020202020204" pitchFamily="34" charset="0"/>
                  <a:cs typeface="Arial" panose="020B0604020202020204" pitchFamily="34" charset="0"/>
                </a:rPr>
                <a:t>Các em </a:t>
              </a:r>
              <a:r>
                <a:rPr lang="en-US" sz="4400">
                  <a:solidFill>
                    <a:schemeClr val="tx1"/>
                  </a:solidFill>
                  <a:latin typeface="Arial" panose="020B0604020202020204" pitchFamily="34" charset="0"/>
                  <a:cs typeface="Arial" panose="020B0604020202020204" pitchFamily="34" charset="0"/>
                </a:rPr>
                <a:t>c</a:t>
              </a:r>
              <a:r>
                <a:rPr lang="vi-VN" sz="4400">
                  <a:solidFill>
                    <a:schemeClr val="tx1"/>
                  </a:solidFill>
                  <a:latin typeface="Arial" panose="020B0604020202020204" pitchFamily="34" charset="0"/>
                  <a:cs typeface="Arial" panose="020B0604020202020204" pitchFamily="34" charset="0"/>
                </a:rPr>
                <a:t>hia sẻ về các tình huống em đã tham gia tranh biện, thương thuyết để bảo vệ quan điểm của bản th</a:t>
              </a:r>
              <a:r>
                <a:rPr lang="en-US" sz="4400">
                  <a:solidFill>
                    <a:schemeClr val="tx1"/>
                  </a:solidFill>
                  <a:latin typeface="Arial" panose="020B0604020202020204" pitchFamily="34" charset="0"/>
                  <a:cs typeface="Arial" panose="020B0604020202020204" pitchFamily="34" charset="0"/>
                </a:rPr>
                <a:t>â</a:t>
              </a:r>
              <a:r>
                <a:rPr lang="vi-VN" sz="4400">
                  <a:solidFill>
                    <a:schemeClr val="tx1"/>
                  </a:solidFill>
                  <a:latin typeface="Arial" panose="020B0604020202020204" pitchFamily="34" charset="0"/>
                  <a:cs typeface="Arial" panose="020B0604020202020204" pitchFamily="34" charset="0"/>
                </a:rPr>
                <a:t>n</a:t>
              </a:r>
              <a:r>
                <a:rPr lang="en-US" sz="4400">
                  <a:solidFill>
                    <a:schemeClr val="tx1"/>
                  </a:solidFill>
                  <a:latin typeface="Arial" panose="020B0604020202020204" pitchFamily="34" charset="0"/>
                  <a:cs typeface="Arial" panose="020B0604020202020204" pitchFamily="34" charset="0"/>
                </a:rPr>
                <a:t>.</a:t>
              </a:r>
              <a:endParaRPr lang="vi-VN" sz="4400">
                <a:solidFill>
                  <a:schemeClr val="tx1"/>
                </a:solidFill>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id="{76F9ADCA-26E6-32C7-FD67-595C288332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012770" y="1935368"/>
              <a:ext cx="1127583" cy="1159197"/>
            </a:xfrm>
            <a:prstGeom prst="rect">
              <a:avLst/>
            </a:prstGeom>
          </p:spPr>
        </p:pic>
      </p:grpSp>
      <p:pic>
        <p:nvPicPr>
          <p:cNvPr id="18" name="Picture 17" descr="A picture containing toy, doll&#10;&#10;Description automatically generated">
            <a:extLst>
              <a:ext uri="{FF2B5EF4-FFF2-40B4-BE49-F238E27FC236}">
                <a16:creationId xmlns:a16="http://schemas.microsoft.com/office/drawing/2014/main" id="{DE30EFEC-BC79-DC8B-795A-3C9657C0EE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2000" y="4479384"/>
            <a:ext cx="5217003" cy="614699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64908" y="8648700"/>
            <a:ext cx="1124285" cy="1747157"/>
          </a:xfrm>
          <a:prstGeom prst="rect">
            <a:avLst/>
          </a:prstGeom>
        </p:spPr>
      </p:pic>
      <p:grpSp>
        <p:nvGrpSpPr>
          <p:cNvPr id="11" name="Group 15">
            <a:extLst>
              <a:ext uri="{FF2B5EF4-FFF2-40B4-BE49-F238E27FC236}">
                <a16:creationId xmlns:a16="http://schemas.microsoft.com/office/drawing/2014/main" id="{21FF07CB-5A1B-60EB-DA40-11334A6FB85E}"/>
              </a:ext>
            </a:extLst>
          </p:cNvPr>
          <p:cNvGrpSpPr/>
          <p:nvPr/>
        </p:nvGrpSpPr>
        <p:grpSpPr>
          <a:xfrm>
            <a:off x="-16328" y="-1"/>
            <a:ext cx="18288000" cy="4343933"/>
            <a:chOff x="0" y="0"/>
            <a:chExt cx="6186311" cy="895726"/>
          </a:xfrm>
        </p:grpSpPr>
        <p:sp>
          <p:nvSpPr>
            <p:cNvPr id="12" name="Freeform 16">
              <a:extLst>
                <a:ext uri="{FF2B5EF4-FFF2-40B4-BE49-F238E27FC236}">
                  <a16:creationId xmlns:a16="http://schemas.microsoft.com/office/drawing/2014/main" id="{6A8BF1C8-8BB1-0DE3-26C9-9346ABD9464E}"/>
                </a:ext>
              </a:extLst>
            </p:cNvPr>
            <p:cNvSpPr/>
            <p:nvPr/>
          </p:nvSpPr>
          <p:spPr>
            <a:xfrm>
              <a:off x="0" y="0"/>
              <a:ext cx="6186311" cy="895726"/>
            </a:xfrm>
            <a:custGeom>
              <a:avLst/>
              <a:gdLst/>
              <a:ahLst/>
              <a:cxnLst/>
              <a:rect l="l" t="t" r="r" b="b"/>
              <a:pathLst>
                <a:path w="6186311" h="895726">
                  <a:moveTo>
                    <a:pt x="0" y="0"/>
                  </a:moveTo>
                  <a:lnTo>
                    <a:pt x="6186311" y="0"/>
                  </a:lnTo>
                  <a:lnTo>
                    <a:pt x="6186311" y="895726"/>
                  </a:lnTo>
                  <a:lnTo>
                    <a:pt x="0" y="895726"/>
                  </a:lnTo>
                  <a:close/>
                </a:path>
              </a:pathLst>
            </a:custGeom>
            <a:solidFill>
              <a:schemeClr val="accent5">
                <a:lumMod val="75000"/>
              </a:schemeClr>
            </a:solidFill>
          </p:spPr>
          <p:txBody>
            <a:bodyPr/>
            <a:lstStyle/>
            <a:p>
              <a:endParaRPr lang="en-US"/>
            </a:p>
          </p:txBody>
        </p:sp>
      </p:grpSp>
      <p:sp>
        <p:nvSpPr>
          <p:cNvPr id="14" name="TextBox 13">
            <a:extLst>
              <a:ext uri="{FF2B5EF4-FFF2-40B4-BE49-F238E27FC236}">
                <a16:creationId xmlns:a16="http://schemas.microsoft.com/office/drawing/2014/main" id="{D9092278-26B6-D741-E96E-17A609EC961D}"/>
              </a:ext>
            </a:extLst>
          </p:cNvPr>
          <p:cNvSpPr txBox="1"/>
          <p:nvPr/>
        </p:nvSpPr>
        <p:spPr>
          <a:xfrm>
            <a:off x="4548340" y="469907"/>
            <a:ext cx="13185657" cy="3013838"/>
          </a:xfrm>
          <a:prstGeom prst="rect">
            <a:avLst/>
          </a:prstGeom>
          <a:noFill/>
        </p:spPr>
        <p:txBody>
          <a:bodyPr wrap="square">
            <a:spAutoFit/>
          </a:bodyPr>
          <a:lstStyle/>
          <a:p>
            <a:pPr algn="just">
              <a:lnSpc>
                <a:spcPct val="150000"/>
              </a:lnSpc>
            </a:pPr>
            <a:r>
              <a:rPr lang="en-US" sz="4400" b="1">
                <a:solidFill>
                  <a:schemeClr val="bg1"/>
                </a:solidFill>
                <a:latin typeface="Arial" panose="020B0604020202020204" pitchFamily="34" charset="0"/>
                <a:ea typeface="Calibri" panose="020F0502020204030204" pitchFamily="34" charset="0"/>
                <a:cs typeface="Arial" panose="020B0604020202020204" pitchFamily="34" charset="0"/>
              </a:rPr>
              <a:t>Hướng dẫn: </a:t>
            </a:r>
            <a:r>
              <a:rPr lang="en-US" sz="4400">
                <a:solidFill>
                  <a:schemeClr val="bg1"/>
                </a:solidFill>
                <a:latin typeface="Arial" panose="020B0604020202020204" pitchFamily="34" charset="0"/>
                <a:ea typeface="Calibri" panose="020F0502020204030204" pitchFamily="34" charset="0"/>
                <a:cs typeface="Arial" panose="020B0604020202020204" pitchFamily="34" charset="0"/>
              </a:rPr>
              <a:t>Các em </a:t>
            </a:r>
            <a:r>
              <a:rPr lang="vi-VN" sz="4400">
                <a:solidFill>
                  <a:schemeClr val="bg1"/>
                </a:solidFill>
                <a:latin typeface="Arial" panose="020B0604020202020204" pitchFamily="34" charset="0"/>
                <a:ea typeface="Calibri" panose="020F0502020204030204" pitchFamily="34" charset="0"/>
                <a:cs typeface="Arial" panose="020B0604020202020204" pitchFamily="34" charset="0"/>
              </a:rPr>
              <a:t>hồi tưởng lại kinh nghiệm đã có của bản thân về kĩ năng tranh biện, thương thuyết và chia sẻ </a:t>
            </a:r>
            <a:r>
              <a:rPr lang="en-US" sz="4400">
                <a:solidFill>
                  <a:schemeClr val="bg1"/>
                </a:solidFill>
                <a:latin typeface="Arial" panose="020B0604020202020204" pitchFamily="34" charset="0"/>
                <a:ea typeface="Calibri" panose="020F0502020204030204" pitchFamily="34" charset="0"/>
                <a:cs typeface="Arial" panose="020B0604020202020204" pitchFamily="34" charset="0"/>
              </a:rPr>
              <a:t>với các bạn </a:t>
            </a:r>
            <a:r>
              <a:rPr lang="vi-VN" sz="4400">
                <a:solidFill>
                  <a:schemeClr val="bg1"/>
                </a:solidFill>
                <a:latin typeface="Arial" panose="020B0604020202020204" pitchFamily="34" charset="0"/>
                <a:ea typeface="Calibri" panose="020F0502020204030204" pitchFamily="34" charset="0"/>
                <a:cs typeface="Arial" panose="020B0604020202020204" pitchFamily="34" charset="0"/>
              </a:rPr>
              <a:t>trong nhóm ở lớp</a:t>
            </a:r>
            <a:endParaRPr lang="en-US" sz="4400" dirty="0">
              <a:solidFill>
                <a:schemeClr val="bg1"/>
              </a:solidFill>
              <a:latin typeface="Arial" panose="020B0604020202020204" pitchFamily="34" charset="0"/>
              <a:cs typeface="Arial" panose="020B0604020202020204" pitchFamily="34" charset="0"/>
            </a:endParaRPr>
          </a:p>
        </p:txBody>
      </p:sp>
      <p:pic>
        <p:nvPicPr>
          <p:cNvPr id="15" name="Picture 14" descr="A group of people using laptops&#10;&#10;Description automatically generated with medium confidence">
            <a:extLst>
              <a:ext uri="{FF2B5EF4-FFF2-40B4-BE49-F238E27FC236}">
                <a16:creationId xmlns:a16="http://schemas.microsoft.com/office/drawing/2014/main" id="{401F7D74-9722-BB91-0281-15B9BE711F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421" b="14627"/>
          <a:stretch/>
        </p:blipFill>
        <p:spPr>
          <a:xfrm>
            <a:off x="575914" y="6850985"/>
            <a:ext cx="4480851" cy="3224028"/>
          </a:xfrm>
          <a:prstGeom prst="rect">
            <a:avLst/>
          </a:prstGeom>
        </p:spPr>
      </p:pic>
      <p:grpSp>
        <p:nvGrpSpPr>
          <p:cNvPr id="16" name="Group 15">
            <a:extLst>
              <a:ext uri="{FF2B5EF4-FFF2-40B4-BE49-F238E27FC236}">
                <a16:creationId xmlns:a16="http://schemas.microsoft.com/office/drawing/2014/main" id="{66D8BA16-966C-00DD-C09F-744D702D3798}"/>
              </a:ext>
            </a:extLst>
          </p:cNvPr>
          <p:cNvGrpSpPr/>
          <p:nvPr/>
        </p:nvGrpSpPr>
        <p:grpSpPr>
          <a:xfrm>
            <a:off x="588737" y="4728144"/>
            <a:ext cx="4225274" cy="1720915"/>
            <a:chOff x="685800" y="4520180"/>
            <a:chExt cx="4225274" cy="1720915"/>
          </a:xfrm>
        </p:grpSpPr>
        <p:sp>
          <p:nvSpPr>
            <p:cNvPr id="18" name="Rectangle 17">
              <a:extLst>
                <a:ext uri="{FF2B5EF4-FFF2-40B4-BE49-F238E27FC236}">
                  <a16:creationId xmlns:a16="http://schemas.microsoft.com/office/drawing/2014/main" id="{CDDD4B38-B8A6-D152-6335-5CB3F6DF0D6A}"/>
                </a:ext>
              </a:extLst>
            </p:cNvPr>
            <p:cNvSpPr/>
            <p:nvPr/>
          </p:nvSpPr>
          <p:spPr>
            <a:xfrm>
              <a:off x="972406" y="4922106"/>
              <a:ext cx="3938668" cy="1318989"/>
            </a:xfrm>
            <a:prstGeom prst="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C00000"/>
                  </a:solidFill>
                  <a:latin typeface="Arial" panose="020B0604020202020204" pitchFamily="34" charset="0"/>
                  <a:ea typeface="Calibri" panose="020F0502020204030204" pitchFamily="34" charset="0"/>
                  <a:cs typeface="Arial" panose="020B0604020202020204" pitchFamily="34" charset="0"/>
                </a:rPr>
                <a:t>GỢI Ý</a:t>
              </a:r>
              <a:endParaRPr lang="en-US" sz="4800" dirty="0">
                <a:solidFill>
                  <a:srgbClr val="C00000"/>
                </a:solidFill>
              </a:endParaRPr>
            </a:p>
          </p:txBody>
        </p:sp>
        <p:pic>
          <p:nvPicPr>
            <p:cNvPr id="19" name="Picture 21">
              <a:extLst>
                <a:ext uri="{FF2B5EF4-FFF2-40B4-BE49-F238E27FC236}">
                  <a16:creationId xmlns:a16="http://schemas.microsoft.com/office/drawing/2014/main" id="{E670F2F0-7392-50EE-1756-C61FAAF8CA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5800" y="4520180"/>
              <a:ext cx="859735" cy="803852"/>
            </a:xfrm>
            <a:prstGeom prst="rect">
              <a:avLst/>
            </a:prstGeom>
          </p:spPr>
        </p:pic>
      </p:grpSp>
      <p:sp>
        <p:nvSpPr>
          <p:cNvPr id="20" name="Line Callout 1 (Border and Accent Bar) 3">
            <a:extLst>
              <a:ext uri="{FF2B5EF4-FFF2-40B4-BE49-F238E27FC236}">
                <a16:creationId xmlns:a16="http://schemas.microsoft.com/office/drawing/2014/main" id="{6169C30F-30A6-CA02-95E6-3DADC09FAF27}"/>
              </a:ext>
            </a:extLst>
          </p:cNvPr>
          <p:cNvSpPr/>
          <p:nvPr/>
        </p:nvSpPr>
        <p:spPr>
          <a:xfrm>
            <a:off x="117567" y="687245"/>
            <a:ext cx="3893099" cy="2761261"/>
          </a:xfrm>
          <a:prstGeom prst="accentBorderCallout1">
            <a:avLst>
              <a:gd name="adj1" fmla="val 18750"/>
              <a:gd name="adj2" fmla="val -3127"/>
              <a:gd name="adj3" fmla="val 18232"/>
              <a:gd name="adj4" fmla="val -50695"/>
            </a:avLst>
          </a:prstGeom>
          <a:solidFill>
            <a:schemeClr val="bg1"/>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a:solidFill>
                  <a:schemeClr val="tx2">
                    <a:lumMod val="50000"/>
                  </a:schemeClr>
                </a:solidFill>
                <a:latin typeface="Arial" panose="020B0604020202020204" pitchFamily="34" charset="0"/>
                <a:cs typeface="Arial" panose="020B0604020202020204" pitchFamily="34" charset="0"/>
              </a:rPr>
              <a:t>Hoạt động theo nhóm</a:t>
            </a:r>
            <a:endParaRPr lang="en-US" sz="4400" dirty="0">
              <a:solidFill>
                <a:schemeClr val="tx2">
                  <a:lumMod val="50000"/>
                </a:schemeClr>
              </a:solidFill>
              <a:latin typeface="Arial" panose="020B0604020202020204" pitchFamily="34" charset="0"/>
              <a:cs typeface="Arial" panose="020B0604020202020204" pitchFamily="34" charset="0"/>
            </a:endParaRPr>
          </a:p>
        </p:txBody>
      </p:sp>
      <p:sp>
        <p:nvSpPr>
          <p:cNvPr id="21" name="TextBox 9">
            <a:extLst>
              <a:ext uri="{FF2B5EF4-FFF2-40B4-BE49-F238E27FC236}">
                <a16:creationId xmlns:a16="http://schemas.microsoft.com/office/drawing/2014/main" id="{8CEFDC09-51B5-47D2-AFB9-891969B2CAC9}"/>
              </a:ext>
            </a:extLst>
          </p:cNvPr>
          <p:cNvSpPr txBox="1"/>
          <p:nvPr/>
        </p:nvSpPr>
        <p:spPr>
          <a:xfrm>
            <a:off x="5486400" y="4728144"/>
            <a:ext cx="12064594" cy="4496744"/>
          </a:xfrm>
          <a:prstGeom prst="rect">
            <a:avLst/>
          </a:prstGeom>
        </p:spPr>
        <p:txBody>
          <a:bodyPr wrap="square" lIns="0" tIns="0" rIns="0" bIns="0" rtlCol="0" anchor="t">
            <a:spAutoFit/>
          </a:bodyPr>
          <a:lstStyle/>
          <a:p>
            <a:pPr marL="742950" indent="-742950" algn="just">
              <a:lnSpc>
                <a:spcPct val="200000"/>
              </a:lnSpc>
              <a:buAutoNum type="arabicPeriod"/>
            </a:pPr>
            <a:r>
              <a:rPr lang="vi-VN" sz="3800">
                <a:latin typeface="Arial" panose="020B0604020202020204" pitchFamily="34" charset="0"/>
                <a:cs typeface="Arial" panose="020B0604020202020204" pitchFamily="34" charset="0"/>
              </a:rPr>
              <a:t>Em đã tranh biện, thương thuyết với ai?</a:t>
            </a:r>
            <a:endParaRPr lang="en-US" sz="3800">
              <a:latin typeface="Arial" panose="020B0604020202020204" pitchFamily="34" charset="0"/>
              <a:cs typeface="Arial" panose="020B0604020202020204" pitchFamily="34" charset="0"/>
            </a:endParaRPr>
          </a:p>
          <a:p>
            <a:pPr marL="742950" indent="-742950" algn="just">
              <a:lnSpc>
                <a:spcPct val="200000"/>
              </a:lnSpc>
              <a:buAutoNum type="arabicPeriod"/>
            </a:pPr>
            <a:r>
              <a:rPr lang="vi-VN" sz="3800">
                <a:latin typeface="Arial" panose="020B0604020202020204" pitchFamily="34" charset="0"/>
                <a:cs typeface="Arial" panose="020B0604020202020204" pitchFamily="34" charset="0"/>
              </a:rPr>
              <a:t>Em đã thực hiện cuộc tranh biện, thương thuyết như thế nào? </a:t>
            </a:r>
            <a:endParaRPr lang="en-US" sz="3800">
              <a:latin typeface="Arial" panose="020B0604020202020204" pitchFamily="34" charset="0"/>
              <a:cs typeface="Arial" panose="020B0604020202020204" pitchFamily="34" charset="0"/>
            </a:endParaRPr>
          </a:p>
          <a:p>
            <a:pPr marL="742950" indent="-742950" algn="just">
              <a:lnSpc>
                <a:spcPct val="200000"/>
              </a:lnSpc>
              <a:buAutoNum type="arabicPeriod"/>
            </a:pPr>
            <a:r>
              <a:rPr lang="vi-VN" sz="3800">
                <a:latin typeface="Arial" panose="020B0604020202020204" pitchFamily="34" charset="0"/>
                <a:cs typeface="Arial" panose="020B0604020202020204" pitchFamily="34" charset="0"/>
              </a:rPr>
              <a:t>Kết quả của cuộc tranh biện, thương thuyết</a:t>
            </a:r>
            <a:r>
              <a:rPr lang="en-US" sz="3800">
                <a:latin typeface="Arial" panose="020B0604020202020204" pitchFamily="34" charset="0"/>
                <a:cs typeface="Arial" panose="020B0604020202020204" pitchFamily="34" charset="0"/>
              </a:rPr>
              <a:t> ra sao?</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8122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wipe(left)">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wipe(left)">
                                      <p:cBhvr>
                                        <p:cTn id="23" dur="500"/>
                                        <p:tgtEl>
                                          <p:spTgt spid="21">
                                            <p:txEl>
                                              <p:pRg st="0" end="0"/>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wipe(left)">
                                      <p:cBhvr>
                                        <p:cTn id="27" dur="500"/>
                                        <p:tgtEl>
                                          <p:spTgt spid="21">
                                            <p:txEl>
                                              <p:pRg st="1" end="1"/>
                                            </p:txEl>
                                          </p:spTgt>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1">
                                            <p:txEl>
                                              <p:pRg st="2" end="2"/>
                                            </p:txEl>
                                          </p:spTgt>
                                        </p:tgtEl>
                                        <p:attrNameLst>
                                          <p:attrName>style.visibility</p:attrName>
                                        </p:attrNameLst>
                                      </p:cBhvr>
                                      <p:to>
                                        <p:strVal val="visible"/>
                                      </p:to>
                                    </p:set>
                                    <p:animEffect transition="in" filter="wipe(left)">
                                      <p:cBhvr>
                                        <p:cTn id="31"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20" grpId="0" animBg="1"/>
      <p:bldP spid="2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100" y="9238627"/>
            <a:ext cx="1752600" cy="104837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668418" y="-776135"/>
            <a:ext cx="2192023" cy="3803194"/>
          </a:xfrm>
          <a:prstGeom prst="rect">
            <a:avLst/>
          </a:prstGeom>
        </p:spPr>
      </p:pic>
      <p:sp>
        <p:nvSpPr>
          <p:cNvPr id="5" name="TextBox 4">
            <a:extLst>
              <a:ext uri="{FF2B5EF4-FFF2-40B4-BE49-F238E27FC236}">
                <a16:creationId xmlns:a16="http://schemas.microsoft.com/office/drawing/2014/main" id="{7732A223-E751-A78D-EC4A-E8264A95AB02}"/>
              </a:ext>
            </a:extLst>
          </p:cNvPr>
          <p:cNvSpPr txBox="1"/>
          <p:nvPr/>
        </p:nvSpPr>
        <p:spPr>
          <a:xfrm>
            <a:off x="2973785" y="300248"/>
            <a:ext cx="13301292" cy="2171428"/>
          </a:xfrm>
          <a:prstGeom prst="rect">
            <a:avLst/>
          </a:prstGeom>
          <a:noFill/>
        </p:spPr>
        <p:txBody>
          <a:bodyPr wrap="square">
            <a:spAutoFit/>
          </a:bodyPr>
          <a:lstStyle/>
          <a:p>
            <a:pPr algn="ctr">
              <a:lnSpc>
                <a:spcPct val="150000"/>
              </a:lnSpc>
            </a:pPr>
            <a:r>
              <a:rPr lang="en-US" sz="4800" b="1">
                <a:solidFill>
                  <a:srgbClr val="C00000"/>
                </a:solidFill>
                <a:latin typeface="Arial" panose="020B0604020202020204" pitchFamily="34" charset="0"/>
                <a:cs typeface="Arial" panose="020B0604020202020204" pitchFamily="34" charset="0"/>
              </a:rPr>
              <a:t>2</a:t>
            </a:r>
            <a:r>
              <a:rPr lang="vi-VN" sz="4800" b="1">
                <a:solidFill>
                  <a:srgbClr val="C00000"/>
                </a:solidFill>
                <a:latin typeface="Arial" panose="020B0604020202020204" pitchFamily="34" charset="0"/>
                <a:cs typeface="Arial" panose="020B0604020202020204" pitchFamily="34" charset="0"/>
              </a:rPr>
              <a:t>. </a:t>
            </a:r>
            <a:r>
              <a:rPr lang="en-US" sz="4800" b="1">
                <a:solidFill>
                  <a:srgbClr val="C00000"/>
                </a:solidFill>
                <a:latin typeface="Arial" panose="020B0604020202020204" pitchFamily="34" charset="0"/>
                <a:cs typeface="Arial" panose="020B0604020202020204" pitchFamily="34" charset="0"/>
              </a:rPr>
              <a:t>Thảo luận về cách tranh biện để bảo vệ quan điểm của bản thân</a:t>
            </a:r>
          </a:p>
        </p:txBody>
      </p:sp>
      <p:pic>
        <p:nvPicPr>
          <p:cNvPr id="6" name="Picture 12">
            <a:extLst>
              <a:ext uri="{FF2B5EF4-FFF2-40B4-BE49-F238E27FC236}">
                <a16:creationId xmlns:a16="http://schemas.microsoft.com/office/drawing/2014/main" id="{30A7535C-C7C8-C0AF-9175-46E20C80713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772" y="87981"/>
            <a:ext cx="1401819" cy="2595962"/>
          </a:xfrm>
          <a:prstGeom prst="rect">
            <a:avLst/>
          </a:prstGeom>
        </p:spPr>
      </p:pic>
      <p:grpSp>
        <p:nvGrpSpPr>
          <p:cNvPr id="13" name="Group 12">
            <a:extLst>
              <a:ext uri="{FF2B5EF4-FFF2-40B4-BE49-F238E27FC236}">
                <a16:creationId xmlns:a16="http://schemas.microsoft.com/office/drawing/2014/main" id="{B4CCCA7C-8742-303E-60DA-3C6207A9803E}"/>
              </a:ext>
            </a:extLst>
          </p:cNvPr>
          <p:cNvGrpSpPr/>
          <p:nvPr/>
        </p:nvGrpSpPr>
        <p:grpSpPr>
          <a:xfrm>
            <a:off x="1828801" y="2857500"/>
            <a:ext cx="9067800" cy="6476999"/>
            <a:chOff x="1143001" y="2164196"/>
            <a:chExt cx="9067800" cy="6476999"/>
          </a:xfrm>
        </p:grpSpPr>
        <p:sp>
          <p:nvSpPr>
            <p:cNvPr id="14" name="Freeform 5">
              <a:extLst>
                <a:ext uri="{FF2B5EF4-FFF2-40B4-BE49-F238E27FC236}">
                  <a16:creationId xmlns:a16="http://schemas.microsoft.com/office/drawing/2014/main" id="{08D9CA0C-AD1D-CBC2-D880-3C84382BA8C6}"/>
                </a:ext>
              </a:extLst>
            </p:cNvPr>
            <p:cNvSpPr/>
            <p:nvPr/>
          </p:nvSpPr>
          <p:spPr>
            <a:xfrm>
              <a:off x="1143001" y="2781300"/>
              <a:ext cx="9067800" cy="5859895"/>
            </a:xfrm>
            <a:custGeom>
              <a:avLst/>
              <a:gdLst/>
              <a:ahLst/>
              <a:cxnLst/>
              <a:rect l="l" t="t" r="r" b="b"/>
              <a:pathLst>
                <a:path w="2140210" h="1631507">
                  <a:moveTo>
                    <a:pt x="48589" y="0"/>
                  </a:moveTo>
                  <a:lnTo>
                    <a:pt x="2091622" y="0"/>
                  </a:lnTo>
                  <a:cubicBezTo>
                    <a:pt x="2104508" y="0"/>
                    <a:pt x="2116867" y="5119"/>
                    <a:pt x="2125979" y="14231"/>
                  </a:cubicBezTo>
                  <a:cubicBezTo>
                    <a:pt x="2135091" y="23343"/>
                    <a:pt x="2140210" y="35702"/>
                    <a:pt x="2140210" y="48589"/>
                  </a:cubicBezTo>
                  <a:lnTo>
                    <a:pt x="2140210" y="1582918"/>
                  </a:lnTo>
                  <a:cubicBezTo>
                    <a:pt x="2140210" y="1595804"/>
                    <a:pt x="2135091" y="1608163"/>
                    <a:pt x="2125979" y="1617275"/>
                  </a:cubicBezTo>
                  <a:cubicBezTo>
                    <a:pt x="2116867" y="1626388"/>
                    <a:pt x="2104508" y="1631507"/>
                    <a:pt x="2091622" y="1631507"/>
                  </a:cubicBezTo>
                  <a:lnTo>
                    <a:pt x="48589" y="1631507"/>
                  </a:lnTo>
                  <a:cubicBezTo>
                    <a:pt x="35702" y="1631507"/>
                    <a:pt x="23343" y="1626388"/>
                    <a:pt x="14231" y="1617275"/>
                  </a:cubicBezTo>
                  <a:cubicBezTo>
                    <a:pt x="5119" y="1608163"/>
                    <a:pt x="0" y="1595804"/>
                    <a:pt x="0" y="1582918"/>
                  </a:cubicBezTo>
                  <a:lnTo>
                    <a:pt x="0" y="48589"/>
                  </a:lnTo>
                  <a:cubicBezTo>
                    <a:pt x="0" y="35702"/>
                    <a:pt x="5119" y="23343"/>
                    <a:pt x="14231" y="14231"/>
                  </a:cubicBezTo>
                  <a:cubicBezTo>
                    <a:pt x="23343" y="5119"/>
                    <a:pt x="35702" y="0"/>
                    <a:pt x="48589" y="0"/>
                  </a:cubicBezTo>
                  <a:close/>
                </a:path>
              </a:pathLst>
            </a:custGeom>
            <a:solidFill>
              <a:schemeClr val="accent5">
                <a:lumMod val="20000"/>
                <a:lumOff val="80000"/>
              </a:schemeClr>
            </a:solidFill>
          </p:spPr>
          <p:txBody>
            <a:bodyPr/>
            <a:lstStyle/>
            <a:p>
              <a:endParaRPr lang="en-US"/>
            </a:p>
          </p:txBody>
        </p:sp>
        <p:grpSp>
          <p:nvGrpSpPr>
            <p:cNvPr id="16" name="Group 15">
              <a:extLst>
                <a:ext uri="{FF2B5EF4-FFF2-40B4-BE49-F238E27FC236}">
                  <a16:creationId xmlns:a16="http://schemas.microsoft.com/office/drawing/2014/main" id="{3EDEBFC3-5759-3C25-1A61-AB5510D4CA40}"/>
                </a:ext>
              </a:extLst>
            </p:cNvPr>
            <p:cNvGrpSpPr/>
            <p:nvPr/>
          </p:nvGrpSpPr>
          <p:grpSpPr>
            <a:xfrm>
              <a:off x="2034533" y="2164196"/>
              <a:ext cx="7276528" cy="1234207"/>
              <a:chOff x="5488010" y="665623"/>
              <a:chExt cx="7276528" cy="1234207"/>
            </a:xfrm>
          </p:grpSpPr>
          <p:pic>
            <p:nvPicPr>
              <p:cNvPr id="18" name="Picture 9">
                <a:extLst>
                  <a:ext uri="{FF2B5EF4-FFF2-40B4-BE49-F238E27FC236}">
                    <a16:creationId xmlns:a16="http://schemas.microsoft.com/office/drawing/2014/main" id="{CED85B6D-6367-7391-BA1B-62D7F48BE1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41462" y="665623"/>
                <a:ext cx="6816052" cy="1234207"/>
              </a:xfrm>
              <a:prstGeom prst="rect">
                <a:avLst/>
              </a:prstGeom>
            </p:spPr>
          </p:pic>
          <p:sp>
            <p:nvSpPr>
              <p:cNvPr id="19" name="TextBox 18">
                <a:extLst>
                  <a:ext uri="{FF2B5EF4-FFF2-40B4-BE49-F238E27FC236}">
                    <a16:creationId xmlns:a16="http://schemas.microsoft.com/office/drawing/2014/main" id="{9178A1CD-2751-4480-F5EA-6CCDE06919CA}"/>
                  </a:ext>
                </a:extLst>
              </p:cNvPr>
              <p:cNvSpPr txBox="1"/>
              <p:nvPr/>
            </p:nvSpPr>
            <p:spPr>
              <a:xfrm>
                <a:off x="5488010" y="839701"/>
                <a:ext cx="7276528"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Thảo luận nhóm</a:t>
                </a:r>
                <a:endParaRPr lang="en-US" sz="4800" b="1" dirty="0">
                  <a:solidFill>
                    <a:schemeClr val="bg1"/>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2351CF83-97F8-1710-AC23-33D5AC582DB5}"/>
                </a:ext>
              </a:extLst>
            </p:cNvPr>
            <p:cNvSpPr txBox="1"/>
            <p:nvPr/>
          </p:nvSpPr>
          <p:spPr>
            <a:xfrm>
              <a:off x="1729861" y="3609780"/>
              <a:ext cx="7692622" cy="4820037"/>
            </a:xfrm>
            <a:prstGeom prst="rect">
              <a:avLst/>
            </a:prstGeom>
            <a:noFill/>
          </p:spPr>
          <p:txBody>
            <a:bodyPr wrap="square">
              <a:spAutoFit/>
            </a:bodyPr>
            <a:lstStyle/>
            <a:p>
              <a:pPr algn="just">
                <a:lnSpc>
                  <a:spcPct val="150000"/>
                </a:lnSpc>
              </a:pP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Các em </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hãy nêu các bước lập luận khi tranh biện để bảo vệ quan điểm của bản thân và những điều lưu ý để tranh biện có hiệu quả</a:t>
              </a:r>
              <a:endParaRPr lang="en-US" sz="4200" b="1" i="1" dirty="0">
                <a:latin typeface="Arial" panose="020B0604020202020204" pitchFamily="34" charset="0"/>
                <a:cs typeface="Arial" panose="020B0604020202020204" pitchFamily="34" charset="0"/>
              </a:endParaRPr>
            </a:p>
          </p:txBody>
        </p:sp>
      </p:grpSp>
      <p:pic>
        <p:nvPicPr>
          <p:cNvPr id="20" name="Picture 11">
            <a:extLst>
              <a:ext uri="{FF2B5EF4-FFF2-40B4-BE49-F238E27FC236}">
                <a16:creationId xmlns:a16="http://schemas.microsoft.com/office/drawing/2014/main" id="{7EEA9BEC-3806-D5D5-5714-6D409B3FB82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363200" y="5390752"/>
            <a:ext cx="5509139" cy="4896248"/>
          </a:xfrm>
          <a:prstGeom prst="rect">
            <a:avLst/>
          </a:prstGeom>
        </p:spPr>
      </p:pic>
    </p:spTree>
    <p:extLst>
      <p:ext uri="{BB962C8B-B14F-4D97-AF65-F5344CB8AC3E}">
        <p14:creationId xmlns:p14="http://schemas.microsoft.com/office/powerpoint/2010/main" val="374139858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16400" y="0"/>
            <a:ext cx="1586209" cy="2752097"/>
          </a:xfrm>
          <a:prstGeom prst="rect">
            <a:avLst/>
          </a:prstGeom>
        </p:spPr>
      </p:pic>
      <p:grpSp>
        <p:nvGrpSpPr>
          <p:cNvPr id="14" name="Group 13">
            <a:extLst>
              <a:ext uri="{FF2B5EF4-FFF2-40B4-BE49-F238E27FC236}">
                <a16:creationId xmlns:a16="http://schemas.microsoft.com/office/drawing/2014/main" id="{F6668E3B-9378-614F-CA48-90B67EC1C0B0}"/>
              </a:ext>
            </a:extLst>
          </p:cNvPr>
          <p:cNvGrpSpPr/>
          <p:nvPr/>
        </p:nvGrpSpPr>
        <p:grpSpPr>
          <a:xfrm>
            <a:off x="457200" y="-114300"/>
            <a:ext cx="15084252" cy="2781300"/>
            <a:chOff x="457200" y="0"/>
            <a:chExt cx="15084252" cy="2781300"/>
          </a:xfrm>
        </p:grpSpPr>
        <p:sp>
          <p:nvSpPr>
            <p:cNvPr id="11" name="Line Callout 1 (Border and Accent Bar) 3">
              <a:extLst>
                <a:ext uri="{FF2B5EF4-FFF2-40B4-BE49-F238E27FC236}">
                  <a16:creationId xmlns:a16="http://schemas.microsoft.com/office/drawing/2014/main" id="{02978100-AAD9-8F3A-6C1E-67AD3E857B53}"/>
                </a:ext>
              </a:extLst>
            </p:cNvPr>
            <p:cNvSpPr/>
            <p:nvPr/>
          </p:nvSpPr>
          <p:spPr>
            <a:xfrm>
              <a:off x="457200" y="429070"/>
              <a:ext cx="14576828" cy="2352230"/>
            </a:xfrm>
            <a:prstGeom prst="accentBorderCallout1">
              <a:avLst>
                <a:gd name="adj1" fmla="val 18750"/>
                <a:gd name="adj2" fmla="val -3127"/>
                <a:gd name="adj3" fmla="val 17954"/>
                <a:gd name="adj4" fmla="val -17509"/>
              </a:avLst>
            </a:prstGeom>
            <a:solidFill>
              <a:srgbClr val="FFF8E1"/>
            </a:solidFill>
            <a:ln>
              <a:solidFill>
                <a:schemeClr val="accent3">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rgbClr val="FF0000"/>
                  </a:solidFill>
                  <a:latin typeface="Arial" panose="020B0604020202020204" pitchFamily="34" charset="0"/>
                  <a:cs typeface="Arial" panose="020B0604020202020204" pitchFamily="34" charset="0"/>
                </a:rPr>
                <a:t>Các em tham khảo gợi ý sau:</a:t>
              </a:r>
            </a:p>
            <a:p>
              <a:pPr algn="ctr">
                <a:lnSpc>
                  <a:spcPct val="150000"/>
                </a:lnSpc>
              </a:pPr>
              <a:r>
                <a:rPr lang="vi-VN" sz="3800">
                  <a:solidFill>
                    <a:schemeClr val="tx1"/>
                  </a:solidFill>
                  <a:latin typeface="Arial" panose="020B0604020202020204" pitchFamily="34" charset="0"/>
                  <a:cs typeface="Arial" panose="020B0604020202020204" pitchFamily="34" charset="0"/>
                </a:rPr>
                <a:t>Chủ đề tranh biện: </a:t>
              </a:r>
              <a:r>
                <a:rPr lang="vi-VN" sz="3800" b="1">
                  <a:solidFill>
                    <a:schemeClr val="tx1"/>
                  </a:solidFill>
                  <a:latin typeface="Arial" panose="020B0604020202020204" pitchFamily="34" charset="0"/>
                  <a:cs typeface="Arial" panose="020B0604020202020204" pitchFamily="34" charset="0"/>
                </a:rPr>
                <a:t>Mạng xã hội rất hữu ích cho mọi người</a:t>
              </a:r>
              <a:endParaRPr lang="en-US" sz="38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0FDE0D8-A8FB-98F8-8979-5CDD82EDCF0D}"/>
                </a:ext>
              </a:extLst>
            </p:cNvPr>
            <p:cNvPicPr>
              <a:picLocks noChangeAspect="1"/>
            </p:cNvPicPr>
            <p:nvPr/>
          </p:nvPicPr>
          <p:blipFill>
            <a:blip r:embed="rId4"/>
            <a:stretch>
              <a:fillRect/>
            </a:stretch>
          </p:blipFill>
          <p:spPr>
            <a:xfrm>
              <a:off x="14526603" y="0"/>
              <a:ext cx="1014849" cy="1306240"/>
            </a:xfrm>
            <a:prstGeom prst="rect">
              <a:avLst/>
            </a:prstGeom>
          </p:spPr>
        </p:pic>
      </p:grpSp>
      <p:graphicFrame>
        <p:nvGraphicFramePr>
          <p:cNvPr id="16" name="Table 15">
            <a:extLst>
              <a:ext uri="{FF2B5EF4-FFF2-40B4-BE49-F238E27FC236}">
                <a16:creationId xmlns:a16="http://schemas.microsoft.com/office/drawing/2014/main" id="{E07E6A74-53F3-BE87-948D-DC06B6E39CBD}"/>
              </a:ext>
            </a:extLst>
          </p:cNvPr>
          <p:cNvGraphicFramePr>
            <a:graphicFrameLocks noGrp="1"/>
          </p:cNvGraphicFramePr>
          <p:nvPr>
            <p:extLst>
              <p:ext uri="{D42A27DB-BD31-4B8C-83A1-F6EECF244321}">
                <p14:modId xmlns:p14="http://schemas.microsoft.com/office/powerpoint/2010/main" val="460316321"/>
              </p:ext>
            </p:extLst>
          </p:nvPr>
        </p:nvGraphicFramePr>
        <p:xfrm>
          <a:off x="462643" y="2982615"/>
          <a:ext cx="17411700" cy="6940700"/>
        </p:xfrm>
        <a:graphic>
          <a:graphicData uri="http://schemas.openxmlformats.org/drawingml/2006/table">
            <a:tbl>
              <a:tblPr firstRow="1" firstCol="1" bandRow="1">
                <a:tableStyleId>{7DF18680-E054-41AD-8BC1-D1AEF772440D}</a:tableStyleId>
              </a:tblPr>
              <a:tblGrid>
                <a:gridCol w="4038600">
                  <a:extLst>
                    <a:ext uri="{9D8B030D-6E8A-4147-A177-3AD203B41FA5}">
                      <a16:colId xmlns:a16="http://schemas.microsoft.com/office/drawing/2014/main" val="2440138516"/>
                    </a:ext>
                  </a:extLst>
                </a:gridCol>
                <a:gridCol w="7772400">
                  <a:extLst>
                    <a:ext uri="{9D8B030D-6E8A-4147-A177-3AD203B41FA5}">
                      <a16:colId xmlns:a16="http://schemas.microsoft.com/office/drawing/2014/main" val="2703549214"/>
                    </a:ext>
                  </a:extLst>
                </a:gridCol>
                <a:gridCol w="5600700">
                  <a:extLst>
                    <a:ext uri="{9D8B030D-6E8A-4147-A177-3AD203B41FA5}">
                      <a16:colId xmlns:a16="http://schemas.microsoft.com/office/drawing/2014/main" val="3327743748"/>
                    </a:ext>
                  </a:extLst>
                </a:gridCol>
              </a:tblGrid>
              <a:tr h="1066800">
                <a:tc>
                  <a:txBody>
                    <a:bodyPr/>
                    <a:lstStyle/>
                    <a:p>
                      <a:pPr marL="0" marR="0" algn="ctr">
                        <a:lnSpc>
                          <a:spcPct val="100000"/>
                        </a:lnSpc>
                        <a:spcBef>
                          <a:spcPts val="0"/>
                        </a:spcBef>
                        <a:spcAft>
                          <a:spcPts val="0"/>
                        </a:spcAft>
                        <a:tabLst>
                          <a:tab pos="90170" algn="l"/>
                          <a:tab pos="180340" algn="l"/>
                        </a:tabLst>
                      </a:pPr>
                      <a:r>
                        <a:rPr lang="de-DE" sz="3000">
                          <a:effectLst/>
                          <a:latin typeface="Arial" panose="020B0604020202020204" pitchFamily="34" charset="0"/>
                          <a:cs typeface="Arial" panose="020B0604020202020204" pitchFamily="34" charset="0"/>
                        </a:rPr>
                        <a:t>Các bước lập luận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tabLst>
                          <a:tab pos="90170" algn="l"/>
                          <a:tab pos="180340" algn="l"/>
                        </a:tabLst>
                      </a:pPr>
                      <a:r>
                        <a:rPr lang="de-DE" sz="3000">
                          <a:effectLst/>
                          <a:latin typeface="Arial" panose="020B0604020202020204" pitchFamily="34" charset="0"/>
                          <a:cs typeface="Arial" panose="020B0604020202020204" pitchFamily="34" charset="0"/>
                        </a:rPr>
                        <a:t>Nhóm ủng hộ</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tabLst>
                          <a:tab pos="90170" algn="l"/>
                          <a:tab pos="180340" algn="l"/>
                        </a:tabLst>
                      </a:pPr>
                      <a:r>
                        <a:rPr lang="de-DE" sz="3000">
                          <a:effectLst/>
                          <a:latin typeface="Arial" panose="020B0604020202020204" pitchFamily="34" charset="0"/>
                          <a:cs typeface="Arial" panose="020B0604020202020204" pitchFamily="34" charset="0"/>
                        </a:rPr>
                        <a:t>Nhóm phản đối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76713762"/>
                  </a:ext>
                </a:extLst>
              </a:tr>
              <a:tr h="2008485">
                <a:tc>
                  <a:txBody>
                    <a:bodyPr/>
                    <a:lstStyle/>
                    <a:p>
                      <a:pPr marL="0" marR="0" algn="just">
                        <a:lnSpc>
                          <a:spcPct val="150000"/>
                        </a:lnSpc>
                        <a:spcBef>
                          <a:spcPts val="0"/>
                        </a:spcBef>
                        <a:spcAft>
                          <a:spcPts val="0"/>
                        </a:spcAft>
                        <a:tabLst>
                          <a:tab pos="90170" algn="l"/>
                          <a:tab pos="180340" algn="l"/>
                        </a:tabLst>
                      </a:pPr>
                      <a:r>
                        <a:rPr lang="de-DE" sz="2400" b="0">
                          <a:solidFill>
                            <a:schemeClr val="tx1"/>
                          </a:solidFill>
                          <a:effectLst/>
                          <a:latin typeface="Arial" panose="020B0604020202020204" pitchFamily="34" charset="0"/>
                          <a:cs typeface="Arial" panose="020B0604020202020204" pitchFamily="34" charset="0"/>
                        </a:rPr>
                        <a:t> 1. Trình bày rõ ràng luận điểm hay lí do chính vì sao ủng hộ hoặc phản đối.</a:t>
                      </a:r>
                      <a:endPar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algn="just">
                        <a:lnSpc>
                          <a:spcPct val="150000"/>
                        </a:lnSpc>
                        <a:spcBef>
                          <a:spcPts val="0"/>
                        </a:spcBef>
                        <a:spcAft>
                          <a:spcPts val="0"/>
                        </a:spcAft>
                        <a:tabLst>
                          <a:tab pos="90170" algn="l"/>
                          <a:tab pos="180340" algn="l"/>
                        </a:tabLst>
                      </a:pPr>
                      <a:r>
                        <a:rPr lang="de-DE" sz="2400">
                          <a:solidFill>
                            <a:schemeClr val="tx1"/>
                          </a:solidFill>
                          <a:effectLst/>
                          <a:latin typeface="Arial" panose="020B0604020202020204" pitchFamily="34" charset="0"/>
                          <a:cs typeface="Arial" panose="020B0604020202020204" pitchFamily="34" charset="0"/>
                        </a:rPr>
                        <a:t>Mạng xã hội cập nhật thông tin mới nhanh hơn tất cả các kênh truyền thông khác.</a:t>
                      </a:r>
                      <a:endPar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algn="just">
                        <a:lnSpc>
                          <a:spcPct val="150000"/>
                        </a:lnSpc>
                        <a:spcBef>
                          <a:spcPts val="0"/>
                        </a:spcBef>
                        <a:spcAft>
                          <a:spcPts val="0"/>
                        </a:spcAft>
                        <a:tabLst>
                          <a:tab pos="90170" algn="l"/>
                          <a:tab pos="180340" algn="l"/>
                        </a:tabLst>
                      </a:pPr>
                      <a:r>
                        <a:rPr lang="de-DE" sz="2400">
                          <a:solidFill>
                            <a:schemeClr val="tx1"/>
                          </a:solidFill>
                          <a:effectLst/>
                          <a:latin typeface="Arial" panose="020B0604020202020204" pitchFamily="34" charset="0"/>
                          <a:cs typeface="Arial" panose="020B0604020202020204" pitchFamily="34" charset="0"/>
                        </a:rPr>
                        <a:t>Mạng xã hội truyền tải nhiều thông tin không đáng tin cậy và sai sự thật. </a:t>
                      </a:r>
                      <a:endPar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108220553"/>
                  </a:ext>
                </a:extLst>
              </a:tr>
              <a:tr h="2796984">
                <a:tc>
                  <a:txBody>
                    <a:bodyPr/>
                    <a:lstStyle/>
                    <a:p>
                      <a:pPr marL="0" marR="0" algn="just">
                        <a:lnSpc>
                          <a:spcPct val="150000"/>
                        </a:lnSpc>
                        <a:spcBef>
                          <a:spcPts val="0"/>
                        </a:spcBef>
                        <a:spcAft>
                          <a:spcPts val="0"/>
                        </a:spcAft>
                        <a:tabLst>
                          <a:tab pos="90170" algn="l"/>
                          <a:tab pos="180340" algn="l"/>
                        </a:tabLst>
                      </a:pPr>
                      <a:r>
                        <a:rPr lang="de-DE" sz="2400" b="0">
                          <a:solidFill>
                            <a:schemeClr val="tx1"/>
                          </a:solidFill>
                          <a:effectLst/>
                          <a:latin typeface="Arial" panose="020B0604020202020204" pitchFamily="34" charset="0"/>
                          <a:cs typeface="Arial" panose="020B0604020202020204" pitchFamily="34" charset="0"/>
                        </a:rPr>
                        <a:t>2.  Đưa ra các lí lẽ, dẫn chứng,... để giải thích, chứng minh cho luận điểm.</a:t>
                      </a:r>
                      <a:endPar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457200" marR="0" indent="-457200" algn="just">
                        <a:lnSpc>
                          <a:spcPct val="150000"/>
                        </a:lnSpc>
                        <a:spcBef>
                          <a:spcPts val="0"/>
                        </a:spcBef>
                        <a:spcAft>
                          <a:spcPts val="0"/>
                        </a:spcAft>
                        <a:buFont typeface="Wingdings" panose="05000000000000000000" pitchFamily="2" charset="2"/>
                        <a:buChar char="§"/>
                        <a:tabLst>
                          <a:tab pos="90170" algn="l"/>
                          <a:tab pos="180340" algn="l"/>
                        </a:tabLst>
                      </a:pPr>
                      <a:r>
                        <a:rPr lang="de-DE" sz="2400" b="0">
                          <a:solidFill>
                            <a:schemeClr val="tx1"/>
                          </a:solidFill>
                          <a:effectLst/>
                          <a:latin typeface="Arial" panose="020B0604020202020204" pitchFamily="34" charset="0"/>
                          <a:cs typeface="Arial" panose="020B0604020202020204" pitchFamily="34" charset="0"/>
                        </a:rPr>
                        <a:t> Thực tế là có rất nhiều người đã sử dụng mạng xã hội để tìm kiếm thông tin mới. Tỉ lệ số người sử dụng các trang mạng trên thế giới và ở Việt Nam ngày càng gia tăng.</a:t>
                      </a:r>
                    </a:p>
                    <a:p>
                      <a:pPr marL="457200" marR="0" indent="-457200" algn="just">
                        <a:lnSpc>
                          <a:spcPct val="150000"/>
                        </a:lnSpc>
                        <a:spcBef>
                          <a:spcPts val="0"/>
                        </a:spcBef>
                        <a:spcAft>
                          <a:spcPts val="0"/>
                        </a:spcAft>
                        <a:buFont typeface="Wingdings" panose="05000000000000000000" pitchFamily="2" charset="2"/>
                        <a:buChar char="§"/>
                        <a:tabLst>
                          <a:tab pos="90170" algn="l"/>
                          <a:tab pos="180340" algn="l"/>
                        </a:tabLst>
                      </a:pPr>
                      <a:r>
                        <a:rPr lang="de-DE" sz="2400" b="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algn="just">
                        <a:lnSpc>
                          <a:spcPct val="150000"/>
                        </a:lnSpc>
                        <a:spcBef>
                          <a:spcPts val="0"/>
                        </a:spcBef>
                        <a:spcAft>
                          <a:spcPts val="0"/>
                        </a:spcAft>
                        <a:tabLst>
                          <a:tab pos="90170" algn="l"/>
                          <a:tab pos="180340" algn="l"/>
                        </a:tabLst>
                      </a:pPr>
                      <a:r>
                        <a:rPr lang="de-DE" sz="2400" b="0">
                          <a:solidFill>
                            <a:schemeClr val="tx1"/>
                          </a:solidFill>
                          <a:effectLst/>
                          <a:latin typeface="Arial" panose="020B0604020202020204" pitchFamily="34" charset="0"/>
                          <a:cs typeface="Arial" panose="020B0604020202020204" pitchFamily="34" charset="0"/>
                        </a:rPr>
                        <a:t>Thực tế cho thấy có không ít người đã tìm kiếm những thông tin chưa được kiểm chứng và ảnh hưởng đến công việc, cuộc sống. </a:t>
                      </a:r>
                      <a:endPar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832774485"/>
                  </a:ext>
                </a:extLst>
              </a:tr>
              <a:tr h="1068431">
                <a:tc>
                  <a:txBody>
                    <a:bodyPr/>
                    <a:lstStyle/>
                    <a:p>
                      <a:pPr marL="0" marR="0" algn="just">
                        <a:lnSpc>
                          <a:spcPct val="100000"/>
                        </a:lnSpc>
                        <a:spcBef>
                          <a:spcPts val="0"/>
                        </a:spcBef>
                        <a:spcAft>
                          <a:spcPts val="0"/>
                        </a:spcAft>
                        <a:tabLst>
                          <a:tab pos="90170" algn="l"/>
                          <a:tab pos="180340" algn="l"/>
                        </a:tabLst>
                      </a:pPr>
                      <a:r>
                        <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rPr>
                        <a:t>3. Đưa ra kết luận chung.</a:t>
                      </a:r>
                    </a:p>
                  </a:txBody>
                  <a:tcPr marL="68580" marR="68580" marT="0" marB="0" anchor="ctr">
                    <a:solidFill>
                      <a:schemeClr val="accent5">
                        <a:lumMod val="20000"/>
                        <a:lumOff val="80000"/>
                      </a:schemeClr>
                    </a:solidFill>
                  </a:tcPr>
                </a:tc>
                <a:tc gridSpan="2">
                  <a:txBody>
                    <a:bodyPr/>
                    <a:lstStyle/>
                    <a:p>
                      <a:pPr marL="0" marR="0" algn="just">
                        <a:lnSpc>
                          <a:spcPct val="100000"/>
                        </a:lnSpc>
                        <a:spcBef>
                          <a:spcPts val="0"/>
                        </a:spcBef>
                        <a:spcAft>
                          <a:spcPts val="0"/>
                        </a:spcAft>
                        <a:tabLst>
                          <a:tab pos="90170" algn="l"/>
                          <a:tab pos="180340" algn="l"/>
                        </a:tabLst>
                      </a:pP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Mạng</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xã</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hội</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hữu</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ích</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cho</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mọi</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người</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trong</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tìm</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kiếm</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thông</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tin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nhưng</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cần</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phải</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được</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kiểm</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chứng</a:t>
                      </a: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solidFill>
                      <a:schemeClr val="accent5">
                        <a:lumMod val="20000"/>
                        <a:lumOff val="80000"/>
                      </a:schemeClr>
                    </a:solidFill>
                  </a:tcPr>
                </a:tc>
                <a:tc hMerge="1">
                  <a:txBody>
                    <a:bodyPr/>
                    <a:lstStyle/>
                    <a:p>
                      <a:pPr marL="0" marR="0" algn="just">
                        <a:lnSpc>
                          <a:spcPct val="150000"/>
                        </a:lnSpc>
                        <a:spcBef>
                          <a:spcPts val="0"/>
                        </a:spcBef>
                        <a:spcAft>
                          <a:spcPts val="0"/>
                        </a:spcAft>
                        <a:tabLst>
                          <a:tab pos="90170" algn="l"/>
                          <a:tab pos="180340" algn="l"/>
                        </a:tabLst>
                      </a:pPr>
                      <a:endParaRPr lang="en-US" sz="3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4095871820"/>
                  </a:ext>
                </a:extLst>
              </a:tr>
            </a:tbl>
          </a:graphicData>
        </a:graphic>
      </p:graphicFrame>
    </p:spTree>
    <p:extLst>
      <p:ext uri="{BB962C8B-B14F-4D97-AF65-F5344CB8AC3E}">
        <p14:creationId xmlns:p14="http://schemas.microsoft.com/office/powerpoint/2010/main" val="171389225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1442</Words>
  <Application>Microsoft Office PowerPoint</Application>
  <PresentationFormat>Custom</PresentationFormat>
  <Paragraphs>115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Courier New</vt:lpstr>
      <vt:lpstr>Wingdings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VnTeach.Com</cp:keywords>
  <cp:lastModifiedBy/>
  <cp:revision>1</cp:revision>
  <dcterms:created xsi:type="dcterms:W3CDTF">2023-09-04T05:17:50Z</dcterms:created>
  <dcterms:modified xsi:type="dcterms:W3CDTF">2023-09-10T13:43:43Z</dcterms:modified>
  <dc:identifier/>
</cp:coreProperties>
</file>