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0" r:id="rId2"/>
    <p:sldId id="385" r:id="rId3"/>
    <p:sldId id="302" r:id="rId4"/>
    <p:sldId id="292" r:id="rId5"/>
    <p:sldId id="411" r:id="rId6"/>
    <p:sldId id="409" r:id="rId7"/>
    <p:sldId id="334" r:id="rId8"/>
    <p:sldId id="408" r:id="rId9"/>
    <p:sldId id="381" r:id="rId10"/>
    <p:sldId id="383" r:id="rId11"/>
    <p:sldId id="412" r:id="rId12"/>
    <p:sldId id="395" r:id="rId13"/>
    <p:sldId id="413" r:id="rId14"/>
    <p:sldId id="416" r:id="rId15"/>
    <p:sldId id="419" r:id="rId16"/>
    <p:sldId id="421" r:id="rId17"/>
    <p:sldId id="422" r:id="rId18"/>
    <p:sldId id="404" r:id="rId19"/>
    <p:sldId id="391" r:id="rId20"/>
    <p:sldId id="366" r:id="rId21"/>
    <p:sldId id="406" r:id="rId22"/>
    <p:sldId id="420" r:id="rId23"/>
    <p:sldId id="315" r:id="rId24"/>
    <p:sldId id="380" r:id="rId25"/>
    <p:sldId id="331" r:id="rId26"/>
    <p:sldId id="295" r:id="rId27"/>
    <p:sldId id="329" r:id="rId28"/>
    <p:sldId id="343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  <p:cmAuthor id="1" name="Rieu Phan Van" initials="RPV" lastIdx="17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57"/>
  </p:normalViewPr>
  <p:slideViewPr>
    <p:cSldViewPr snapToGrid="0">
      <p:cViewPr varScale="1">
        <p:scale>
          <a:sx n="60" d="100"/>
          <a:sy n="60" d="100"/>
        </p:scale>
        <p:origin x="356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440AAB-4098-414D-A2E7-DDAE3E143503}" type="datetimeFigureOut">
              <a:rPr lang="en-US"/>
              <a:pPr>
                <a:defRPr/>
              </a:pPr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AD9E24-36D6-4386-A3EE-40B3FD911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>
                <a:solidFill>
                  <a:schemeClr val="bg1"/>
                </a:solidFill>
                <a:latin typeface="+mn-lt"/>
                <a:cs typeface="+mn-cs"/>
              </a:rPr>
              <a:t>Unit 4 </a:t>
            </a:r>
            <a:r>
              <a:rPr lang="en-US" sz="1400">
                <a:solidFill>
                  <a:schemeClr val="bg1"/>
                </a:solidFill>
                <a:latin typeface="+mn-lt"/>
                <a:cs typeface="+mn-cs"/>
              </a:rPr>
              <a:t> </a:t>
            </a:r>
            <a:endParaRPr lang="en-US" sz="1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54046" y="32578"/>
            <a:ext cx="171931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  <a:cs typeface="+mn-cs"/>
              </a:rPr>
              <a:t>Lesson 4a - Reading 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4629398" y="2198651"/>
            <a:ext cx="742088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  <a:latin typeface="Calibri" pitchFamily="34" charset="0"/>
              </a:rPr>
              <a:t>Unit 4: All things high-tech</a:t>
            </a:r>
          </a:p>
          <a:p>
            <a:pPr algn="ctr"/>
            <a:r>
              <a:rPr lang="en-US" sz="4600" b="1" dirty="0">
                <a:solidFill>
                  <a:srgbClr val="00B050"/>
                </a:solidFill>
                <a:latin typeface="Calibri" pitchFamily="34" charset="0"/>
              </a:rPr>
              <a:t>Lesson 4a: Reading</a:t>
            </a:r>
          </a:p>
          <a:p>
            <a:pPr algn="ctr"/>
            <a:r>
              <a:rPr lang="en-US" sz="4600" b="1" dirty="0">
                <a:solidFill>
                  <a:srgbClr val="0070C0"/>
                </a:solidFill>
                <a:latin typeface="Calibri" pitchFamily="34" charset="0"/>
              </a:rPr>
              <a:t>Page 64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5580" y="4918201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</a:rPr>
              <a:t>put out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pʊt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aʊt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(phrasal v)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dập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tắt</a:t>
            </a:r>
            <a:r>
              <a:rPr lang="en-US" sz="3600" dirty="0">
                <a:latin typeface="+mn-lt"/>
              </a:rPr>
              <a:t> (</a:t>
            </a:r>
            <a:r>
              <a:rPr lang="en-US" sz="3600" dirty="0" err="1">
                <a:latin typeface="+mn-lt"/>
              </a:rPr>
              <a:t>lửa</a:t>
            </a:r>
            <a:r>
              <a:rPr lang="en-US" sz="3600" dirty="0">
                <a:latin typeface="+mn-lt"/>
              </a:rPr>
              <a:t>)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255588" y="1496869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</a:rPr>
              <a:t>behave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bɪˈheɪv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(v)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cư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xử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255583" y="2423995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+mn-lt"/>
              </a:rPr>
              <a:t>alien</a:t>
            </a:r>
            <a:r>
              <a:rPr lang="en-US" sz="3600" b="1">
                <a:latin typeface="+mn-lt"/>
              </a:rPr>
              <a:t> </a:t>
            </a:r>
            <a:r>
              <a:rPr lang="en-US" sz="3600">
                <a:solidFill>
                  <a:srgbClr val="FF0000"/>
                </a:solidFill>
                <a:latin typeface="+mn-lt"/>
              </a:rPr>
              <a:t>/ˈeɪliən/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>
                <a:latin typeface="+mn-lt"/>
              </a:rPr>
              <a:t> người ngoài hành tinh</a:t>
            </a:r>
          </a:p>
        </p:txBody>
      </p:sp>
      <p:sp>
        <p:nvSpPr>
          <p:cNvPr id="5" name="TextBox 13"/>
          <p:cNvSpPr txBox="1"/>
          <p:nvPr/>
        </p:nvSpPr>
        <p:spPr>
          <a:xfrm>
            <a:off x="255581" y="4097607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+mn-lt"/>
              </a:rPr>
              <a:t>mission </a:t>
            </a:r>
            <a:r>
              <a:rPr lang="en-US" sz="3600">
                <a:solidFill>
                  <a:srgbClr val="FF0000"/>
                </a:solidFill>
                <a:latin typeface="+mn-lt"/>
              </a:rPr>
              <a:t>/ˈmɪʃən/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>
                <a:latin typeface="+mn-lt"/>
              </a:rPr>
              <a:t> nhiệm vụ, sứ mệnh</a:t>
            </a:r>
            <a:endParaRPr lang="en-US" sz="3600" dirty="0">
              <a:latin typeface="+mn-lt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55582" y="3268168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+mn-lt"/>
              </a:rPr>
              <a:t>fault </a:t>
            </a:r>
            <a:r>
              <a:rPr lang="en-US" sz="3600">
                <a:solidFill>
                  <a:srgbClr val="FF0000"/>
                </a:solidFill>
                <a:latin typeface="+mn-lt"/>
              </a:rPr>
              <a:t>/fɒlt/</a:t>
            </a:r>
            <a:r>
              <a:rPr lang="en-US" sz="3600">
                <a:latin typeface="+mn-lt"/>
              </a:rPr>
              <a:t>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>
                <a:latin typeface="+mn-lt"/>
              </a:rPr>
              <a:t> lỗi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579" y="5738646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</a:rPr>
              <a:t>trouble</a:t>
            </a:r>
            <a:r>
              <a:rPr lang="en-US" sz="3600" dirty="0">
                <a:latin typeface="+mn-lt"/>
              </a:rPr>
              <a:t> 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trʌbəl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trạng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rắc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rối</a:t>
            </a:r>
            <a:endParaRPr lang="en-US" sz="3600" dirty="0">
              <a:latin typeface="+mn-lt"/>
            </a:endParaRPr>
          </a:p>
        </p:txBody>
      </p:sp>
      <p:pic>
        <p:nvPicPr>
          <p:cNvPr id="2" name="beh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09304" y="452713"/>
            <a:ext cx="609600" cy="609600"/>
          </a:xfrm>
          <a:prstGeom prst="rect">
            <a:avLst/>
          </a:prstGeom>
        </p:spPr>
      </p:pic>
      <p:pic>
        <p:nvPicPr>
          <p:cNvPr id="13" name="al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53041" y="422589"/>
            <a:ext cx="609600" cy="609600"/>
          </a:xfrm>
          <a:prstGeom prst="rect">
            <a:avLst/>
          </a:prstGeom>
        </p:spPr>
      </p:pic>
      <p:pic>
        <p:nvPicPr>
          <p:cNvPr id="17" name="faul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59401" y="422589"/>
            <a:ext cx="609600" cy="609600"/>
          </a:xfrm>
          <a:prstGeom prst="rect">
            <a:avLst/>
          </a:prstGeom>
        </p:spPr>
      </p:pic>
      <p:pic>
        <p:nvPicPr>
          <p:cNvPr id="18" name="miss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87533" y="460182"/>
            <a:ext cx="609600" cy="609600"/>
          </a:xfrm>
          <a:prstGeom prst="rect">
            <a:avLst/>
          </a:prstGeom>
        </p:spPr>
      </p:pic>
      <p:pic>
        <p:nvPicPr>
          <p:cNvPr id="19" name="putou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3467" y="467651"/>
            <a:ext cx="609600" cy="609600"/>
          </a:xfrm>
          <a:prstGeom prst="rect">
            <a:avLst/>
          </a:prstGeom>
        </p:spPr>
      </p:pic>
      <p:pic>
        <p:nvPicPr>
          <p:cNvPr id="20" name="troubl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3467" y="467651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71800" y="519519"/>
            <a:ext cx="9220201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B0F0"/>
                </a:solidFill>
                <a:latin typeface="+mj-lt"/>
              </a:rPr>
              <a:t>Listen and repeat. Click each phrase to hear the sound.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9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5588" y="53340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5580" y="4981999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pʊt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aʊt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(phrasal v)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dập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tắt</a:t>
            </a:r>
            <a:r>
              <a:rPr lang="en-US" sz="3600" dirty="0">
                <a:latin typeface="+mn-lt"/>
              </a:rPr>
              <a:t> (</a:t>
            </a:r>
            <a:r>
              <a:rPr lang="en-US" sz="3600" dirty="0" err="1">
                <a:latin typeface="+mn-lt"/>
              </a:rPr>
              <a:t>lửa</a:t>
            </a:r>
            <a:r>
              <a:rPr lang="en-US" sz="3600" dirty="0">
                <a:latin typeface="+mn-lt"/>
              </a:rPr>
              <a:t>)</a:t>
            </a:r>
          </a:p>
        </p:txBody>
      </p:sp>
      <p:sp>
        <p:nvSpPr>
          <p:cNvPr id="3" name="TextBox 13"/>
          <p:cNvSpPr txBox="1"/>
          <p:nvPr/>
        </p:nvSpPr>
        <p:spPr>
          <a:xfrm>
            <a:off x="255588" y="1496869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bɪˈheɪv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(v)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cư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xử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255583" y="2423995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  <a:latin typeface="+mn-lt"/>
              </a:rPr>
              <a:t>/ˈeɪliən/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>
                <a:latin typeface="+mn-lt"/>
              </a:rPr>
              <a:t> người ngoài hành tinh</a:t>
            </a:r>
          </a:p>
        </p:txBody>
      </p:sp>
      <p:sp>
        <p:nvSpPr>
          <p:cNvPr id="5" name="TextBox 13"/>
          <p:cNvSpPr txBox="1"/>
          <p:nvPr/>
        </p:nvSpPr>
        <p:spPr>
          <a:xfrm>
            <a:off x="255581" y="4182671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  <a:latin typeface="+mn-lt"/>
              </a:rPr>
              <a:t>/ˈmɪʃən/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)</a:t>
            </a:r>
            <a:r>
              <a:rPr lang="en-US" sz="3600">
                <a:latin typeface="+mn-lt"/>
              </a:rPr>
              <a:t> nhiệm vụ, sứ mệnh</a:t>
            </a:r>
            <a:endParaRPr lang="en-US" sz="3600" dirty="0">
              <a:latin typeface="+mn-lt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55582" y="3268168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  <a:latin typeface="+mn-lt"/>
              </a:rPr>
              <a:t>/fɒlt/</a:t>
            </a:r>
            <a:r>
              <a:rPr lang="en-US" sz="3600">
                <a:latin typeface="+mn-lt"/>
              </a:rPr>
              <a:t> </a:t>
            </a:r>
            <a:r>
              <a:rPr lang="en-US" sz="360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>
                <a:latin typeface="+mn-lt"/>
              </a:rPr>
              <a:t> lỗi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579" y="5802444"/>
            <a:ext cx="1136332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trʌbəl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/ </a:t>
            </a:r>
            <a:r>
              <a:rPr lang="en-US" sz="3600" dirty="0">
                <a:solidFill>
                  <a:srgbClr val="0070C0"/>
                </a:solidFill>
                <a:latin typeface="+mn-lt"/>
              </a:rPr>
              <a:t>(n)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trạng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rắc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rối</a:t>
            </a:r>
            <a:endParaRPr lang="en-US" sz="3600" dirty="0">
              <a:latin typeface="+mn-lt"/>
            </a:endParaRPr>
          </a:p>
        </p:txBody>
      </p:sp>
      <p:pic>
        <p:nvPicPr>
          <p:cNvPr id="2" name="beh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09304" y="452713"/>
            <a:ext cx="609600" cy="609600"/>
          </a:xfrm>
          <a:prstGeom prst="rect">
            <a:avLst/>
          </a:prstGeom>
        </p:spPr>
      </p:pic>
      <p:pic>
        <p:nvPicPr>
          <p:cNvPr id="13" name="al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53041" y="422589"/>
            <a:ext cx="609600" cy="609600"/>
          </a:xfrm>
          <a:prstGeom prst="rect">
            <a:avLst/>
          </a:prstGeom>
        </p:spPr>
      </p:pic>
      <p:pic>
        <p:nvPicPr>
          <p:cNvPr id="17" name="faul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59401" y="422589"/>
            <a:ext cx="609600" cy="609600"/>
          </a:xfrm>
          <a:prstGeom prst="rect">
            <a:avLst/>
          </a:prstGeom>
        </p:spPr>
      </p:pic>
      <p:pic>
        <p:nvPicPr>
          <p:cNvPr id="18" name="miss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87533" y="460182"/>
            <a:ext cx="609600" cy="609600"/>
          </a:xfrm>
          <a:prstGeom prst="rect">
            <a:avLst/>
          </a:prstGeom>
        </p:spPr>
      </p:pic>
      <p:pic>
        <p:nvPicPr>
          <p:cNvPr id="19" name="putou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3467" y="467651"/>
            <a:ext cx="609600" cy="609600"/>
          </a:xfrm>
          <a:prstGeom prst="rect">
            <a:avLst/>
          </a:prstGeom>
        </p:spPr>
      </p:pic>
      <p:pic>
        <p:nvPicPr>
          <p:cNvPr id="20" name="troubl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3467" y="467651"/>
            <a:ext cx="609600" cy="609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97219" y="418954"/>
            <a:ext cx="9094781" cy="892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B0F0"/>
                </a:solidFill>
                <a:latin typeface="+mj-lt"/>
              </a:rPr>
              <a:t>Look at the IPA and the meaning of each word to read out the word. </a:t>
            </a:r>
          </a:p>
        </p:txBody>
      </p:sp>
    </p:spTree>
    <p:extLst>
      <p:ext uri="{BB962C8B-B14F-4D97-AF65-F5344CB8AC3E}">
        <p14:creationId xmlns:p14="http://schemas.microsoft.com/office/powerpoint/2010/main" val="23248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1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9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  <p:bldP spid="6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6051" y="414520"/>
            <a:ext cx="88928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+mn-lt"/>
              </a:rPr>
              <a:t>1 Listen to the music and look at the pictures. What images come to mind?</a:t>
            </a:r>
            <a:endParaRPr lang="en-US" sz="2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0" y="376360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While-reading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086" y="1319834"/>
            <a:ext cx="3039299" cy="4025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435" y="1382281"/>
            <a:ext cx="2443161" cy="39008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1382281"/>
            <a:ext cx="1700213" cy="5069154"/>
          </a:xfrm>
          <a:prstGeom prst="rect">
            <a:avLst/>
          </a:prstGeom>
        </p:spPr>
      </p:pic>
      <p:pic>
        <p:nvPicPr>
          <p:cNvPr id="17" name="TA7 RIGHT ON - CD2 - 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3669" y="791441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78665" y="5332333"/>
            <a:ext cx="9200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+mn-lt"/>
              </a:rPr>
              <a:t>When I hear the music and look at the pictures, I think of space travel and robots.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endParaRPr lang="en-US" sz="3200" dirty="0"/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987749" y="791441"/>
            <a:ext cx="2150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90163" y="791441"/>
            <a:ext cx="22527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8772218" y="791441"/>
            <a:ext cx="818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3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0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0836" y="4637690"/>
            <a:ext cx="117971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93F88"/>
                </a:solidFill>
                <a:latin typeface="+mj-lt"/>
              </a:rPr>
              <a:t>BB-8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 and R2-D2 are both small droids. BB-8 is round, though. He can do the same things that R2-D2 can, but his shape means he can roll around quickly. This is very useful for BB-8 because he often needs to get out of trouble fast!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0836" y="3182847"/>
            <a:ext cx="11887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93F88"/>
                </a:solidFill>
                <a:latin typeface="+mj-lt"/>
              </a:rPr>
              <a:t>R2-D2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is C-3PO’s best friend. R2-D2 is a droid, too. He works on spaceships as a mechanic. He repairs things, projects 3D photographs and puts out fires. He sometimes ﬂies with pilots on dangerous missions. He’s small, but he isn’t afraid.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836" y="1324433"/>
            <a:ext cx="117971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93F88"/>
                </a:solidFill>
                <a:latin typeface="+mj-lt"/>
              </a:rPr>
              <a:t>C-3PO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is a droid. He tells others how they should behave when they meet aliens from different planets. C-3PO can speak over 7 million different languages. People sometimes get angry with him because he talks a lot. It’s not his fault, though – they programmed him that way!</a:t>
            </a:r>
            <a:r>
              <a:rPr lang="en-US" sz="2800" dirty="0">
                <a:latin typeface="+mj-lt"/>
              </a:rPr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528455" y="370326"/>
            <a:ext cx="9663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Read through the text. What different types of droids are there? </a:t>
            </a:r>
          </a:p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Listen and read to find out.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0" y="376360"/>
            <a:ext cx="2528455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While-reading</a:t>
            </a:r>
          </a:p>
        </p:txBody>
      </p:sp>
      <p:pic>
        <p:nvPicPr>
          <p:cNvPr id="10" name="TA7 RIGHT ON - CD2 - TRAC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1564" y="835315"/>
            <a:ext cx="609600" cy="60960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9E2367-86B3-34B0-845A-6F4A752A0CC2}"/>
              </a:ext>
            </a:extLst>
          </p:cNvPr>
          <p:cNvCxnSpPr>
            <a:cxnSpLocks/>
          </p:cNvCxnSpPr>
          <p:nvPr/>
        </p:nvCxnSpPr>
        <p:spPr>
          <a:xfrm>
            <a:off x="233499" y="1764385"/>
            <a:ext cx="22949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7BADA2-D46E-B8D5-D6C3-6CFE4989264E}"/>
              </a:ext>
            </a:extLst>
          </p:cNvPr>
          <p:cNvCxnSpPr>
            <a:cxnSpLocks/>
          </p:cNvCxnSpPr>
          <p:nvPr/>
        </p:nvCxnSpPr>
        <p:spPr>
          <a:xfrm>
            <a:off x="4387730" y="3633425"/>
            <a:ext cx="3005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A518C0-8C6A-6DE9-EAF9-7A4C103D5F3E}"/>
              </a:ext>
            </a:extLst>
          </p:cNvPr>
          <p:cNvCxnSpPr>
            <a:cxnSpLocks/>
          </p:cNvCxnSpPr>
          <p:nvPr/>
        </p:nvCxnSpPr>
        <p:spPr>
          <a:xfrm>
            <a:off x="233499" y="5086364"/>
            <a:ext cx="5364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1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267200" y="646436"/>
            <a:ext cx="30368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70C0"/>
                </a:solidFill>
                <a:latin typeface="Calibri" pitchFamily="34" charset="0"/>
              </a:rPr>
              <a:t>ANSWER KEY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4132" y="1578865"/>
            <a:ext cx="10074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In Star Wars, there are three types of droids: C-3PO, R2-D2 and BB-8.</a:t>
            </a:r>
          </a:p>
        </p:txBody>
      </p:sp>
    </p:spTree>
    <p:extLst>
      <p:ext uri="{BB962C8B-B14F-4D97-AF65-F5344CB8AC3E}">
        <p14:creationId xmlns:p14="http://schemas.microsoft.com/office/powerpoint/2010/main" val="262599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9247" y="1218661"/>
            <a:ext cx="91886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1. What does C-3PO do?</a:t>
            </a:r>
          </a:p>
          <a:p>
            <a:r>
              <a:rPr lang="en-US" sz="2800" dirty="0">
                <a:latin typeface="+mj-lt"/>
              </a:rPr>
              <a:t>A. gives others advice 	</a:t>
            </a:r>
          </a:p>
          <a:p>
            <a:r>
              <a:rPr lang="en-US" sz="2800" dirty="0">
                <a:latin typeface="+mj-lt"/>
              </a:rPr>
              <a:t>B. teaches other languages	</a:t>
            </a:r>
          </a:p>
          <a:p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programmes</a:t>
            </a:r>
            <a:r>
              <a:rPr lang="en-US" sz="2800" dirty="0">
                <a:latin typeface="+mj-lt"/>
              </a:rPr>
              <a:t> other droids</a:t>
            </a:r>
          </a:p>
          <a:p>
            <a:r>
              <a:rPr lang="en-US" sz="2800" dirty="0">
                <a:latin typeface="+mj-lt"/>
              </a:rPr>
              <a:t>2. R2-D2 and BB-8 __________ .</a:t>
            </a:r>
          </a:p>
          <a:p>
            <a:r>
              <a:rPr lang="en-US" sz="2800" dirty="0">
                <a:latin typeface="+mj-lt"/>
              </a:rPr>
              <a:t>A. often break things 	</a:t>
            </a:r>
          </a:p>
          <a:p>
            <a:r>
              <a:rPr lang="en-US" sz="2800" dirty="0">
                <a:latin typeface="+mj-lt"/>
              </a:rPr>
              <a:t>B. aren’t allowed in space</a:t>
            </a:r>
          </a:p>
          <a:p>
            <a:r>
              <a:rPr lang="en-US" sz="2800" dirty="0">
                <a:latin typeface="+mj-lt"/>
              </a:rPr>
              <a:t>C. make things work again</a:t>
            </a:r>
          </a:p>
          <a:p>
            <a:r>
              <a:rPr lang="en-US" sz="2800" dirty="0">
                <a:latin typeface="+mj-lt"/>
              </a:rPr>
              <a:t>3. What makes BB-8 different to R2-D2?</a:t>
            </a:r>
          </a:p>
          <a:p>
            <a:r>
              <a:rPr lang="en-US" sz="2800" dirty="0">
                <a:latin typeface="+mj-lt"/>
              </a:rPr>
              <a:t>A. his job			</a:t>
            </a:r>
          </a:p>
          <a:p>
            <a:r>
              <a:rPr lang="en-US" sz="2800" dirty="0">
                <a:latin typeface="+mj-lt"/>
              </a:rPr>
              <a:t>B. his shape 			</a:t>
            </a:r>
          </a:p>
          <a:p>
            <a:r>
              <a:rPr lang="en-US" sz="2800" dirty="0">
                <a:latin typeface="+mj-lt"/>
              </a:rPr>
              <a:t>C. his character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686050" y="376360"/>
            <a:ext cx="8961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Read the text again. For questions (1-3), choose the correct </a:t>
            </a:r>
          </a:p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answer (A, B or C).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0" y="376360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While-reading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14986" y="1668651"/>
            <a:ext cx="7607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18322" y="1646349"/>
            <a:ext cx="9750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400367" y="3358976"/>
            <a:ext cx="22147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86601" y="5063404"/>
            <a:ext cx="778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3241123" y="5063404"/>
            <a:ext cx="3393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6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0836" y="4637690"/>
            <a:ext cx="117971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93F88"/>
                </a:solidFill>
                <a:latin typeface="+mj-lt"/>
              </a:rPr>
              <a:t>BB-8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 and R2-D2 are both small droids. BB-8 is round, though. He can do the same things that R2-D2 can, but his shape means he can roll around quickly. This is very useful for BB-8 because he often needs to get out of trouble fast!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0836" y="3182847"/>
            <a:ext cx="11887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93F88"/>
                </a:solidFill>
                <a:latin typeface="+mj-lt"/>
              </a:rPr>
              <a:t>R2-D2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is C-3PO’s best friend. R2-D2 is a droid, too. He works on spaceships as a mechanic. He repairs things, projects 3D photographs and puts out fires. He sometimes ﬂies with pilots on dangerous missions. He’s small, but he isn’t afraid.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836" y="1324433"/>
            <a:ext cx="117971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93F88"/>
                </a:solidFill>
                <a:latin typeface="+mj-lt"/>
              </a:rPr>
              <a:t>C-3PO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is a droid. He tells others how they should behave when they meet aliens from different planets. C-3PO can speak over 7 million different languages. People sometimes get angry with him because he talks a lot. It’s not his fault, though – they programmed him that way!</a:t>
            </a:r>
            <a:r>
              <a:rPr lang="en-US" sz="2800" dirty="0">
                <a:latin typeface="+mj-lt"/>
              </a:rPr>
              <a:t> </a:t>
            </a:r>
            <a:endParaRPr lang="en-US" sz="2800" dirty="0"/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0" y="376360"/>
            <a:ext cx="2528455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While-reading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9E2367-86B3-34B0-845A-6F4A752A0CC2}"/>
              </a:ext>
            </a:extLst>
          </p:cNvPr>
          <p:cNvCxnSpPr>
            <a:cxnSpLocks/>
          </p:cNvCxnSpPr>
          <p:nvPr/>
        </p:nvCxnSpPr>
        <p:spPr>
          <a:xfrm>
            <a:off x="233499" y="1764385"/>
            <a:ext cx="22949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7BADA2-D46E-B8D5-D6C3-6CFE4989264E}"/>
              </a:ext>
            </a:extLst>
          </p:cNvPr>
          <p:cNvCxnSpPr>
            <a:cxnSpLocks/>
          </p:cNvCxnSpPr>
          <p:nvPr/>
        </p:nvCxnSpPr>
        <p:spPr>
          <a:xfrm>
            <a:off x="4387730" y="3633425"/>
            <a:ext cx="2278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A518C0-8C6A-6DE9-EAF9-7A4C103D5F3E}"/>
              </a:ext>
            </a:extLst>
          </p:cNvPr>
          <p:cNvCxnSpPr>
            <a:cxnSpLocks/>
          </p:cNvCxnSpPr>
          <p:nvPr/>
        </p:nvCxnSpPr>
        <p:spPr>
          <a:xfrm>
            <a:off x="233499" y="5511664"/>
            <a:ext cx="3913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29FEF17-6B84-471D-67F1-1B47EA5230AA}"/>
              </a:ext>
            </a:extLst>
          </p:cNvPr>
          <p:cNvSpPr/>
          <p:nvPr/>
        </p:nvSpPr>
        <p:spPr>
          <a:xfrm>
            <a:off x="3140269" y="504679"/>
            <a:ext cx="6959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Skim the text and underline the key words.  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591A6-6C21-6DC4-BBC6-B0147F7BCB8D}"/>
              </a:ext>
            </a:extLst>
          </p:cNvPr>
          <p:cNvSpPr txBox="1"/>
          <p:nvPr/>
        </p:nvSpPr>
        <p:spPr>
          <a:xfrm>
            <a:off x="7991911" y="1026168"/>
            <a:ext cx="728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+mj-lt"/>
              </a:rPr>
              <a:t>(1)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B468F-F3EB-1CB3-149B-CABB938FBCD0}"/>
              </a:ext>
            </a:extLst>
          </p:cNvPr>
          <p:cNvSpPr txBox="1"/>
          <p:nvPr/>
        </p:nvSpPr>
        <p:spPr>
          <a:xfrm>
            <a:off x="6482539" y="2905848"/>
            <a:ext cx="728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</a:rPr>
              <a:t>(2)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144701-CECD-4719-9B8F-87F17EF8D4C5}"/>
              </a:ext>
            </a:extLst>
          </p:cNvPr>
          <p:cNvSpPr txBox="1"/>
          <p:nvPr/>
        </p:nvSpPr>
        <p:spPr>
          <a:xfrm>
            <a:off x="11016443" y="4542419"/>
            <a:ext cx="728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</a:rPr>
              <a:t>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BE646-B8AE-1D56-2EB6-57B40CB9AC75}"/>
              </a:ext>
            </a:extLst>
          </p:cNvPr>
          <p:cNvSpPr txBox="1"/>
          <p:nvPr/>
        </p:nvSpPr>
        <p:spPr>
          <a:xfrm>
            <a:off x="8720573" y="4339012"/>
            <a:ext cx="728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+mj-lt"/>
              </a:rPr>
              <a:t>(3)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EC4B92-D3A9-AD20-2F7E-B3DBAB8EDE30}"/>
              </a:ext>
            </a:extLst>
          </p:cNvPr>
          <p:cNvCxnSpPr>
            <a:cxnSpLocks/>
          </p:cNvCxnSpPr>
          <p:nvPr/>
        </p:nvCxnSpPr>
        <p:spPr>
          <a:xfrm>
            <a:off x="3140269" y="1753131"/>
            <a:ext cx="52062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CF6F53-87D9-8ED9-492A-731A5EA53319}"/>
              </a:ext>
            </a:extLst>
          </p:cNvPr>
          <p:cNvCxnSpPr/>
          <p:nvPr/>
        </p:nvCxnSpPr>
        <p:spPr>
          <a:xfrm>
            <a:off x="1775040" y="4053209"/>
            <a:ext cx="2502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382029-730F-C2C4-86C8-2B6E2E23D0C0}"/>
              </a:ext>
            </a:extLst>
          </p:cNvPr>
          <p:cNvCxnSpPr>
            <a:cxnSpLocks/>
          </p:cNvCxnSpPr>
          <p:nvPr/>
        </p:nvCxnSpPr>
        <p:spPr>
          <a:xfrm>
            <a:off x="9110267" y="5071773"/>
            <a:ext cx="20007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7D8567-9DD2-2329-F3A6-253A2A54466B}"/>
              </a:ext>
            </a:extLst>
          </p:cNvPr>
          <p:cNvCxnSpPr>
            <a:cxnSpLocks/>
          </p:cNvCxnSpPr>
          <p:nvPr/>
        </p:nvCxnSpPr>
        <p:spPr>
          <a:xfrm>
            <a:off x="5782774" y="5071773"/>
            <a:ext cx="3106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4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9247" y="1218661"/>
            <a:ext cx="91886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1. What does C-3PO do?</a:t>
            </a:r>
          </a:p>
          <a:p>
            <a:r>
              <a:rPr lang="en-US" sz="2800" dirty="0">
                <a:latin typeface="+mj-lt"/>
              </a:rPr>
              <a:t>A. gives others advice 	</a:t>
            </a:r>
          </a:p>
          <a:p>
            <a:r>
              <a:rPr lang="en-US" sz="2800" dirty="0">
                <a:latin typeface="+mj-lt"/>
              </a:rPr>
              <a:t>B. teaches other languages	</a:t>
            </a:r>
          </a:p>
          <a:p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programmes</a:t>
            </a:r>
            <a:r>
              <a:rPr lang="en-US" sz="2800" dirty="0">
                <a:latin typeface="+mj-lt"/>
              </a:rPr>
              <a:t> other droids</a:t>
            </a:r>
          </a:p>
          <a:p>
            <a:r>
              <a:rPr lang="en-US" sz="2800" dirty="0">
                <a:latin typeface="+mj-lt"/>
              </a:rPr>
              <a:t>2. R2-D2 and BB-8 __________ .</a:t>
            </a:r>
          </a:p>
          <a:p>
            <a:r>
              <a:rPr lang="en-US" sz="2800" dirty="0">
                <a:latin typeface="+mj-lt"/>
              </a:rPr>
              <a:t>A. often break things 	</a:t>
            </a:r>
          </a:p>
          <a:p>
            <a:r>
              <a:rPr lang="en-US" sz="2800" dirty="0">
                <a:latin typeface="+mj-lt"/>
              </a:rPr>
              <a:t>B. aren’t allowed in space</a:t>
            </a:r>
          </a:p>
          <a:p>
            <a:r>
              <a:rPr lang="en-US" sz="2800" dirty="0">
                <a:latin typeface="+mj-lt"/>
              </a:rPr>
              <a:t>C. make things work again</a:t>
            </a:r>
          </a:p>
          <a:p>
            <a:r>
              <a:rPr lang="en-US" sz="2800" dirty="0">
                <a:latin typeface="+mj-lt"/>
              </a:rPr>
              <a:t>3. What makes BB-8 different to R2-D2?</a:t>
            </a:r>
          </a:p>
          <a:p>
            <a:r>
              <a:rPr lang="en-US" sz="2800" dirty="0">
                <a:latin typeface="+mj-lt"/>
              </a:rPr>
              <a:t>A. his job			</a:t>
            </a:r>
          </a:p>
          <a:p>
            <a:r>
              <a:rPr lang="en-US" sz="2800" dirty="0">
                <a:latin typeface="+mj-lt"/>
              </a:rPr>
              <a:t>B. his shape 			</a:t>
            </a:r>
          </a:p>
          <a:p>
            <a:r>
              <a:rPr lang="en-US" sz="2800" dirty="0">
                <a:latin typeface="+mj-lt"/>
              </a:rPr>
              <a:t>C. his character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686050" y="376360"/>
            <a:ext cx="8961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Read the text again. For questions (1-3), choose the correct </a:t>
            </a:r>
          </a:p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answer (A, B or C).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0" y="376360"/>
            <a:ext cx="2686050" cy="5794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While-reading</a:t>
            </a:r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C0DEB776-E60C-623E-07A0-EC94B0E3C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247" y="1670466"/>
            <a:ext cx="433504" cy="49287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D762831E-94AB-552C-BE26-551A20E77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247" y="4201793"/>
            <a:ext cx="433504" cy="49287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E60692-FE9C-4E82-A531-159BBF57F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78" y="5503512"/>
            <a:ext cx="433504" cy="49287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FFAEC-8CFC-8625-3BCB-E53D06DF0648}"/>
              </a:ext>
            </a:extLst>
          </p:cNvPr>
          <p:cNvSpPr/>
          <p:nvPr/>
        </p:nvSpPr>
        <p:spPr>
          <a:xfrm>
            <a:off x="5465136" y="2085147"/>
            <a:ext cx="6490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He tells others how they should behave.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AC945C-78CE-FCFB-013A-9522B7751B65}"/>
              </a:ext>
            </a:extLst>
          </p:cNvPr>
          <p:cNvSpPr/>
          <p:nvPr/>
        </p:nvSpPr>
        <p:spPr>
          <a:xfrm>
            <a:off x="5465136" y="3604985"/>
            <a:ext cx="66276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R2-D2 is a droid. He repairs things. BB-8 ... can do the same things that R2-D2 can.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7CFC34-AA0C-7162-4D66-071A6D480767}"/>
              </a:ext>
            </a:extLst>
          </p:cNvPr>
          <p:cNvSpPr/>
          <p:nvPr/>
        </p:nvSpPr>
        <p:spPr>
          <a:xfrm>
            <a:off x="5514083" y="5491912"/>
            <a:ext cx="4221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+mn-lt"/>
              </a:rPr>
              <a:t>BB-8 is round, though.</a:t>
            </a:r>
          </a:p>
        </p:txBody>
      </p:sp>
    </p:spTree>
    <p:extLst>
      <p:ext uri="{BB962C8B-B14F-4D97-AF65-F5344CB8AC3E}">
        <p14:creationId xmlns:p14="http://schemas.microsoft.com/office/powerpoint/2010/main" val="37074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43062" y="367488"/>
            <a:ext cx="9654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Read the text again and answer if statements are True or False.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487931" y="1673758"/>
            <a:ext cx="11458575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dirty="0">
                <a:solidFill>
                  <a:srgbClr val="242021"/>
                </a:solidFill>
                <a:latin typeface="+mj-lt"/>
              </a:rPr>
              <a:t>1. C-3PO can speak more than 7 million different languages.</a:t>
            </a:r>
          </a:p>
          <a:p>
            <a:pPr marL="342900" indent="-342900">
              <a:spcBef>
                <a:spcPct val="50000"/>
              </a:spcBef>
            </a:pPr>
            <a:r>
              <a:rPr lang="en-US" sz="3400" dirty="0">
                <a:latin typeface="+mj-lt"/>
              </a:rPr>
              <a:t>2. </a:t>
            </a:r>
            <a:r>
              <a:rPr lang="en-US" sz="3400" dirty="0">
                <a:solidFill>
                  <a:srgbClr val="242021"/>
                </a:solidFill>
                <a:latin typeface="+mj-lt"/>
              </a:rPr>
              <a:t>C-3PO is quiet.</a:t>
            </a:r>
          </a:p>
          <a:p>
            <a:pPr marL="342900" indent="-342900">
              <a:spcBef>
                <a:spcPct val="50000"/>
              </a:spcBef>
            </a:pPr>
            <a:r>
              <a:rPr lang="en-US" sz="3400" dirty="0">
                <a:latin typeface="+mj-lt"/>
              </a:rPr>
              <a:t>3. R2-D2 </a:t>
            </a:r>
            <a:r>
              <a:rPr lang="en-US" sz="3400" dirty="0">
                <a:solidFill>
                  <a:srgbClr val="242021"/>
                </a:solidFill>
                <a:latin typeface="+mj-lt"/>
              </a:rPr>
              <a:t>works on spaceships as a mechanic.</a:t>
            </a:r>
            <a:endParaRPr lang="en-US" sz="3400" dirty="0">
              <a:latin typeface="+mj-lt"/>
            </a:endParaRPr>
          </a:p>
          <a:p>
            <a:pPr marL="342900" indent="-342900">
              <a:spcBef>
                <a:spcPct val="50000"/>
              </a:spcBef>
            </a:pPr>
            <a:r>
              <a:rPr lang="en-US" sz="3400" dirty="0">
                <a:latin typeface="+mj-lt"/>
              </a:rPr>
              <a:t>4. BB-8 has the circular shape.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619250" y="870725"/>
            <a:ext cx="9678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hlink"/>
                </a:solidFill>
                <a:latin typeface="Calibri" pitchFamily="34" charset="0"/>
              </a:rPr>
              <a:t>First, underline the key words, then choose the correct answers.</a:t>
            </a: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V="1">
            <a:off x="1003129" y="2195697"/>
            <a:ext cx="112429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V="1">
            <a:off x="4017565" y="2195697"/>
            <a:ext cx="336844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flipV="1">
            <a:off x="9137254" y="2211718"/>
            <a:ext cx="176178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 flipV="1">
            <a:off x="1003129" y="2980824"/>
            <a:ext cx="112429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V="1">
            <a:off x="2516513" y="2980824"/>
            <a:ext cx="96033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V="1">
            <a:off x="1003129" y="3780466"/>
            <a:ext cx="107734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V="1">
            <a:off x="3897862" y="3738676"/>
            <a:ext cx="182245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V="1">
            <a:off x="1003129" y="4538923"/>
            <a:ext cx="86938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V="1">
            <a:off x="3268423" y="4538923"/>
            <a:ext cx="245189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animBg="1"/>
      <p:bldP spid="50185" grpId="0" animBg="1"/>
      <p:bldP spid="50194" grpId="0" animBg="1"/>
      <p:bldP spid="50195" grpId="0" animBg="1"/>
      <p:bldP spid="50197" grpId="0" animBg="1"/>
      <p:bldP spid="19" grpId="0" animBg="1"/>
      <p:bldP spid="17" grpId="0" animBg="1"/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185056" y="1023292"/>
            <a:ext cx="96266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1. C-3PO can speak more than 7 million different languages	.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533762" y="423353"/>
            <a:ext cx="6761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Now, read again to check the answers.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056" y="2290289"/>
            <a:ext cx="962660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>
                <a:latin typeface="Calibri" pitchFamily="34" charset="0"/>
              </a:rPr>
              <a:t>2. C-3PO is quiet.</a:t>
            </a:r>
          </a:p>
          <a:p>
            <a:pPr marL="342900" indent="-342900">
              <a:spcBef>
                <a:spcPct val="50000"/>
              </a:spcBef>
            </a:pPr>
            <a:r>
              <a:rPr lang="en-US" sz="3000">
                <a:latin typeface="Calibri" pitchFamily="34" charset="0"/>
              </a:rPr>
              <a:t>	</a:t>
            </a:r>
            <a:endParaRPr lang="en-US" sz="3000" dirty="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96614" y="1002790"/>
            <a:ext cx="8926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itchFamily="34" charset="0"/>
              </a:rPr>
              <a:t>True</a:t>
            </a:r>
            <a:endParaRPr lang="en-US" sz="3000" b="1" dirty="0"/>
          </a:p>
        </p:txBody>
      </p:sp>
      <p:sp>
        <p:nvSpPr>
          <p:cNvPr id="7" name="Rectangle 6"/>
          <p:cNvSpPr/>
          <p:nvPr/>
        </p:nvSpPr>
        <p:spPr>
          <a:xfrm>
            <a:off x="527063" y="1636449"/>
            <a:ext cx="82620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C-3PO can speak over 7 million different languages.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21590" y="2190447"/>
            <a:ext cx="9820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itchFamily="34" charset="0"/>
              </a:rPr>
              <a:t>False</a:t>
            </a:r>
            <a:endParaRPr lang="en-US" sz="3000" b="1" dirty="0"/>
          </a:p>
        </p:txBody>
      </p:sp>
      <p:sp>
        <p:nvSpPr>
          <p:cNvPr id="13" name="Rectangle 12"/>
          <p:cNvSpPr/>
          <p:nvPr/>
        </p:nvSpPr>
        <p:spPr>
          <a:xfrm>
            <a:off x="527063" y="2913537"/>
            <a:ext cx="96770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People sometimes get angry with him because he talks a lot.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5055" y="3626536"/>
            <a:ext cx="962660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>
                <a:latin typeface="Calibri" pitchFamily="34" charset="0"/>
              </a:rPr>
              <a:t>3. R2-D2 works on spaceships as a mechanic.</a:t>
            </a:r>
          </a:p>
          <a:p>
            <a:pPr marL="342900" indent="-342900">
              <a:spcBef>
                <a:spcPct val="50000"/>
              </a:spcBef>
            </a:pPr>
            <a:r>
              <a:rPr lang="en-US" sz="3000">
                <a:latin typeface="Calibri" pitchFamily="34" charset="0"/>
              </a:rPr>
              <a:t>	</a:t>
            </a:r>
            <a:endParaRPr lang="en-US" sz="3000" dirty="0"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641048" y="3536784"/>
            <a:ext cx="8926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itchFamily="34" charset="0"/>
              </a:rPr>
              <a:t>True</a:t>
            </a:r>
            <a:endParaRPr lang="en-US" sz="3000" b="1" dirty="0"/>
          </a:p>
        </p:txBody>
      </p:sp>
      <p:sp>
        <p:nvSpPr>
          <p:cNvPr id="16" name="Rectangle 15"/>
          <p:cNvSpPr/>
          <p:nvPr/>
        </p:nvSpPr>
        <p:spPr>
          <a:xfrm>
            <a:off x="527063" y="4215806"/>
            <a:ext cx="111606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R2-D2 is a droid, too. He works on spaceships as a mechanic.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5055" y="4962782"/>
            <a:ext cx="962660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4. BB-8 has the circular shape.</a:t>
            </a:r>
          </a:p>
          <a:p>
            <a:pPr marL="342900" indent="-342900">
              <a:spcBef>
                <a:spcPct val="50000"/>
              </a:spcBef>
            </a:pPr>
            <a:r>
              <a:rPr lang="en-US" sz="3000" dirty="0">
                <a:latin typeface="Calibri" pitchFamily="34" charset="0"/>
              </a:rPr>
              <a:t>	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96614" y="4962782"/>
            <a:ext cx="8926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itchFamily="34" charset="0"/>
              </a:rPr>
              <a:t>True</a:t>
            </a:r>
            <a:endParaRPr lang="en-US" sz="3000" b="1" dirty="0"/>
          </a:p>
        </p:txBody>
      </p:sp>
      <p:sp>
        <p:nvSpPr>
          <p:cNvPr id="19" name="Rectangle 18"/>
          <p:cNvSpPr/>
          <p:nvPr/>
        </p:nvSpPr>
        <p:spPr>
          <a:xfrm>
            <a:off x="527063" y="5557709"/>
            <a:ext cx="23649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BB-8 is 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15" grpId="0"/>
      <p:bldP spid="16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614488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2830513"/>
            <a:ext cx="3255962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Reading 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102100"/>
            <a:ext cx="3255962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16890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111" y="386052"/>
            <a:ext cx="4117398" cy="581064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76250"/>
            <a:ext cx="2400300" cy="579438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latin typeface="Calibri" pitchFamily="34" charset="0"/>
              </a:rPr>
              <a:t>Post-reading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0" y="282575"/>
            <a:ext cx="60372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043132" y="2586997"/>
            <a:ext cx="10493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Which droid seems to be the most interesting to you? </a:t>
            </a:r>
            <a:endParaRPr lang="en-US" sz="3600" b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658"/>
            <a:ext cx="2086265" cy="802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613532" y="893677"/>
            <a:ext cx="5153844" cy="1421574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Hi, B. Which droid seems to be the most interesting to you?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1" y="893679"/>
            <a:ext cx="4986233" cy="142157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C-3PO seems to be the most interesting to me.</a:t>
            </a:r>
            <a:endParaRPr lang="en-US" sz="3200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11124" y="160850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613532" y="2694109"/>
            <a:ext cx="5178614" cy="1211139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0">
                <a:solidFill>
                  <a:schemeClr val="bg1"/>
                </a:solidFill>
                <a:effectLst/>
              </a:rPr>
              <a:t>Why?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396737" y="2694110"/>
            <a:ext cx="5043507" cy="1363540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>
              <a:solidFill>
                <a:srgbClr val="242021"/>
              </a:solidFill>
            </a:endParaRPr>
          </a:p>
          <a:p>
            <a:r>
              <a:rPr lang="en-US" sz="3200">
                <a:solidFill>
                  <a:srgbClr val="242021"/>
                </a:solidFill>
              </a:rPr>
              <a:t>He can speak over 7 million different languages...</a:t>
            </a:r>
          </a:p>
          <a:p>
            <a:endParaRPr lang="en-US" sz="3200" b="1">
              <a:solidFill>
                <a:srgbClr val="24202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11125" y="302986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63094" y="4314996"/>
            <a:ext cx="5115863" cy="1323804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bg1"/>
                </a:solidFill>
              </a:rPr>
              <a:t>So?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09927" y="4312501"/>
            <a:ext cx="5185536" cy="1503507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42021"/>
                </a:solidFill>
              </a:rPr>
              <a:t>… so he is useful for communicating with other</a:t>
            </a:r>
          </a:p>
          <a:p>
            <a:r>
              <a:rPr lang="en-US" sz="3200" dirty="0">
                <a:solidFill>
                  <a:srgbClr val="242021"/>
                </a:solidFill>
              </a:rPr>
              <a:t>aliens from different planets.</a:t>
            </a:r>
            <a:endParaRPr lang="en-US" sz="3200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35916" y="463014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42775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3" y="1204686"/>
            <a:ext cx="12001970" cy="3976914"/>
          </a:xfrm>
          <a:prstGeom prst="rect">
            <a:avLst/>
          </a:prstGeom>
        </p:spPr>
      </p:pic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4074249" y="2978820"/>
            <a:ext cx="402058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767832" y="3476038"/>
            <a:ext cx="691011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3807619" y="3996128"/>
            <a:ext cx="477301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1004851" y="876559"/>
            <a:ext cx="10414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Calibri" pitchFamily="34" charset="0"/>
              </a:rPr>
              <a:t>Write a paragraph (60-80 words) about a droid.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What is its name?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What can it do?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What is its shape?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06" y="412709"/>
            <a:ext cx="9453093" cy="605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vi-VN" sz="3600" i="1">
                <a:solidFill>
                  <a:srgbClr val="0070C0"/>
                </a:solidFill>
                <a:latin typeface="Calibri" pitchFamily="34" charset="0"/>
              </a:rPr>
              <a:t>alien </a:t>
            </a:r>
            <a:endParaRPr lang="en-US" sz="3600" i="1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vi-VN" sz="3600" i="1">
                <a:solidFill>
                  <a:srgbClr val="0070C0"/>
                </a:solidFill>
                <a:latin typeface="Calibri" pitchFamily="34" charset="0"/>
              </a:rPr>
              <a:t>behave</a:t>
            </a:r>
            <a:endParaRPr lang="en-US" sz="3600" i="1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vi-VN" sz="3600" i="1">
                <a:solidFill>
                  <a:srgbClr val="0070C0"/>
                </a:solidFill>
                <a:latin typeface="Calibri" pitchFamily="34" charset="0"/>
              </a:rPr>
              <a:t>fault </a:t>
            </a:r>
            <a:endParaRPr lang="en-US" sz="3600" i="1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vi-VN" sz="3600" i="1">
                <a:solidFill>
                  <a:srgbClr val="0070C0"/>
                </a:solidFill>
                <a:latin typeface="Calibri" pitchFamily="34" charset="0"/>
              </a:rPr>
              <a:t>mission </a:t>
            </a:r>
            <a:endParaRPr lang="en-US" sz="3600" i="1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vi-VN" sz="3600" i="1">
                <a:solidFill>
                  <a:srgbClr val="0070C0"/>
                </a:solidFill>
                <a:latin typeface="Calibri" pitchFamily="34" charset="0"/>
              </a:rPr>
              <a:t>put out </a:t>
            </a:r>
            <a:endParaRPr lang="en-US" sz="3600" i="1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vi-VN" sz="3600" i="1">
                <a:solidFill>
                  <a:srgbClr val="0070C0"/>
                </a:solidFill>
                <a:latin typeface="Calibri" pitchFamily="34" charset="0"/>
              </a:rPr>
              <a:t>trouble</a:t>
            </a:r>
            <a:endParaRPr lang="en-US" sz="3600" i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Reading: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for specific information. </a:t>
            </a:r>
          </a:p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Writing: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a paragraph about a droid.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75" y="1416050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32).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65 </a:t>
            </a:r>
            <a:r>
              <a:rPr lang="en-US" sz="3600" i="1">
                <a:solidFill>
                  <a:srgbClr val="0000CC"/>
                </a:solidFill>
                <a:latin typeface="Calibri" pitchFamily="34" charset="0"/>
              </a:rPr>
              <a:t>SB).</a:t>
            </a:r>
            <a:endParaRPr lang="en-US" sz="3600" i="1" dirty="0">
              <a:solidFill>
                <a:srgbClr val="0000CC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Notebook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(pages 20&amp;21).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scan a text, to listen and read for gist and specific information.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learn and use some vocabulary related to the topic.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654" y="392805"/>
            <a:ext cx="8906171" cy="60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51972" y="1237807"/>
            <a:ext cx="127929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Pick out one letter in each word to have the correct words.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174284" y="2000820"/>
            <a:ext cx="40881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deviece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realitay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plaeyer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viartual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preadiction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75" y="297406"/>
            <a:ext cx="1474417" cy="9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5814" y="29740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77204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93535" y="572788"/>
            <a:ext cx="127929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Pick out one letter in each word to have the correct words.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6502" y="1707154"/>
            <a:ext cx="40881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deviece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realitay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plaeyer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viartual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6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preadiction</a:t>
            </a:r>
            <a:r>
              <a:rPr lang="en-US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endParaRPr lang="en-US" sz="3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560065" y="3692983"/>
            <a:ext cx="1619062" cy="5264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64232" y="3187355"/>
            <a:ext cx="18488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46826" y="1875489"/>
            <a:ext cx="40881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1. device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2. reality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3. player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4. virtual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5. prediction </a:t>
            </a:r>
            <a:r>
              <a:rPr lang="en-US" sz="3600" i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endParaRPr lang="en-US" sz="3600" dirty="0">
              <a:solidFill>
                <a:srgbClr val="FF0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789095" y="2270760"/>
            <a:ext cx="252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937163" y="3068891"/>
            <a:ext cx="278477" cy="76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82396" y="3917441"/>
            <a:ext cx="2066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318905" y="4735830"/>
            <a:ext cx="263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639406" y="5571404"/>
            <a:ext cx="2307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1160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7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4926" y="3807013"/>
            <a:ext cx="3015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j-lt"/>
              </a:rPr>
              <a:t>Reading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8211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753" y="1425575"/>
            <a:ext cx="4467225" cy="2447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812" y="1831896"/>
            <a:ext cx="3560764" cy="3815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6" y="1019255"/>
            <a:ext cx="3724275" cy="3914775"/>
          </a:xfrm>
          <a:prstGeom prst="rect">
            <a:avLst/>
          </a:prstGeom>
        </p:spPr>
      </p:pic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2438400" y="399653"/>
            <a:ext cx="12025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latin typeface="Calibri" pitchFamily="34" charset="0"/>
              </a:rPr>
              <a:t>Find these words in the text, try to guess what are their meanings.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0" y="374213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Pre-reading</a:t>
            </a:r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1654175" y="2697163"/>
            <a:ext cx="660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1417638" y="4187825"/>
            <a:ext cx="3254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>
            <a:off x="5807392" y="4124643"/>
            <a:ext cx="7683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>
            <a:off x="5336557" y="4689475"/>
            <a:ext cx="74991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274" y="4010026"/>
            <a:ext cx="3339483" cy="2276474"/>
          </a:xfrm>
          <a:prstGeom prst="rect">
            <a:avLst/>
          </a:prstGeom>
        </p:spPr>
      </p:pic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1247776" y="2943225"/>
            <a:ext cx="495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0534849" y="3673475"/>
            <a:ext cx="48515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9" grpId="0" animBg="1"/>
      <p:bldP spid="58380" grpId="0" animBg="1"/>
      <p:bldP spid="58381" grpId="0" animBg="1"/>
      <p:bldP spid="58382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11581</TotalTime>
  <Words>1290</Words>
  <Application>Microsoft Office PowerPoint</Application>
  <PresentationFormat>Widescreen</PresentationFormat>
  <Paragraphs>165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325</cp:revision>
  <dcterms:created xsi:type="dcterms:W3CDTF">2020-12-08T03:17:05Z</dcterms:created>
  <dcterms:modified xsi:type="dcterms:W3CDTF">2022-12-19T14:02:15Z</dcterms:modified>
</cp:coreProperties>
</file>