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sldIdLst>
    <p:sldId id="281" r:id="rId4"/>
    <p:sldId id="259" r:id="rId5"/>
    <p:sldId id="273" r:id="rId6"/>
    <p:sldId id="260" r:id="rId7"/>
    <p:sldId id="264" r:id="rId8"/>
    <p:sldId id="271" r:id="rId9"/>
    <p:sldId id="282" r:id="rId10"/>
    <p:sldId id="285" r:id="rId11"/>
    <p:sldId id="286" r:id="rId12"/>
    <p:sldId id="287" r:id="rId13"/>
    <p:sldId id="298" r:id="rId14"/>
    <p:sldId id="288" r:id="rId15"/>
    <p:sldId id="289" r:id="rId16"/>
    <p:sldId id="290" r:id="rId17"/>
    <p:sldId id="291" r:id="rId18"/>
    <p:sldId id="292" r:id="rId19"/>
    <p:sldId id="294" r:id="rId20"/>
    <p:sldId id="261" r:id="rId21"/>
    <p:sldId id="268" r:id="rId22"/>
    <p:sldId id="297" r:id="rId23"/>
    <p:sldId id="275" r:id="rId24"/>
    <p:sldId id="263" r:id="rId25"/>
    <p:sldId id="270" r:id="rId26"/>
    <p:sldId id="279" r:id="rId27"/>
    <p:sldId id="280" r:id="rId28"/>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UTM Avo" panose="02040603050506020204" pitchFamily="18" charset="0"/>
      <p:regular r:id="rId35"/>
      <p:bold r:id="rId36"/>
      <p:italic r:id="rId37"/>
      <p:boldItalic r:id="rId3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4"/>
  </p:normalViewPr>
  <p:slideViewPr>
    <p:cSldViewPr snapToGrid="0">
      <p:cViewPr varScale="1">
        <p:scale>
          <a:sx n="76" d="100"/>
          <a:sy n="76" d="100"/>
        </p:scale>
        <p:origin x="132"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2/1/388/12/"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12/"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2/1/388/12/" TargetMode="Externa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5.jpg"/><Relationship Id="rId1" Type="http://schemas.openxmlformats.org/officeDocument/2006/relationships/slideLayout" Target="../slideLayouts/slideLayout2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12/"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hoc10.vn/doc-sach/tieng-viet-4-tap-2/1/388/1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934779" y="1924062"/>
            <a:ext cx="10322442"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4800" b="1" i="0" u="none" strike="noStrike" kern="0" cap="none" spc="0" normalizeH="0" baseline="0" noProof="0" dirty="0">
                <a:ln>
                  <a:noFill/>
                </a:ln>
                <a:solidFill>
                  <a:srgbClr val="002060"/>
                </a:solidFill>
                <a:effectLst/>
                <a:uLnTx/>
                <a:uFillTx/>
                <a:latin typeface="UTM Avo" panose="02040603050506020204" pitchFamily="18"/>
                <a:sym typeface="Calibri"/>
              </a:rPr>
              <a:t> </a:t>
            </a:r>
            <a:r>
              <a:rPr lang="en-US" sz="4800" b="1" kern="0" dirty="0">
                <a:solidFill>
                  <a:srgbClr val="002060"/>
                </a:solidFill>
                <a:latin typeface="UTM Avo" panose="02040603050506020204" pitchFamily="18"/>
              </a:rPr>
              <a:t>20</a:t>
            </a:r>
            <a:endParaRPr kumimoji="0" lang="en-US" sz="4800" b="1" i="0" u="none" strike="noStrike" kern="0" cap="none" spc="0" normalizeH="0" baseline="0" noProof="0" dirty="0">
              <a:ln>
                <a:noFill/>
              </a:ln>
              <a:solidFill>
                <a:srgbClr val="002060"/>
              </a:solidFill>
              <a:effectLst/>
              <a:uLnTx/>
              <a:uFillTx/>
              <a:latin typeface="UTM Avo" panose="02040603050506020204" pitchFamily="18"/>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4</a:t>
            </a:r>
            <a:r>
              <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r>
              <a:rPr lang="en-US" sz="4800" b="1" i="0" u="none" strike="noStrike" dirty="0">
                <a:solidFill>
                  <a:srgbClr val="FF0000"/>
                </a:solidFill>
                <a:effectLst/>
                <a:latin typeface="UTM Avo" panose="02040603050506020204" pitchFamily="18"/>
              </a:rPr>
              <a:t>Con </a:t>
            </a:r>
            <a:r>
              <a:rPr lang="en-US" sz="4800" b="1" i="0" u="none" strike="noStrike" dirty="0" err="1">
                <a:solidFill>
                  <a:srgbClr val="FF0000"/>
                </a:solidFill>
                <a:effectLst/>
                <a:latin typeface="UTM Avo" panose="02040603050506020204" pitchFamily="18"/>
              </a:rPr>
              <a:t>sóng</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lan</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xa</a:t>
            </a:r>
            <a:endPar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901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26;p10">
            <a:extLst>
              <a:ext uri="{FF2B5EF4-FFF2-40B4-BE49-F238E27FC236}">
                <a16:creationId xmlns:a16="http://schemas.microsoft.com/office/drawing/2014/main" id="{0A3F66C1-B40F-F84A-D460-1E4559E51358}"/>
              </a:ext>
            </a:extLst>
          </p:cNvPr>
          <p:cNvSpPr txBox="1"/>
          <p:nvPr/>
        </p:nvSpPr>
        <p:spPr>
          <a:xfrm>
            <a:off x="3788906" y="1729768"/>
            <a:ext cx="4608779"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a:t>
            </a:r>
            <a:endParaRPr sz="2800" b="1" dirty="0">
              <a:solidFill>
                <a:schemeClr val="bg1"/>
              </a:solidFill>
              <a:latin typeface="UTM Avo" panose="02040603050506020204" pitchFamily="18"/>
            </a:endParaRPr>
          </a:p>
        </p:txBody>
      </p:sp>
      <p:grpSp>
        <p:nvGrpSpPr>
          <p:cNvPr id="3" name="Google Shape;227;p10">
            <a:extLst>
              <a:ext uri="{FF2B5EF4-FFF2-40B4-BE49-F238E27FC236}">
                <a16:creationId xmlns:a16="http://schemas.microsoft.com/office/drawing/2014/main" id="{7C22CC6F-1312-CDDE-89F0-F0BC2223348D}"/>
              </a:ext>
            </a:extLst>
          </p:cNvPr>
          <p:cNvGrpSpPr/>
          <p:nvPr/>
        </p:nvGrpSpPr>
        <p:grpSpPr>
          <a:xfrm>
            <a:off x="1051396" y="2402868"/>
            <a:ext cx="10089207" cy="4059177"/>
            <a:chOff x="1581149" y="2592026"/>
            <a:chExt cx="15133810" cy="6088765"/>
          </a:xfrm>
        </p:grpSpPr>
        <p:sp>
          <p:nvSpPr>
            <p:cNvPr id="4" name="Google Shape;228;p10">
              <a:extLst>
                <a:ext uri="{FF2B5EF4-FFF2-40B4-BE49-F238E27FC236}">
                  <a16:creationId xmlns:a16="http://schemas.microsoft.com/office/drawing/2014/main" id="{FA90C0EE-42F1-E181-FDDF-17C583C4470E}"/>
                </a:ext>
              </a:extLst>
            </p:cNvPr>
            <p:cNvSpPr/>
            <p:nvPr/>
          </p:nvSpPr>
          <p:spPr>
            <a:xfrm>
              <a:off x="1581149" y="6317365"/>
              <a:ext cx="15133810" cy="2363426"/>
            </a:xfrm>
            <a:custGeom>
              <a:avLst/>
              <a:gdLst/>
              <a:ahLst/>
              <a:cxnLst/>
              <a:rect l="l" t="t" r="r" b="b"/>
              <a:pathLst>
                <a:path w="11924330" h="12726834" extrusionOk="0">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chemeClr val="accent4">
                <a:lumMod val="60000"/>
                <a:lumOff val="40000"/>
              </a:schemeClr>
            </a:solidFill>
            <a:ln>
              <a:noFill/>
            </a:ln>
          </p:spPr>
          <p:txBody>
            <a:bodyPr spcFirstLastPara="1" wrap="square" lIns="240000" tIns="30467" rIns="240000" bIns="120000" anchor="ctr" anchorCtr="0">
              <a:noAutofit/>
            </a:bodyPr>
            <a:lstStyle/>
            <a:p>
              <a:pPr algn="just">
                <a:lnSpc>
                  <a:spcPct val="150000"/>
                </a:lnSpc>
              </a:pPr>
              <a:r>
                <a:rPr lang="vi-VN" sz="2400">
                  <a:solidFill>
                    <a:schemeClr val="bg1"/>
                  </a:solidFill>
                  <a:latin typeface="UTM Avo" panose="02040603050506020204" pitchFamily="18"/>
                </a:rPr>
                <a:t>Luyện đọc câu chuyện với giọng đọc diễn cảm, nhấn giọng đúng chỗ, phù hợp và đọc đúng các từ khó có trong bài đọc.</a:t>
              </a:r>
              <a:endParaRPr sz="2400">
                <a:solidFill>
                  <a:schemeClr val="bg1"/>
                </a:solidFill>
                <a:latin typeface="UTM Avo" panose="02040603050506020204" pitchFamily="18"/>
              </a:endParaRPr>
            </a:p>
          </p:txBody>
        </p:sp>
        <p:sp>
          <p:nvSpPr>
            <p:cNvPr id="5" name="Google Shape;229;p10">
              <a:extLst>
                <a:ext uri="{FF2B5EF4-FFF2-40B4-BE49-F238E27FC236}">
                  <a16:creationId xmlns:a16="http://schemas.microsoft.com/office/drawing/2014/main" id="{11C02D48-FFF7-9DF5-33E8-9B5D689DEA2A}"/>
                </a:ext>
              </a:extLst>
            </p:cNvPr>
            <p:cNvSpPr/>
            <p:nvPr/>
          </p:nvSpPr>
          <p:spPr>
            <a:xfrm>
              <a:off x="1801100" y="2592026"/>
              <a:ext cx="14685799" cy="4038599"/>
            </a:xfrm>
            <a:custGeom>
              <a:avLst/>
              <a:gdLst/>
              <a:ahLst/>
              <a:cxnLst/>
              <a:rect l="l" t="t" r="r" b="b"/>
              <a:pathLst>
                <a:path w="2565766" h="705586" extrusionOk="0">
                  <a:moveTo>
                    <a:pt x="0" y="0"/>
                  </a:moveTo>
                  <a:lnTo>
                    <a:pt x="2565766" y="0"/>
                  </a:lnTo>
                  <a:lnTo>
                    <a:pt x="2565766" y="705586"/>
                  </a:lnTo>
                  <a:lnTo>
                    <a:pt x="0" y="705586"/>
                  </a:lnTo>
                  <a:lnTo>
                    <a:pt x="0" y="0"/>
                  </a:lnTo>
                  <a:close/>
                </a:path>
              </a:pathLst>
            </a:custGeom>
            <a:blipFill rotWithShape="1">
              <a:blip r:embed="rId3">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27675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44;p5">
            <a:extLst>
              <a:ext uri="{FF2B5EF4-FFF2-40B4-BE49-F238E27FC236}">
                <a16:creationId xmlns:a16="http://schemas.microsoft.com/office/drawing/2014/main" id="{B02E8376-89D9-DC8C-D355-AE26CDE23C16}"/>
              </a:ext>
            </a:extLst>
          </p:cNvPr>
          <p:cNvSpPr>
            <a:spLocks noChangeAspect="1"/>
          </p:cNvSpPr>
          <p:nvPr/>
        </p:nvSpPr>
        <p:spPr>
          <a:xfrm>
            <a:off x="3364928" y="3429000"/>
            <a:ext cx="5102047" cy="3429000"/>
          </a:xfrm>
          <a:custGeom>
            <a:avLst/>
            <a:gdLst/>
            <a:ahLst/>
            <a:cxnLst/>
            <a:rect l="l" t="t" r="r" b="b"/>
            <a:pathLst>
              <a:path w="1393323" h="936429" extrusionOk="0">
                <a:moveTo>
                  <a:pt x="0" y="0"/>
                </a:moveTo>
                <a:lnTo>
                  <a:pt x="1393323" y="0"/>
                </a:lnTo>
                <a:lnTo>
                  <a:pt x="1393323" y="936429"/>
                </a:lnTo>
                <a:lnTo>
                  <a:pt x="0" y="936429"/>
                </a:lnTo>
                <a:lnTo>
                  <a:pt x="0" y="0"/>
                </a:lnTo>
                <a:close/>
              </a:path>
            </a:pathLst>
          </a:custGeom>
          <a:blipFill rotWithShape="1">
            <a:blip r:embed="rId3">
              <a:alphaModFix/>
            </a:blip>
            <a:stretch>
              <a:fillRect/>
            </a:stretch>
          </a:blipFill>
          <a:ln>
            <a:noFill/>
          </a:ln>
        </p:spPr>
        <p:txBody>
          <a:bodyPr/>
          <a:lstStyle/>
          <a:p>
            <a:endParaRPr lang="en-US"/>
          </a:p>
        </p:txBody>
      </p:sp>
      <p:sp>
        <p:nvSpPr>
          <p:cNvPr id="2" name="Google Shape;235;p11">
            <a:extLst>
              <a:ext uri="{FF2B5EF4-FFF2-40B4-BE49-F238E27FC236}">
                <a16:creationId xmlns:a16="http://schemas.microsoft.com/office/drawing/2014/main" id="{F2953D64-53EF-06D8-8642-CB1E82E57D85}"/>
              </a:ext>
            </a:extLst>
          </p:cNvPr>
          <p:cNvSpPr txBox="1"/>
          <p:nvPr/>
        </p:nvSpPr>
        <p:spPr>
          <a:xfrm>
            <a:off x="4114800" y="1213009"/>
            <a:ext cx="3962400" cy="2215991"/>
          </a:xfrm>
          <a:prstGeom prst="rect">
            <a:avLst/>
          </a:prstGeom>
          <a:noFill/>
          <a:ln>
            <a:noFill/>
          </a:ln>
        </p:spPr>
        <p:txBody>
          <a:bodyPr spcFirstLastPara="1" wrap="square" lIns="0" tIns="0" rIns="0" bIns="0" anchor="t" anchorCtr="0">
            <a:spAutoFit/>
          </a:bodyPr>
          <a:lstStyle/>
          <a:p>
            <a:pPr algn="ctr">
              <a:lnSpc>
                <a:spcPct val="150000"/>
              </a:lnSpc>
            </a:pPr>
            <a:r>
              <a:rPr lang="vi-VN" sz="4800" b="1" dirty="0">
                <a:solidFill>
                  <a:schemeClr val="bg1"/>
                </a:solidFill>
                <a:latin typeface="UTM Avo" panose="02040603050506020204" pitchFamily="18"/>
              </a:rPr>
              <a:t>02.</a:t>
            </a:r>
            <a:endParaRPr sz="622" dirty="0">
              <a:solidFill>
                <a:schemeClr val="bg1"/>
              </a:solidFill>
              <a:latin typeface="UTM Avo" panose="02040603050506020204" pitchFamily="18"/>
            </a:endParaRPr>
          </a:p>
          <a:p>
            <a:pPr algn="ctr">
              <a:lnSpc>
                <a:spcPct val="150000"/>
              </a:lnSpc>
            </a:pPr>
            <a:r>
              <a:rPr lang="vi-VN" sz="4800" b="1" dirty="0">
                <a:solidFill>
                  <a:schemeClr val="bg1"/>
                </a:solidFill>
                <a:latin typeface="UTM Avo" panose="02040603050506020204" pitchFamily="18"/>
              </a:rPr>
              <a:t>ĐỌC HIỂU</a:t>
            </a:r>
            <a:endParaRPr sz="4800" b="1" dirty="0">
              <a:solidFill>
                <a:schemeClr val="bg1"/>
              </a:solidFill>
              <a:latin typeface="UTM Avo" panose="02040603050506020204" pitchFamily="18"/>
            </a:endParaRPr>
          </a:p>
        </p:txBody>
      </p:sp>
    </p:spTree>
    <p:extLst>
      <p:ext uri="{BB962C8B-B14F-4D97-AF65-F5344CB8AC3E}">
        <p14:creationId xmlns:p14="http://schemas.microsoft.com/office/powerpoint/2010/main" val="39681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42;p12">
            <a:extLst>
              <a:ext uri="{FF2B5EF4-FFF2-40B4-BE49-F238E27FC236}">
                <a16:creationId xmlns:a16="http://schemas.microsoft.com/office/drawing/2014/main" id="{58089D3A-2360-E775-D28D-3C522D06C9FA}"/>
              </a:ext>
            </a:extLst>
          </p:cNvPr>
          <p:cNvSpPr/>
          <p:nvPr/>
        </p:nvSpPr>
        <p:spPr>
          <a:xfrm>
            <a:off x="4064794" y="1683418"/>
            <a:ext cx="7771606" cy="1089713"/>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rgbClr val="FFFFFF"/>
          </a:solidFill>
          <a:ln w="9525" cap="rnd" cmpd="sng">
            <a:solidFill>
              <a:srgbClr val="2C594F"/>
            </a:solidFill>
            <a:prstDash val="solid"/>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200" b="1" dirty="0">
                <a:solidFill>
                  <a:schemeClr val="bg1"/>
                </a:solidFill>
                <a:latin typeface="UTM Avo" panose="02040603050506020204" pitchFamily="18"/>
              </a:rPr>
              <a:t>Câu 1. </a:t>
            </a:r>
            <a:r>
              <a:rPr lang="vi-VN" sz="2200" dirty="0">
                <a:solidFill>
                  <a:schemeClr val="bg1"/>
                </a:solidFill>
                <a:latin typeface="UTM Avo" panose="02040603050506020204" pitchFamily="18"/>
              </a:rPr>
              <a:t>Tìm những hình ảnh miêu tả vẻ đẹp và sự yên bình trên hồ nước.</a:t>
            </a:r>
            <a:endParaRPr sz="2200" dirty="0">
              <a:solidFill>
                <a:schemeClr val="bg1"/>
              </a:solidFill>
              <a:latin typeface="UTM Avo" panose="02040603050506020204" pitchFamily="18"/>
            </a:endParaRPr>
          </a:p>
        </p:txBody>
      </p:sp>
      <p:sp>
        <p:nvSpPr>
          <p:cNvPr id="3" name="Google Shape;243;p12">
            <a:extLst>
              <a:ext uri="{FF2B5EF4-FFF2-40B4-BE49-F238E27FC236}">
                <a16:creationId xmlns:a16="http://schemas.microsoft.com/office/drawing/2014/main" id="{561939E6-8F52-1C29-7952-2E2E5EDD7A69}"/>
              </a:ext>
            </a:extLst>
          </p:cNvPr>
          <p:cNvSpPr txBox="1"/>
          <p:nvPr/>
        </p:nvSpPr>
        <p:spPr>
          <a:xfrm>
            <a:off x="829524" y="1821303"/>
            <a:ext cx="2336800" cy="553998"/>
          </a:xfrm>
          <a:prstGeom prst="rect">
            <a:avLst/>
          </a:prstGeom>
          <a:noFill/>
          <a:ln>
            <a:noFill/>
          </a:ln>
        </p:spPr>
        <p:txBody>
          <a:bodyPr spcFirstLastPara="1" wrap="square" lIns="0" tIns="0" rIns="0" bIns="0" anchor="t" anchorCtr="0">
            <a:spAutoFit/>
          </a:bodyPr>
          <a:lstStyle/>
          <a:p>
            <a:pPr algn="ctr">
              <a:lnSpc>
                <a:spcPct val="150000"/>
              </a:lnSpc>
            </a:pPr>
            <a:r>
              <a:rPr lang="vi-VN" sz="2400" b="1" dirty="0">
                <a:solidFill>
                  <a:schemeClr val="bg1"/>
                </a:solidFill>
                <a:latin typeface="UTM Avo" panose="02040603050506020204" pitchFamily="18"/>
              </a:rPr>
              <a:t>Trả lời câu hỏi</a:t>
            </a:r>
            <a:endParaRPr sz="2400" b="1" dirty="0">
              <a:solidFill>
                <a:schemeClr val="bg1"/>
              </a:solidFill>
              <a:latin typeface="UTM Avo" panose="02040603050506020204" pitchFamily="18"/>
            </a:endParaRPr>
          </a:p>
        </p:txBody>
      </p:sp>
      <p:sp>
        <p:nvSpPr>
          <p:cNvPr id="4" name="Google Shape;244;p12">
            <a:extLst>
              <a:ext uri="{FF2B5EF4-FFF2-40B4-BE49-F238E27FC236}">
                <a16:creationId xmlns:a16="http://schemas.microsoft.com/office/drawing/2014/main" id="{737B2E8B-0363-E569-2DDA-91D98FAB8766}"/>
              </a:ext>
            </a:extLst>
          </p:cNvPr>
          <p:cNvSpPr/>
          <p:nvPr/>
        </p:nvSpPr>
        <p:spPr>
          <a:xfrm>
            <a:off x="4064794" y="2937431"/>
            <a:ext cx="7771606" cy="1089713"/>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rgbClr val="FFFFFF"/>
          </a:solidFill>
          <a:ln w="9525" cap="rnd" cmpd="sng">
            <a:solidFill>
              <a:srgbClr val="2C594F"/>
            </a:solidFill>
            <a:prstDash val="solid"/>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200" b="1">
                <a:solidFill>
                  <a:schemeClr val="bg1"/>
                </a:solidFill>
                <a:latin typeface="UTM Avo" panose="02040603050506020204" pitchFamily="18"/>
              </a:rPr>
              <a:t>Câu 2. </a:t>
            </a:r>
            <a:r>
              <a:rPr lang="vi-VN" sz="2200">
                <a:solidFill>
                  <a:schemeClr val="bg1"/>
                </a:solidFill>
                <a:latin typeface="UTM Avo" panose="02040603050506020204" pitchFamily="18"/>
              </a:rPr>
              <a:t>Hai anh em đều muốn giữ yên lặng cho đàn vịt bơi vào gần bờ nhưng mục đích khác nhau thế nào?</a:t>
            </a:r>
            <a:endParaRPr sz="2200">
              <a:solidFill>
                <a:schemeClr val="bg1"/>
              </a:solidFill>
              <a:latin typeface="UTM Avo" panose="02040603050506020204" pitchFamily="18"/>
            </a:endParaRPr>
          </a:p>
        </p:txBody>
      </p:sp>
      <p:sp>
        <p:nvSpPr>
          <p:cNvPr id="5" name="Google Shape;245;p12">
            <a:extLst>
              <a:ext uri="{FF2B5EF4-FFF2-40B4-BE49-F238E27FC236}">
                <a16:creationId xmlns:a16="http://schemas.microsoft.com/office/drawing/2014/main" id="{AD69FC87-EF06-83A8-CFA5-12E0D09F800D}"/>
              </a:ext>
            </a:extLst>
          </p:cNvPr>
          <p:cNvSpPr/>
          <p:nvPr/>
        </p:nvSpPr>
        <p:spPr>
          <a:xfrm>
            <a:off x="4064794" y="4191444"/>
            <a:ext cx="7771606" cy="1089713"/>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rgbClr val="FFFFFF"/>
          </a:solidFill>
          <a:ln w="9525" cap="rnd" cmpd="sng">
            <a:solidFill>
              <a:srgbClr val="2C594F"/>
            </a:solidFill>
            <a:prstDash val="solid"/>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200" b="1">
                <a:solidFill>
                  <a:schemeClr val="bg1"/>
                </a:solidFill>
                <a:latin typeface="UTM Avo" panose="02040603050506020204" pitchFamily="18"/>
              </a:rPr>
              <a:t>Câu 3. </a:t>
            </a:r>
            <a:r>
              <a:rPr lang="vi-VN" sz="2200">
                <a:solidFill>
                  <a:schemeClr val="bg1"/>
                </a:solidFill>
                <a:latin typeface="UTM Avo" panose="02040603050506020204" pitchFamily="18"/>
              </a:rPr>
              <a:t>Hãy tưởng tượng cậu bé sẽ nghĩ gì, làm gì sau những lời nói và hành động của em gái.</a:t>
            </a:r>
            <a:endParaRPr sz="2200">
              <a:solidFill>
                <a:schemeClr val="bg1"/>
              </a:solidFill>
              <a:latin typeface="UTM Avo" panose="02040603050506020204" pitchFamily="18"/>
            </a:endParaRPr>
          </a:p>
        </p:txBody>
      </p:sp>
      <p:sp>
        <p:nvSpPr>
          <p:cNvPr id="6" name="Google Shape;246;p12">
            <a:extLst>
              <a:ext uri="{FF2B5EF4-FFF2-40B4-BE49-F238E27FC236}">
                <a16:creationId xmlns:a16="http://schemas.microsoft.com/office/drawing/2014/main" id="{759D115C-84DF-A6AC-EDA3-88427D70B630}"/>
              </a:ext>
            </a:extLst>
          </p:cNvPr>
          <p:cNvSpPr/>
          <p:nvPr/>
        </p:nvSpPr>
        <p:spPr>
          <a:xfrm>
            <a:off x="4064794" y="5445457"/>
            <a:ext cx="7771606" cy="1089713"/>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rgbClr val="FFFFFF"/>
          </a:solidFill>
          <a:ln w="9525" cap="rnd" cmpd="sng">
            <a:solidFill>
              <a:srgbClr val="2C594F"/>
            </a:solidFill>
            <a:prstDash val="solid"/>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200" b="1" dirty="0">
                <a:solidFill>
                  <a:schemeClr val="bg1"/>
                </a:solidFill>
                <a:latin typeface="UTM Avo" panose="02040603050506020204" pitchFamily="18"/>
              </a:rPr>
              <a:t>Câu 4. </a:t>
            </a:r>
            <a:r>
              <a:rPr lang="vi-VN" sz="2200" dirty="0">
                <a:solidFill>
                  <a:schemeClr val="bg1"/>
                </a:solidFill>
                <a:latin typeface="UTM Avo" panose="02040603050506020204" pitchFamily="18"/>
              </a:rPr>
              <a:t>Câu chuyện giúp em hiểu thêm điều gì về lòng nhân ái?</a:t>
            </a:r>
            <a:endParaRPr sz="2200" dirty="0">
              <a:solidFill>
                <a:schemeClr val="bg1"/>
              </a:solidFill>
              <a:latin typeface="UTM Avo" panose="02040603050506020204" pitchFamily="18"/>
            </a:endParaRPr>
          </a:p>
        </p:txBody>
      </p:sp>
      <p:sp>
        <p:nvSpPr>
          <p:cNvPr id="8" name="Google Shape;248;p12">
            <a:extLst>
              <a:ext uri="{FF2B5EF4-FFF2-40B4-BE49-F238E27FC236}">
                <a16:creationId xmlns:a16="http://schemas.microsoft.com/office/drawing/2014/main" id="{B5B30637-241B-11B7-CA3C-A39A579BB4BB}"/>
              </a:ext>
            </a:extLst>
          </p:cNvPr>
          <p:cNvSpPr/>
          <p:nvPr/>
        </p:nvSpPr>
        <p:spPr>
          <a:xfrm>
            <a:off x="355600" y="5168500"/>
            <a:ext cx="3358662" cy="680913"/>
          </a:xfrm>
          <a:prstGeom prst="homePlate">
            <a:avLst>
              <a:gd name="adj" fmla="val 0"/>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dirty="0">
                <a:solidFill>
                  <a:schemeClr val="bg1"/>
                </a:solidFill>
                <a:latin typeface="UTM Avo" panose="02040603050506020204" pitchFamily="18"/>
              </a:rPr>
              <a:t>THẢO LUẬN NHÓM</a:t>
            </a:r>
            <a:endParaRPr sz="2400" dirty="0">
              <a:solidFill>
                <a:schemeClr val="bg1"/>
              </a:solidFill>
              <a:latin typeface="UTM Avo" panose="02040603050506020204" pitchFamily="18"/>
            </a:endParaRPr>
          </a:p>
        </p:txBody>
      </p:sp>
      <p:sp>
        <p:nvSpPr>
          <p:cNvPr id="9" name="Google Shape;249;p12">
            <a:extLst>
              <a:ext uri="{FF2B5EF4-FFF2-40B4-BE49-F238E27FC236}">
                <a16:creationId xmlns:a16="http://schemas.microsoft.com/office/drawing/2014/main" id="{22251B04-A84C-57F5-2AEC-98D0DCE658B6}"/>
              </a:ext>
            </a:extLst>
          </p:cNvPr>
          <p:cNvSpPr/>
          <p:nvPr/>
        </p:nvSpPr>
        <p:spPr>
          <a:xfrm>
            <a:off x="519071" y="2487158"/>
            <a:ext cx="2957707" cy="2569485"/>
          </a:xfrm>
          <a:custGeom>
            <a:avLst/>
            <a:gdLst/>
            <a:ahLst/>
            <a:cxnLst/>
            <a:rect l="l" t="t" r="r" b="b"/>
            <a:pathLst>
              <a:path w="758042" h="1075872" extrusionOk="0">
                <a:moveTo>
                  <a:pt x="0" y="0"/>
                </a:moveTo>
                <a:lnTo>
                  <a:pt x="758042" y="0"/>
                </a:lnTo>
                <a:lnTo>
                  <a:pt x="758042" y="1075872"/>
                </a:lnTo>
                <a:lnTo>
                  <a:pt x="0" y="1075872"/>
                </a:lnTo>
                <a:lnTo>
                  <a:pt x="0" y="0"/>
                </a:lnTo>
                <a:close/>
              </a:path>
            </a:pathLst>
          </a:custGeom>
          <a:blipFill rotWithShape="1">
            <a:blip r:embed="rId3">
              <a:alphaModFix/>
            </a:blip>
            <a:stretch>
              <a:fillRect t="-63371"/>
            </a:stretch>
          </a:blipFill>
          <a:ln>
            <a:noFill/>
          </a:ln>
        </p:spPr>
        <p:txBody>
          <a:bodyPr spcFirstLastPara="1" wrap="square" lIns="60950" tIns="30467" rIns="60950" bIns="30467" anchor="t" anchorCtr="0">
            <a:noAutofit/>
          </a:bodyPr>
          <a:lstStyle/>
          <a:p>
            <a:endParaRPr sz="2400">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339771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1"/>
                                          </p:val>
                                        </p:tav>
                                        <p:tav tm="100000">
                                          <p:val>
                                            <p:strVal val="#ppt_x"/>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54;p13">
            <a:extLst>
              <a:ext uri="{FF2B5EF4-FFF2-40B4-BE49-F238E27FC236}">
                <a16:creationId xmlns:a16="http://schemas.microsoft.com/office/drawing/2014/main" id="{208279AB-A3AC-03E8-2DAA-CC63D2E0FB6D}"/>
              </a:ext>
            </a:extLst>
          </p:cNvPr>
          <p:cNvSpPr/>
          <p:nvPr/>
        </p:nvSpPr>
        <p:spPr>
          <a:xfrm>
            <a:off x="1357827" y="1648478"/>
            <a:ext cx="9476333" cy="630321"/>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chemeClr val="accent4">
              <a:lumMod val="60000"/>
              <a:lumOff val="40000"/>
            </a:schemeClr>
          </a:solidFill>
          <a:ln w="12700" cap="rnd" cmpd="sng">
            <a:noFill/>
            <a:prstDash val="solid"/>
            <a:round/>
            <a:headEnd type="none" w="sm" len="sm"/>
            <a:tailEnd type="none" w="sm" len="sm"/>
          </a:ln>
        </p:spPr>
        <p:txBody>
          <a:bodyPr spcFirstLastPara="1" wrap="square" lIns="120000" tIns="30467" rIns="120000" bIns="168000" anchor="ctr" anchorCtr="0">
            <a:noAutofit/>
          </a:bodyPr>
          <a:lstStyle/>
          <a:p>
            <a:pPr algn="ctr">
              <a:lnSpc>
                <a:spcPct val="150000"/>
              </a:lnSpc>
            </a:pPr>
            <a:r>
              <a:rPr lang="vi-VN" sz="2000" b="1">
                <a:solidFill>
                  <a:schemeClr val="bg1"/>
                </a:solidFill>
                <a:latin typeface="UTM Avo" panose="02040603050506020204" pitchFamily="18"/>
              </a:rPr>
              <a:t>Câu 1. </a:t>
            </a:r>
            <a:r>
              <a:rPr lang="vi-VN" sz="2000">
                <a:solidFill>
                  <a:schemeClr val="bg1"/>
                </a:solidFill>
                <a:latin typeface="UTM Avo" panose="02040603050506020204" pitchFamily="18"/>
              </a:rPr>
              <a:t>Tìm những hình ảnh miêu tả vẻ đẹp và sự yên bình trên hồ nước.</a:t>
            </a:r>
            <a:endParaRPr sz="2000">
              <a:solidFill>
                <a:schemeClr val="bg1"/>
              </a:solidFill>
              <a:latin typeface="UTM Avo" panose="02040603050506020204" pitchFamily="18"/>
            </a:endParaRPr>
          </a:p>
        </p:txBody>
      </p:sp>
      <p:sp>
        <p:nvSpPr>
          <p:cNvPr id="3" name="Google Shape;255;p13">
            <a:extLst>
              <a:ext uri="{FF2B5EF4-FFF2-40B4-BE49-F238E27FC236}">
                <a16:creationId xmlns:a16="http://schemas.microsoft.com/office/drawing/2014/main" id="{2CFBC15D-BF00-296C-745D-D9EF643261A0}"/>
              </a:ext>
            </a:extLst>
          </p:cNvPr>
          <p:cNvSpPr/>
          <p:nvPr/>
        </p:nvSpPr>
        <p:spPr>
          <a:xfrm>
            <a:off x="4007098" y="2991945"/>
            <a:ext cx="4177797" cy="1065338"/>
          </a:xfrm>
          <a:custGeom>
            <a:avLst/>
            <a:gdLst/>
            <a:ahLst/>
            <a:cxnLst/>
            <a:rect l="l" t="t" r="r" b="b"/>
            <a:pathLst>
              <a:path w="6266696" h="1598007" extrusionOk="0">
                <a:moveTo>
                  <a:pt x="0" y="0"/>
                </a:moveTo>
                <a:lnTo>
                  <a:pt x="6266696" y="0"/>
                </a:lnTo>
                <a:lnTo>
                  <a:pt x="6266696" y="1598007"/>
                </a:lnTo>
                <a:lnTo>
                  <a:pt x="0" y="1598007"/>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56;p13">
            <a:extLst>
              <a:ext uri="{FF2B5EF4-FFF2-40B4-BE49-F238E27FC236}">
                <a16:creationId xmlns:a16="http://schemas.microsoft.com/office/drawing/2014/main" id="{A11EF8C6-D2A8-4EB4-37DB-B0760291D8C8}"/>
              </a:ext>
            </a:extLst>
          </p:cNvPr>
          <p:cNvSpPr txBox="1"/>
          <p:nvPr/>
        </p:nvSpPr>
        <p:spPr>
          <a:xfrm>
            <a:off x="976556" y="2450719"/>
            <a:ext cx="10238877" cy="369306"/>
          </a:xfrm>
          <a:prstGeom prst="rect">
            <a:avLst/>
          </a:prstGeom>
          <a:noFill/>
          <a:ln>
            <a:noFill/>
          </a:ln>
        </p:spPr>
        <p:txBody>
          <a:bodyPr spcFirstLastPara="1" wrap="square" lIns="60950" tIns="30467" rIns="60950" bIns="30467" anchor="t" anchorCtr="0">
            <a:spAutoFit/>
          </a:bodyPr>
          <a:lstStyle/>
          <a:p>
            <a:pPr algn="ctr"/>
            <a:r>
              <a:rPr lang="vi-VN" sz="2000" b="1" dirty="0">
                <a:solidFill>
                  <a:schemeClr val="bg1"/>
                </a:solidFill>
                <a:latin typeface="UTM Avo" panose="02040603050506020204" pitchFamily="18"/>
              </a:rPr>
              <a:t>Những hình ảnh miêu tả vẻ đẹp và sự yên bình trên hồ nước:</a:t>
            </a:r>
            <a:endParaRPr sz="2000" b="1" dirty="0">
              <a:solidFill>
                <a:schemeClr val="bg1"/>
              </a:solidFill>
              <a:latin typeface="UTM Avo" panose="02040603050506020204" pitchFamily="18"/>
            </a:endParaRPr>
          </a:p>
        </p:txBody>
      </p:sp>
      <p:sp>
        <p:nvSpPr>
          <p:cNvPr id="5" name="Google Shape;257;p13">
            <a:extLst>
              <a:ext uri="{FF2B5EF4-FFF2-40B4-BE49-F238E27FC236}">
                <a16:creationId xmlns:a16="http://schemas.microsoft.com/office/drawing/2014/main" id="{7BE5197C-5EB7-C831-C422-E80E495A14D9}"/>
              </a:ext>
            </a:extLst>
          </p:cNvPr>
          <p:cNvSpPr/>
          <p:nvPr/>
        </p:nvSpPr>
        <p:spPr>
          <a:xfrm>
            <a:off x="101600" y="4610100"/>
            <a:ext cx="3266827" cy="2057400"/>
          </a:xfrm>
          <a:prstGeom prst="wedgeRoundRectCallout">
            <a:avLst>
              <a:gd name="adj1" fmla="val 50400"/>
              <a:gd name="adj2" fmla="val -68591"/>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000">
                <a:solidFill>
                  <a:schemeClr val="bg1"/>
                </a:solidFill>
                <a:latin typeface="UTM Avo" panose="02040603050506020204" pitchFamily="18"/>
              </a:rPr>
              <a:t>Sáng sớm đàn vịt trời đi ăn đêm đã bay về bập bềnh trên hồ nước.</a:t>
            </a:r>
            <a:endParaRPr sz="2000">
              <a:solidFill>
                <a:schemeClr val="bg1"/>
              </a:solidFill>
              <a:latin typeface="UTM Avo" panose="02040603050506020204" pitchFamily="18"/>
            </a:endParaRPr>
          </a:p>
        </p:txBody>
      </p:sp>
      <p:sp>
        <p:nvSpPr>
          <p:cNvPr id="6" name="Google Shape;258;p13">
            <a:extLst>
              <a:ext uri="{FF2B5EF4-FFF2-40B4-BE49-F238E27FC236}">
                <a16:creationId xmlns:a16="http://schemas.microsoft.com/office/drawing/2014/main" id="{3058BB78-0B22-6600-B024-D489E577E236}"/>
              </a:ext>
            </a:extLst>
          </p:cNvPr>
          <p:cNvSpPr/>
          <p:nvPr/>
        </p:nvSpPr>
        <p:spPr>
          <a:xfrm>
            <a:off x="3622427" y="4610100"/>
            <a:ext cx="6248400" cy="2057400"/>
          </a:xfrm>
          <a:prstGeom prst="wedgeRoundRectCallout">
            <a:avLst>
              <a:gd name="adj1" fmla="val 5664"/>
              <a:gd name="adj2" fmla="val -73125"/>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000">
                <a:solidFill>
                  <a:schemeClr val="bg1"/>
                </a:solidFill>
                <a:latin typeface="UTM Avo" panose="02040603050506020204" pitchFamily="18"/>
              </a:rPr>
              <a:t>Nắng bắt đầu lên, sương mù tan dần, đã nhìn rõ đàn vịt đang bơi lại, mặt hồ lăn tăn gợn nước, óng ánh màu nắng, những cơn gió lạnh nhẹ nhàng đưa sóng đánh vào bờ.</a:t>
            </a:r>
            <a:endParaRPr sz="2000">
              <a:solidFill>
                <a:schemeClr val="bg1"/>
              </a:solidFill>
              <a:latin typeface="UTM Avo" panose="02040603050506020204" pitchFamily="18"/>
            </a:endParaRPr>
          </a:p>
        </p:txBody>
      </p:sp>
      <p:sp>
        <p:nvSpPr>
          <p:cNvPr id="7" name="Google Shape;259;p13">
            <a:extLst>
              <a:ext uri="{FF2B5EF4-FFF2-40B4-BE49-F238E27FC236}">
                <a16:creationId xmlns:a16="http://schemas.microsoft.com/office/drawing/2014/main" id="{598FFBFA-18D4-8D3A-193B-BCD3A6DF4934}"/>
              </a:ext>
            </a:extLst>
          </p:cNvPr>
          <p:cNvSpPr/>
          <p:nvPr/>
        </p:nvSpPr>
        <p:spPr>
          <a:xfrm>
            <a:off x="10124827" y="4610100"/>
            <a:ext cx="1965572" cy="2057400"/>
          </a:xfrm>
          <a:prstGeom prst="wedgeRoundRectCallout">
            <a:avLst>
              <a:gd name="adj1" fmla="val -61881"/>
              <a:gd name="adj2" fmla="val -66977"/>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000">
                <a:solidFill>
                  <a:schemeClr val="bg1"/>
                </a:solidFill>
                <a:latin typeface="UTM Avo" panose="02040603050506020204" pitchFamily="18"/>
              </a:rPr>
              <a:t>Đàn vịt </a:t>
            </a:r>
            <a:endParaRPr lang="en-US" sz="2000">
              <a:solidFill>
                <a:schemeClr val="bg1"/>
              </a:solidFill>
              <a:latin typeface="UTM Avo" panose="02040603050506020204" pitchFamily="18"/>
            </a:endParaRPr>
          </a:p>
          <a:p>
            <a:pPr algn="ctr">
              <a:lnSpc>
                <a:spcPct val="150000"/>
              </a:lnSpc>
            </a:pPr>
            <a:r>
              <a:rPr lang="vi-VN" sz="2000">
                <a:solidFill>
                  <a:schemeClr val="bg1"/>
                </a:solidFill>
                <a:latin typeface="UTM Avo" panose="02040603050506020204" pitchFamily="18"/>
              </a:rPr>
              <a:t>nhởn nhơ trôi.</a:t>
            </a:r>
            <a:endParaRPr sz="2000">
              <a:solidFill>
                <a:schemeClr val="bg1"/>
              </a:solidFill>
              <a:latin typeface="UTM Avo" panose="02040603050506020204" pitchFamily="18"/>
            </a:endParaRPr>
          </a:p>
        </p:txBody>
      </p:sp>
    </p:spTree>
    <p:extLst>
      <p:ext uri="{BB962C8B-B14F-4D97-AF65-F5344CB8AC3E}">
        <p14:creationId xmlns:p14="http://schemas.microsoft.com/office/powerpoint/2010/main" val="24315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64;p14">
            <a:extLst>
              <a:ext uri="{FF2B5EF4-FFF2-40B4-BE49-F238E27FC236}">
                <a16:creationId xmlns:a16="http://schemas.microsoft.com/office/drawing/2014/main" id="{B0AA9459-524F-84F4-2EC3-4CFFCD07262B}"/>
              </a:ext>
            </a:extLst>
          </p:cNvPr>
          <p:cNvSpPr/>
          <p:nvPr/>
        </p:nvSpPr>
        <p:spPr>
          <a:xfrm>
            <a:off x="314365" y="3360970"/>
            <a:ext cx="3152966" cy="2933700"/>
          </a:xfrm>
          <a:prstGeom prst="wedgeRoundRectCallout">
            <a:avLst>
              <a:gd name="adj1" fmla="val 74399"/>
              <a:gd name="adj2" fmla="val 35561"/>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200" dirty="0">
                <a:solidFill>
                  <a:schemeClr val="bg1"/>
                </a:solidFill>
                <a:latin typeface="UTM Avo" panose="02040603050506020204" pitchFamily="18"/>
              </a:rPr>
              <a:t>Cậu anh muốn giữ </a:t>
            </a:r>
            <a:endParaRPr sz="2200" dirty="0">
              <a:solidFill>
                <a:schemeClr val="bg1"/>
              </a:solidFill>
              <a:latin typeface="UTM Avo" panose="02040603050506020204" pitchFamily="18"/>
            </a:endParaRPr>
          </a:p>
          <a:p>
            <a:pPr algn="ctr">
              <a:lnSpc>
                <a:spcPct val="150000"/>
              </a:lnSpc>
            </a:pPr>
            <a:r>
              <a:rPr lang="vi-VN" sz="2200" dirty="0">
                <a:solidFill>
                  <a:schemeClr val="bg1"/>
                </a:solidFill>
                <a:latin typeface="UTM Avo" panose="02040603050506020204" pitchFamily="18"/>
              </a:rPr>
              <a:t>im lặng cho đàn vịt bơi sát vào bờ để bắn dễ trúng đích.</a:t>
            </a:r>
            <a:endParaRPr sz="2200" dirty="0">
              <a:solidFill>
                <a:schemeClr val="bg1"/>
              </a:solidFill>
              <a:latin typeface="UTM Avo" panose="02040603050506020204" pitchFamily="18"/>
            </a:endParaRPr>
          </a:p>
        </p:txBody>
      </p:sp>
      <p:sp>
        <p:nvSpPr>
          <p:cNvPr id="3" name="Google Shape;265;p14">
            <a:extLst>
              <a:ext uri="{FF2B5EF4-FFF2-40B4-BE49-F238E27FC236}">
                <a16:creationId xmlns:a16="http://schemas.microsoft.com/office/drawing/2014/main" id="{C914152A-83DA-EACE-97DE-5E97AB2C7492}"/>
              </a:ext>
            </a:extLst>
          </p:cNvPr>
          <p:cNvSpPr/>
          <p:nvPr/>
        </p:nvSpPr>
        <p:spPr>
          <a:xfrm>
            <a:off x="9032836" y="3360970"/>
            <a:ext cx="2844799" cy="2844800"/>
          </a:xfrm>
          <a:prstGeom prst="wedgeRoundRectCallout">
            <a:avLst>
              <a:gd name="adj1" fmla="val -73254"/>
              <a:gd name="adj2" fmla="val -37157"/>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200" dirty="0">
                <a:solidFill>
                  <a:schemeClr val="bg1"/>
                </a:solidFill>
                <a:latin typeface="UTM Avo" panose="02040603050506020204" pitchFamily="18"/>
              </a:rPr>
              <a:t>Cô em muốn giữ im lặng để được ngắm nhìn đàn vịt trời rõ hơn.</a:t>
            </a:r>
            <a:endParaRPr sz="2200" dirty="0">
              <a:solidFill>
                <a:schemeClr val="bg1"/>
              </a:solidFill>
              <a:latin typeface="UTM Avo" panose="02040603050506020204" pitchFamily="18"/>
            </a:endParaRPr>
          </a:p>
        </p:txBody>
      </p:sp>
      <p:sp>
        <p:nvSpPr>
          <p:cNvPr id="4" name="Google Shape;266;p14">
            <a:extLst>
              <a:ext uri="{FF2B5EF4-FFF2-40B4-BE49-F238E27FC236}">
                <a16:creationId xmlns:a16="http://schemas.microsoft.com/office/drawing/2014/main" id="{02372433-B262-06D1-8F16-9D50F1D1EDC9}"/>
              </a:ext>
            </a:extLst>
          </p:cNvPr>
          <p:cNvSpPr/>
          <p:nvPr/>
        </p:nvSpPr>
        <p:spPr>
          <a:xfrm>
            <a:off x="1880417" y="1658187"/>
            <a:ext cx="8431165" cy="1099534"/>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chemeClr val="accent4">
              <a:lumMod val="60000"/>
              <a:lumOff val="40000"/>
            </a:schemeClr>
          </a:solidFill>
          <a:ln w="38100" cap="rnd" cmpd="sng">
            <a:noFill/>
            <a:prstDash val="dot"/>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400" b="1" dirty="0">
                <a:solidFill>
                  <a:schemeClr val="bg1"/>
                </a:solidFill>
                <a:latin typeface="UTM Avo" panose="02040603050506020204" pitchFamily="18"/>
              </a:rPr>
              <a:t>Câu 2. </a:t>
            </a:r>
            <a:r>
              <a:rPr lang="vi-VN" sz="2400" dirty="0">
                <a:solidFill>
                  <a:schemeClr val="bg1"/>
                </a:solidFill>
                <a:latin typeface="UTM Avo" panose="02040603050506020204" pitchFamily="18"/>
              </a:rPr>
              <a:t>Hai anh em đều muốn giữ yên lặng cho đàn vịt bơi vào gần bờ nhưng mục đích khác nhau thế nào?</a:t>
            </a:r>
            <a:endParaRPr sz="2400" dirty="0">
              <a:solidFill>
                <a:schemeClr val="bg1"/>
              </a:solidFill>
              <a:latin typeface="UTM Avo" panose="02040603050506020204" pitchFamily="18"/>
            </a:endParaRPr>
          </a:p>
        </p:txBody>
      </p:sp>
      <p:sp>
        <p:nvSpPr>
          <p:cNvPr id="5" name="Google Shape;267;p14">
            <a:extLst>
              <a:ext uri="{FF2B5EF4-FFF2-40B4-BE49-F238E27FC236}">
                <a16:creationId xmlns:a16="http://schemas.microsoft.com/office/drawing/2014/main" id="{550631B1-78B3-22BF-1C8A-72813C4211A7}"/>
              </a:ext>
            </a:extLst>
          </p:cNvPr>
          <p:cNvSpPr/>
          <p:nvPr/>
        </p:nvSpPr>
        <p:spPr>
          <a:xfrm>
            <a:off x="3209359" y="2898701"/>
            <a:ext cx="3152965" cy="4114800"/>
          </a:xfrm>
          <a:custGeom>
            <a:avLst/>
            <a:gdLst/>
            <a:ahLst/>
            <a:cxnLst/>
            <a:rect l="l" t="t" r="r" b="b"/>
            <a:pathLst>
              <a:path w="1123470" h="1466193" extrusionOk="0">
                <a:moveTo>
                  <a:pt x="0" y="0"/>
                </a:moveTo>
                <a:lnTo>
                  <a:pt x="1123470" y="0"/>
                </a:lnTo>
                <a:lnTo>
                  <a:pt x="1123470" y="1466193"/>
                </a:lnTo>
                <a:lnTo>
                  <a:pt x="0" y="1466193"/>
                </a:lnTo>
                <a:lnTo>
                  <a:pt x="0" y="0"/>
                </a:lnTo>
                <a:close/>
              </a:path>
            </a:pathLst>
          </a:custGeom>
          <a:blipFill rotWithShape="1">
            <a:blip r:embed="rId3">
              <a:alphaModFix/>
            </a:blip>
            <a:stretch>
              <a:fillRect/>
            </a:stretch>
          </a:blipFill>
          <a:ln>
            <a:noFill/>
          </a:ln>
        </p:spPr>
        <p:txBody>
          <a:bodyPr/>
          <a:lstStyle/>
          <a:p>
            <a:endParaRPr lang="en-US"/>
          </a:p>
        </p:txBody>
      </p:sp>
      <p:sp>
        <p:nvSpPr>
          <p:cNvPr id="6" name="Google Shape;268;p14">
            <a:extLst>
              <a:ext uri="{FF2B5EF4-FFF2-40B4-BE49-F238E27FC236}">
                <a16:creationId xmlns:a16="http://schemas.microsoft.com/office/drawing/2014/main" id="{48260502-78DA-833D-0C32-954C008937E1}"/>
              </a:ext>
            </a:extLst>
          </p:cNvPr>
          <p:cNvSpPr/>
          <p:nvPr/>
        </p:nvSpPr>
        <p:spPr>
          <a:xfrm>
            <a:off x="6271680" y="2757720"/>
            <a:ext cx="1953461" cy="4114800"/>
          </a:xfrm>
          <a:custGeom>
            <a:avLst/>
            <a:gdLst/>
            <a:ahLst/>
            <a:cxnLst/>
            <a:rect l="l" t="t" r="r" b="b"/>
            <a:pathLst>
              <a:path w="1054088" h="1731561" extrusionOk="0">
                <a:moveTo>
                  <a:pt x="0" y="0"/>
                </a:moveTo>
                <a:lnTo>
                  <a:pt x="1054088" y="0"/>
                </a:lnTo>
                <a:lnTo>
                  <a:pt x="1054088" y="1731561"/>
                </a:lnTo>
                <a:lnTo>
                  <a:pt x="0" y="1731561"/>
                </a:lnTo>
                <a:lnTo>
                  <a:pt x="0" y="0"/>
                </a:lnTo>
                <a:close/>
              </a:path>
            </a:pathLst>
          </a:custGeom>
          <a:blipFill rotWithShape="1">
            <a:blip r:embed="rId4">
              <a:alphaModFix/>
            </a:blip>
            <a:stretch>
              <a:fillRect r="-25098"/>
            </a:stretch>
          </a:blipFill>
          <a:ln>
            <a:noFill/>
          </a:ln>
        </p:spPr>
        <p:txBody>
          <a:bodyPr spcFirstLastPara="1" wrap="square" lIns="60950" tIns="30467" rIns="60950" bIns="30467" anchor="t" anchorCtr="0">
            <a:noAutofit/>
          </a:bodyPr>
          <a:lstStyle/>
          <a:p>
            <a:endParaRPr sz="2400">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677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73;p15">
            <a:extLst>
              <a:ext uri="{FF2B5EF4-FFF2-40B4-BE49-F238E27FC236}">
                <a16:creationId xmlns:a16="http://schemas.microsoft.com/office/drawing/2014/main" id="{9F123DF2-3937-7523-EA32-8C5978D5FE84}"/>
              </a:ext>
            </a:extLst>
          </p:cNvPr>
          <p:cNvSpPr/>
          <p:nvPr/>
        </p:nvSpPr>
        <p:spPr>
          <a:xfrm>
            <a:off x="2079514" y="3754154"/>
            <a:ext cx="5080001" cy="2336800"/>
          </a:xfrm>
          <a:prstGeom prst="wedgeRoundRectCallout">
            <a:avLst>
              <a:gd name="adj1" fmla="val 59087"/>
              <a:gd name="adj2" fmla="val 37158"/>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500" dirty="0">
                <a:solidFill>
                  <a:schemeClr val="bg1"/>
                </a:solidFill>
                <a:latin typeface="UTM Avo" panose="02040603050506020204" pitchFamily="18"/>
              </a:rPr>
              <a:t>Cậu bé sẽ cảm thấy ân hận/ xấu hổ về suy nghĩ, hành động của mình.</a:t>
            </a:r>
            <a:endParaRPr sz="2500" dirty="0">
              <a:solidFill>
                <a:schemeClr val="bg1"/>
              </a:solidFill>
              <a:latin typeface="UTM Avo" panose="02040603050506020204" pitchFamily="18"/>
            </a:endParaRPr>
          </a:p>
        </p:txBody>
      </p:sp>
      <p:sp>
        <p:nvSpPr>
          <p:cNvPr id="3" name="Google Shape;274;p15">
            <a:extLst>
              <a:ext uri="{FF2B5EF4-FFF2-40B4-BE49-F238E27FC236}">
                <a16:creationId xmlns:a16="http://schemas.microsoft.com/office/drawing/2014/main" id="{3BBD5CE5-731C-3D16-F153-DAA7A94CE7DF}"/>
              </a:ext>
            </a:extLst>
          </p:cNvPr>
          <p:cNvSpPr/>
          <p:nvPr/>
        </p:nvSpPr>
        <p:spPr>
          <a:xfrm>
            <a:off x="2079514" y="1689100"/>
            <a:ext cx="8032971" cy="1216695"/>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chemeClr val="accent4">
              <a:lumMod val="60000"/>
              <a:lumOff val="40000"/>
            </a:schemeClr>
          </a:solidFill>
          <a:ln w="38100" cap="rnd" cmpd="sng">
            <a:noFill/>
            <a:prstDash val="dot"/>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500" b="1" dirty="0">
                <a:solidFill>
                  <a:schemeClr val="bg1"/>
                </a:solidFill>
                <a:latin typeface="UTM Avo" panose="02040603050506020204" pitchFamily="18"/>
              </a:rPr>
              <a:t>Câu 3. </a:t>
            </a:r>
            <a:r>
              <a:rPr lang="vi-VN" sz="2500" dirty="0">
                <a:solidFill>
                  <a:schemeClr val="bg1"/>
                </a:solidFill>
                <a:latin typeface="UTM Avo" panose="02040603050506020204" pitchFamily="18"/>
              </a:rPr>
              <a:t>Hãy tưởng tượng cậu bé sẽ nghĩ gì, làm gì sau những lời nói và hành động của em gái.</a:t>
            </a:r>
            <a:endParaRPr sz="2500" dirty="0">
              <a:solidFill>
                <a:schemeClr val="bg1"/>
              </a:solidFill>
              <a:latin typeface="UTM Avo" panose="02040603050506020204" pitchFamily="18"/>
            </a:endParaRPr>
          </a:p>
        </p:txBody>
      </p:sp>
      <p:sp>
        <p:nvSpPr>
          <p:cNvPr id="4" name="Google Shape;275;p15">
            <a:extLst>
              <a:ext uri="{FF2B5EF4-FFF2-40B4-BE49-F238E27FC236}">
                <a16:creationId xmlns:a16="http://schemas.microsoft.com/office/drawing/2014/main" id="{FE810395-252E-E5DF-7EA8-9B1EB6BABBB1}"/>
              </a:ext>
            </a:extLst>
          </p:cNvPr>
          <p:cNvSpPr txBox="1"/>
          <p:nvPr/>
        </p:nvSpPr>
        <p:spPr>
          <a:xfrm>
            <a:off x="3806711" y="3137261"/>
            <a:ext cx="1625605" cy="446250"/>
          </a:xfrm>
          <a:prstGeom prst="rect">
            <a:avLst/>
          </a:prstGeom>
          <a:noFill/>
          <a:ln>
            <a:noFill/>
          </a:ln>
        </p:spPr>
        <p:txBody>
          <a:bodyPr spcFirstLastPara="1" wrap="square" lIns="60950" tIns="30467" rIns="60950" bIns="30467" anchor="t" anchorCtr="0">
            <a:spAutoFit/>
          </a:bodyPr>
          <a:lstStyle/>
          <a:p>
            <a:pPr algn="ctr"/>
            <a:r>
              <a:rPr lang="vi-VN" sz="2500" b="1">
                <a:solidFill>
                  <a:schemeClr val="bg1"/>
                </a:solidFill>
                <a:latin typeface="UTM Avo" panose="02040603050506020204" pitchFamily="18"/>
              </a:rPr>
              <a:t>Gợi ý</a:t>
            </a:r>
            <a:endParaRPr sz="2500" b="1">
              <a:solidFill>
                <a:schemeClr val="bg1"/>
              </a:solidFill>
              <a:latin typeface="UTM Avo" panose="02040603050506020204" pitchFamily="18"/>
            </a:endParaRPr>
          </a:p>
        </p:txBody>
      </p:sp>
      <p:sp>
        <p:nvSpPr>
          <p:cNvPr id="6" name="Freeform 11">
            <a:extLst>
              <a:ext uri="{FF2B5EF4-FFF2-40B4-BE49-F238E27FC236}">
                <a16:creationId xmlns:a16="http://schemas.microsoft.com/office/drawing/2014/main" id="{290AF407-C0C5-595D-B7EC-ED648F8216C3}"/>
              </a:ext>
            </a:extLst>
          </p:cNvPr>
          <p:cNvSpPr>
            <a:spLocks noChangeAspect="1"/>
          </p:cNvSpPr>
          <p:nvPr/>
        </p:nvSpPr>
        <p:spPr>
          <a:xfrm flipH="1">
            <a:off x="7771146" y="3287066"/>
            <a:ext cx="2816574" cy="3570934"/>
          </a:xfrm>
          <a:custGeom>
            <a:avLst/>
            <a:gdLst/>
            <a:ahLst/>
            <a:cxnLst/>
            <a:rect l="l" t="t" r="r" b="b"/>
            <a:pathLst>
              <a:path w="3245548" h="4114800">
                <a:moveTo>
                  <a:pt x="0" y="0"/>
                </a:moveTo>
                <a:lnTo>
                  <a:pt x="3245548" y="0"/>
                </a:lnTo>
                <a:lnTo>
                  <a:pt x="32455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45870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82;p16">
            <a:extLst>
              <a:ext uri="{FF2B5EF4-FFF2-40B4-BE49-F238E27FC236}">
                <a16:creationId xmlns:a16="http://schemas.microsoft.com/office/drawing/2014/main" id="{DDF9AA09-45E3-711F-A027-D397C5267108}"/>
              </a:ext>
            </a:extLst>
          </p:cNvPr>
          <p:cNvSpPr/>
          <p:nvPr/>
        </p:nvSpPr>
        <p:spPr>
          <a:xfrm>
            <a:off x="963962" y="3429000"/>
            <a:ext cx="6719538" cy="2743201"/>
          </a:xfrm>
          <a:prstGeom prst="wedgeRoundRectCallout">
            <a:avLst>
              <a:gd name="adj1" fmla="val -21270"/>
              <a:gd name="adj2" fmla="val 63027"/>
              <a:gd name="adj3" fmla="val 16667"/>
            </a:avLst>
          </a:prstGeom>
          <a:solidFill>
            <a:schemeClr val="lt1"/>
          </a:solidFill>
          <a:ln w="25400" cap="flat" cmpd="sng">
            <a:solidFill>
              <a:srgbClr val="2C594F"/>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Lòng nhân ái không chỉ là tình yêu thương con người mà còn là tình yêu thiên nhiên, yêu thương loài vật và ý thức, hành động cụ thể nhằm bảo vệ chúng.</a:t>
            </a:r>
            <a:endParaRPr sz="2400" dirty="0">
              <a:solidFill>
                <a:schemeClr val="bg1"/>
              </a:solidFill>
              <a:latin typeface="UTM Avo" panose="02040603050506020204" pitchFamily="18"/>
            </a:endParaRPr>
          </a:p>
        </p:txBody>
      </p:sp>
      <p:sp>
        <p:nvSpPr>
          <p:cNvPr id="7" name="Google Shape;283;p16">
            <a:extLst>
              <a:ext uri="{FF2B5EF4-FFF2-40B4-BE49-F238E27FC236}">
                <a16:creationId xmlns:a16="http://schemas.microsoft.com/office/drawing/2014/main" id="{40FA2CCA-CA77-45BB-83A3-4C2638532AED}"/>
              </a:ext>
            </a:extLst>
          </p:cNvPr>
          <p:cNvSpPr/>
          <p:nvPr/>
        </p:nvSpPr>
        <p:spPr>
          <a:xfrm>
            <a:off x="1199531" y="1777999"/>
            <a:ext cx="9792938" cy="812801"/>
          </a:xfrm>
          <a:custGeom>
            <a:avLst/>
            <a:gdLst/>
            <a:ahLst/>
            <a:cxnLst/>
            <a:rect l="l" t="t" r="r" b="b"/>
            <a:pathLst>
              <a:path w="4161793" h="2077451" extrusionOk="0">
                <a:moveTo>
                  <a:pt x="24987" y="0"/>
                </a:moveTo>
                <a:lnTo>
                  <a:pt x="4136806" y="0"/>
                </a:lnTo>
                <a:cubicBezTo>
                  <a:pt x="4143433" y="0"/>
                  <a:pt x="4149789" y="2633"/>
                  <a:pt x="4154475" y="7318"/>
                </a:cubicBezTo>
                <a:cubicBezTo>
                  <a:pt x="4159161" y="12004"/>
                  <a:pt x="4161793" y="18360"/>
                  <a:pt x="4161793" y="24987"/>
                </a:cubicBezTo>
                <a:lnTo>
                  <a:pt x="4161793" y="2052464"/>
                </a:lnTo>
                <a:cubicBezTo>
                  <a:pt x="4161793" y="2066264"/>
                  <a:pt x="4150606" y="2077451"/>
                  <a:pt x="4136806" y="2077451"/>
                </a:cubicBezTo>
                <a:lnTo>
                  <a:pt x="24987" y="2077451"/>
                </a:lnTo>
                <a:cubicBezTo>
                  <a:pt x="18360" y="2077451"/>
                  <a:pt x="12004" y="2074819"/>
                  <a:pt x="7318" y="2070133"/>
                </a:cubicBezTo>
                <a:cubicBezTo>
                  <a:pt x="2633" y="2065447"/>
                  <a:pt x="0" y="2059091"/>
                  <a:pt x="0" y="2052464"/>
                </a:cubicBezTo>
                <a:lnTo>
                  <a:pt x="0" y="24987"/>
                </a:lnTo>
                <a:cubicBezTo>
                  <a:pt x="0" y="18360"/>
                  <a:pt x="2633" y="12004"/>
                  <a:pt x="7318" y="7318"/>
                </a:cubicBezTo>
                <a:cubicBezTo>
                  <a:pt x="12004" y="2633"/>
                  <a:pt x="18360" y="0"/>
                  <a:pt x="24987" y="0"/>
                </a:cubicBezTo>
                <a:close/>
              </a:path>
            </a:pathLst>
          </a:custGeom>
          <a:solidFill>
            <a:schemeClr val="accent4">
              <a:lumMod val="60000"/>
              <a:lumOff val="40000"/>
            </a:schemeClr>
          </a:solidFill>
          <a:ln w="38100" cap="rnd" cmpd="sng">
            <a:noFill/>
            <a:prstDash val="dot"/>
            <a:round/>
            <a:headEnd type="none" w="sm" len="sm"/>
            <a:tailEnd type="none" w="sm" len="sm"/>
          </a:ln>
        </p:spPr>
        <p:txBody>
          <a:bodyPr spcFirstLastPara="1" wrap="square" lIns="120000" tIns="30467" rIns="120000" bIns="168000" anchor="ctr" anchorCtr="0">
            <a:noAutofit/>
          </a:bodyPr>
          <a:lstStyle/>
          <a:p>
            <a:pPr algn="ctr">
              <a:lnSpc>
                <a:spcPct val="150000"/>
              </a:lnSpc>
            </a:pPr>
            <a:r>
              <a:rPr lang="vi-VN" sz="2400" b="1" dirty="0">
                <a:solidFill>
                  <a:schemeClr val="bg1"/>
                </a:solidFill>
                <a:latin typeface="UTM Avo" panose="02040603050506020204" pitchFamily="18"/>
              </a:rPr>
              <a:t>Câu 4. </a:t>
            </a:r>
            <a:r>
              <a:rPr lang="vi-VN" sz="2400" dirty="0">
                <a:solidFill>
                  <a:schemeClr val="bg1"/>
                </a:solidFill>
                <a:latin typeface="UTM Avo" panose="02040603050506020204" pitchFamily="18"/>
              </a:rPr>
              <a:t>Câu chuyện giúp em hiểu thêm điều gì về lòng nhân ái?</a:t>
            </a:r>
            <a:endParaRPr sz="2400" dirty="0">
              <a:solidFill>
                <a:schemeClr val="bg1"/>
              </a:solidFill>
              <a:latin typeface="UTM Avo" panose="02040603050506020204" pitchFamily="18"/>
            </a:endParaRPr>
          </a:p>
        </p:txBody>
      </p:sp>
      <p:sp>
        <p:nvSpPr>
          <p:cNvPr id="8" name="Google Shape;284;p16">
            <a:extLst>
              <a:ext uri="{FF2B5EF4-FFF2-40B4-BE49-F238E27FC236}">
                <a16:creationId xmlns:a16="http://schemas.microsoft.com/office/drawing/2014/main" id="{5F23888D-02EF-CEDD-6B78-41998F7D5D0C}"/>
              </a:ext>
            </a:extLst>
          </p:cNvPr>
          <p:cNvSpPr txBox="1"/>
          <p:nvPr/>
        </p:nvSpPr>
        <p:spPr>
          <a:xfrm>
            <a:off x="3510928" y="2844801"/>
            <a:ext cx="1625605" cy="430861"/>
          </a:xfrm>
          <a:prstGeom prst="rect">
            <a:avLst/>
          </a:prstGeom>
          <a:noFill/>
          <a:ln>
            <a:noFill/>
          </a:ln>
        </p:spPr>
        <p:txBody>
          <a:bodyPr spcFirstLastPara="1" wrap="square" lIns="60950" tIns="30467" rIns="60950" bIns="30467" anchor="t" anchorCtr="0">
            <a:spAutoFit/>
          </a:bodyPr>
          <a:lstStyle/>
          <a:p>
            <a:pPr algn="ctr"/>
            <a:r>
              <a:rPr lang="vi-VN" sz="2400" b="1" dirty="0">
                <a:solidFill>
                  <a:schemeClr val="bg1"/>
                </a:solidFill>
                <a:latin typeface="UTM Avo" panose="02040603050506020204" pitchFamily="18"/>
              </a:rPr>
              <a:t>Gợi ý</a:t>
            </a:r>
            <a:endParaRPr sz="2400" b="1" dirty="0">
              <a:solidFill>
                <a:schemeClr val="bg1"/>
              </a:solidFill>
              <a:latin typeface="UTM Avo" panose="02040603050506020204" pitchFamily="18"/>
            </a:endParaRPr>
          </a:p>
        </p:txBody>
      </p:sp>
      <p:sp>
        <p:nvSpPr>
          <p:cNvPr id="10" name="Freeform 5">
            <a:extLst>
              <a:ext uri="{FF2B5EF4-FFF2-40B4-BE49-F238E27FC236}">
                <a16:creationId xmlns:a16="http://schemas.microsoft.com/office/drawing/2014/main" id="{E1C09548-99F2-AA2A-CC83-FBC269882D06}"/>
              </a:ext>
            </a:extLst>
          </p:cNvPr>
          <p:cNvSpPr>
            <a:spLocks noChangeAspect="1"/>
          </p:cNvSpPr>
          <p:nvPr/>
        </p:nvSpPr>
        <p:spPr>
          <a:xfrm>
            <a:off x="8128686" y="2844801"/>
            <a:ext cx="3251752" cy="3663946"/>
          </a:xfrm>
          <a:custGeom>
            <a:avLst/>
            <a:gdLst/>
            <a:ahLst/>
            <a:cxnLst/>
            <a:rect l="l" t="t" r="r" b="b"/>
            <a:pathLst>
              <a:path w="3595523" h="4051293">
                <a:moveTo>
                  <a:pt x="0" y="0"/>
                </a:moveTo>
                <a:lnTo>
                  <a:pt x="3595523" y="0"/>
                </a:lnTo>
                <a:lnTo>
                  <a:pt x="3595523" y="4051294"/>
                </a:lnTo>
                <a:lnTo>
                  <a:pt x="0" y="4051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0581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291;p17">
            <a:extLst>
              <a:ext uri="{FF2B5EF4-FFF2-40B4-BE49-F238E27FC236}">
                <a16:creationId xmlns:a16="http://schemas.microsoft.com/office/drawing/2014/main" id="{C84D8305-EB5D-B245-B81A-07B73F3638E6}"/>
              </a:ext>
            </a:extLst>
          </p:cNvPr>
          <p:cNvGrpSpPr/>
          <p:nvPr/>
        </p:nvGrpSpPr>
        <p:grpSpPr>
          <a:xfrm>
            <a:off x="4391946" y="1215060"/>
            <a:ext cx="3132998" cy="918541"/>
            <a:chOff x="5416772" y="790870"/>
            <a:chExt cx="6700328" cy="1377811"/>
          </a:xfrm>
        </p:grpSpPr>
        <p:sp>
          <p:nvSpPr>
            <p:cNvPr id="3" name="Google Shape;292;p17">
              <a:extLst>
                <a:ext uri="{FF2B5EF4-FFF2-40B4-BE49-F238E27FC236}">
                  <a16:creationId xmlns:a16="http://schemas.microsoft.com/office/drawing/2014/main" id="{38929611-A588-684A-BB4E-6AE28072A668}"/>
                </a:ext>
              </a:extLst>
            </p:cNvPr>
            <p:cNvSpPr/>
            <p:nvPr/>
          </p:nvSpPr>
          <p:spPr>
            <a:xfrm>
              <a:off x="5416772" y="790870"/>
              <a:ext cx="6700328" cy="1377811"/>
            </a:xfrm>
            <a:custGeom>
              <a:avLst/>
              <a:gdLst/>
              <a:ahLst/>
              <a:cxnLst/>
              <a:rect l="l" t="t" r="r" b="b"/>
              <a:pathLst>
                <a:path w="7457055" h="1528696" extrusionOk="0">
                  <a:moveTo>
                    <a:pt x="0" y="0"/>
                  </a:moveTo>
                  <a:lnTo>
                    <a:pt x="7457055" y="0"/>
                  </a:lnTo>
                  <a:lnTo>
                    <a:pt x="7457055" y="1528696"/>
                  </a:lnTo>
                  <a:lnTo>
                    <a:pt x="0" y="1528696"/>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93;p17">
              <a:extLst>
                <a:ext uri="{FF2B5EF4-FFF2-40B4-BE49-F238E27FC236}">
                  <a16:creationId xmlns:a16="http://schemas.microsoft.com/office/drawing/2014/main" id="{9BBCC617-04EC-F271-49F1-50FA0666E606}"/>
                </a:ext>
              </a:extLst>
            </p:cNvPr>
            <p:cNvSpPr txBox="1"/>
            <p:nvPr/>
          </p:nvSpPr>
          <p:spPr>
            <a:xfrm>
              <a:off x="6813143" y="958310"/>
              <a:ext cx="3902312" cy="830997"/>
            </a:xfrm>
            <a:prstGeom prst="rect">
              <a:avLst/>
            </a:prstGeom>
            <a:noFill/>
            <a:ln>
              <a:noFill/>
            </a:ln>
          </p:spPr>
          <p:txBody>
            <a:bodyPr spcFirstLastPara="1" wrap="square" lIns="0" tIns="0" rIns="0" bIns="0" anchor="t" anchorCtr="0">
              <a:spAutoFit/>
            </a:bodyPr>
            <a:lstStyle/>
            <a:p>
              <a:pPr algn="ctr"/>
              <a:r>
                <a:rPr lang="vi-VN" sz="3600" b="1" dirty="0">
                  <a:latin typeface="UTM Avo" panose="02040603050506020204" pitchFamily="18"/>
                </a:rPr>
                <a:t>Bài học</a:t>
              </a:r>
              <a:endParaRPr sz="3600" b="1" dirty="0">
                <a:latin typeface="UTM Avo" panose="02040603050506020204" pitchFamily="18"/>
              </a:endParaRPr>
            </a:p>
          </p:txBody>
        </p:sp>
      </p:grpSp>
      <p:grpSp>
        <p:nvGrpSpPr>
          <p:cNvPr id="5" name="Google Shape;294;p17">
            <a:extLst>
              <a:ext uri="{FF2B5EF4-FFF2-40B4-BE49-F238E27FC236}">
                <a16:creationId xmlns:a16="http://schemas.microsoft.com/office/drawing/2014/main" id="{E69D800E-B5F8-5F91-1405-512E8D9C89C3}"/>
              </a:ext>
            </a:extLst>
          </p:cNvPr>
          <p:cNvGrpSpPr/>
          <p:nvPr/>
        </p:nvGrpSpPr>
        <p:grpSpPr>
          <a:xfrm>
            <a:off x="1477492" y="2156367"/>
            <a:ext cx="8961907" cy="4678864"/>
            <a:chOff x="2215046" y="2704815"/>
            <a:chExt cx="13442861" cy="7018296"/>
          </a:xfrm>
        </p:grpSpPr>
        <p:sp>
          <p:nvSpPr>
            <p:cNvPr id="6" name="Google Shape;295;p17">
              <a:extLst>
                <a:ext uri="{FF2B5EF4-FFF2-40B4-BE49-F238E27FC236}">
                  <a16:creationId xmlns:a16="http://schemas.microsoft.com/office/drawing/2014/main" id="{E0A021D3-FB45-FB34-04F1-6D1F1A634A0A}"/>
                </a:ext>
              </a:extLst>
            </p:cNvPr>
            <p:cNvSpPr>
              <a:spLocks noChangeAspect="1"/>
            </p:cNvSpPr>
            <p:nvPr/>
          </p:nvSpPr>
          <p:spPr>
            <a:xfrm>
              <a:off x="2215046" y="2704815"/>
              <a:ext cx="13442861" cy="7018296"/>
            </a:xfrm>
            <a:custGeom>
              <a:avLst/>
              <a:gdLst/>
              <a:ahLst/>
              <a:cxnLst/>
              <a:rect l="l" t="t" r="r" b="b"/>
              <a:pathLst>
                <a:path w="2302450" h="1202071" extrusionOk="0">
                  <a:moveTo>
                    <a:pt x="0" y="0"/>
                  </a:moveTo>
                  <a:lnTo>
                    <a:pt x="2302450" y="0"/>
                  </a:lnTo>
                  <a:lnTo>
                    <a:pt x="2302450" y="1202071"/>
                  </a:lnTo>
                  <a:lnTo>
                    <a:pt x="0" y="1202071"/>
                  </a:lnTo>
                  <a:lnTo>
                    <a:pt x="0" y="0"/>
                  </a:lnTo>
                  <a:close/>
                </a:path>
              </a:pathLst>
            </a:custGeom>
            <a:blipFill rotWithShape="1">
              <a:blip r:embed="rId4">
                <a:alphaModFix/>
              </a:blip>
              <a:stretch>
                <a:fillRect/>
              </a:stretch>
            </a:blipFill>
            <a:ln>
              <a:noFill/>
            </a:ln>
          </p:spPr>
          <p:txBody>
            <a:bodyPr/>
            <a:lstStyle/>
            <a:p>
              <a:endParaRPr lang="en-VN"/>
            </a:p>
          </p:txBody>
        </p:sp>
        <p:sp>
          <p:nvSpPr>
            <p:cNvPr id="7" name="Google Shape;296;p17">
              <a:extLst>
                <a:ext uri="{FF2B5EF4-FFF2-40B4-BE49-F238E27FC236}">
                  <a16:creationId xmlns:a16="http://schemas.microsoft.com/office/drawing/2014/main" id="{EE4E3DE3-DB2B-E6CA-3A46-58A2561A6BEE}"/>
                </a:ext>
              </a:extLst>
            </p:cNvPr>
            <p:cNvSpPr txBox="1"/>
            <p:nvPr/>
          </p:nvSpPr>
          <p:spPr>
            <a:xfrm>
              <a:off x="2466146" y="6556863"/>
              <a:ext cx="12940659" cy="175428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dirty="0">
                  <a:solidFill>
                    <a:schemeClr val="bg1"/>
                  </a:solidFill>
                  <a:latin typeface="UTM Avo" panose="02040603050506020204" pitchFamily="18"/>
                </a:rPr>
                <a:t> Tình yêu dành cho thiên nhiên, ý thức bảo vệ môi trường và vật nuôi cũng là biểu hiện của lòng nhân ái.</a:t>
              </a:r>
              <a:endParaRPr sz="2400" dirty="0">
                <a:solidFill>
                  <a:schemeClr val="bg1"/>
                </a:solidFill>
                <a:latin typeface="UTM Avo" panose="02040603050506020204" pitchFamily="18"/>
              </a:endParaRPr>
            </a:p>
          </p:txBody>
        </p:sp>
      </p:grpSp>
    </p:spTree>
    <p:extLst>
      <p:ext uri="{BB962C8B-B14F-4D97-AF65-F5344CB8AC3E}">
        <p14:creationId xmlns:p14="http://schemas.microsoft.com/office/powerpoint/2010/main" val="40249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30EC0B9-EDEC-9D32-1D15-9DAFEEF00650}"/>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428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302;p18">
            <a:extLst>
              <a:ext uri="{FF2B5EF4-FFF2-40B4-BE49-F238E27FC236}">
                <a16:creationId xmlns:a16="http://schemas.microsoft.com/office/drawing/2014/main" id="{CF70DEDA-FE7E-C30D-4A04-002225C96726}"/>
              </a:ext>
            </a:extLst>
          </p:cNvPr>
          <p:cNvSpPr txBox="1"/>
          <p:nvPr/>
        </p:nvSpPr>
        <p:spPr>
          <a:xfrm>
            <a:off x="3529806" y="1535921"/>
            <a:ext cx="5130800" cy="1131079"/>
          </a:xfrm>
          <a:prstGeom prst="rect">
            <a:avLst/>
          </a:prstGeom>
          <a:noFill/>
          <a:ln>
            <a:noFill/>
          </a:ln>
        </p:spPr>
        <p:txBody>
          <a:bodyPr spcFirstLastPara="1" wrap="square" lIns="0" tIns="0" rIns="0" bIns="0" anchor="t" anchorCtr="0">
            <a:spAutoFit/>
          </a:bodyPr>
          <a:lstStyle/>
          <a:p>
            <a:pPr algn="ctr">
              <a:lnSpc>
                <a:spcPct val="150000"/>
              </a:lnSpc>
            </a:pPr>
            <a:endParaRPr sz="500"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NÂNG CAO</a:t>
            </a:r>
            <a:endParaRPr sz="4400" b="1" dirty="0">
              <a:solidFill>
                <a:schemeClr val="bg1"/>
              </a:solidFill>
              <a:latin typeface="UTM Avo" panose="02040603050506020204" pitchFamily="18"/>
            </a:endParaRPr>
          </a:p>
        </p:txBody>
      </p:sp>
      <p:sp>
        <p:nvSpPr>
          <p:cNvPr id="6" name="Google Shape;304;p18">
            <a:extLst>
              <a:ext uri="{FF2B5EF4-FFF2-40B4-BE49-F238E27FC236}">
                <a16:creationId xmlns:a16="http://schemas.microsoft.com/office/drawing/2014/main" id="{BF7B6E74-7131-9757-02F4-FB6071E05C35}"/>
              </a:ext>
            </a:extLst>
          </p:cNvPr>
          <p:cNvSpPr/>
          <p:nvPr/>
        </p:nvSpPr>
        <p:spPr>
          <a:xfrm>
            <a:off x="3249834" y="3033347"/>
            <a:ext cx="5690743" cy="3824653"/>
          </a:xfrm>
          <a:custGeom>
            <a:avLst/>
            <a:gdLst/>
            <a:ahLst/>
            <a:cxnLst/>
            <a:rect l="l" t="t" r="r" b="b"/>
            <a:pathLst>
              <a:path w="1393323" h="936429" extrusionOk="0">
                <a:moveTo>
                  <a:pt x="0" y="0"/>
                </a:moveTo>
                <a:lnTo>
                  <a:pt x="1393323" y="0"/>
                </a:lnTo>
                <a:lnTo>
                  <a:pt x="1393323" y="936429"/>
                </a:lnTo>
                <a:lnTo>
                  <a:pt x="0" y="93642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29213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311;p19">
            <a:extLst>
              <a:ext uri="{FF2B5EF4-FFF2-40B4-BE49-F238E27FC236}">
                <a16:creationId xmlns:a16="http://schemas.microsoft.com/office/drawing/2014/main" id="{5C2475D0-473E-FFB6-BBE5-9F23C2F3B8CF}"/>
              </a:ext>
            </a:extLst>
          </p:cNvPr>
          <p:cNvSpPr/>
          <p:nvPr/>
        </p:nvSpPr>
        <p:spPr>
          <a:xfrm>
            <a:off x="2239919" y="1841500"/>
            <a:ext cx="7712162" cy="3670300"/>
          </a:xfrm>
          <a:prstGeom prst="horizontalScroll">
            <a:avLst>
              <a:gd name="adj" fmla="val 3654"/>
            </a:avLst>
          </a:prstGeom>
          <a:solidFill>
            <a:schemeClr val="accent4">
              <a:lumMod val="60000"/>
              <a:lumOff val="40000"/>
            </a:schemeClr>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800" dirty="0">
                <a:solidFill>
                  <a:sysClr val="windowText" lastClr="000000"/>
                </a:solidFill>
                <a:latin typeface="UTM Avo" panose="02040603050506020204" pitchFamily="18"/>
              </a:rPr>
              <a:t>Luyện đọc, chú ý ngắt nghỉ hơi đúng ở những câu văn dài, nhấn giọng từ ngữ quan trọng và thể hiện tình cảm, cảm xúc phù hợp khi đọc bài "Con sóng lan xa".</a:t>
            </a:r>
            <a:endParaRPr sz="2800" dirty="0">
              <a:solidFill>
                <a:sysClr val="windowText" lastClr="000000"/>
              </a:solidFill>
              <a:latin typeface="UTM Avo" panose="02040603050506020204" pitchFamily="18"/>
            </a:endParaRPr>
          </a:p>
        </p:txBody>
      </p:sp>
    </p:spTree>
    <p:extLst>
      <p:ext uri="{BB962C8B-B14F-4D97-AF65-F5344CB8AC3E}">
        <p14:creationId xmlns:p14="http://schemas.microsoft.com/office/powerpoint/2010/main" val="17622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6;p20">
            <a:extLst>
              <a:ext uri="{FF2B5EF4-FFF2-40B4-BE49-F238E27FC236}">
                <a16:creationId xmlns:a16="http://schemas.microsoft.com/office/drawing/2014/main" id="{49329D79-D1F3-6BEB-057D-DE09B7A0BCB8}"/>
              </a:ext>
            </a:extLst>
          </p:cNvPr>
          <p:cNvSpPr/>
          <p:nvPr/>
        </p:nvSpPr>
        <p:spPr>
          <a:xfrm>
            <a:off x="734931" y="2336799"/>
            <a:ext cx="5341543" cy="3737121"/>
          </a:xfrm>
          <a:custGeom>
            <a:avLst/>
            <a:gdLst/>
            <a:ahLst/>
            <a:cxnLst/>
            <a:rect l="l" t="t" r="r" b="b"/>
            <a:pathLst>
              <a:path w="2110239" h="2077451" extrusionOk="0">
                <a:moveTo>
                  <a:pt x="49279" y="0"/>
                </a:moveTo>
                <a:lnTo>
                  <a:pt x="2060960" y="0"/>
                </a:lnTo>
                <a:cubicBezTo>
                  <a:pt x="2088176" y="0"/>
                  <a:pt x="2110239" y="22063"/>
                  <a:pt x="2110239" y="49279"/>
                </a:cubicBezTo>
                <a:lnTo>
                  <a:pt x="2110239" y="2028172"/>
                </a:lnTo>
                <a:cubicBezTo>
                  <a:pt x="2110239" y="2055388"/>
                  <a:pt x="2088176" y="2077451"/>
                  <a:pt x="2060960" y="2077451"/>
                </a:cubicBezTo>
                <a:lnTo>
                  <a:pt x="49279" y="2077451"/>
                </a:lnTo>
                <a:cubicBezTo>
                  <a:pt x="22063" y="2077451"/>
                  <a:pt x="0" y="2055388"/>
                  <a:pt x="0" y="2028172"/>
                </a:cubicBezTo>
                <a:lnTo>
                  <a:pt x="0" y="49279"/>
                </a:lnTo>
                <a:cubicBezTo>
                  <a:pt x="0" y="22063"/>
                  <a:pt x="22063" y="0"/>
                  <a:pt x="49279" y="0"/>
                </a:cubicBezTo>
                <a:close/>
              </a:path>
            </a:pathLst>
          </a:custGeom>
          <a:solidFill>
            <a:srgbClr val="FFFFFF"/>
          </a:solidFill>
          <a:ln w="38100" cap="rnd" cmpd="sng">
            <a:solidFill>
              <a:srgbClr val="2C594F"/>
            </a:solidFill>
            <a:prstDash val="dot"/>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a:solidFill>
                  <a:schemeClr val="bg1"/>
                </a:solidFill>
                <a:latin typeface="UTM Avo" panose="02040603050506020204" pitchFamily="18"/>
              </a:rPr>
              <a:t>Nhấn mạnh các từ ngữ quan trọng (thể hiện tâm lí nhân vật: cảm giác bình yên trước cảnh đẹp của thiên nhiên, niềm vui khi làm được việc tốt, góp phần bảo vệ môi trường, loài vật. </a:t>
            </a:r>
            <a:r>
              <a:rPr lang="en-US" sz="2400">
                <a:solidFill>
                  <a:schemeClr val="bg1"/>
                </a:solidFill>
                <a:latin typeface="UTM Avo" panose="02040603050506020204" pitchFamily="18"/>
              </a:rPr>
              <a:t>)</a:t>
            </a:r>
            <a:endParaRPr sz="2400">
              <a:solidFill>
                <a:schemeClr val="bg1"/>
              </a:solidFill>
              <a:latin typeface="UTM Avo" panose="02040603050506020204" pitchFamily="18"/>
            </a:endParaRPr>
          </a:p>
        </p:txBody>
      </p:sp>
      <p:sp>
        <p:nvSpPr>
          <p:cNvPr id="3" name="Google Shape;317;p20">
            <a:extLst>
              <a:ext uri="{FF2B5EF4-FFF2-40B4-BE49-F238E27FC236}">
                <a16:creationId xmlns:a16="http://schemas.microsoft.com/office/drawing/2014/main" id="{6427D936-24CF-7A72-599E-3B21D14ACD40}"/>
              </a:ext>
            </a:extLst>
          </p:cNvPr>
          <p:cNvSpPr/>
          <p:nvPr/>
        </p:nvSpPr>
        <p:spPr>
          <a:xfrm>
            <a:off x="6299994" y="2336799"/>
            <a:ext cx="5044801" cy="1953201"/>
          </a:xfrm>
          <a:custGeom>
            <a:avLst/>
            <a:gdLst/>
            <a:ahLst/>
            <a:cxnLst/>
            <a:rect l="l" t="t" r="r" b="b"/>
            <a:pathLst>
              <a:path w="1993008" h="1250317" extrusionOk="0">
                <a:moveTo>
                  <a:pt x="52178" y="0"/>
                </a:moveTo>
                <a:lnTo>
                  <a:pt x="1940830" y="0"/>
                </a:lnTo>
                <a:cubicBezTo>
                  <a:pt x="1954668" y="0"/>
                  <a:pt x="1967940" y="5497"/>
                  <a:pt x="1977725" y="15282"/>
                </a:cubicBezTo>
                <a:cubicBezTo>
                  <a:pt x="1987510" y="25068"/>
                  <a:pt x="1993008" y="38339"/>
                  <a:pt x="1993008" y="52178"/>
                </a:cubicBezTo>
                <a:lnTo>
                  <a:pt x="1993008" y="1198139"/>
                </a:lnTo>
                <a:cubicBezTo>
                  <a:pt x="1993008" y="1226956"/>
                  <a:pt x="1969647" y="1250317"/>
                  <a:pt x="1940830" y="1250317"/>
                </a:cubicBezTo>
                <a:lnTo>
                  <a:pt x="52178" y="1250317"/>
                </a:lnTo>
                <a:cubicBezTo>
                  <a:pt x="23361" y="1250317"/>
                  <a:pt x="0" y="1226956"/>
                  <a:pt x="0" y="1198139"/>
                </a:cubicBezTo>
                <a:lnTo>
                  <a:pt x="0" y="52178"/>
                </a:lnTo>
                <a:cubicBezTo>
                  <a:pt x="0" y="23361"/>
                  <a:pt x="23361" y="0"/>
                  <a:pt x="52178" y="0"/>
                </a:cubicBezTo>
                <a:close/>
              </a:path>
            </a:pathLst>
          </a:custGeom>
          <a:solidFill>
            <a:srgbClr val="FFFFFF"/>
          </a:solidFill>
          <a:ln w="38100" cap="rnd" cmpd="sng">
            <a:solidFill>
              <a:srgbClr val="2C594F"/>
            </a:solidFill>
            <a:prstDash val="dot"/>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a:solidFill>
                  <a:schemeClr val="bg1"/>
                </a:solidFill>
                <a:latin typeface="UTM Avo" panose="02040603050506020204" pitchFamily="18"/>
              </a:rPr>
              <a:t>Chú ý cách thể hiện lời thoại nhân vật và cách nghỉ hơi ở giữa các câu.</a:t>
            </a:r>
            <a:endParaRPr sz="2400">
              <a:solidFill>
                <a:schemeClr val="bg1"/>
              </a:solidFill>
              <a:latin typeface="UTM Avo" panose="02040603050506020204" pitchFamily="18"/>
            </a:endParaRPr>
          </a:p>
        </p:txBody>
      </p:sp>
      <p:sp>
        <p:nvSpPr>
          <p:cNvPr id="4" name="Google Shape;318;p20">
            <a:extLst>
              <a:ext uri="{FF2B5EF4-FFF2-40B4-BE49-F238E27FC236}">
                <a16:creationId xmlns:a16="http://schemas.microsoft.com/office/drawing/2014/main" id="{2258A472-1BBF-3627-7776-6F84A6F1A532}"/>
              </a:ext>
            </a:extLst>
          </p:cNvPr>
          <p:cNvSpPr/>
          <p:nvPr/>
        </p:nvSpPr>
        <p:spPr>
          <a:xfrm>
            <a:off x="8643102" y="3916311"/>
            <a:ext cx="2863893" cy="2699219"/>
          </a:xfrm>
          <a:custGeom>
            <a:avLst/>
            <a:gdLst/>
            <a:ahLst/>
            <a:cxnLst/>
            <a:rect l="l" t="t" r="r" b="b"/>
            <a:pathLst>
              <a:path w="4295839" h="4048829" extrusionOk="0">
                <a:moveTo>
                  <a:pt x="0" y="0"/>
                </a:moveTo>
                <a:lnTo>
                  <a:pt x="4295839" y="0"/>
                </a:lnTo>
                <a:lnTo>
                  <a:pt x="4295839" y="4048828"/>
                </a:lnTo>
                <a:lnTo>
                  <a:pt x="0" y="4048828"/>
                </a:lnTo>
                <a:lnTo>
                  <a:pt x="0" y="0"/>
                </a:lnTo>
                <a:close/>
              </a:path>
            </a:pathLst>
          </a:custGeom>
          <a:blipFill rotWithShape="1">
            <a:blip r:embed="rId3">
              <a:alphaModFix/>
            </a:blip>
            <a:stretch>
              <a:fillRect/>
            </a:stretch>
          </a:blipFill>
          <a:ln>
            <a:noFill/>
          </a:ln>
        </p:spPr>
        <p:txBody>
          <a:bodyPr/>
          <a:lstStyle/>
          <a:p>
            <a:endParaRPr lang="en-US"/>
          </a:p>
        </p:txBody>
      </p:sp>
      <p:sp>
        <p:nvSpPr>
          <p:cNvPr id="6" name="Google Shape;320;p20">
            <a:extLst>
              <a:ext uri="{FF2B5EF4-FFF2-40B4-BE49-F238E27FC236}">
                <a16:creationId xmlns:a16="http://schemas.microsoft.com/office/drawing/2014/main" id="{440D0CE1-E0E5-1523-8224-A1D178971181}"/>
              </a:ext>
            </a:extLst>
          </p:cNvPr>
          <p:cNvSpPr txBox="1"/>
          <p:nvPr/>
        </p:nvSpPr>
        <p:spPr>
          <a:xfrm>
            <a:off x="4471075" y="1482735"/>
            <a:ext cx="3249849"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a:t>
            </a:r>
            <a:endParaRPr sz="2800" b="1" dirty="0">
              <a:solidFill>
                <a:schemeClr val="bg1"/>
              </a:solidFill>
              <a:latin typeface="UTM Avo" panose="02040603050506020204" pitchFamily="18"/>
            </a:endParaRPr>
          </a:p>
        </p:txBody>
      </p:sp>
    </p:spTree>
    <p:extLst>
      <p:ext uri="{BB962C8B-B14F-4D97-AF65-F5344CB8AC3E}">
        <p14:creationId xmlns:p14="http://schemas.microsoft.com/office/powerpoint/2010/main" val="36425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ppt_w</p:attrName>
                                        </p:attrNameLst>
                                      </p:cBhvr>
                                      <p:tavLst>
                                        <p:tav tm="0">
                                          <p:val>
                                            <p:strVal val="0"/>
                                          </p:val>
                                        </p:tav>
                                        <p:tav tm="100000">
                                          <p:val>
                                            <p:strVal val="#ppt_w"/>
                                          </p:val>
                                        </p:tav>
                                      </p:tavLst>
                                    </p:anim>
                                    <p:anim calcmode="lin" valueType="num">
                                      <p:cBhvr additive="base">
                                        <p:cTn id="13" dur="500"/>
                                        <p:tgtEl>
                                          <p:spTgt spid="2"/>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ppt_w</p:attrName>
                                        </p:attrNameLst>
                                      </p:cBhvr>
                                      <p:tavLst>
                                        <p:tav tm="0">
                                          <p:val>
                                            <p:strVal val="0"/>
                                          </p:val>
                                        </p:tav>
                                        <p:tav tm="100000">
                                          <p:val>
                                            <p:strVal val="#ppt_w"/>
                                          </p:val>
                                        </p:tav>
                                      </p:tavLst>
                                    </p:anim>
                                    <p:anim calcmode="lin" valueType="num">
                                      <p:cBhvr additive="base">
                                        <p:cTn id="17" dur="500"/>
                                        <p:tgtEl>
                                          <p:spTgt spid="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FA015BC-F07E-8208-FDA3-1422E36CFCBC}"/>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5;p21">
            <a:extLst>
              <a:ext uri="{FF2B5EF4-FFF2-40B4-BE49-F238E27FC236}">
                <a16:creationId xmlns:a16="http://schemas.microsoft.com/office/drawing/2014/main" id="{370B27BF-FC39-3FD0-115D-EBA9529BA808}"/>
              </a:ext>
            </a:extLst>
          </p:cNvPr>
          <p:cNvSpPr/>
          <p:nvPr/>
        </p:nvSpPr>
        <p:spPr>
          <a:xfrm>
            <a:off x="1524797" y="1840278"/>
            <a:ext cx="4358897" cy="2350722"/>
          </a:xfrm>
          <a:custGeom>
            <a:avLst/>
            <a:gdLst/>
            <a:ahLst/>
            <a:cxnLst/>
            <a:rect l="l" t="t" r="r" b="b"/>
            <a:pathLst>
              <a:path w="3556097" h="195232" extrusionOk="0">
                <a:moveTo>
                  <a:pt x="29243" y="0"/>
                </a:moveTo>
                <a:lnTo>
                  <a:pt x="3526854" y="0"/>
                </a:lnTo>
                <a:cubicBezTo>
                  <a:pt x="3534609" y="0"/>
                  <a:pt x="3542047" y="3081"/>
                  <a:pt x="3547532" y="8565"/>
                </a:cubicBezTo>
                <a:cubicBezTo>
                  <a:pt x="3553016" y="14049"/>
                  <a:pt x="3556097" y="21487"/>
                  <a:pt x="3556097" y="29243"/>
                </a:cubicBezTo>
                <a:lnTo>
                  <a:pt x="3556097" y="165989"/>
                </a:lnTo>
                <a:cubicBezTo>
                  <a:pt x="3556097" y="173745"/>
                  <a:pt x="3553016" y="181183"/>
                  <a:pt x="3547532" y="186667"/>
                </a:cubicBezTo>
                <a:cubicBezTo>
                  <a:pt x="3542047" y="192151"/>
                  <a:pt x="3534609" y="195232"/>
                  <a:pt x="3526854" y="195232"/>
                </a:cubicBezTo>
                <a:lnTo>
                  <a:pt x="29243" y="195232"/>
                </a:lnTo>
                <a:cubicBezTo>
                  <a:pt x="21487" y="195232"/>
                  <a:pt x="14049" y="192151"/>
                  <a:pt x="8565" y="186667"/>
                </a:cubicBezTo>
                <a:cubicBezTo>
                  <a:pt x="3081" y="181183"/>
                  <a:pt x="0" y="173745"/>
                  <a:pt x="0" y="165989"/>
                </a:cubicBezTo>
                <a:lnTo>
                  <a:pt x="0" y="29243"/>
                </a:lnTo>
                <a:cubicBezTo>
                  <a:pt x="0" y="21487"/>
                  <a:pt x="3081" y="14049"/>
                  <a:pt x="8565" y="8565"/>
                </a:cubicBezTo>
                <a:cubicBezTo>
                  <a:pt x="14049" y="3081"/>
                  <a:pt x="21487" y="0"/>
                  <a:pt x="29243" y="0"/>
                </a:cubicBezTo>
                <a:close/>
              </a:path>
            </a:pathLst>
          </a:custGeom>
          <a:solidFill>
            <a:srgbClr val="FFFFFF"/>
          </a:solidFill>
          <a:ln w="38100" cap="rnd" cmpd="sng">
            <a:solidFill>
              <a:srgbClr val="2C594F"/>
            </a:solidFill>
            <a:prstDash val="dot"/>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67" dirty="0">
                <a:solidFill>
                  <a:schemeClr val="dk1"/>
                </a:solidFill>
                <a:latin typeface="UTM Avo" panose="02040603050506020204" pitchFamily="18"/>
              </a:rPr>
              <a:t>Luyện đọc </a:t>
            </a:r>
            <a:r>
              <a:rPr lang="vi-VN" sz="2667">
                <a:solidFill>
                  <a:schemeClr val="dk1"/>
                </a:solidFill>
                <a:latin typeface="UTM Avo" panose="02040603050506020204" pitchFamily="18"/>
              </a:rPr>
              <a:t>lại </a:t>
            </a:r>
            <a:r>
              <a:rPr lang="en-US" sz="2667" b="1">
                <a:solidFill>
                  <a:schemeClr val="dk1"/>
                </a:solidFill>
                <a:latin typeface="UTM Avo" panose="02040603050506020204" pitchFamily="18"/>
              </a:rPr>
              <a:t>B</a:t>
            </a:r>
            <a:r>
              <a:rPr lang="vi-VN" sz="2667" b="1">
                <a:solidFill>
                  <a:schemeClr val="dk1"/>
                </a:solidFill>
                <a:latin typeface="UTM Avo" panose="02040603050506020204" pitchFamily="18"/>
              </a:rPr>
              <a:t>ài đọc 4</a:t>
            </a:r>
            <a:r>
              <a:rPr lang="en-US" sz="2667" b="1">
                <a:solidFill>
                  <a:schemeClr val="dk1"/>
                </a:solidFill>
                <a:latin typeface="UTM Avo" panose="02040603050506020204" pitchFamily="18"/>
              </a:rPr>
              <a:t>:</a:t>
            </a:r>
            <a:r>
              <a:rPr lang="vi-VN" sz="2667" b="1">
                <a:solidFill>
                  <a:schemeClr val="dk1"/>
                </a:solidFill>
                <a:latin typeface="UTM Avo" panose="02040603050506020204" pitchFamily="18"/>
              </a:rPr>
              <a:t> </a:t>
            </a:r>
            <a:r>
              <a:rPr lang="vi-VN" sz="2667" b="1" i="1" dirty="0">
                <a:solidFill>
                  <a:schemeClr val="dk1"/>
                </a:solidFill>
                <a:latin typeface="UTM Avo" panose="02040603050506020204" pitchFamily="18"/>
              </a:rPr>
              <a:t>Con sóng lan xa</a:t>
            </a:r>
            <a:endParaRPr sz="622" b="1" i="1" dirty="0">
              <a:latin typeface="UTM Avo" panose="02040603050506020204" pitchFamily="18"/>
            </a:endParaRPr>
          </a:p>
        </p:txBody>
      </p:sp>
      <p:sp>
        <p:nvSpPr>
          <p:cNvPr id="3" name="Google Shape;326;p21">
            <a:extLst>
              <a:ext uri="{FF2B5EF4-FFF2-40B4-BE49-F238E27FC236}">
                <a16:creationId xmlns:a16="http://schemas.microsoft.com/office/drawing/2014/main" id="{408338A3-C241-1129-87E9-9B1B5F82F0A2}"/>
              </a:ext>
            </a:extLst>
          </p:cNvPr>
          <p:cNvSpPr/>
          <p:nvPr/>
        </p:nvSpPr>
        <p:spPr>
          <a:xfrm>
            <a:off x="6308307" y="1840278"/>
            <a:ext cx="4358898" cy="2350722"/>
          </a:xfrm>
          <a:custGeom>
            <a:avLst/>
            <a:gdLst/>
            <a:ahLst/>
            <a:cxnLst/>
            <a:rect l="l" t="t" r="r" b="b"/>
            <a:pathLst>
              <a:path w="3556097" h="195232" extrusionOk="0">
                <a:moveTo>
                  <a:pt x="29243" y="0"/>
                </a:moveTo>
                <a:lnTo>
                  <a:pt x="3526854" y="0"/>
                </a:lnTo>
                <a:cubicBezTo>
                  <a:pt x="3534609" y="0"/>
                  <a:pt x="3542047" y="3081"/>
                  <a:pt x="3547532" y="8565"/>
                </a:cubicBezTo>
                <a:cubicBezTo>
                  <a:pt x="3553016" y="14049"/>
                  <a:pt x="3556097" y="21487"/>
                  <a:pt x="3556097" y="29243"/>
                </a:cubicBezTo>
                <a:lnTo>
                  <a:pt x="3556097" y="165989"/>
                </a:lnTo>
                <a:cubicBezTo>
                  <a:pt x="3556097" y="173745"/>
                  <a:pt x="3553016" y="181183"/>
                  <a:pt x="3547532" y="186667"/>
                </a:cubicBezTo>
                <a:cubicBezTo>
                  <a:pt x="3542047" y="192151"/>
                  <a:pt x="3534609" y="195232"/>
                  <a:pt x="3526854" y="195232"/>
                </a:cubicBezTo>
                <a:lnTo>
                  <a:pt x="29243" y="195232"/>
                </a:lnTo>
                <a:cubicBezTo>
                  <a:pt x="21487" y="195232"/>
                  <a:pt x="14049" y="192151"/>
                  <a:pt x="8565" y="186667"/>
                </a:cubicBezTo>
                <a:cubicBezTo>
                  <a:pt x="3081" y="181183"/>
                  <a:pt x="0" y="173745"/>
                  <a:pt x="0" y="165989"/>
                </a:cubicBezTo>
                <a:lnTo>
                  <a:pt x="0" y="29243"/>
                </a:lnTo>
                <a:cubicBezTo>
                  <a:pt x="0" y="21487"/>
                  <a:pt x="3081" y="14049"/>
                  <a:pt x="8565" y="8565"/>
                </a:cubicBezTo>
                <a:cubicBezTo>
                  <a:pt x="14049" y="3081"/>
                  <a:pt x="21487" y="0"/>
                  <a:pt x="29243" y="0"/>
                </a:cubicBezTo>
                <a:close/>
              </a:path>
            </a:pathLst>
          </a:custGeom>
          <a:solidFill>
            <a:srgbClr val="FFFFFF"/>
          </a:solidFill>
          <a:ln w="38100" cap="rnd" cmpd="sng">
            <a:solidFill>
              <a:srgbClr val="2C594F"/>
            </a:solidFill>
            <a:prstDash val="dot"/>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67" dirty="0">
                <a:solidFill>
                  <a:schemeClr val="dk1"/>
                </a:solidFill>
                <a:latin typeface="UTM Avo" panose="02040603050506020204" pitchFamily="18"/>
              </a:rPr>
              <a:t>Chuẩn bị bài </a:t>
            </a:r>
            <a:endParaRPr sz="622" dirty="0">
              <a:latin typeface="UTM Avo" panose="02040603050506020204" pitchFamily="18"/>
            </a:endParaRPr>
          </a:p>
          <a:p>
            <a:pPr algn="ctr">
              <a:lnSpc>
                <a:spcPct val="150000"/>
              </a:lnSpc>
            </a:pPr>
            <a:r>
              <a:rPr lang="vi-VN" sz="2667" b="1" dirty="0">
                <a:solidFill>
                  <a:schemeClr val="dk1"/>
                </a:solidFill>
                <a:latin typeface="UTM Avo" panose="02040603050506020204" pitchFamily="18"/>
              </a:rPr>
              <a:t>Luyện từ và câu: </a:t>
            </a:r>
            <a:r>
              <a:rPr lang="vi-VN" sz="2667" b="1" i="1" dirty="0">
                <a:solidFill>
                  <a:schemeClr val="dk1"/>
                </a:solidFill>
                <a:latin typeface="UTM Avo" panose="02040603050506020204" pitchFamily="18"/>
              </a:rPr>
              <a:t>Vị ngữ</a:t>
            </a:r>
            <a:endParaRPr sz="622" b="1" i="1" dirty="0">
              <a:latin typeface="UTM Avo" panose="02040603050506020204" pitchFamily="18"/>
            </a:endParaRPr>
          </a:p>
        </p:txBody>
      </p:sp>
      <p:sp>
        <p:nvSpPr>
          <p:cNvPr id="7" name="Google Shape;330;p21">
            <a:extLst>
              <a:ext uri="{FF2B5EF4-FFF2-40B4-BE49-F238E27FC236}">
                <a16:creationId xmlns:a16="http://schemas.microsoft.com/office/drawing/2014/main" id="{6785B11B-FB99-3511-C72A-1B419F5F7CA1}"/>
              </a:ext>
            </a:extLst>
          </p:cNvPr>
          <p:cNvSpPr/>
          <p:nvPr/>
        </p:nvSpPr>
        <p:spPr>
          <a:xfrm>
            <a:off x="2364695" y="4507279"/>
            <a:ext cx="7462609" cy="2350721"/>
          </a:xfrm>
          <a:custGeom>
            <a:avLst/>
            <a:gdLst/>
            <a:ahLst/>
            <a:cxnLst/>
            <a:rect l="l" t="t" r="r" b="b"/>
            <a:pathLst>
              <a:path w="3655348" h="1151435" extrusionOk="0">
                <a:moveTo>
                  <a:pt x="0" y="0"/>
                </a:moveTo>
                <a:lnTo>
                  <a:pt x="3655349" y="0"/>
                </a:lnTo>
                <a:lnTo>
                  <a:pt x="3655349" y="1151435"/>
                </a:lnTo>
                <a:lnTo>
                  <a:pt x="0" y="115143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02;p2">
            <a:extLst>
              <a:ext uri="{FF2B5EF4-FFF2-40B4-BE49-F238E27FC236}">
                <a16:creationId xmlns:a16="http://schemas.microsoft.com/office/drawing/2014/main" id="{D2F9424A-CCE5-7CEA-D1B9-CA997AAF15BA}"/>
              </a:ext>
            </a:extLst>
          </p:cNvPr>
          <p:cNvSpPr txBox="1"/>
          <p:nvPr/>
        </p:nvSpPr>
        <p:spPr>
          <a:xfrm>
            <a:off x="877030" y="5776693"/>
            <a:ext cx="10439528" cy="421013"/>
          </a:xfrm>
          <a:prstGeom prst="rect">
            <a:avLst/>
          </a:prstGeom>
          <a:noFill/>
          <a:ln>
            <a:noFill/>
          </a:ln>
        </p:spPr>
        <p:txBody>
          <a:bodyPr spcFirstLastPara="1" wrap="square" lIns="0" tIns="0" rIns="0" bIns="0" anchor="t" anchorCtr="0">
            <a:spAutoFit/>
          </a:bodyPr>
          <a:lstStyle/>
          <a:p>
            <a:pPr algn="ctr">
              <a:lnSpc>
                <a:spcPct val="114000"/>
              </a:lnSpc>
            </a:pPr>
            <a:r>
              <a:rPr lang="vi-VN" sz="2400" b="1">
                <a:solidFill>
                  <a:schemeClr val="bg1"/>
                </a:solidFill>
                <a:latin typeface="UTM Avo" panose="02040603050506020204" pitchFamily="18"/>
              </a:rPr>
              <a:t>Hãy quan sát tranh minh họa và nghe bài hát “</a:t>
            </a:r>
            <a:r>
              <a:rPr lang="vi-VN" sz="2400" b="1" i="1">
                <a:solidFill>
                  <a:schemeClr val="bg1"/>
                </a:solidFill>
                <a:latin typeface="UTM Avo" panose="02040603050506020204" pitchFamily="18"/>
              </a:rPr>
              <a:t>Để gió cuốn đi”</a:t>
            </a:r>
            <a:endParaRPr sz="2400" b="1">
              <a:solidFill>
                <a:schemeClr val="bg1"/>
              </a:solidFill>
              <a:latin typeface="UTM Avo" panose="02040603050506020204" pitchFamily="18"/>
            </a:endParaRPr>
          </a:p>
        </p:txBody>
      </p:sp>
      <p:pic>
        <p:nvPicPr>
          <p:cNvPr id="8" name="Google Shape;103;p2">
            <a:extLst>
              <a:ext uri="{FF2B5EF4-FFF2-40B4-BE49-F238E27FC236}">
                <a16:creationId xmlns:a16="http://schemas.microsoft.com/office/drawing/2014/main" id="{F4604802-BCB1-5FF8-CDD9-68230136B83C}"/>
              </a:ext>
            </a:extLst>
          </p:cNvPr>
          <p:cNvPicPr preferRelativeResize="0"/>
          <p:nvPr/>
        </p:nvPicPr>
        <p:blipFill rotWithShape="1">
          <a:blip r:embed="rId5">
            <a:alphaModFix/>
          </a:blip>
          <a:srcRect/>
          <a:stretch/>
        </p:blipFill>
        <p:spPr>
          <a:xfrm>
            <a:off x="1321594" y="1802711"/>
            <a:ext cx="9550400" cy="3840000"/>
          </a:xfrm>
          <a:prstGeom prst="rect">
            <a:avLst/>
          </a:prstGeom>
          <a:noFill/>
          <a:ln>
            <a:noFill/>
          </a:ln>
        </p:spPr>
      </p:pic>
      <p:pic>
        <p:nvPicPr>
          <p:cNvPr id="2" name="yt1s.com - ĐỂ GIÓ CUỐN ĐI  TRỊNH CÔNG SƠN  THUỲ CHI">
            <a:hlinkClick r:id="" action="ppaction://media"/>
            <a:extLst>
              <a:ext uri="{FF2B5EF4-FFF2-40B4-BE49-F238E27FC236}">
                <a16:creationId xmlns:a16="http://schemas.microsoft.com/office/drawing/2014/main" id="{E8EDE0B6-4A4E-C653-7BA1-E2D0341B2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1234" y="5496787"/>
            <a:ext cx="980824" cy="980824"/>
          </a:xfrm>
          <a:prstGeom prst="rect">
            <a:avLst/>
          </a:prstGeom>
        </p:spPr>
      </p:pic>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3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595BBF9-1811-1523-FE37-97F58DD4F5E3}"/>
              </a:ext>
            </a:extLst>
          </p:cNvPr>
          <p:cNvPicPr>
            <a:picLocks noChangeAspect="1"/>
          </p:cNvPicPr>
          <p:nvPr/>
        </p:nvPicPr>
        <p:blipFill>
          <a:blip r:embed="rId4"/>
          <a:stretch>
            <a:fillRect/>
          </a:stretch>
        </p:blipFill>
        <p:spPr>
          <a:xfrm>
            <a:off x="9171940" y="691352"/>
            <a:ext cx="3020060" cy="16708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42;p5">
            <a:extLst>
              <a:ext uri="{FF2B5EF4-FFF2-40B4-BE49-F238E27FC236}">
                <a16:creationId xmlns:a16="http://schemas.microsoft.com/office/drawing/2014/main" id="{F69CCA74-A80B-83A4-2537-D1B76A2B4B38}"/>
              </a:ext>
            </a:extLst>
          </p:cNvPr>
          <p:cNvSpPr txBox="1"/>
          <p:nvPr/>
        </p:nvSpPr>
        <p:spPr>
          <a:xfrm>
            <a:off x="3034577" y="1308101"/>
            <a:ext cx="6122845" cy="2031325"/>
          </a:xfrm>
          <a:prstGeom prst="rect">
            <a:avLst/>
          </a:prstGeom>
          <a:noFill/>
          <a:ln>
            <a:noFill/>
          </a:ln>
        </p:spPr>
        <p:txBody>
          <a:bodyPr spcFirstLastPara="1" wrap="square" lIns="0" tIns="0" rIns="0" bIns="0" anchor="t" anchorCtr="0">
            <a:spAutoFit/>
          </a:bodyPr>
          <a:lstStyle/>
          <a:p>
            <a:pPr algn="ctr">
              <a:lnSpc>
                <a:spcPct val="150000"/>
              </a:lnSpc>
            </a:pPr>
            <a:r>
              <a:rPr lang="vi-VN" sz="4400" b="1" dirty="0">
                <a:solidFill>
                  <a:schemeClr val="bg1"/>
                </a:solidFill>
                <a:latin typeface="UTM Avo" panose="02040603050506020204" pitchFamily="18"/>
              </a:rPr>
              <a:t>01.</a:t>
            </a:r>
            <a:endParaRPr lang="vi-VN" sz="500"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THÀNH TIẾNG</a:t>
            </a:r>
          </a:p>
        </p:txBody>
      </p:sp>
      <p:sp>
        <p:nvSpPr>
          <p:cNvPr id="5" name="Google Shape;144;p5">
            <a:extLst>
              <a:ext uri="{FF2B5EF4-FFF2-40B4-BE49-F238E27FC236}">
                <a16:creationId xmlns:a16="http://schemas.microsoft.com/office/drawing/2014/main" id="{B02E8376-89D9-DC8C-D355-AE26CDE23C16}"/>
              </a:ext>
            </a:extLst>
          </p:cNvPr>
          <p:cNvSpPr>
            <a:spLocks noChangeAspect="1"/>
          </p:cNvSpPr>
          <p:nvPr/>
        </p:nvSpPr>
        <p:spPr>
          <a:xfrm>
            <a:off x="3364928" y="3429000"/>
            <a:ext cx="5102047" cy="3429000"/>
          </a:xfrm>
          <a:custGeom>
            <a:avLst/>
            <a:gdLst/>
            <a:ahLst/>
            <a:cxnLst/>
            <a:rect l="l" t="t" r="r" b="b"/>
            <a:pathLst>
              <a:path w="1393323" h="936429" extrusionOk="0">
                <a:moveTo>
                  <a:pt x="0" y="0"/>
                </a:moveTo>
                <a:lnTo>
                  <a:pt x="1393323" y="0"/>
                </a:lnTo>
                <a:lnTo>
                  <a:pt x="1393323" y="936429"/>
                </a:lnTo>
                <a:lnTo>
                  <a:pt x="0" y="93642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49;p6">
            <a:extLst>
              <a:ext uri="{FF2B5EF4-FFF2-40B4-BE49-F238E27FC236}">
                <a16:creationId xmlns:a16="http://schemas.microsoft.com/office/drawing/2014/main" id="{DE84C8B7-0468-2E11-6B5D-EFE7F4D02305}"/>
              </a:ext>
            </a:extLst>
          </p:cNvPr>
          <p:cNvSpPr/>
          <p:nvPr/>
        </p:nvSpPr>
        <p:spPr>
          <a:xfrm>
            <a:off x="478894" y="2476499"/>
            <a:ext cx="6837100" cy="4139029"/>
          </a:xfrm>
          <a:custGeom>
            <a:avLst/>
            <a:gdLst/>
            <a:ahLst/>
            <a:cxnLst/>
            <a:rect l="l" t="t" r="r" b="b"/>
            <a:pathLst>
              <a:path w="2110239" h="2077451" extrusionOk="0">
                <a:moveTo>
                  <a:pt x="49279" y="0"/>
                </a:moveTo>
                <a:lnTo>
                  <a:pt x="2060960" y="0"/>
                </a:lnTo>
                <a:cubicBezTo>
                  <a:pt x="2088176" y="0"/>
                  <a:pt x="2110239" y="22063"/>
                  <a:pt x="2110239" y="49279"/>
                </a:cubicBezTo>
                <a:lnTo>
                  <a:pt x="2110239" y="2028172"/>
                </a:lnTo>
                <a:cubicBezTo>
                  <a:pt x="2110239" y="2055388"/>
                  <a:pt x="2088176" y="2077451"/>
                  <a:pt x="2060960" y="2077451"/>
                </a:cubicBezTo>
                <a:lnTo>
                  <a:pt x="49279" y="2077451"/>
                </a:lnTo>
                <a:cubicBezTo>
                  <a:pt x="22063" y="2077451"/>
                  <a:pt x="0" y="2055388"/>
                  <a:pt x="0" y="2028172"/>
                </a:cubicBezTo>
                <a:lnTo>
                  <a:pt x="0" y="49279"/>
                </a:lnTo>
                <a:cubicBezTo>
                  <a:pt x="0" y="22063"/>
                  <a:pt x="22063" y="0"/>
                  <a:pt x="49279" y="0"/>
                </a:cubicBezTo>
                <a:close/>
              </a:path>
            </a:pathLst>
          </a:custGeom>
          <a:solidFill>
            <a:srgbClr val="FFFFFF"/>
          </a:solidFill>
          <a:ln w="38100" cap="rnd" cmpd="sng">
            <a:solidFill>
              <a:srgbClr val="2C594F"/>
            </a:solidFill>
            <a:prstDash val="dot"/>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000" b="1" dirty="0">
                <a:solidFill>
                  <a:schemeClr val="bg1"/>
                </a:solidFill>
                <a:latin typeface="UTM Avo" panose="02040603050506020204" pitchFamily="18"/>
              </a:rPr>
              <a:t>Giọng đọc: </a:t>
            </a:r>
            <a:endParaRPr sz="2000" b="1" dirty="0">
              <a:solidFill>
                <a:schemeClr val="bg1"/>
              </a:solidFill>
              <a:latin typeface="UTM Avo" panose="02040603050506020204" pitchFamily="18"/>
            </a:endParaRPr>
          </a:p>
          <a:p>
            <a:pPr marL="381019" indent="-381019" algn="just">
              <a:lnSpc>
                <a:spcPct val="150000"/>
              </a:lnSpc>
              <a:buSzPts val="3600"/>
              <a:buFont typeface="Arial"/>
              <a:buChar char="•"/>
            </a:pPr>
            <a:r>
              <a:rPr lang="vi-VN" sz="2000" dirty="0">
                <a:solidFill>
                  <a:schemeClr val="bg1"/>
                </a:solidFill>
                <a:latin typeface="UTM Avo" panose="02040603050506020204" pitchFamily="18"/>
              </a:rPr>
              <a:t>Trầm ấm ở những đoạn tả cảnh đẹp buổi sáng ở hồ nước.</a:t>
            </a:r>
            <a:endParaRPr sz="2000" dirty="0">
              <a:solidFill>
                <a:schemeClr val="bg1"/>
              </a:solidFill>
              <a:latin typeface="UTM Avo" panose="02040603050506020204" pitchFamily="18"/>
            </a:endParaRPr>
          </a:p>
          <a:p>
            <a:pPr marL="381019" indent="-381019" algn="just">
              <a:lnSpc>
                <a:spcPct val="150000"/>
              </a:lnSpc>
              <a:buSzPts val="3600"/>
              <a:buFont typeface="Arial"/>
              <a:buChar char="•"/>
            </a:pPr>
            <a:r>
              <a:rPr lang="vi-VN" sz="2000" dirty="0">
                <a:solidFill>
                  <a:schemeClr val="bg1"/>
                </a:solidFill>
                <a:latin typeface="UTM Avo" panose="02040603050506020204" pitchFamily="18"/>
              </a:rPr>
              <a:t>Thể hiện sự hồi hộp của nhân vật “cậu bé” khi bảo em gái im lặng để đàn vịt lại gần.</a:t>
            </a:r>
            <a:endParaRPr sz="2000" dirty="0">
              <a:solidFill>
                <a:schemeClr val="bg1"/>
              </a:solidFill>
              <a:latin typeface="UTM Avo" panose="02040603050506020204" pitchFamily="18"/>
            </a:endParaRPr>
          </a:p>
          <a:p>
            <a:pPr marL="381019" indent="-381019" algn="just">
              <a:lnSpc>
                <a:spcPct val="150000"/>
              </a:lnSpc>
              <a:buSzPts val="3600"/>
              <a:buFont typeface="Arial"/>
              <a:buChar char="•"/>
            </a:pPr>
            <a:r>
              <a:rPr lang="vi-VN" sz="2000" dirty="0">
                <a:solidFill>
                  <a:schemeClr val="bg1"/>
                </a:solidFill>
                <a:latin typeface="UTM Avo" panose="02040603050506020204" pitchFamily="18"/>
              </a:rPr>
              <a:t>Vui tươi, hồn nhiên của bé gái khi phát hiện đàn vịt trời về hồ và niềm vui vỡ oà khi bé có hành động báo nguy cho đàn vịt.</a:t>
            </a:r>
            <a:endParaRPr sz="2000" dirty="0">
              <a:solidFill>
                <a:schemeClr val="bg1"/>
              </a:solidFill>
              <a:latin typeface="UTM Avo" panose="02040603050506020204" pitchFamily="18"/>
            </a:endParaRPr>
          </a:p>
        </p:txBody>
      </p:sp>
      <p:sp>
        <p:nvSpPr>
          <p:cNvPr id="7" name="Google Shape;150;p6">
            <a:extLst>
              <a:ext uri="{FF2B5EF4-FFF2-40B4-BE49-F238E27FC236}">
                <a16:creationId xmlns:a16="http://schemas.microsoft.com/office/drawing/2014/main" id="{221D15B5-0ABA-D65A-AFC4-3915A928E38B}"/>
              </a:ext>
            </a:extLst>
          </p:cNvPr>
          <p:cNvSpPr/>
          <p:nvPr/>
        </p:nvSpPr>
        <p:spPr>
          <a:xfrm>
            <a:off x="7662405" y="2424243"/>
            <a:ext cx="3767595" cy="2009514"/>
          </a:xfrm>
          <a:custGeom>
            <a:avLst/>
            <a:gdLst/>
            <a:ahLst/>
            <a:cxnLst/>
            <a:rect l="l" t="t" r="r" b="b"/>
            <a:pathLst>
              <a:path w="1993008" h="1250317" extrusionOk="0">
                <a:moveTo>
                  <a:pt x="52178" y="0"/>
                </a:moveTo>
                <a:lnTo>
                  <a:pt x="1940830" y="0"/>
                </a:lnTo>
                <a:cubicBezTo>
                  <a:pt x="1954668" y="0"/>
                  <a:pt x="1967940" y="5497"/>
                  <a:pt x="1977725" y="15282"/>
                </a:cubicBezTo>
                <a:cubicBezTo>
                  <a:pt x="1987510" y="25068"/>
                  <a:pt x="1993008" y="38339"/>
                  <a:pt x="1993008" y="52178"/>
                </a:cubicBezTo>
                <a:lnTo>
                  <a:pt x="1993008" y="1198139"/>
                </a:lnTo>
                <a:cubicBezTo>
                  <a:pt x="1993008" y="1226956"/>
                  <a:pt x="1969647" y="1250317"/>
                  <a:pt x="1940830" y="1250317"/>
                </a:cubicBezTo>
                <a:lnTo>
                  <a:pt x="52178" y="1250317"/>
                </a:lnTo>
                <a:cubicBezTo>
                  <a:pt x="23361" y="1250317"/>
                  <a:pt x="0" y="1226956"/>
                  <a:pt x="0" y="1198139"/>
                </a:cubicBezTo>
                <a:lnTo>
                  <a:pt x="0" y="52178"/>
                </a:lnTo>
                <a:cubicBezTo>
                  <a:pt x="0" y="23361"/>
                  <a:pt x="23361" y="0"/>
                  <a:pt x="52178" y="0"/>
                </a:cubicBezTo>
                <a:close/>
              </a:path>
            </a:pathLst>
          </a:custGeom>
          <a:solidFill>
            <a:srgbClr val="FFFFFF"/>
          </a:solidFill>
          <a:ln w="38100" cap="rnd" cmpd="sng">
            <a:solidFill>
              <a:srgbClr val="2C594F"/>
            </a:solidFill>
            <a:prstDash val="dot"/>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000" b="1" dirty="0">
                <a:solidFill>
                  <a:schemeClr val="bg1"/>
                </a:solidFill>
                <a:latin typeface="UTM Avo" panose="02040603050506020204" pitchFamily="18"/>
              </a:rPr>
              <a:t>Nhấn giọng:</a:t>
            </a:r>
            <a:endParaRPr sz="2000" dirty="0">
              <a:solidFill>
                <a:schemeClr val="bg1"/>
              </a:solidFill>
              <a:latin typeface="UTM Avo" panose="02040603050506020204" pitchFamily="18"/>
            </a:endParaRPr>
          </a:p>
          <a:p>
            <a:pPr algn="just">
              <a:lnSpc>
                <a:spcPct val="150000"/>
              </a:lnSpc>
            </a:pPr>
            <a:r>
              <a:rPr lang="vi-VN" sz="2000" dirty="0">
                <a:solidFill>
                  <a:schemeClr val="bg1"/>
                </a:solidFill>
                <a:latin typeface="UTM Avo" panose="02040603050506020204" pitchFamily="18"/>
              </a:rPr>
              <a:t>Phù hợp với nhân vật trong bài và trong khi đọc lời kể chuyện.</a:t>
            </a:r>
            <a:endParaRPr sz="2000" dirty="0">
              <a:solidFill>
                <a:schemeClr val="bg1"/>
              </a:solidFill>
              <a:latin typeface="UTM Avo" panose="02040603050506020204" pitchFamily="18"/>
            </a:endParaRPr>
          </a:p>
        </p:txBody>
      </p:sp>
      <p:sp>
        <p:nvSpPr>
          <p:cNvPr id="9" name="Google Shape;152;p6">
            <a:extLst>
              <a:ext uri="{FF2B5EF4-FFF2-40B4-BE49-F238E27FC236}">
                <a16:creationId xmlns:a16="http://schemas.microsoft.com/office/drawing/2014/main" id="{6BAA9EBF-C0E6-62BC-7FA6-824E77A0CB6F}"/>
              </a:ext>
            </a:extLst>
          </p:cNvPr>
          <p:cNvSpPr txBox="1"/>
          <p:nvPr/>
        </p:nvSpPr>
        <p:spPr>
          <a:xfrm>
            <a:off x="1804724" y="1675368"/>
            <a:ext cx="8582551"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Đọc mẫu truyện "Con sóng lan xa"</a:t>
            </a:r>
            <a:endParaRPr sz="2400" b="1">
              <a:solidFill>
                <a:schemeClr val="bg1"/>
              </a:solidFill>
              <a:latin typeface="UTM Avo" panose="02040603050506020204" pitchFamily="18"/>
            </a:endParaRPr>
          </a:p>
        </p:txBody>
      </p:sp>
      <p:sp>
        <p:nvSpPr>
          <p:cNvPr id="10" name="Google Shape;153;p6">
            <a:extLst>
              <a:ext uri="{FF2B5EF4-FFF2-40B4-BE49-F238E27FC236}">
                <a16:creationId xmlns:a16="http://schemas.microsoft.com/office/drawing/2014/main" id="{C6774C65-F8F2-EECF-2324-2BECC6E2C423}"/>
              </a:ext>
            </a:extLst>
          </p:cNvPr>
          <p:cNvSpPr/>
          <p:nvPr/>
        </p:nvSpPr>
        <p:spPr>
          <a:xfrm>
            <a:off x="7663993" y="3937000"/>
            <a:ext cx="4050701" cy="2678529"/>
          </a:xfrm>
          <a:custGeom>
            <a:avLst/>
            <a:gdLst/>
            <a:ahLst/>
            <a:cxnLst/>
            <a:rect l="l" t="t" r="r" b="b"/>
            <a:pathLst>
              <a:path w="1422353" h="940531" extrusionOk="0">
                <a:moveTo>
                  <a:pt x="0" y="0"/>
                </a:moveTo>
                <a:lnTo>
                  <a:pt x="1422353" y="0"/>
                </a:lnTo>
                <a:lnTo>
                  <a:pt x="1422353" y="940531"/>
                </a:lnTo>
                <a:lnTo>
                  <a:pt x="0" y="940531"/>
                </a:lnTo>
                <a:lnTo>
                  <a:pt x="0" y="0"/>
                </a:lnTo>
                <a:close/>
              </a:path>
            </a:pathLst>
          </a:custGeom>
          <a:blipFill rotWithShape="1">
            <a:blip r:embed="rId3">
              <a:alphaModFix/>
            </a:blip>
            <a:stretch>
              <a:fillRect/>
            </a:stretch>
          </a:blipFill>
          <a:ln>
            <a:noFill/>
          </a:ln>
        </p:spPr>
        <p:txBody>
          <a:bodyPr/>
          <a:lstStyle/>
          <a:p>
            <a:endParaRPr lang="en-US"/>
          </a:p>
        </p:txBody>
      </p:sp>
      <p:pic>
        <p:nvPicPr>
          <p:cNvPr id="12" name="Picture 11">
            <a:hlinkClick r:id="rId4"/>
            <a:extLst>
              <a:ext uri="{FF2B5EF4-FFF2-40B4-BE49-F238E27FC236}">
                <a16:creationId xmlns:a16="http://schemas.microsoft.com/office/drawing/2014/main" id="{F6B24AF5-7A6B-ACCC-3D55-0024E411197B}"/>
              </a:ext>
            </a:extLst>
          </p:cNvPr>
          <p:cNvPicPr>
            <a:picLocks noChangeAspect="1"/>
          </p:cNvPicPr>
          <p:nvPr/>
        </p:nvPicPr>
        <p:blipFill>
          <a:blip r:embed="rId5"/>
          <a:stretch>
            <a:fillRect/>
          </a:stretch>
        </p:blipFill>
        <p:spPr>
          <a:xfrm>
            <a:off x="10754700" y="557898"/>
            <a:ext cx="1350600" cy="1485770"/>
          </a:xfrm>
          <a:prstGeom prst="rect">
            <a:avLst/>
          </a:prstGeom>
          <a:ln>
            <a:noFill/>
          </a:ln>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ppt_w</p:attrName>
                                        </p:attrNameLst>
                                      </p:cBhvr>
                                      <p:tavLst>
                                        <p:tav tm="0">
                                          <p:val>
                                            <p:strVal val="0"/>
                                          </p:val>
                                        </p:tav>
                                        <p:tav tm="100000">
                                          <p:val>
                                            <p:strVal val="#ppt_w"/>
                                          </p:val>
                                        </p:tav>
                                      </p:tavLst>
                                    </p:anim>
                                    <p:anim calcmode="lin" valueType="num">
                                      <p:cBhvr additive="base">
                                        <p:cTn id="13" dur="500"/>
                                        <p:tgtEl>
                                          <p:spTgt spid="6"/>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ppt_w</p:attrName>
                                        </p:attrNameLst>
                                      </p:cBhvr>
                                      <p:tavLst>
                                        <p:tav tm="0">
                                          <p:val>
                                            <p:strVal val="0"/>
                                          </p:val>
                                        </p:tav>
                                        <p:tav tm="100000">
                                          <p:val>
                                            <p:strVal val="#ppt_w"/>
                                          </p:val>
                                        </p:tav>
                                      </p:tavLst>
                                    </p:anim>
                                    <p:anim calcmode="lin" valueType="num">
                                      <p:cBhvr additive="base">
                                        <p:cTn id="17" dur="500"/>
                                        <p:tgtEl>
                                          <p:spTgt spid="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0;p7">
            <a:extLst>
              <a:ext uri="{FF2B5EF4-FFF2-40B4-BE49-F238E27FC236}">
                <a16:creationId xmlns:a16="http://schemas.microsoft.com/office/drawing/2014/main" id="{FD15B27A-28EB-6BF5-E51C-E80326FC3DAF}"/>
              </a:ext>
            </a:extLst>
          </p:cNvPr>
          <p:cNvSpPr txBox="1"/>
          <p:nvPr/>
        </p:nvSpPr>
        <p:spPr>
          <a:xfrm>
            <a:off x="3034577" y="1107303"/>
            <a:ext cx="6122845"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 từ khó</a:t>
            </a:r>
            <a:endParaRPr sz="2800" b="1" dirty="0">
              <a:solidFill>
                <a:schemeClr val="bg1"/>
              </a:solidFill>
              <a:latin typeface="UTM Avo" panose="02040603050506020204" pitchFamily="18"/>
            </a:endParaRPr>
          </a:p>
        </p:txBody>
      </p:sp>
      <p:grpSp>
        <p:nvGrpSpPr>
          <p:cNvPr id="5" name="Google Shape;162;p7">
            <a:extLst>
              <a:ext uri="{FF2B5EF4-FFF2-40B4-BE49-F238E27FC236}">
                <a16:creationId xmlns:a16="http://schemas.microsoft.com/office/drawing/2014/main" id="{82BDFB39-1080-89F3-5201-B4B227D4F747}"/>
              </a:ext>
            </a:extLst>
          </p:cNvPr>
          <p:cNvGrpSpPr/>
          <p:nvPr/>
        </p:nvGrpSpPr>
        <p:grpSpPr>
          <a:xfrm>
            <a:off x="2011337" y="1994260"/>
            <a:ext cx="2418977" cy="1959413"/>
            <a:chOff x="1188279" y="1770676"/>
            <a:chExt cx="3628465" cy="2939120"/>
          </a:xfrm>
        </p:grpSpPr>
        <p:sp>
          <p:nvSpPr>
            <p:cNvPr id="6" name="Google Shape;163;p7">
              <a:extLst>
                <a:ext uri="{FF2B5EF4-FFF2-40B4-BE49-F238E27FC236}">
                  <a16:creationId xmlns:a16="http://schemas.microsoft.com/office/drawing/2014/main" id="{04258791-8841-BAD2-47EC-266AF6BCEFD4}"/>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7" name="Google Shape;164;p7">
              <a:extLst>
                <a:ext uri="{FF2B5EF4-FFF2-40B4-BE49-F238E27FC236}">
                  <a16:creationId xmlns:a16="http://schemas.microsoft.com/office/drawing/2014/main" id="{F8A20DB4-F23E-D4C1-E4A7-E28002393FE7}"/>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8" name="Google Shape;165;p7">
              <a:extLst>
                <a:ext uri="{FF2B5EF4-FFF2-40B4-BE49-F238E27FC236}">
                  <a16:creationId xmlns:a16="http://schemas.microsoft.com/office/drawing/2014/main" id="{880E4ECC-2B60-4047-6FDA-F413A8A3B001}"/>
                </a:ext>
              </a:extLst>
            </p:cNvPr>
            <p:cNvSpPr txBox="1"/>
            <p:nvPr/>
          </p:nvSpPr>
          <p:spPr>
            <a:xfrm>
              <a:off x="1845193" y="2836120"/>
              <a:ext cx="2047653" cy="769307"/>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Đương</a:t>
              </a:r>
              <a:endParaRPr sz="2933">
                <a:solidFill>
                  <a:schemeClr val="bg1"/>
                </a:solidFill>
                <a:latin typeface="UTM Avo" panose="02040603050506020204" pitchFamily="18"/>
              </a:endParaRPr>
            </a:p>
          </p:txBody>
        </p:sp>
      </p:grpSp>
      <p:grpSp>
        <p:nvGrpSpPr>
          <p:cNvPr id="9" name="Google Shape;166;p7">
            <a:extLst>
              <a:ext uri="{FF2B5EF4-FFF2-40B4-BE49-F238E27FC236}">
                <a16:creationId xmlns:a16="http://schemas.microsoft.com/office/drawing/2014/main" id="{059DAC20-F651-1D0B-28BF-982FFECDF667}"/>
              </a:ext>
            </a:extLst>
          </p:cNvPr>
          <p:cNvGrpSpPr/>
          <p:nvPr/>
        </p:nvGrpSpPr>
        <p:grpSpPr>
          <a:xfrm>
            <a:off x="4935715" y="1958120"/>
            <a:ext cx="2418977" cy="1959413"/>
            <a:chOff x="1188279" y="1770676"/>
            <a:chExt cx="3628465" cy="2939120"/>
          </a:xfrm>
        </p:grpSpPr>
        <p:sp>
          <p:nvSpPr>
            <p:cNvPr id="10" name="Google Shape;167;p7">
              <a:extLst>
                <a:ext uri="{FF2B5EF4-FFF2-40B4-BE49-F238E27FC236}">
                  <a16:creationId xmlns:a16="http://schemas.microsoft.com/office/drawing/2014/main" id="{EB7A4BEA-066E-4CC1-F860-37AE73F52FFF}"/>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11" name="Google Shape;168;p7">
              <a:extLst>
                <a:ext uri="{FF2B5EF4-FFF2-40B4-BE49-F238E27FC236}">
                  <a16:creationId xmlns:a16="http://schemas.microsoft.com/office/drawing/2014/main" id="{167C02C6-5635-F698-3097-552B018C32AE}"/>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12" name="Google Shape;169;p7">
              <a:extLst>
                <a:ext uri="{FF2B5EF4-FFF2-40B4-BE49-F238E27FC236}">
                  <a16:creationId xmlns:a16="http://schemas.microsoft.com/office/drawing/2014/main" id="{59807A0A-B065-3706-CB7A-E8F30B596E37}"/>
                </a:ext>
              </a:extLst>
            </p:cNvPr>
            <p:cNvSpPr txBox="1"/>
            <p:nvPr/>
          </p:nvSpPr>
          <p:spPr>
            <a:xfrm>
              <a:off x="1376373" y="2559657"/>
              <a:ext cx="2985297" cy="1107861"/>
            </a:xfrm>
            <a:prstGeom prst="rect">
              <a:avLst/>
            </a:prstGeom>
            <a:noFill/>
            <a:ln>
              <a:noFill/>
            </a:ln>
          </p:spPr>
          <p:txBody>
            <a:bodyPr spcFirstLastPara="1" wrap="square" lIns="60950" tIns="30467" rIns="60950" bIns="30467" anchor="t" anchorCtr="0">
              <a:spAutoFit/>
            </a:bodyPr>
            <a:lstStyle/>
            <a:p>
              <a:pPr algn="ctr">
                <a:lnSpc>
                  <a:spcPct val="150000"/>
                </a:lnSpc>
              </a:pPr>
              <a:r>
                <a:rPr lang="vi-VN" sz="2933" dirty="0">
                  <a:solidFill>
                    <a:schemeClr val="bg1"/>
                  </a:solidFill>
                  <a:latin typeface="UTM Avo" panose="02040603050506020204" pitchFamily="18"/>
                </a:rPr>
                <a:t>Bập bềnh</a:t>
              </a:r>
              <a:endParaRPr sz="2933" dirty="0">
                <a:solidFill>
                  <a:schemeClr val="bg1"/>
                </a:solidFill>
                <a:latin typeface="UTM Avo" panose="02040603050506020204" pitchFamily="18"/>
              </a:endParaRPr>
            </a:p>
          </p:txBody>
        </p:sp>
      </p:grpSp>
      <p:grpSp>
        <p:nvGrpSpPr>
          <p:cNvPr id="13" name="Google Shape;170;p7">
            <a:extLst>
              <a:ext uri="{FF2B5EF4-FFF2-40B4-BE49-F238E27FC236}">
                <a16:creationId xmlns:a16="http://schemas.microsoft.com/office/drawing/2014/main" id="{674753AE-8278-298C-6A19-1B50B448D6EA}"/>
              </a:ext>
            </a:extLst>
          </p:cNvPr>
          <p:cNvGrpSpPr/>
          <p:nvPr/>
        </p:nvGrpSpPr>
        <p:grpSpPr>
          <a:xfrm>
            <a:off x="7862070" y="1927796"/>
            <a:ext cx="2418977" cy="1959413"/>
            <a:chOff x="1188279" y="1770676"/>
            <a:chExt cx="3628465" cy="2939120"/>
          </a:xfrm>
        </p:grpSpPr>
        <p:sp>
          <p:nvSpPr>
            <p:cNvPr id="14" name="Google Shape;171;p7">
              <a:extLst>
                <a:ext uri="{FF2B5EF4-FFF2-40B4-BE49-F238E27FC236}">
                  <a16:creationId xmlns:a16="http://schemas.microsoft.com/office/drawing/2014/main" id="{C13D2F33-780B-9EFB-D3EB-85A38828CC30}"/>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15" name="Google Shape;172;p7">
              <a:extLst>
                <a:ext uri="{FF2B5EF4-FFF2-40B4-BE49-F238E27FC236}">
                  <a16:creationId xmlns:a16="http://schemas.microsoft.com/office/drawing/2014/main" id="{2F21970C-FFE7-1F43-26C8-CAEDCB5E8667}"/>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173;p7">
              <a:extLst>
                <a:ext uri="{FF2B5EF4-FFF2-40B4-BE49-F238E27FC236}">
                  <a16:creationId xmlns:a16="http://schemas.microsoft.com/office/drawing/2014/main" id="{FA802A6D-C4D5-F9E0-A36B-58A763F9F080}"/>
                </a:ext>
              </a:extLst>
            </p:cNvPr>
            <p:cNvSpPr txBox="1"/>
            <p:nvPr/>
          </p:nvSpPr>
          <p:spPr>
            <a:xfrm>
              <a:off x="1845193" y="2935816"/>
              <a:ext cx="2047653" cy="769307"/>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Phốc</a:t>
              </a:r>
              <a:endParaRPr sz="2933">
                <a:solidFill>
                  <a:schemeClr val="bg1"/>
                </a:solidFill>
                <a:latin typeface="UTM Avo" panose="02040603050506020204" pitchFamily="18"/>
              </a:endParaRPr>
            </a:p>
          </p:txBody>
        </p:sp>
      </p:grpSp>
      <p:grpSp>
        <p:nvGrpSpPr>
          <p:cNvPr id="17" name="Google Shape;174;p7">
            <a:extLst>
              <a:ext uri="{FF2B5EF4-FFF2-40B4-BE49-F238E27FC236}">
                <a16:creationId xmlns:a16="http://schemas.microsoft.com/office/drawing/2014/main" id="{E7812A64-ECCC-9B75-391C-B8F0071246C0}"/>
              </a:ext>
            </a:extLst>
          </p:cNvPr>
          <p:cNvGrpSpPr/>
          <p:nvPr/>
        </p:nvGrpSpPr>
        <p:grpSpPr>
          <a:xfrm>
            <a:off x="3302794" y="4516417"/>
            <a:ext cx="2418977" cy="1959413"/>
            <a:chOff x="1188279" y="1770676"/>
            <a:chExt cx="3628465" cy="2939120"/>
          </a:xfrm>
        </p:grpSpPr>
        <p:sp>
          <p:nvSpPr>
            <p:cNvPr id="18" name="Google Shape;175;p7">
              <a:extLst>
                <a:ext uri="{FF2B5EF4-FFF2-40B4-BE49-F238E27FC236}">
                  <a16:creationId xmlns:a16="http://schemas.microsoft.com/office/drawing/2014/main" id="{7B4B6FE2-69F9-A95A-C32A-09D951BBBEF8}"/>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19" name="Google Shape;176;p7">
              <a:extLst>
                <a:ext uri="{FF2B5EF4-FFF2-40B4-BE49-F238E27FC236}">
                  <a16:creationId xmlns:a16="http://schemas.microsoft.com/office/drawing/2014/main" id="{7A9D313D-A4B7-C4C7-38AB-CDD6581FC881}"/>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20" name="Google Shape;177;p7">
              <a:extLst>
                <a:ext uri="{FF2B5EF4-FFF2-40B4-BE49-F238E27FC236}">
                  <a16:creationId xmlns:a16="http://schemas.microsoft.com/office/drawing/2014/main" id="{7E379B14-E055-787A-B219-24C45DB6A7AC}"/>
                </a:ext>
              </a:extLst>
            </p:cNvPr>
            <p:cNvSpPr txBox="1"/>
            <p:nvPr/>
          </p:nvSpPr>
          <p:spPr>
            <a:xfrm>
              <a:off x="1845193" y="2935816"/>
              <a:ext cx="2047653" cy="769307"/>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Buột</a:t>
              </a:r>
              <a:endParaRPr sz="2933">
                <a:solidFill>
                  <a:schemeClr val="bg1"/>
                </a:solidFill>
                <a:latin typeface="UTM Avo" panose="02040603050506020204" pitchFamily="18"/>
              </a:endParaRPr>
            </a:p>
          </p:txBody>
        </p:sp>
      </p:grpSp>
      <p:grpSp>
        <p:nvGrpSpPr>
          <p:cNvPr id="21" name="Google Shape;178;p7">
            <a:extLst>
              <a:ext uri="{FF2B5EF4-FFF2-40B4-BE49-F238E27FC236}">
                <a16:creationId xmlns:a16="http://schemas.microsoft.com/office/drawing/2014/main" id="{FFE44167-DB2B-828C-AEE5-C0F71BF456C4}"/>
              </a:ext>
            </a:extLst>
          </p:cNvPr>
          <p:cNvGrpSpPr/>
          <p:nvPr/>
        </p:nvGrpSpPr>
        <p:grpSpPr>
          <a:xfrm>
            <a:off x="6609146" y="4516417"/>
            <a:ext cx="2418977" cy="1959413"/>
            <a:chOff x="1188279" y="1770676"/>
            <a:chExt cx="3628465" cy="2939120"/>
          </a:xfrm>
        </p:grpSpPr>
        <p:sp>
          <p:nvSpPr>
            <p:cNvPr id="22" name="Google Shape;179;p7">
              <a:extLst>
                <a:ext uri="{FF2B5EF4-FFF2-40B4-BE49-F238E27FC236}">
                  <a16:creationId xmlns:a16="http://schemas.microsoft.com/office/drawing/2014/main" id="{D8904FF6-B083-09E7-8F0E-27FBD6CC998F}"/>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23" name="Google Shape;180;p7">
              <a:extLst>
                <a:ext uri="{FF2B5EF4-FFF2-40B4-BE49-F238E27FC236}">
                  <a16:creationId xmlns:a16="http://schemas.microsoft.com/office/drawing/2014/main" id="{17BC44D9-DE6E-4084-E827-7D4C81E1D62E}"/>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24" name="Google Shape;181;p7">
              <a:extLst>
                <a:ext uri="{FF2B5EF4-FFF2-40B4-BE49-F238E27FC236}">
                  <a16:creationId xmlns:a16="http://schemas.microsoft.com/office/drawing/2014/main" id="{A6EB98E4-9B39-81F1-E2C7-E98202E97EF8}"/>
                </a:ext>
              </a:extLst>
            </p:cNvPr>
            <p:cNvSpPr txBox="1"/>
            <p:nvPr/>
          </p:nvSpPr>
          <p:spPr>
            <a:xfrm>
              <a:off x="1638642" y="2935816"/>
              <a:ext cx="2460757" cy="769307"/>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Bổ nhào</a:t>
              </a:r>
              <a:endParaRPr sz="2933">
                <a:solidFill>
                  <a:schemeClr val="bg1"/>
                </a:solidFill>
                <a:latin typeface="UTM Avo" panose="02040603050506020204" pitchFamily="18"/>
              </a:endParaRPr>
            </a:p>
          </p:txBody>
        </p:sp>
      </p:grpSp>
    </p:spTree>
    <p:extLst>
      <p:ext uri="{BB962C8B-B14F-4D97-AF65-F5344CB8AC3E}">
        <p14:creationId xmlns:p14="http://schemas.microsoft.com/office/powerpoint/2010/main" val="27436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ppt_w</p:attrName>
                                        </p:attrNameLst>
                                      </p:cBhvr>
                                      <p:tavLst>
                                        <p:tav tm="0">
                                          <p:val>
                                            <p:strVal val="0"/>
                                          </p:val>
                                        </p:tav>
                                        <p:tav tm="100000">
                                          <p:val>
                                            <p:strVal val="#ppt_w"/>
                                          </p:val>
                                        </p:tav>
                                      </p:tavLst>
                                    </p:anim>
                                    <p:anim calcmode="lin" valueType="num">
                                      <p:cBhvr additive="base">
                                        <p:cTn id="13" dur="500"/>
                                        <p:tgtEl>
                                          <p:spTgt spid="5"/>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ppt_w</p:attrName>
                                        </p:attrNameLst>
                                      </p:cBhvr>
                                      <p:tavLst>
                                        <p:tav tm="0">
                                          <p:val>
                                            <p:strVal val="0"/>
                                          </p:val>
                                        </p:tav>
                                        <p:tav tm="100000">
                                          <p:val>
                                            <p:strVal val="#ppt_w"/>
                                          </p:val>
                                        </p:tav>
                                      </p:tavLst>
                                    </p:anim>
                                    <p:anim calcmode="lin" valueType="num">
                                      <p:cBhvr additive="base">
                                        <p:cTn id="17" dur="500"/>
                                        <p:tgtEl>
                                          <p:spTgt spid="9"/>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ppt_w</p:attrName>
                                        </p:attrNameLst>
                                      </p:cBhvr>
                                      <p:tavLst>
                                        <p:tav tm="0">
                                          <p:val>
                                            <p:strVal val="0"/>
                                          </p:val>
                                        </p:tav>
                                        <p:tav tm="100000">
                                          <p:val>
                                            <p:strVal val="#ppt_w"/>
                                          </p:val>
                                        </p:tav>
                                      </p:tavLst>
                                    </p:anim>
                                    <p:anim calcmode="lin" valueType="num">
                                      <p:cBhvr additive="base">
                                        <p:cTn id="21" dur="500"/>
                                        <p:tgtEl>
                                          <p:spTgt spid="13"/>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ppt_w</p:attrName>
                                        </p:attrNameLst>
                                      </p:cBhvr>
                                      <p:tavLst>
                                        <p:tav tm="0">
                                          <p:val>
                                            <p:strVal val="0"/>
                                          </p:val>
                                        </p:tav>
                                        <p:tav tm="100000">
                                          <p:val>
                                            <p:strVal val="#ppt_w"/>
                                          </p:val>
                                        </p:tav>
                                      </p:tavLst>
                                    </p:anim>
                                    <p:anim calcmode="lin" valueType="num">
                                      <p:cBhvr additive="base">
                                        <p:cTn id="25" dur="500"/>
                                        <p:tgtEl>
                                          <p:spTgt spid="17"/>
                                        </p:tgtEl>
                                        <p:attrNameLst>
                                          <p:attrName>ppt_h</p:attrName>
                                        </p:attrNameLst>
                                      </p:cBhvr>
                                      <p:tavLst>
                                        <p:tav tm="0">
                                          <p:val>
                                            <p:str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p:tgtEl>
                                          <p:spTgt spid="21"/>
                                        </p:tgtEl>
                                        <p:attrNameLst>
                                          <p:attrName>ppt_w</p:attrName>
                                        </p:attrNameLst>
                                      </p:cBhvr>
                                      <p:tavLst>
                                        <p:tav tm="0">
                                          <p:val>
                                            <p:strVal val="0"/>
                                          </p:val>
                                        </p:tav>
                                        <p:tav tm="100000">
                                          <p:val>
                                            <p:strVal val="#ppt_w"/>
                                          </p:val>
                                        </p:tav>
                                      </p:tavLst>
                                    </p:anim>
                                    <p:anim calcmode="lin" valueType="num">
                                      <p:cBhvr additive="base">
                                        <p:cTn id="29" dur="500"/>
                                        <p:tgtEl>
                                          <p:spTgt spid="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88;p8">
            <a:extLst>
              <a:ext uri="{FF2B5EF4-FFF2-40B4-BE49-F238E27FC236}">
                <a16:creationId xmlns:a16="http://schemas.microsoft.com/office/drawing/2014/main" id="{C6871072-91E2-79A3-EF0F-8DDC0F398C1F}"/>
              </a:ext>
            </a:extLst>
          </p:cNvPr>
          <p:cNvSpPr txBox="1"/>
          <p:nvPr/>
        </p:nvSpPr>
        <p:spPr>
          <a:xfrm>
            <a:off x="3034577" y="1111133"/>
            <a:ext cx="6122845"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Giải nghĩa từ khó</a:t>
            </a:r>
            <a:endParaRPr sz="2800" b="1" dirty="0">
              <a:solidFill>
                <a:schemeClr val="bg1"/>
              </a:solidFill>
              <a:latin typeface="UTM Avo" panose="02040603050506020204" pitchFamily="18"/>
            </a:endParaRPr>
          </a:p>
        </p:txBody>
      </p:sp>
      <p:grpSp>
        <p:nvGrpSpPr>
          <p:cNvPr id="5" name="Google Shape;189;p8">
            <a:extLst>
              <a:ext uri="{FF2B5EF4-FFF2-40B4-BE49-F238E27FC236}">
                <a16:creationId xmlns:a16="http://schemas.microsoft.com/office/drawing/2014/main" id="{79D728FE-0225-8766-664B-F2453B57EF8D}"/>
              </a:ext>
            </a:extLst>
          </p:cNvPr>
          <p:cNvGrpSpPr/>
          <p:nvPr/>
        </p:nvGrpSpPr>
        <p:grpSpPr>
          <a:xfrm>
            <a:off x="933152" y="1930456"/>
            <a:ext cx="2418977" cy="1959413"/>
            <a:chOff x="1188279" y="1770676"/>
            <a:chExt cx="3628465" cy="2939120"/>
          </a:xfrm>
        </p:grpSpPr>
        <p:sp>
          <p:nvSpPr>
            <p:cNvPr id="6" name="Google Shape;190;p8">
              <a:extLst>
                <a:ext uri="{FF2B5EF4-FFF2-40B4-BE49-F238E27FC236}">
                  <a16:creationId xmlns:a16="http://schemas.microsoft.com/office/drawing/2014/main" id="{413BDCEC-094D-34DE-2A8E-5BFF89E35F00}"/>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7" name="Google Shape;191;p8">
              <a:extLst>
                <a:ext uri="{FF2B5EF4-FFF2-40B4-BE49-F238E27FC236}">
                  <a16:creationId xmlns:a16="http://schemas.microsoft.com/office/drawing/2014/main" id="{5AFD3D9F-4DEC-1ED3-6924-AE64B10274E6}"/>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8" name="Google Shape;192;p8">
              <a:extLst>
                <a:ext uri="{FF2B5EF4-FFF2-40B4-BE49-F238E27FC236}">
                  <a16:creationId xmlns:a16="http://schemas.microsoft.com/office/drawing/2014/main" id="{1742CB94-F0E1-1FF8-7DD0-657849A852D9}"/>
                </a:ext>
              </a:extLst>
            </p:cNvPr>
            <p:cNvSpPr txBox="1"/>
            <p:nvPr/>
          </p:nvSpPr>
          <p:spPr>
            <a:xfrm>
              <a:off x="1845193" y="2836120"/>
              <a:ext cx="2047653" cy="769307"/>
            </a:xfrm>
            <a:prstGeom prst="rect">
              <a:avLst/>
            </a:prstGeom>
            <a:noFill/>
            <a:ln>
              <a:noFill/>
            </a:ln>
          </p:spPr>
          <p:txBody>
            <a:bodyPr spcFirstLastPara="1" wrap="square" lIns="60950" tIns="30467" rIns="60950" bIns="30467" anchor="t" anchorCtr="0">
              <a:spAutoFit/>
            </a:bodyPr>
            <a:lstStyle/>
            <a:p>
              <a:pPr algn="ctr"/>
              <a:r>
                <a:rPr lang="vi-VN" sz="2933" dirty="0">
                  <a:solidFill>
                    <a:schemeClr val="bg1"/>
                  </a:solidFill>
                  <a:latin typeface="UTM Avo" panose="02040603050506020204" pitchFamily="18"/>
                </a:rPr>
                <a:t>Đương</a:t>
              </a:r>
              <a:endParaRPr sz="2933" dirty="0">
                <a:solidFill>
                  <a:schemeClr val="bg1"/>
                </a:solidFill>
                <a:latin typeface="UTM Avo" panose="02040603050506020204" pitchFamily="18"/>
              </a:endParaRPr>
            </a:p>
          </p:txBody>
        </p:sp>
      </p:grpSp>
      <p:grpSp>
        <p:nvGrpSpPr>
          <p:cNvPr id="9" name="Google Shape;193;p8">
            <a:extLst>
              <a:ext uri="{FF2B5EF4-FFF2-40B4-BE49-F238E27FC236}">
                <a16:creationId xmlns:a16="http://schemas.microsoft.com/office/drawing/2014/main" id="{5F484159-059B-6015-F42B-86645CA0DF6D}"/>
              </a:ext>
            </a:extLst>
          </p:cNvPr>
          <p:cNvGrpSpPr/>
          <p:nvPr/>
        </p:nvGrpSpPr>
        <p:grpSpPr>
          <a:xfrm>
            <a:off x="4761097" y="1968046"/>
            <a:ext cx="2418977" cy="1959413"/>
            <a:chOff x="1188279" y="1770676"/>
            <a:chExt cx="3628465" cy="2939120"/>
          </a:xfrm>
        </p:grpSpPr>
        <p:sp>
          <p:nvSpPr>
            <p:cNvPr id="10" name="Google Shape;194;p8">
              <a:extLst>
                <a:ext uri="{FF2B5EF4-FFF2-40B4-BE49-F238E27FC236}">
                  <a16:creationId xmlns:a16="http://schemas.microsoft.com/office/drawing/2014/main" id="{F00F2CC4-5332-F31D-9FAE-386BCA4EE9AC}"/>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11" name="Google Shape;195;p8">
              <a:extLst>
                <a:ext uri="{FF2B5EF4-FFF2-40B4-BE49-F238E27FC236}">
                  <a16:creationId xmlns:a16="http://schemas.microsoft.com/office/drawing/2014/main" id="{3C4B20ED-7555-26E9-FE33-A359EB028F36}"/>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12" name="Google Shape;196;p8">
              <a:extLst>
                <a:ext uri="{FF2B5EF4-FFF2-40B4-BE49-F238E27FC236}">
                  <a16:creationId xmlns:a16="http://schemas.microsoft.com/office/drawing/2014/main" id="{6C31D005-003D-9A11-48AE-49231C8FD95C}"/>
                </a:ext>
              </a:extLst>
            </p:cNvPr>
            <p:cNvSpPr txBox="1"/>
            <p:nvPr/>
          </p:nvSpPr>
          <p:spPr>
            <a:xfrm>
              <a:off x="1478520" y="2590969"/>
              <a:ext cx="2985297" cy="1107861"/>
            </a:xfrm>
            <a:prstGeom prst="rect">
              <a:avLst/>
            </a:prstGeom>
            <a:noFill/>
            <a:ln>
              <a:noFill/>
            </a:ln>
          </p:spPr>
          <p:txBody>
            <a:bodyPr spcFirstLastPara="1" wrap="square" lIns="60950" tIns="30467" rIns="60950" bIns="30467" anchor="t" anchorCtr="0">
              <a:spAutoFit/>
            </a:bodyPr>
            <a:lstStyle/>
            <a:p>
              <a:pPr algn="ctr">
                <a:lnSpc>
                  <a:spcPct val="150000"/>
                </a:lnSpc>
              </a:pPr>
              <a:r>
                <a:rPr lang="vi-VN" sz="2933" dirty="0">
                  <a:solidFill>
                    <a:schemeClr val="bg1"/>
                  </a:solidFill>
                  <a:latin typeface="UTM Avo" panose="02040603050506020204" pitchFamily="18"/>
                </a:rPr>
                <a:t>Bập bềnh</a:t>
              </a:r>
              <a:endParaRPr sz="2933" dirty="0">
                <a:solidFill>
                  <a:schemeClr val="bg1"/>
                </a:solidFill>
                <a:latin typeface="UTM Avo" panose="02040603050506020204" pitchFamily="18"/>
              </a:endParaRPr>
            </a:p>
          </p:txBody>
        </p:sp>
      </p:grpSp>
      <p:grpSp>
        <p:nvGrpSpPr>
          <p:cNvPr id="13" name="Google Shape;197;p8">
            <a:extLst>
              <a:ext uri="{FF2B5EF4-FFF2-40B4-BE49-F238E27FC236}">
                <a16:creationId xmlns:a16="http://schemas.microsoft.com/office/drawing/2014/main" id="{01BAB12A-6AFB-D3AA-0071-5A63844B39B8}"/>
              </a:ext>
            </a:extLst>
          </p:cNvPr>
          <p:cNvGrpSpPr/>
          <p:nvPr/>
        </p:nvGrpSpPr>
        <p:grpSpPr>
          <a:xfrm>
            <a:off x="8378716" y="1897225"/>
            <a:ext cx="2418977" cy="1959413"/>
            <a:chOff x="1188279" y="1770676"/>
            <a:chExt cx="3628465" cy="2939120"/>
          </a:xfrm>
        </p:grpSpPr>
        <p:sp>
          <p:nvSpPr>
            <p:cNvPr id="14" name="Google Shape;198;p8">
              <a:extLst>
                <a:ext uri="{FF2B5EF4-FFF2-40B4-BE49-F238E27FC236}">
                  <a16:creationId xmlns:a16="http://schemas.microsoft.com/office/drawing/2014/main" id="{D4DB77CF-E4A6-0070-DD24-1037F0257B72}"/>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15" name="Google Shape;199;p8">
              <a:extLst>
                <a:ext uri="{FF2B5EF4-FFF2-40B4-BE49-F238E27FC236}">
                  <a16:creationId xmlns:a16="http://schemas.microsoft.com/office/drawing/2014/main" id="{61E8E510-7506-222F-9AB0-F838520AC9C0}"/>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200;p8">
              <a:extLst>
                <a:ext uri="{FF2B5EF4-FFF2-40B4-BE49-F238E27FC236}">
                  <a16:creationId xmlns:a16="http://schemas.microsoft.com/office/drawing/2014/main" id="{99273B0B-B652-A532-0E61-5969671FF428}"/>
                </a:ext>
              </a:extLst>
            </p:cNvPr>
            <p:cNvSpPr txBox="1"/>
            <p:nvPr/>
          </p:nvSpPr>
          <p:spPr>
            <a:xfrm>
              <a:off x="1845193" y="2935816"/>
              <a:ext cx="2047653" cy="769307"/>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Phốc</a:t>
              </a:r>
              <a:endParaRPr sz="2933">
                <a:solidFill>
                  <a:schemeClr val="bg1"/>
                </a:solidFill>
                <a:latin typeface="UTM Avo" panose="02040603050506020204" pitchFamily="18"/>
              </a:endParaRPr>
            </a:p>
          </p:txBody>
        </p:sp>
      </p:grpSp>
      <p:sp>
        <p:nvSpPr>
          <p:cNvPr id="17" name="Google Shape;201;p8">
            <a:extLst>
              <a:ext uri="{FF2B5EF4-FFF2-40B4-BE49-F238E27FC236}">
                <a16:creationId xmlns:a16="http://schemas.microsoft.com/office/drawing/2014/main" id="{940CEA0A-CF24-406A-EFFE-965E02C1B346}"/>
              </a:ext>
            </a:extLst>
          </p:cNvPr>
          <p:cNvSpPr txBox="1"/>
          <p:nvPr/>
        </p:nvSpPr>
        <p:spPr>
          <a:xfrm>
            <a:off x="1012969" y="4084075"/>
            <a:ext cx="2240989" cy="1169525"/>
          </a:xfrm>
          <a:prstGeom prst="rect">
            <a:avLst/>
          </a:prstGeom>
          <a:noFill/>
          <a:ln>
            <a:noFill/>
          </a:ln>
        </p:spPr>
        <p:txBody>
          <a:bodyPr spcFirstLastPara="1" wrap="square" lIns="60950" tIns="30467" rIns="60950" bIns="30467" anchor="t" anchorCtr="0">
            <a:spAutoFit/>
          </a:bodyPr>
          <a:lstStyle/>
          <a:p>
            <a:pPr marL="190510" indent="-190510">
              <a:lnSpc>
                <a:spcPct val="150000"/>
              </a:lnSpc>
              <a:buClr>
                <a:srgbClr val="333333"/>
              </a:buClr>
              <a:buSzPct val="120000"/>
              <a:buFont typeface="Arial"/>
              <a:buChar char="•"/>
            </a:pPr>
            <a:r>
              <a:rPr lang="vi-VN" sz="2400" dirty="0">
                <a:solidFill>
                  <a:schemeClr val="bg1"/>
                </a:solidFill>
                <a:latin typeface="UTM Avo" panose="02040603050506020204" pitchFamily="18"/>
              </a:rPr>
              <a:t>Hiện, trong lúc, đang.</a:t>
            </a:r>
            <a:endParaRPr sz="2400" dirty="0">
              <a:solidFill>
                <a:schemeClr val="bg1"/>
              </a:solidFill>
              <a:latin typeface="UTM Avo" panose="02040603050506020204" pitchFamily="18"/>
            </a:endParaRPr>
          </a:p>
        </p:txBody>
      </p:sp>
      <p:sp>
        <p:nvSpPr>
          <p:cNvPr id="18" name="Google Shape;202;p8">
            <a:extLst>
              <a:ext uri="{FF2B5EF4-FFF2-40B4-BE49-F238E27FC236}">
                <a16:creationId xmlns:a16="http://schemas.microsoft.com/office/drawing/2014/main" id="{FC3B61EE-F7A0-75AD-A6EC-2C9150476C3A}"/>
              </a:ext>
            </a:extLst>
          </p:cNvPr>
          <p:cNvSpPr txBox="1"/>
          <p:nvPr/>
        </p:nvSpPr>
        <p:spPr>
          <a:xfrm>
            <a:off x="4475042" y="4190062"/>
            <a:ext cx="2949295" cy="1169525"/>
          </a:xfrm>
          <a:prstGeom prst="rect">
            <a:avLst/>
          </a:prstGeom>
          <a:noFill/>
          <a:ln>
            <a:noFill/>
          </a:ln>
        </p:spPr>
        <p:txBody>
          <a:bodyPr spcFirstLastPara="1" wrap="square" lIns="60950" tIns="30467" rIns="60950" bIns="30467" anchor="t" anchorCtr="0">
            <a:spAutoFit/>
          </a:bodyPr>
          <a:lstStyle/>
          <a:p>
            <a:pPr marL="190510" indent="-190510">
              <a:lnSpc>
                <a:spcPct val="150000"/>
              </a:lnSpc>
              <a:buClr>
                <a:srgbClr val="333333"/>
              </a:buClr>
              <a:buSzPct val="120000"/>
              <a:buFont typeface="Arial"/>
              <a:buChar char="•"/>
            </a:pPr>
            <a:r>
              <a:rPr lang="vi-VN" sz="2400" dirty="0">
                <a:solidFill>
                  <a:schemeClr val="bg1"/>
                </a:solidFill>
                <a:latin typeface="UTM Avo" panose="02040603050506020204" pitchFamily="18"/>
              </a:rPr>
              <a:t>Nói vật trôi nổi trên mặt nước.</a:t>
            </a:r>
            <a:endParaRPr sz="2400" dirty="0">
              <a:solidFill>
                <a:schemeClr val="bg1"/>
              </a:solidFill>
              <a:latin typeface="UTM Avo" panose="02040603050506020204" pitchFamily="18"/>
            </a:endParaRPr>
          </a:p>
        </p:txBody>
      </p:sp>
      <p:sp>
        <p:nvSpPr>
          <p:cNvPr id="19" name="Google Shape;203;p8">
            <a:extLst>
              <a:ext uri="{FF2B5EF4-FFF2-40B4-BE49-F238E27FC236}">
                <a16:creationId xmlns:a16="http://schemas.microsoft.com/office/drawing/2014/main" id="{03682CFF-4040-0842-3BBE-5745C6CE6594}"/>
              </a:ext>
            </a:extLst>
          </p:cNvPr>
          <p:cNvSpPr txBox="1"/>
          <p:nvPr/>
        </p:nvSpPr>
        <p:spPr>
          <a:xfrm>
            <a:off x="7955729" y="4076116"/>
            <a:ext cx="3493362" cy="2277520"/>
          </a:xfrm>
          <a:prstGeom prst="rect">
            <a:avLst/>
          </a:prstGeom>
          <a:noFill/>
          <a:ln>
            <a:noFill/>
          </a:ln>
        </p:spPr>
        <p:txBody>
          <a:bodyPr spcFirstLastPara="1" wrap="square" lIns="60950" tIns="30467" rIns="60950" bIns="30467" anchor="t" anchorCtr="0">
            <a:spAutoFit/>
          </a:bodyPr>
          <a:lstStyle/>
          <a:p>
            <a:pPr marL="190510" indent="-190510" algn="just">
              <a:lnSpc>
                <a:spcPct val="150000"/>
              </a:lnSpc>
              <a:buClr>
                <a:schemeClr val="dk1"/>
              </a:buClr>
              <a:buSzPct val="120000"/>
              <a:buFont typeface="Arial"/>
              <a:buChar char="•"/>
            </a:pPr>
            <a:r>
              <a:rPr lang="vi-VN" sz="2400" dirty="0">
                <a:solidFill>
                  <a:schemeClr val="bg1"/>
                </a:solidFill>
                <a:latin typeface="UTM Avo" panose="02040603050506020204" pitchFamily="18"/>
              </a:rPr>
              <a:t>Từ gợi tả động tác nhanh, gọn, mạnh và đột ngột (thường là của chân).</a:t>
            </a:r>
            <a:endParaRPr sz="500" dirty="0">
              <a:solidFill>
                <a:schemeClr val="bg1"/>
              </a:solidFill>
              <a:latin typeface="UTM Avo" panose="02040603050506020204" pitchFamily="18"/>
            </a:endParaRPr>
          </a:p>
        </p:txBody>
      </p:sp>
    </p:spTree>
    <p:extLst>
      <p:ext uri="{BB962C8B-B14F-4D97-AF65-F5344CB8AC3E}">
        <p14:creationId xmlns:p14="http://schemas.microsoft.com/office/powerpoint/2010/main" val="415309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10;p9">
            <a:extLst>
              <a:ext uri="{FF2B5EF4-FFF2-40B4-BE49-F238E27FC236}">
                <a16:creationId xmlns:a16="http://schemas.microsoft.com/office/drawing/2014/main" id="{50452BC2-C725-4E58-255E-B3B82B57F762}"/>
              </a:ext>
            </a:extLst>
          </p:cNvPr>
          <p:cNvSpPr txBox="1"/>
          <p:nvPr/>
        </p:nvSpPr>
        <p:spPr>
          <a:xfrm>
            <a:off x="3197779" y="1731585"/>
            <a:ext cx="6122845" cy="369332"/>
          </a:xfrm>
          <a:prstGeom prst="rect">
            <a:avLst/>
          </a:prstGeom>
          <a:noFill/>
          <a:ln>
            <a:noFill/>
          </a:ln>
        </p:spPr>
        <p:txBody>
          <a:bodyPr spcFirstLastPara="1" wrap="square" lIns="0" tIns="0" rIns="0" bIns="0" anchor="t" anchorCtr="0">
            <a:spAutoFit/>
          </a:bodyPr>
          <a:lstStyle/>
          <a:p>
            <a:pPr algn="ctr">
              <a:buSzPct val="120000"/>
            </a:pP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grpSp>
        <p:nvGrpSpPr>
          <p:cNvPr id="5" name="Google Shape;211;p9">
            <a:extLst>
              <a:ext uri="{FF2B5EF4-FFF2-40B4-BE49-F238E27FC236}">
                <a16:creationId xmlns:a16="http://schemas.microsoft.com/office/drawing/2014/main" id="{22070BAF-FC38-3844-A61F-6659EF14AADE}"/>
              </a:ext>
            </a:extLst>
          </p:cNvPr>
          <p:cNvGrpSpPr/>
          <p:nvPr/>
        </p:nvGrpSpPr>
        <p:grpSpPr>
          <a:xfrm>
            <a:off x="1694801" y="2518305"/>
            <a:ext cx="2418977" cy="1959413"/>
            <a:chOff x="1188279" y="1770676"/>
            <a:chExt cx="3628465" cy="2939120"/>
          </a:xfrm>
        </p:grpSpPr>
        <p:sp>
          <p:nvSpPr>
            <p:cNvPr id="6" name="Google Shape;212;p9">
              <a:extLst>
                <a:ext uri="{FF2B5EF4-FFF2-40B4-BE49-F238E27FC236}">
                  <a16:creationId xmlns:a16="http://schemas.microsoft.com/office/drawing/2014/main" id="{B9C32B70-AA35-EC6F-433D-D18B2C6B0B0D}"/>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7" name="Google Shape;213;p9">
              <a:extLst>
                <a:ext uri="{FF2B5EF4-FFF2-40B4-BE49-F238E27FC236}">
                  <a16:creationId xmlns:a16="http://schemas.microsoft.com/office/drawing/2014/main" id="{7559A886-EDFA-5F04-7167-E4EE93DE777D}"/>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8" name="Google Shape;214;p9">
              <a:extLst>
                <a:ext uri="{FF2B5EF4-FFF2-40B4-BE49-F238E27FC236}">
                  <a16:creationId xmlns:a16="http://schemas.microsoft.com/office/drawing/2014/main" id="{0F5C3187-DAE7-25E4-772A-A8F7D7A87C3A}"/>
                </a:ext>
              </a:extLst>
            </p:cNvPr>
            <p:cNvSpPr txBox="1"/>
            <p:nvPr/>
          </p:nvSpPr>
          <p:spPr>
            <a:xfrm>
              <a:off x="1845193" y="2836120"/>
              <a:ext cx="2047653" cy="769307"/>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Buột</a:t>
              </a:r>
              <a:endParaRPr sz="2933">
                <a:solidFill>
                  <a:schemeClr val="bg1"/>
                </a:solidFill>
                <a:latin typeface="UTM Avo" panose="02040603050506020204" pitchFamily="18"/>
              </a:endParaRPr>
            </a:p>
          </p:txBody>
        </p:sp>
      </p:grpSp>
      <p:grpSp>
        <p:nvGrpSpPr>
          <p:cNvPr id="9" name="Google Shape;215;p9">
            <a:extLst>
              <a:ext uri="{FF2B5EF4-FFF2-40B4-BE49-F238E27FC236}">
                <a16:creationId xmlns:a16="http://schemas.microsoft.com/office/drawing/2014/main" id="{B3C8383D-AB69-D7C6-A4C0-5C9DF7036096}"/>
              </a:ext>
            </a:extLst>
          </p:cNvPr>
          <p:cNvGrpSpPr/>
          <p:nvPr/>
        </p:nvGrpSpPr>
        <p:grpSpPr>
          <a:xfrm>
            <a:off x="7517760" y="2480380"/>
            <a:ext cx="2418977" cy="1959413"/>
            <a:chOff x="1188279" y="1770676"/>
            <a:chExt cx="3628465" cy="2939120"/>
          </a:xfrm>
        </p:grpSpPr>
        <p:sp>
          <p:nvSpPr>
            <p:cNvPr id="10" name="Google Shape;216;p9">
              <a:extLst>
                <a:ext uri="{FF2B5EF4-FFF2-40B4-BE49-F238E27FC236}">
                  <a16:creationId xmlns:a16="http://schemas.microsoft.com/office/drawing/2014/main" id="{14924345-8B17-48D7-ED5F-84D7B9C3982C}"/>
                </a:ext>
              </a:extLst>
            </p:cNvPr>
            <p:cNvSpPr/>
            <p:nvPr/>
          </p:nvSpPr>
          <p:spPr>
            <a:xfrm>
              <a:off x="1188279" y="1770676"/>
              <a:ext cx="3361484" cy="2839424"/>
            </a:xfrm>
            <a:custGeom>
              <a:avLst/>
              <a:gdLst/>
              <a:ahLst/>
              <a:cxnLst/>
              <a:rect l="l" t="t" r="r" b="b"/>
              <a:pathLst>
                <a:path w="5389787" h="8211587" extrusionOk="0">
                  <a:moveTo>
                    <a:pt x="0" y="0"/>
                  </a:moveTo>
                  <a:lnTo>
                    <a:pt x="5389787" y="0"/>
                  </a:lnTo>
                  <a:lnTo>
                    <a:pt x="5389787" y="8211587"/>
                  </a:lnTo>
                  <a:lnTo>
                    <a:pt x="0" y="8211587"/>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1200">
                <a:solidFill>
                  <a:schemeClr val="bg1"/>
                </a:solidFill>
                <a:latin typeface="UTM Avo" panose="02040603050506020204" pitchFamily="18"/>
              </a:endParaRPr>
            </a:p>
          </p:txBody>
        </p:sp>
        <p:sp>
          <p:nvSpPr>
            <p:cNvPr id="11" name="Google Shape;217;p9">
              <a:extLst>
                <a:ext uri="{FF2B5EF4-FFF2-40B4-BE49-F238E27FC236}">
                  <a16:creationId xmlns:a16="http://schemas.microsoft.com/office/drawing/2014/main" id="{81746054-2C4E-1F13-D65C-7CACB081D51E}"/>
                </a:ext>
              </a:extLst>
            </p:cNvPr>
            <p:cNvSpPr/>
            <p:nvPr/>
          </p:nvSpPr>
          <p:spPr>
            <a:xfrm rot="-1917514">
              <a:off x="3601508" y="4309873"/>
              <a:ext cx="1215236" cy="399923"/>
            </a:xfrm>
            <a:custGeom>
              <a:avLst/>
              <a:gdLst/>
              <a:ahLst/>
              <a:cxnLst/>
              <a:rect l="l" t="t" r="r" b="b"/>
              <a:pathLst>
                <a:path w="1737208" h="571699" extrusionOk="0">
                  <a:moveTo>
                    <a:pt x="0" y="0"/>
                  </a:moveTo>
                  <a:lnTo>
                    <a:pt x="1737208" y="0"/>
                  </a:lnTo>
                  <a:lnTo>
                    <a:pt x="1737208" y="571700"/>
                  </a:lnTo>
                  <a:lnTo>
                    <a:pt x="0" y="571700"/>
                  </a:lnTo>
                  <a:lnTo>
                    <a:pt x="0" y="0"/>
                  </a:lnTo>
                  <a:close/>
                </a:path>
              </a:pathLst>
            </a:custGeom>
            <a:blipFill rotWithShape="1">
              <a:blip r:embed="rId4">
                <a:alphaModFix/>
              </a:blip>
              <a:stretch>
                <a:fillRect/>
              </a:stretch>
            </a:blipFill>
            <a:ln>
              <a:noFill/>
            </a:ln>
          </p:spPr>
          <p:txBody>
            <a:bodyPr/>
            <a:lstStyle/>
            <a:p>
              <a:endParaRPr lang="en-US"/>
            </a:p>
          </p:txBody>
        </p:sp>
        <p:sp>
          <p:nvSpPr>
            <p:cNvPr id="12" name="Google Shape;218;p9">
              <a:extLst>
                <a:ext uri="{FF2B5EF4-FFF2-40B4-BE49-F238E27FC236}">
                  <a16:creationId xmlns:a16="http://schemas.microsoft.com/office/drawing/2014/main" id="{6CFCE153-A637-C41F-8C4B-FA6DD1A2BB0D}"/>
                </a:ext>
              </a:extLst>
            </p:cNvPr>
            <p:cNvSpPr txBox="1"/>
            <p:nvPr/>
          </p:nvSpPr>
          <p:spPr>
            <a:xfrm>
              <a:off x="1657098" y="2885967"/>
              <a:ext cx="2423842" cy="1446318"/>
            </a:xfrm>
            <a:prstGeom prst="rect">
              <a:avLst/>
            </a:prstGeom>
            <a:noFill/>
            <a:ln>
              <a:noFill/>
            </a:ln>
          </p:spPr>
          <p:txBody>
            <a:bodyPr spcFirstLastPara="1" wrap="square" lIns="60950" tIns="30467" rIns="60950" bIns="30467" anchor="t" anchorCtr="0">
              <a:spAutoFit/>
            </a:bodyPr>
            <a:lstStyle/>
            <a:p>
              <a:pPr algn="ctr"/>
              <a:r>
                <a:rPr lang="vi-VN" sz="2933">
                  <a:solidFill>
                    <a:schemeClr val="bg1"/>
                  </a:solidFill>
                  <a:latin typeface="UTM Avo" panose="02040603050506020204" pitchFamily="18"/>
                </a:rPr>
                <a:t>Bổ nhào</a:t>
              </a:r>
              <a:endParaRPr sz="2933">
                <a:solidFill>
                  <a:schemeClr val="bg1"/>
                </a:solidFill>
                <a:latin typeface="UTM Avo" panose="02040603050506020204" pitchFamily="18"/>
              </a:endParaRPr>
            </a:p>
          </p:txBody>
        </p:sp>
      </p:grpSp>
      <p:sp>
        <p:nvSpPr>
          <p:cNvPr id="13" name="Google Shape;219;p9">
            <a:extLst>
              <a:ext uri="{FF2B5EF4-FFF2-40B4-BE49-F238E27FC236}">
                <a16:creationId xmlns:a16="http://schemas.microsoft.com/office/drawing/2014/main" id="{B5C1F12C-2975-CBCA-24EE-0F7583C66C3E}"/>
              </a:ext>
            </a:extLst>
          </p:cNvPr>
          <p:cNvSpPr txBox="1"/>
          <p:nvPr/>
        </p:nvSpPr>
        <p:spPr>
          <a:xfrm>
            <a:off x="1149033" y="4895106"/>
            <a:ext cx="4290848" cy="1169525"/>
          </a:xfrm>
          <a:prstGeom prst="rect">
            <a:avLst/>
          </a:prstGeom>
          <a:noFill/>
          <a:ln>
            <a:noFill/>
          </a:ln>
        </p:spPr>
        <p:txBody>
          <a:bodyPr spcFirstLastPara="1" wrap="square" lIns="60950" tIns="30467" rIns="60950" bIns="30467" anchor="t" anchorCtr="0">
            <a:spAutoFit/>
          </a:bodyPr>
          <a:lstStyle/>
          <a:p>
            <a:pPr marL="190510" indent="-190510">
              <a:lnSpc>
                <a:spcPct val="150000"/>
              </a:lnSpc>
              <a:buClr>
                <a:srgbClr val="333333"/>
              </a:buClr>
              <a:buSzPct val="120000"/>
              <a:buFont typeface="Arial"/>
              <a:buChar char="•"/>
            </a:pPr>
            <a:r>
              <a:rPr lang="vi-VN" sz="2400" dirty="0">
                <a:solidFill>
                  <a:schemeClr val="bg1"/>
                </a:solidFill>
                <a:latin typeface="UTM Avo" panose="02040603050506020204" pitchFamily="18"/>
              </a:rPr>
              <a:t>Thốt ra một cách tự nhiên, không kìm giữ được.</a:t>
            </a:r>
            <a:endParaRPr sz="2400" dirty="0">
              <a:solidFill>
                <a:schemeClr val="bg1"/>
              </a:solidFill>
              <a:latin typeface="UTM Avo" panose="02040603050506020204" pitchFamily="18"/>
            </a:endParaRPr>
          </a:p>
        </p:txBody>
      </p:sp>
      <p:sp>
        <p:nvSpPr>
          <p:cNvPr id="14" name="Google Shape;220;p9">
            <a:extLst>
              <a:ext uri="{FF2B5EF4-FFF2-40B4-BE49-F238E27FC236}">
                <a16:creationId xmlns:a16="http://schemas.microsoft.com/office/drawing/2014/main" id="{655E89F9-DDC0-DAEA-12DF-E5D0E4BBE5A7}"/>
              </a:ext>
            </a:extLst>
          </p:cNvPr>
          <p:cNvSpPr txBox="1"/>
          <p:nvPr/>
        </p:nvSpPr>
        <p:spPr>
          <a:xfrm>
            <a:off x="7028171" y="4869947"/>
            <a:ext cx="3563775" cy="615527"/>
          </a:xfrm>
          <a:prstGeom prst="rect">
            <a:avLst/>
          </a:prstGeom>
          <a:noFill/>
          <a:ln>
            <a:noFill/>
          </a:ln>
        </p:spPr>
        <p:txBody>
          <a:bodyPr spcFirstLastPara="1" wrap="square" lIns="60950" tIns="30467" rIns="60950" bIns="30467" anchor="t" anchorCtr="0">
            <a:spAutoFit/>
          </a:bodyPr>
          <a:lstStyle/>
          <a:p>
            <a:pPr marL="190510" indent="-190510" algn="just">
              <a:lnSpc>
                <a:spcPct val="150000"/>
              </a:lnSpc>
              <a:buClr>
                <a:schemeClr val="dk1"/>
              </a:buClr>
              <a:buSzPct val="120000"/>
              <a:buFont typeface="Arial"/>
              <a:buChar char="•"/>
            </a:pPr>
            <a:r>
              <a:rPr lang="vi-VN" sz="2400" dirty="0">
                <a:solidFill>
                  <a:schemeClr val="bg1"/>
                </a:solidFill>
                <a:latin typeface="UTM Avo" panose="02040603050506020204" pitchFamily="18"/>
              </a:rPr>
              <a:t>Lao mình chạy vội đi.</a:t>
            </a:r>
            <a:endParaRPr sz="2400" dirty="0">
              <a:solidFill>
                <a:schemeClr val="bg1"/>
              </a:solidFill>
              <a:latin typeface="UTM Avo" panose="02040603050506020204" pitchFamily="18"/>
            </a:endParaRPr>
          </a:p>
        </p:txBody>
      </p:sp>
      <p:sp>
        <p:nvSpPr>
          <p:cNvPr id="15" name="Google Shape;221;p9">
            <a:extLst>
              <a:ext uri="{FF2B5EF4-FFF2-40B4-BE49-F238E27FC236}">
                <a16:creationId xmlns:a16="http://schemas.microsoft.com/office/drawing/2014/main" id="{6EED6E36-291B-66ED-B579-4C0ACCC201D0}"/>
              </a:ext>
            </a:extLst>
          </p:cNvPr>
          <p:cNvSpPr/>
          <p:nvPr/>
        </p:nvSpPr>
        <p:spPr>
          <a:xfrm>
            <a:off x="9879005" y="3370186"/>
            <a:ext cx="2236061" cy="3507550"/>
          </a:xfrm>
          <a:custGeom>
            <a:avLst/>
            <a:gdLst/>
            <a:ahLst/>
            <a:cxnLst/>
            <a:rect l="l" t="t" r="r" b="b"/>
            <a:pathLst>
              <a:path w="835518" h="1310617" extrusionOk="0">
                <a:moveTo>
                  <a:pt x="0" y="0"/>
                </a:moveTo>
                <a:lnTo>
                  <a:pt x="835519" y="0"/>
                </a:lnTo>
                <a:lnTo>
                  <a:pt x="835519" y="1310617"/>
                </a:lnTo>
                <a:lnTo>
                  <a:pt x="0" y="1310617"/>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285212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ppt_w</p:attrName>
                                        </p:attrNameLst>
                                      </p:cBhvr>
                                      <p:tavLst>
                                        <p:tav tm="0">
                                          <p:val>
                                            <p:strVal val="0"/>
                                          </p:val>
                                        </p:tav>
                                        <p:tav tm="100000">
                                          <p:val>
                                            <p:strVal val="#ppt_w"/>
                                          </p:val>
                                        </p:tav>
                                      </p:tavLst>
                                    </p:anim>
                                    <p:anim calcmode="lin" valueType="num">
                                      <p:cBhvr additive="base">
                                        <p:cTn id="8" dur="500"/>
                                        <p:tgtEl>
                                          <p:spTgt spid="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ppt_w</p:attrName>
                                        </p:attrNameLst>
                                      </p:cBhvr>
                                      <p:tavLst>
                                        <p:tav tm="0">
                                          <p:val>
                                            <p:strVal val="0"/>
                                          </p:val>
                                        </p:tav>
                                        <p:tav tm="100000">
                                          <p:val>
                                            <p:strVal val="#ppt_w"/>
                                          </p:val>
                                        </p:tav>
                                      </p:tavLst>
                                    </p:anim>
                                    <p:anim calcmode="lin" valueType="num">
                                      <p:cBhvr additive="base">
                                        <p:cTn id="12" dur="500"/>
                                        <p:tgtEl>
                                          <p:spTgt spid="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803</Words>
  <PresentationFormat>Widescreen</PresentationFormat>
  <Paragraphs>74</Paragraphs>
  <Slides>25</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vt:lpstr>
      <vt:lpstr>Arial</vt:lpstr>
      <vt:lpstr>UTM Avo</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2024-01-04T04:35:39Z</dcterms:modified>
</cp:coreProperties>
</file>